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11"/>
  </p:notesMasterIdLst>
  <p:handoutMasterIdLst>
    <p:handoutMasterId r:id="rId12"/>
  </p:handoutMasterIdLst>
  <p:sldIdLst>
    <p:sldId id="256" r:id="rId3"/>
    <p:sldId id="257" r:id="rId4"/>
    <p:sldId id="258" r:id="rId5"/>
    <p:sldId id="265" r:id="rId6"/>
    <p:sldId id="264" r:id="rId7"/>
    <p:sldId id="267" r:id="rId8"/>
    <p:sldId id="268" r:id="rId9"/>
    <p:sldId id="266" r:id="rId10"/>
  </p:sldIdLst>
  <p:sldSz cx="9144000" cy="6858000" type="screen4x3"/>
  <p:notesSz cx="6985000" cy="92837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204">
          <p15:clr>
            <a:srgbClr val="A4A3A4"/>
          </p15:clr>
        </p15:guide>
        <p15:guide id="2" orient="horz" pos="476">
          <p15:clr>
            <a:srgbClr val="A4A3A4"/>
          </p15:clr>
        </p15:guide>
        <p15:guide id="3" orient="horz" pos="1443">
          <p15:clr>
            <a:srgbClr val="A4A3A4"/>
          </p15:clr>
        </p15:guide>
        <p15:guide id="4" orient="horz" pos="966">
          <p15:clr>
            <a:srgbClr val="A4A3A4"/>
          </p15:clr>
        </p15:guide>
        <p15:guide id="5" orient="horz" pos="1876">
          <p15:clr>
            <a:srgbClr val="A4A3A4"/>
          </p15:clr>
        </p15:guide>
        <p15:guide id="6" orient="horz" pos="3616">
          <p15:clr>
            <a:srgbClr val="A4A3A4"/>
          </p15:clr>
        </p15:guide>
        <p15:guide id="7" pos="2190">
          <p15:clr>
            <a:srgbClr val="A4A3A4"/>
          </p15:clr>
        </p15:guide>
        <p15:guide id="8" pos="2188">
          <p15:clr>
            <a:srgbClr val="A4A3A4"/>
          </p15:clr>
        </p15:guide>
        <p15:guide id="9" pos="5026">
          <p15:clr>
            <a:srgbClr val="A4A3A4"/>
          </p15:clr>
        </p15:guide>
        <p15:guide id="10" pos="28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510"/>
    <a:srgbClr val="E95125"/>
    <a:srgbClr val="3C5A77"/>
    <a:srgbClr val="F37C23"/>
    <a:srgbClr val="BC5F2B"/>
    <a:srgbClr val="32547A"/>
    <a:srgbClr val="B8561A"/>
    <a:srgbClr val="B65A1F"/>
    <a:srgbClr val="5680AB"/>
    <a:srgbClr val="7A7A7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93" autoAdjust="0"/>
    <p:restoredTop sz="95324" autoAdjust="0"/>
  </p:normalViewPr>
  <p:slideViewPr>
    <p:cSldViewPr snapToGrid="0" snapToObjects="1">
      <p:cViewPr>
        <p:scale>
          <a:sx n="70" d="100"/>
          <a:sy n="70" d="100"/>
        </p:scale>
        <p:origin x="384" y="390"/>
      </p:cViewPr>
      <p:guideLst>
        <p:guide orient="horz" pos="4204"/>
        <p:guide orient="horz" pos="476"/>
        <p:guide orient="horz" pos="1443"/>
        <p:guide orient="horz" pos="966"/>
        <p:guide orient="horz" pos="1876"/>
        <p:guide orient="horz" pos="3616"/>
        <p:guide pos="2190"/>
        <p:guide pos="2188"/>
        <p:guide pos="5026"/>
        <p:guide pos="282"/>
      </p:guideLst>
    </p:cSldViewPr>
  </p:slid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8/19/2018</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8/19/2018</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416"/>
            <a:ext cx="8218488" cy="1143000"/>
          </a:xfrm>
          <a:prstGeom prst="rect">
            <a:avLst/>
          </a:prstGeom>
        </p:spPr>
        <p:txBody>
          <a:bodyPr vert="horz" lIns="0" tIns="0" rIns="0" bIns="0" anchor="b" anchorCtr="0"/>
          <a:lstStyle>
            <a:lvl1pPr algn="l">
              <a:defRPr sz="3200" b="1" i="0" baseline="0">
                <a:solidFill>
                  <a:srgbClr val="E95125"/>
                </a:solidFill>
                <a:latin typeface="Helvetica"/>
                <a:cs typeface="Helvetica"/>
              </a:defRPr>
            </a:lvl1pPr>
          </a:lstStyle>
          <a:p>
            <a:r>
              <a:rPr lang="en-US"/>
              <a:t>Click to edit Master title style</a:t>
            </a:r>
            <a:endParaRPr lang="en-US" dirty="0"/>
          </a:p>
        </p:txBody>
      </p:sp>
      <p:sp>
        <p:nvSpPr>
          <p:cNvPr id="4" name="Text Placeholder 3"/>
          <p:cNvSpPr>
            <a:spLocks noGrp="1"/>
          </p:cNvSpPr>
          <p:nvPr>
            <p:ph type="body" sz="quarter" idx="10"/>
          </p:nvPr>
        </p:nvSpPr>
        <p:spPr>
          <a:xfrm>
            <a:off x="454025" y="2696827"/>
            <a:ext cx="8221663" cy="1721069"/>
          </a:xfrm>
          <a:prstGeom prst="rect">
            <a:avLst/>
          </a:prstGeom>
        </p:spPr>
        <p:txBody>
          <a:bodyPr vert="horz" lIns="0" tIns="0" rIns="0" bIns="0"/>
          <a:lstStyle>
            <a:lvl1pPr marL="0" indent="0">
              <a:buFontTx/>
              <a:buNone/>
              <a:defRPr sz="2200" b="0" i="0" baseline="0">
                <a:solidFill>
                  <a:srgbClr val="E95125"/>
                </a:solidFill>
                <a:latin typeface="Helvetica"/>
                <a:cs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fld id="{F7CB09A0-525D-4AF1-A0D7-5F60073604BE}" type="datetime1">
              <a:rPr lang="en-US" smtClean="0">
                <a:latin typeface="Helvetica"/>
                <a:cs typeface="Helvetica"/>
              </a:rPr>
              <a:t>8/19/2018</a:t>
            </a:fld>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Stewart | FD Requirements on FSCF</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Helvetica"/>
                <a:ea typeface="+mn-ea"/>
                <a:cs typeface="Helvetica"/>
              </a:defRPr>
            </a:lvl1pPr>
          </a:lstStyle>
          <a:p>
            <a:pPr>
              <a:defRPr/>
            </a:pPr>
            <a:fld id="{CEBCBEAD-8E13-41C0-BDAB-372DC376C041}" type="slidenum">
              <a:rPr lang="en-US" smtClean="0"/>
              <a:pPr>
                <a:defRPr/>
              </a:pPr>
              <a:t>‹#›</a:t>
            </a:fld>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fld id="{D15A4B57-0117-4FF2-B51F-0714DADFA1CF}" type="datetime1">
              <a:rPr lang="en-US" smtClean="0">
                <a:latin typeface="Helvetica"/>
                <a:cs typeface="Helvetica"/>
              </a:rPr>
              <a:t>8/19/2018</a:t>
            </a:fld>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Stewart | FD Requirements on FSCF</a:t>
            </a:r>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206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fld id="{ED53C4A0-2935-4C23-8B66-D5BBFB71787A}" type="datetime1">
              <a:rPr lang="en-US" smtClean="0">
                <a:latin typeface="Helvetica"/>
                <a:cs typeface="Helvetica"/>
              </a:rPr>
              <a:t>8/19/2018</a:t>
            </a:fld>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Stewart | FD Requirements on FSCF</a:t>
            </a:r>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fld id="{BDEE5688-C5A3-4CA8-B571-94DFA76BF6EC}" type="datetime1">
              <a:rPr lang="en-US" smtClean="0">
                <a:latin typeface="Helvetica"/>
                <a:cs typeface="Helvetica"/>
              </a:rPr>
              <a:t>8/19/2018</a:t>
            </a:fld>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Stewart | FD Requirements on FSCF</a:t>
            </a:r>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fld id="{6E89F212-AE39-44A4-9A5F-64BD75FB74DC}" type="datetime1">
              <a:rPr lang="en-US" smtClean="0">
                <a:latin typeface="Helvetica"/>
                <a:cs typeface="Helvetica"/>
              </a:rPr>
              <a:t>8/19/2018</a:t>
            </a:fld>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Stewart | FD Requirements on FSCF</a:t>
            </a:r>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fld id="{7E50E510-87B0-4866-8794-8E49A243A59D}" type="datetime1">
              <a:rPr lang="en-US" smtClean="0">
                <a:latin typeface="Helvetica"/>
                <a:cs typeface="Helvetica"/>
              </a:rPr>
              <a:t>8/19/2018</a:t>
            </a:fld>
            <a:endParaRPr lang="en-US" dirty="0">
              <a:latin typeface="Helvetica"/>
              <a:cs typeface="Helvetica"/>
            </a:endParaRP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Stewart | FD Requirements on FSCF</a:t>
            </a:r>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fld id="{07EA592A-A6FF-4DAC-93AC-BDAC2D28A143}" type="datetime1">
              <a:rPr lang="en-US" smtClean="0">
                <a:latin typeface="Helvetica"/>
                <a:cs typeface="Helvetica"/>
              </a:rPr>
              <a:t>8/19/2018</a:t>
            </a:fld>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Stewart | FD Requirements on FSCF</a:t>
            </a:r>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457200" y="5760720"/>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7200" y="472239"/>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323082" y="5953373"/>
            <a:ext cx="1370067" cy="578035"/>
          </a:xfrm>
          <a:prstGeom prst="rect">
            <a:avLst/>
          </a:prstGeom>
        </p:spPr>
      </p:pic>
      <p:grpSp>
        <p:nvGrpSpPr>
          <p:cNvPr id="3" name="Group 2"/>
          <p:cNvGrpSpPr/>
          <p:nvPr userDrawn="1"/>
        </p:nvGrpSpPr>
        <p:grpSpPr>
          <a:xfrm>
            <a:off x="5095044" y="240226"/>
            <a:ext cx="3598105" cy="199542"/>
            <a:chOff x="5136243" y="672026"/>
            <a:chExt cx="3598105" cy="199542"/>
          </a:xfrm>
        </p:grpSpPr>
        <p:pic>
          <p:nvPicPr>
            <p:cNvPr id="9" name="Picture 8"/>
            <p:cNvPicPr>
              <a:picLocks noChangeAspect="1"/>
            </p:cNvPicPr>
            <p:nvPr userDrawn="1"/>
          </p:nvPicPr>
          <p:blipFill rotWithShape="1">
            <a:blip r:embed="rId4">
              <a:extLst>
                <a:ext uri="{28A0092B-C50C-407E-A947-70E740481C1C}">
                  <a14:useLocalDpi xmlns:a14="http://schemas.microsoft.com/office/drawing/2010/main" val="0"/>
                </a:ext>
              </a:extLst>
            </a:blip>
            <a:srcRect/>
            <a:stretch/>
          </p:blipFill>
          <p:spPr>
            <a:xfrm>
              <a:off x="5136243" y="682088"/>
              <a:ext cx="1690006" cy="189480"/>
            </a:xfrm>
            <a:prstGeom prst="rect">
              <a:avLst/>
            </a:prstGeom>
          </p:spPr>
        </p:pic>
        <p:pic>
          <p:nvPicPr>
            <p:cNvPr id="10" name="Picture 9"/>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6847491" y="672026"/>
              <a:ext cx="1886857" cy="189480"/>
            </a:xfrm>
            <a:prstGeom prst="rect">
              <a:avLst/>
            </a:prstGeom>
          </p:spPr>
        </p:pic>
      </p:grpSp>
    </p:spTree>
  </p:cSld>
  <p:clrMap bg1="lt1" tx1="dk1" bg2="lt2" tx2="dk2" accent1="accent1" accent2="accent2" accent3="accent3" accent4="accent4" accent5="accent5" accent6="accent6" hlink="hlink" folHlink="folHlink"/>
  <p:sldLayoutIdLst>
    <p:sldLayoutId id="2147483679" r:id="rId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fld id="{03A88F42-988B-46B3-8282-7F0029C28090}" type="datetime1">
              <a:rPr lang="en-US" smtClean="0">
                <a:latin typeface="Helvetica"/>
                <a:cs typeface="Helvetica"/>
              </a:rPr>
              <a:t>8/19/2018</a:t>
            </a:fld>
            <a:endParaRPr lang="en-US" dirty="0">
              <a:latin typeface="Helvetica"/>
              <a:cs typeface="Helvetica"/>
            </a:endParaRPr>
          </a:p>
        </p:txBody>
      </p:sp>
      <p:sp>
        <p:nvSpPr>
          <p:cNvPr id="5" name="Footer Placeholder 4"/>
          <p:cNvSpPr>
            <a:spLocks noGrp="1"/>
          </p:cNvSpPr>
          <p:nvPr>
            <p:ph type="ftr" sz="quarter" idx="3"/>
          </p:nvPr>
        </p:nvSpPr>
        <p:spPr>
          <a:xfrm>
            <a:off x="1877785" y="6549548"/>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Stewart | FD Requirements on FSCF</a:t>
            </a:r>
            <a:endParaRPr lang="en-GB" dirty="0"/>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rotWithShape="1">
          <a:blip r:embed="rId9" cstate="print">
            <a:extLst>
              <a:ext uri="{28A0092B-C50C-407E-A947-70E740481C1C}">
                <a14:useLocalDpi xmlns:a14="http://schemas.microsoft.com/office/drawing/2010/main" val="0"/>
              </a:ext>
            </a:extLst>
          </a:blip>
          <a:srcRect/>
          <a:stretch/>
        </p:blipFill>
        <p:spPr>
          <a:xfrm>
            <a:off x="8131175" y="6489520"/>
            <a:ext cx="561974" cy="237098"/>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ft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416"/>
            <a:ext cx="8218488" cy="644879"/>
          </a:xfrm>
        </p:spPr>
        <p:txBody>
          <a:bodyPr/>
          <a:lstStyle/>
          <a:p>
            <a:pPr algn="ctr"/>
            <a:r>
              <a:rPr lang="en-GB" dirty="0"/>
              <a:t>DUNE DSS Review</a:t>
            </a:r>
          </a:p>
        </p:txBody>
      </p:sp>
      <p:sp>
        <p:nvSpPr>
          <p:cNvPr id="3" name="Text Placeholder 2"/>
          <p:cNvSpPr>
            <a:spLocks noGrp="1"/>
          </p:cNvSpPr>
          <p:nvPr>
            <p:ph type="body" sz="quarter" idx="10"/>
          </p:nvPr>
        </p:nvSpPr>
        <p:spPr>
          <a:xfrm>
            <a:off x="457200" y="2216380"/>
            <a:ext cx="8221663" cy="1721069"/>
          </a:xfrm>
        </p:spPr>
        <p:txBody>
          <a:bodyPr/>
          <a:lstStyle/>
          <a:p>
            <a:r>
              <a:rPr lang="en-US" dirty="0">
                <a:latin typeface="Helvetica" charset="0"/>
              </a:rPr>
              <a:t>August 20 2018</a:t>
            </a:r>
          </a:p>
        </p:txBody>
      </p:sp>
      <p:sp>
        <p:nvSpPr>
          <p:cNvPr id="4" name="Text Placeholder 2"/>
          <p:cNvSpPr txBox="1">
            <a:spLocks/>
          </p:cNvSpPr>
          <p:nvPr/>
        </p:nvSpPr>
        <p:spPr>
          <a:xfrm>
            <a:off x="454025" y="3937450"/>
            <a:ext cx="8221663" cy="991012"/>
          </a:xfrm>
          <a:prstGeom prst="rect">
            <a:avLst/>
          </a:prstGeom>
        </p:spPr>
        <p:txBody>
          <a:bodyPr vert="horz" lIns="0" tIns="0" rIns="0" bIns="0"/>
          <a:lstStyle>
            <a:lvl1pPr marL="0" indent="0" algn="l" defTabSz="457200" rtl="0" eaLnBrk="1" fontAlgn="base" hangingPunct="1">
              <a:spcBef>
                <a:spcPct val="20000"/>
              </a:spcBef>
              <a:spcAft>
                <a:spcPct val="0"/>
              </a:spcAft>
              <a:buFontTx/>
              <a:buNone/>
              <a:defRPr sz="2200" b="0" i="0" kern="1200" baseline="0">
                <a:solidFill>
                  <a:srgbClr val="E95125"/>
                </a:solidFill>
                <a:latin typeface="Helvetica"/>
                <a:ea typeface="Geneva" charset="0"/>
                <a:cs typeface="Helvetica"/>
              </a:defRPr>
            </a:lvl1pPr>
            <a:lvl2pPr marL="0" indent="0" algn="l" defTabSz="457200" rtl="0" eaLnBrk="1" fontAlgn="base" hangingPunct="1">
              <a:spcBef>
                <a:spcPct val="20000"/>
              </a:spcBef>
              <a:spcAft>
                <a:spcPct val="0"/>
              </a:spcAft>
              <a:buFontTx/>
              <a:buNone/>
              <a:defRPr sz="1800" kern="1200" baseline="0">
                <a:solidFill>
                  <a:srgbClr val="004C97"/>
                </a:solidFill>
                <a:latin typeface="Helvetica"/>
                <a:ea typeface="Geneva" charset="0"/>
                <a:cs typeface="+mn-cs"/>
              </a:defRPr>
            </a:lvl2pPr>
            <a:lvl3pPr marL="0" indent="0" algn="l" defTabSz="457200" rtl="0" eaLnBrk="1" fontAlgn="base" hangingPunct="1">
              <a:spcBef>
                <a:spcPct val="20000"/>
              </a:spcBef>
              <a:spcAft>
                <a:spcPct val="0"/>
              </a:spcAft>
              <a:buFontTx/>
              <a:buNone/>
              <a:defRPr sz="1800" kern="1200" baseline="0">
                <a:solidFill>
                  <a:srgbClr val="004C97"/>
                </a:solidFill>
                <a:latin typeface="Helvetica"/>
                <a:ea typeface="Geneva" charset="0"/>
                <a:cs typeface="+mn-cs"/>
              </a:defRPr>
            </a:lvl3pPr>
            <a:lvl4pPr marL="0" indent="0" algn="l" defTabSz="457200" rtl="0" eaLnBrk="1" fontAlgn="base" hangingPunct="1">
              <a:spcBef>
                <a:spcPct val="20000"/>
              </a:spcBef>
              <a:spcAft>
                <a:spcPct val="0"/>
              </a:spcAft>
              <a:buFontTx/>
              <a:buNone/>
              <a:defRPr sz="1800" kern="1200" baseline="0">
                <a:solidFill>
                  <a:srgbClr val="004C97"/>
                </a:solidFill>
                <a:latin typeface="Helvetica"/>
                <a:ea typeface="Geneva" charset="0"/>
                <a:cs typeface="+mn-cs"/>
              </a:defRPr>
            </a:lvl4pPr>
            <a:lvl5pPr marL="0" indent="0" algn="l" defTabSz="457200" rtl="0" eaLnBrk="1" fontAlgn="base" hangingPunct="1">
              <a:spcBef>
                <a:spcPct val="20000"/>
              </a:spcBef>
              <a:spcAft>
                <a:spcPct val="0"/>
              </a:spcAft>
              <a:buFontTx/>
              <a:buNone/>
              <a:defRPr sz="1800" kern="1200" baseline="0">
                <a:solidFill>
                  <a:srgbClr val="004C97"/>
                </a:solidFill>
                <a:latin typeface="Helvetica"/>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latin typeface="Helvetica" charset="0"/>
              </a:rPr>
              <a:t>THANK YOU for helping us to review the design of the DUNE Detector Support System (DSS)</a:t>
            </a:r>
          </a:p>
        </p:txBody>
      </p:sp>
    </p:spTree>
    <p:extLst>
      <p:ext uri="{BB962C8B-B14F-4D97-AF65-F5344CB8AC3E}">
        <p14:creationId xmlns:p14="http://schemas.microsoft.com/office/powerpoint/2010/main" val="174176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a:xfrm>
            <a:off x="108488" y="650929"/>
            <a:ext cx="8927023" cy="4897464"/>
          </a:xfrm>
          <a:prstGeom prst="rect">
            <a:avLst/>
          </a:prstGeom>
        </p:spPr>
        <p:txBody>
          <a:bodyPr vert="horz" lIns="0" tIns="0" rIns="0" bIns="0"/>
          <a:lstStyle>
            <a:lvl1pPr marL="0" indent="0" algn="l" defTabSz="457200" rtl="0" eaLnBrk="1" fontAlgn="base" hangingPunct="1">
              <a:spcBef>
                <a:spcPct val="20000"/>
              </a:spcBef>
              <a:spcAft>
                <a:spcPct val="0"/>
              </a:spcAft>
              <a:buFontTx/>
              <a:buNone/>
              <a:defRPr sz="2200" b="0" i="0" kern="1200" baseline="0">
                <a:solidFill>
                  <a:srgbClr val="E95125"/>
                </a:solidFill>
                <a:latin typeface="Helvetica"/>
                <a:ea typeface="Geneva" charset="0"/>
                <a:cs typeface="Helvetica"/>
              </a:defRPr>
            </a:lvl1pPr>
            <a:lvl2pPr marL="0" indent="0" algn="l" defTabSz="457200" rtl="0" eaLnBrk="1" fontAlgn="base" hangingPunct="1">
              <a:spcBef>
                <a:spcPct val="20000"/>
              </a:spcBef>
              <a:spcAft>
                <a:spcPct val="0"/>
              </a:spcAft>
              <a:buFontTx/>
              <a:buNone/>
              <a:defRPr sz="1800" kern="1200" baseline="0">
                <a:solidFill>
                  <a:srgbClr val="004C97"/>
                </a:solidFill>
                <a:latin typeface="Helvetica"/>
                <a:ea typeface="Geneva" charset="0"/>
                <a:cs typeface="+mn-cs"/>
              </a:defRPr>
            </a:lvl2pPr>
            <a:lvl3pPr marL="0" indent="0" algn="l" defTabSz="457200" rtl="0" eaLnBrk="1" fontAlgn="base" hangingPunct="1">
              <a:spcBef>
                <a:spcPct val="20000"/>
              </a:spcBef>
              <a:spcAft>
                <a:spcPct val="0"/>
              </a:spcAft>
              <a:buFontTx/>
              <a:buNone/>
              <a:defRPr sz="1800" kern="1200" baseline="0">
                <a:solidFill>
                  <a:srgbClr val="004C97"/>
                </a:solidFill>
                <a:latin typeface="Helvetica"/>
                <a:ea typeface="Geneva" charset="0"/>
                <a:cs typeface="+mn-cs"/>
              </a:defRPr>
            </a:lvl3pPr>
            <a:lvl4pPr marL="0" indent="0" algn="l" defTabSz="457200" rtl="0" eaLnBrk="1" fontAlgn="base" hangingPunct="1">
              <a:spcBef>
                <a:spcPct val="20000"/>
              </a:spcBef>
              <a:spcAft>
                <a:spcPct val="0"/>
              </a:spcAft>
              <a:buFontTx/>
              <a:buNone/>
              <a:defRPr sz="1800" kern="1200" baseline="0">
                <a:solidFill>
                  <a:srgbClr val="004C97"/>
                </a:solidFill>
                <a:latin typeface="Helvetica"/>
                <a:ea typeface="Geneva" charset="0"/>
                <a:cs typeface="+mn-cs"/>
              </a:defRPr>
            </a:lvl4pPr>
            <a:lvl5pPr marL="0" indent="0" algn="l" defTabSz="457200" rtl="0" eaLnBrk="1" fontAlgn="base" hangingPunct="1">
              <a:spcBef>
                <a:spcPct val="20000"/>
              </a:spcBef>
              <a:spcAft>
                <a:spcPct val="0"/>
              </a:spcAft>
              <a:buFontTx/>
              <a:buNone/>
              <a:defRPr sz="1800" kern="1200" baseline="0">
                <a:solidFill>
                  <a:srgbClr val="004C97"/>
                </a:solidFill>
                <a:latin typeface="Helvetica"/>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b="1" dirty="0">
              <a:latin typeface="Helvetica" charset="0"/>
            </a:endParaRPr>
          </a:p>
        </p:txBody>
      </p:sp>
      <p:sp>
        <p:nvSpPr>
          <p:cNvPr id="6" name="Rectangle 5"/>
          <p:cNvSpPr/>
          <p:nvPr/>
        </p:nvSpPr>
        <p:spPr>
          <a:xfrm>
            <a:off x="-1" y="422005"/>
            <a:ext cx="9144000" cy="5355312"/>
          </a:xfrm>
          <a:prstGeom prst="rect">
            <a:avLst/>
          </a:prstGeom>
        </p:spPr>
        <p:txBody>
          <a:bodyPr wrap="square">
            <a:spAutoFit/>
          </a:bodyPr>
          <a:lstStyle/>
          <a:p>
            <a:r>
              <a:rPr lang="en-US" dirty="0"/>
              <a:t>The committee is requested to review the DUNE detector support structure (DSS) design and determine if it meets the requirements of the conceptual design (30% design) as outlined in the DUNE Far Detector Design Review Plan (DocDB-9564). As reference, report for final design review of Proto-DUNE DSS is available in DocDB-1584.</a:t>
            </a:r>
          </a:p>
          <a:p>
            <a:r>
              <a:rPr lang="en-US" dirty="0"/>
              <a:t>Specifically:</a:t>
            </a:r>
          </a:p>
          <a:p>
            <a:pPr marL="285750" lvl="0" indent="-285750">
              <a:buFont typeface="Arial" panose="020B0604020202020204" pitchFamily="34" charset="0"/>
              <a:buChar char="•"/>
            </a:pPr>
            <a:r>
              <a:rPr lang="en-US" dirty="0"/>
              <a:t>Does the design address the requirements in accordance with detector requirements: installation, positional tolerance, cool down, load capacity, grounding, testing and alignment?</a:t>
            </a:r>
          </a:p>
          <a:p>
            <a:pPr marL="285750" lvl="0" indent="-285750">
              <a:buFont typeface="Arial" panose="020B0604020202020204" pitchFamily="34" charset="0"/>
              <a:buChar char="•"/>
            </a:pPr>
            <a:r>
              <a:rPr lang="en-US" dirty="0"/>
              <a:t>Do preliminary engineering drawings, schematics and models provide sufficient information to ascertain constructability, </a:t>
            </a:r>
            <a:r>
              <a:rPr lang="en-US" dirty="0" err="1"/>
              <a:t>installability</a:t>
            </a:r>
            <a:r>
              <a:rPr lang="en-US" dirty="0"/>
              <a:t> and functionality?</a:t>
            </a:r>
          </a:p>
          <a:p>
            <a:pPr marL="285750" lvl="0" indent="-285750">
              <a:buFont typeface="Arial" panose="020B0604020202020204" pitchFamily="34" charset="0"/>
              <a:buChar char="•"/>
            </a:pPr>
            <a:r>
              <a:rPr lang="en-US" dirty="0"/>
              <a:t>Have interfaces with other detector components been identified and addressed? Are the interfaces with the cryostat and the TPC well defined and understood?</a:t>
            </a:r>
          </a:p>
          <a:p>
            <a:pPr marL="285750" lvl="0" indent="-285750">
              <a:buFont typeface="Arial" panose="020B0604020202020204" pitchFamily="34" charset="0"/>
              <a:buChar char="•"/>
            </a:pPr>
            <a:r>
              <a:rPr lang="en-US" dirty="0"/>
              <a:t>Are preliminary engineering analyses and documentation sufficient to ensure the design is on the right track?</a:t>
            </a:r>
          </a:p>
          <a:p>
            <a:pPr marL="285750" lvl="0" indent="-285750">
              <a:buFont typeface="Arial" panose="020B0604020202020204" pitchFamily="34" charset="0"/>
              <a:buChar char="•"/>
            </a:pPr>
            <a:r>
              <a:rPr lang="en-US" dirty="0"/>
              <a:t>Does the DSS present a reasonable scheme for installation of detector elements, and are similarities and differences to ProtoDUNE taken into account?</a:t>
            </a:r>
          </a:p>
          <a:p>
            <a:pPr marL="285750" lvl="0" indent="-285750">
              <a:buFont typeface="Arial" panose="020B0604020202020204" pitchFamily="34" charset="0"/>
              <a:buChar char="•"/>
            </a:pPr>
            <a:r>
              <a:rPr lang="en-US" dirty="0"/>
              <a:t>Have applicable design codes and standards been identified and are they appropriate?</a:t>
            </a:r>
          </a:p>
          <a:p>
            <a:pPr marL="285750" lvl="0" indent="-285750">
              <a:buFont typeface="Arial" panose="020B0604020202020204" pitchFamily="34" charset="0"/>
              <a:buChar char="•"/>
            </a:pPr>
            <a:r>
              <a:rPr lang="en-US" dirty="0"/>
              <a:t>Have appropriate manufacturing methods been identified and rough cost estimates and schedule been determined? Are plans for required engineering resources consistent with scope of work?</a:t>
            </a:r>
          </a:p>
        </p:txBody>
      </p:sp>
      <p:sp>
        <p:nvSpPr>
          <p:cNvPr id="2" name="TextBox 1">
            <a:extLst>
              <a:ext uri="{FF2B5EF4-FFF2-40B4-BE49-F238E27FC236}">
                <a16:creationId xmlns:a16="http://schemas.microsoft.com/office/drawing/2014/main" id="{AC92648A-32FC-4559-BBC7-DDAA676C7199}"/>
              </a:ext>
            </a:extLst>
          </p:cNvPr>
          <p:cNvSpPr txBox="1"/>
          <p:nvPr/>
        </p:nvSpPr>
        <p:spPr>
          <a:xfrm>
            <a:off x="1497330" y="13247"/>
            <a:ext cx="1611630" cy="523220"/>
          </a:xfrm>
          <a:prstGeom prst="rect">
            <a:avLst/>
          </a:prstGeom>
          <a:noFill/>
        </p:spPr>
        <p:txBody>
          <a:bodyPr wrap="square" rtlCol="0">
            <a:spAutoFit/>
          </a:bodyPr>
          <a:lstStyle/>
          <a:p>
            <a:r>
              <a:rPr lang="en-US" sz="2800" b="1" dirty="0">
                <a:solidFill>
                  <a:srgbClr val="002060"/>
                </a:solidFill>
              </a:rPr>
              <a:t>Charge</a:t>
            </a:r>
          </a:p>
        </p:txBody>
      </p:sp>
    </p:spTree>
    <p:extLst>
      <p:ext uri="{BB962C8B-B14F-4D97-AF65-F5344CB8AC3E}">
        <p14:creationId xmlns:p14="http://schemas.microsoft.com/office/powerpoint/2010/main" val="347560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0" y="914522"/>
            <a:ext cx="9144000" cy="4928339"/>
          </a:xfrm>
        </p:spPr>
        <p:txBody>
          <a:bodyPr/>
          <a:lstStyle/>
          <a:p>
            <a:r>
              <a:rPr lang="en-US" dirty="0">
                <a:latin typeface="Helvetica" charset="0"/>
              </a:rPr>
              <a:t>This is an internal DUNE review.</a:t>
            </a:r>
          </a:p>
          <a:p>
            <a:endParaRPr lang="en-US" dirty="0">
              <a:latin typeface="Helvetica" charset="0"/>
            </a:endParaRPr>
          </a:p>
          <a:p>
            <a:r>
              <a:rPr lang="en-US" dirty="0">
                <a:latin typeface="Helvetica" charset="0"/>
              </a:rPr>
              <a:t>We would like your honest and professional evaluation of the state of the DUNE DSS conceptual design.</a:t>
            </a:r>
          </a:p>
          <a:p>
            <a:endParaRPr lang="en-US" dirty="0">
              <a:latin typeface="Helvetica" charset="0"/>
            </a:endParaRPr>
          </a:p>
          <a:p>
            <a:r>
              <a:rPr lang="en-US" dirty="0">
                <a:latin typeface="Helvetica" charset="0"/>
              </a:rPr>
              <a:t>We would appreciate your assessment of each of the charge questions.</a:t>
            </a:r>
          </a:p>
          <a:p>
            <a:endParaRPr lang="en-US" dirty="0">
              <a:latin typeface="Helvetica" charset="0"/>
            </a:endParaRPr>
          </a:p>
          <a:p>
            <a:r>
              <a:rPr lang="en-US" sz="2400" dirty="0"/>
              <a:t>We request your findings, comments and recommendations in a closeout tomorrow and a final written report by September 1.</a:t>
            </a:r>
          </a:p>
          <a:p>
            <a:endParaRPr lang="en-US" dirty="0">
              <a:latin typeface="Helvetica" charset="0"/>
            </a:endParaRPr>
          </a:p>
        </p:txBody>
      </p:sp>
    </p:spTree>
    <p:extLst>
      <p:ext uri="{BB962C8B-B14F-4D97-AF65-F5344CB8AC3E}">
        <p14:creationId xmlns:p14="http://schemas.microsoft.com/office/powerpoint/2010/main" val="2269667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23986" y="914522"/>
            <a:ext cx="9020014" cy="4928339"/>
          </a:xfrm>
        </p:spPr>
        <p:txBody>
          <a:bodyPr/>
          <a:lstStyle/>
          <a:p>
            <a:endParaRPr lang="en-US" dirty="0">
              <a:latin typeface="Helvetica" charset="0"/>
            </a:endParaRPr>
          </a:p>
          <a:p>
            <a:endParaRPr lang="en-US" dirty="0">
              <a:latin typeface="Helvetica" charset="0"/>
            </a:endParaRPr>
          </a:p>
        </p:txBody>
      </p:sp>
      <p:pic>
        <p:nvPicPr>
          <p:cNvPr id="4" name="Picture 3">
            <a:extLst>
              <a:ext uri="{FF2B5EF4-FFF2-40B4-BE49-F238E27FC236}">
                <a16:creationId xmlns:a16="http://schemas.microsoft.com/office/drawing/2014/main" id="{6E70C46F-6627-4993-86A4-D6144746858C}"/>
              </a:ext>
            </a:extLst>
          </p:cNvPr>
          <p:cNvPicPr>
            <a:picLocks noChangeAspect="1"/>
          </p:cNvPicPr>
          <p:nvPr/>
        </p:nvPicPr>
        <p:blipFill>
          <a:blip r:embed="rId2"/>
          <a:stretch>
            <a:fillRect/>
          </a:stretch>
        </p:blipFill>
        <p:spPr>
          <a:xfrm>
            <a:off x="1599318" y="925214"/>
            <a:ext cx="5945363" cy="5007572"/>
          </a:xfrm>
          <a:prstGeom prst="rect">
            <a:avLst/>
          </a:prstGeom>
        </p:spPr>
      </p:pic>
    </p:spTree>
    <p:extLst>
      <p:ext uri="{BB962C8B-B14F-4D97-AF65-F5344CB8AC3E}">
        <p14:creationId xmlns:p14="http://schemas.microsoft.com/office/powerpoint/2010/main" val="3028716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23986" y="914522"/>
            <a:ext cx="9020014" cy="4928339"/>
          </a:xfrm>
        </p:spPr>
        <p:txBody>
          <a:bodyPr/>
          <a:lstStyle/>
          <a:p>
            <a:endParaRPr lang="en-US" dirty="0">
              <a:latin typeface="Helvetica" charset="0"/>
            </a:endParaRPr>
          </a:p>
          <a:p>
            <a:endParaRPr lang="en-US" dirty="0">
              <a:latin typeface="Helvetica" charset="0"/>
            </a:endParaRPr>
          </a:p>
        </p:txBody>
      </p:sp>
      <p:pic>
        <p:nvPicPr>
          <p:cNvPr id="5" name="Picture 4">
            <a:extLst>
              <a:ext uri="{FF2B5EF4-FFF2-40B4-BE49-F238E27FC236}">
                <a16:creationId xmlns:a16="http://schemas.microsoft.com/office/drawing/2014/main" id="{834EB23E-E7ED-490F-BF8D-49606DD9CAA8}"/>
              </a:ext>
            </a:extLst>
          </p:cNvPr>
          <p:cNvPicPr>
            <a:picLocks noChangeAspect="1"/>
          </p:cNvPicPr>
          <p:nvPr/>
        </p:nvPicPr>
        <p:blipFill>
          <a:blip r:embed="rId2"/>
          <a:stretch>
            <a:fillRect/>
          </a:stretch>
        </p:blipFill>
        <p:spPr>
          <a:xfrm>
            <a:off x="232012" y="366530"/>
            <a:ext cx="6632812" cy="5816013"/>
          </a:xfrm>
          <a:prstGeom prst="rect">
            <a:avLst/>
          </a:prstGeom>
        </p:spPr>
      </p:pic>
      <p:sp>
        <p:nvSpPr>
          <p:cNvPr id="2" name="Oval 1">
            <a:extLst>
              <a:ext uri="{FF2B5EF4-FFF2-40B4-BE49-F238E27FC236}">
                <a16:creationId xmlns:a16="http://schemas.microsoft.com/office/drawing/2014/main" id="{D642B447-9ECA-4A15-8FFC-A78AFAAFB7B1}"/>
              </a:ext>
            </a:extLst>
          </p:cNvPr>
          <p:cNvSpPr/>
          <p:nvPr/>
        </p:nvSpPr>
        <p:spPr>
          <a:xfrm>
            <a:off x="1549021" y="2240280"/>
            <a:ext cx="1235121" cy="477671"/>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EDCCBA3-D93F-4233-88A5-01478E38DEBA}"/>
              </a:ext>
            </a:extLst>
          </p:cNvPr>
          <p:cNvSpPr/>
          <p:nvPr/>
        </p:nvSpPr>
        <p:spPr>
          <a:xfrm>
            <a:off x="1661615" y="3035700"/>
            <a:ext cx="1235121" cy="477671"/>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A49767E-B520-4CFE-BF26-3AF42CD45660}"/>
              </a:ext>
            </a:extLst>
          </p:cNvPr>
          <p:cNvSpPr/>
          <p:nvPr/>
        </p:nvSpPr>
        <p:spPr>
          <a:xfrm>
            <a:off x="2055124" y="3831120"/>
            <a:ext cx="1683223" cy="477671"/>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E20FBD6-AA70-4575-A4CE-C809CAA98994}"/>
              </a:ext>
            </a:extLst>
          </p:cNvPr>
          <p:cNvSpPr/>
          <p:nvPr/>
        </p:nvSpPr>
        <p:spPr>
          <a:xfrm>
            <a:off x="1013345" y="4856783"/>
            <a:ext cx="1683223" cy="477671"/>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F9579A94-9CD0-4057-BC86-38ECEDBC2D5E}"/>
              </a:ext>
            </a:extLst>
          </p:cNvPr>
          <p:cNvSpPr/>
          <p:nvPr/>
        </p:nvSpPr>
        <p:spPr>
          <a:xfrm>
            <a:off x="4171665" y="5764541"/>
            <a:ext cx="2027799" cy="477671"/>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7AE5800-3F57-4420-9D5C-B8C43E19CCC6}"/>
              </a:ext>
            </a:extLst>
          </p:cNvPr>
          <p:cNvSpPr txBox="1"/>
          <p:nvPr/>
        </p:nvSpPr>
        <p:spPr>
          <a:xfrm>
            <a:off x="4171665" y="5826397"/>
            <a:ext cx="2027799" cy="369332"/>
          </a:xfrm>
          <a:prstGeom prst="rect">
            <a:avLst/>
          </a:prstGeom>
          <a:noFill/>
        </p:spPr>
        <p:txBody>
          <a:bodyPr wrap="none" rtlCol="0">
            <a:spAutoFit/>
          </a:bodyPr>
          <a:lstStyle/>
          <a:p>
            <a:r>
              <a:rPr lang="en-US" dirty="0">
                <a:solidFill>
                  <a:srgbClr val="002060"/>
                </a:solidFill>
              </a:rPr>
              <a:t>Each subcommittee</a:t>
            </a:r>
          </a:p>
        </p:txBody>
      </p:sp>
    </p:spTree>
    <p:extLst>
      <p:ext uri="{BB962C8B-B14F-4D97-AF65-F5344CB8AC3E}">
        <p14:creationId xmlns:p14="http://schemas.microsoft.com/office/powerpoint/2010/main" val="3410556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23986" y="914522"/>
            <a:ext cx="9020014" cy="4928339"/>
          </a:xfrm>
        </p:spPr>
        <p:txBody>
          <a:bodyPr/>
          <a:lstStyle/>
          <a:p>
            <a:endParaRPr lang="en-US" dirty="0">
              <a:latin typeface="Helvetica" charset="0"/>
            </a:endParaRPr>
          </a:p>
          <a:p>
            <a:endParaRPr lang="en-US" dirty="0">
              <a:latin typeface="Helvetica" charset="0"/>
            </a:endParaRPr>
          </a:p>
        </p:txBody>
      </p:sp>
      <p:sp>
        <p:nvSpPr>
          <p:cNvPr id="7" name="TextBox 6">
            <a:extLst>
              <a:ext uri="{FF2B5EF4-FFF2-40B4-BE49-F238E27FC236}">
                <a16:creationId xmlns:a16="http://schemas.microsoft.com/office/drawing/2014/main" id="{E20A47C4-B6AF-44CF-A681-51317F909B42}"/>
              </a:ext>
            </a:extLst>
          </p:cNvPr>
          <p:cNvSpPr txBox="1"/>
          <p:nvPr/>
        </p:nvSpPr>
        <p:spPr>
          <a:xfrm>
            <a:off x="1140032" y="17214"/>
            <a:ext cx="2917978" cy="523220"/>
          </a:xfrm>
          <a:prstGeom prst="rect">
            <a:avLst/>
          </a:prstGeom>
          <a:noFill/>
        </p:spPr>
        <p:txBody>
          <a:bodyPr wrap="none" rtlCol="0">
            <a:spAutoFit/>
          </a:bodyPr>
          <a:lstStyle/>
          <a:p>
            <a:r>
              <a:rPr lang="en-US" sz="2800" b="1" dirty="0">
                <a:solidFill>
                  <a:srgbClr val="002060"/>
                </a:solidFill>
              </a:rPr>
              <a:t>DSS Requirements</a:t>
            </a:r>
          </a:p>
        </p:txBody>
      </p:sp>
      <p:graphicFrame>
        <p:nvGraphicFramePr>
          <p:cNvPr id="12" name="Table 11">
            <a:extLst>
              <a:ext uri="{FF2B5EF4-FFF2-40B4-BE49-F238E27FC236}">
                <a16:creationId xmlns:a16="http://schemas.microsoft.com/office/drawing/2014/main" id="{EB3F617A-988F-4659-8A26-D39311343C73}"/>
              </a:ext>
            </a:extLst>
          </p:cNvPr>
          <p:cNvGraphicFramePr>
            <a:graphicFrameLocks noGrp="1"/>
          </p:cNvGraphicFramePr>
          <p:nvPr>
            <p:extLst>
              <p:ext uri="{D42A27DB-BD31-4B8C-83A1-F6EECF244321}">
                <p14:modId xmlns:p14="http://schemas.microsoft.com/office/powerpoint/2010/main" val="1680282969"/>
              </p:ext>
            </p:extLst>
          </p:nvPr>
        </p:nvGraphicFramePr>
        <p:xfrm>
          <a:off x="0" y="17214"/>
          <a:ext cx="9144000" cy="6892236"/>
        </p:xfrm>
        <a:graphic>
          <a:graphicData uri="http://schemas.openxmlformats.org/drawingml/2006/table">
            <a:tbl>
              <a:tblPr/>
              <a:tblGrid>
                <a:gridCol w="171787">
                  <a:extLst>
                    <a:ext uri="{9D8B030D-6E8A-4147-A177-3AD203B41FA5}">
                      <a16:colId xmlns:a16="http://schemas.microsoft.com/office/drawing/2014/main" val="630010379"/>
                    </a:ext>
                  </a:extLst>
                </a:gridCol>
                <a:gridCol w="562139">
                  <a:extLst>
                    <a:ext uri="{9D8B030D-6E8A-4147-A177-3AD203B41FA5}">
                      <a16:colId xmlns:a16="http://schemas.microsoft.com/office/drawing/2014/main" val="2723286272"/>
                    </a:ext>
                  </a:extLst>
                </a:gridCol>
                <a:gridCol w="333811">
                  <a:extLst>
                    <a:ext uri="{9D8B030D-6E8A-4147-A177-3AD203B41FA5}">
                      <a16:colId xmlns:a16="http://schemas.microsoft.com/office/drawing/2014/main" val="2570582556"/>
                    </a:ext>
                  </a:extLst>
                </a:gridCol>
                <a:gridCol w="1109979">
                  <a:extLst>
                    <a:ext uri="{9D8B030D-6E8A-4147-A177-3AD203B41FA5}">
                      <a16:colId xmlns:a16="http://schemas.microsoft.com/office/drawing/2014/main" val="2460713844"/>
                    </a:ext>
                  </a:extLst>
                </a:gridCol>
                <a:gridCol w="586473">
                  <a:extLst>
                    <a:ext uri="{9D8B030D-6E8A-4147-A177-3AD203B41FA5}">
                      <a16:colId xmlns:a16="http://schemas.microsoft.com/office/drawing/2014/main" val="4294549184"/>
                    </a:ext>
                  </a:extLst>
                </a:gridCol>
                <a:gridCol w="2069431">
                  <a:extLst>
                    <a:ext uri="{9D8B030D-6E8A-4147-A177-3AD203B41FA5}">
                      <a16:colId xmlns:a16="http://schemas.microsoft.com/office/drawing/2014/main" val="1289369077"/>
                    </a:ext>
                  </a:extLst>
                </a:gridCol>
                <a:gridCol w="1687496">
                  <a:extLst>
                    <a:ext uri="{9D8B030D-6E8A-4147-A177-3AD203B41FA5}">
                      <a16:colId xmlns:a16="http://schemas.microsoft.com/office/drawing/2014/main" val="4074872053"/>
                    </a:ext>
                  </a:extLst>
                </a:gridCol>
                <a:gridCol w="995547">
                  <a:extLst>
                    <a:ext uri="{9D8B030D-6E8A-4147-A177-3AD203B41FA5}">
                      <a16:colId xmlns:a16="http://schemas.microsoft.com/office/drawing/2014/main" val="967579924"/>
                    </a:ext>
                  </a:extLst>
                </a:gridCol>
                <a:gridCol w="1627337">
                  <a:extLst>
                    <a:ext uri="{9D8B030D-6E8A-4147-A177-3AD203B41FA5}">
                      <a16:colId xmlns:a16="http://schemas.microsoft.com/office/drawing/2014/main" val="1600607299"/>
                    </a:ext>
                  </a:extLst>
                </a:gridCol>
              </a:tblGrid>
              <a:tr h="152706">
                <a:tc>
                  <a:txBody>
                    <a:bodyPr/>
                    <a:lstStyle/>
                    <a:p>
                      <a:pPr algn="ctr" fontAlgn="ctr"/>
                      <a:endParaRPr lang="en-US" sz="800" b="1" i="0" u="none" strike="noStrike" dirty="0">
                        <a:solidFill>
                          <a:srgbClr val="000000"/>
                        </a:solidFill>
                        <a:effectLst/>
                        <a:latin typeface="Calibri" panose="020F0502020204030204" pitchFamily="34" charset="0"/>
                      </a:endParaRP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panose="020F0502020204030204" pitchFamily="34" charset="0"/>
                        </a:rPr>
                        <a:t>Type</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panose="020F0502020204030204" pitchFamily="34" charset="0"/>
                        </a:rPr>
                        <a:t>System</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Calibri" panose="020F0502020204030204" pitchFamily="34" charset="0"/>
                        </a:rPr>
                        <a:t>Quantity/Parameter</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ctr"/>
                      <a:r>
                        <a:rPr lang="en-US" sz="800" b="1" i="0" u="none" strike="noStrike" dirty="0">
                          <a:solidFill>
                            <a:srgbClr val="000000"/>
                          </a:solidFill>
                          <a:effectLst/>
                          <a:latin typeface="Calibri" panose="020F0502020204030204" pitchFamily="34" charset="0"/>
                        </a:rPr>
                        <a:t>Requirement</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ctr"/>
                      <a:r>
                        <a:rPr lang="en-US" sz="800" b="1" i="0" u="none" strike="noStrike" dirty="0">
                          <a:solidFill>
                            <a:srgbClr val="000000"/>
                          </a:solidFill>
                          <a:effectLst/>
                          <a:latin typeface="Calibri" panose="020F0502020204030204" pitchFamily="34" charset="0"/>
                        </a:rPr>
                        <a:t>Explanation</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ctr"/>
                      <a:r>
                        <a:rPr lang="en-US" sz="800" b="1" i="0" u="none" strike="noStrike">
                          <a:solidFill>
                            <a:srgbClr val="000000"/>
                          </a:solidFill>
                          <a:effectLst/>
                          <a:latin typeface="Calibri" panose="020F0502020204030204" pitchFamily="34" charset="0"/>
                        </a:rPr>
                        <a:t>Comments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bri" panose="020F0502020204030204" pitchFamily="34" charset="0"/>
                        </a:rPr>
                        <a:t>Notes</a:t>
                      </a:r>
                    </a:p>
                  </a:txBody>
                  <a:tcPr marL="3393" marR="3393" marT="3393"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Calibri" panose="020F0502020204030204" pitchFamily="34" charset="0"/>
                        </a:rPr>
                        <a:t>ProtoDUNE Validation</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575030222"/>
                  </a:ext>
                </a:extLst>
              </a:tr>
              <a:tr h="420791">
                <a:tc>
                  <a:txBody>
                    <a:bodyPr/>
                    <a:lstStyle/>
                    <a:p>
                      <a:pPr algn="ctr" fontAlgn="ctr"/>
                      <a:r>
                        <a:rPr lang="en-US" sz="800" b="0" i="0" u="none" strike="noStrike">
                          <a:solidFill>
                            <a:srgbClr val="000000"/>
                          </a:solidFill>
                          <a:effectLst/>
                          <a:latin typeface="Calibri" panose="020F0502020204030204" pitchFamily="34" charset="0"/>
                        </a:rPr>
                        <a:t>1</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800" b="0" i="0" u="none" strike="noStrike">
                          <a:solidFill>
                            <a:srgbClr val="000000"/>
                          </a:solidFill>
                          <a:effectLst/>
                          <a:latin typeface="Calibri" panose="020F0502020204030204" pitchFamily="34" charset="0"/>
                        </a:rPr>
                        <a:t>Scientific</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800" b="0" i="0" u="none" strike="noStrike">
                          <a:solidFill>
                            <a:srgbClr val="000000"/>
                          </a:solidFill>
                          <a:effectLst/>
                          <a:latin typeface="Calibri" panose="020F0502020204030204" pitchFamily="34" charset="0"/>
                        </a:rPr>
                        <a:t>DSS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n-US" sz="800" b="0" i="0" u="none" strike="noStrike">
                          <a:solidFill>
                            <a:srgbClr val="000000"/>
                          </a:solidFill>
                          <a:effectLst/>
                          <a:latin typeface="Calibri" panose="020F0502020204030204" pitchFamily="34" charset="0"/>
                        </a:rPr>
                        <a:t>gaps between APAs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n-US" sz="800" b="0" i="0" u="none" strike="noStrike" dirty="0">
                          <a:solidFill>
                            <a:srgbClr val="000000"/>
                          </a:solidFill>
                          <a:effectLst/>
                          <a:latin typeface="Calibri" panose="020F0502020204030204" pitchFamily="34" charset="0"/>
                        </a:rPr>
                        <a:t>&lt;20mm</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n-US" sz="800" b="0" i="0" u="none" strike="noStrike">
                          <a:solidFill>
                            <a:srgbClr val="000000"/>
                          </a:solidFill>
                          <a:effectLst/>
                          <a:latin typeface="Calibri" panose="020F0502020204030204" pitchFamily="34" charset="0"/>
                        </a:rPr>
                        <a:t>Loss of fiducial volume or distortion of charge collection near APA gaps should be minimized. Use of electron diverters should minimize impact based on simulation.</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n-US" sz="800" b="0" i="0" u="none" strike="noStrike">
                          <a:solidFill>
                            <a:srgbClr val="000000"/>
                          </a:solidFill>
                          <a:effectLst/>
                          <a:latin typeface="Calibri" panose="020F0502020204030204" pitchFamily="34" charset="0"/>
                        </a:rPr>
                        <a:t>Allowing gaps to open up between some APAs will reduce the overall shrinkage of the detector.  Also simplifies construction and installation of the detector support structure.</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n-US" sz="800" b="0" i="0" u="none" strike="noStrike">
                          <a:solidFill>
                            <a:srgbClr val="000000"/>
                          </a:solidFill>
                          <a:effectLst/>
                          <a:latin typeface="Calibri" panose="020F0502020204030204" pitchFamily="34" charset="0"/>
                        </a:rPr>
                        <a:t>Current conceptual design has 17mm gaps between each grouping of three APAs</a:t>
                      </a:r>
                    </a:p>
                  </a:txBody>
                  <a:tcPr marL="3393" marR="3393" marT="3393"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n-US" sz="800" b="0" i="0" u="none" strike="noStrike" dirty="0">
                          <a:solidFill>
                            <a:srgbClr val="000000"/>
                          </a:solidFill>
                          <a:effectLst/>
                          <a:latin typeface="Calibri" panose="020F0502020204030204" pitchFamily="34" charset="0"/>
                        </a:rPr>
                        <a:t>Effect of gaps between APAs (and effectiveness of installed electron diverters) on track reconstruction will be studied using the ProtoDUNE data.</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30854043"/>
                  </a:ext>
                </a:extLst>
              </a:tr>
              <a:tr h="525988">
                <a:tc>
                  <a:txBody>
                    <a:bodyPr/>
                    <a:lstStyle/>
                    <a:p>
                      <a:pPr algn="ctr" fontAlgn="ctr"/>
                      <a:r>
                        <a:rPr lang="en-US" sz="800" b="0" i="0" u="none" strike="noStrike">
                          <a:solidFill>
                            <a:srgbClr val="000000"/>
                          </a:solidFill>
                          <a:effectLst/>
                          <a:latin typeface="Calibri" panose="020F0502020204030204" pitchFamily="34" charset="0"/>
                        </a:rPr>
                        <a:t>2</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800" b="0" i="0" u="none" strike="noStrike">
                          <a:solidFill>
                            <a:srgbClr val="000000"/>
                          </a:solidFill>
                          <a:effectLst/>
                          <a:latin typeface="Calibri" panose="020F0502020204030204" pitchFamily="34" charset="0"/>
                        </a:rPr>
                        <a:t>Scientific</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800" b="0" i="0" u="none" strike="noStrike">
                          <a:solidFill>
                            <a:srgbClr val="000000"/>
                          </a:solidFill>
                          <a:effectLst/>
                          <a:latin typeface="Calibri" panose="020F0502020204030204" pitchFamily="34" charset="0"/>
                        </a:rPr>
                        <a:t>DSS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n-US" sz="800" b="0" i="0" u="none" strike="noStrike">
                          <a:solidFill>
                            <a:srgbClr val="000000"/>
                          </a:solidFill>
                          <a:effectLst/>
                          <a:latin typeface="Calibri" panose="020F0502020204030204" pitchFamily="34" charset="0"/>
                        </a:rPr>
                        <a:t>drift field uniformity</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n-US" sz="800" b="0" i="0" u="none" strike="noStrike">
                          <a:solidFill>
                            <a:srgbClr val="000000"/>
                          </a:solidFill>
                          <a:effectLst/>
                          <a:latin typeface="Calibri" panose="020F0502020204030204" pitchFamily="34" charset="0"/>
                        </a:rPr>
                        <a:t>&lt;1% throughout volume</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n-US" sz="800" b="0" i="0" u="none" strike="noStrike">
                          <a:solidFill>
                            <a:srgbClr val="000000"/>
                          </a:solidFill>
                          <a:effectLst/>
                          <a:latin typeface="Calibri" panose="020F0502020204030204" pitchFamily="34" charset="0"/>
                        </a:rPr>
                        <a:t>Misalignments of the various TPC components should not introduce drift field non-uniformities beyond those specified in the HVS requirements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n-US" sz="800" b="0" i="0" u="none" strike="noStrike">
                          <a:solidFill>
                            <a:srgbClr val="000000"/>
                          </a:solidFill>
                          <a:effectLst/>
                          <a:latin typeface="Calibri" panose="020F0502020204030204" pitchFamily="34" charset="0"/>
                        </a:rPr>
                        <a:t>DSS should provide support such that the APA, CPA and FC can maintain rectangular parallelepiped under LAr conditions. Specifically the rails should remain parallel to each other at a fixed distance throughout the detector volume</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3393" marR="3393" marT="3393"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n-US" sz="800" b="0" i="0" u="none" strike="noStrike" dirty="0">
                          <a:solidFill>
                            <a:srgbClr val="000000"/>
                          </a:solidFill>
                          <a:effectLst/>
                          <a:latin typeface="Calibri" panose="020F0502020204030204" pitchFamily="34" charset="0"/>
                        </a:rPr>
                        <a:t>Space charge in ProtoDUNE will complicate the analysis of the field uniformity. Local effects close to the field cage electrodes could be in principle be </a:t>
                      </a:r>
                      <a:r>
                        <a:rPr lang="en-US" sz="800" b="0" i="0" u="none" strike="noStrike" dirty="0" err="1">
                          <a:solidFill>
                            <a:srgbClr val="000000"/>
                          </a:solidFill>
                          <a:effectLst/>
                          <a:latin typeface="Calibri" panose="020F0502020204030204" pitchFamily="34" charset="0"/>
                        </a:rPr>
                        <a:t>disentagled</a:t>
                      </a:r>
                      <a:r>
                        <a:rPr lang="en-US" sz="800" b="0" i="0" u="none" strike="noStrike" dirty="0">
                          <a:solidFill>
                            <a:srgbClr val="000000"/>
                          </a:solidFill>
                          <a:effectLst/>
                          <a:latin typeface="Calibri" panose="020F0502020204030204" pitchFamily="34" charset="0"/>
                        </a:rPr>
                        <a:t>, exploiting through-going muon tracks. </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0534029"/>
                  </a:ext>
                </a:extLst>
              </a:tr>
              <a:tr h="312200">
                <a:tc>
                  <a:txBody>
                    <a:bodyPr/>
                    <a:lstStyle/>
                    <a:p>
                      <a:pPr algn="ctr" fontAlgn="ctr"/>
                      <a:r>
                        <a:rPr lang="en-US" sz="800" b="0" i="0" u="none" strike="noStrike">
                          <a:solidFill>
                            <a:srgbClr val="000000"/>
                          </a:solidFill>
                          <a:effectLst/>
                          <a:latin typeface="Calibri" panose="020F0502020204030204" pitchFamily="34" charset="0"/>
                        </a:rPr>
                        <a:t>3</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800" b="0" i="0" u="none" strike="noStrike">
                          <a:solidFill>
                            <a:srgbClr val="000000"/>
                          </a:solidFill>
                          <a:effectLst/>
                          <a:latin typeface="Calibri" panose="020F0502020204030204" pitchFamily="34" charset="0"/>
                        </a:rPr>
                        <a:t>engineering high level</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800" b="0" i="0" u="none" strike="noStrike">
                          <a:solidFill>
                            <a:srgbClr val="000000"/>
                          </a:solidFill>
                          <a:effectLst/>
                          <a:latin typeface="Calibri" panose="020F0502020204030204" pitchFamily="34" charset="0"/>
                        </a:rPr>
                        <a:t>Global</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local electric fields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&lt;30 kV/cm </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In order to reach the desired drift fields, the integrated detector design needs to minimize potential pathways for HV discharges.  </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HV discharges limit detector livetime and have the potential for damaging detector components.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Minimum electric field requirement is based on the minimum drift field goal of 500 V/cm.</a:t>
                      </a:r>
                    </a:p>
                  </a:txBody>
                  <a:tcPr marL="3393" marR="3393" marT="3393"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dirty="0">
                          <a:solidFill>
                            <a:srgbClr val="000000"/>
                          </a:solidFill>
                          <a:effectLst/>
                          <a:latin typeface="Calibri" panose="020F0502020204030204" pitchFamily="34" charset="0"/>
                        </a:rPr>
                        <a:t> </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0839359"/>
                  </a:ext>
                </a:extLst>
              </a:tr>
              <a:tr h="452237">
                <a:tc>
                  <a:txBody>
                    <a:bodyPr/>
                    <a:lstStyle/>
                    <a:p>
                      <a:pPr algn="ctr" fontAlgn="ctr"/>
                      <a:r>
                        <a:rPr lang="en-US" sz="800" b="0" i="0" u="none" strike="noStrike">
                          <a:solidFill>
                            <a:srgbClr val="000000"/>
                          </a:solidFill>
                          <a:effectLst/>
                          <a:latin typeface="Calibri" panose="020F0502020204030204" pitchFamily="34" charset="0"/>
                        </a:rPr>
                        <a:t>4</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800" b="0" i="0" u="none" strike="noStrike">
                          <a:solidFill>
                            <a:srgbClr val="000000"/>
                          </a:solidFill>
                          <a:effectLst/>
                          <a:latin typeface="Calibri" panose="020F0502020204030204" pitchFamily="34" charset="0"/>
                        </a:rPr>
                        <a:t>engineering high level</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800" b="0" i="0" u="none" strike="noStrike">
                          <a:solidFill>
                            <a:srgbClr val="000000"/>
                          </a:solidFill>
                          <a:effectLst/>
                          <a:latin typeface="Calibri" panose="020F0502020204030204" pitchFamily="34" charset="0"/>
                        </a:rPr>
                        <a:t>Global</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noise contributions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&lt;&lt; 500 enc</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Expectation is that system noise will be dominated by random noise on the front-end.  All other noise contributions must be much lower than the targeted noise level for the collection wires. </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Rules established by the grounding and shielding committee that must be followed by all detector sub-systems.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3393" marR="3393" marT="3393"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3393" marR="3393" marT="3393"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0747025"/>
                  </a:ext>
                </a:extLst>
              </a:tr>
              <a:tr h="393643">
                <a:tc>
                  <a:txBody>
                    <a:bodyPr/>
                    <a:lstStyle/>
                    <a:p>
                      <a:pPr algn="ctr" fontAlgn="ctr"/>
                      <a:r>
                        <a:rPr lang="en-US" sz="800" b="0" i="0" u="none" strike="noStrike">
                          <a:solidFill>
                            <a:srgbClr val="000000"/>
                          </a:solidFill>
                          <a:effectLst/>
                          <a:latin typeface="Calibri" panose="020F0502020204030204" pitchFamily="34" charset="0"/>
                        </a:rPr>
                        <a:t>5</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800" b="0" i="0" u="none" strike="noStrike">
                          <a:solidFill>
                            <a:srgbClr val="000000"/>
                          </a:solidFill>
                          <a:effectLst/>
                          <a:latin typeface="Calibri" panose="020F0502020204030204" pitchFamily="34" charset="0"/>
                        </a:rPr>
                        <a:t>engineering high level</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800" b="0" i="0" u="none" strike="noStrike">
                          <a:solidFill>
                            <a:srgbClr val="000000"/>
                          </a:solidFill>
                          <a:effectLst/>
                          <a:latin typeface="Calibri" panose="020F0502020204030204" pitchFamily="34" charset="0"/>
                        </a:rPr>
                        <a:t>Global</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LAr impurity contributions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&lt;&lt; 30 ppT</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No detector components should significantly increase the nominal level of contamination within the liquid argon through outgassing or other processes.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Gas purging is required at the top of the cryostat to prevent contaminates from entering the liquid volume. </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All materials used in fabrication of detector components that go inside of cryostat must be tested.</a:t>
                      </a:r>
                    </a:p>
                  </a:txBody>
                  <a:tcPr marL="3393" marR="3393" marT="3393"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3393" marR="3393" marT="3393"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05775918"/>
                  </a:ext>
                </a:extLst>
              </a:tr>
              <a:tr h="342741">
                <a:tc>
                  <a:txBody>
                    <a:bodyPr/>
                    <a:lstStyle/>
                    <a:p>
                      <a:pPr algn="ctr" fontAlgn="ctr"/>
                      <a:r>
                        <a:rPr lang="en-US" sz="800" b="0" i="0" u="none" strike="noStrike">
                          <a:solidFill>
                            <a:srgbClr val="000000"/>
                          </a:solidFill>
                          <a:effectLst/>
                          <a:latin typeface="Calibri" panose="020F0502020204030204" pitchFamily="34" charset="0"/>
                        </a:rPr>
                        <a:t>6</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800" b="0" i="0" u="none" strike="noStrike">
                          <a:solidFill>
                            <a:srgbClr val="000000"/>
                          </a:solidFill>
                          <a:effectLst/>
                          <a:latin typeface="Calibri" panose="020F0502020204030204" pitchFamily="34" charset="0"/>
                        </a:rPr>
                        <a:t>engineering high level</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800" b="0" i="0" u="none" strike="noStrike">
                          <a:solidFill>
                            <a:srgbClr val="000000"/>
                          </a:solidFill>
                          <a:effectLst/>
                          <a:latin typeface="Calibri" panose="020F0502020204030204" pitchFamily="34" charset="0"/>
                        </a:rPr>
                        <a:t>Global</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radiopurity</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Introduced radioactivity should be less than that from </a:t>
                      </a:r>
                      <a:r>
                        <a:rPr lang="en-US" sz="800" b="0" i="0" u="none" strike="noStrike" baseline="30000">
                          <a:solidFill>
                            <a:srgbClr val="000000"/>
                          </a:solidFill>
                          <a:effectLst/>
                          <a:latin typeface="Calibri" panose="020F0502020204030204" pitchFamily="34" charset="0"/>
                        </a:rPr>
                        <a:t>39</a:t>
                      </a:r>
                      <a:r>
                        <a:rPr lang="en-US" sz="800" b="0" i="0" u="none" strike="noStrike">
                          <a:solidFill>
                            <a:srgbClr val="000000"/>
                          </a:solidFill>
                          <a:effectLst/>
                          <a:latin typeface="Calibri" panose="020F0502020204030204" pitchFamily="34" charset="0"/>
                        </a:rPr>
                        <a:t>Ar</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Materials used in construction of detector components should not significantly increase the radiological background beyond nominal levels.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Cryostat and cleanroom are planned to be maintained as class 100,000.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a:solidFill>
                            <a:srgbClr val="000000"/>
                          </a:solidFill>
                          <a:effectLst/>
                          <a:latin typeface="Calibri" panose="020F0502020204030204" pitchFamily="34" charset="0"/>
                        </a:rPr>
                        <a:t>Need to define requirements for screening of the materials used to fabricate detector components.</a:t>
                      </a:r>
                    </a:p>
                  </a:txBody>
                  <a:tcPr marL="3393" marR="3393" marT="3393"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en-US" sz="800" b="0" i="0" u="none" strike="noStrike" dirty="0">
                          <a:solidFill>
                            <a:srgbClr val="000000"/>
                          </a:solidFill>
                          <a:effectLst/>
                          <a:latin typeface="Calibri" panose="020F0502020204030204" pitchFamily="34" charset="0"/>
                        </a:rPr>
                        <a:t> </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33158"/>
                  </a:ext>
                </a:extLst>
              </a:tr>
              <a:tr h="179854">
                <a:tc>
                  <a:txBody>
                    <a:bodyPr/>
                    <a:lstStyle/>
                    <a:p>
                      <a:pPr algn="ctr" fontAlgn="ctr"/>
                      <a:r>
                        <a:rPr lang="en-US" sz="800" b="0" i="0" u="none" strike="noStrike">
                          <a:solidFill>
                            <a:srgbClr val="000000"/>
                          </a:solidFill>
                          <a:effectLst/>
                          <a:latin typeface="Calibri" panose="020F0502020204030204" pitchFamily="34" charset="0"/>
                        </a:rPr>
                        <a:t>7</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engineering</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DSS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weight</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&gt;135 tons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The DSS must support the weight of the detector, with all of its elements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Must meet appropriate structural design codes per site requirements.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a:t>
                      </a:r>
                    </a:p>
                  </a:txBody>
                  <a:tcPr marL="3393" marR="3393" marT="3393"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panose="020F0502020204030204" pitchFamily="34" charset="0"/>
                        </a:rPr>
                        <a:t> </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72928927"/>
                  </a:ext>
                </a:extLst>
              </a:tr>
              <a:tr h="240937">
                <a:tc>
                  <a:txBody>
                    <a:bodyPr/>
                    <a:lstStyle/>
                    <a:p>
                      <a:pPr algn="ctr" fontAlgn="ctr"/>
                      <a:r>
                        <a:rPr lang="en-US" sz="800" b="0" i="0" u="none" strike="noStrike">
                          <a:solidFill>
                            <a:srgbClr val="000000"/>
                          </a:solidFill>
                          <a:effectLst/>
                          <a:latin typeface="Calibri" panose="020F0502020204030204" pitchFamily="34" charset="0"/>
                        </a:rPr>
                        <a:t>8</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engineering</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DSS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install through TCO</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TCO size as designed in cryostat design</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The DSS and all detector components must  allow for installation through the TCO</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a:t>
                      </a:r>
                    </a:p>
                  </a:txBody>
                  <a:tcPr marL="3393" marR="3393" marT="3393"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panose="020F0502020204030204" pitchFamily="34" charset="0"/>
                        </a:rPr>
                        <a:t> </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59424521"/>
                  </a:ext>
                </a:extLst>
              </a:tr>
              <a:tr h="682088">
                <a:tc>
                  <a:txBody>
                    <a:bodyPr/>
                    <a:lstStyle/>
                    <a:p>
                      <a:pPr algn="ctr" fontAlgn="ctr"/>
                      <a:r>
                        <a:rPr lang="en-US" sz="800" b="0" i="0" u="none" strike="noStrike">
                          <a:solidFill>
                            <a:srgbClr val="000000"/>
                          </a:solidFill>
                          <a:effectLst/>
                          <a:latin typeface="Calibri" panose="020F0502020204030204" pitchFamily="34" charset="0"/>
                        </a:rPr>
                        <a:t>9</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engineering</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DSS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Compatibility with detector elements and installation</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Per detector element, e.g. with APA yoke or CPA support plate</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The DSS must  allow for all detector elements to be installed in the correct locations. The DSS must transport all detector elements to their final locations. DSS must accommodate installation of cables and cable supports. DSS feedthrough locations must be compatible with cryostat warm structure.</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a:t>
                      </a:r>
                    </a:p>
                  </a:txBody>
                  <a:tcPr marL="3393" marR="3393" marT="3393"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alibri" panose="020F0502020204030204" pitchFamily="34" charset="0"/>
                        </a:rPr>
                        <a:t> </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4515340"/>
                  </a:ext>
                </a:extLst>
              </a:tr>
              <a:tr h="648153">
                <a:tc>
                  <a:txBody>
                    <a:bodyPr/>
                    <a:lstStyle/>
                    <a:p>
                      <a:pPr algn="ctr" fontAlgn="ctr"/>
                      <a:r>
                        <a:rPr lang="en-US" sz="800" b="0" i="0" u="none" strike="noStrike">
                          <a:solidFill>
                            <a:srgbClr val="000000"/>
                          </a:solidFill>
                          <a:effectLst/>
                          <a:latin typeface="Calibri" panose="020F0502020204030204" pitchFamily="34" charset="0"/>
                        </a:rPr>
                        <a:t>10</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engineering</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DSS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Maintain detector location at LAr temperature. Maintain detector location during cryostat roof movement during filling, testing, and operation and for feedthrough alignment/location tolerance</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No absolute number is required for physics. The requirement is driven by engineering to ensure no damage occurs.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Accommodate shrinkage of the detector and DSS itself. DSS must accommodate variation of feedthrough locations and cryostat deformation.</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Calibri" panose="020F0502020204030204" pitchFamily="34" charset="0"/>
                        </a:rPr>
                        <a:t> </a:t>
                      </a:r>
                    </a:p>
                  </a:txBody>
                  <a:tcPr marL="3393" marR="3393" marT="3393"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dirty="0">
                          <a:solidFill>
                            <a:srgbClr val="000000"/>
                          </a:solidFill>
                          <a:effectLst/>
                          <a:latin typeface="Calibri" panose="020F0502020204030204" pitchFamily="34" charset="0"/>
                        </a:rPr>
                        <a:t> </a:t>
                      </a:r>
                    </a:p>
                  </a:txBody>
                  <a:tcPr marL="3393" marR="3393" marT="339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95633254"/>
                  </a:ext>
                </a:extLst>
              </a:tr>
            </a:tbl>
          </a:graphicData>
        </a:graphic>
      </p:graphicFrame>
    </p:spTree>
    <p:extLst>
      <p:ext uri="{BB962C8B-B14F-4D97-AF65-F5344CB8AC3E}">
        <p14:creationId xmlns:p14="http://schemas.microsoft.com/office/powerpoint/2010/main" val="114072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23986" y="914522"/>
            <a:ext cx="9020014" cy="4928339"/>
          </a:xfrm>
        </p:spPr>
        <p:txBody>
          <a:bodyPr/>
          <a:lstStyle/>
          <a:p>
            <a:endParaRPr lang="en-US" dirty="0">
              <a:latin typeface="Helvetica" charset="0"/>
            </a:endParaRPr>
          </a:p>
          <a:p>
            <a:endParaRPr lang="en-US" dirty="0">
              <a:latin typeface="Helvetica" charset="0"/>
            </a:endParaRPr>
          </a:p>
        </p:txBody>
      </p:sp>
      <p:grpSp>
        <p:nvGrpSpPr>
          <p:cNvPr id="6" name="Group 5">
            <a:extLst>
              <a:ext uri="{FF2B5EF4-FFF2-40B4-BE49-F238E27FC236}">
                <a16:creationId xmlns:a16="http://schemas.microsoft.com/office/drawing/2014/main" id="{A1CD924B-F460-4C43-BCDE-04D4B81C3395}"/>
              </a:ext>
            </a:extLst>
          </p:cNvPr>
          <p:cNvGrpSpPr/>
          <p:nvPr/>
        </p:nvGrpSpPr>
        <p:grpSpPr>
          <a:xfrm>
            <a:off x="355071" y="89065"/>
            <a:ext cx="3753791" cy="6679869"/>
            <a:chOff x="355071" y="586641"/>
            <a:chExt cx="2570105" cy="5265720"/>
          </a:xfrm>
        </p:grpSpPr>
        <p:pic>
          <p:nvPicPr>
            <p:cNvPr id="4" name="Picture 3">
              <a:extLst>
                <a:ext uri="{FF2B5EF4-FFF2-40B4-BE49-F238E27FC236}">
                  <a16:creationId xmlns:a16="http://schemas.microsoft.com/office/drawing/2014/main" id="{DF1FA54E-F437-47BE-BCFE-B5A7A2B764BA}"/>
                </a:ext>
              </a:extLst>
            </p:cNvPr>
            <p:cNvPicPr>
              <a:picLocks noChangeAspect="1"/>
            </p:cNvPicPr>
            <p:nvPr/>
          </p:nvPicPr>
          <p:blipFill rotWithShape="1">
            <a:blip r:embed="rId2"/>
            <a:srcRect l="27002" t="22446" r="46997" b="10000"/>
            <a:stretch/>
          </p:blipFill>
          <p:spPr>
            <a:xfrm>
              <a:off x="355071" y="586641"/>
              <a:ext cx="2570105" cy="3474720"/>
            </a:xfrm>
            <a:prstGeom prst="rect">
              <a:avLst/>
            </a:prstGeom>
          </p:spPr>
        </p:pic>
        <p:pic>
          <p:nvPicPr>
            <p:cNvPr id="5" name="Picture 4">
              <a:extLst>
                <a:ext uri="{FF2B5EF4-FFF2-40B4-BE49-F238E27FC236}">
                  <a16:creationId xmlns:a16="http://schemas.microsoft.com/office/drawing/2014/main" id="{94604E44-9A52-4ED1-A6B1-D1625EB65885}"/>
                </a:ext>
              </a:extLst>
            </p:cNvPr>
            <p:cNvPicPr>
              <a:picLocks noChangeAspect="1"/>
            </p:cNvPicPr>
            <p:nvPr/>
          </p:nvPicPr>
          <p:blipFill rotWithShape="1">
            <a:blip r:embed="rId3"/>
            <a:srcRect l="26997" t="26003" r="48004" b="40219"/>
            <a:stretch/>
          </p:blipFill>
          <p:spPr>
            <a:xfrm>
              <a:off x="355071" y="4115001"/>
              <a:ext cx="2570105" cy="1737360"/>
            </a:xfrm>
            <a:prstGeom prst="rect">
              <a:avLst/>
            </a:prstGeom>
          </p:spPr>
        </p:pic>
      </p:grpSp>
    </p:spTree>
    <p:extLst>
      <p:ext uri="{BB962C8B-B14F-4D97-AF65-F5344CB8AC3E}">
        <p14:creationId xmlns:p14="http://schemas.microsoft.com/office/powerpoint/2010/main" val="2399208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99409"/>
            <a:ext cx="9144000" cy="2800767"/>
          </a:xfrm>
          <a:prstGeom prst="rect">
            <a:avLst/>
          </a:prstGeom>
          <a:noFill/>
        </p:spPr>
        <p:txBody>
          <a:bodyPr wrap="square" rtlCol="0">
            <a:spAutoFit/>
          </a:bodyPr>
          <a:lstStyle/>
          <a:p>
            <a:r>
              <a:rPr lang="en-US" sz="3200" b="1" dirty="0"/>
              <a:t>Questions?</a:t>
            </a:r>
          </a:p>
          <a:p>
            <a:endParaRPr lang="en-US" sz="3200" b="1" dirty="0"/>
          </a:p>
          <a:p>
            <a:pPr marL="457200" indent="-457200">
              <a:buFont typeface="Arial" panose="020B0604020202020204" pitchFamily="34" charset="0"/>
              <a:buChar char="•"/>
            </a:pPr>
            <a:r>
              <a:rPr lang="en-US" sz="2800" dirty="0"/>
              <a:t>Any concerns on the agenda?</a:t>
            </a:r>
          </a:p>
          <a:p>
            <a:pPr marL="457200" indent="-457200">
              <a:buFont typeface="Arial" panose="020B0604020202020204" pitchFamily="34" charset="0"/>
              <a:buChar char="•"/>
            </a:pPr>
            <a:r>
              <a:rPr lang="en-US" sz="2800" dirty="0"/>
              <a:t>Do we want to ask questions during the talk? or </a:t>
            </a:r>
            <a:r>
              <a:rPr lang="en-US" sz="2800"/>
              <a:t>at end</a:t>
            </a:r>
            <a:r>
              <a:rPr lang="en-US" sz="2800" dirty="0"/>
              <a:t>?</a:t>
            </a:r>
          </a:p>
          <a:p>
            <a:pPr marL="457200" indent="-457200">
              <a:buFont typeface="Arial" panose="020B0604020202020204" pitchFamily="34" charset="0"/>
              <a:buChar char="•"/>
            </a:pPr>
            <a:r>
              <a:rPr lang="en-US" sz="2800" dirty="0"/>
              <a:t>Writing assignments are clear?</a:t>
            </a:r>
          </a:p>
          <a:p>
            <a:pPr marL="457200" indent="-457200">
              <a:buFont typeface="Arial" panose="020B0604020202020204" pitchFamily="34" charset="0"/>
              <a:buChar char="•"/>
            </a:pPr>
            <a:r>
              <a:rPr lang="en-US" sz="2800" dirty="0"/>
              <a:t>Clarifications needed on any documents?</a:t>
            </a:r>
          </a:p>
        </p:txBody>
      </p:sp>
    </p:spTree>
    <p:extLst>
      <p:ext uri="{BB962C8B-B14F-4D97-AF65-F5344CB8AC3E}">
        <p14:creationId xmlns:p14="http://schemas.microsoft.com/office/powerpoint/2010/main" val="3586004405"/>
      </p:ext>
    </p:extLst>
  </p:cSld>
  <p:clrMapOvr>
    <a:masterClrMapping/>
  </p:clrMapOvr>
</p:sld>
</file>

<file path=ppt/theme/theme1.xml><?xml version="1.0" encoding="utf-8"?>
<a:theme xmlns:a="http://schemas.openxmlformats.org/drawingml/2006/main" name="Dune Template_051215">
  <a:themeElements>
    <a:clrScheme name="DUNE">
      <a:dk1>
        <a:srgbClr val="BC5F2B"/>
      </a:dk1>
      <a:lt1>
        <a:sysClr val="window" lastClr="FFFFFF"/>
      </a:lt1>
      <a:dk2>
        <a:srgbClr val="3C5A77"/>
      </a:dk2>
      <a:lt2>
        <a:srgbClr val="F37C23"/>
      </a:lt2>
      <a:accent1>
        <a:srgbClr val="4F81BD"/>
      </a:accent1>
      <a:accent2>
        <a:srgbClr val="FFFFFF"/>
      </a:accent2>
      <a:accent3>
        <a:srgbClr val="FFFFFF"/>
      </a:accent3>
      <a:accent4>
        <a:srgbClr val="FFFFFF"/>
      </a:accent4>
      <a:accent5>
        <a:srgbClr val="FFFFFF"/>
      </a:accent5>
      <a:accent6>
        <a:srgbClr val="FF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DUNE_Template</Template>
  <TotalTime>32426</TotalTime>
  <Words>1003</Words>
  <Application>Microsoft Office PowerPoint</Application>
  <PresentationFormat>On-screen Show (4:3)</PresentationFormat>
  <Paragraphs>126</Paragraphs>
  <Slides>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Geneva</vt:lpstr>
      <vt:lpstr>Helvetica</vt:lpstr>
      <vt:lpstr>Lucida Grande</vt:lpstr>
      <vt:lpstr>Dune Template_051215</vt:lpstr>
      <vt:lpstr>LBNF Content-Footer Theme</vt:lpstr>
      <vt:lpstr>DUNE DSS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Sandbox Studio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One or two lines</dc:title>
  <dc:creator>Jolie R. Macier x2353 11220N</dc:creator>
  <dc:description>Modified by A. Weber</dc:description>
  <cp:lastModifiedBy>Kettell, Steven</cp:lastModifiedBy>
  <cp:revision>216</cp:revision>
  <cp:lastPrinted>2015-11-25T14:39:22Z</cp:lastPrinted>
  <dcterms:created xsi:type="dcterms:W3CDTF">2015-10-16T16:15:16Z</dcterms:created>
  <dcterms:modified xsi:type="dcterms:W3CDTF">2018-08-19T13:49:50Z</dcterms:modified>
</cp:coreProperties>
</file>