
<file path=[Content_Types].xml><?xml version="1.0" encoding="utf-8"?>
<Types xmlns="http://schemas.openxmlformats.org/package/2006/content-types">
  <Override PartName="/_rels/.rels" ContentType="application/vnd.openxmlformats-package.relationships+xml"/>
  <Override PartName="/ppt/notesSlides/_rels/notesSlide3.xml.rels" ContentType="application/vnd.openxmlformats-package.relationships+xml"/>
  <Override PartName="/ppt/notesSlides/notesSlide3.xml" ContentType="application/vnd.openxmlformats-officedocument.presentationml.notesSlide+xml"/>
  <Override PartName="/ppt/slides/_rels/slide10.xml.rels" ContentType="application/vnd.openxmlformats-package.relationships+xml"/>
  <Override PartName="/ppt/slides/_rels/slide17.xml.rels" ContentType="application/vnd.openxmlformats-package.relationships+xml"/>
  <Override PartName="/ppt/slides/_rels/slide9.xml.rels" ContentType="application/vnd.openxmlformats-package.relationships+xml"/>
  <Override PartName="/ppt/slides/_rels/slide24.xml.rels" ContentType="application/vnd.openxmlformats-package.relationships+xml"/>
  <Override PartName="/ppt/slides/_rels/slide2.xml.rels" ContentType="application/vnd.openxmlformats-package.relationships+xml"/>
  <Override PartName="/ppt/slides/_rels/slide8.xml.rels" ContentType="application/vnd.openxmlformats-package.relationships+xml"/>
  <Override PartName="/ppt/slides/_rels/slide23.xml.rels" ContentType="application/vnd.openxmlformats-package.relationships+xml"/>
  <Override PartName="/ppt/slides/_rels/slide1.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8.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5.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slide22.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34.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8.xml.rels" ContentType="application/vnd.openxmlformats-package.relationships+xml"/>
  <Override PartName="/ppt/slideLayouts/_rels/slideLayout26.xml.rels" ContentType="application/vnd.openxmlformats-package.relationships+xml"/>
  <Override PartName="/ppt/slideLayouts/_rels/slideLayout25.xml.rels" ContentType="application/vnd.openxmlformats-package.relationships+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Masters/slideMaster3.xml" ContentType="application/vnd.openxmlformats-officedocument.presentationml.slideMaster+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_rels/presentation.xml.rels" ContentType="application/vnd.openxmlformats-package.relationships+xml"/>
  <Override PartName="/ppt/media/image26.png" ContentType="image/png"/>
  <Override PartName="/ppt/media/image25.png" ContentType="image/png"/>
  <Override PartName="/ppt/media/image24.png" ContentType="image/png"/>
  <Override PartName="/ppt/media/image9.png" ContentType="image/png"/>
  <Override PartName="/ppt/media/image10.png" ContentType="image/png"/>
  <Override PartName="/ppt/media/image23.png" ContentType="image/png"/>
  <Override PartName="/ppt/media/image8.png" ContentType="image/png"/>
  <Override PartName="/ppt/media/image1.png" ContentType="image/png"/>
  <Override PartName="/ppt/media/image6.png" ContentType="image/png"/>
  <Override PartName="/ppt/media/image21.png" ContentType="image/png"/>
  <Override PartName="/ppt/media/image3.png" ContentType="image/png"/>
  <Override PartName="/ppt/media/image4.png" ContentType="image/png"/>
  <Override PartName="/ppt/media/image11.png" ContentType="image/png"/>
  <Override PartName="/ppt/media/image12.jpeg" ContentType="image/jpeg"/>
  <Override PartName="/ppt/media/image19.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2.jpeg" ContentType="image/jpeg"/>
  <Override PartName="/ppt/media/image18.png" ContentType="image/png"/>
  <Override PartName="/ppt/media/image5.png" ContentType="image/png"/>
  <Override PartName="/ppt/media/image20.png" ContentType="image/png"/>
  <Override PartName="/ppt/media/image7.png" ContentType="image/png"/>
  <Override PartName="/ppt/media/image22.png" ContentType="image/png"/>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x="9144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PlaceHolder 1"/>
          <p:cNvSpPr>
            <a:spLocks noGrp="1"/>
          </p:cNvSpPr>
          <p:nvPr>
            <p:ph type="body"/>
          </p:nvPr>
        </p:nvSpPr>
        <p:spPr>
          <a:xfrm>
            <a:off x="777240" y="4777560"/>
            <a:ext cx="6217560" cy="4525920"/>
          </a:xfrm>
          <a:prstGeom prst="rect">
            <a:avLst/>
          </a:prstGeom>
        </p:spPr>
        <p:txBody>
          <a:bodyPr lIns="0" rIns="0" tIns="0" bIns="0"/>
          <a:p>
            <a:r>
              <a:rPr b="0" lang="en-US" sz="2000" spc="-1" strike="noStrike">
                <a:solidFill>
                  <a:srgbClr val="000000"/>
                </a:solidFill>
                <a:uFill>
                  <a:solidFill>
                    <a:srgbClr val="ffffff"/>
                  </a:solidFill>
                </a:uFill>
                <a:latin typeface="Arial"/>
              </a:rPr>
              <a:t>Click to edit the notes format</a:t>
            </a:r>
            <a:endParaRPr b="0" lang="en-US" sz="2000" spc="-1" strike="noStrike">
              <a:solidFill>
                <a:srgbClr val="000000"/>
              </a:solidFill>
              <a:uFill>
                <a:solidFill>
                  <a:srgbClr val="ffffff"/>
                </a:solidFill>
              </a:uFill>
              <a:latin typeface="Arial"/>
            </a:endParaRPr>
          </a:p>
        </p:txBody>
      </p:sp>
      <p:sp>
        <p:nvSpPr>
          <p:cNvPr id="115" name="PlaceHolder 2"/>
          <p:cNvSpPr>
            <a:spLocks noGrp="1"/>
          </p:cNvSpPr>
          <p:nvPr>
            <p:ph type="hdr"/>
          </p:nvPr>
        </p:nvSpPr>
        <p:spPr>
          <a:xfrm>
            <a:off x="0" y="0"/>
            <a:ext cx="3372840" cy="502560"/>
          </a:xfrm>
          <a:prstGeom prst="rect">
            <a:avLst/>
          </a:prstGeom>
        </p:spPr>
        <p:txBody>
          <a:bodyPr lIns="0" rIns="0" tIns="0" bIns="0"/>
          <a:p>
            <a:r>
              <a:rPr b="0" lang="en-US" sz="1400" spc="-1" strike="noStrike">
                <a:solidFill>
                  <a:srgbClr val="000000"/>
                </a:solidFill>
                <a:uFill>
                  <a:solidFill>
                    <a:srgbClr val="ffffff"/>
                  </a:solidFill>
                </a:uFill>
                <a:latin typeface="Times New Roman"/>
              </a:rPr>
              <a:t>&lt;header&gt;</a:t>
            </a:r>
            <a:endParaRPr b="0" lang="en-US" sz="1400" spc="-1" strike="noStrike">
              <a:solidFill>
                <a:srgbClr val="000000"/>
              </a:solidFill>
              <a:uFill>
                <a:solidFill>
                  <a:srgbClr val="ffffff"/>
                </a:solidFill>
              </a:uFill>
              <a:latin typeface="Times New Roman"/>
            </a:endParaRPr>
          </a:p>
        </p:txBody>
      </p:sp>
      <p:sp>
        <p:nvSpPr>
          <p:cNvPr id="116" name="PlaceHolder 3"/>
          <p:cNvSpPr>
            <a:spLocks noGrp="1"/>
          </p:cNvSpPr>
          <p:nvPr>
            <p:ph type="dt"/>
          </p:nvPr>
        </p:nvSpPr>
        <p:spPr>
          <a:xfrm>
            <a:off x="4399200" y="0"/>
            <a:ext cx="3372840" cy="502560"/>
          </a:xfrm>
          <a:prstGeom prst="rect">
            <a:avLst/>
          </a:prstGeom>
        </p:spPr>
        <p:txBody>
          <a:bodyPr lIns="0" rIns="0" tIns="0" bIns="0"/>
          <a:p>
            <a:pPr algn="r"/>
            <a:r>
              <a:rPr b="0" lang="en-US" sz="1400" spc="-1" strike="noStrike">
                <a:solidFill>
                  <a:srgbClr val="000000"/>
                </a:solidFill>
                <a:uFill>
                  <a:solidFill>
                    <a:srgbClr val="ffffff"/>
                  </a:solidFill>
                </a:uFill>
                <a:latin typeface="Times New Roman"/>
              </a:rPr>
              <a:t>&lt;date/time&gt;</a:t>
            </a:r>
            <a:endParaRPr b="0" lang="en-US" sz="1400" spc="-1" strike="noStrike">
              <a:solidFill>
                <a:srgbClr val="000000"/>
              </a:solidFill>
              <a:uFill>
                <a:solidFill>
                  <a:srgbClr val="ffffff"/>
                </a:solidFill>
              </a:uFill>
              <a:latin typeface="Times New Roman"/>
            </a:endParaRPr>
          </a:p>
        </p:txBody>
      </p:sp>
      <p:sp>
        <p:nvSpPr>
          <p:cNvPr id="117" name="PlaceHolder 4"/>
          <p:cNvSpPr>
            <a:spLocks noGrp="1"/>
          </p:cNvSpPr>
          <p:nvPr>
            <p:ph type="ftr"/>
          </p:nvPr>
        </p:nvSpPr>
        <p:spPr>
          <a:xfrm>
            <a:off x="0" y="9555480"/>
            <a:ext cx="3372840" cy="502560"/>
          </a:xfrm>
          <a:prstGeom prst="rect">
            <a:avLst/>
          </a:prstGeom>
        </p:spPr>
        <p:txBody>
          <a:bodyPr lIns="0" rIns="0" tIns="0" bIns="0" anchor="b"/>
          <a:p>
            <a:r>
              <a:rPr b="0" lang="en-US" sz="1400" spc="-1" strike="noStrike">
                <a:solidFill>
                  <a:srgbClr val="000000"/>
                </a:solidFill>
                <a:uFill>
                  <a:solidFill>
                    <a:srgbClr val="ffffff"/>
                  </a:solidFill>
                </a:uFill>
                <a:latin typeface="Times New Roman"/>
              </a:rPr>
              <a:t>&lt;footer&gt;</a:t>
            </a:r>
            <a:endParaRPr b="0" lang="en-US" sz="1400" spc="-1" strike="noStrike">
              <a:solidFill>
                <a:srgbClr val="000000"/>
              </a:solidFill>
              <a:uFill>
                <a:solidFill>
                  <a:srgbClr val="ffffff"/>
                </a:solidFill>
              </a:uFill>
              <a:latin typeface="Times New Roman"/>
            </a:endParaRPr>
          </a:p>
        </p:txBody>
      </p:sp>
      <p:sp>
        <p:nvSpPr>
          <p:cNvPr id="118" name="PlaceHolder 5"/>
          <p:cNvSpPr>
            <a:spLocks noGrp="1"/>
          </p:cNvSpPr>
          <p:nvPr>
            <p:ph type="sldNum"/>
          </p:nvPr>
        </p:nvSpPr>
        <p:spPr>
          <a:xfrm>
            <a:off x="4399200" y="9555480"/>
            <a:ext cx="3372840" cy="502560"/>
          </a:xfrm>
          <a:prstGeom prst="rect">
            <a:avLst/>
          </a:prstGeom>
        </p:spPr>
        <p:txBody>
          <a:bodyPr lIns="0" rIns="0" tIns="0" bIns="0" anchor="b"/>
          <a:p>
            <a:pPr algn="r"/>
            <a:fld id="{5CE7E036-50BA-4E83-9E1D-FBAA722DD62C}" type="slidenum">
              <a:rPr b="0" lang="en-US" sz="1400" spc="-1" strike="noStrike">
                <a:solidFill>
                  <a:srgbClr val="000000"/>
                </a:solidFill>
                <a:uFill>
                  <a:solidFill>
                    <a:srgbClr val="ffffff"/>
                  </a:solidFill>
                </a:uFill>
                <a:latin typeface="Times New Roman"/>
              </a:rPr>
              <a:t>&lt;number&gt;</a:t>
            </a:fld>
            <a:endParaRPr b="0" lang="en-US"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9" name="PlaceHolder 1"/>
          <p:cNvSpPr>
            <a:spLocks noGrp="1"/>
          </p:cNvSpPr>
          <p:nvPr>
            <p:ph type="body"/>
          </p:nvPr>
        </p:nvSpPr>
        <p:spPr>
          <a:xfrm>
            <a:off x="777960" y="4840200"/>
            <a:ext cx="6216120" cy="3960360"/>
          </a:xfrm>
          <a:prstGeom prst="rect">
            <a:avLst/>
          </a:prstGeom>
        </p:spPr>
        <p:txBody>
          <a:bodyPr/>
          <a:p>
            <a:endParaRPr b="0" lang="en-US" sz="2000" spc="-1" strike="noStrike">
              <a:solidFill>
                <a:srgbClr val="000000"/>
              </a:solidFill>
              <a:uFill>
                <a:solidFill>
                  <a:srgbClr val="ffffff"/>
                </a:solidFill>
              </a:uFill>
              <a:latin typeface="Arial"/>
            </a:endParaRPr>
          </a:p>
        </p:txBody>
      </p:sp>
      <p:sp>
        <p:nvSpPr>
          <p:cNvPr id="290" name="TextShape 2"/>
          <p:cNvSpPr txBox="1"/>
          <p:nvPr/>
        </p:nvSpPr>
        <p:spPr>
          <a:xfrm>
            <a:off x="4402080" y="9553680"/>
            <a:ext cx="3368160" cy="504360"/>
          </a:xfrm>
          <a:prstGeom prst="rect">
            <a:avLst/>
          </a:prstGeom>
          <a:noFill/>
          <a:ln>
            <a:noFill/>
          </a:ln>
        </p:spPr>
        <p:txBody>
          <a:bodyPr anchor="b"/>
          <a:p>
            <a:pPr algn="r">
              <a:lnSpc>
                <a:spcPct val="100000"/>
              </a:lnSpc>
            </a:pPr>
            <a:fld id="{00E993DB-C98F-47AE-9E9B-C6B9F993F3F5}" type="slidenum">
              <a:rPr b="0" lang="en-US" sz="1200" spc="-1" strike="noStrike">
                <a:solidFill>
                  <a:srgbClr val="000000"/>
                </a:solidFill>
                <a:uFill>
                  <a:solidFill>
                    <a:srgbClr val="ffffff"/>
                  </a:solidFill>
                </a:uFill>
                <a:latin typeface="+mn-lt"/>
                <a:ea typeface="+mn-ea"/>
              </a:rPr>
              <a:t>&lt;number&gt;</a:t>
            </a:fld>
            <a:endParaRPr b="0" lang="en-US" sz="1200" spc="-1" strike="noStrike">
              <a:solidFill>
                <a:srgbClr val="000000"/>
              </a:solidFill>
              <a:uFill>
                <a:solidFill>
                  <a:srgbClr val="ffffff"/>
                </a:solidFill>
              </a:u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8.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11.pn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28" name="PlaceHolder 2"/>
          <p:cNvSpPr>
            <a:spLocks noGrp="1"/>
          </p:cNvSpPr>
          <p:nvPr>
            <p:ph type="body"/>
          </p:nvPr>
        </p:nvSpPr>
        <p:spPr>
          <a:xfrm>
            <a:off x="457200" y="1604520"/>
            <a:ext cx="822924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29" name="PlaceHolder 3"/>
          <p:cNvSpPr>
            <a:spLocks noGrp="1"/>
          </p:cNvSpPr>
          <p:nvPr>
            <p:ph type="body"/>
          </p:nvPr>
        </p:nvSpPr>
        <p:spPr>
          <a:xfrm>
            <a:off x="457200" y="3682080"/>
            <a:ext cx="822924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31" name="PlaceHolder 2"/>
          <p:cNvSpPr>
            <a:spLocks noGrp="1"/>
          </p:cNvSpPr>
          <p:nvPr>
            <p:ph type="body"/>
          </p:nvPr>
        </p:nvSpPr>
        <p:spPr>
          <a:xfrm>
            <a:off x="457200" y="1604520"/>
            <a:ext cx="401580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32" name="PlaceHolder 3"/>
          <p:cNvSpPr>
            <a:spLocks noGrp="1"/>
          </p:cNvSpPr>
          <p:nvPr>
            <p:ph type="body"/>
          </p:nvPr>
        </p:nvSpPr>
        <p:spPr>
          <a:xfrm>
            <a:off x="4674240" y="1604520"/>
            <a:ext cx="401580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33" name="PlaceHolder 4"/>
          <p:cNvSpPr>
            <a:spLocks noGrp="1"/>
          </p:cNvSpPr>
          <p:nvPr>
            <p:ph type="body"/>
          </p:nvPr>
        </p:nvSpPr>
        <p:spPr>
          <a:xfrm>
            <a:off x="4674240" y="3682080"/>
            <a:ext cx="401580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34" name="PlaceHolder 5"/>
          <p:cNvSpPr>
            <a:spLocks noGrp="1"/>
          </p:cNvSpPr>
          <p:nvPr>
            <p:ph type="body"/>
          </p:nvPr>
        </p:nvSpPr>
        <p:spPr>
          <a:xfrm>
            <a:off x="457200" y="3682080"/>
            <a:ext cx="401580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36" name="PlaceHolder 2"/>
          <p:cNvSpPr>
            <a:spLocks noGrp="1"/>
          </p:cNvSpPr>
          <p:nvPr>
            <p:ph type="body"/>
          </p:nvPr>
        </p:nvSpPr>
        <p:spPr>
          <a:xfrm>
            <a:off x="457200" y="1604520"/>
            <a:ext cx="822924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37" name="PlaceHolder 3"/>
          <p:cNvSpPr>
            <a:spLocks noGrp="1"/>
          </p:cNvSpPr>
          <p:nvPr>
            <p:ph type="body"/>
          </p:nvPr>
        </p:nvSpPr>
        <p:spPr>
          <a:xfrm>
            <a:off x="457200" y="1604520"/>
            <a:ext cx="822924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pic>
        <p:nvPicPr>
          <p:cNvPr id="38" name="" descr=""/>
          <p:cNvPicPr/>
          <p:nvPr/>
        </p:nvPicPr>
        <p:blipFill>
          <a:blip r:embed="rId2"/>
          <a:stretch/>
        </p:blipFill>
        <p:spPr>
          <a:xfrm>
            <a:off x="2079360" y="1604520"/>
            <a:ext cx="4984560" cy="3977280"/>
          </a:xfrm>
          <a:prstGeom prst="rect">
            <a:avLst/>
          </a:prstGeom>
          <a:ln>
            <a:noFill/>
          </a:ln>
        </p:spPr>
      </p:pic>
      <p:pic>
        <p:nvPicPr>
          <p:cNvPr id="39" name="" descr=""/>
          <p:cNvPicPr/>
          <p:nvPr/>
        </p:nvPicPr>
        <p:blipFill>
          <a:blip r:embed="rId3"/>
          <a:stretch/>
        </p:blipFill>
        <p:spPr>
          <a:xfrm>
            <a:off x="2079360" y="1604520"/>
            <a:ext cx="4984560" cy="39772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44"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46" name="PlaceHolder 2"/>
          <p:cNvSpPr>
            <a:spLocks noGrp="1"/>
          </p:cNvSpPr>
          <p:nvPr>
            <p:ph type="body"/>
          </p:nvPr>
        </p:nvSpPr>
        <p:spPr>
          <a:xfrm>
            <a:off x="457200" y="1604520"/>
            <a:ext cx="822924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48" name="PlaceHolder 2"/>
          <p:cNvSpPr>
            <a:spLocks noGrp="1"/>
          </p:cNvSpPr>
          <p:nvPr>
            <p:ph type="body"/>
          </p:nvPr>
        </p:nvSpPr>
        <p:spPr>
          <a:xfrm>
            <a:off x="457200" y="1604520"/>
            <a:ext cx="401580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49" name="PlaceHolder 3"/>
          <p:cNvSpPr>
            <a:spLocks noGrp="1"/>
          </p:cNvSpPr>
          <p:nvPr>
            <p:ph type="body"/>
          </p:nvPr>
        </p:nvSpPr>
        <p:spPr>
          <a:xfrm>
            <a:off x="4674240" y="1604520"/>
            <a:ext cx="401580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53" name="PlaceHolder 2"/>
          <p:cNvSpPr>
            <a:spLocks noGrp="1"/>
          </p:cNvSpPr>
          <p:nvPr>
            <p:ph type="body"/>
          </p:nvPr>
        </p:nvSpPr>
        <p:spPr>
          <a:xfrm>
            <a:off x="457200" y="1604520"/>
            <a:ext cx="401580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54" name="PlaceHolder 3"/>
          <p:cNvSpPr>
            <a:spLocks noGrp="1"/>
          </p:cNvSpPr>
          <p:nvPr>
            <p:ph type="body"/>
          </p:nvPr>
        </p:nvSpPr>
        <p:spPr>
          <a:xfrm>
            <a:off x="457200" y="3682080"/>
            <a:ext cx="401580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55" name="PlaceHolder 4"/>
          <p:cNvSpPr>
            <a:spLocks noGrp="1"/>
          </p:cNvSpPr>
          <p:nvPr>
            <p:ph type="body"/>
          </p:nvPr>
        </p:nvSpPr>
        <p:spPr>
          <a:xfrm>
            <a:off x="4674240" y="1604520"/>
            <a:ext cx="401580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7"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57" name="PlaceHolder 2"/>
          <p:cNvSpPr>
            <a:spLocks noGrp="1"/>
          </p:cNvSpPr>
          <p:nvPr>
            <p:ph type="body"/>
          </p:nvPr>
        </p:nvSpPr>
        <p:spPr>
          <a:xfrm>
            <a:off x="457200" y="1604520"/>
            <a:ext cx="401580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58" name="PlaceHolder 3"/>
          <p:cNvSpPr>
            <a:spLocks noGrp="1"/>
          </p:cNvSpPr>
          <p:nvPr>
            <p:ph type="body"/>
          </p:nvPr>
        </p:nvSpPr>
        <p:spPr>
          <a:xfrm>
            <a:off x="4674240" y="1604520"/>
            <a:ext cx="401580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59" name="PlaceHolder 4"/>
          <p:cNvSpPr>
            <a:spLocks noGrp="1"/>
          </p:cNvSpPr>
          <p:nvPr>
            <p:ph type="body"/>
          </p:nvPr>
        </p:nvSpPr>
        <p:spPr>
          <a:xfrm>
            <a:off x="4674240" y="3682080"/>
            <a:ext cx="401580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61" name="PlaceHolder 2"/>
          <p:cNvSpPr>
            <a:spLocks noGrp="1"/>
          </p:cNvSpPr>
          <p:nvPr>
            <p:ph type="body"/>
          </p:nvPr>
        </p:nvSpPr>
        <p:spPr>
          <a:xfrm>
            <a:off x="457200" y="1604520"/>
            <a:ext cx="401580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62" name="PlaceHolder 3"/>
          <p:cNvSpPr>
            <a:spLocks noGrp="1"/>
          </p:cNvSpPr>
          <p:nvPr>
            <p:ph type="body"/>
          </p:nvPr>
        </p:nvSpPr>
        <p:spPr>
          <a:xfrm>
            <a:off x="4674240" y="1604520"/>
            <a:ext cx="401580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63" name="PlaceHolder 4"/>
          <p:cNvSpPr>
            <a:spLocks noGrp="1"/>
          </p:cNvSpPr>
          <p:nvPr>
            <p:ph type="body"/>
          </p:nvPr>
        </p:nvSpPr>
        <p:spPr>
          <a:xfrm>
            <a:off x="457200" y="3682080"/>
            <a:ext cx="822924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65" name="PlaceHolder 2"/>
          <p:cNvSpPr>
            <a:spLocks noGrp="1"/>
          </p:cNvSpPr>
          <p:nvPr>
            <p:ph type="body"/>
          </p:nvPr>
        </p:nvSpPr>
        <p:spPr>
          <a:xfrm>
            <a:off x="457200" y="1604520"/>
            <a:ext cx="822924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66" name="PlaceHolder 3"/>
          <p:cNvSpPr>
            <a:spLocks noGrp="1"/>
          </p:cNvSpPr>
          <p:nvPr>
            <p:ph type="body"/>
          </p:nvPr>
        </p:nvSpPr>
        <p:spPr>
          <a:xfrm>
            <a:off x="457200" y="3682080"/>
            <a:ext cx="822924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68" name="PlaceHolder 2"/>
          <p:cNvSpPr>
            <a:spLocks noGrp="1"/>
          </p:cNvSpPr>
          <p:nvPr>
            <p:ph type="body"/>
          </p:nvPr>
        </p:nvSpPr>
        <p:spPr>
          <a:xfrm>
            <a:off x="457200" y="1604520"/>
            <a:ext cx="401580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69" name="PlaceHolder 3"/>
          <p:cNvSpPr>
            <a:spLocks noGrp="1"/>
          </p:cNvSpPr>
          <p:nvPr>
            <p:ph type="body"/>
          </p:nvPr>
        </p:nvSpPr>
        <p:spPr>
          <a:xfrm>
            <a:off x="4674240" y="1604520"/>
            <a:ext cx="401580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70" name="PlaceHolder 4"/>
          <p:cNvSpPr>
            <a:spLocks noGrp="1"/>
          </p:cNvSpPr>
          <p:nvPr>
            <p:ph type="body"/>
          </p:nvPr>
        </p:nvSpPr>
        <p:spPr>
          <a:xfrm>
            <a:off x="4674240" y="3682080"/>
            <a:ext cx="401580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71" name="PlaceHolder 5"/>
          <p:cNvSpPr>
            <a:spLocks noGrp="1"/>
          </p:cNvSpPr>
          <p:nvPr>
            <p:ph type="body"/>
          </p:nvPr>
        </p:nvSpPr>
        <p:spPr>
          <a:xfrm>
            <a:off x="457200" y="3682080"/>
            <a:ext cx="401580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73" name="PlaceHolder 2"/>
          <p:cNvSpPr>
            <a:spLocks noGrp="1"/>
          </p:cNvSpPr>
          <p:nvPr>
            <p:ph type="body"/>
          </p:nvPr>
        </p:nvSpPr>
        <p:spPr>
          <a:xfrm>
            <a:off x="457200" y="1604520"/>
            <a:ext cx="822924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74" name="PlaceHolder 3"/>
          <p:cNvSpPr>
            <a:spLocks noGrp="1"/>
          </p:cNvSpPr>
          <p:nvPr>
            <p:ph type="body"/>
          </p:nvPr>
        </p:nvSpPr>
        <p:spPr>
          <a:xfrm>
            <a:off x="457200" y="1604520"/>
            <a:ext cx="822924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pic>
        <p:nvPicPr>
          <p:cNvPr id="75" name="" descr=""/>
          <p:cNvPicPr/>
          <p:nvPr/>
        </p:nvPicPr>
        <p:blipFill>
          <a:blip r:embed="rId2"/>
          <a:stretch/>
        </p:blipFill>
        <p:spPr>
          <a:xfrm>
            <a:off x="2079360" y="1604520"/>
            <a:ext cx="4984560" cy="3977280"/>
          </a:xfrm>
          <a:prstGeom prst="rect">
            <a:avLst/>
          </a:prstGeom>
          <a:ln>
            <a:noFill/>
          </a:ln>
        </p:spPr>
      </p:pic>
      <p:pic>
        <p:nvPicPr>
          <p:cNvPr id="76" name="" descr=""/>
          <p:cNvPicPr/>
          <p:nvPr/>
        </p:nvPicPr>
        <p:blipFill>
          <a:blip r:embed="rId3"/>
          <a:stretch/>
        </p:blipFill>
        <p:spPr>
          <a:xfrm>
            <a:off x="2079360" y="1604520"/>
            <a:ext cx="4984560" cy="397728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81"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83" name="PlaceHolder 2"/>
          <p:cNvSpPr>
            <a:spLocks noGrp="1"/>
          </p:cNvSpPr>
          <p:nvPr>
            <p:ph type="body"/>
          </p:nvPr>
        </p:nvSpPr>
        <p:spPr>
          <a:xfrm>
            <a:off x="457200" y="1604520"/>
            <a:ext cx="822924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85" name="PlaceHolder 2"/>
          <p:cNvSpPr>
            <a:spLocks noGrp="1"/>
          </p:cNvSpPr>
          <p:nvPr>
            <p:ph type="body"/>
          </p:nvPr>
        </p:nvSpPr>
        <p:spPr>
          <a:xfrm>
            <a:off x="457200" y="1604520"/>
            <a:ext cx="401580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86" name="PlaceHolder 3"/>
          <p:cNvSpPr>
            <a:spLocks noGrp="1"/>
          </p:cNvSpPr>
          <p:nvPr>
            <p:ph type="body"/>
          </p:nvPr>
        </p:nvSpPr>
        <p:spPr>
          <a:xfrm>
            <a:off x="4674240" y="1604520"/>
            <a:ext cx="401580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9" name="PlaceHolder 2"/>
          <p:cNvSpPr>
            <a:spLocks noGrp="1"/>
          </p:cNvSpPr>
          <p:nvPr>
            <p:ph type="body"/>
          </p:nvPr>
        </p:nvSpPr>
        <p:spPr>
          <a:xfrm>
            <a:off x="457200" y="1604520"/>
            <a:ext cx="822924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90" name="PlaceHolder 2"/>
          <p:cNvSpPr>
            <a:spLocks noGrp="1"/>
          </p:cNvSpPr>
          <p:nvPr>
            <p:ph type="body"/>
          </p:nvPr>
        </p:nvSpPr>
        <p:spPr>
          <a:xfrm>
            <a:off x="457200" y="1604520"/>
            <a:ext cx="401580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91" name="PlaceHolder 3"/>
          <p:cNvSpPr>
            <a:spLocks noGrp="1"/>
          </p:cNvSpPr>
          <p:nvPr>
            <p:ph type="body"/>
          </p:nvPr>
        </p:nvSpPr>
        <p:spPr>
          <a:xfrm>
            <a:off x="457200" y="3682080"/>
            <a:ext cx="401580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92" name="PlaceHolder 4"/>
          <p:cNvSpPr>
            <a:spLocks noGrp="1"/>
          </p:cNvSpPr>
          <p:nvPr>
            <p:ph type="body"/>
          </p:nvPr>
        </p:nvSpPr>
        <p:spPr>
          <a:xfrm>
            <a:off x="4674240" y="1604520"/>
            <a:ext cx="401580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94" name="PlaceHolder 2"/>
          <p:cNvSpPr>
            <a:spLocks noGrp="1"/>
          </p:cNvSpPr>
          <p:nvPr>
            <p:ph type="body"/>
          </p:nvPr>
        </p:nvSpPr>
        <p:spPr>
          <a:xfrm>
            <a:off x="457200" y="1604520"/>
            <a:ext cx="401580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95" name="PlaceHolder 3"/>
          <p:cNvSpPr>
            <a:spLocks noGrp="1"/>
          </p:cNvSpPr>
          <p:nvPr>
            <p:ph type="body"/>
          </p:nvPr>
        </p:nvSpPr>
        <p:spPr>
          <a:xfrm>
            <a:off x="4674240" y="1604520"/>
            <a:ext cx="401580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96" name="PlaceHolder 4"/>
          <p:cNvSpPr>
            <a:spLocks noGrp="1"/>
          </p:cNvSpPr>
          <p:nvPr>
            <p:ph type="body"/>
          </p:nvPr>
        </p:nvSpPr>
        <p:spPr>
          <a:xfrm>
            <a:off x="4674240" y="3682080"/>
            <a:ext cx="401580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98" name="PlaceHolder 2"/>
          <p:cNvSpPr>
            <a:spLocks noGrp="1"/>
          </p:cNvSpPr>
          <p:nvPr>
            <p:ph type="body"/>
          </p:nvPr>
        </p:nvSpPr>
        <p:spPr>
          <a:xfrm>
            <a:off x="457200" y="1604520"/>
            <a:ext cx="401580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99" name="PlaceHolder 3"/>
          <p:cNvSpPr>
            <a:spLocks noGrp="1"/>
          </p:cNvSpPr>
          <p:nvPr>
            <p:ph type="body"/>
          </p:nvPr>
        </p:nvSpPr>
        <p:spPr>
          <a:xfrm>
            <a:off x="4674240" y="1604520"/>
            <a:ext cx="401580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100" name="PlaceHolder 4"/>
          <p:cNvSpPr>
            <a:spLocks noGrp="1"/>
          </p:cNvSpPr>
          <p:nvPr>
            <p:ph type="body"/>
          </p:nvPr>
        </p:nvSpPr>
        <p:spPr>
          <a:xfrm>
            <a:off x="457200" y="3682080"/>
            <a:ext cx="822924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02" name="PlaceHolder 2"/>
          <p:cNvSpPr>
            <a:spLocks noGrp="1"/>
          </p:cNvSpPr>
          <p:nvPr>
            <p:ph type="body"/>
          </p:nvPr>
        </p:nvSpPr>
        <p:spPr>
          <a:xfrm>
            <a:off x="457200" y="1604520"/>
            <a:ext cx="822924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103" name="PlaceHolder 3"/>
          <p:cNvSpPr>
            <a:spLocks noGrp="1"/>
          </p:cNvSpPr>
          <p:nvPr>
            <p:ph type="body"/>
          </p:nvPr>
        </p:nvSpPr>
        <p:spPr>
          <a:xfrm>
            <a:off x="457200" y="3682080"/>
            <a:ext cx="822924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05" name="PlaceHolder 2"/>
          <p:cNvSpPr>
            <a:spLocks noGrp="1"/>
          </p:cNvSpPr>
          <p:nvPr>
            <p:ph type="body"/>
          </p:nvPr>
        </p:nvSpPr>
        <p:spPr>
          <a:xfrm>
            <a:off x="457200" y="1604520"/>
            <a:ext cx="401580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106" name="PlaceHolder 3"/>
          <p:cNvSpPr>
            <a:spLocks noGrp="1"/>
          </p:cNvSpPr>
          <p:nvPr>
            <p:ph type="body"/>
          </p:nvPr>
        </p:nvSpPr>
        <p:spPr>
          <a:xfrm>
            <a:off x="4674240" y="1604520"/>
            <a:ext cx="401580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107" name="PlaceHolder 4"/>
          <p:cNvSpPr>
            <a:spLocks noGrp="1"/>
          </p:cNvSpPr>
          <p:nvPr>
            <p:ph type="body"/>
          </p:nvPr>
        </p:nvSpPr>
        <p:spPr>
          <a:xfrm>
            <a:off x="4674240" y="3682080"/>
            <a:ext cx="401580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108" name="PlaceHolder 5"/>
          <p:cNvSpPr>
            <a:spLocks noGrp="1"/>
          </p:cNvSpPr>
          <p:nvPr>
            <p:ph type="body"/>
          </p:nvPr>
        </p:nvSpPr>
        <p:spPr>
          <a:xfrm>
            <a:off x="457200" y="3682080"/>
            <a:ext cx="401580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10" name="PlaceHolder 2"/>
          <p:cNvSpPr>
            <a:spLocks noGrp="1"/>
          </p:cNvSpPr>
          <p:nvPr>
            <p:ph type="body"/>
          </p:nvPr>
        </p:nvSpPr>
        <p:spPr>
          <a:xfrm>
            <a:off x="457200" y="1604520"/>
            <a:ext cx="822924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111" name="PlaceHolder 3"/>
          <p:cNvSpPr>
            <a:spLocks noGrp="1"/>
          </p:cNvSpPr>
          <p:nvPr>
            <p:ph type="body"/>
          </p:nvPr>
        </p:nvSpPr>
        <p:spPr>
          <a:xfrm>
            <a:off x="457200" y="1604520"/>
            <a:ext cx="822924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pic>
        <p:nvPicPr>
          <p:cNvPr id="112" name="" descr=""/>
          <p:cNvPicPr/>
          <p:nvPr/>
        </p:nvPicPr>
        <p:blipFill>
          <a:blip r:embed="rId2"/>
          <a:stretch/>
        </p:blipFill>
        <p:spPr>
          <a:xfrm>
            <a:off x="2079360" y="1604520"/>
            <a:ext cx="4984560" cy="3977280"/>
          </a:xfrm>
          <a:prstGeom prst="rect">
            <a:avLst/>
          </a:prstGeom>
          <a:ln>
            <a:noFill/>
          </a:ln>
        </p:spPr>
      </p:pic>
      <p:pic>
        <p:nvPicPr>
          <p:cNvPr id="113" name="" descr=""/>
          <p:cNvPicPr/>
          <p:nvPr/>
        </p:nvPicPr>
        <p:blipFill>
          <a:blip r:embed="rId3"/>
          <a:stretch/>
        </p:blipFill>
        <p:spPr>
          <a:xfrm>
            <a:off x="2079360" y="1604520"/>
            <a:ext cx="4984560" cy="3977280"/>
          </a:xfrm>
          <a:prstGeom prst="rect">
            <a:avLst/>
          </a:prstGeom>
          <a:ln>
            <a:noFill/>
          </a:ln>
        </p:spPr>
      </p:pic>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1" name="PlaceHolder 2"/>
          <p:cNvSpPr>
            <a:spLocks noGrp="1"/>
          </p:cNvSpPr>
          <p:nvPr>
            <p:ph type="body"/>
          </p:nvPr>
        </p:nvSpPr>
        <p:spPr>
          <a:xfrm>
            <a:off x="457200" y="1604520"/>
            <a:ext cx="401580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12" name="PlaceHolder 3"/>
          <p:cNvSpPr>
            <a:spLocks noGrp="1"/>
          </p:cNvSpPr>
          <p:nvPr>
            <p:ph type="body"/>
          </p:nvPr>
        </p:nvSpPr>
        <p:spPr>
          <a:xfrm>
            <a:off x="4674240" y="1604520"/>
            <a:ext cx="401580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6" name="PlaceHolder 2"/>
          <p:cNvSpPr>
            <a:spLocks noGrp="1"/>
          </p:cNvSpPr>
          <p:nvPr>
            <p:ph type="body"/>
          </p:nvPr>
        </p:nvSpPr>
        <p:spPr>
          <a:xfrm>
            <a:off x="457200" y="1604520"/>
            <a:ext cx="401580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17" name="PlaceHolder 3"/>
          <p:cNvSpPr>
            <a:spLocks noGrp="1"/>
          </p:cNvSpPr>
          <p:nvPr>
            <p:ph type="body"/>
          </p:nvPr>
        </p:nvSpPr>
        <p:spPr>
          <a:xfrm>
            <a:off x="457200" y="3682080"/>
            <a:ext cx="401580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18" name="PlaceHolder 4"/>
          <p:cNvSpPr>
            <a:spLocks noGrp="1"/>
          </p:cNvSpPr>
          <p:nvPr>
            <p:ph type="body"/>
          </p:nvPr>
        </p:nvSpPr>
        <p:spPr>
          <a:xfrm>
            <a:off x="4674240" y="1604520"/>
            <a:ext cx="401580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20" name="PlaceHolder 2"/>
          <p:cNvSpPr>
            <a:spLocks noGrp="1"/>
          </p:cNvSpPr>
          <p:nvPr>
            <p:ph type="body"/>
          </p:nvPr>
        </p:nvSpPr>
        <p:spPr>
          <a:xfrm>
            <a:off x="457200" y="1604520"/>
            <a:ext cx="401580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22" name="PlaceHolder 4"/>
          <p:cNvSpPr>
            <a:spLocks noGrp="1"/>
          </p:cNvSpPr>
          <p:nvPr>
            <p:ph type="body"/>
          </p:nvPr>
        </p:nvSpPr>
        <p:spPr>
          <a:xfrm>
            <a:off x="4674240" y="3682080"/>
            <a:ext cx="401580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24" name="PlaceHolder 2"/>
          <p:cNvSpPr>
            <a:spLocks noGrp="1"/>
          </p:cNvSpPr>
          <p:nvPr>
            <p:ph type="body"/>
          </p:nvPr>
        </p:nvSpPr>
        <p:spPr>
          <a:xfrm>
            <a:off x="457200" y="1604520"/>
            <a:ext cx="401580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25" name="PlaceHolder 3"/>
          <p:cNvSpPr>
            <a:spLocks noGrp="1"/>
          </p:cNvSpPr>
          <p:nvPr>
            <p:ph type="body"/>
          </p:nvPr>
        </p:nvSpPr>
        <p:spPr>
          <a:xfrm>
            <a:off x="4674240" y="1604520"/>
            <a:ext cx="401580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26" name="PlaceHolder 4"/>
          <p:cNvSpPr>
            <a:spLocks noGrp="1"/>
          </p:cNvSpPr>
          <p:nvPr>
            <p:ph type="body"/>
          </p:nvPr>
        </p:nvSpPr>
        <p:spPr>
          <a:xfrm>
            <a:off x="457200" y="3682080"/>
            <a:ext cx="822924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6.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9.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image1.png" descr=""/>
          <p:cNvPicPr/>
          <p:nvPr/>
        </p:nvPicPr>
        <p:blipFill>
          <a:blip r:embed="rId2"/>
          <a:stretch/>
        </p:blipFill>
        <p:spPr>
          <a:xfrm>
            <a:off x="0" y="0"/>
            <a:ext cx="9139680" cy="6853680"/>
          </a:xfrm>
          <a:prstGeom prst="rect">
            <a:avLst/>
          </a:prstGeom>
          <a:ln w="12600">
            <a:noFill/>
          </a:ln>
        </p:spPr>
      </p:pic>
      <p:sp>
        <p:nvSpPr>
          <p:cNvPr id="1" name="CustomShape 1"/>
          <p:cNvSpPr/>
          <p:nvPr/>
        </p:nvSpPr>
        <p:spPr>
          <a:xfrm>
            <a:off x="-17640" y="0"/>
            <a:ext cx="9185400" cy="892440"/>
          </a:xfrm>
          <a:prstGeom prst="rect">
            <a:avLst/>
          </a:prstGeom>
          <a:solidFill>
            <a:srgbClr val="004c97"/>
          </a:solidFill>
          <a:ln w="12600">
            <a:noFill/>
          </a:ln>
        </p:spPr>
        <p:style>
          <a:lnRef idx="0"/>
          <a:fillRef idx="0"/>
          <a:effectRef idx="0"/>
          <a:fontRef idx="minor"/>
        </p:style>
      </p:sp>
      <p:pic>
        <p:nvPicPr>
          <p:cNvPr id="2" name="image4.jpg" descr=""/>
          <p:cNvPicPr/>
          <p:nvPr/>
        </p:nvPicPr>
        <p:blipFill>
          <a:blip r:embed="rId3"/>
          <a:srcRect l="0" t="25816" r="0" b="25771"/>
          <a:stretch/>
        </p:blipFill>
        <p:spPr>
          <a:xfrm>
            <a:off x="-17640" y="816840"/>
            <a:ext cx="9185400" cy="2961720"/>
          </a:xfrm>
          <a:prstGeom prst="rect">
            <a:avLst/>
          </a:prstGeom>
          <a:ln w="12600">
            <a:noFill/>
          </a:ln>
        </p:spPr>
      </p:pic>
      <p:pic>
        <p:nvPicPr>
          <p:cNvPr id="3" name="image5.png" descr=""/>
          <p:cNvPicPr/>
          <p:nvPr/>
        </p:nvPicPr>
        <p:blipFill>
          <a:blip r:embed="rId4"/>
          <a:stretch/>
        </p:blipFill>
        <p:spPr>
          <a:xfrm>
            <a:off x="-17640" y="249840"/>
            <a:ext cx="9006480" cy="297720"/>
          </a:xfrm>
          <a:prstGeom prst="rect">
            <a:avLst/>
          </a:prstGeom>
          <a:ln w="12600">
            <a:noFill/>
          </a:ln>
        </p:spPr>
      </p:pic>
      <p:sp>
        <p:nvSpPr>
          <p:cNvPr id="4" name="PlaceHolder 2"/>
          <p:cNvSpPr>
            <a:spLocks noGrp="1"/>
          </p:cNvSpPr>
          <p:nvPr>
            <p:ph type="title"/>
          </p:nvPr>
        </p:nvSpPr>
        <p:spPr>
          <a:xfrm>
            <a:off x="457200" y="273600"/>
            <a:ext cx="8229240" cy="1144800"/>
          </a:xfrm>
          <a:prstGeom prst="rect">
            <a:avLst/>
          </a:prstGeom>
        </p:spPr>
        <p:txBody>
          <a:bodyPr lIns="0" rIns="0" tIns="0" bIns="0" anchor="ctr"/>
          <a:p>
            <a:r>
              <a:rPr b="0" lang="en-US" sz="1800" spc="-1" strike="noStrike">
                <a:solidFill>
                  <a:srgbClr val="000000"/>
                </a:solidFill>
                <a:uFill>
                  <a:solidFill>
                    <a:srgbClr val="ffffff"/>
                  </a:solidFill>
                </a:uFill>
                <a:latin typeface="Arial"/>
              </a:rPr>
              <a:t>Click to edit </a:t>
            </a:r>
            <a:r>
              <a:rPr b="0" lang="en-US" sz="1800" spc="-1" strike="noStrike">
                <a:solidFill>
                  <a:srgbClr val="000000"/>
                </a:solidFill>
                <a:uFill>
                  <a:solidFill>
                    <a:srgbClr val="ffffff"/>
                  </a:solidFill>
                </a:uFill>
                <a:latin typeface="Arial"/>
              </a:rPr>
              <a:t>the title text </a:t>
            </a:r>
            <a:r>
              <a:rPr b="0" lang="en-US" sz="1800" spc="-1" strike="noStrike">
                <a:solidFill>
                  <a:srgbClr val="000000"/>
                </a:solidFill>
                <a:uFill>
                  <a:solidFill>
                    <a:srgbClr val="ffffff"/>
                  </a:solidFill>
                </a:uFill>
                <a:latin typeface="Arial"/>
              </a:rPr>
              <a:t>format</a:t>
            </a:r>
            <a:endParaRPr b="0" lang="en-US" sz="1800" spc="-1" strike="noStrike">
              <a:solidFill>
                <a:srgbClr val="000000"/>
              </a:solidFill>
              <a:uFill>
                <a:solidFill>
                  <a:srgbClr val="ffffff"/>
                </a:solidFill>
              </a:uFill>
              <a:latin typeface="Arial"/>
            </a:endParaRPr>
          </a:p>
        </p:txBody>
      </p:sp>
      <p:sp>
        <p:nvSpPr>
          <p:cNvPr id="5" name="PlaceHolder 3"/>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en-US" sz="2800" spc="-1" strike="noStrike">
                <a:solidFill>
                  <a:srgbClr val="000000"/>
                </a:solidFill>
                <a:uFill>
                  <a:solidFill>
                    <a:srgbClr val="ffffff"/>
                  </a:solidFill>
                </a:uFill>
                <a:latin typeface="Arial"/>
              </a:rPr>
              <a:t>Click to edit the outline text format</a:t>
            </a:r>
            <a:endParaRPr b="0" lang="en-US" sz="28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000" spc="-1" strike="noStrike">
                <a:solidFill>
                  <a:srgbClr val="000000"/>
                </a:solidFill>
                <a:uFill>
                  <a:solidFill>
                    <a:srgbClr val="ffffff"/>
                  </a:solidFill>
                </a:uFill>
                <a:latin typeface="Arial"/>
              </a:rPr>
              <a:t>Second Outline Level</a:t>
            </a:r>
            <a:endParaRPr b="0" lang="en-US" sz="20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1800" spc="-1" strike="noStrike">
                <a:solidFill>
                  <a:srgbClr val="000000"/>
                </a:solidFill>
                <a:uFill>
                  <a:solidFill>
                    <a:srgbClr val="ffffff"/>
                  </a:solidFill>
                </a:uFill>
                <a:latin typeface="Arial"/>
              </a:rPr>
              <a:t>Third Outline Level</a:t>
            </a:r>
            <a:endParaRPr b="0" lang="en-US" sz="18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1800" spc="-1" strike="noStrike">
                <a:solidFill>
                  <a:srgbClr val="000000"/>
                </a:solidFill>
                <a:uFill>
                  <a:solidFill>
                    <a:srgbClr val="ffffff"/>
                  </a:solidFill>
                </a:uFill>
                <a:latin typeface="Arial"/>
              </a:rPr>
              <a:t>Fourth Outline Level</a:t>
            </a:r>
            <a:endParaRPr b="0" lang="en-US" sz="18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0" name="image1.png" descr=""/>
          <p:cNvPicPr/>
          <p:nvPr/>
        </p:nvPicPr>
        <p:blipFill>
          <a:blip r:embed="rId2"/>
          <a:stretch/>
        </p:blipFill>
        <p:spPr>
          <a:xfrm>
            <a:off x="0" y="0"/>
            <a:ext cx="9139680" cy="6853680"/>
          </a:xfrm>
          <a:prstGeom prst="rect">
            <a:avLst/>
          </a:prstGeom>
          <a:ln w="12600">
            <a:noFill/>
          </a:ln>
        </p:spPr>
      </p:pic>
      <p:sp>
        <p:nvSpPr>
          <p:cNvPr id="41" name="PlaceHolder 1"/>
          <p:cNvSpPr>
            <a:spLocks noGrp="1"/>
          </p:cNvSpPr>
          <p:nvPr>
            <p:ph type="title"/>
          </p:nvPr>
        </p:nvSpPr>
        <p:spPr>
          <a:xfrm>
            <a:off x="457200" y="273600"/>
            <a:ext cx="8229240" cy="1144800"/>
          </a:xfrm>
          <a:prstGeom prst="rect">
            <a:avLst/>
          </a:prstGeom>
        </p:spPr>
        <p:txBody>
          <a:bodyPr lIns="0" rIns="0" tIns="0" bIns="0" anchor="ctr"/>
          <a:p>
            <a:r>
              <a:rPr b="0" lang="en-US" sz="1800" spc="-1" strike="noStrike">
                <a:solidFill>
                  <a:srgbClr val="000000"/>
                </a:solidFill>
                <a:uFill>
                  <a:solidFill>
                    <a:srgbClr val="ffffff"/>
                  </a:solidFill>
                </a:uFill>
                <a:latin typeface="Arial"/>
              </a:rPr>
              <a:t>Click to edit the title text format</a:t>
            </a:r>
            <a:endParaRPr b="0" lang="en-US" sz="1800" spc="-1" strike="noStrike">
              <a:solidFill>
                <a:srgbClr val="000000"/>
              </a:solidFill>
              <a:uFill>
                <a:solidFill>
                  <a:srgbClr val="ffffff"/>
                </a:solidFill>
              </a:uFill>
              <a:latin typeface="Arial"/>
            </a:endParaRPr>
          </a:p>
        </p:txBody>
      </p:sp>
      <p:sp>
        <p:nvSpPr>
          <p:cNvPr id="42" name="PlaceHolder 2"/>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en-US" sz="2800" spc="-1" strike="noStrike">
                <a:solidFill>
                  <a:srgbClr val="000000"/>
                </a:solidFill>
                <a:uFill>
                  <a:solidFill>
                    <a:srgbClr val="ffffff"/>
                  </a:solidFill>
                </a:uFill>
                <a:latin typeface="Arial"/>
              </a:rPr>
              <a:t>Click to edit the outline text format</a:t>
            </a:r>
            <a:endParaRPr b="0" lang="en-US" sz="28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000" spc="-1" strike="noStrike">
                <a:solidFill>
                  <a:srgbClr val="000000"/>
                </a:solidFill>
                <a:uFill>
                  <a:solidFill>
                    <a:srgbClr val="ffffff"/>
                  </a:solidFill>
                </a:uFill>
                <a:latin typeface="Arial"/>
              </a:rPr>
              <a:t>Second Outline Level</a:t>
            </a:r>
            <a:endParaRPr b="0" lang="en-US" sz="20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1800" spc="-1" strike="noStrike">
                <a:solidFill>
                  <a:srgbClr val="000000"/>
                </a:solidFill>
                <a:uFill>
                  <a:solidFill>
                    <a:srgbClr val="ffffff"/>
                  </a:solidFill>
                </a:uFill>
                <a:latin typeface="Arial"/>
              </a:rPr>
              <a:t>Third Outline Level</a:t>
            </a:r>
            <a:endParaRPr b="0" lang="en-US" sz="18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1800" spc="-1" strike="noStrike">
                <a:solidFill>
                  <a:srgbClr val="000000"/>
                </a:solidFill>
                <a:uFill>
                  <a:solidFill>
                    <a:srgbClr val="ffffff"/>
                  </a:solidFill>
                </a:uFill>
                <a:latin typeface="Arial"/>
              </a:rPr>
              <a:t>Fourth Outline Level</a:t>
            </a:r>
            <a:endParaRPr b="0" lang="en-US" sz="18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77" name="image1.png" descr=""/>
          <p:cNvPicPr/>
          <p:nvPr/>
        </p:nvPicPr>
        <p:blipFill>
          <a:blip r:embed="rId2"/>
          <a:stretch/>
        </p:blipFill>
        <p:spPr>
          <a:xfrm>
            <a:off x="0" y="0"/>
            <a:ext cx="9139680" cy="6853680"/>
          </a:xfrm>
          <a:prstGeom prst="rect">
            <a:avLst/>
          </a:prstGeom>
          <a:ln w="12600">
            <a:noFill/>
          </a:ln>
        </p:spPr>
      </p:pic>
      <p:sp>
        <p:nvSpPr>
          <p:cNvPr id="78" name="PlaceHolder 1"/>
          <p:cNvSpPr>
            <a:spLocks noGrp="1"/>
          </p:cNvSpPr>
          <p:nvPr>
            <p:ph type="title"/>
          </p:nvPr>
        </p:nvSpPr>
        <p:spPr>
          <a:xfrm>
            <a:off x="457200" y="273600"/>
            <a:ext cx="8229240" cy="1144800"/>
          </a:xfrm>
          <a:prstGeom prst="rect">
            <a:avLst/>
          </a:prstGeom>
        </p:spPr>
        <p:txBody>
          <a:bodyPr lIns="0" rIns="0" tIns="0" bIns="0" anchor="ctr"/>
          <a:p>
            <a:r>
              <a:rPr b="0" lang="en-US" sz="1800" spc="-1" strike="noStrike">
                <a:solidFill>
                  <a:srgbClr val="000000"/>
                </a:solidFill>
                <a:uFill>
                  <a:solidFill>
                    <a:srgbClr val="ffffff"/>
                  </a:solidFill>
                </a:uFill>
                <a:latin typeface="Arial"/>
              </a:rPr>
              <a:t>Click to edit the title text format</a:t>
            </a:r>
            <a:endParaRPr b="0" lang="en-US" sz="1800" spc="-1" strike="noStrike">
              <a:solidFill>
                <a:srgbClr val="000000"/>
              </a:solidFill>
              <a:uFill>
                <a:solidFill>
                  <a:srgbClr val="ffffff"/>
                </a:solidFill>
              </a:uFill>
              <a:latin typeface="Arial"/>
            </a:endParaRPr>
          </a:p>
        </p:txBody>
      </p:sp>
      <p:sp>
        <p:nvSpPr>
          <p:cNvPr id="79" name="PlaceHolder 2"/>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en-US" sz="2800" spc="-1" strike="noStrike">
                <a:solidFill>
                  <a:srgbClr val="000000"/>
                </a:solidFill>
                <a:uFill>
                  <a:solidFill>
                    <a:srgbClr val="ffffff"/>
                  </a:solidFill>
                </a:uFill>
                <a:latin typeface="Arial"/>
              </a:rPr>
              <a:t>Click to edit the outline text format</a:t>
            </a:r>
            <a:endParaRPr b="0" lang="en-US" sz="28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000" spc="-1" strike="noStrike">
                <a:solidFill>
                  <a:srgbClr val="000000"/>
                </a:solidFill>
                <a:uFill>
                  <a:solidFill>
                    <a:srgbClr val="ffffff"/>
                  </a:solidFill>
                </a:uFill>
                <a:latin typeface="Arial"/>
              </a:rPr>
              <a:t>Second Outline Level</a:t>
            </a:r>
            <a:endParaRPr b="0" lang="en-US" sz="20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1800" spc="-1" strike="noStrike">
                <a:solidFill>
                  <a:srgbClr val="000000"/>
                </a:solidFill>
                <a:uFill>
                  <a:solidFill>
                    <a:srgbClr val="ffffff"/>
                  </a:solidFill>
                </a:uFill>
                <a:latin typeface="Arial"/>
              </a:rPr>
              <a:t>Third Outline Level</a:t>
            </a:r>
            <a:endParaRPr b="0" lang="en-US" sz="18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1800" spc="-1" strike="noStrike">
                <a:solidFill>
                  <a:srgbClr val="000000"/>
                </a:solidFill>
                <a:uFill>
                  <a:solidFill>
                    <a:srgbClr val="ffffff"/>
                  </a:solidFill>
                </a:uFill>
                <a:latin typeface="Arial"/>
              </a:rPr>
              <a:t>Fourth Outline Level</a:t>
            </a:r>
            <a:endParaRPr b="0" lang="en-US" sz="18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CustomShape 1"/>
          <p:cNvSpPr/>
          <p:nvPr/>
        </p:nvSpPr>
        <p:spPr>
          <a:xfrm>
            <a:off x="342000" y="5045760"/>
            <a:ext cx="8494920" cy="1386000"/>
          </a:xfrm>
          <a:prstGeom prst="rect">
            <a:avLst/>
          </a:prstGeom>
          <a:noFill/>
          <a:ln>
            <a:noFill/>
          </a:ln>
        </p:spPr>
        <p:style>
          <a:lnRef idx="0"/>
          <a:fillRef idx="0"/>
          <a:effectRef idx="0"/>
          <a:fontRef idx="minor"/>
        </p:style>
        <p:txBody>
          <a:bodyPr lIns="0" rIns="0" tIns="0" bIns="0"/>
          <a:p>
            <a:pPr>
              <a:lnSpc>
                <a:spcPct val="100000"/>
              </a:lnSpc>
            </a:pPr>
            <a:r>
              <a:rPr b="0" lang="en-US" sz="2000" spc="-1" strike="noStrike">
                <a:solidFill>
                  <a:srgbClr val="004c97"/>
                </a:solidFill>
                <a:uFill>
                  <a:solidFill>
                    <a:srgbClr val="ffffff"/>
                  </a:solidFill>
                </a:uFill>
                <a:latin typeface="Arial"/>
                <a:ea typeface="Arial"/>
              </a:rPr>
              <a:t>Hans Wenzel</a:t>
            </a:r>
            <a:r>
              <a:rPr b="0" lang="en-US" sz="2000" spc="-1" strike="noStrike">
                <a:solidFill>
                  <a:srgbClr val="004c97"/>
                </a:solidFill>
                <a:uFill>
                  <a:solidFill>
                    <a:srgbClr val="ffffff"/>
                  </a:solidFill>
                </a:uFill>
                <a:latin typeface="Arial"/>
                <a:ea typeface="Arial"/>
              </a:rPr>
              <a:t>	</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2000" spc="-1" strike="noStrike">
                <a:solidFill>
                  <a:srgbClr val="004c97"/>
                </a:solidFill>
                <a:uFill>
                  <a:solidFill>
                    <a:srgbClr val="ffffff"/>
                  </a:solidFill>
                </a:uFill>
                <a:latin typeface="Arial"/>
                <a:ea typeface="Arial"/>
              </a:rPr>
              <a:t>31</a:t>
            </a:r>
            <a:r>
              <a:rPr b="0" lang="en-US" sz="2000" spc="-1" strike="noStrike" baseline="101000">
                <a:solidFill>
                  <a:srgbClr val="004c97"/>
                </a:solidFill>
                <a:uFill>
                  <a:solidFill>
                    <a:srgbClr val="ffffff"/>
                  </a:solidFill>
                </a:uFill>
                <a:latin typeface="Arial"/>
                <a:ea typeface="Arial"/>
              </a:rPr>
              <a:t>th</a:t>
            </a:r>
            <a:r>
              <a:rPr b="0" lang="en-US" sz="2000" spc="-1" strike="noStrike">
                <a:solidFill>
                  <a:srgbClr val="004c97"/>
                </a:solidFill>
                <a:uFill>
                  <a:solidFill>
                    <a:srgbClr val="ffffff"/>
                  </a:solidFill>
                </a:uFill>
                <a:latin typeface="Arial"/>
                <a:ea typeface="Arial"/>
              </a:rPr>
              <a:t> July 2018</a:t>
            </a:r>
            <a:endParaRPr b="0" lang="en-US" sz="1800" spc="-1" strike="noStrike">
              <a:solidFill>
                <a:srgbClr val="000000"/>
              </a:solidFill>
              <a:uFill>
                <a:solidFill>
                  <a:srgbClr val="ffffff"/>
                </a:solidFill>
              </a:uFill>
              <a:latin typeface="Arial"/>
            </a:endParaRPr>
          </a:p>
        </p:txBody>
      </p:sp>
      <p:sp>
        <p:nvSpPr>
          <p:cNvPr id="120" name="CustomShape 2"/>
          <p:cNvSpPr/>
          <p:nvPr/>
        </p:nvSpPr>
        <p:spPr>
          <a:xfrm>
            <a:off x="342000" y="4209120"/>
            <a:ext cx="8494920" cy="484200"/>
          </a:xfrm>
          <a:prstGeom prst="rect">
            <a:avLst/>
          </a:prstGeom>
          <a:noFill/>
          <a:ln w="12600">
            <a:noFill/>
          </a:ln>
        </p:spPr>
        <p:style>
          <a:lnRef idx="0"/>
          <a:fillRef idx="0"/>
          <a:effectRef idx="0"/>
          <a:fontRef idx="minor"/>
        </p:style>
        <p:txBody>
          <a:bodyPr lIns="0" rIns="0" tIns="0" bIns="0" anchor="ctr"/>
          <a:p>
            <a:pPr>
              <a:lnSpc>
                <a:spcPct val="100000"/>
              </a:lnSpc>
            </a:pPr>
            <a:r>
              <a:rPr b="1" lang="en-US" sz="3200" spc="-1" strike="noStrike">
                <a:solidFill>
                  <a:srgbClr val="004c97"/>
                </a:solidFill>
                <a:uFill>
                  <a:solidFill>
                    <a:srgbClr val="ffffff"/>
                  </a:solidFill>
                </a:uFill>
                <a:latin typeface="Arial"/>
                <a:ea typeface="Arial"/>
              </a:rPr>
              <a:t>LArG4 refactoring status and plan</a:t>
            </a:r>
            <a:endParaRPr b="0" lang="en-US" sz="1800" spc="-1" strike="noStrike">
              <a:solidFill>
                <a:srgbClr val="000000"/>
              </a:solidFill>
              <a:uFill>
                <a:solidFill>
                  <a:srgbClr val="ffffff"/>
                </a:solidFill>
              </a:uFill>
              <a:latin typeface="Arial"/>
            </a:endParaRPr>
          </a:p>
        </p:txBody>
      </p:sp>
      <p:sp>
        <p:nvSpPr>
          <p:cNvPr id="121" name="CustomShape 3"/>
          <p:cNvSpPr/>
          <p:nvPr/>
        </p:nvSpPr>
        <p:spPr>
          <a:xfrm>
            <a:off x="3546720" y="3206160"/>
            <a:ext cx="87840" cy="457200"/>
          </a:xfrm>
          <a:prstGeom prst="rect">
            <a:avLst/>
          </a:prstGeom>
          <a:noFill/>
          <a:ln w="12600">
            <a:noFill/>
          </a:ln>
        </p:spPr>
        <p:style>
          <a:lnRef idx="0"/>
          <a:fillRef idx="0"/>
          <a:effectRef idx="0"/>
          <a:fontRef idx="minor"/>
        </p:style>
      </p:sp>
      <p:sp>
        <p:nvSpPr>
          <p:cNvPr id="122" name="CustomShape 4"/>
          <p:cNvSpPr/>
          <p:nvPr/>
        </p:nvSpPr>
        <p:spPr>
          <a:xfrm>
            <a:off x="4677480" y="1936080"/>
            <a:ext cx="87840" cy="457200"/>
          </a:xfrm>
          <a:prstGeom prst="rect">
            <a:avLst/>
          </a:prstGeom>
          <a:noFill/>
          <a:ln w="12600">
            <a:noFill/>
          </a:ln>
        </p:spPr>
        <p:style>
          <a:lnRef idx="0"/>
          <a:fillRef idx="0"/>
          <a:effectRef idx="0"/>
          <a:fontRef idx="minor"/>
        </p:style>
      </p:sp>
      <p:pic>
        <p:nvPicPr>
          <p:cNvPr id="123" name="Picture 5" descr=""/>
          <p:cNvPicPr/>
          <p:nvPr/>
        </p:nvPicPr>
        <p:blipFill>
          <a:blip r:embed="rId1"/>
          <a:stretch/>
        </p:blipFill>
        <p:spPr>
          <a:xfrm>
            <a:off x="0" y="800640"/>
            <a:ext cx="9139680" cy="315612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4" name="Picture 206" descr=""/>
          <p:cNvPicPr/>
          <p:nvPr/>
        </p:nvPicPr>
        <p:blipFill>
          <a:blip r:embed="rId1"/>
          <a:stretch/>
        </p:blipFill>
        <p:spPr>
          <a:xfrm>
            <a:off x="712800" y="2103120"/>
            <a:ext cx="7882200" cy="3887640"/>
          </a:xfrm>
          <a:prstGeom prst="rect">
            <a:avLst/>
          </a:prstGeom>
          <a:ln>
            <a:noFill/>
          </a:ln>
        </p:spPr>
      </p:pic>
      <p:sp>
        <p:nvSpPr>
          <p:cNvPr id="245" name="CustomShape 1"/>
          <p:cNvSpPr/>
          <p:nvPr/>
        </p:nvSpPr>
        <p:spPr>
          <a:xfrm>
            <a:off x="361800" y="202320"/>
            <a:ext cx="7265520" cy="402480"/>
          </a:xfrm>
          <a:prstGeom prst="rect">
            <a:avLst/>
          </a:prstGeom>
          <a:noFill/>
          <a:ln>
            <a:noFill/>
          </a:ln>
        </p:spPr>
        <p:style>
          <a:lnRef idx="0"/>
          <a:fillRef idx="0"/>
          <a:effectRef idx="0"/>
          <a:fontRef idx="minor"/>
        </p:style>
        <p:txBody>
          <a:bodyPr lIns="90000" rIns="90000" tIns="45000" bIns="45000"/>
          <a:p>
            <a:pPr>
              <a:lnSpc>
                <a:spcPct val="100000"/>
              </a:lnSpc>
            </a:pPr>
            <a:r>
              <a:rPr b="0" lang="en-US" sz="2200" spc="-1" strike="noStrike">
                <a:solidFill>
                  <a:srgbClr val="0066cc"/>
                </a:solidFill>
                <a:uFill>
                  <a:solidFill>
                    <a:srgbClr val="ffffff"/>
                  </a:solidFill>
                </a:uFill>
                <a:latin typeface="Arial"/>
                <a:ea typeface="DejaVu Sans"/>
              </a:rPr>
              <a:t>Running artg4tk and Resulting Hit Collections in the EDM</a:t>
            </a:r>
            <a:endParaRPr b="0" lang="en-US" sz="1800" spc="-1" strike="noStrike">
              <a:solidFill>
                <a:srgbClr val="000000"/>
              </a:solidFill>
              <a:uFill>
                <a:solidFill>
                  <a:srgbClr val="ffffff"/>
                </a:solidFill>
              </a:uFill>
              <a:latin typeface="Arial"/>
            </a:endParaRPr>
          </a:p>
        </p:txBody>
      </p:sp>
      <p:sp>
        <p:nvSpPr>
          <p:cNvPr id="246" name="CustomShape 2"/>
          <p:cNvSpPr/>
          <p:nvPr/>
        </p:nvSpPr>
        <p:spPr>
          <a:xfrm>
            <a:off x="457200" y="1280160"/>
            <a:ext cx="2093040" cy="402480"/>
          </a:xfrm>
          <a:prstGeom prst="rect">
            <a:avLst/>
          </a:prstGeom>
          <a:noFill/>
          <a:ln>
            <a:noFill/>
          </a:ln>
        </p:spPr>
        <p:style>
          <a:lnRef idx="0"/>
          <a:fillRef idx="0"/>
          <a:effectRef idx="0"/>
          <a:fontRef idx="minor"/>
        </p:style>
        <p:txBody>
          <a:bodyPr lIns="90000" rIns="90000" tIns="45000" bIns="45000"/>
          <a:p>
            <a:pPr>
              <a:lnSpc>
                <a:spcPct val="100000"/>
              </a:lnSpc>
            </a:pPr>
            <a:r>
              <a:rPr b="0" lang="en-US" sz="2200" spc="-1" strike="noStrike">
                <a:solidFill>
                  <a:srgbClr val="0066cc"/>
                </a:solidFill>
                <a:uFill>
                  <a:solidFill>
                    <a:srgbClr val="ffffff"/>
                  </a:solidFill>
                </a:uFill>
                <a:latin typeface="Arial"/>
                <a:ea typeface="DejaVu Sans"/>
              </a:rPr>
              <a:t>art -c lArDet.fcl</a:t>
            </a:r>
            <a:r>
              <a:rPr b="0" lang="en-US" sz="1800" spc="-1" strike="noStrike">
                <a:solidFill>
                  <a:srgbClr val="000000"/>
                </a:solidFill>
                <a:uFill>
                  <a:solidFill>
                    <a:srgbClr val="ffffff"/>
                  </a:solidFill>
                </a:uFill>
                <a:latin typeface="Arial"/>
                <a:ea typeface="DejaVu Sans"/>
              </a:rPr>
              <a:t> </a:t>
            </a:r>
            <a:endParaRPr b="0" lang="en-US" sz="1800" spc="-1" strike="noStrike">
              <a:solidFill>
                <a:srgbClr val="000000"/>
              </a:solidFill>
              <a:uFill>
                <a:solidFill>
                  <a:srgbClr val="ffffff"/>
                </a:solidFill>
              </a:uFill>
              <a:latin typeface="Arial"/>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7" name="CustomShape 1"/>
          <p:cNvSpPr/>
          <p:nvPr/>
        </p:nvSpPr>
        <p:spPr>
          <a:xfrm>
            <a:off x="457200" y="274320"/>
            <a:ext cx="8452440" cy="429120"/>
          </a:xfrm>
          <a:prstGeom prst="rect">
            <a:avLst/>
          </a:prstGeom>
          <a:noFill/>
          <a:ln>
            <a:noFill/>
          </a:ln>
        </p:spPr>
        <p:style>
          <a:lnRef idx="0"/>
          <a:fillRef idx="0"/>
          <a:effectRef idx="0"/>
          <a:fontRef idx="minor"/>
        </p:style>
        <p:txBody>
          <a:bodyPr lIns="90000" rIns="90000" tIns="45000" bIns="45000"/>
          <a:p>
            <a:pPr>
              <a:lnSpc>
                <a:spcPct val="100000"/>
              </a:lnSpc>
            </a:pPr>
            <a:r>
              <a:rPr b="1" lang="en-US" sz="2400" spc="-1" strike="noStrike">
                <a:solidFill>
                  <a:srgbClr val="000080"/>
                </a:solidFill>
                <a:uFill>
                  <a:solidFill>
                    <a:srgbClr val="ffffff"/>
                  </a:solidFill>
                </a:uFill>
                <a:latin typeface="Arial"/>
                <a:ea typeface="DejaVu Sans"/>
              </a:rPr>
              <a:t>Changes to Geant4  </a:t>
            </a:r>
            <a:endParaRPr b="0" lang="en-US" sz="1800" spc="-1" strike="noStrike">
              <a:solidFill>
                <a:srgbClr val="000000"/>
              </a:solidFill>
              <a:uFill>
                <a:solidFill>
                  <a:srgbClr val="ffffff"/>
                </a:solidFill>
              </a:uFill>
              <a:latin typeface="Arial"/>
            </a:endParaRPr>
          </a:p>
        </p:txBody>
      </p:sp>
      <p:sp>
        <p:nvSpPr>
          <p:cNvPr id="248" name="CustomShape 2"/>
          <p:cNvSpPr/>
          <p:nvPr/>
        </p:nvSpPr>
        <p:spPr>
          <a:xfrm>
            <a:off x="548640" y="1280160"/>
            <a:ext cx="7991280" cy="4491000"/>
          </a:xfrm>
          <a:prstGeom prst="rect">
            <a:avLst/>
          </a:prstGeom>
          <a:noFill/>
          <a:ln>
            <a:noFill/>
          </a:ln>
        </p:spPr>
        <p:style>
          <a:lnRef idx="0"/>
          <a:fillRef idx="0"/>
          <a:effectRef idx="0"/>
          <a:fontRef idx="minor"/>
        </p:style>
        <p:txBody>
          <a:bodyPr lIns="90000" rIns="90000" tIns="45000" bIns="45000"/>
          <a:p>
            <a:pPr lvl="1" marL="432000" indent="-214920">
              <a:lnSpc>
                <a:spcPct val="100000"/>
              </a:lnSpc>
              <a:buClr>
                <a:srgbClr val="000000"/>
              </a:buClr>
              <a:buSzPct val="45000"/>
              <a:buFont typeface="Wingdings" charset="2"/>
              <a:buChar char=""/>
            </a:pPr>
            <a:r>
              <a:rPr b="0" lang="en-US" sz="1800" spc="-1" strike="noStrike">
                <a:solidFill>
                  <a:srgbClr val="006699"/>
                </a:solidFill>
                <a:uFill>
                  <a:solidFill>
                    <a:srgbClr val="ffffff"/>
                  </a:solidFill>
                </a:uFill>
                <a:latin typeface="Arial"/>
                <a:ea typeface="DejaVu Sans"/>
              </a:rPr>
              <a:t>Developed the  Geant4 Physics List factory (Robert Hatcher)</a:t>
            </a:r>
            <a:endParaRPr b="0" lang="en-US" sz="1800" spc="-1" strike="noStrike">
              <a:solidFill>
                <a:srgbClr val="000000"/>
              </a:solidFill>
              <a:uFill>
                <a:solidFill>
                  <a:srgbClr val="ffffff"/>
                </a:solidFill>
              </a:uFill>
              <a:latin typeface="Arial"/>
            </a:endParaRPr>
          </a:p>
          <a:p>
            <a:pPr lvl="1" marL="432000" indent="-214920">
              <a:lnSpc>
                <a:spcPct val="100000"/>
              </a:lnSpc>
              <a:buClr>
                <a:srgbClr val="000000"/>
              </a:buClr>
              <a:buSzPct val="45000"/>
              <a:buFont typeface="Wingdings" charset="2"/>
              <a:buChar char=""/>
            </a:pPr>
            <a:r>
              <a:rPr b="0" lang="en-US" sz="1800" spc="-1" strike="noStrike">
                <a:solidFill>
                  <a:srgbClr val="006699"/>
                </a:solidFill>
                <a:uFill>
                  <a:solidFill>
                    <a:srgbClr val="ffffff"/>
                  </a:solidFill>
                </a:uFill>
                <a:latin typeface="Arial"/>
                <a:ea typeface="DejaVu Sans"/>
              </a:rPr>
              <a:t>Made sure the optical physics constructor allows us to be configured in a way relevant to liquid Argon TPC simulation. E.g. get access to optical  photons without putting them on the stack. (P. Gumplinger, me) </a:t>
            </a:r>
            <a:endParaRPr b="0" lang="en-US" sz="1800" spc="-1" strike="noStrike">
              <a:solidFill>
                <a:srgbClr val="000000"/>
              </a:solidFill>
              <a:uFill>
                <a:solidFill>
                  <a:srgbClr val="ffffff"/>
                </a:solidFill>
              </a:uFill>
              <a:latin typeface="Arial"/>
            </a:endParaRPr>
          </a:p>
          <a:p>
            <a:pPr lvl="1" marL="432000" indent="-214920">
              <a:lnSpc>
                <a:spcPct val="100000"/>
              </a:lnSpc>
              <a:buClr>
                <a:srgbClr val="000000"/>
              </a:buClr>
              <a:buSzPct val="45000"/>
              <a:buFont typeface="Wingdings" charset="2"/>
              <a:buChar char=""/>
            </a:pPr>
            <a:r>
              <a:rPr b="0" lang="en-US" sz="1800" spc="-1" strike="noStrike">
                <a:solidFill>
                  <a:srgbClr val="006699"/>
                </a:solidFill>
                <a:uFill>
                  <a:solidFill>
                    <a:srgbClr val="ffffff"/>
                  </a:solidFill>
                </a:uFill>
                <a:latin typeface="Arial"/>
                <a:ea typeface="DejaVu Sans"/>
              </a:rPr>
              <a:t>Created validation suite to check various processes relevant to neutrino physics e.g.:</a:t>
            </a:r>
            <a:endParaRPr b="0" lang="en-US" sz="1800" spc="-1" strike="noStrike">
              <a:solidFill>
                <a:srgbClr val="000000"/>
              </a:solidFill>
              <a:uFill>
                <a:solidFill>
                  <a:srgbClr val="ffffff"/>
                </a:solidFill>
              </a:uFill>
              <a:latin typeface="Arial"/>
            </a:endParaRPr>
          </a:p>
          <a:p>
            <a:pPr lvl="2" marL="889200" indent="-214920">
              <a:lnSpc>
                <a:spcPct val="100000"/>
              </a:lnSpc>
              <a:buClr>
                <a:srgbClr val="000000"/>
              </a:buClr>
              <a:buSzPct val="45000"/>
              <a:buFont typeface="Wingdings" charset="2"/>
              <a:buChar char=""/>
            </a:pPr>
            <a:r>
              <a:rPr b="0" lang="en-US" sz="1800" spc="-1" strike="noStrike">
                <a:solidFill>
                  <a:srgbClr val="006699"/>
                </a:solidFill>
                <a:uFill>
                  <a:solidFill>
                    <a:srgbClr val="ffffff"/>
                  </a:solidFill>
                </a:uFill>
                <a:latin typeface="Arial"/>
                <a:ea typeface="DejaVu Sans"/>
              </a:rPr>
              <a:t>Checked and fixed various cross sections (especially kaons) relevant to e.g. neutrino experiments </a:t>
            </a:r>
            <a:r>
              <a:rPr b="0" lang="en-US" sz="1800" spc="-1" strike="noStrike">
                <a:solidFill>
                  <a:srgbClr val="006699"/>
                </a:solidFill>
                <a:uFill>
                  <a:solidFill>
                    <a:srgbClr val="ffffff"/>
                  </a:solidFill>
                </a:uFill>
                <a:latin typeface="Wingdings"/>
                <a:ea typeface="DejaVu Sans"/>
              </a:rPr>
              <a:t>-&gt;</a:t>
            </a:r>
            <a:r>
              <a:rPr b="0" lang="en-US" sz="1800" spc="-1" strike="noStrike">
                <a:solidFill>
                  <a:srgbClr val="006699"/>
                </a:solidFill>
                <a:uFill>
                  <a:solidFill>
                    <a:srgbClr val="ffffff"/>
                  </a:solidFill>
                </a:uFill>
                <a:latin typeface="Arial"/>
                <a:ea typeface="DejaVu Sans"/>
              </a:rPr>
              <a:t> add relevant data to DoSSiER (Geant4 validation database).</a:t>
            </a:r>
            <a:endParaRPr b="0" lang="en-US" sz="1800" spc="-1" strike="noStrike">
              <a:solidFill>
                <a:srgbClr val="000000"/>
              </a:solidFill>
              <a:uFill>
                <a:solidFill>
                  <a:srgbClr val="ffffff"/>
                </a:solidFill>
              </a:uFill>
              <a:latin typeface="Arial"/>
            </a:endParaRPr>
          </a:p>
          <a:p>
            <a:pPr lvl="2" marL="889200" indent="-214920">
              <a:lnSpc>
                <a:spcPct val="100000"/>
              </a:lnSpc>
              <a:buClr>
                <a:srgbClr val="000000"/>
              </a:buClr>
              <a:buSzPct val="45000"/>
              <a:buFont typeface="Wingdings" charset="2"/>
              <a:buChar char=""/>
            </a:pPr>
            <a:r>
              <a:rPr b="0" lang="en-US" sz="1800" spc="-1" strike="noStrike">
                <a:solidFill>
                  <a:srgbClr val="006699"/>
                </a:solidFill>
                <a:uFill>
                  <a:solidFill>
                    <a:srgbClr val="ffffff"/>
                  </a:solidFill>
                </a:uFill>
                <a:latin typeface="Arial"/>
                <a:ea typeface="DejaVu Sans"/>
              </a:rPr>
              <a:t>Fixed bug in Bertini cascade leading to stopped kaons being dropped.</a:t>
            </a:r>
            <a:endParaRPr b="0" lang="en-US" sz="1800" spc="-1" strike="noStrike">
              <a:solidFill>
                <a:srgbClr val="000000"/>
              </a:solidFill>
              <a:uFill>
                <a:solidFill>
                  <a:srgbClr val="ffffff"/>
                </a:solidFill>
              </a:uFill>
              <a:latin typeface="Arial"/>
            </a:endParaRPr>
          </a:p>
          <a:p>
            <a:pPr lvl="2" marL="889200" indent="-214920">
              <a:lnSpc>
                <a:spcPct val="100000"/>
              </a:lnSpc>
              <a:buClr>
                <a:srgbClr val="000000"/>
              </a:buClr>
              <a:buSzPct val="45000"/>
              <a:buFont typeface="Wingdings" charset="2"/>
              <a:buChar char=""/>
            </a:pPr>
            <a:r>
              <a:rPr b="0" lang="en-US" sz="1800" spc="-1" strike="noStrike">
                <a:solidFill>
                  <a:srgbClr val="006699"/>
                </a:solidFill>
                <a:uFill>
                  <a:solidFill>
                    <a:srgbClr val="ffffff"/>
                  </a:solidFill>
                </a:uFill>
                <a:latin typeface="Arial"/>
                <a:ea typeface="DejaVu Sans"/>
              </a:rPr>
              <a:t>Fixed bugs in Cerenkov/scintillation physics (no reset when entering material without optical properties.)</a:t>
            </a:r>
            <a:endParaRPr b="0" lang="en-US" sz="1800" spc="-1" strike="noStrike">
              <a:solidFill>
                <a:srgbClr val="000000"/>
              </a:solidFill>
              <a:uFill>
                <a:solidFill>
                  <a:srgbClr val="ffffff"/>
                </a:solidFill>
              </a:uFill>
              <a:latin typeface="Arial"/>
            </a:endParaRPr>
          </a:p>
          <a:p>
            <a:pPr lvl="1" marL="432000" indent="-214920">
              <a:lnSpc>
                <a:spcPct val="100000"/>
              </a:lnSpc>
              <a:buClr>
                <a:srgbClr val="000000"/>
              </a:buClr>
              <a:buSzPct val="45000"/>
              <a:buFont typeface="Wingdings" charset="2"/>
              <a:buChar char=""/>
            </a:pPr>
            <a:r>
              <a:rPr b="0" lang="en-US" sz="1800" spc="-1" strike="noStrike">
                <a:solidFill>
                  <a:srgbClr val="006699"/>
                </a:solidFill>
                <a:uFill>
                  <a:solidFill>
                    <a:srgbClr val="ffffff"/>
                  </a:solidFill>
                </a:uFill>
                <a:latin typeface="Arial"/>
                <a:ea typeface="DejaVu Sans"/>
              </a:rPr>
              <a:t>Included liquid Argon application lArTest in regular Geant4 profiling:</a:t>
            </a:r>
            <a:endParaRPr b="0" lang="en-US" sz="1800" spc="-1" strike="noStrike">
              <a:solidFill>
                <a:srgbClr val="000000"/>
              </a:solidFill>
              <a:uFill>
                <a:solidFill>
                  <a:srgbClr val="ffffff"/>
                </a:solidFill>
              </a:uFill>
              <a:latin typeface="Arial"/>
            </a:endParaRPr>
          </a:p>
          <a:p>
            <a:pPr lvl="2" marL="889200" indent="-214920">
              <a:lnSpc>
                <a:spcPct val="100000"/>
              </a:lnSpc>
              <a:buClr>
                <a:srgbClr val="000000"/>
              </a:buClr>
              <a:buSzPct val="45000"/>
              <a:buFont typeface="Wingdings" charset="2"/>
              <a:buChar char=""/>
            </a:pPr>
            <a:r>
              <a:rPr b="0" lang="en-US" sz="1800" spc="-1" strike="noStrike">
                <a:solidFill>
                  <a:srgbClr val="006699"/>
                </a:solidFill>
                <a:uFill>
                  <a:solidFill>
                    <a:srgbClr val="ffffff"/>
                  </a:solidFill>
                </a:uFill>
                <a:latin typeface="Arial"/>
                <a:ea typeface="DejaVu Sans"/>
              </a:rPr>
              <a:t>Optimized access to material properties (&gt;10% CPU improvement) (Soon, me)</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
        <p:nvSpPr>
          <p:cNvPr id="249" name="CustomShape 3"/>
          <p:cNvSpPr/>
          <p:nvPr/>
        </p:nvSpPr>
        <p:spPr>
          <a:xfrm>
            <a:off x="7839000" y="6496920"/>
            <a:ext cx="1070640" cy="235440"/>
          </a:xfrm>
          <a:prstGeom prst="rect">
            <a:avLst/>
          </a:prstGeom>
          <a:noFill/>
          <a:ln>
            <a:noFill/>
          </a:ln>
        </p:spPr>
        <p:style>
          <a:lnRef idx="0"/>
          <a:fillRef idx="0"/>
          <a:effectRef idx="0"/>
          <a:fontRef idx="minor"/>
        </p:style>
      </p:sp>
      <p:sp>
        <p:nvSpPr>
          <p:cNvPr id="250" name="CustomShape 4"/>
          <p:cNvSpPr/>
          <p:nvPr/>
        </p:nvSpPr>
        <p:spPr>
          <a:xfrm>
            <a:off x="228600" y="6515280"/>
            <a:ext cx="442080" cy="235440"/>
          </a:xfrm>
          <a:prstGeom prst="rect">
            <a:avLst/>
          </a:prstGeom>
          <a:noFill/>
          <a:ln>
            <a:noFill/>
          </a:ln>
        </p:spPr>
        <p:style>
          <a:lnRef idx="0"/>
          <a:fillRef idx="0"/>
          <a:effectRef idx="0"/>
          <a:fontRef idx="minor"/>
        </p:style>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 name="CustomShape 1"/>
          <p:cNvSpPr/>
          <p:nvPr/>
        </p:nvSpPr>
        <p:spPr>
          <a:xfrm>
            <a:off x="195840" y="930960"/>
            <a:ext cx="8686440" cy="5231880"/>
          </a:xfrm>
          <a:prstGeom prst="rect">
            <a:avLst/>
          </a:prstGeom>
          <a:noFill/>
          <a:ln>
            <a:noFill/>
          </a:ln>
        </p:spPr>
        <p:style>
          <a:lnRef idx="0"/>
          <a:fillRef idx="0"/>
          <a:effectRef idx="0"/>
          <a:fontRef idx="minor"/>
        </p:style>
        <p:txBody>
          <a:bodyPr lIns="90000" rIns="90000" tIns="45000" bIns="45000"/>
          <a:p>
            <a:pPr>
              <a:lnSpc>
                <a:spcPct val="100000"/>
              </a:lnSpc>
            </a:pPr>
            <a:endParaRPr b="0" lang="en-US" sz="1800" spc="-1" strike="noStrike">
              <a:solidFill>
                <a:srgbClr val="000000"/>
              </a:solidFill>
              <a:uFill>
                <a:solidFill>
                  <a:srgbClr val="ffffff"/>
                </a:solidFill>
              </a:uFill>
              <a:latin typeface="Arial"/>
            </a:endParaRPr>
          </a:p>
          <a:p>
            <a:pPr marL="216000" indent="-216000">
              <a:lnSpc>
                <a:spcPct val="100000"/>
              </a:lnSpc>
              <a:buClr>
                <a:srgbClr val="000000"/>
              </a:buClr>
              <a:buSzPct val="45000"/>
              <a:buFont typeface="Wingdings" charset="2"/>
              <a:buChar char=""/>
            </a:pPr>
            <a:r>
              <a:rPr b="0" lang="en-US" sz="1600" spc="-1" strike="noStrike">
                <a:solidFill>
                  <a:srgbClr val="4f81bd"/>
                </a:solidFill>
                <a:uFill>
                  <a:solidFill>
                    <a:srgbClr val="ffffff"/>
                  </a:solidFill>
                </a:uFill>
                <a:latin typeface="Arial"/>
                <a:ea typeface="DejaVu Sans"/>
              </a:rPr>
              <a:t>Created release candidate last week. Lynn created larsoft v07_00_00 with the new larg4. No change unless changes to fhcl and gdml file.   </a:t>
            </a:r>
            <a:endParaRPr b="0" lang="en-US" sz="1800" spc="-1" strike="noStrike">
              <a:solidFill>
                <a:srgbClr val="000000"/>
              </a:solidFill>
              <a:uFill>
                <a:solidFill>
                  <a:srgbClr val="ffffff"/>
                </a:solidFill>
              </a:uFill>
              <a:latin typeface="Arial"/>
            </a:endParaRPr>
          </a:p>
          <a:p>
            <a:pPr marL="216000" indent="-216000">
              <a:lnSpc>
                <a:spcPct val="100000"/>
              </a:lnSpc>
              <a:buClr>
                <a:srgbClr val="000000"/>
              </a:buClr>
              <a:buSzPct val="45000"/>
              <a:buFont typeface="Wingdings" charset="2"/>
              <a:buChar char=""/>
            </a:pPr>
            <a:r>
              <a:rPr b="0" lang="en-US" sz="1600" spc="-1" strike="noStrike">
                <a:solidFill>
                  <a:srgbClr val="4f81bd"/>
                </a:solidFill>
                <a:uFill>
                  <a:solidFill>
                    <a:srgbClr val="ffffff"/>
                  </a:solidFill>
                </a:uFill>
                <a:latin typeface="Arial"/>
                <a:ea typeface="DejaVu Sans"/>
              </a:rPr>
              <a:t>larg4 repository contains the bits that depend on the various components of larsoft e.g. SimEnergyDepositSD, ParticleListAction (core of artg4tk just depends on art and Geant4) </a:t>
            </a:r>
            <a:endParaRPr b="0" lang="en-US" sz="1800" spc="-1" strike="noStrike">
              <a:solidFill>
                <a:srgbClr val="000000"/>
              </a:solidFill>
              <a:uFill>
                <a:solidFill>
                  <a:srgbClr val="ffffff"/>
                </a:solidFill>
              </a:uFill>
              <a:latin typeface="Arial"/>
            </a:endParaRPr>
          </a:p>
          <a:p>
            <a:pPr marL="285840" indent="-285480">
              <a:lnSpc>
                <a:spcPct val="100000"/>
              </a:lnSpc>
              <a:buClr>
                <a:srgbClr val="000000"/>
              </a:buClr>
              <a:buSzPct val="45000"/>
              <a:buFont typeface="Wingdings" charset="2"/>
              <a:buChar char=""/>
            </a:pPr>
            <a:r>
              <a:rPr b="0" lang="en-US" sz="1600" spc="-1" strike="noStrike">
                <a:solidFill>
                  <a:srgbClr val="4f81bd"/>
                </a:solidFill>
                <a:uFill>
                  <a:solidFill>
                    <a:srgbClr val="ffffff"/>
                  </a:solidFill>
                </a:uFill>
                <a:latin typeface="Arial"/>
                <a:ea typeface="DejaVu Sans"/>
              </a:rPr>
              <a:t>Created PrimaryGeneratorService that takes MCTruth as input and feeds to Geant4, tested using the SingleGen module. (in addition Geant4 particle Gun, GenParticle, Hepevt are available)</a:t>
            </a:r>
            <a:endParaRPr b="0" lang="en-US" sz="1800" spc="-1" strike="noStrike">
              <a:solidFill>
                <a:srgbClr val="000000"/>
              </a:solidFill>
              <a:uFill>
                <a:solidFill>
                  <a:srgbClr val="ffffff"/>
                </a:solidFill>
              </a:uFill>
              <a:latin typeface="Arial"/>
            </a:endParaRPr>
          </a:p>
          <a:p>
            <a:pPr marL="285840" indent="-285480">
              <a:lnSpc>
                <a:spcPct val="100000"/>
              </a:lnSpc>
              <a:buClr>
                <a:srgbClr val="000000"/>
              </a:buClr>
              <a:buSzPct val="45000"/>
              <a:buFont typeface="Wingdings" charset="2"/>
              <a:buChar char=""/>
            </a:pPr>
            <a:r>
              <a:rPr b="0" lang="en-US" sz="1600" spc="-1" strike="noStrike">
                <a:solidFill>
                  <a:srgbClr val="4f81bd"/>
                </a:solidFill>
                <a:uFill>
                  <a:solidFill>
                    <a:srgbClr val="ffffff"/>
                  </a:solidFill>
                </a:uFill>
                <a:latin typeface="Arial"/>
                <a:ea typeface="DejaVu Sans"/>
              </a:rPr>
              <a:t>Special sensitive detector that produces the SimEnergyDeposit (currently uses Geant4 to calculate Sc. Photons →</a:t>
            </a:r>
            <a:r>
              <a:rPr b="0" lang="en-US" sz="1600" spc="-1" strike="noStrike">
                <a:solidFill>
                  <a:srgbClr val="4f81bd"/>
                </a:solidFill>
                <a:uFill>
                  <a:solidFill>
                    <a:srgbClr val="ffffff"/>
                  </a:solidFill>
                </a:uFill>
                <a:latin typeface="Wingdings"/>
                <a:ea typeface="DejaVu Sans"/>
              </a:rPr>
              <a:t> </a:t>
            </a:r>
            <a:r>
              <a:rPr b="0" lang="en-US" sz="1600" spc="-1" strike="noStrike">
                <a:solidFill>
                  <a:srgbClr val="4f81bd"/>
                </a:solidFill>
                <a:uFill>
                  <a:solidFill>
                    <a:srgbClr val="ffffff"/>
                  </a:solidFill>
                </a:uFill>
                <a:latin typeface="Arial"/>
                <a:ea typeface="DejaVu Sans"/>
              </a:rPr>
              <a:t> add tools that add correlation)</a:t>
            </a:r>
            <a:endParaRPr b="0" lang="en-US" sz="1800" spc="-1" strike="noStrike">
              <a:solidFill>
                <a:srgbClr val="000000"/>
              </a:solidFill>
              <a:uFill>
                <a:solidFill>
                  <a:srgbClr val="ffffff"/>
                </a:solidFill>
              </a:uFill>
              <a:latin typeface="Arial"/>
            </a:endParaRPr>
          </a:p>
          <a:p>
            <a:pPr marL="285840" indent="-285480">
              <a:lnSpc>
                <a:spcPct val="100000"/>
              </a:lnSpc>
              <a:buClr>
                <a:srgbClr val="000000"/>
              </a:buClr>
              <a:buSzPct val="45000"/>
              <a:buFont typeface="Wingdings" charset="2"/>
              <a:buChar char=""/>
            </a:pPr>
            <a:r>
              <a:rPr b="0" lang="en-US" sz="1600" spc="-1" strike="noStrike">
                <a:solidFill>
                  <a:srgbClr val="4f81bd"/>
                </a:solidFill>
                <a:uFill>
                  <a:solidFill>
                    <a:srgbClr val="ffffff"/>
                  </a:solidFill>
                </a:uFill>
                <a:latin typeface="Arial"/>
                <a:ea typeface="DejaVu Sans"/>
              </a:rPr>
              <a:t>SimDriftElectrons_module.cc (provided by Bill Seligman, Wes Ketchum).</a:t>
            </a:r>
            <a:endParaRPr b="0" lang="en-US" sz="1800" spc="-1" strike="noStrike">
              <a:solidFill>
                <a:srgbClr val="000000"/>
              </a:solidFill>
              <a:uFill>
                <a:solidFill>
                  <a:srgbClr val="ffffff"/>
                </a:solidFill>
              </a:uFill>
              <a:latin typeface="Arial"/>
            </a:endParaRPr>
          </a:p>
          <a:p>
            <a:pPr marL="285840" indent="-285480">
              <a:lnSpc>
                <a:spcPct val="100000"/>
              </a:lnSpc>
              <a:buClr>
                <a:srgbClr val="000000"/>
              </a:buClr>
              <a:buSzPct val="45000"/>
              <a:buFont typeface="Wingdings" charset="2"/>
              <a:buChar char=""/>
            </a:pPr>
            <a:r>
              <a:rPr b="0" lang="en-US" sz="1600" spc="-1" strike="noStrike">
                <a:solidFill>
                  <a:srgbClr val="4f81bd"/>
                </a:solidFill>
                <a:uFill>
                  <a:solidFill>
                    <a:srgbClr val="ffffff"/>
                  </a:solidFill>
                </a:uFill>
                <a:latin typeface="Arial"/>
                <a:ea typeface="DejaVu Sans"/>
              </a:rPr>
              <a:t>TrackerSD to replace Auxdetector. </a:t>
            </a:r>
            <a:endParaRPr b="0" lang="en-US" sz="1800" spc="-1" strike="noStrike">
              <a:solidFill>
                <a:srgbClr val="000000"/>
              </a:solidFill>
              <a:uFill>
                <a:solidFill>
                  <a:srgbClr val="ffffff"/>
                </a:solidFill>
              </a:uFill>
              <a:latin typeface="Arial"/>
            </a:endParaRPr>
          </a:p>
          <a:p>
            <a:pPr marL="285840" indent="-285480">
              <a:lnSpc>
                <a:spcPct val="100000"/>
              </a:lnSpc>
              <a:buClr>
                <a:srgbClr val="000000"/>
              </a:buClr>
              <a:buSzPct val="45000"/>
              <a:buFont typeface="Wingdings" charset="2"/>
              <a:buChar char=""/>
            </a:pPr>
            <a:r>
              <a:rPr b="0" lang="en-US" sz="1600" spc="-1" strike="noStrike">
                <a:solidFill>
                  <a:srgbClr val="4f81bd"/>
                </a:solidFill>
                <a:uFill>
                  <a:solidFill>
                    <a:srgbClr val="ffffff"/>
                  </a:solidFill>
                </a:uFill>
                <a:latin typeface="Arial"/>
                <a:ea typeface="DejaVu Sans"/>
              </a:rPr>
              <a:t>Ported ParticleListAction (Event, Stepping, Tracking Action) to artg4tk as a service, removed dependencies from nutools (now just just need to push the result into the event)</a:t>
            </a:r>
            <a:endParaRPr b="0" lang="en-US" sz="1800" spc="-1" strike="noStrike">
              <a:solidFill>
                <a:srgbClr val="000000"/>
              </a:solidFill>
              <a:uFill>
                <a:solidFill>
                  <a:srgbClr val="ffffff"/>
                </a:solidFill>
              </a:uFill>
              <a:latin typeface="Arial"/>
            </a:endParaRPr>
          </a:p>
          <a:p>
            <a:pPr marL="285840" indent="-285480">
              <a:lnSpc>
                <a:spcPct val="100000"/>
              </a:lnSpc>
              <a:buClr>
                <a:srgbClr val="000000"/>
              </a:buClr>
              <a:buSzPct val="45000"/>
              <a:buFont typeface="Wingdings" charset="2"/>
              <a:buChar char=""/>
            </a:pPr>
            <a:r>
              <a:rPr b="0" lang="en-US" sz="1600" spc="-1" strike="noStrike">
                <a:solidFill>
                  <a:srgbClr val="4f81bd"/>
                </a:solidFill>
                <a:uFill>
                  <a:solidFill>
                    <a:srgbClr val="ffffff"/>
                  </a:solidFill>
                </a:uFill>
                <a:latin typeface="Arial"/>
                <a:ea typeface="DejaVu Sans"/>
              </a:rPr>
              <a:t>Provide analysis module demonstrating access to the produced data products. </a:t>
            </a:r>
            <a:endParaRPr b="0" lang="en-US" sz="1800" spc="-1" strike="noStrike">
              <a:solidFill>
                <a:srgbClr val="000000"/>
              </a:solidFill>
              <a:uFill>
                <a:solidFill>
                  <a:srgbClr val="ffffff"/>
                </a:solidFill>
              </a:uFill>
              <a:latin typeface="Arial"/>
            </a:endParaRPr>
          </a:p>
          <a:p>
            <a:pPr marL="285840" indent="-285480">
              <a:lnSpc>
                <a:spcPct val="100000"/>
              </a:lnSpc>
              <a:buClr>
                <a:srgbClr val="000000"/>
              </a:buClr>
              <a:buSzPct val="45000"/>
              <a:buFont typeface="Wingdings" charset="2"/>
              <a:buChar char=""/>
            </a:pPr>
            <a:r>
              <a:rPr b="0" lang="en-US" sz="1600" spc="-1" strike="noStrike">
                <a:solidFill>
                  <a:srgbClr val="4f81bd"/>
                </a:solidFill>
                <a:uFill>
                  <a:solidFill>
                    <a:srgbClr val="ffffff"/>
                  </a:solidFill>
                </a:uFill>
                <a:latin typeface="Arial"/>
                <a:ea typeface="DejaVu Sans"/>
              </a:rPr>
              <a:t> </a:t>
            </a:r>
            <a:endParaRPr b="0" lang="en-US" sz="1800" spc="-1" strike="noStrike">
              <a:solidFill>
                <a:srgbClr val="000000"/>
              </a:solidFill>
              <a:uFill>
                <a:solidFill>
                  <a:srgbClr val="ffffff"/>
                </a:solidFill>
              </a:uFill>
              <a:latin typeface="Arial"/>
            </a:endParaRPr>
          </a:p>
          <a:p>
            <a:pPr>
              <a:lnSpc>
                <a:spcPct val="100000"/>
              </a:lnSpc>
            </a:pPr>
            <a:r>
              <a:rPr b="0" lang="en-US" sz="2000" spc="-1" strike="noStrike">
                <a:solidFill>
                  <a:srgbClr val="4f81bd"/>
                </a:solidFill>
                <a:uFill>
                  <a:solidFill>
                    <a:srgbClr val="ffffff"/>
                  </a:solidFill>
                </a:uFill>
                <a:latin typeface="Arial"/>
                <a:ea typeface="DejaVu Sans"/>
              </a:rPr>
              <a:t>Big thanks to Paul Russo, Lynn  and Bill Seligman for lots of help and discussions!</a:t>
            </a:r>
            <a:endParaRPr b="0" lang="en-US" sz="1800" spc="-1" strike="noStrike">
              <a:solidFill>
                <a:srgbClr val="000000"/>
              </a:solidFill>
              <a:uFill>
                <a:solidFill>
                  <a:srgbClr val="ffffff"/>
                </a:solidFill>
              </a:uFill>
              <a:latin typeface="Arial"/>
            </a:endParaRPr>
          </a:p>
        </p:txBody>
      </p:sp>
      <p:sp>
        <p:nvSpPr>
          <p:cNvPr id="252" name="CustomShape 2"/>
          <p:cNvSpPr/>
          <p:nvPr/>
        </p:nvSpPr>
        <p:spPr>
          <a:xfrm>
            <a:off x="202320" y="308880"/>
            <a:ext cx="1112400" cy="456120"/>
          </a:xfrm>
          <a:prstGeom prst="rect">
            <a:avLst/>
          </a:prstGeom>
          <a:noFill/>
          <a:ln>
            <a:noFill/>
          </a:ln>
        </p:spPr>
        <p:style>
          <a:lnRef idx="0"/>
          <a:fillRef idx="0"/>
          <a:effectRef idx="0"/>
          <a:fontRef idx="minor"/>
        </p:style>
        <p:txBody>
          <a:bodyPr wrap="none" lIns="90000" rIns="90000" tIns="45000" bIns="45000"/>
          <a:p>
            <a:pPr>
              <a:lnSpc>
                <a:spcPct val="100000"/>
              </a:lnSpc>
            </a:pPr>
            <a:r>
              <a:rPr b="1" lang="en-US" sz="2400" spc="-1" strike="noStrike">
                <a:solidFill>
                  <a:srgbClr val="1f497d"/>
                </a:solidFill>
                <a:uFill>
                  <a:solidFill>
                    <a:srgbClr val="ffffff"/>
                  </a:solidFill>
                </a:uFill>
                <a:latin typeface="Arial"/>
                <a:ea typeface="DejaVu Sans"/>
              </a:rPr>
              <a:t>Status</a:t>
            </a:r>
            <a:endParaRPr b="0" lang="en-US" sz="1800" spc="-1" strike="noStrike">
              <a:solidFill>
                <a:srgbClr val="000000"/>
              </a:solidFill>
              <a:uFill>
                <a:solidFill>
                  <a:srgbClr val="ffffff"/>
                </a:solidFill>
              </a:uFill>
              <a:latin typeface="Arial"/>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CustomShape 1"/>
          <p:cNvSpPr/>
          <p:nvPr/>
        </p:nvSpPr>
        <p:spPr>
          <a:xfrm>
            <a:off x="195840" y="930960"/>
            <a:ext cx="8686440" cy="5231880"/>
          </a:xfrm>
          <a:prstGeom prst="rect">
            <a:avLst/>
          </a:prstGeom>
          <a:noFill/>
          <a:ln>
            <a:noFill/>
          </a:ln>
        </p:spPr>
        <p:style>
          <a:lnRef idx="0"/>
          <a:fillRef idx="0"/>
          <a:effectRef idx="0"/>
          <a:fontRef idx="minor"/>
        </p:style>
        <p:txBody>
          <a:bodyPr lIns="90000" rIns="90000" tIns="45000" bIns="45000"/>
          <a:p>
            <a:pPr>
              <a:lnSpc>
                <a:spcPct val="100000"/>
              </a:lnSpc>
            </a:pPr>
            <a:endParaRPr b="0" lang="en-US" sz="1800" spc="-1" strike="noStrike">
              <a:solidFill>
                <a:srgbClr val="000000"/>
              </a:solidFill>
              <a:uFill>
                <a:solidFill>
                  <a:srgbClr val="ffffff"/>
                </a:solidFill>
              </a:uFill>
              <a:latin typeface="Arial"/>
            </a:endParaRPr>
          </a:p>
          <a:p>
            <a:pPr marL="216000" indent="-216000">
              <a:lnSpc>
                <a:spcPct val="100000"/>
              </a:lnSpc>
              <a:buClr>
                <a:srgbClr val="000000"/>
              </a:buClr>
              <a:buSzPct val="45000"/>
              <a:buFont typeface="Wingdings" charset="2"/>
              <a:buChar char=""/>
            </a:pPr>
            <a:r>
              <a:rPr b="0" lang="en-US" sz="1600" spc="-1" strike="noStrike">
                <a:solidFill>
                  <a:srgbClr val="4f81bd"/>
                </a:solidFill>
                <a:uFill>
                  <a:solidFill>
                    <a:srgbClr val="ffffff"/>
                  </a:solidFill>
                </a:uFill>
                <a:latin typeface="Arial"/>
                <a:ea typeface="DejaVu Sans"/>
              </a:rPr>
              <a:t>Changes to gdml file:</a:t>
            </a:r>
            <a:r>
              <a:rPr b="0" lang="en-US" sz="1600" spc="-1" strike="noStrike">
                <a:solidFill>
                  <a:srgbClr val="4f81bd"/>
                </a:solidFill>
                <a:uFill>
                  <a:solidFill>
                    <a:srgbClr val="ffffff"/>
                  </a:solidFill>
                </a:uFill>
                <a:latin typeface="Arial"/>
                <a:ea typeface="DejaVu Sans"/>
              </a:rPr>
              <a:t>	</a:t>
            </a:r>
            <a:endParaRPr b="0" lang="en-US" sz="1800" spc="-1" strike="noStrike">
              <a:solidFill>
                <a:srgbClr val="000000"/>
              </a:solidFill>
              <a:uFill>
                <a:solidFill>
                  <a:srgbClr val="ffffff"/>
                </a:solidFill>
              </a:uFill>
              <a:latin typeface="Arial"/>
            </a:endParaRPr>
          </a:p>
          <a:p>
            <a:pPr lvl="2" marL="648000" indent="-216000">
              <a:lnSpc>
                <a:spcPct val="100000"/>
              </a:lnSpc>
              <a:buClr>
                <a:srgbClr val="000000"/>
              </a:buClr>
              <a:buSzPct val="45000"/>
              <a:buFont typeface="Wingdings" charset="2"/>
              <a:buChar char=""/>
            </a:pPr>
            <a:r>
              <a:rPr b="0" lang="en-US" sz="1600" spc="-1" strike="noStrike">
                <a:solidFill>
                  <a:srgbClr val="4f81bd"/>
                </a:solidFill>
                <a:uFill>
                  <a:solidFill>
                    <a:srgbClr val="ffffff"/>
                  </a:solidFill>
                </a:uFill>
                <a:latin typeface="Arial"/>
                <a:ea typeface="DejaVu Sans"/>
              </a:rPr>
              <a:t>Attach  Sensitive detector to logical volumes. </a:t>
            </a:r>
            <a:endParaRPr b="0" lang="en-US" sz="1800" spc="-1" strike="noStrike">
              <a:solidFill>
                <a:srgbClr val="000000"/>
              </a:solidFill>
              <a:uFill>
                <a:solidFill>
                  <a:srgbClr val="ffffff"/>
                </a:solidFill>
              </a:uFill>
              <a:latin typeface="Arial"/>
            </a:endParaRPr>
          </a:p>
          <a:p>
            <a:pPr lvl="2" marL="648000" indent="-216000">
              <a:lnSpc>
                <a:spcPct val="100000"/>
              </a:lnSpc>
              <a:buClr>
                <a:srgbClr val="000000"/>
              </a:buClr>
              <a:buSzPct val="45000"/>
              <a:buFont typeface="Wingdings" charset="2"/>
              <a:buChar char=""/>
            </a:pPr>
            <a:r>
              <a:rPr b="0" lang="en-US" sz="1600" spc="-1" strike="noStrike">
                <a:solidFill>
                  <a:srgbClr val="4f81bd"/>
                </a:solidFill>
                <a:uFill>
                  <a:solidFill>
                    <a:srgbClr val="ffffff"/>
                  </a:solidFill>
                </a:uFill>
                <a:latin typeface="Arial"/>
                <a:ea typeface="DejaVu Sans"/>
              </a:rPr>
              <a:t>Provide optical properties in gdml.</a:t>
            </a:r>
            <a:endParaRPr b="0" lang="en-US" sz="1800" spc="-1" strike="noStrike">
              <a:solidFill>
                <a:srgbClr val="000000"/>
              </a:solidFill>
              <a:uFill>
                <a:solidFill>
                  <a:srgbClr val="ffffff"/>
                </a:solidFill>
              </a:uFill>
              <a:latin typeface="Arial"/>
            </a:endParaRPr>
          </a:p>
          <a:p>
            <a:pPr lvl="2" marL="648000" indent="-216000">
              <a:lnSpc>
                <a:spcPct val="100000"/>
              </a:lnSpc>
              <a:buClr>
                <a:srgbClr val="000000"/>
              </a:buClr>
              <a:buSzPct val="45000"/>
              <a:buFont typeface="Wingdings" charset="2"/>
              <a:buChar char=""/>
            </a:pPr>
            <a:r>
              <a:rPr b="0" lang="en-US" sz="1600" spc="-1" strike="noStrike">
                <a:solidFill>
                  <a:srgbClr val="4f81bd"/>
                </a:solidFill>
                <a:uFill>
                  <a:solidFill>
                    <a:srgbClr val="ffffff"/>
                  </a:solidFill>
                </a:uFill>
                <a:latin typeface="Arial"/>
                <a:ea typeface="DejaVu Sans"/>
              </a:rPr>
              <a:t>Provide step limit in gdml</a:t>
            </a:r>
            <a:endParaRPr b="0" lang="en-US" sz="1800" spc="-1" strike="noStrike">
              <a:solidFill>
                <a:srgbClr val="000000"/>
              </a:solidFill>
              <a:uFill>
                <a:solidFill>
                  <a:srgbClr val="ffffff"/>
                </a:solidFill>
              </a:uFill>
              <a:latin typeface="Arial"/>
            </a:endParaRPr>
          </a:p>
          <a:p>
            <a:pPr lvl="2" marL="648000" indent="-216000">
              <a:lnSpc>
                <a:spcPct val="100000"/>
              </a:lnSpc>
              <a:buClr>
                <a:srgbClr val="000000"/>
              </a:buClr>
              <a:buSzPct val="45000"/>
              <a:buFont typeface="Wingdings" charset="2"/>
              <a:buChar char=""/>
            </a:pPr>
            <a:r>
              <a:rPr b="0" lang="en-US" sz="1600" spc="-1" strike="noStrike">
                <a:solidFill>
                  <a:srgbClr val="4f81bd"/>
                </a:solidFill>
                <a:uFill>
                  <a:solidFill>
                    <a:srgbClr val="ffffff"/>
                  </a:solidFill>
                </a:uFill>
                <a:latin typeface="Arial"/>
                <a:ea typeface="DejaVu Sans"/>
              </a:rPr>
              <a:t> </a:t>
            </a:r>
            <a:endParaRPr b="0" lang="en-US" sz="1800" spc="-1" strike="noStrike">
              <a:solidFill>
                <a:srgbClr val="000000"/>
              </a:solidFill>
              <a:uFill>
                <a:solidFill>
                  <a:srgbClr val="ffffff"/>
                </a:solidFill>
              </a:uFill>
              <a:latin typeface="Arial"/>
            </a:endParaRPr>
          </a:p>
          <a:p>
            <a:pPr lvl="1" marL="285840" indent="-285480">
              <a:lnSpc>
                <a:spcPct val="100000"/>
              </a:lnSpc>
              <a:buClr>
                <a:srgbClr val="000000"/>
              </a:buClr>
              <a:buSzPct val="45000"/>
              <a:buFont typeface="Wingdings" charset="2"/>
              <a:buChar char=""/>
            </a:pPr>
            <a:r>
              <a:rPr b="0" lang="en-US" sz="1600" spc="-1" strike="noStrike">
                <a:solidFill>
                  <a:srgbClr val="4f81bd"/>
                </a:solidFill>
                <a:uFill>
                  <a:solidFill>
                    <a:srgbClr val="ffffff"/>
                  </a:solidFill>
                </a:uFill>
                <a:latin typeface="Arial"/>
                <a:ea typeface="DejaVu Sans"/>
              </a:rPr>
              <a:t>Changes to fhcl file</a:t>
            </a:r>
            <a:endParaRPr b="0" lang="en-US" sz="1800" spc="-1" strike="noStrike">
              <a:solidFill>
                <a:srgbClr val="000000"/>
              </a:solidFill>
              <a:uFill>
                <a:solidFill>
                  <a:srgbClr val="ffffff"/>
                </a:solidFill>
              </a:uFill>
              <a:latin typeface="Arial"/>
            </a:endParaRPr>
          </a:p>
          <a:p>
            <a:pPr lvl="2" marL="648000" indent="-216000">
              <a:lnSpc>
                <a:spcPct val="100000"/>
              </a:lnSpc>
              <a:buClr>
                <a:srgbClr val="000000"/>
              </a:buClr>
              <a:buSzPct val="45000"/>
              <a:buFont typeface="Wingdings" charset="2"/>
              <a:buChar char=""/>
            </a:pPr>
            <a:r>
              <a:rPr b="0" lang="en-US" sz="1600" spc="-1" strike="noStrike">
                <a:solidFill>
                  <a:srgbClr val="4f81bd"/>
                </a:solidFill>
                <a:uFill>
                  <a:solidFill>
                    <a:srgbClr val="ffffff"/>
                  </a:solidFill>
                </a:uFill>
                <a:latin typeface="Arial"/>
                <a:ea typeface="DejaVu Sans"/>
              </a:rPr>
              <a:t>Select new geant 4 module.</a:t>
            </a:r>
            <a:endParaRPr b="0" lang="en-US" sz="1800" spc="-1" strike="noStrike">
              <a:solidFill>
                <a:srgbClr val="000000"/>
              </a:solidFill>
              <a:uFill>
                <a:solidFill>
                  <a:srgbClr val="ffffff"/>
                </a:solidFill>
              </a:uFill>
              <a:latin typeface="Arial"/>
            </a:endParaRPr>
          </a:p>
          <a:p>
            <a:pPr lvl="2" marL="648000" indent="-216000">
              <a:lnSpc>
                <a:spcPct val="100000"/>
              </a:lnSpc>
              <a:buClr>
                <a:srgbClr val="000000"/>
              </a:buClr>
              <a:buSzPct val="45000"/>
              <a:buFont typeface="Wingdings" charset="2"/>
              <a:buChar char=""/>
            </a:pPr>
            <a:r>
              <a:rPr b="0" lang="en-US" sz="1600" spc="-1" strike="noStrike">
                <a:solidFill>
                  <a:srgbClr val="4f81bd"/>
                </a:solidFill>
                <a:uFill>
                  <a:solidFill>
                    <a:srgbClr val="ffffff"/>
                  </a:solidFill>
                </a:uFill>
                <a:latin typeface="Arial"/>
                <a:ea typeface="DejaVu Sans"/>
              </a:rPr>
              <a:t>New electron drift module. </a:t>
            </a:r>
            <a:endParaRPr b="0" lang="en-US" sz="1800" spc="-1" strike="noStrike">
              <a:solidFill>
                <a:srgbClr val="000000"/>
              </a:solidFill>
              <a:uFill>
                <a:solidFill>
                  <a:srgbClr val="ffffff"/>
                </a:solidFill>
              </a:uFill>
              <a:latin typeface="Arial"/>
            </a:endParaRPr>
          </a:p>
        </p:txBody>
      </p:sp>
      <p:sp>
        <p:nvSpPr>
          <p:cNvPr id="254" name="CustomShape 2"/>
          <p:cNvSpPr/>
          <p:nvPr/>
        </p:nvSpPr>
        <p:spPr>
          <a:xfrm>
            <a:off x="390240" y="183960"/>
            <a:ext cx="2078640" cy="456120"/>
          </a:xfrm>
          <a:prstGeom prst="rect">
            <a:avLst/>
          </a:prstGeom>
          <a:noFill/>
          <a:ln>
            <a:noFill/>
          </a:ln>
        </p:spPr>
        <p:style>
          <a:lnRef idx="0"/>
          <a:fillRef idx="0"/>
          <a:effectRef idx="0"/>
          <a:fontRef idx="minor"/>
        </p:style>
        <p:txBody>
          <a:bodyPr wrap="none" lIns="90000" rIns="90000" tIns="45000" bIns="45000"/>
          <a:p>
            <a:pPr>
              <a:lnSpc>
                <a:spcPct val="100000"/>
              </a:lnSpc>
            </a:pPr>
            <a:r>
              <a:rPr b="1" lang="en-US" sz="2400" spc="-1" strike="noStrike">
                <a:solidFill>
                  <a:srgbClr val="1f497d"/>
                </a:solidFill>
                <a:uFill>
                  <a:solidFill>
                    <a:srgbClr val="ffffff"/>
                  </a:solidFill>
                </a:uFill>
                <a:latin typeface="Arial"/>
                <a:ea typeface="DejaVu Sans"/>
              </a:rPr>
              <a:t>How to use it</a:t>
            </a:r>
            <a:endParaRPr b="0" lang="en-US" sz="1800" spc="-1" strike="noStrike">
              <a:solidFill>
                <a:srgbClr val="000000"/>
              </a:solidFill>
              <a:uFill>
                <a:solidFill>
                  <a:srgbClr val="ffffff"/>
                </a:solidFill>
              </a:uFill>
              <a:latin typeface="Arial"/>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 name="CustomShape 1"/>
          <p:cNvSpPr/>
          <p:nvPr/>
        </p:nvSpPr>
        <p:spPr>
          <a:xfrm>
            <a:off x="-18720" y="-73080"/>
            <a:ext cx="9071280" cy="1261800"/>
          </a:xfrm>
          <a:prstGeom prst="rect">
            <a:avLst/>
          </a:prstGeom>
          <a:noFill/>
          <a:ln>
            <a:noFill/>
          </a:ln>
        </p:spPr>
        <p:style>
          <a:lnRef idx="0"/>
          <a:fillRef idx="0"/>
          <a:effectRef idx="0"/>
          <a:fontRef idx="minor"/>
        </p:style>
        <p:txBody>
          <a:bodyPr lIns="0" rIns="0" tIns="0" bIns="0" anchor="ctr"/>
          <a:p>
            <a:pPr algn="ctr">
              <a:lnSpc>
                <a:spcPct val="100000"/>
              </a:lnSpc>
            </a:pPr>
            <a:r>
              <a:rPr b="0" lang="en-US" sz="3200" spc="-1" strike="noStrike">
                <a:solidFill>
                  <a:srgbClr val="0000ff"/>
                </a:solidFill>
                <a:uFill>
                  <a:solidFill>
                    <a:srgbClr val="ffffff"/>
                  </a:solidFill>
                </a:uFill>
                <a:latin typeface="Arial"/>
              </a:rPr>
              <a:t>Testing the refactored larsoft </a:t>
            </a:r>
            <a:r>
              <a:rPr b="0" lang="en-US" sz="2200" spc="-1" strike="noStrike">
                <a:solidFill>
                  <a:srgbClr val="0000ff"/>
                </a:solidFill>
                <a:uFill>
                  <a:solidFill>
                    <a:srgbClr val="ffffff"/>
                  </a:solidFill>
                </a:uFill>
                <a:latin typeface="Arial"/>
              </a:rPr>
              <a:t>(Jose Alfonso Soto Oton)</a:t>
            </a:r>
            <a:endParaRPr b="0" lang="en-US" sz="1800" spc="-1" strike="noStrike">
              <a:solidFill>
                <a:srgbClr val="000000"/>
              </a:solidFill>
              <a:uFill>
                <a:solidFill>
                  <a:srgbClr val="ffffff"/>
                </a:solidFill>
              </a:uFill>
              <a:latin typeface="Arial"/>
            </a:endParaRPr>
          </a:p>
        </p:txBody>
      </p:sp>
      <p:sp>
        <p:nvSpPr>
          <p:cNvPr id="256" name="CustomShape 2"/>
          <p:cNvSpPr/>
          <p:nvPr/>
        </p:nvSpPr>
        <p:spPr>
          <a:xfrm>
            <a:off x="182880" y="1146600"/>
            <a:ext cx="9071280" cy="6501600"/>
          </a:xfrm>
          <a:prstGeom prst="rect">
            <a:avLst/>
          </a:prstGeom>
          <a:noFill/>
          <a:ln>
            <a:noFill/>
          </a:ln>
        </p:spPr>
        <p:style>
          <a:lnRef idx="0"/>
          <a:fillRef idx="0"/>
          <a:effectRef idx="0"/>
          <a:fontRef idx="minor"/>
        </p:style>
        <p:txBody>
          <a:bodyPr lIns="0" rIns="0" tIns="0" bIns="0"/>
          <a:p>
            <a:pPr marL="216000" indent="-215640">
              <a:lnSpc>
                <a:spcPct val="100000"/>
              </a:lnSpc>
              <a:buClr>
                <a:srgbClr val="000000"/>
              </a:buClr>
              <a:buSzPct val="45000"/>
              <a:buFont typeface="Wingdings" charset="2"/>
              <a:buChar char=""/>
            </a:pPr>
            <a:r>
              <a:rPr b="0" lang="en-US" sz="2200" spc="-1" strike="noStrike">
                <a:solidFill>
                  <a:srgbClr val="000000"/>
                </a:solidFill>
                <a:uFill>
                  <a:solidFill>
                    <a:srgbClr val="ffffff"/>
                  </a:solidFill>
                </a:uFill>
                <a:latin typeface="Arial"/>
              </a:rPr>
              <a:t>The new refactored larsoft has been tested using the 3x1x1 dual </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2200" spc="-1" strike="noStrike">
                <a:solidFill>
                  <a:srgbClr val="000000"/>
                </a:solidFill>
                <a:uFill>
                  <a:solidFill>
                    <a:srgbClr val="ffffff"/>
                  </a:solidFill>
                </a:uFill>
                <a:latin typeface="Arial"/>
              </a:rPr>
              <a:t>phase TPC geometry.</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2200" spc="-1" strike="noStrike">
                <a:solidFill>
                  <a:srgbClr val="000000"/>
                </a:solidFill>
                <a:uFill>
                  <a:solidFill>
                    <a:srgbClr val="ffffff"/>
                  </a:solidFill>
                </a:uFill>
                <a:latin typeface="Arial"/>
              </a:rPr>
              <a:t>Only a few changes are needed to run it:</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2200" spc="-1" strike="noStrike">
                <a:solidFill>
                  <a:srgbClr val="000000"/>
                </a:solidFill>
                <a:uFill>
                  <a:solidFill>
                    <a:srgbClr val="ffffff"/>
                  </a:solidFill>
                </a:uFill>
                <a:latin typeface="Arial"/>
              </a:rPr>
              <a:t>In the GDML:</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2200" spc="-1" strike="noStrike">
                <a:solidFill>
                  <a:srgbClr val="000000"/>
                </a:solidFill>
                <a:uFill>
                  <a:solidFill>
                    <a:srgbClr val="ffffff"/>
                  </a:solidFill>
                </a:uFill>
                <a:latin typeface="Arial"/>
              </a:rPr>
              <a:t>In the FHICL:</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pic>
        <p:nvPicPr>
          <p:cNvPr id="257" name="" descr=""/>
          <p:cNvPicPr/>
          <p:nvPr/>
        </p:nvPicPr>
        <p:blipFill>
          <a:blip r:embed="rId1"/>
          <a:srcRect l="43628" t="38040" r="24953" b="21954"/>
          <a:stretch/>
        </p:blipFill>
        <p:spPr>
          <a:xfrm>
            <a:off x="5519520" y="2121480"/>
            <a:ext cx="3167280" cy="2267640"/>
          </a:xfrm>
          <a:prstGeom prst="rect">
            <a:avLst/>
          </a:prstGeom>
          <a:ln>
            <a:noFill/>
          </a:ln>
        </p:spPr>
      </p:pic>
      <p:sp>
        <p:nvSpPr>
          <p:cNvPr id="258" name="CustomShape 3"/>
          <p:cNvSpPr/>
          <p:nvPr/>
        </p:nvSpPr>
        <p:spPr>
          <a:xfrm>
            <a:off x="59040" y="3665520"/>
            <a:ext cx="3964320" cy="2735280"/>
          </a:xfrm>
          <a:prstGeom prst="rect">
            <a:avLst/>
          </a:prstGeom>
          <a:blipFill>
            <a:blip r:embed="rId2"/>
            <a:stretch>
              <a:fillRect l="1023625" t="1072626" r="0" b="-2250668"/>
            </a:stretch>
          </a:blipFill>
          <a:ln>
            <a:noFill/>
          </a:ln>
        </p:spPr>
        <p:style>
          <a:lnRef idx="0"/>
          <a:fillRef idx="0"/>
          <a:effectRef idx="0"/>
          <a:fontRef idx="minor"/>
        </p:style>
        <p:txBody>
          <a:bodyPr lIns="90000" rIns="90000" tIns="45000" bIns="45000" anchor="ctr"/>
          <a:p>
            <a:pPr algn="ctr">
              <a:lnSpc>
                <a:spcPct val="100000"/>
              </a:lnSpc>
            </a:pPr>
            <a:r>
              <a:rPr b="0" lang="en-US" sz="1800" spc="-1" strike="noStrike">
                <a:solidFill>
                  <a:srgbClr val="000000"/>
                </a:solidFill>
                <a:uFill>
                  <a:solidFill>
                    <a:srgbClr val="ffffff"/>
                  </a:solidFill>
                </a:uFill>
                <a:latin typeface="Arial"/>
              </a:rPr>
              <a:t>List of new services:</a:t>
            </a: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p:txBody>
      </p:sp>
      <p:sp>
        <p:nvSpPr>
          <p:cNvPr id="259" name="CustomShape 4"/>
          <p:cNvSpPr/>
          <p:nvPr/>
        </p:nvSpPr>
        <p:spPr>
          <a:xfrm>
            <a:off x="4068000" y="4453200"/>
            <a:ext cx="4950720" cy="999360"/>
          </a:xfrm>
          <a:prstGeom prst="rect">
            <a:avLst/>
          </a:prstGeom>
          <a:blipFill>
            <a:blip r:embed="rId3"/>
            <a:stretch>
              <a:fillRect l="545562" t="-1568895" r="0" b="-2144004"/>
            </a:stretch>
          </a:blipFill>
          <a:ln>
            <a:noFill/>
          </a:ln>
        </p:spPr>
        <p:style>
          <a:lnRef idx="0"/>
          <a:fillRef idx="0"/>
          <a:effectRef idx="0"/>
          <a:fontRef idx="minor"/>
        </p:style>
        <p:txBody>
          <a:bodyPr lIns="90000" rIns="90000" tIns="45000" bIns="45000" anchor="ctr"/>
          <a:p>
            <a:pPr algn="ctr">
              <a:lnSpc>
                <a:spcPct val="100000"/>
              </a:lnSpc>
            </a:pPr>
            <a:r>
              <a:rPr b="0" lang="en-US" sz="1800" spc="-1" strike="noStrike">
                <a:solidFill>
                  <a:srgbClr val="000000"/>
                </a:solidFill>
                <a:uFill>
                  <a:solidFill>
                    <a:srgbClr val="ffffff"/>
                  </a:solidFill>
                </a:uFill>
                <a:latin typeface="Arial"/>
              </a:rPr>
              <a:t>New trigger path:</a:t>
            </a: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CustomShape 1"/>
          <p:cNvSpPr/>
          <p:nvPr/>
        </p:nvSpPr>
        <p:spPr>
          <a:xfrm>
            <a:off x="504000" y="833400"/>
            <a:ext cx="9071280" cy="4384080"/>
          </a:xfrm>
          <a:prstGeom prst="rect">
            <a:avLst/>
          </a:prstGeom>
          <a:noFill/>
          <a:ln>
            <a:noFill/>
          </a:ln>
        </p:spPr>
        <p:style>
          <a:lnRef idx="0"/>
          <a:fillRef idx="0"/>
          <a:effectRef idx="0"/>
          <a:fontRef idx="minor"/>
        </p:style>
        <p:txBody>
          <a:bodyPr lIns="0" rIns="0" tIns="0" bIns="0"/>
          <a:p>
            <a:pPr marL="432000" indent="-323640">
              <a:lnSpc>
                <a:spcPct val="100000"/>
              </a:lnSpc>
              <a:buClr>
                <a:srgbClr val="000000"/>
              </a:buClr>
              <a:buSzPct val="45000"/>
              <a:buFont typeface="Wingdings" charset="2"/>
              <a:buChar char=""/>
            </a:pPr>
            <a:r>
              <a:rPr b="0" lang="en-US" sz="1400" spc="-1" strike="noStrike">
                <a:solidFill>
                  <a:srgbClr val="000000"/>
                </a:solidFill>
                <a:uFill>
                  <a:solidFill>
                    <a:srgbClr val="ffffff"/>
                  </a:solidFill>
                </a:uFill>
                <a:latin typeface="Arial"/>
              </a:rPr>
              <a:t>Three paths to test:</a:t>
            </a:r>
            <a:endParaRPr b="0" lang="en-US" sz="1800" spc="-1" strike="noStrike">
              <a:solidFill>
                <a:srgbClr val="000000"/>
              </a:solidFill>
              <a:uFill>
                <a:solidFill>
                  <a:srgbClr val="ffffff"/>
                </a:solidFill>
              </a:uFill>
              <a:latin typeface="Arial"/>
            </a:endParaRPr>
          </a:p>
          <a:p>
            <a:pPr lvl="1" marL="864000" indent="-323640">
              <a:lnSpc>
                <a:spcPct val="100000"/>
              </a:lnSpc>
              <a:buClr>
                <a:srgbClr val="000000"/>
              </a:buClr>
              <a:buSzPct val="75000"/>
              <a:buFont typeface="Symbol"/>
              <a:buChar char=""/>
            </a:pPr>
            <a:r>
              <a:rPr b="1" lang="en-US" sz="1300" spc="-1" strike="noStrike">
                <a:solidFill>
                  <a:srgbClr val="000000"/>
                </a:solidFill>
                <a:uFill>
                  <a:solidFill>
                    <a:srgbClr val="ffffff"/>
                  </a:solidFill>
                </a:uFill>
                <a:latin typeface="Arial"/>
              </a:rPr>
              <a:t>Fast Optical simulation:</a:t>
            </a:r>
            <a:r>
              <a:rPr b="0" lang="en-US" sz="1300" spc="-1" strike="noStrike">
                <a:solidFill>
                  <a:srgbClr val="000000"/>
                </a:solidFill>
                <a:uFill>
                  <a:solidFill>
                    <a:srgbClr val="ffffff"/>
                  </a:solidFill>
                </a:uFill>
                <a:latin typeface="Arial"/>
              </a:rPr>
              <a:t> Electrons are drifted towards the new module, and photons propagated through the look-up table.</a:t>
            </a:r>
            <a:endParaRPr b="0" lang="en-US" sz="1800" spc="-1" strike="noStrike">
              <a:solidFill>
                <a:srgbClr val="000000"/>
              </a:solidFill>
              <a:uFill>
                <a:solidFill>
                  <a:srgbClr val="ffffff"/>
                </a:solidFill>
              </a:uFill>
              <a:latin typeface="Arial"/>
            </a:endParaRPr>
          </a:p>
          <a:p>
            <a:pPr lvl="2" marL="1296000" indent="-287640">
              <a:lnSpc>
                <a:spcPct val="100000"/>
              </a:lnSpc>
              <a:buClr>
                <a:srgbClr val="000000"/>
              </a:buClr>
              <a:buSzPct val="45000"/>
              <a:buFont typeface="Wingdings" charset="2"/>
              <a:buChar char=""/>
            </a:pPr>
            <a:r>
              <a:rPr b="0" lang="en-US" sz="1300" spc="-1" strike="noStrike">
                <a:solidFill>
                  <a:srgbClr val="000000"/>
                </a:solidFill>
                <a:uFill>
                  <a:solidFill>
                    <a:srgbClr val="ffffff"/>
                  </a:solidFill>
                </a:uFill>
                <a:latin typeface="Arial"/>
              </a:rPr>
              <a:t> </a:t>
            </a:r>
            <a:r>
              <a:rPr b="0" lang="en-US" sz="1300" spc="-1" strike="noStrike">
                <a:solidFill>
                  <a:srgbClr val="009900"/>
                </a:solidFill>
                <a:uFill>
                  <a:solidFill>
                    <a:srgbClr val="ffffff"/>
                  </a:solidFill>
                </a:uFill>
                <a:latin typeface="DejaVu Sans"/>
                <a:ea typeface="DejaVu Sans"/>
              </a:rPr>
              <a:t>✓</a:t>
            </a:r>
            <a:r>
              <a:rPr b="0" lang="en-US" sz="1300" spc="-1" strike="noStrike">
                <a:solidFill>
                  <a:srgbClr val="000000"/>
                </a:solidFill>
                <a:uFill>
                  <a:solidFill>
                    <a:srgbClr val="ffffff"/>
                  </a:solidFill>
                </a:uFill>
                <a:latin typeface="DejaVu Sans"/>
                <a:ea typeface="DejaVu Sans"/>
              </a:rPr>
              <a:t>Charge looks ok, and detsim can be run (see below)</a:t>
            </a:r>
            <a:endParaRPr b="0" lang="en-US" sz="1800" spc="-1" strike="noStrike">
              <a:solidFill>
                <a:srgbClr val="000000"/>
              </a:solidFill>
              <a:uFill>
                <a:solidFill>
                  <a:srgbClr val="ffffff"/>
                </a:solidFill>
              </a:uFill>
              <a:latin typeface="Arial"/>
            </a:endParaRPr>
          </a:p>
          <a:p>
            <a:pPr lvl="2" marL="1296000" indent="-287640">
              <a:lnSpc>
                <a:spcPct val="100000"/>
              </a:lnSpc>
              <a:buClr>
                <a:srgbClr val="000000"/>
              </a:buClr>
              <a:buSzPct val="45000"/>
              <a:buFont typeface="Wingdings" charset="2"/>
              <a:buChar char=""/>
            </a:pPr>
            <a:r>
              <a:rPr b="0" lang="en-US" sz="1300" spc="-1" strike="noStrike">
                <a:solidFill>
                  <a:srgbClr val="000000"/>
                </a:solidFill>
                <a:uFill>
                  <a:solidFill>
                    <a:srgbClr val="ffffff"/>
                  </a:solidFill>
                </a:uFill>
                <a:latin typeface="Arial"/>
                <a:ea typeface="DejaVu Sans"/>
              </a:rPr>
              <a:t> </a:t>
            </a:r>
            <a:r>
              <a:rPr b="0" lang="en-US" sz="1300" spc="-1" strike="noStrike">
                <a:solidFill>
                  <a:srgbClr val="009900"/>
                </a:solidFill>
                <a:uFill>
                  <a:solidFill>
                    <a:srgbClr val="ffffff"/>
                  </a:solidFill>
                </a:uFill>
                <a:latin typeface="DejaVu Sans"/>
                <a:ea typeface="DejaVu Sans"/>
              </a:rPr>
              <a:t>✓</a:t>
            </a:r>
            <a:r>
              <a:rPr b="0" lang="en-US" sz="1300" spc="-1" strike="noStrike">
                <a:solidFill>
                  <a:srgbClr val="000000"/>
                </a:solidFill>
                <a:uFill>
                  <a:solidFill>
                    <a:srgbClr val="ffffff"/>
                  </a:solidFill>
                </a:uFill>
                <a:latin typeface="DejaVu Sans"/>
                <a:ea typeface="DejaVu Sans"/>
              </a:rPr>
              <a:t>S2 photons are well generated. (see below the result of SimPhotonCounter)</a:t>
            </a:r>
            <a:endParaRPr b="0" lang="en-US" sz="1800" spc="-1" strike="noStrike">
              <a:solidFill>
                <a:srgbClr val="000000"/>
              </a:solidFill>
              <a:uFill>
                <a:solidFill>
                  <a:srgbClr val="ffffff"/>
                </a:solidFill>
              </a:uFill>
              <a:latin typeface="Arial"/>
            </a:endParaRPr>
          </a:p>
          <a:p>
            <a:pPr lvl="2" marL="1296000" indent="-287640">
              <a:lnSpc>
                <a:spcPct val="100000"/>
              </a:lnSpc>
              <a:buClr>
                <a:srgbClr val="000000"/>
              </a:buClr>
              <a:buSzPct val="45000"/>
              <a:buFont typeface="Wingdings" charset="2"/>
              <a:buChar char=""/>
            </a:pPr>
            <a:r>
              <a:rPr b="0" lang="en-US" sz="1300" spc="-1" strike="noStrike">
                <a:solidFill>
                  <a:srgbClr val="000000"/>
                </a:solidFill>
                <a:uFill>
                  <a:solidFill>
                    <a:srgbClr val="ffffff"/>
                  </a:solidFill>
                </a:uFill>
                <a:latin typeface="DejaVu Sans"/>
                <a:ea typeface="DejaVu Sans"/>
              </a:rPr>
              <a:t> </a:t>
            </a:r>
            <a:r>
              <a:rPr b="0" lang="en-US" sz="1300" spc="-1" strike="noStrike">
                <a:solidFill>
                  <a:srgbClr val="cc0000"/>
                </a:solidFill>
                <a:uFill>
                  <a:solidFill>
                    <a:srgbClr val="ffffff"/>
                  </a:solidFill>
                </a:uFill>
                <a:latin typeface="DejaVu Sans"/>
                <a:ea typeface="DejaVu Sans"/>
              </a:rPr>
              <a:t>✗</a:t>
            </a:r>
            <a:r>
              <a:rPr b="0" lang="en-US" sz="1300" spc="-1" strike="noStrike">
                <a:solidFill>
                  <a:srgbClr val="000000"/>
                </a:solidFill>
                <a:uFill>
                  <a:solidFill>
                    <a:srgbClr val="ffffff"/>
                  </a:solidFill>
                </a:uFill>
                <a:latin typeface="DejaVu Sans"/>
                <a:ea typeface="DejaVu Sans"/>
              </a:rPr>
              <a:t>S1 photons are produced as SimPhotons, see below the result of SimPhotonCounter (SimPhotonsLite are needed, and PhotonLibraryPropagation still needs to fix some bugs)</a:t>
            </a:r>
            <a:endParaRPr b="0" lang="en-US" sz="1800" spc="-1" strike="noStrike">
              <a:solidFill>
                <a:srgbClr val="000000"/>
              </a:solidFill>
              <a:uFill>
                <a:solidFill>
                  <a:srgbClr val="ffffff"/>
                </a:solidFill>
              </a:uFill>
              <a:latin typeface="Arial"/>
            </a:endParaRPr>
          </a:p>
          <a:p>
            <a:pPr lvl="1" marL="864000" indent="-323640">
              <a:lnSpc>
                <a:spcPct val="100000"/>
              </a:lnSpc>
              <a:buClr>
                <a:srgbClr val="000000"/>
              </a:buClr>
              <a:buSzPct val="75000"/>
              <a:buFont typeface="Symbol"/>
              <a:buChar char=""/>
            </a:pPr>
            <a:r>
              <a:rPr b="1" lang="en-US" sz="1300" spc="-1" strike="noStrike">
                <a:solidFill>
                  <a:srgbClr val="000000"/>
                </a:solidFill>
                <a:uFill>
                  <a:solidFill>
                    <a:srgbClr val="ffffff"/>
                  </a:solidFill>
                </a:uFill>
                <a:latin typeface="Arial"/>
                <a:ea typeface="DejaVu Sans"/>
              </a:rPr>
              <a:t>Optical simulation: </a:t>
            </a:r>
            <a:r>
              <a:rPr b="0" lang="en-US" sz="1300" spc="-1" strike="noStrike">
                <a:solidFill>
                  <a:srgbClr val="000000"/>
                </a:solidFill>
                <a:uFill>
                  <a:solidFill>
                    <a:srgbClr val="ffffff"/>
                  </a:solidFill>
                </a:uFill>
                <a:latin typeface="Arial"/>
                <a:ea typeface="DejaVu Sans"/>
              </a:rPr>
              <a:t>Electrons are drifted towards the new module, and photons are tracked by G4 up to the photon detectors. </a:t>
            </a:r>
            <a:endParaRPr b="0" lang="en-US" sz="1800" spc="-1" strike="noStrike">
              <a:solidFill>
                <a:srgbClr val="000000"/>
              </a:solidFill>
              <a:uFill>
                <a:solidFill>
                  <a:srgbClr val="ffffff"/>
                </a:solidFill>
              </a:uFill>
              <a:latin typeface="Arial"/>
            </a:endParaRPr>
          </a:p>
          <a:p>
            <a:pPr lvl="2" marL="1296000" indent="-287640">
              <a:lnSpc>
                <a:spcPct val="100000"/>
              </a:lnSpc>
              <a:buClr>
                <a:srgbClr val="000000"/>
              </a:buClr>
              <a:buSzPct val="45000"/>
              <a:buFont typeface="Wingdings" charset="2"/>
              <a:buChar char=""/>
            </a:pPr>
            <a:r>
              <a:rPr b="0" lang="en-US" sz="1300" spc="-1" strike="noStrike">
                <a:solidFill>
                  <a:srgbClr val="cc0000"/>
                </a:solidFill>
                <a:uFill>
                  <a:solidFill>
                    <a:srgbClr val="ffffff"/>
                  </a:solidFill>
                </a:uFill>
                <a:latin typeface="DejaVu Sans"/>
                <a:ea typeface="DejaVu Sans"/>
              </a:rPr>
              <a:t>✗ </a:t>
            </a:r>
            <a:r>
              <a:rPr b="0" lang="en-US" sz="1300" spc="-1" strike="noStrike">
                <a:solidFill>
                  <a:srgbClr val="000000"/>
                </a:solidFill>
                <a:uFill>
                  <a:solidFill>
                    <a:srgbClr val="ffffff"/>
                  </a:solidFill>
                </a:uFill>
                <a:latin typeface="DejaVu Sans"/>
                <a:ea typeface="DejaVu Sans"/>
              </a:rPr>
              <a:t>Still not available.</a:t>
            </a:r>
            <a:endParaRPr b="0" lang="en-US" sz="1800" spc="-1" strike="noStrike">
              <a:solidFill>
                <a:srgbClr val="000000"/>
              </a:solidFill>
              <a:uFill>
                <a:solidFill>
                  <a:srgbClr val="ffffff"/>
                </a:solidFill>
              </a:uFill>
              <a:latin typeface="Arial"/>
            </a:endParaRPr>
          </a:p>
          <a:p>
            <a:pPr lvl="1" marL="864000" indent="-323640">
              <a:lnSpc>
                <a:spcPct val="100000"/>
              </a:lnSpc>
              <a:buClr>
                <a:srgbClr val="000000"/>
              </a:buClr>
              <a:buSzPct val="75000"/>
              <a:buFont typeface="Symbol"/>
              <a:buChar char=""/>
            </a:pPr>
            <a:r>
              <a:rPr b="1" lang="en-US" sz="1300" spc="-1" strike="noStrike">
                <a:solidFill>
                  <a:srgbClr val="000000"/>
                </a:solidFill>
                <a:uFill>
                  <a:solidFill>
                    <a:srgbClr val="ffffff"/>
                  </a:solidFill>
                </a:uFill>
                <a:latin typeface="Arial"/>
                <a:ea typeface="DejaVu Sans"/>
              </a:rPr>
              <a:t>Generating photon libraries: </a:t>
            </a:r>
            <a:r>
              <a:rPr b="0" lang="en-US" sz="1300" spc="-1" strike="noStrike">
                <a:solidFill>
                  <a:srgbClr val="000000"/>
                </a:solidFill>
                <a:uFill>
                  <a:solidFill>
                    <a:srgbClr val="ffffff"/>
                  </a:solidFill>
                </a:uFill>
                <a:latin typeface="Arial"/>
                <a:ea typeface="DejaVu Sans"/>
              </a:rPr>
              <a:t>Track of photons without charged particles.</a:t>
            </a:r>
            <a:endParaRPr b="0" lang="en-US" sz="1800" spc="-1" strike="noStrike">
              <a:solidFill>
                <a:srgbClr val="000000"/>
              </a:solidFill>
              <a:uFill>
                <a:solidFill>
                  <a:srgbClr val="ffffff"/>
                </a:solidFill>
              </a:uFill>
              <a:latin typeface="Arial"/>
            </a:endParaRPr>
          </a:p>
          <a:p>
            <a:pPr lvl="2" marL="1296000" indent="-287640">
              <a:lnSpc>
                <a:spcPct val="100000"/>
              </a:lnSpc>
              <a:buClr>
                <a:srgbClr val="000000"/>
              </a:buClr>
              <a:buSzPct val="45000"/>
              <a:buFont typeface="Wingdings" charset="2"/>
              <a:buChar char=""/>
            </a:pPr>
            <a:r>
              <a:rPr b="0" lang="en-US" sz="1300" spc="-1" strike="noStrike">
                <a:solidFill>
                  <a:srgbClr val="cc0000"/>
                </a:solidFill>
                <a:uFill>
                  <a:solidFill>
                    <a:srgbClr val="ffffff"/>
                  </a:solidFill>
                </a:uFill>
                <a:latin typeface="DejaVu Sans"/>
                <a:ea typeface="DejaVu Sans"/>
              </a:rPr>
              <a:t>✗ </a:t>
            </a:r>
            <a:r>
              <a:rPr b="0" lang="en-US" sz="1300" spc="-1" strike="noStrike">
                <a:solidFill>
                  <a:srgbClr val="000000"/>
                </a:solidFill>
                <a:uFill>
                  <a:solidFill>
                    <a:srgbClr val="ffffff"/>
                  </a:solidFill>
                </a:uFill>
                <a:latin typeface="DejaVu Sans"/>
                <a:ea typeface="DejaVu Sans"/>
              </a:rPr>
              <a:t>Still not available.</a:t>
            </a:r>
            <a:endParaRPr b="0" lang="en-US" sz="1800" spc="-1" strike="noStrike">
              <a:solidFill>
                <a:srgbClr val="000000"/>
              </a:solidFill>
              <a:uFill>
                <a:solidFill>
                  <a:srgbClr val="ffffff"/>
                </a:solidFill>
              </a:uFill>
              <a:latin typeface="Arial"/>
            </a:endParaRPr>
          </a:p>
        </p:txBody>
      </p:sp>
      <p:pic>
        <p:nvPicPr>
          <p:cNvPr id="261" name="" descr=""/>
          <p:cNvPicPr/>
          <p:nvPr/>
        </p:nvPicPr>
        <p:blipFill>
          <a:blip r:embed="rId1"/>
          <a:srcRect l="7860" t="18928" r="55882" b="15038"/>
          <a:stretch/>
        </p:blipFill>
        <p:spPr>
          <a:xfrm>
            <a:off x="789120" y="3384720"/>
            <a:ext cx="2766240" cy="2833200"/>
          </a:xfrm>
          <a:prstGeom prst="rect">
            <a:avLst/>
          </a:prstGeom>
          <a:ln>
            <a:noFill/>
          </a:ln>
        </p:spPr>
      </p:pic>
      <p:sp>
        <p:nvSpPr>
          <p:cNvPr id="262" name="CustomShape 2"/>
          <p:cNvSpPr/>
          <p:nvPr/>
        </p:nvSpPr>
        <p:spPr>
          <a:xfrm>
            <a:off x="6275520" y="4120200"/>
            <a:ext cx="2441520" cy="1995120"/>
          </a:xfrm>
          <a:prstGeom prst="rect">
            <a:avLst/>
          </a:prstGeom>
          <a:blipFill>
            <a:blip r:embed="rId2"/>
            <a:stretch>
              <a:fillRect l="0" t="-1654040" r="1004726" b="472997"/>
            </a:stretch>
          </a:blipFill>
          <a:ln>
            <a:noFill/>
          </a:ln>
        </p:spPr>
        <p:style>
          <a:lnRef idx="0"/>
          <a:fillRef idx="0"/>
          <a:effectRef idx="0"/>
          <a:fontRef idx="minor"/>
        </p:style>
        <p:txBody>
          <a:bodyPr lIns="90000" rIns="90000" tIns="45000" bIns="45000" anchor="ctr"/>
          <a:p>
            <a:pPr algn="ctr">
              <a:lnSpc>
                <a:spcPct val="100000"/>
              </a:lnSpc>
            </a:pPr>
            <a:r>
              <a:rPr b="0" lang="en-US" sz="1800" spc="-1" strike="noStrike">
                <a:solidFill>
                  <a:srgbClr val="000000"/>
                </a:solidFill>
                <a:uFill>
                  <a:solidFill>
                    <a:srgbClr val="ffffff"/>
                  </a:solidFill>
                </a:uFill>
                <a:latin typeface="Arial"/>
              </a:rPr>
              <a:t>S2 photons</a:t>
            </a: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p:txBody>
      </p:sp>
      <p:sp>
        <p:nvSpPr>
          <p:cNvPr id="263" name="CustomShape 3"/>
          <p:cNvSpPr/>
          <p:nvPr/>
        </p:nvSpPr>
        <p:spPr>
          <a:xfrm>
            <a:off x="3657600" y="4206240"/>
            <a:ext cx="2270160" cy="1878120"/>
          </a:xfrm>
          <a:prstGeom prst="rect">
            <a:avLst/>
          </a:prstGeom>
          <a:blipFill>
            <a:blip r:embed="rId3"/>
            <a:stretch>
              <a:fillRect l="-162753" t="626109" r="-657691" b="2058034"/>
            </a:stretch>
          </a:blipFill>
          <a:ln>
            <a:noFill/>
          </a:ln>
        </p:spPr>
        <p:style>
          <a:lnRef idx="0"/>
          <a:fillRef idx="0"/>
          <a:effectRef idx="0"/>
          <a:fontRef idx="minor"/>
        </p:style>
        <p:txBody>
          <a:bodyPr lIns="90000" rIns="90000" tIns="45000" bIns="45000" anchor="ctr"/>
          <a:p>
            <a:pPr algn="ctr">
              <a:lnSpc>
                <a:spcPct val="100000"/>
              </a:lnSpc>
            </a:pPr>
            <a:r>
              <a:rPr b="0" lang="en-US" sz="1800" spc="-1" strike="noStrike">
                <a:solidFill>
                  <a:srgbClr val="000000"/>
                </a:solidFill>
                <a:uFill>
                  <a:solidFill>
                    <a:srgbClr val="ffffff"/>
                  </a:solidFill>
                </a:uFill>
                <a:latin typeface="Arial"/>
              </a:rPr>
              <a:t>S1 photons</a:t>
            </a: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p:txBody>
      </p:sp>
      <p:sp>
        <p:nvSpPr>
          <p:cNvPr id="264" name="TextShape 4"/>
          <p:cNvSpPr txBox="1"/>
          <p:nvPr/>
        </p:nvSpPr>
        <p:spPr>
          <a:xfrm>
            <a:off x="274320" y="182880"/>
            <a:ext cx="5322600" cy="546480"/>
          </a:xfrm>
          <a:prstGeom prst="rect">
            <a:avLst/>
          </a:prstGeom>
          <a:noFill/>
          <a:ln>
            <a:noFill/>
          </a:ln>
        </p:spPr>
        <p:txBody>
          <a:bodyPr lIns="90000" rIns="90000" tIns="45000" bIns="45000"/>
          <a:p>
            <a:pPr algn="ctr">
              <a:lnSpc>
                <a:spcPct val="100000"/>
              </a:lnSpc>
            </a:pPr>
            <a:r>
              <a:rPr b="0" lang="en-US" sz="3200" spc="-1" strike="noStrike">
                <a:solidFill>
                  <a:srgbClr val="0000ff"/>
                </a:solidFill>
                <a:uFill>
                  <a:solidFill>
                    <a:srgbClr val="ffffff"/>
                  </a:solidFill>
                </a:uFill>
                <a:latin typeface="Arial"/>
              </a:rPr>
              <a:t>Testing the refactored larsoft</a:t>
            </a:r>
            <a:endParaRPr b="0" lang="en-US" sz="1800" spc="-1" strike="noStrike">
              <a:solidFill>
                <a:srgbClr val="000000"/>
              </a:solidFill>
              <a:uFill>
                <a:solidFill>
                  <a:srgbClr val="ffffff"/>
                </a:solidFill>
              </a:uFill>
              <a:latin typeface="Arial"/>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5" name="CustomShape 1"/>
          <p:cNvSpPr/>
          <p:nvPr/>
        </p:nvSpPr>
        <p:spPr>
          <a:xfrm>
            <a:off x="201600" y="308880"/>
            <a:ext cx="840960" cy="456120"/>
          </a:xfrm>
          <a:prstGeom prst="rect">
            <a:avLst/>
          </a:prstGeom>
          <a:noFill/>
          <a:ln>
            <a:noFill/>
          </a:ln>
        </p:spPr>
        <p:style>
          <a:lnRef idx="0"/>
          <a:fillRef idx="0"/>
          <a:effectRef idx="0"/>
          <a:fontRef idx="minor"/>
        </p:style>
        <p:txBody>
          <a:bodyPr wrap="none" lIns="90000" rIns="90000" tIns="45000" bIns="45000"/>
          <a:p>
            <a:pPr>
              <a:lnSpc>
                <a:spcPct val="100000"/>
              </a:lnSpc>
            </a:pPr>
            <a:r>
              <a:rPr b="1" lang="en-US" sz="2400" spc="-1" strike="noStrike">
                <a:solidFill>
                  <a:srgbClr val="1f497d"/>
                </a:solidFill>
                <a:uFill>
                  <a:solidFill>
                    <a:srgbClr val="ffffff"/>
                  </a:solidFill>
                </a:uFill>
                <a:latin typeface="Arial"/>
                <a:ea typeface="DejaVu Sans"/>
              </a:rPr>
              <a:t>Next</a:t>
            </a:r>
            <a:endParaRPr b="0" lang="en-US" sz="1800" spc="-1" strike="noStrike">
              <a:solidFill>
                <a:srgbClr val="000000"/>
              </a:solidFill>
              <a:uFill>
                <a:solidFill>
                  <a:srgbClr val="ffffff"/>
                </a:solidFill>
              </a:uFill>
              <a:latin typeface="Arial"/>
            </a:endParaRPr>
          </a:p>
        </p:txBody>
      </p:sp>
      <p:sp>
        <p:nvSpPr>
          <p:cNvPr id="266" name="CustomShape 2"/>
          <p:cNvSpPr/>
          <p:nvPr/>
        </p:nvSpPr>
        <p:spPr>
          <a:xfrm>
            <a:off x="427680" y="1211400"/>
            <a:ext cx="8300520" cy="4327920"/>
          </a:xfrm>
          <a:prstGeom prst="rect">
            <a:avLst/>
          </a:prstGeom>
          <a:noFill/>
          <a:ln>
            <a:noFill/>
          </a:ln>
        </p:spPr>
        <p:style>
          <a:lnRef idx="0"/>
          <a:fillRef idx="0"/>
          <a:effectRef idx="0"/>
          <a:fontRef idx="minor"/>
        </p:style>
        <p:txBody>
          <a:bodyPr lIns="90000" rIns="90000" tIns="45000" bIns="45000"/>
          <a:p>
            <a:pPr marL="285840" indent="-285480">
              <a:lnSpc>
                <a:spcPct val="100000"/>
              </a:lnSpc>
              <a:buClr>
                <a:srgbClr val="4f81bd"/>
              </a:buClr>
              <a:buFont typeface="Arial"/>
              <a:buChar char="•"/>
            </a:pPr>
            <a:r>
              <a:rPr b="0" lang="en-US" sz="2000" spc="-1" strike="noStrike">
                <a:solidFill>
                  <a:srgbClr val="0000ff"/>
                </a:solidFill>
                <a:uFill>
                  <a:solidFill>
                    <a:srgbClr val="ffffff"/>
                  </a:solidFill>
                </a:uFill>
                <a:latin typeface="Arial"/>
                <a:ea typeface="DejaVu Sans"/>
              </a:rPr>
              <a:t>started to implement some of the tasks (e.g. auxdetector) that were not part of phase one. But haven't committed it yet since I didn't want to get in the way of making a release. </a:t>
            </a:r>
            <a:endParaRPr b="0" lang="en-US" sz="1800" spc="-1" strike="noStrike">
              <a:solidFill>
                <a:srgbClr val="000000"/>
              </a:solidFill>
              <a:uFill>
                <a:solidFill>
                  <a:srgbClr val="ffffff"/>
                </a:solidFill>
              </a:uFill>
              <a:latin typeface="Arial"/>
            </a:endParaRPr>
          </a:p>
          <a:p>
            <a:pPr marL="285840" indent="-285480">
              <a:lnSpc>
                <a:spcPct val="100000"/>
              </a:lnSpc>
              <a:buClr>
                <a:srgbClr val="4f81bd"/>
              </a:buClr>
              <a:buFont typeface="Arial"/>
              <a:buChar char="•"/>
            </a:pPr>
            <a:r>
              <a:rPr b="0" lang="en-US" sz="2000" spc="-1" strike="noStrike">
                <a:solidFill>
                  <a:srgbClr val="0000ff"/>
                </a:solidFill>
                <a:uFill>
                  <a:solidFill>
                    <a:srgbClr val="ffffff"/>
                  </a:solidFill>
                </a:uFill>
                <a:latin typeface="Arial"/>
                <a:ea typeface="DejaVu Sans"/>
              </a:rPr>
              <a:t>removing the last dependencies from  the old code (most of it I just forgot to remove the include files.) and check if there is anything that needs to be implemented in the new system (MCDumper?). </a:t>
            </a:r>
            <a:endParaRPr b="0" lang="en-US" sz="1800" spc="-1" strike="noStrike">
              <a:solidFill>
                <a:srgbClr val="000000"/>
              </a:solidFill>
              <a:uFill>
                <a:solidFill>
                  <a:srgbClr val="ffffff"/>
                </a:solidFill>
              </a:uFill>
              <a:latin typeface="Arial"/>
            </a:endParaRPr>
          </a:p>
          <a:p>
            <a:pPr marL="285840" indent="-285480">
              <a:lnSpc>
                <a:spcPct val="100000"/>
              </a:lnSpc>
              <a:buClr>
                <a:srgbClr val="4f81bd"/>
              </a:buClr>
              <a:buFont typeface="Arial"/>
              <a:buChar char="•"/>
            </a:pPr>
            <a:r>
              <a:rPr b="0" lang="en-US" sz="2000" spc="-1" strike="noStrike">
                <a:solidFill>
                  <a:srgbClr val="0000ff"/>
                </a:solidFill>
                <a:uFill>
                  <a:solidFill>
                    <a:srgbClr val="ffffff"/>
                  </a:solidFill>
                </a:uFill>
                <a:latin typeface="Arial"/>
                <a:ea typeface="DejaVu Sans"/>
              </a:rPr>
              <a:t>Prepare general gdml file that contains all optical properties for liquid Argon (absorption, wls, ri, particle dependend yields, rayleigh….) this can than just included in the gdml files. </a:t>
            </a:r>
            <a:endParaRPr b="0" lang="en-US" sz="1800" spc="-1" strike="noStrike">
              <a:solidFill>
                <a:srgbClr val="000000"/>
              </a:solidFill>
              <a:uFill>
                <a:solidFill>
                  <a:srgbClr val="ffffff"/>
                </a:solidFill>
              </a:uFill>
              <a:latin typeface="Arial"/>
            </a:endParaRPr>
          </a:p>
          <a:p>
            <a:pPr marL="285840" indent="-285480">
              <a:lnSpc>
                <a:spcPct val="100000"/>
              </a:lnSpc>
              <a:buClr>
                <a:srgbClr val="4f81bd"/>
              </a:buClr>
              <a:buFont typeface="Arial"/>
              <a:buChar char="•"/>
            </a:pPr>
            <a:r>
              <a:rPr b="0" lang="en-US" sz="2000" spc="-1" strike="noStrike">
                <a:solidFill>
                  <a:srgbClr val="0000ff"/>
                </a:solidFill>
                <a:uFill>
                  <a:solidFill>
                    <a:srgbClr val="ffffff"/>
                  </a:solidFill>
                </a:uFill>
                <a:latin typeface="Arial"/>
                <a:ea typeface="DejaVu Sans"/>
              </a:rPr>
              <a:t>Figure out how to use splines when using gdml. </a:t>
            </a:r>
            <a:endParaRPr b="0" lang="en-US" sz="1800" spc="-1" strike="noStrike">
              <a:solidFill>
                <a:srgbClr val="000000"/>
              </a:solidFill>
              <a:uFill>
                <a:solidFill>
                  <a:srgbClr val="ffffff"/>
                </a:solidFill>
              </a:uFill>
              <a:latin typeface="Arial"/>
            </a:endParaRPr>
          </a:p>
          <a:p>
            <a:pPr marL="285840" indent="-285480">
              <a:lnSpc>
                <a:spcPct val="100000"/>
              </a:lnSpc>
              <a:buClr>
                <a:srgbClr val="4f81bd"/>
              </a:buClr>
              <a:buFont typeface="Arial"/>
              <a:buChar char="•"/>
            </a:pPr>
            <a:r>
              <a:rPr b="0" lang="en-US" sz="2000" spc="-1" strike="noStrike">
                <a:solidFill>
                  <a:srgbClr val="0000ff"/>
                </a:solidFill>
                <a:uFill>
                  <a:solidFill>
                    <a:srgbClr val="ffffff"/>
                  </a:solidFill>
                </a:uFill>
                <a:latin typeface="Arial"/>
                <a:ea typeface="DejaVu Sans"/>
              </a:rPr>
              <a:t>Proper description of homgenous electric and magnetic fields. </a:t>
            </a:r>
            <a:endParaRPr b="0" lang="en-US" sz="1800" spc="-1" strike="noStrike">
              <a:solidFill>
                <a:srgbClr val="000000"/>
              </a:solidFill>
              <a:uFill>
                <a:solidFill>
                  <a:srgbClr val="ffffff"/>
                </a:solidFill>
              </a:uFill>
              <a:latin typeface="Arial"/>
            </a:endParaRPr>
          </a:p>
          <a:p>
            <a:pPr marL="285840" indent="-285480">
              <a:lnSpc>
                <a:spcPct val="100000"/>
              </a:lnSpc>
              <a:buClr>
                <a:srgbClr val="4f81bd"/>
              </a:buClr>
              <a:buFont typeface="Arial"/>
              <a:buChar char="•"/>
            </a:pPr>
            <a:r>
              <a:rPr b="0" lang="en-US" sz="2000" spc="-1" strike="noStrike">
                <a:solidFill>
                  <a:srgbClr val="0000ff"/>
                </a:solidFill>
                <a:uFill>
                  <a:solidFill>
                    <a:srgbClr val="ffffff"/>
                  </a:solidFill>
                </a:uFill>
                <a:latin typeface="Arial"/>
                <a:ea typeface="DejaVu Sans"/>
              </a:rPr>
              <a:t>Replace material properties service by service that directly extracts all properties from gdml → more flexible, less error prone...</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7" name="CustomShape 1"/>
          <p:cNvSpPr/>
          <p:nvPr/>
        </p:nvSpPr>
        <p:spPr>
          <a:xfrm>
            <a:off x="2108160" y="3159000"/>
            <a:ext cx="94140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Backup</a:t>
            </a:r>
            <a:endParaRPr b="0" lang="en-US" sz="1800" spc="-1" strike="noStrike">
              <a:solidFill>
                <a:srgbClr val="000000"/>
              </a:solidFill>
              <a:uFill>
                <a:solidFill>
                  <a:srgbClr val="ffffff"/>
                </a:solidFill>
              </a:uFill>
              <a:latin typeface="Arial"/>
            </a:endParaRPr>
          </a:p>
        </p:txBody>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CustomShape 1"/>
          <p:cNvSpPr/>
          <p:nvPr/>
        </p:nvSpPr>
        <p:spPr>
          <a:xfrm>
            <a:off x="457200" y="274320"/>
            <a:ext cx="1415520" cy="429120"/>
          </a:xfrm>
          <a:prstGeom prst="rect">
            <a:avLst/>
          </a:prstGeom>
          <a:noFill/>
          <a:ln>
            <a:noFill/>
          </a:ln>
        </p:spPr>
        <p:style>
          <a:lnRef idx="0"/>
          <a:fillRef idx="0"/>
          <a:effectRef idx="0"/>
          <a:fontRef idx="minor"/>
        </p:style>
        <p:txBody>
          <a:bodyPr lIns="90000" rIns="90000" tIns="45000" bIns="45000"/>
          <a:p>
            <a:pPr>
              <a:lnSpc>
                <a:spcPct val="100000"/>
              </a:lnSpc>
            </a:pPr>
            <a:r>
              <a:rPr b="1" lang="en-US" sz="2400" spc="-1" strike="noStrike">
                <a:solidFill>
                  <a:srgbClr val="000080"/>
                </a:solidFill>
                <a:uFill>
                  <a:solidFill>
                    <a:srgbClr val="ffffff"/>
                  </a:solidFill>
                </a:uFill>
                <a:latin typeface="Arial"/>
                <a:ea typeface="DejaVu Sans"/>
              </a:rPr>
              <a:t>Physics </a:t>
            </a:r>
            <a:endParaRPr b="0" lang="en-US" sz="1800" spc="-1" strike="noStrike">
              <a:solidFill>
                <a:srgbClr val="000000"/>
              </a:solidFill>
              <a:uFill>
                <a:solidFill>
                  <a:srgbClr val="ffffff"/>
                </a:solidFill>
              </a:uFill>
              <a:latin typeface="Arial"/>
            </a:endParaRPr>
          </a:p>
        </p:txBody>
      </p:sp>
      <p:sp>
        <p:nvSpPr>
          <p:cNvPr id="269" name="CustomShape 2"/>
          <p:cNvSpPr/>
          <p:nvPr/>
        </p:nvSpPr>
        <p:spPr>
          <a:xfrm>
            <a:off x="548640" y="1256400"/>
            <a:ext cx="7991280" cy="439596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6699"/>
                </a:solidFill>
                <a:uFill>
                  <a:solidFill>
                    <a:srgbClr val="ffffff"/>
                  </a:solidFill>
                </a:uFill>
                <a:latin typeface="Arial"/>
                <a:ea typeface="DejaVu Sans"/>
              </a:rPr>
              <a:t>Use the new Geant4 physics list factory:</a:t>
            </a:r>
            <a:endParaRPr b="0" lang="en-US" sz="1800" spc="-1" strike="noStrike">
              <a:solidFill>
                <a:srgbClr val="000000"/>
              </a:solidFill>
              <a:uFill>
                <a:solidFill>
                  <a:srgbClr val="ffffff"/>
                </a:solidFill>
              </a:uFill>
              <a:latin typeface="Arial"/>
            </a:endParaRPr>
          </a:p>
          <a:p>
            <a:pPr marL="216000" indent="-214920">
              <a:lnSpc>
                <a:spcPct val="100000"/>
              </a:lnSpc>
              <a:buClr>
                <a:srgbClr val="000000"/>
              </a:buClr>
              <a:buSzPct val="45000"/>
              <a:buFont typeface="Wingdings" charset="2"/>
              <a:buChar char=""/>
            </a:pPr>
            <a:r>
              <a:rPr b="0" lang="en-US" sz="1800" spc="-1" strike="noStrike">
                <a:solidFill>
                  <a:srgbClr val="006699"/>
                </a:solidFill>
                <a:uFill>
                  <a:solidFill>
                    <a:srgbClr val="ffffff"/>
                  </a:solidFill>
                </a:uFill>
                <a:latin typeface="Arial"/>
                <a:ea typeface="DejaVu Sans"/>
              </a:rPr>
              <a:t>Access to all reference physics list </a:t>
            </a:r>
            <a:endParaRPr b="0" lang="en-US" sz="1800" spc="-1" strike="noStrike">
              <a:solidFill>
                <a:srgbClr val="000000"/>
              </a:solidFill>
              <a:uFill>
                <a:solidFill>
                  <a:srgbClr val="ffffff"/>
                </a:solidFill>
              </a:uFill>
              <a:latin typeface="Arial"/>
            </a:endParaRPr>
          </a:p>
          <a:p>
            <a:pPr marL="216000" indent="-214920">
              <a:lnSpc>
                <a:spcPct val="100000"/>
              </a:lnSpc>
              <a:buClr>
                <a:srgbClr val="000000"/>
              </a:buClr>
              <a:buSzPct val="45000"/>
              <a:buFont typeface="Wingdings" charset="2"/>
              <a:buChar char=""/>
            </a:pPr>
            <a:r>
              <a:rPr b="0" lang="en-US" sz="1800" spc="-1" strike="noStrike">
                <a:solidFill>
                  <a:srgbClr val="006699"/>
                </a:solidFill>
                <a:uFill>
                  <a:solidFill>
                    <a:srgbClr val="ffffff"/>
                  </a:solidFill>
                </a:uFill>
                <a:latin typeface="Arial"/>
                <a:ea typeface="DejaVu Sans"/>
              </a:rPr>
              <a:t>If you a brave you can register your own list</a:t>
            </a:r>
            <a:endParaRPr b="0" lang="en-US" sz="1800" spc="-1" strike="noStrike">
              <a:solidFill>
                <a:srgbClr val="000000"/>
              </a:solidFill>
              <a:uFill>
                <a:solidFill>
                  <a:srgbClr val="ffffff"/>
                </a:solidFill>
              </a:uFill>
              <a:latin typeface="Arial"/>
            </a:endParaRPr>
          </a:p>
          <a:p>
            <a:pPr marL="216000" indent="-214920">
              <a:lnSpc>
                <a:spcPct val="100000"/>
              </a:lnSpc>
              <a:buClr>
                <a:srgbClr val="000000"/>
              </a:buClr>
              <a:buSzPct val="45000"/>
              <a:buFont typeface="Wingdings" charset="2"/>
              <a:buChar char=""/>
            </a:pPr>
            <a:r>
              <a:rPr b="0" lang="en-US" sz="1800" spc="-1" strike="noStrike">
                <a:solidFill>
                  <a:srgbClr val="006699"/>
                </a:solidFill>
                <a:uFill>
                  <a:solidFill>
                    <a:srgbClr val="ffffff"/>
                  </a:solidFill>
                </a:uFill>
                <a:latin typeface="Arial"/>
                <a:ea typeface="DejaVu Sans"/>
              </a:rPr>
              <a:t>Extendable to add all the available geant4 physics constructors e.g. we use: </a:t>
            </a:r>
            <a:endParaRPr b="0" lang="en-US" sz="1800" spc="-1" strike="noStrike">
              <a:solidFill>
                <a:srgbClr val="000000"/>
              </a:solidFill>
              <a:uFill>
                <a:solidFill>
                  <a:srgbClr val="ffffff"/>
                </a:solidFill>
              </a:uFill>
              <a:latin typeface="Arial"/>
            </a:endParaRPr>
          </a:p>
          <a:p>
            <a:pPr lvl="1" marL="432000" indent="-214920">
              <a:lnSpc>
                <a:spcPct val="100000"/>
              </a:lnSpc>
              <a:buClr>
                <a:srgbClr val="000000"/>
              </a:buClr>
              <a:buSzPct val="45000"/>
              <a:buFont typeface="Wingdings" charset="2"/>
              <a:buChar char=""/>
            </a:pPr>
            <a:r>
              <a:rPr b="0" lang="en-US" sz="1800" spc="-1" strike="noStrike">
                <a:solidFill>
                  <a:srgbClr val="006699"/>
                </a:solidFill>
                <a:uFill>
                  <a:solidFill>
                    <a:srgbClr val="ffffff"/>
                  </a:solidFill>
                </a:uFill>
                <a:latin typeface="Arial"/>
                <a:ea typeface="DejaVu Sans"/>
              </a:rPr>
              <a:t>Optical physics (complete: Rayleigh scattering, absorption, Cerenkov scintillation, boundary, surface, wls …..</a:t>
            </a:r>
            <a:endParaRPr b="0" lang="en-US" sz="1800" spc="-1" strike="noStrike">
              <a:solidFill>
                <a:srgbClr val="000000"/>
              </a:solidFill>
              <a:uFill>
                <a:solidFill>
                  <a:srgbClr val="ffffff"/>
                </a:solidFill>
              </a:uFill>
              <a:latin typeface="Arial"/>
            </a:endParaRPr>
          </a:p>
          <a:p>
            <a:pPr lvl="1" marL="432000" indent="-214920">
              <a:lnSpc>
                <a:spcPct val="100000"/>
              </a:lnSpc>
              <a:buClr>
                <a:srgbClr val="000000"/>
              </a:buClr>
              <a:buSzPct val="45000"/>
              <a:buFont typeface="Wingdings" charset="2"/>
              <a:buChar char=""/>
            </a:pPr>
            <a:r>
              <a:rPr b="0" lang="en-US" sz="1800" spc="-1" strike="noStrike">
                <a:solidFill>
                  <a:srgbClr val="006699"/>
                </a:solidFill>
                <a:uFill>
                  <a:solidFill>
                    <a:srgbClr val="ffffff"/>
                  </a:solidFill>
                </a:uFill>
                <a:latin typeface="Arial"/>
                <a:ea typeface="DejaVu Sans"/>
              </a:rPr>
              <a:t>Step limiter for charged particles in active TPC volume.</a:t>
            </a:r>
            <a:endParaRPr b="0" lang="en-US" sz="1800" spc="-1" strike="noStrike">
              <a:solidFill>
                <a:srgbClr val="000000"/>
              </a:solidFill>
              <a:uFill>
                <a:solidFill>
                  <a:srgbClr val="ffffff"/>
                </a:solidFill>
              </a:uFill>
              <a:latin typeface="Arial"/>
            </a:endParaRPr>
          </a:p>
          <a:p>
            <a:pPr lvl="1" marL="432000" indent="-214920">
              <a:lnSpc>
                <a:spcPct val="100000"/>
              </a:lnSpc>
              <a:buClr>
                <a:srgbClr val="000000"/>
              </a:buClr>
              <a:buSzPct val="45000"/>
              <a:buFont typeface="Wingdings" charset="2"/>
              <a:buChar char=""/>
            </a:pPr>
            <a:r>
              <a:rPr b="0" lang="en-US" sz="1800" spc="-1" strike="noStrike">
                <a:solidFill>
                  <a:srgbClr val="006699"/>
                </a:solidFill>
                <a:uFill>
                  <a:solidFill>
                    <a:srgbClr val="ffffff"/>
                  </a:solidFill>
                </a:uFill>
                <a:latin typeface="Arial"/>
                <a:ea typeface="DejaVu Sans"/>
              </a:rPr>
              <a:t>Time limiter for neutrons. </a:t>
            </a:r>
            <a:endParaRPr b="0" lang="en-US" sz="1800" spc="-1" strike="noStrike">
              <a:solidFill>
                <a:srgbClr val="000000"/>
              </a:solidFill>
              <a:uFill>
                <a:solidFill>
                  <a:srgbClr val="ffffff"/>
                </a:solidFill>
              </a:uFill>
              <a:latin typeface="Arial"/>
            </a:endParaRPr>
          </a:p>
          <a:p>
            <a:pPr lvl="1" marL="432000" indent="-214920">
              <a:lnSpc>
                <a:spcPct val="100000"/>
              </a:lnSpc>
              <a:buClr>
                <a:srgbClr val="000000"/>
              </a:buClr>
              <a:buSzPct val="45000"/>
              <a:buFont typeface="Wingdings" charset="2"/>
              <a:buChar char=""/>
            </a:pPr>
            <a:r>
              <a:rPr b="0" lang="en-US" sz="1800" spc="-1" strike="noStrike">
                <a:solidFill>
                  <a:srgbClr val="006699"/>
                </a:solidFill>
                <a:uFill>
                  <a:solidFill>
                    <a:srgbClr val="ffffff"/>
                  </a:solidFill>
                </a:uFill>
                <a:latin typeface="Arial"/>
                <a:ea typeface="DejaVu Sans"/>
              </a:rPr>
              <a:t>More precise em physics can be selected.  </a:t>
            </a:r>
            <a:endParaRPr b="0" lang="en-US" sz="1800" spc="-1" strike="noStrike">
              <a:solidFill>
                <a:srgbClr val="000000"/>
              </a:solidFill>
              <a:uFill>
                <a:solidFill>
                  <a:srgbClr val="ffffff"/>
                </a:solidFill>
              </a:uFill>
              <a:latin typeface="Arial"/>
            </a:endParaRPr>
          </a:p>
          <a:p>
            <a:pPr indent="-240120">
              <a:lnSpc>
                <a:spcPct val="100000"/>
              </a:lnSpc>
              <a:buClr>
                <a:srgbClr val="000000"/>
              </a:buClr>
              <a:buSzPct val="45000"/>
              <a:buFont typeface="Wingdings" charset="2"/>
              <a:buChar char=""/>
            </a:pPr>
            <a:r>
              <a:rPr b="0" lang="en-US" sz="1800" spc="-1" strike="noStrike">
                <a:solidFill>
                  <a:srgbClr val="006699"/>
                </a:solidFill>
                <a:uFill>
                  <a:solidFill>
                    <a:srgbClr val="ffffff"/>
                  </a:solidFill>
                </a:uFill>
                <a:latin typeface="Arial"/>
                <a:ea typeface="DejaVu Sans"/>
              </a:rPr>
              <a:t>Can be controlled via fhcl parameters </a:t>
            </a:r>
            <a:endParaRPr b="0" lang="en-US" sz="1800" spc="-1" strike="noStrike">
              <a:solidFill>
                <a:srgbClr val="000000"/>
              </a:solidFill>
              <a:uFill>
                <a:solidFill>
                  <a:srgbClr val="ffffff"/>
                </a:solidFill>
              </a:uFill>
              <a:latin typeface="Arial"/>
            </a:endParaRPr>
          </a:p>
          <a:p>
            <a:pPr lvl="1" marL="432000" indent="-214920">
              <a:lnSpc>
                <a:spcPct val="100000"/>
              </a:lnSpc>
              <a:buClr>
                <a:srgbClr val="000000"/>
              </a:buClr>
              <a:buSzPct val="45000"/>
              <a:buFont typeface="Wingdings" charset="2"/>
              <a:buChar char=""/>
            </a:pPr>
            <a:r>
              <a:rPr b="0" lang="en-US" sz="1800" spc="-1" strike="noStrike">
                <a:solidFill>
                  <a:srgbClr val="006699"/>
                </a:solidFill>
                <a:uFill>
                  <a:solidFill>
                    <a:srgbClr val="ffffff"/>
                  </a:solidFill>
                </a:uFill>
                <a:latin typeface="Arial"/>
                <a:ea typeface="DejaVu Sans"/>
              </a:rPr>
              <a:t> </a:t>
            </a:r>
            <a:endParaRPr b="0" lang="en-US" sz="1800" spc="-1" strike="noStrike">
              <a:solidFill>
                <a:srgbClr val="000000"/>
              </a:solidFill>
              <a:uFill>
                <a:solidFill>
                  <a:srgbClr val="ffffff"/>
                </a:solidFill>
              </a:uFill>
              <a:latin typeface="Arial"/>
            </a:endParaRPr>
          </a:p>
        </p:txBody>
      </p:sp>
      <p:sp>
        <p:nvSpPr>
          <p:cNvPr id="270" name="CustomShape 3"/>
          <p:cNvSpPr/>
          <p:nvPr/>
        </p:nvSpPr>
        <p:spPr>
          <a:xfrm>
            <a:off x="7839000" y="6496920"/>
            <a:ext cx="1070640" cy="235440"/>
          </a:xfrm>
          <a:prstGeom prst="rect">
            <a:avLst/>
          </a:prstGeom>
          <a:noFill/>
          <a:ln>
            <a:noFill/>
          </a:ln>
        </p:spPr>
        <p:style>
          <a:lnRef idx="0"/>
          <a:fillRef idx="0"/>
          <a:effectRef idx="0"/>
          <a:fontRef idx="minor"/>
        </p:style>
      </p:sp>
      <p:sp>
        <p:nvSpPr>
          <p:cNvPr id="271" name="CustomShape 4"/>
          <p:cNvSpPr/>
          <p:nvPr/>
        </p:nvSpPr>
        <p:spPr>
          <a:xfrm>
            <a:off x="228600" y="6515280"/>
            <a:ext cx="442080" cy="235440"/>
          </a:xfrm>
          <a:prstGeom prst="rect">
            <a:avLst/>
          </a:prstGeom>
          <a:noFill/>
          <a:ln>
            <a:noFill/>
          </a:ln>
        </p:spPr>
        <p:style>
          <a:lnRef idx="0"/>
          <a:fillRef idx="0"/>
          <a:effectRef idx="0"/>
          <a:fontRef idx="minor"/>
        </p:style>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2" name="Picture 209" descr=""/>
          <p:cNvPicPr/>
          <p:nvPr/>
        </p:nvPicPr>
        <p:blipFill>
          <a:blip r:embed="rId1"/>
          <a:stretch/>
        </p:blipFill>
        <p:spPr>
          <a:xfrm>
            <a:off x="2997720" y="98640"/>
            <a:ext cx="2854080" cy="6166080"/>
          </a:xfrm>
          <a:prstGeom prst="rect">
            <a:avLst/>
          </a:prstGeom>
          <a:ln>
            <a:noFill/>
          </a:ln>
        </p:spPr>
      </p:pic>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CustomShape 1"/>
          <p:cNvSpPr/>
          <p:nvPr/>
        </p:nvSpPr>
        <p:spPr>
          <a:xfrm>
            <a:off x="520200" y="914400"/>
            <a:ext cx="8349120" cy="2887200"/>
          </a:xfrm>
          <a:prstGeom prst="rect">
            <a:avLst/>
          </a:prstGeom>
          <a:noFill/>
          <a:ln>
            <a:noFill/>
          </a:ln>
        </p:spPr>
        <p:style>
          <a:lnRef idx="0"/>
          <a:fillRef idx="0"/>
          <a:effectRef idx="0"/>
          <a:fontRef idx="minor"/>
        </p:style>
        <p:txBody>
          <a:bodyPr lIns="90000" rIns="90000" tIns="45000" bIns="45000"/>
          <a:p>
            <a:pPr>
              <a:lnSpc>
                <a:spcPct val="100000"/>
              </a:lnSpc>
            </a:pP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1400" spc="-1" strike="noStrike">
                <a:solidFill>
                  <a:srgbClr val="0066cc"/>
                </a:solidFill>
                <a:uFill>
                  <a:solidFill>
                    <a:srgbClr val="ffffff"/>
                  </a:solidFill>
                </a:uFill>
                <a:latin typeface="Arial"/>
                <a:ea typeface="DejaVu Sans"/>
              </a:rPr>
              <a:t>Separate Simulation from digitization and detector response</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1400" spc="-1" strike="noStrike">
                <a:solidFill>
                  <a:srgbClr val="0066cc"/>
                </a:solidFill>
                <a:uFill>
                  <a:solidFill>
                    <a:srgbClr val="ffffff"/>
                  </a:solidFill>
                </a:uFill>
                <a:latin typeface="Arial"/>
                <a:ea typeface="DejaVu Sans"/>
              </a:rPr>
              <a:t>Simulation: </a:t>
            </a:r>
            <a:endParaRPr b="0" lang="en-US" sz="1800" spc="-1" strike="noStrike">
              <a:solidFill>
                <a:srgbClr val="000000"/>
              </a:solidFill>
              <a:uFill>
                <a:solidFill>
                  <a:srgbClr val="ffffff"/>
                </a:solidFill>
              </a:uFill>
              <a:latin typeface="Arial"/>
            </a:endParaRPr>
          </a:p>
          <a:p>
            <a:pPr lvl="1" marL="432000" indent="-215640">
              <a:lnSpc>
                <a:spcPct val="100000"/>
              </a:lnSpc>
              <a:buClr>
                <a:srgbClr val="000000"/>
              </a:buClr>
              <a:buSzPct val="45000"/>
              <a:buFont typeface="Wingdings" charset="2"/>
              <a:buChar char=""/>
            </a:pPr>
            <a:r>
              <a:rPr b="0" lang="en-US" sz="1400" spc="-1" strike="noStrike">
                <a:solidFill>
                  <a:srgbClr val="0066cc"/>
                </a:solidFill>
                <a:uFill>
                  <a:solidFill>
                    <a:srgbClr val="ffffff"/>
                  </a:solidFill>
                </a:uFill>
                <a:latin typeface="Arial"/>
                <a:ea typeface="DejaVu Sans"/>
              </a:rPr>
              <a:t>completely depend on tools provided by Geant4 and use the provided interfaces (or work with the Geant4 collaboration to make them available), make sure that they are efficient with regards to CPU and memory (profiling).</a:t>
            </a:r>
            <a:endParaRPr b="0" lang="en-US" sz="1800" spc="-1" strike="noStrike">
              <a:solidFill>
                <a:srgbClr val="000000"/>
              </a:solidFill>
              <a:uFill>
                <a:solidFill>
                  <a:srgbClr val="ffffff"/>
                </a:solidFill>
              </a:uFill>
              <a:latin typeface="Arial"/>
            </a:endParaRPr>
          </a:p>
          <a:p>
            <a:pPr lvl="1" marL="432000" indent="-215640">
              <a:lnSpc>
                <a:spcPct val="100000"/>
              </a:lnSpc>
              <a:buClr>
                <a:srgbClr val="000000"/>
              </a:buClr>
              <a:buSzPct val="45000"/>
              <a:buFont typeface="Wingdings" charset="2"/>
              <a:buChar char=""/>
            </a:pPr>
            <a:r>
              <a:rPr b="0" lang="en-US" sz="1400" spc="-1" strike="noStrike">
                <a:solidFill>
                  <a:srgbClr val="0066cc"/>
                </a:solidFill>
                <a:uFill>
                  <a:solidFill>
                    <a:srgbClr val="ffffff"/>
                  </a:solidFill>
                </a:uFill>
                <a:latin typeface="Arial"/>
                <a:ea typeface="DejaVu Sans"/>
              </a:rPr>
              <a:t>Have access to all physics lists and physics constructors and processes provided by GEANT4 </a:t>
            </a:r>
            <a:endParaRPr b="0" lang="en-US" sz="1800" spc="-1" strike="noStrike">
              <a:solidFill>
                <a:srgbClr val="000000"/>
              </a:solidFill>
              <a:uFill>
                <a:solidFill>
                  <a:srgbClr val="ffffff"/>
                </a:solidFill>
              </a:uFill>
              <a:latin typeface="Arial"/>
            </a:endParaRPr>
          </a:p>
          <a:p>
            <a:pPr lvl="1" marL="432000" indent="-215640">
              <a:lnSpc>
                <a:spcPct val="100000"/>
              </a:lnSpc>
              <a:buClr>
                <a:srgbClr val="000000"/>
              </a:buClr>
              <a:buSzPct val="45000"/>
              <a:buFont typeface="Wingdings" charset="2"/>
              <a:buChar char=""/>
            </a:pPr>
            <a:r>
              <a:rPr b="0" lang="en-US" sz="1400" spc="-1" strike="noStrike">
                <a:solidFill>
                  <a:srgbClr val="0066cc"/>
                </a:solidFill>
                <a:uFill>
                  <a:solidFill>
                    <a:srgbClr val="ffffff"/>
                  </a:solidFill>
                </a:uFill>
                <a:latin typeface="Arial"/>
                <a:ea typeface="DejaVu Sans"/>
              </a:rPr>
              <a:t>Be able to describe complete detector systems → liquid Argon TPC is just one possible sensitive Detector. </a:t>
            </a:r>
            <a:endParaRPr b="0" lang="en-US" sz="1800" spc="-1" strike="noStrike">
              <a:solidFill>
                <a:srgbClr val="000000"/>
              </a:solidFill>
              <a:uFill>
                <a:solidFill>
                  <a:srgbClr val="ffffff"/>
                </a:solidFill>
              </a:uFill>
              <a:latin typeface="Arial"/>
            </a:endParaRPr>
          </a:p>
          <a:p>
            <a:pPr lvl="1" marL="432000" indent="-215640">
              <a:lnSpc>
                <a:spcPct val="100000"/>
              </a:lnSpc>
              <a:buClr>
                <a:srgbClr val="000000"/>
              </a:buClr>
              <a:buSzPct val="45000"/>
              <a:buFont typeface="Wingdings" charset="2"/>
              <a:buChar char=""/>
            </a:pPr>
            <a:r>
              <a:rPr b="0" lang="en-US" sz="1400" spc="-1" strike="noStrike">
                <a:solidFill>
                  <a:srgbClr val="0066cc"/>
                </a:solidFill>
                <a:uFill>
                  <a:solidFill>
                    <a:srgbClr val="ffffff"/>
                  </a:solidFill>
                </a:uFill>
                <a:latin typeface="Arial"/>
                <a:ea typeface="DejaVu Sans"/>
              </a:rPr>
              <a:t>Read out optical Scintillation photons from the liquid Argon surrounding the TPC. </a:t>
            </a:r>
            <a:endParaRPr b="0" lang="en-US" sz="1800" spc="-1" strike="noStrike">
              <a:solidFill>
                <a:srgbClr val="000000"/>
              </a:solidFill>
              <a:uFill>
                <a:solidFill>
                  <a:srgbClr val="ffffff"/>
                </a:solidFill>
              </a:uFill>
              <a:latin typeface="Arial"/>
            </a:endParaRPr>
          </a:p>
          <a:p>
            <a:pPr lvl="1" marL="432000" indent="-215640">
              <a:lnSpc>
                <a:spcPct val="100000"/>
              </a:lnSpc>
              <a:buClr>
                <a:srgbClr val="000000"/>
              </a:buClr>
              <a:buSzPct val="45000"/>
              <a:buFont typeface="Wingdings" charset="2"/>
              <a:buChar char=""/>
            </a:pPr>
            <a:r>
              <a:rPr b="0" lang="en-US" sz="1400" spc="-1" strike="noStrike">
                <a:solidFill>
                  <a:srgbClr val="0066cc"/>
                </a:solidFill>
                <a:uFill>
                  <a:solidFill>
                    <a:srgbClr val="ffffff"/>
                  </a:solidFill>
                </a:uFill>
                <a:latin typeface="Arial"/>
                <a:ea typeface="DejaVu Sans"/>
              </a:rPr>
              <a:t>Be able to do fast  (LUT) and complete simulation of optical photon by just switching fhcl parameters.</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1400" spc="-1" strike="noStrike">
                <a:solidFill>
                  <a:srgbClr val="0066cc"/>
                </a:solidFill>
                <a:uFill>
                  <a:solidFill>
                    <a:srgbClr val="ffffff"/>
                  </a:solidFill>
                </a:uFill>
                <a:latin typeface="Arial"/>
                <a:ea typeface="DejaVu Sans"/>
              </a:rPr>
              <a:t>digitization and detector response:</a:t>
            </a:r>
            <a:endParaRPr b="0" lang="en-US" sz="1800" spc="-1" strike="noStrike">
              <a:solidFill>
                <a:srgbClr val="000000"/>
              </a:solidFill>
              <a:uFill>
                <a:solidFill>
                  <a:srgbClr val="ffffff"/>
                </a:solidFill>
              </a:uFill>
              <a:latin typeface="Arial"/>
            </a:endParaRPr>
          </a:p>
          <a:p>
            <a:pPr lvl="1" marL="432000" indent="-215640">
              <a:lnSpc>
                <a:spcPct val="100000"/>
              </a:lnSpc>
              <a:buClr>
                <a:srgbClr val="000000"/>
              </a:buClr>
              <a:buSzPct val="45000"/>
              <a:buFont typeface="Wingdings" charset="2"/>
              <a:buChar char=""/>
            </a:pPr>
            <a:r>
              <a:rPr b="0" lang="en-US" sz="1400" spc="-1" strike="noStrike">
                <a:solidFill>
                  <a:srgbClr val="0066cc"/>
                </a:solidFill>
                <a:uFill>
                  <a:solidFill>
                    <a:srgbClr val="ffffff"/>
                  </a:solidFill>
                </a:uFill>
                <a:latin typeface="Arial"/>
                <a:ea typeface="DejaVu Sans"/>
              </a:rPr>
              <a:t>Ability to plug in models handling the correlations between ionization and Scintillation (e.g. Nest)</a:t>
            </a:r>
            <a:endParaRPr b="0" lang="en-US" sz="1800" spc="-1" strike="noStrike">
              <a:solidFill>
                <a:srgbClr val="000000"/>
              </a:solidFill>
              <a:uFill>
                <a:solidFill>
                  <a:srgbClr val="ffffff"/>
                </a:solidFill>
              </a:uFill>
              <a:latin typeface="Arial"/>
            </a:endParaRPr>
          </a:p>
          <a:p>
            <a:pPr lvl="1" marL="432000" indent="-215640">
              <a:lnSpc>
                <a:spcPct val="100000"/>
              </a:lnSpc>
              <a:buClr>
                <a:srgbClr val="000000"/>
              </a:buClr>
              <a:buSzPct val="45000"/>
              <a:buFont typeface="Wingdings" charset="2"/>
              <a:buChar char=""/>
            </a:pPr>
            <a:r>
              <a:rPr b="0" lang="en-US" sz="1400" spc="-1" strike="noStrike">
                <a:solidFill>
                  <a:srgbClr val="0066cc"/>
                </a:solidFill>
                <a:uFill>
                  <a:solidFill>
                    <a:srgbClr val="ffffff"/>
                  </a:solidFill>
                </a:uFill>
                <a:latin typeface="Arial"/>
                <a:ea typeface="DejaVu Sans"/>
              </a:rPr>
              <a:t>Ability to switch drift model.</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1400" spc="-1" strike="noStrike">
                <a:solidFill>
                  <a:srgbClr val="3399ff"/>
                </a:solidFill>
                <a:uFill>
                  <a:solidFill>
                    <a:srgbClr val="ffffff"/>
                  </a:solidFill>
                </a:uFill>
                <a:latin typeface="Arial"/>
                <a:ea typeface="DejaVu Sans"/>
              </a:rPr>
              <a:t>Support for dual phase.. </a:t>
            </a:r>
            <a:endParaRPr b="0" lang="en-US" sz="1800" spc="-1" strike="noStrike">
              <a:solidFill>
                <a:srgbClr val="000000"/>
              </a:solidFill>
              <a:uFill>
                <a:solidFill>
                  <a:srgbClr val="ffffff"/>
                </a:solidFill>
              </a:uFill>
              <a:latin typeface="Arial"/>
            </a:endParaRPr>
          </a:p>
        </p:txBody>
      </p:sp>
      <p:sp>
        <p:nvSpPr>
          <p:cNvPr id="125" name="CustomShape 2"/>
          <p:cNvSpPr/>
          <p:nvPr/>
        </p:nvSpPr>
        <p:spPr>
          <a:xfrm>
            <a:off x="365760" y="365760"/>
            <a:ext cx="2484000" cy="429840"/>
          </a:xfrm>
          <a:prstGeom prst="rect">
            <a:avLst/>
          </a:prstGeom>
          <a:noFill/>
          <a:ln>
            <a:noFill/>
          </a:ln>
        </p:spPr>
        <p:style>
          <a:lnRef idx="0"/>
          <a:fillRef idx="0"/>
          <a:effectRef idx="0"/>
          <a:fontRef idx="minor"/>
        </p:style>
        <p:txBody>
          <a:bodyPr lIns="90000" rIns="90000" tIns="45000" bIns="45000"/>
          <a:p>
            <a:pPr>
              <a:lnSpc>
                <a:spcPct val="100000"/>
              </a:lnSpc>
            </a:pPr>
            <a:r>
              <a:rPr b="0" lang="en-US" sz="2400" spc="-1" strike="noStrike">
                <a:solidFill>
                  <a:srgbClr val="0066cc"/>
                </a:solidFill>
                <a:uFill>
                  <a:solidFill>
                    <a:srgbClr val="ffffff"/>
                  </a:solidFill>
                </a:uFill>
                <a:latin typeface="Arial"/>
                <a:ea typeface="DejaVu Sans"/>
              </a:rPr>
              <a:t>Requirements</a:t>
            </a:r>
            <a:endParaRPr b="0" lang="en-US" sz="1800" spc="-1" strike="noStrike">
              <a:solidFill>
                <a:srgbClr val="000000"/>
              </a:solidFill>
              <a:uFill>
                <a:solidFill>
                  <a:srgbClr val="ffffff"/>
                </a:solidFill>
              </a:uFill>
              <a:latin typeface="Arial"/>
            </a:endParaRPr>
          </a:p>
        </p:txBody>
      </p:sp>
      <p:pic>
        <p:nvPicPr>
          <p:cNvPr id="126" name="" descr=""/>
          <p:cNvPicPr/>
          <p:nvPr/>
        </p:nvPicPr>
        <p:blipFill>
          <a:blip r:embed="rId1"/>
          <a:stretch/>
        </p:blipFill>
        <p:spPr>
          <a:xfrm>
            <a:off x="6034680" y="4206240"/>
            <a:ext cx="2570400" cy="2011680"/>
          </a:xfrm>
          <a:prstGeom prst="rect">
            <a:avLst/>
          </a:prstGeom>
          <a:ln>
            <a:noFill/>
          </a:ln>
        </p:spPr>
      </p:pic>
      <p:sp>
        <p:nvSpPr>
          <p:cNvPr id="127" name="TextShape 3"/>
          <p:cNvSpPr txBox="1"/>
          <p:nvPr/>
        </p:nvSpPr>
        <p:spPr>
          <a:xfrm>
            <a:off x="6766560" y="5835240"/>
            <a:ext cx="1761120" cy="302040"/>
          </a:xfrm>
          <a:prstGeom prst="rect">
            <a:avLst/>
          </a:prstGeom>
          <a:noFill/>
          <a:ln>
            <a:noFill/>
          </a:ln>
        </p:spPr>
        <p:txBody>
          <a:bodyPr lIns="90000" rIns="90000" tIns="45000" bIns="45000"/>
          <a:p>
            <a:r>
              <a:rPr b="0" lang="en-US" sz="1500" spc="-1" strike="noStrike">
                <a:solidFill>
                  <a:srgbClr val="ffffff"/>
                </a:solidFill>
                <a:uFill>
                  <a:solidFill>
                    <a:srgbClr val="ffffff"/>
                  </a:solidFill>
                </a:uFill>
                <a:latin typeface="Arial"/>
              </a:rPr>
              <a:t>Wavelength shifter</a:t>
            </a:r>
            <a:endParaRPr b="0" lang="en-US" sz="1800" spc="-1" strike="noStrike">
              <a:solidFill>
                <a:srgbClr val="000000"/>
              </a:solidFill>
              <a:uFill>
                <a:solidFill>
                  <a:srgbClr val="ffffff"/>
                </a:solidFill>
              </a:uFill>
              <a:latin typeface="Arial"/>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3" name="Picture 210" descr=""/>
          <p:cNvPicPr/>
          <p:nvPr/>
        </p:nvPicPr>
        <p:blipFill>
          <a:blip r:embed="rId1"/>
          <a:stretch/>
        </p:blipFill>
        <p:spPr>
          <a:xfrm>
            <a:off x="91440" y="692640"/>
            <a:ext cx="3752280" cy="2233080"/>
          </a:xfrm>
          <a:prstGeom prst="rect">
            <a:avLst/>
          </a:prstGeom>
          <a:ln>
            <a:noFill/>
          </a:ln>
        </p:spPr>
      </p:pic>
      <p:pic>
        <p:nvPicPr>
          <p:cNvPr id="274" name="Picture 211" descr=""/>
          <p:cNvPicPr/>
          <p:nvPr/>
        </p:nvPicPr>
        <p:blipFill>
          <a:blip r:embed="rId2"/>
          <a:stretch/>
        </p:blipFill>
        <p:spPr>
          <a:xfrm>
            <a:off x="4389120" y="640080"/>
            <a:ext cx="4079520" cy="2427840"/>
          </a:xfrm>
          <a:prstGeom prst="rect">
            <a:avLst/>
          </a:prstGeom>
          <a:ln>
            <a:noFill/>
          </a:ln>
        </p:spPr>
      </p:pic>
      <p:pic>
        <p:nvPicPr>
          <p:cNvPr id="275" name="Picture 212" descr=""/>
          <p:cNvPicPr/>
          <p:nvPr/>
        </p:nvPicPr>
        <p:blipFill>
          <a:blip r:embed="rId3"/>
          <a:stretch/>
        </p:blipFill>
        <p:spPr>
          <a:xfrm>
            <a:off x="274320" y="3566160"/>
            <a:ext cx="3994200" cy="2377080"/>
          </a:xfrm>
          <a:prstGeom prst="rect">
            <a:avLst/>
          </a:prstGeom>
          <a:ln>
            <a:noFill/>
          </a:ln>
        </p:spPr>
      </p:pic>
      <p:pic>
        <p:nvPicPr>
          <p:cNvPr id="276" name="Picture 213" descr=""/>
          <p:cNvPicPr/>
          <p:nvPr/>
        </p:nvPicPr>
        <p:blipFill>
          <a:blip r:embed="rId4"/>
          <a:stretch/>
        </p:blipFill>
        <p:spPr>
          <a:xfrm>
            <a:off x="4754880" y="3108960"/>
            <a:ext cx="3708000" cy="2872080"/>
          </a:xfrm>
          <a:prstGeom prst="rect">
            <a:avLst/>
          </a:prstGeom>
          <a:ln>
            <a:noFill/>
          </a:ln>
        </p:spPr>
      </p:pic>
      <p:sp>
        <p:nvSpPr>
          <p:cNvPr id="277" name="CustomShape 1"/>
          <p:cNvSpPr/>
          <p:nvPr/>
        </p:nvSpPr>
        <p:spPr>
          <a:xfrm>
            <a:off x="7223760" y="5852160"/>
            <a:ext cx="1231920" cy="34596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step length</a:t>
            </a:r>
            <a:endParaRPr b="0" lang="en-US" sz="1800" spc="-1" strike="noStrike">
              <a:solidFill>
                <a:srgbClr val="000000"/>
              </a:solidFill>
              <a:uFill>
                <a:solidFill>
                  <a:srgbClr val="ffffff"/>
                </a:solidFill>
              </a:uFill>
              <a:latin typeface="Arial"/>
            </a:endParaRPr>
          </a:p>
        </p:txBody>
      </p:sp>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8" name="CustomShape 1"/>
          <p:cNvSpPr/>
          <p:nvPr/>
        </p:nvSpPr>
        <p:spPr>
          <a:xfrm>
            <a:off x="914400" y="969120"/>
            <a:ext cx="7266960" cy="5248440"/>
          </a:xfrm>
          <a:prstGeom prst="rect">
            <a:avLst/>
          </a:prstGeom>
          <a:noFill/>
          <a:ln>
            <a:noFill/>
          </a:ln>
        </p:spPr>
        <p:style>
          <a:lnRef idx="0"/>
          <a:fillRef idx="0"/>
          <a:effectRef idx="0"/>
          <a:fontRef idx="minor"/>
        </p:style>
        <p:txBody>
          <a:bodyPr lIns="90000" rIns="90000" tIns="45000" bIns="45000"/>
          <a:p>
            <a:pPr>
              <a:lnSpc>
                <a:spcPct val="100000"/>
              </a:lnSpc>
            </a:pPr>
            <a:r>
              <a:rPr b="0" lang="en-US" sz="1000" spc="-1" strike="noStrike">
                <a:solidFill>
                  <a:srgbClr val="000000"/>
                </a:solidFill>
                <a:uFill>
                  <a:solidFill>
                    <a:srgbClr val="ffffff"/>
                  </a:solidFill>
                </a:uFill>
                <a:latin typeface="Courier New"/>
                <a:ea typeface="DejaVu Sans"/>
              </a:rPr>
              <a:t>        </a:t>
            </a:r>
            <a:r>
              <a:rPr b="0" lang="en-US" sz="1000" spc="-1" strike="noStrike">
                <a:solidFill>
                  <a:srgbClr val="000000"/>
                </a:solidFill>
                <a:uFill>
                  <a:solidFill>
                    <a:srgbClr val="ffffff"/>
                  </a:solidFill>
                </a:uFill>
                <a:latin typeface="Courier New"/>
                <a:ea typeface="DejaVu Sans"/>
              </a:rPr>
              <a:t>&lt;volume name="volTPCActiveInner"&gt;</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Courier New"/>
                <a:ea typeface="DejaVu Sans"/>
              </a:rPr>
              <a:t>            </a:t>
            </a:r>
            <a:r>
              <a:rPr b="0" lang="en-US" sz="1000" spc="-1" strike="noStrike">
                <a:solidFill>
                  <a:srgbClr val="000000"/>
                </a:solidFill>
                <a:uFill>
                  <a:solidFill>
                    <a:srgbClr val="ffffff"/>
                  </a:solidFill>
                </a:uFill>
                <a:latin typeface="Courier New"/>
                <a:ea typeface="DejaVu Sans"/>
              </a:rPr>
              <a:t>&lt;materialref ref="LAr"/&gt;</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Courier New"/>
                <a:ea typeface="DejaVu Sans"/>
              </a:rPr>
              <a:t>            </a:t>
            </a:r>
            <a:r>
              <a:rPr b="0" lang="en-US" sz="1000" spc="-1" strike="noStrike">
                <a:solidFill>
                  <a:srgbClr val="000000"/>
                </a:solidFill>
                <a:uFill>
                  <a:solidFill>
                    <a:srgbClr val="ffffff"/>
                  </a:solidFill>
                </a:uFill>
                <a:latin typeface="Courier New"/>
                <a:ea typeface="DejaVu Sans"/>
              </a:rPr>
              <a:t>&lt;solidref ref="TPCVolume"/&gt;</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Courier New"/>
                <a:ea typeface="DejaVu Sans"/>
              </a:rPr>
              <a:t>            </a:t>
            </a:r>
            <a:r>
              <a:rPr b="0" lang="en-US" sz="1000" spc="-1" strike="noStrike">
                <a:solidFill>
                  <a:srgbClr val="000000"/>
                </a:solidFill>
                <a:uFill>
                  <a:solidFill>
                    <a:srgbClr val="ffffff"/>
                  </a:solidFill>
                </a:uFill>
                <a:latin typeface="Courier New"/>
                <a:ea typeface="DejaVu Sans"/>
              </a:rPr>
              <a:t>&lt;auxiliary auxtype="SensDet" auxvalue="SimEnergyDeposit"/&gt;</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Courier New"/>
                <a:ea typeface="DejaVu Sans"/>
              </a:rPr>
              <a:t>            </a:t>
            </a:r>
            <a:r>
              <a:rPr b="0" lang="en-US" sz="1000" spc="-1" strike="noStrike">
                <a:solidFill>
                  <a:srgbClr val="000000"/>
                </a:solidFill>
                <a:uFill>
                  <a:solidFill>
                    <a:srgbClr val="ffffff"/>
                  </a:solidFill>
                </a:uFill>
                <a:latin typeface="Courier New"/>
                <a:ea typeface="DejaVu Sans"/>
              </a:rPr>
              <a:t>&lt;auxiliary auxtype="Color" auxvalue="Blue"/&gt;</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Courier New"/>
                <a:ea typeface="DejaVu Sans"/>
              </a:rPr>
              <a:t>            </a:t>
            </a:r>
            <a:r>
              <a:rPr b="0" lang="en-US" sz="1000" spc="-1" strike="noStrike">
                <a:solidFill>
                  <a:srgbClr val="000000"/>
                </a:solidFill>
                <a:uFill>
                  <a:solidFill>
                    <a:srgbClr val="ffffff"/>
                  </a:solidFill>
                </a:uFill>
                <a:latin typeface="Courier New"/>
                <a:ea typeface="DejaVu Sans"/>
              </a:rPr>
              <a:t>&lt;auxiliary auxtype="StepLimit" auxvalue="0.01"/&gt;</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Courier New"/>
                <a:ea typeface="DejaVu Sans"/>
              </a:rPr>
              <a:t>            </a:t>
            </a:r>
            <a:r>
              <a:rPr b="0" lang="en-US" sz="1000" spc="-1" strike="noStrike">
                <a:solidFill>
                  <a:srgbClr val="000000"/>
                </a:solidFill>
                <a:uFill>
                  <a:solidFill>
                    <a:srgbClr val="ffffff"/>
                  </a:solidFill>
                </a:uFill>
                <a:latin typeface="Courier New"/>
                <a:ea typeface="DejaVu Sans"/>
              </a:rPr>
              <a:t>&lt;auxiliary auxtype="Efield" auxvalue="1000."/&gt;</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Courier New"/>
                <a:ea typeface="DejaVu Sans"/>
              </a:rPr>
              <a:t>            </a:t>
            </a:r>
            <a:r>
              <a:rPr b="0" lang="en-US" sz="1000" spc="-1" strike="noStrike">
                <a:solidFill>
                  <a:srgbClr val="000000"/>
                </a:solidFill>
                <a:uFill>
                  <a:solidFill>
                    <a:srgbClr val="ffffff"/>
                  </a:solidFill>
                </a:uFill>
                <a:latin typeface="Courier New"/>
                <a:ea typeface="DejaVu Sans"/>
              </a:rPr>
              <a:t>&lt;loop for="i" from="0" to="num" step="1"&gt;</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Courier New"/>
                <a:ea typeface="DejaVu Sans"/>
              </a:rPr>
              <a:t>                </a:t>
            </a:r>
            <a:r>
              <a:rPr b="0" lang="en-US" sz="1000" spc="-1" strike="noStrike">
                <a:solidFill>
                  <a:srgbClr val="000000"/>
                </a:solidFill>
                <a:uFill>
                  <a:solidFill>
                    <a:srgbClr val="ffffff"/>
                  </a:solidFill>
                </a:uFill>
                <a:latin typeface="Courier New"/>
                <a:ea typeface="DejaVu Sans"/>
              </a:rPr>
              <a:t>&lt;physvol name="psenseWireVolume"&gt;</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Courier New"/>
                <a:ea typeface="DejaVu Sans"/>
              </a:rPr>
              <a:t>                    </a:t>
            </a:r>
            <a:r>
              <a:rPr b="0" lang="en-US" sz="1000" spc="-1" strike="noStrike">
                <a:solidFill>
                  <a:srgbClr val="000000"/>
                </a:solidFill>
                <a:uFill>
                  <a:solidFill>
                    <a:srgbClr val="ffffff"/>
                  </a:solidFill>
                </a:uFill>
                <a:latin typeface="Courier New"/>
                <a:ea typeface="DejaVu Sans"/>
              </a:rPr>
              <a:t>&lt;volumeref ref="SenseWire"/&gt;</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Courier New"/>
                <a:ea typeface="DejaVu Sans"/>
              </a:rPr>
              <a:t>                    </a:t>
            </a:r>
            <a:r>
              <a:rPr b="0" lang="en-US" sz="1000" spc="-1" strike="noStrike">
                <a:solidFill>
                  <a:srgbClr val="000000"/>
                </a:solidFill>
                <a:uFill>
                  <a:solidFill>
                    <a:srgbClr val="ffffff"/>
                  </a:solidFill>
                </a:uFill>
                <a:latin typeface="Courier New"/>
                <a:ea typeface="DejaVu Sans"/>
              </a:rPr>
              <a:t>&lt;position name="posijk"  unit="mm" x="-200.0+(i+1)*5." y="-199.8" z="0"/&gt;</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Courier New"/>
                <a:ea typeface="DejaVu Sans"/>
              </a:rPr>
              <a:t>                </a:t>
            </a:r>
            <a:r>
              <a:rPr b="0" lang="en-US" sz="1000" spc="-1" strike="noStrike">
                <a:solidFill>
                  <a:srgbClr val="000000"/>
                </a:solidFill>
                <a:uFill>
                  <a:solidFill>
                    <a:srgbClr val="ffffff"/>
                  </a:solidFill>
                </a:uFill>
                <a:latin typeface="Courier New"/>
                <a:ea typeface="DejaVu Sans"/>
              </a:rPr>
              <a:t>&lt;/physvol&gt;</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Courier New"/>
                <a:ea typeface="DejaVu Sans"/>
              </a:rPr>
              <a:t>            </a:t>
            </a:r>
            <a:r>
              <a:rPr b="0" lang="en-US" sz="1000" spc="-1" strike="noStrike">
                <a:solidFill>
                  <a:srgbClr val="000000"/>
                </a:solidFill>
                <a:uFill>
                  <a:solidFill>
                    <a:srgbClr val="ffffff"/>
                  </a:solidFill>
                </a:uFill>
                <a:latin typeface="Courier New"/>
                <a:ea typeface="DejaVu Sans"/>
              </a:rPr>
              <a:t>&lt;/loop&gt;</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Courier New"/>
                <a:ea typeface="DejaVu Sans"/>
              </a:rPr>
              <a:t>        </a:t>
            </a:r>
            <a:r>
              <a:rPr b="0" lang="en-US" sz="1000" spc="-1" strike="noStrike">
                <a:solidFill>
                  <a:srgbClr val="000000"/>
                </a:solidFill>
                <a:uFill>
                  <a:solidFill>
                    <a:srgbClr val="ffffff"/>
                  </a:solidFill>
                </a:uFill>
                <a:latin typeface="Courier New"/>
                <a:ea typeface="DejaVu Sans"/>
              </a:rPr>
              <a:t>&lt;/volume&gt;</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Courier New"/>
                <a:ea typeface="DejaVu Sans"/>
              </a:rPr>
              <a:t>        </a:t>
            </a:r>
            <a:r>
              <a:rPr b="0" lang="en-US" sz="1000" spc="-1" strike="noStrike">
                <a:solidFill>
                  <a:srgbClr val="000000"/>
                </a:solidFill>
                <a:uFill>
                  <a:solidFill>
                    <a:srgbClr val="ffffff"/>
                  </a:solidFill>
                </a:uFill>
                <a:latin typeface="Courier New"/>
                <a:ea typeface="DejaVu Sans"/>
              </a:rPr>
              <a:t>&lt;volume name="volPhotodetector"&gt;</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Courier New"/>
                <a:ea typeface="DejaVu Sans"/>
              </a:rPr>
              <a:t>            </a:t>
            </a:r>
            <a:r>
              <a:rPr b="0" lang="en-US" sz="1000" spc="-1" strike="noStrike">
                <a:solidFill>
                  <a:srgbClr val="000000"/>
                </a:solidFill>
                <a:uFill>
                  <a:solidFill>
                    <a:srgbClr val="ffffff"/>
                  </a:solidFill>
                </a:uFill>
                <a:latin typeface="Courier New"/>
                <a:ea typeface="DejaVu Sans"/>
              </a:rPr>
              <a:t>&lt;materialref ref="Silicon"/&gt;</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Courier New"/>
                <a:ea typeface="DejaVu Sans"/>
              </a:rPr>
              <a:t>            </a:t>
            </a:r>
            <a:r>
              <a:rPr b="0" lang="en-US" sz="1000" spc="-1" strike="noStrike">
                <a:solidFill>
                  <a:srgbClr val="000000"/>
                </a:solidFill>
                <a:uFill>
                  <a:solidFill>
                    <a:srgbClr val="ffffff"/>
                  </a:solidFill>
                </a:uFill>
                <a:latin typeface="Courier New"/>
                <a:ea typeface="DejaVu Sans"/>
              </a:rPr>
              <a:t>&lt;solidref ref="PhotoBox"/&gt;</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Courier New"/>
                <a:ea typeface="DejaVu Sans"/>
              </a:rPr>
              <a:t>            </a:t>
            </a:r>
            <a:r>
              <a:rPr b="0" lang="en-US" sz="1000" spc="-1" strike="noStrike">
                <a:solidFill>
                  <a:srgbClr val="000000"/>
                </a:solidFill>
                <a:uFill>
                  <a:solidFill>
                    <a:srgbClr val="ffffff"/>
                  </a:solidFill>
                </a:uFill>
                <a:latin typeface="Courier New"/>
                <a:ea typeface="DejaVu Sans"/>
              </a:rPr>
              <a:t>&lt;auxiliary auxtype="SensDet" auxvalue="PhotonDetector"/&gt;</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Courier New"/>
                <a:ea typeface="DejaVu Sans"/>
              </a:rPr>
              <a:t>            </a:t>
            </a:r>
            <a:r>
              <a:rPr b="0" lang="en-US" sz="1000" spc="-1" strike="noStrike">
                <a:solidFill>
                  <a:srgbClr val="000000"/>
                </a:solidFill>
                <a:uFill>
                  <a:solidFill>
                    <a:srgbClr val="ffffff"/>
                  </a:solidFill>
                </a:uFill>
                <a:latin typeface="Courier New"/>
                <a:ea typeface="DejaVu Sans"/>
              </a:rPr>
              <a:t>&lt;auxiliary auxtype="Color" auxvalue="Red"/&gt;</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Courier New"/>
                <a:ea typeface="DejaVu Sans"/>
              </a:rPr>
              <a:t>            </a:t>
            </a:r>
            <a:r>
              <a:rPr b="0" lang="en-US" sz="1000" spc="-1" strike="noStrike">
                <a:solidFill>
                  <a:srgbClr val="000000"/>
                </a:solidFill>
                <a:uFill>
                  <a:solidFill>
                    <a:srgbClr val="ffffff"/>
                  </a:solidFill>
                </a:uFill>
                <a:latin typeface="Courier New"/>
                <a:ea typeface="DejaVu Sans"/>
              </a:rPr>
              <a:t>&lt;auxiliary auxtype="Solid" auxvalue="True"/&gt;</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Courier New"/>
                <a:ea typeface="DejaVu Sans"/>
              </a:rPr>
              <a:t>        </a:t>
            </a:r>
            <a:r>
              <a:rPr b="0" lang="en-US" sz="1000" spc="-1" strike="noStrike">
                <a:solidFill>
                  <a:srgbClr val="000000"/>
                </a:solidFill>
                <a:uFill>
                  <a:solidFill>
                    <a:srgbClr val="ffffff"/>
                  </a:solidFill>
                </a:uFill>
                <a:latin typeface="Courier New"/>
                <a:ea typeface="DejaVu Sans"/>
              </a:rPr>
              <a:t>&lt;/volume&gt;</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Courier New"/>
                <a:ea typeface="DejaVu Sans"/>
              </a:rPr>
              <a:t>        </a:t>
            </a:r>
            <a:r>
              <a:rPr b="0" lang="en-US" sz="1000" spc="-1" strike="noStrike">
                <a:solidFill>
                  <a:srgbClr val="000000"/>
                </a:solidFill>
                <a:uFill>
                  <a:solidFill>
                    <a:srgbClr val="ffffff"/>
                  </a:solidFill>
                </a:uFill>
                <a:latin typeface="Courier New"/>
                <a:ea typeface="DejaVu Sans"/>
              </a:rPr>
              <a:t>&lt;volume name="volArgon"&gt;</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Courier New"/>
                <a:ea typeface="DejaVu Sans"/>
              </a:rPr>
              <a:t>            </a:t>
            </a:r>
            <a:r>
              <a:rPr b="0" lang="en-US" sz="1000" spc="-1" strike="noStrike">
                <a:solidFill>
                  <a:srgbClr val="000000"/>
                </a:solidFill>
                <a:uFill>
                  <a:solidFill>
                    <a:srgbClr val="ffffff"/>
                  </a:solidFill>
                </a:uFill>
                <a:latin typeface="Courier New"/>
                <a:ea typeface="DejaVu Sans"/>
              </a:rPr>
              <a:t>&lt;materialref ref="LAr"/&gt;</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Courier New"/>
                <a:ea typeface="DejaVu Sans"/>
              </a:rPr>
              <a:t>            </a:t>
            </a:r>
            <a:r>
              <a:rPr b="0" lang="en-US" sz="1000" spc="-1" strike="noStrike">
                <a:solidFill>
                  <a:srgbClr val="000000"/>
                </a:solidFill>
                <a:uFill>
                  <a:solidFill>
                    <a:srgbClr val="ffffff"/>
                  </a:solidFill>
                </a:uFill>
                <a:latin typeface="Courier New"/>
                <a:ea typeface="DejaVu Sans"/>
              </a:rPr>
              <a:t>&lt;solidref ref="ArgonVolume"/&gt;</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Courier New"/>
                <a:ea typeface="DejaVu Sans"/>
              </a:rPr>
              <a:t>            </a:t>
            </a:r>
            <a:r>
              <a:rPr b="0" lang="en-US" sz="1000" spc="-1" strike="noStrike">
                <a:solidFill>
                  <a:srgbClr val="000000"/>
                </a:solidFill>
                <a:uFill>
                  <a:solidFill>
                    <a:srgbClr val="ffffff"/>
                  </a:solidFill>
                </a:uFill>
                <a:latin typeface="Courier New"/>
                <a:ea typeface="DejaVu Sans"/>
              </a:rPr>
              <a:t>&lt;auxiliary auxtype="SensDet" auxvalue="SimEnergyDeposit"/&gt;</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Courier New"/>
                <a:ea typeface="DejaVu Sans"/>
              </a:rPr>
              <a:t>            </a:t>
            </a:r>
            <a:r>
              <a:rPr b="0" lang="en-US" sz="1000" spc="-1" strike="noStrike">
                <a:solidFill>
                  <a:srgbClr val="000000"/>
                </a:solidFill>
                <a:uFill>
                  <a:solidFill>
                    <a:srgbClr val="ffffff"/>
                  </a:solidFill>
                </a:uFill>
                <a:latin typeface="Courier New"/>
                <a:ea typeface="DejaVu Sans"/>
              </a:rPr>
              <a:t>&lt;auxiliary auxtype="Color" auxvalue="Yellow"/&gt;</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Courier New"/>
                <a:ea typeface="DejaVu Sans"/>
              </a:rPr>
              <a:t>            </a:t>
            </a:r>
            <a:r>
              <a:rPr b="0" lang="en-US" sz="1000" spc="-1" strike="noStrike">
                <a:solidFill>
                  <a:srgbClr val="000000"/>
                </a:solidFill>
                <a:uFill>
                  <a:solidFill>
                    <a:srgbClr val="ffffff"/>
                  </a:solidFill>
                </a:uFill>
                <a:latin typeface="Courier New"/>
                <a:ea typeface="DejaVu Sans"/>
              </a:rPr>
              <a:t>&lt;physvol name="pCalorimeterVolume"&gt;</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Courier New"/>
                <a:ea typeface="DejaVu Sans"/>
              </a:rPr>
              <a:t>                </a:t>
            </a:r>
            <a:r>
              <a:rPr b="0" lang="en-US" sz="1000" spc="-1" strike="noStrike">
                <a:solidFill>
                  <a:srgbClr val="000000"/>
                </a:solidFill>
                <a:uFill>
                  <a:solidFill>
                    <a:srgbClr val="ffffff"/>
                  </a:solidFill>
                </a:uFill>
                <a:latin typeface="Courier New"/>
                <a:ea typeface="DejaVu Sans"/>
              </a:rPr>
              <a:t>&lt;volumeref ref="volTPCActiveInner"/&gt;</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Courier New"/>
                <a:ea typeface="DejaVu Sans"/>
              </a:rPr>
              <a:t>                </a:t>
            </a:r>
            <a:r>
              <a:rPr b="0" lang="en-US" sz="1000" spc="-1" strike="noStrike">
                <a:solidFill>
                  <a:srgbClr val="000000"/>
                </a:solidFill>
                <a:uFill>
                  <a:solidFill>
                    <a:srgbClr val="ffffff"/>
                  </a:solidFill>
                </a:uFill>
                <a:latin typeface="Courier New"/>
                <a:ea typeface="DejaVu Sans"/>
              </a:rPr>
              <a:t>&lt;position name="Calpos" x="0" y="0" z="0"/&gt;</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Courier New"/>
                <a:ea typeface="DejaVu Sans"/>
              </a:rPr>
              <a:t>            </a:t>
            </a:r>
            <a:r>
              <a:rPr b="0" lang="en-US" sz="1000" spc="-1" strike="noStrike">
                <a:solidFill>
                  <a:srgbClr val="000000"/>
                </a:solidFill>
                <a:uFill>
                  <a:solidFill>
                    <a:srgbClr val="ffffff"/>
                  </a:solidFill>
                </a:uFill>
                <a:latin typeface="Courier New"/>
                <a:ea typeface="DejaVu Sans"/>
              </a:rPr>
              <a:t>&lt;/physvol&gt;</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Courier New"/>
                <a:ea typeface="DejaVu Sans"/>
              </a:rPr>
              <a:t>            </a:t>
            </a:r>
            <a:r>
              <a:rPr b="0" lang="en-US" sz="1000" spc="-1" strike="noStrike">
                <a:solidFill>
                  <a:srgbClr val="000000"/>
                </a:solidFill>
                <a:uFill>
                  <a:solidFill>
                    <a:srgbClr val="ffffff"/>
                  </a:solidFill>
                </a:uFill>
                <a:latin typeface="Courier New"/>
                <a:ea typeface="DejaVu Sans"/>
              </a:rPr>
              <a:t>&lt;physvol name="pvolPhotodetector"&gt;</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Courier New"/>
                <a:ea typeface="DejaVu Sans"/>
              </a:rPr>
              <a:t>                </a:t>
            </a:r>
            <a:r>
              <a:rPr b="0" lang="en-US" sz="1000" spc="-1" strike="noStrike">
                <a:solidFill>
                  <a:srgbClr val="000000"/>
                </a:solidFill>
                <a:uFill>
                  <a:solidFill>
                    <a:srgbClr val="ffffff"/>
                  </a:solidFill>
                </a:uFill>
                <a:latin typeface="Courier New"/>
                <a:ea typeface="DejaVu Sans"/>
              </a:rPr>
              <a:t>&lt;volumeref ref="volPhotodetector"/&gt;</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Courier New"/>
                <a:ea typeface="DejaVu Sans"/>
              </a:rPr>
              <a:t>                </a:t>
            </a:r>
            <a:r>
              <a:rPr b="0" lang="en-US" sz="1000" spc="-1" strike="noStrike">
                <a:solidFill>
                  <a:srgbClr val="000000"/>
                </a:solidFill>
                <a:uFill>
                  <a:solidFill>
                    <a:srgbClr val="ffffff"/>
                  </a:solidFill>
                </a:uFill>
                <a:latin typeface="Courier New"/>
                <a:ea typeface="DejaVu Sans"/>
              </a:rPr>
              <a:t>&lt;position name="photondetectorpos" unit="mm" x="0" y="391." z="0"/&gt;</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Courier New"/>
                <a:ea typeface="DejaVu Sans"/>
              </a:rPr>
              <a:t>            </a:t>
            </a:r>
            <a:r>
              <a:rPr b="0" lang="en-US" sz="1000" spc="-1" strike="noStrike">
                <a:solidFill>
                  <a:srgbClr val="000000"/>
                </a:solidFill>
                <a:uFill>
                  <a:solidFill>
                    <a:srgbClr val="ffffff"/>
                  </a:solidFill>
                </a:uFill>
                <a:latin typeface="Courier New"/>
                <a:ea typeface="DejaVu Sans"/>
              </a:rPr>
              <a:t>&lt;/physvol&gt;</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Courier New"/>
                <a:ea typeface="DejaVu Sans"/>
              </a:rPr>
              <a:t>        </a:t>
            </a:r>
            <a:r>
              <a:rPr b="0" lang="en-US" sz="1000" spc="-1" strike="noStrike">
                <a:solidFill>
                  <a:srgbClr val="000000"/>
                </a:solidFill>
                <a:uFill>
                  <a:solidFill>
                    <a:srgbClr val="ffffff"/>
                  </a:solidFill>
                </a:uFill>
                <a:latin typeface="Courier New"/>
                <a:ea typeface="DejaVu Sans"/>
              </a:rPr>
              <a:t>&lt;/volume&gt;</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
        <p:nvSpPr>
          <p:cNvPr id="279" name="CustomShape 2"/>
          <p:cNvSpPr/>
          <p:nvPr/>
        </p:nvSpPr>
        <p:spPr>
          <a:xfrm>
            <a:off x="363960" y="365760"/>
            <a:ext cx="5358960" cy="402480"/>
          </a:xfrm>
          <a:prstGeom prst="rect">
            <a:avLst/>
          </a:prstGeom>
          <a:noFill/>
          <a:ln>
            <a:noFill/>
          </a:ln>
        </p:spPr>
        <p:style>
          <a:lnRef idx="0"/>
          <a:fillRef idx="0"/>
          <a:effectRef idx="0"/>
          <a:fontRef idx="minor"/>
        </p:style>
        <p:txBody>
          <a:bodyPr lIns="90000" rIns="90000" tIns="45000" bIns="45000"/>
          <a:p>
            <a:pPr>
              <a:lnSpc>
                <a:spcPct val="100000"/>
              </a:lnSpc>
            </a:pPr>
            <a:r>
              <a:rPr b="0" lang="en-US" sz="2200" spc="-1" strike="noStrike">
                <a:solidFill>
                  <a:srgbClr val="0066cc"/>
                </a:solidFill>
                <a:uFill>
                  <a:solidFill>
                    <a:srgbClr val="ffffff"/>
                  </a:solidFill>
                </a:uFill>
                <a:latin typeface="Arial"/>
                <a:ea typeface="DejaVu Sans"/>
              </a:rPr>
              <a:t>Assigning Sensitive detector to a volume:</a:t>
            </a:r>
            <a:r>
              <a:rPr b="0" lang="en-US" sz="1800" spc="-1" strike="noStrike">
                <a:solidFill>
                  <a:srgbClr val="000000"/>
                </a:solidFill>
                <a:uFill>
                  <a:solidFill>
                    <a:srgbClr val="ffffff"/>
                  </a:solidFill>
                </a:uFill>
                <a:latin typeface="Arial"/>
                <a:ea typeface="DejaVu Sans"/>
              </a:rPr>
              <a:t> </a:t>
            </a:r>
            <a:endParaRPr b="0" lang="en-US" sz="1800" spc="-1" strike="noStrike">
              <a:solidFill>
                <a:srgbClr val="000000"/>
              </a:solidFill>
              <a:uFill>
                <a:solidFill>
                  <a:srgbClr val="ffffff"/>
                </a:solidFill>
              </a:uFill>
              <a:latin typeface="Arial"/>
            </a:endParaRPr>
          </a:p>
        </p:txBody>
      </p:sp>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CustomShape 1"/>
          <p:cNvSpPr/>
          <p:nvPr/>
        </p:nvSpPr>
        <p:spPr>
          <a:xfrm>
            <a:off x="457200" y="274320"/>
            <a:ext cx="5394240" cy="429120"/>
          </a:xfrm>
          <a:prstGeom prst="rect">
            <a:avLst/>
          </a:prstGeom>
          <a:noFill/>
          <a:ln>
            <a:noFill/>
          </a:ln>
        </p:spPr>
        <p:style>
          <a:lnRef idx="0"/>
          <a:fillRef idx="0"/>
          <a:effectRef idx="0"/>
          <a:fontRef idx="minor"/>
        </p:style>
        <p:txBody>
          <a:bodyPr lIns="90000" rIns="90000" tIns="45000" bIns="45000"/>
          <a:p>
            <a:pPr>
              <a:lnSpc>
                <a:spcPct val="100000"/>
              </a:lnSpc>
            </a:pPr>
            <a:r>
              <a:rPr b="1" lang="en-US" sz="2400" spc="-1" strike="noStrike">
                <a:solidFill>
                  <a:srgbClr val="000080"/>
                </a:solidFill>
                <a:uFill>
                  <a:solidFill>
                    <a:srgbClr val="ffffff"/>
                  </a:solidFill>
                </a:uFill>
                <a:latin typeface="Arial"/>
                <a:ea typeface="DejaVu Sans"/>
              </a:rPr>
              <a:t>Configure the Physics in the fcl file </a:t>
            </a:r>
            <a:endParaRPr b="0" lang="en-US" sz="1800" spc="-1" strike="noStrike">
              <a:solidFill>
                <a:srgbClr val="000000"/>
              </a:solidFill>
              <a:uFill>
                <a:solidFill>
                  <a:srgbClr val="ffffff"/>
                </a:solidFill>
              </a:uFill>
              <a:latin typeface="Arial"/>
            </a:endParaRPr>
          </a:p>
        </p:txBody>
      </p:sp>
      <p:sp>
        <p:nvSpPr>
          <p:cNvPr id="281" name="CustomShape 2"/>
          <p:cNvSpPr/>
          <p:nvPr/>
        </p:nvSpPr>
        <p:spPr>
          <a:xfrm>
            <a:off x="548640" y="1280160"/>
            <a:ext cx="7991280" cy="2392920"/>
          </a:xfrm>
          <a:prstGeom prst="rect">
            <a:avLst/>
          </a:prstGeom>
          <a:noFill/>
          <a:ln>
            <a:noFill/>
          </a:ln>
        </p:spPr>
        <p:style>
          <a:lnRef idx="0"/>
          <a:fillRef idx="0"/>
          <a:effectRef idx="0"/>
          <a:fontRef idx="minor"/>
        </p:style>
      </p:sp>
      <p:sp>
        <p:nvSpPr>
          <p:cNvPr id="282" name="CustomShape 3"/>
          <p:cNvSpPr/>
          <p:nvPr/>
        </p:nvSpPr>
        <p:spPr>
          <a:xfrm>
            <a:off x="914400" y="731520"/>
            <a:ext cx="3980880" cy="531144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   </a:t>
            </a:r>
            <a:r>
              <a:rPr b="0" lang="en-US" sz="1500" spc="-1" strike="noStrike">
                <a:solidFill>
                  <a:srgbClr val="000000"/>
                </a:solidFill>
                <a:uFill>
                  <a:solidFill>
                    <a:srgbClr val="ffffff"/>
                  </a:solidFill>
                </a:uFill>
                <a:latin typeface="Arial"/>
                <a:ea typeface="DejaVu Sans"/>
              </a:rPr>
              <a:t>DetectorHolder: {}</a:t>
            </a:r>
            <a:endParaRPr b="0" lang="en-US" sz="1800" spc="-1" strike="noStrike">
              <a:solidFill>
                <a:srgbClr val="000000"/>
              </a:solidFill>
              <a:uFill>
                <a:solidFill>
                  <a:srgbClr val="ffffff"/>
                </a:solidFill>
              </a:uFill>
              <a:latin typeface="Arial"/>
            </a:endParaRPr>
          </a:p>
          <a:p>
            <a:pPr>
              <a:lnSpc>
                <a:spcPct val="100000"/>
              </a:lnSpc>
            </a:pPr>
            <a:r>
              <a:rPr b="0" lang="en-US" sz="1500" spc="-1" strike="noStrike">
                <a:solidFill>
                  <a:srgbClr val="000000"/>
                </a:solidFill>
                <a:uFill>
                  <a:solidFill>
                    <a:srgbClr val="ffffff"/>
                  </a:solidFill>
                </a:uFill>
                <a:latin typeface="Arial"/>
                <a:ea typeface="DejaVu Sans"/>
              </a:rPr>
              <a:t>    </a:t>
            </a:r>
            <a:r>
              <a:rPr b="0" lang="en-US" sz="1500" spc="-1" strike="noStrike">
                <a:solidFill>
                  <a:srgbClr val="000000"/>
                </a:solidFill>
                <a:uFill>
                  <a:solidFill>
                    <a:srgbClr val="ffffff"/>
                  </a:solidFill>
                </a:uFill>
                <a:latin typeface="Arial"/>
                <a:ea typeface="DejaVu Sans"/>
              </a:rPr>
              <a:t>ActionHolder: {}</a:t>
            </a:r>
            <a:endParaRPr b="0" lang="en-US" sz="1800" spc="-1" strike="noStrike">
              <a:solidFill>
                <a:srgbClr val="000000"/>
              </a:solidFill>
              <a:uFill>
                <a:solidFill>
                  <a:srgbClr val="ffffff"/>
                </a:solidFill>
              </a:uFill>
              <a:latin typeface="Arial"/>
            </a:endParaRPr>
          </a:p>
          <a:p>
            <a:pPr>
              <a:lnSpc>
                <a:spcPct val="100000"/>
              </a:lnSpc>
            </a:pPr>
            <a:r>
              <a:rPr b="0" lang="en-US" sz="1500" spc="-1" strike="noStrike">
                <a:solidFill>
                  <a:srgbClr val="000000"/>
                </a:solidFill>
                <a:uFill>
                  <a:solidFill>
                    <a:srgbClr val="ffffff"/>
                  </a:solidFill>
                </a:uFill>
                <a:latin typeface="Arial"/>
                <a:ea typeface="DejaVu Sans"/>
              </a:rPr>
              <a:t>    </a:t>
            </a:r>
            <a:r>
              <a:rPr b="0" lang="en-US" sz="1500" spc="-1" strike="noStrike">
                <a:solidFill>
                  <a:srgbClr val="000000"/>
                </a:solidFill>
                <a:uFill>
                  <a:solidFill>
                    <a:srgbClr val="ffffff"/>
                  </a:solidFill>
                </a:uFill>
                <a:latin typeface="Arial"/>
                <a:ea typeface="DejaVu Sans"/>
              </a:rPr>
              <a:t>RandomNumberGenerator: {}</a:t>
            </a:r>
            <a:endParaRPr b="0" lang="en-US" sz="1800" spc="-1" strike="noStrike">
              <a:solidFill>
                <a:srgbClr val="000000"/>
              </a:solidFill>
              <a:uFill>
                <a:solidFill>
                  <a:srgbClr val="ffffff"/>
                </a:solidFill>
              </a:uFill>
              <a:latin typeface="Arial"/>
            </a:endParaRPr>
          </a:p>
          <a:p>
            <a:pPr>
              <a:lnSpc>
                <a:spcPct val="100000"/>
              </a:lnSpc>
            </a:pPr>
            <a:r>
              <a:rPr b="0" lang="en-US" sz="1500" spc="-1" strike="noStrike">
                <a:solidFill>
                  <a:srgbClr val="000000"/>
                </a:solidFill>
                <a:uFill>
                  <a:solidFill>
                    <a:srgbClr val="ffffff"/>
                  </a:solidFill>
                </a:uFill>
                <a:latin typeface="Arial"/>
                <a:ea typeface="DejaVu Sans"/>
              </a:rPr>
              <a:t>    </a:t>
            </a:r>
            <a:r>
              <a:rPr b="0" lang="en-US" sz="1500" spc="-1" strike="noStrike">
                <a:solidFill>
                  <a:srgbClr val="000000"/>
                </a:solidFill>
                <a:uFill>
                  <a:solidFill>
                    <a:srgbClr val="ffffff"/>
                  </a:solidFill>
                </a:uFill>
                <a:latin typeface="Arial"/>
                <a:ea typeface="DejaVu Sans"/>
              </a:rPr>
              <a:t>PhysicsListHolder: {} </a:t>
            </a:r>
            <a:endParaRPr b="0" lang="en-US" sz="1800" spc="-1" strike="noStrike">
              <a:solidFill>
                <a:srgbClr val="000000"/>
              </a:solidFill>
              <a:uFill>
                <a:solidFill>
                  <a:srgbClr val="ffffff"/>
                </a:solidFill>
              </a:uFill>
              <a:latin typeface="Arial"/>
            </a:endParaRPr>
          </a:p>
          <a:p>
            <a:pPr>
              <a:lnSpc>
                <a:spcPct val="100000"/>
              </a:lnSpc>
            </a:pPr>
            <a:r>
              <a:rPr b="0" lang="en-US" sz="1500" spc="-1" strike="noStrike">
                <a:solidFill>
                  <a:srgbClr val="000000"/>
                </a:solidFill>
                <a:uFill>
                  <a:solidFill>
                    <a:srgbClr val="ffffff"/>
                  </a:solidFill>
                </a:uFill>
                <a:latin typeface="Arial"/>
                <a:ea typeface="DejaVu Sans"/>
              </a:rPr>
              <a:t>    </a:t>
            </a:r>
            <a:r>
              <a:rPr b="0" lang="en-US" sz="1500" spc="-1" strike="noStrike">
                <a:solidFill>
                  <a:srgbClr val="000000"/>
                </a:solidFill>
                <a:uFill>
                  <a:solidFill>
                    <a:srgbClr val="ffffff"/>
                  </a:solidFill>
                </a:uFill>
                <a:latin typeface="Arial"/>
                <a:ea typeface="DejaVu Sans"/>
              </a:rPr>
              <a:t>PhysicsList: { </a:t>
            </a:r>
            <a:endParaRPr b="0" lang="en-US" sz="1800" spc="-1" strike="noStrike">
              <a:solidFill>
                <a:srgbClr val="000000"/>
              </a:solidFill>
              <a:uFill>
                <a:solidFill>
                  <a:srgbClr val="ffffff"/>
                </a:solidFill>
              </a:uFill>
              <a:latin typeface="Arial"/>
            </a:endParaRPr>
          </a:p>
          <a:p>
            <a:pPr>
              <a:lnSpc>
                <a:spcPct val="100000"/>
              </a:lnSpc>
            </a:pPr>
            <a:r>
              <a:rPr b="0" lang="en-US" sz="1500" spc="-1" strike="noStrike">
                <a:solidFill>
                  <a:srgbClr val="000000"/>
                </a:solidFill>
                <a:uFill>
                  <a:solidFill>
                    <a:srgbClr val="ffffff"/>
                  </a:solidFill>
                </a:uFill>
                <a:latin typeface="Arial"/>
                <a:ea typeface="DejaVu Sans"/>
              </a:rPr>
              <a:t>	</a:t>
            </a:r>
            <a:r>
              <a:rPr b="0" lang="en-US" sz="1500" spc="-1" strike="noStrike">
                <a:solidFill>
                  <a:srgbClr val="000000"/>
                </a:solidFill>
                <a:uFill>
                  <a:solidFill>
                    <a:srgbClr val="ffffff"/>
                  </a:solidFill>
                </a:uFill>
                <a:latin typeface="Arial"/>
                <a:ea typeface="DejaVu Sans"/>
              </a:rPr>
              <a:t>PhysicsListName: "FTFP_BERT"</a:t>
            </a:r>
            <a:endParaRPr b="0" lang="en-US" sz="1800" spc="-1" strike="noStrike">
              <a:solidFill>
                <a:srgbClr val="000000"/>
              </a:solidFill>
              <a:uFill>
                <a:solidFill>
                  <a:srgbClr val="ffffff"/>
                </a:solidFill>
              </a:uFill>
              <a:latin typeface="Arial"/>
            </a:endParaRPr>
          </a:p>
          <a:p>
            <a:pPr>
              <a:lnSpc>
                <a:spcPct val="100000"/>
              </a:lnSpc>
            </a:pPr>
            <a:r>
              <a:rPr b="0" lang="en-US" sz="1500" spc="-1" strike="noStrike">
                <a:solidFill>
                  <a:srgbClr val="000000"/>
                </a:solidFill>
                <a:uFill>
                  <a:solidFill>
                    <a:srgbClr val="ffffff"/>
                  </a:solidFill>
                </a:uFill>
                <a:latin typeface="Arial"/>
                <a:ea typeface="DejaVu Sans"/>
              </a:rPr>
              <a:t>	</a:t>
            </a:r>
            <a:r>
              <a:rPr b="0" lang="en-US" sz="1500" spc="-1" strike="noStrike">
                <a:solidFill>
                  <a:srgbClr val="000000"/>
                </a:solidFill>
                <a:uFill>
                  <a:solidFill>
                    <a:srgbClr val="ffffff"/>
                  </a:solidFill>
                </a:uFill>
                <a:latin typeface="Arial"/>
                <a:ea typeface="DejaVu Sans"/>
              </a:rPr>
              <a:t>DumpList: false</a:t>
            </a:r>
            <a:r>
              <a:rPr b="0" lang="en-US" sz="1500" spc="-1" strike="noStrike">
                <a:solidFill>
                  <a:srgbClr val="000000"/>
                </a:solidFill>
                <a:uFill>
                  <a:solidFill>
                    <a:srgbClr val="ffffff"/>
                  </a:solidFill>
                </a:uFill>
                <a:latin typeface="Arial"/>
                <a:ea typeface="DejaVu Sans"/>
              </a:rPr>
              <a:t>	</a:t>
            </a:r>
            <a:endParaRPr b="0" lang="en-US" sz="1800" spc="-1" strike="noStrike">
              <a:solidFill>
                <a:srgbClr val="000000"/>
              </a:solidFill>
              <a:uFill>
                <a:solidFill>
                  <a:srgbClr val="ffffff"/>
                </a:solidFill>
              </a:uFill>
              <a:latin typeface="Arial"/>
            </a:endParaRPr>
          </a:p>
          <a:p>
            <a:pPr>
              <a:lnSpc>
                <a:spcPct val="100000"/>
              </a:lnSpc>
            </a:pPr>
            <a:r>
              <a:rPr b="0" lang="en-US" sz="1500" spc="-1" strike="noStrike">
                <a:solidFill>
                  <a:srgbClr val="000000"/>
                </a:solidFill>
                <a:uFill>
                  <a:solidFill>
                    <a:srgbClr val="ffffff"/>
                  </a:solidFill>
                </a:uFill>
                <a:latin typeface="Arial"/>
                <a:ea typeface="DejaVu Sans"/>
              </a:rPr>
              <a:t>  </a:t>
            </a:r>
            <a:r>
              <a:rPr b="0" lang="en-US" sz="1500" spc="-1" strike="noStrike">
                <a:solidFill>
                  <a:srgbClr val="000000"/>
                </a:solidFill>
                <a:uFill>
                  <a:solidFill>
                    <a:srgbClr val="ffffff"/>
                  </a:solidFill>
                </a:uFill>
                <a:latin typeface="Arial"/>
                <a:ea typeface="DejaVu Sans"/>
              </a:rPr>
              <a:t>	</a:t>
            </a:r>
            <a:r>
              <a:rPr b="0" lang="en-US" sz="1500" spc="-1" strike="noStrike">
                <a:solidFill>
                  <a:srgbClr val="000000"/>
                </a:solidFill>
                <a:uFill>
                  <a:solidFill>
                    <a:srgbClr val="ffffff"/>
                  </a:solidFill>
                </a:uFill>
                <a:latin typeface="Arial"/>
                <a:ea typeface="DejaVu Sans"/>
              </a:rPr>
              <a:t>enableCerenkov: false</a:t>
            </a:r>
            <a:endParaRPr b="0" lang="en-US" sz="1800" spc="-1" strike="noStrike">
              <a:solidFill>
                <a:srgbClr val="000000"/>
              </a:solidFill>
              <a:uFill>
                <a:solidFill>
                  <a:srgbClr val="ffffff"/>
                </a:solidFill>
              </a:uFill>
              <a:latin typeface="Arial"/>
            </a:endParaRPr>
          </a:p>
          <a:p>
            <a:pPr>
              <a:lnSpc>
                <a:spcPct val="100000"/>
              </a:lnSpc>
            </a:pPr>
            <a:r>
              <a:rPr b="0" lang="en-US" sz="1500" spc="-1" strike="noStrike">
                <a:solidFill>
                  <a:srgbClr val="000000"/>
                </a:solidFill>
                <a:uFill>
                  <a:solidFill>
                    <a:srgbClr val="ffffff"/>
                  </a:solidFill>
                </a:uFill>
                <a:latin typeface="Arial"/>
                <a:ea typeface="DejaVu Sans"/>
              </a:rPr>
              <a:t>  </a:t>
            </a:r>
            <a:r>
              <a:rPr b="0" lang="en-US" sz="1500" spc="-1" strike="noStrike">
                <a:solidFill>
                  <a:srgbClr val="000000"/>
                </a:solidFill>
                <a:uFill>
                  <a:solidFill>
                    <a:srgbClr val="ffffff"/>
                  </a:solidFill>
                </a:uFill>
                <a:latin typeface="Arial"/>
                <a:ea typeface="DejaVu Sans"/>
              </a:rPr>
              <a:t>	</a:t>
            </a:r>
            <a:r>
              <a:rPr b="0" lang="en-US" sz="1500" spc="-1" strike="noStrike">
                <a:solidFill>
                  <a:srgbClr val="000000"/>
                </a:solidFill>
                <a:uFill>
                  <a:solidFill>
                    <a:srgbClr val="ffffff"/>
                  </a:solidFill>
                </a:uFill>
                <a:latin typeface="Arial"/>
                <a:ea typeface="DejaVu Sans"/>
              </a:rPr>
              <a:t>enableScintillation: true</a:t>
            </a:r>
            <a:endParaRPr b="0" lang="en-US" sz="1800" spc="-1" strike="noStrike">
              <a:solidFill>
                <a:srgbClr val="000000"/>
              </a:solidFill>
              <a:uFill>
                <a:solidFill>
                  <a:srgbClr val="ffffff"/>
                </a:solidFill>
              </a:uFill>
              <a:latin typeface="Arial"/>
            </a:endParaRPr>
          </a:p>
          <a:p>
            <a:pPr>
              <a:lnSpc>
                <a:spcPct val="100000"/>
              </a:lnSpc>
            </a:pPr>
            <a:r>
              <a:rPr b="0" lang="en-US" sz="1500" spc="-1" strike="noStrike">
                <a:solidFill>
                  <a:srgbClr val="000000"/>
                </a:solidFill>
                <a:uFill>
                  <a:solidFill>
                    <a:srgbClr val="ffffff"/>
                  </a:solidFill>
                </a:uFill>
                <a:latin typeface="Arial"/>
                <a:ea typeface="DejaVu Sans"/>
              </a:rPr>
              <a:t>	</a:t>
            </a:r>
            <a:r>
              <a:rPr b="0" lang="en-US" sz="1500" spc="-1" strike="noStrike">
                <a:solidFill>
                  <a:srgbClr val="000000"/>
                </a:solidFill>
                <a:uFill>
                  <a:solidFill>
                    <a:srgbClr val="ffffff"/>
                  </a:solidFill>
                </a:uFill>
                <a:latin typeface="Arial"/>
                <a:ea typeface="DejaVu Sans"/>
              </a:rPr>
              <a:t>ScintillationByParticleType: false</a:t>
            </a:r>
            <a:endParaRPr b="0" lang="en-US" sz="1800" spc="-1" strike="noStrike">
              <a:solidFill>
                <a:srgbClr val="000000"/>
              </a:solidFill>
              <a:uFill>
                <a:solidFill>
                  <a:srgbClr val="ffffff"/>
                </a:solidFill>
              </a:uFill>
              <a:latin typeface="Arial"/>
            </a:endParaRPr>
          </a:p>
          <a:p>
            <a:pPr>
              <a:lnSpc>
                <a:spcPct val="100000"/>
              </a:lnSpc>
            </a:pPr>
            <a:r>
              <a:rPr b="0" lang="en-US" sz="1500" spc="-1" strike="noStrike">
                <a:solidFill>
                  <a:srgbClr val="000000"/>
                </a:solidFill>
                <a:uFill>
                  <a:solidFill>
                    <a:srgbClr val="ffffff"/>
                  </a:solidFill>
                </a:uFill>
                <a:latin typeface="Arial"/>
                <a:ea typeface="DejaVu Sans"/>
              </a:rPr>
              <a:t>  </a:t>
            </a:r>
            <a:r>
              <a:rPr b="0" lang="en-US" sz="1500" spc="-1" strike="noStrike">
                <a:solidFill>
                  <a:srgbClr val="000000"/>
                </a:solidFill>
                <a:uFill>
                  <a:solidFill>
                    <a:srgbClr val="ffffff"/>
                  </a:solidFill>
                </a:uFill>
                <a:latin typeface="Arial"/>
                <a:ea typeface="DejaVu Sans"/>
              </a:rPr>
              <a:t>	</a:t>
            </a:r>
            <a:r>
              <a:rPr b="0" lang="en-US" sz="1500" spc="-1" strike="noStrike">
                <a:solidFill>
                  <a:srgbClr val="000000"/>
                </a:solidFill>
                <a:uFill>
                  <a:solidFill>
                    <a:srgbClr val="ffffff"/>
                  </a:solidFill>
                </a:uFill>
                <a:latin typeface="Arial"/>
                <a:ea typeface="DejaVu Sans"/>
              </a:rPr>
              <a:t>enableAbsorption: false   </a:t>
            </a:r>
            <a:endParaRPr b="0" lang="en-US" sz="1800" spc="-1" strike="noStrike">
              <a:solidFill>
                <a:srgbClr val="000000"/>
              </a:solidFill>
              <a:uFill>
                <a:solidFill>
                  <a:srgbClr val="ffffff"/>
                </a:solidFill>
              </a:uFill>
              <a:latin typeface="Arial"/>
            </a:endParaRPr>
          </a:p>
          <a:p>
            <a:pPr>
              <a:lnSpc>
                <a:spcPct val="100000"/>
              </a:lnSpc>
            </a:pPr>
            <a:r>
              <a:rPr b="0" lang="en-US" sz="1500" spc="-1" strike="noStrike">
                <a:solidFill>
                  <a:srgbClr val="000000"/>
                </a:solidFill>
                <a:uFill>
                  <a:solidFill>
                    <a:srgbClr val="ffffff"/>
                  </a:solidFill>
                </a:uFill>
                <a:latin typeface="Arial"/>
                <a:ea typeface="DejaVu Sans"/>
              </a:rPr>
              <a:t>  </a:t>
            </a:r>
            <a:r>
              <a:rPr b="0" lang="en-US" sz="1500" spc="-1" strike="noStrike">
                <a:solidFill>
                  <a:srgbClr val="000000"/>
                </a:solidFill>
                <a:uFill>
                  <a:solidFill>
                    <a:srgbClr val="ffffff"/>
                  </a:solidFill>
                </a:uFill>
                <a:latin typeface="Arial"/>
                <a:ea typeface="DejaVu Sans"/>
              </a:rPr>
              <a:t>	</a:t>
            </a:r>
            <a:r>
              <a:rPr b="0" lang="en-US" sz="1500" spc="-1" strike="noStrike">
                <a:solidFill>
                  <a:srgbClr val="000000"/>
                </a:solidFill>
                <a:uFill>
                  <a:solidFill>
                    <a:srgbClr val="ffffff"/>
                  </a:solidFill>
                </a:uFill>
                <a:latin typeface="Arial"/>
                <a:ea typeface="DejaVu Sans"/>
              </a:rPr>
              <a:t>enableRayleigh: false     </a:t>
            </a:r>
            <a:endParaRPr b="0" lang="en-US" sz="1800" spc="-1" strike="noStrike">
              <a:solidFill>
                <a:srgbClr val="000000"/>
              </a:solidFill>
              <a:uFill>
                <a:solidFill>
                  <a:srgbClr val="ffffff"/>
                </a:solidFill>
              </a:uFill>
              <a:latin typeface="Arial"/>
            </a:endParaRPr>
          </a:p>
          <a:p>
            <a:pPr>
              <a:lnSpc>
                <a:spcPct val="100000"/>
              </a:lnSpc>
            </a:pPr>
            <a:r>
              <a:rPr b="0" lang="en-US" sz="1500" spc="-1" strike="noStrike">
                <a:solidFill>
                  <a:srgbClr val="000000"/>
                </a:solidFill>
                <a:uFill>
                  <a:solidFill>
                    <a:srgbClr val="ffffff"/>
                  </a:solidFill>
                </a:uFill>
                <a:latin typeface="Arial"/>
                <a:ea typeface="DejaVu Sans"/>
              </a:rPr>
              <a:t>  </a:t>
            </a:r>
            <a:r>
              <a:rPr b="0" lang="en-US" sz="1500" spc="-1" strike="noStrike">
                <a:solidFill>
                  <a:srgbClr val="000000"/>
                </a:solidFill>
                <a:uFill>
                  <a:solidFill>
                    <a:srgbClr val="ffffff"/>
                  </a:solidFill>
                </a:uFill>
                <a:latin typeface="Arial"/>
                <a:ea typeface="DejaVu Sans"/>
              </a:rPr>
              <a:t>	</a:t>
            </a:r>
            <a:r>
              <a:rPr b="0" lang="en-US" sz="1500" spc="-1" strike="noStrike">
                <a:solidFill>
                  <a:srgbClr val="000000"/>
                </a:solidFill>
                <a:uFill>
                  <a:solidFill>
                    <a:srgbClr val="ffffff"/>
                  </a:solidFill>
                </a:uFill>
                <a:latin typeface="Arial"/>
                <a:ea typeface="DejaVu Sans"/>
              </a:rPr>
              <a:t>enableMieHG: false       </a:t>
            </a:r>
            <a:endParaRPr b="0" lang="en-US" sz="1800" spc="-1" strike="noStrike">
              <a:solidFill>
                <a:srgbClr val="000000"/>
              </a:solidFill>
              <a:uFill>
                <a:solidFill>
                  <a:srgbClr val="ffffff"/>
                </a:solidFill>
              </a:uFill>
              <a:latin typeface="Arial"/>
            </a:endParaRPr>
          </a:p>
          <a:p>
            <a:pPr>
              <a:lnSpc>
                <a:spcPct val="100000"/>
              </a:lnSpc>
            </a:pPr>
            <a:r>
              <a:rPr b="0" lang="en-US" sz="1500" spc="-1" strike="noStrike">
                <a:solidFill>
                  <a:srgbClr val="000000"/>
                </a:solidFill>
                <a:uFill>
                  <a:solidFill>
                    <a:srgbClr val="ffffff"/>
                  </a:solidFill>
                </a:uFill>
                <a:latin typeface="Arial"/>
                <a:ea typeface="DejaVu Sans"/>
              </a:rPr>
              <a:t>  </a:t>
            </a:r>
            <a:r>
              <a:rPr b="0" lang="en-US" sz="1500" spc="-1" strike="noStrike">
                <a:solidFill>
                  <a:srgbClr val="000000"/>
                </a:solidFill>
                <a:uFill>
                  <a:solidFill>
                    <a:srgbClr val="ffffff"/>
                  </a:solidFill>
                </a:uFill>
                <a:latin typeface="Arial"/>
                <a:ea typeface="DejaVu Sans"/>
              </a:rPr>
              <a:t>	</a:t>
            </a:r>
            <a:r>
              <a:rPr b="0" lang="en-US" sz="1500" spc="-1" strike="noStrike">
                <a:solidFill>
                  <a:srgbClr val="000000"/>
                </a:solidFill>
                <a:uFill>
                  <a:solidFill>
                    <a:srgbClr val="ffffff"/>
                  </a:solidFill>
                </a:uFill>
                <a:latin typeface="Arial"/>
                <a:ea typeface="DejaVu Sans"/>
              </a:rPr>
              <a:t>enableBoundary: false    </a:t>
            </a:r>
            <a:endParaRPr b="0" lang="en-US" sz="1800" spc="-1" strike="noStrike">
              <a:solidFill>
                <a:srgbClr val="000000"/>
              </a:solidFill>
              <a:uFill>
                <a:solidFill>
                  <a:srgbClr val="ffffff"/>
                </a:solidFill>
              </a:uFill>
              <a:latin typeface="Arial"/>
            </a:endParaRPr>
          </a:p>
          <a:p>
            <a:pPr>
              <a:lnSpc>
                <a:spcPct val="100000"/>
              </a:lnSpc>
            </a:pPr>
            <a:r>
              <a:rPr b="0" lang="en-US" sz="1500" spc="-1" strike="noStrike">
                <a:solidFill>
                  <a:srgbClr val="000000"/>
                </a:solidFill>
                <a:uFill>
                  <a:solidFill>
                    <a:srgbClr val="ffffff"/>
                  </a:solidFill>
                </a:uFill>
                <a:latin typeface="Arial"/>
                <a:ea typeface="DejaVu Sans"/>
              </a:rPr>
              <a:t>  </a:t>
            </a:r>
            <a:r>
              <a:rPr b="0" lang="en-US" sz="1500" spc="-1" strike="noStrike">
                <a:solidFill>
                  <a:srgbClr val="000000"/>
                </a:solidFill>
                <a:uFill>
                  <a:solidFill>
                    <a:srgbClr val="ffffff"/>
                  </a:solidFill>
                </a:uFill>
                <a:latin typeface="Arial"/>
                <a:ea typeface="DejaVu Sans"/>
              </a:rPr>
              <a:t>	</a:t>
            </a:r>
            <a:r>
              <a:rPr b="0" lang="en-US" sz="1500" spc="-1" strike="noStrike">
                <a:solidFill>
                  <a:srgbClr val="000000"/>
                </a:solidFill>
                <a:uFill>
                  <a:solidFill>
                    <a:srgbClr val="ffffff"/>
                  </a:solidFill>
                </a:uFill>
                <a:latin typeface="Arial"/>
                <a:ea typeface="DejaVu Sans"/>
              </a:rPr>
              <a:t>enableWLS: false</a:t>
            </a:r>
            <a:endParaRPr b="0" lang="en-US" sz="1800" spc="-1" strike="noStrike">
              <a:solidFill>
                <a:srgbClr val="000000"/>
              </a:solidFill>
              <a:uFill>
                <a:solidFill>
                  <a:srgbClr val="ffffff"/>
                </a:solidFill>
              </a:uFill>
              <a:latin typeface="Arial"/>
            </a:endParaRPr>
          </a:p>
          <a:p>
            <a:pPr>
              <a:lnSpc>
                <a:spcPct val="100000"/>
              </a:lnSpc>
            </a:pPr>
            <a:r>
              <a:rPr b="0" lang="en-US" sz="1500" spc="-1" strike="noStrike">
                <a:solidFill>
                  <a:srgbClr val="000000"/>
                </a:solidFill>
                <a:uFill>
                  <a:solidFill>
                    <a:srgbClr val="ffffff"/>
                  </a:solidFill>
                </a:uFill>
                <a:latin typeface="Arial"/>
                <a:ea typeface="DejaVu Sans"/>
              </a:rPr>
              <a:t>}</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1500" spc="-1" strike="noStrike">
                <a:solidFill>
                  <a:srgbClr val="000000"/>
                </a:solidFill>
                <a:uFill>
                  <a:solidFill>
                    <a:srgbClr val="ffffff"/>
                  </a:solidFill>
                </a:uFill>
                <a:latin typeface="Arial"/>
                <a:ea typeface="DejaVu Sans"/>
              </a:rPr>
              <a:t>    </a:t>
            </a:r>
            <a:r>
              <a:rPr b="0" lang="en-US" sz="1500" spc="-1" strike="noStrike">
                <a:solidFill>
                  <a:srgbClr val="000000"/>
                </a:solidFill>
                <a:uFill>
                  <a:solidFill>
                    <a:srgbClr val="ffffff"/>
                  </a:solidFill>
                </a:uFill>
                <a:latin typeface="Arial"/>
                <a:ea typeface="DejaVu Sans"/>
              </a:rPr>
              <a:t>// Detector(s) for the simulation</a:t>
            </a:r>
            <a:endParaRPr b="0" lang="en-US" sz="1800" spc="-1" strike="noStrike">
              <a:solidFill>
                <a:srgbClr val="000000"/>
              </a:solidFill>
              <a:uFill>
                <a:solidFill>
                  <a:srgbClr val="ffffff"/>
                </a:solidFill>
              </a:uFill>
              <a:latin typeface="Arial"/>
            </a:endParaRPr>
          </a:p>
          <a:p>
            <a:pPr>
              <a:lnSpc>
                <a:spcPct val="100000"/>
              </a:lnSpc>
            </a:pPr>
            <a:r>
              <a:rPr b="0" lang="en-US" sz="1500" spc="-1" strike="noStrike">
                <a:solidFill>
                  <a:srgbClr val="000000"/>
                </a:solidFill>
                <a:uFill>
                  <a:solidFill>
                    <a:srgbClr val="ffffff"/>
                  </a:solidFill>
                </a:uFill>
                <a:latin typeface="Arial"/>
                <a:ea typeface="DejaVu Sans"/>
              </a:rPr>
              <a:t>    </a:t>
            </a:r>
            <a:r>
              <a:rPr b="0" lang="en-US" sz="1500" spc="-1" strike="noStrike">
                <a:solidFill>
                  <a:srgbClr val="000000"/>
                </a:solidFill>
                <a:uFill>
                  <a:solidFill>
                    <a:srgbClr val="ffffff"/>
                  </a:solidFill>
                </a:uFill>
                <a:latin typeface="Arial"/>
                <a:ea typeface="DejaVu Sans"/>
              </a:rPr>
              <a:t>GDMLDetector : </a:t>
            </a:r>
            <a:endParaRPr b="0" lang="en-US" sz="1800" spc="-1" strike="noStrike">
              <a:solidFill>
                <a:srgbClr val="000000"/>
              </a:solidFill>
              <a:uFill>
                <a:solidFill>
                  <a:srgbClr val="ffffff"/>
                </a:solidFill>
              </a:uFill>
              <a:latin typeface="Arial"/>
            </a:endParaRPr>
          </a:p>
          <a:p>
            <a:pPr>
              <a:lnSpc>
                <a:spcPct val="100000"/>
              </a:lnSpc>
            </a:pPr>
            <a:r>
              <a:rPr b="0" lang="en-US" sz="1500" spc="-1" strike="noStrike">
                <a:solidFill>
                  <a:srgbClr val="000000"/>
                </a:solidFill>
                <a:uFill>
                  <a:solidFill>
                    <a:srgbClr val="ffffff"/>
                  </a:solidFill>
                </a:uFill>
                <a:latin typeface="Arial"/>
                <a:ea typeface="DejaVu Sans"/>
              </a:rPr>
              <a:t>    </a:t>
            </a:r>
            <a:r>
              <a:rPr b="0" lang="en-US" sz="1500" spc="-1" strike="noStrike">
                <a:solidFill>
                  <a:srgbClr val="000000"/>
                </a:solidFill>
                <a:uFill>
                  <a:solidFill>
                    <a:srgbClr val="ffffff"/>
                  </a:solidFill>
                </a:uFill>
                <a:latin typeface="Arial"/>
                <a:ea typeface="DejaVu Sans"/>
              </a:rPr>
              <a:t>{</a:t>
            </a:r>
            <a:endParaRPr b="0" lang="en-US" sz="1800" spc="-1" strike="noStrike">
              <a:solidFill>
                <a:srgbClr val="000000"/>
              </a:solidFill>
              <a:uFill>
                <a:solidFill>
                  <a:srgbClr val="ffffff"/>
                </a:solidFill>
              </a:uFill>
              <a:latin typeface="Arial"/>
            </a:endParaRPr>
          </a:p>
          <a:p>
            <a:pPr>
              <a:lnSpc>
                <a:spcPct val="100000"/>
              </a:lnSpc>
            </a:pPr>
            <a:r>
              <a:rPr b="0" lang="en-US" sz="1500" spc="-1" strike="noStrike">
                <a:solidFill>
                  <a:srgbClr val="000000"/>
                </a:solidFill>
                <a:uFill>
                  <a:solidFill>
                    <a:srgbClr val="ffffff"/>
                  </a:solidFill>
                </a:uFill>
                <a:latin typeface="Arial"/>
                <a:ea typeface="DejaVu Sans"/>
              </a:rPr>
              <a:t>    </a:t>
            </a:r>
            <a:r>
              <a:rPr b="0" lang="en-US" sz="1500" spc="-1" strike="noStrike">
                <a:solidFill>
                  <a:srgbClr val="000000"/>
                </a:solidFill>
                <a:uFill>
                  <a:solidFill>
                    <a:srgbClr val="ffffff"/>
                  </a:solidFill>
                </a:uFill>
                <a:latin typeface="Arial"/>
                <a:ea typeface="DejaVu Sans"/>
              </a:rPr>
              <a:t>category: "world"</a:t>
            </a:r>
            <a:endParaRPr b="0" lang="en-US" sz="1800" spc="-1" strike="noStrike">
              <a:solidFill>
                <a:srgbClr val="000000"/>
              </a:solidFill>
              <a:uFill>
                <a:solidFill>
                  <a:srgbClr val="ffffff"/>
                </a:solidFill>
              </a:uFill>
              <a:latin typeface="Arial"/>
            </a:endParaRPr>
          </a:p>
          <a:p>
            <a:pPr>
              <a:lnSpc>
                <a:spcPct val="100000"/>
              </a:lnSpc>
            </a:pPr>
            <a:r>
              <a:rPr b="0" lang="en-US" sz="1500" spc="-1" strike="noStrike">
                <a:solidFill>
                  <a:srgbClr val="000000"/>
                </a:solidFill>
                <a:uFill>
                  <a:solidFill>
                    <a:srgbClr val="ffffff"/>
                  </a:solidFill>
                </a:uFill>
                <a:latin typeface="Arial"/>
                <a:ea typeface="DejaVu Sans"/>
              </a:rPr>
              <a:t>    </a:t>
            </a:r>
            <a:r>
              <a:rPr b="0" lang="en-US" sz="1500" spc="-1" strike="noStrike">
                <a:solidFill>
                  <a:srgbClr val="000000"/>
                </a:solidFill>
                <a:uFill>
                  <a:solidFill>
                    <a:srgbClr val="ffffff"/>
                  </a:solidFill>
                </a:uFill>
                <a:latin typeface="Arial"/>
                <a:ea typeface="DejaVu Sans"/>
              </a:rPr>
              <a:t>gdmlFileName_ : "lArDet.gdml"</a:t>
            </a:r>
            <a:endParaRPr b="0" lang="en-US" sz="1800" spc="-1" strike="noStrike">
              <a:solidFill>
                <a:srgbClr val="000000"/>
              </a:solidFill>
              <a:uFill>
                <a:solidFill>
                  <a:srgbClr val="ffffff"/>
                </a:solidFill>
              </a:uFill>
              <a:latin typeface="Arial"/>
            </a:endParaRPr>
          </a:p>
          <a:p>
            <a:pPr>
              <a:lnSpc>
                <a:spcPct val="100000"/>
              </a:lnSpc>
            </a:pPr>
            <a:r>
              <a:rPr b="0" lang="en-US" sz="1500" spc="-1" strike="noStrike">
                <a:solidFill>
                  <a:srgbClr val="000000"/>
                </a:solidFill>
                <a:uFill>
                  <a:solidFill>
                    <a:srgbClr val="ffffff"/>
                  </a:solidFill>
                </a:uFill>
                <a:latin typeface="Arial"/>
                <a:ea typeface="DejaVu Sans"/>
              </a:rPr>
              <a:t>    </a:t>
            </a:r>
            <a:r>
              <a:rPr b="0" lang="en-US" sz="1500" spc="-1" strike="noStrike">
                <a:solidFill>
                  <a:srgbClr val="000000"/>
                </a:solidFill>
                <a:uFill>
                  <a:solidFill>
                    <a:srgbClr val="ffffff"/>
                  </a:solidFill>
                </a:uFill>
                <a:latin typeface="Arial"/>
                <a:ea typeface="DejaVu Sans"/>
              </a:rPr>
              <a:t>} </a:t>
            </a:r>
            <a:endParaRPr b="0" lang="en-US" sz="1800" spc="-1" strike="noStrike">
              <a:solidFill>
                <a:srgbClr val="000000"/>
              </a:solidFill>
              <a:uFill>
                <a:solidFill>
                  <a:srgbClr val="ffffff"/>
                </a:solidFill>
              </a:uFill>
              <a:latin typeface="Arial"/>
            </a:endParaRPr>
          </a:p>
        </p:txBody>
      </p:sp>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3" name="CustomShape 1"/>
          <p:cNvSpPr/>
          <p:nvPr/>
        </p:nvSpPr>
        <p:spPr>
          <a:xfrm>
            <a:off x="457200" y="274320"/>
            <a:ext cx="5394240" cy="429120"/>
          </a:xfrm>
          <a:prstGeom prst="rect">
            <a:avLst/>
          </a:prstGeom>
          <a:noFill/>
          <a:ln>
            <a:noFill/>
          </a:ln>
        </p:spPr>
        <p:style>
          <a:lnRef idx="0"/>
          <a:fillRef idx="0"/>
          <a:effectRef idx="0"/>
          <a:fontRef idx="minor"/>
        </p:style>
        <p:txBody>
          <a:bodyPr lIns="90000" rIns="90000" tIns="45000" bIns="45000"/>
          <a:p>
            <a:pPr>
              <a:lnSpc>
                <a:spcPct val="100000"/>
              </a:lnSpc>
            </a:pPr>
            <a:r>
              <a:rPr b="1" lang="en-US" sz="2400" spc="-1" strike="noStrike">
                <a:solidFill>
                  <a:srgbClr val="000080"/>
                </a:solidFill>
                <a:uFill>
                  <a:solidFill>
                    <a:srgbClr val="ffffff"/>
                  </a:solidFill>
                </a:uFill>
                <a:latin typeface="Arial"/>
                <a:ea typeface="DejaVu Sans"/>
              </a:rPr>
              <a:t>Physics constructor </a:t>
            </a:r>
            <a:endParaRPr b="0" lang="en-US" sz="1800" spc="-1" strike="noStrike">
              <a:solidFill>
                <a:srgbClr val="000000"/>
              </a:solidFill>
              <a:uFill>
                <a:solidFill>
                  <a:srgbClr val="ffffff"/>
                </a:solidFill>
              </a:uFill>
              <a:latin typeface="Arial"/>
            </a:endParaRPr>
          </a:p>
        </p:txBody>
      </p:sp>
      <p:sp>
        <p:nvSpPr>
          <p:cNvPr id="284" name="CustomShape 2"/>
          <p:cNvSpPr/>
          <p:nvPr/>
        </p:nvSpPr>
        <p:spPr>
          <a:xfrm>
            <a:off x="548640" y="1280160"/>
            <a:ext cx="7991280" cy="2392920"/>
          </a:xfrm>
          <a:prstGeom prst="rect">
            <a:avLst/>
          </a:prstGeom>
          <a:noFill/>
          <a:ln>
            <a:noFill/>
          </a:ln>
        </p:spPr>
        <p:style>
          <a:lnRef idx="0"/>
          <a:fillRef idx="0"/>
          <a:effectRef idx="0"/>
          <a:fontRef idx="minor"/>
        </p:style>
      </p:sp>
      <p:sp>
        <p:nvSpPr>
          <p:cNvPr id="285" name="CustomShape 3"/>
          <p:cNvSpPr/>
          <p:nvPr/>
        </p:nvSpPr>
        <p:spPr>
          <a:xfrm>
            <a:off x="511200" y="825120"/>
            <a:ext cx="8814960" cy="5849280"/>
          </a:xfrm>
          <a:prstGeom prst="rect">
            <a:avLst/>
          </a:prstGeom>
          <a:noFill/>
          <a:ln>
            <a:noFill/>
          </a:ln>
        </p:spPr>
        <p:style>
          <a:lnRef idx="0"/>
          <a:fillRef idx="0"/>
          <a:effectRef idx="0"/>
          <a:fontRef idx="minor"/>
        </p:style>
        <p:txBody>
          <a:bodyPr lIns="90000" rIns="90000" tIns="45000" bIns="45000"/>
          <a:p>
            <a:pPr>
              <a:lnSpc>
                <a:spcPct val="100000"/>
              </a:lnSpc>
            </a:pPr>
            <a:r>
              <a:rPr b="0" lang="en-US" sz="1200" spc="-1" strike="noStrike">
                <a:solidFill>
                  <a:srgbClr val="000000"/>
                </a:solidFill>
                <a:uFill>
                  <a:solidFill>
                    <a:srgbClr val="ffffff"/>
                  </a:solidFill>
                </a:uFill>
                <a:latin typeface="Arial"/>
                <a:ea typeface="DejaVu Sans"/>
              </a:rPr>
              <a:t>artg4tk::PhysicsListService::PhysicsListService(fhicl::ParameterSet const &amp; p, art::ActivityRegistry &amp;) :</a:t>
            </a:r>
            <a:endParaRPr b="0" lang="en-US" sz="1800" spc="-1" strike="noStrike">
              <a:solidFill>
                <a:srgbClr val="000000"/>
              </a:solidFill>
              <a:uFill>
                <a:solidFill>
                  <a:srgbClr val="ffffff"/>
                </a:solidFill>
              </a:uFill>
              <a:latin typeface="Arial"/>
            </a:endParaRPr>
          </a:p>
          <a:p>
            <a:pPr>
              <a:lnSpc>
                <a:spcPct val="100000"/>
              </a:lnSpc>
            </a:pPr>
            <a:r>
              <a:rPr b="0" lang="en-US" sz="1200" spc="-1" strike="noStrike">
                <a:solidFill>
                  <a:srgbClr val="000000"/>
                </a:solidFill>
                <a:uFill>
                  <a:solidFill>
                    <a:srgbClr val="ffffff"/>
                  </a:solidFill>
                </a:uFill>
                <a:latin typeface="Arial"/>
                <a:ea typeface="DejaVu Sans"/>
              </a:rPr>
              <a:t>  </a:t>
            </a:r>
            <a:r>
              <a:rPr b="0" lang="en-US" sz="1200" spc="-1" strike="noStrike">
                <a:solidFill>
                  <a:srgbClr val="000000"/>
                </a:solidFill>
                <a:uFill>
                  <a:solidFill>
                    <a:srgbClr val="ffffff"/>
                  </a:solidFill>
                </a:uFill>
                <a:latin typeface="Arial"/>
                <a:ea typeface="DejaVu Sans"/>
              </a:rPr>
              <a:t>PhysicsListName_( p.get&lt;std::string&gt;("PhysicsListName","FTFP_BERT")),</a:t>
            </a:r>
            <a:endParaRPr b="0" lang="en-US" sz="1800" spc="-1" strike="noStrike">
              <a:solidFill>
                <a:srgbClr val="000000"/>
              </a:solidFill>
              <a:uFill>
                <a:solidFill>
                  <a:srgbClr val="ffffff"/>
                </a:solidFill>
              </a:uFill>
              <a:latin typeface="Arial"/>
            </a:endParaRPr>
          </a:p>
          <a:p>
            <a:pPr>
              <a:lnSpc>
                <a:spcPct val="100000"/>
              </a:lnSpc>
            </a:pPr>
            <a:r>
              <a:rPr b="0" lang="en-US" sz="1200" spc="-1" strike="noStrike">
                <a:solidFill>
                  <a:srgbClr val="000000"/>
                </a:solidFill>
                <a:uFill>
                  <a:solidFill>
                    <a:srgbClr val="ffffff"/>
                  </a:solidFill>
                </a:uFill>
                <a:latin typeface="Arial"/>
                <a:ea typeface="DejaVu Sans"/>
              </a:rPr>
              <a:t>  </a:t>
            </a:r>
            <a:r>
              <a:rPr b="0" lang="en-US" sz="1200" spc="-1" strike="noStrike">
                <a:solidFill>
                  <a:srgbClr val="000000"/>
                </a:solidFill>
                <a:uFill>
                  <a:solidFill>
                    <a:srgbClr val="ffffff"/>
                  </a:solidFill>
                </a:uFill>
                <a:latin typeface="Arial"/>
                <a:ea typeface="DejaVu Sans"/>
              </a:rPr>
              <a:t>DumpList_( p.get&lt;bool&gt;("DumpList",true)),</a:t>
            </a:r>
            <a:endParaRPr b="0" lang="en-US" sz="1800" spc="-1" strike="noStrike">
              <a:solidFill>
                <a:srgbClr val="000000"/>
              </a:solidFill>
              <a:uFill>
                <a:solidFill>
                  <a:srgbClr val="ffffff"/>
                </a:solidFill>
              </a:uFill>
              <a:latin typeface="Arial"/>
            </a:endParaRPr>
          </a:p>
          <a:p>
            <a:pPr>
              <a:lnSpc>
                <a:spcPct val="100000"/>
              </a:lnSpc>
            </a:pPr>
            <a:r>
              <a:rPr b="0" lang="en-US" sz="1200" spc="-1" strike="noStrike">
                <a:solidFill>
                  <a:srgbClr val="000000"/>
                </a:solidFill>
                <a:uFill>
                  <a:solidFill>
                    <a:srgbClr val="ffffff"/>
                  </a:solidFill>
                </a:uFill>
                <a:latin typeface="Arial"/>
                <a:ea typeface="DejaVu Sans"/>
              </a:rPr>
              <a:t>  </a:t>
            </a:r>
            <a:r>
              <a:rPr b="0" lang="en-US" sz="1200" spc="-1" strike="noStrike">
                <a:solidFill>
                  <a:srgbClr val="000000"/>
                </a:solidFill>
                <a:uFill>
                  <a:solidFill>
                    <a:srgbClr val="ffffff"/>
                  </a:solidFill>
                </a:uFill>
                <a:latin typeface="Arial"/>
                <a:ea typeface="DejaVu Sans"/>
              </a:rPr>
              <a:t>enableNeutronLimit_(p.get&lt;bool&gt;("enableNeutronLimit",true)),  </a:t>
            </a:r>
            <a:endParaRPr b="0" lang="en-US" sz="1800" spc="-1" strike="noStrike">
              <a:solidFill>
                <a:srgbClr val="000000"/>
              </a:solidFill>
              <a:uFill>
                <a:solidFill>
                  <a:srgbClr val="ffffff"/>
                </a:solidFill>
              </a:uFill>
              <a:latin typeface="Arial"/>
            </a:endParaRPr>
          </a:p>
          <a:p>
            <a:pPr>
              <a:lnSpc>
                <a:spcPct val="100000"/>
              </a:lnSpc>
            </a:pPr>
            <a:r>
              <a:rPr b="0" lang="en-US" sz="1200" spc="-1" strike="noStrike">
                <a:solidFill>
                  <a:srgbClr val="000000"/>
                </a:solidFill>
                <a:uFill>
                  <a:solidFill>
                    <a:srgbClr val="ffffff"/>
                  </a:solidFill>
                </a:uFill>
                <a:latin typeface="Arial"/>
                <a:ea typeface="DejaVu Sans"/>
              </a:rPr>
              <a:t>  </a:t>
            </a:r>
            <a:r>
              <a:rPr b="0" lang="en-US" sz="1200" spc="-1" strike="noStrike">
                <a:solidFill>
                  <a:srgbClr val="000000"/>
                </a:solidFill>
                <a:uFill>
                  <a:solidFill>
                    <a:srgbClr val="ffffff"/>
                  </a:solidFill>
                </a:uFill>
                <a:latin typeface="Arial"/>
                <a:ea typeface="DejaVu Sans"/>
              </a:rPr>
              <a:t>NeutronTimeLimit_(p.get&lt;double&gt;("NeutronTimeLimit",10.*microsecond)),</a:t>
            </a:r>
            <a:endParaRPr b="0" lang="en-US" sz="1800" spc="-1" strike="noStrike">
              <a:solidFill>
                <a:srgbClr val="000000"/>
              </a:solidFill>
              <a:uFill>
                <a:solidFill>
                  <a:srgbClr val="ffffff"/>
                </a:solidFill>
              </a:uFill>
              <a:latin typeface="Arial"/>
            </a:endParaRPr>
          </a:p>
          <a:p>
            <a:pPr>
              <a:lnSpc>
                <a:spcPct val="100000"/>
              </a:lnSpc>
            </a:pPr>
            <a:r>
              <a:rPr b="0" lang="en-US" sz="1200" spc="-1" strike="noStrike">
                <a:solidFill>
                  <a:srgbClr val="000000"/>
                </a:solidFill>
                <a:uFill>
                  <a:solidFill>
                    <a:srgbClr val="ffffff"/>
                  </a:solidFill>
                </a:uFill>
                <a:latin typeface="Arial"/>
                <a:ea typeface="DejaVu Sans"/>
              </a:rPr>
              <a:t>  </a:t>
            </a:r>
            <a:r>
              <a:rPr b="0" lang="en-US" sz="1200" spc="-1" strike="noStrike">
                <a:solidFill>
                  <a:srgbClr val="000000"/>
                </a:solidFill>
                <a:uFill>
                  <a:solidFill>
                    <a:srgbClr val="ffffff"/>
                  </a:solidFill>
                </a:uFill>
                <a:latin typeface="Arial"/>
                <a:ea typeface="DejaVu Sans"/>
              </a:rPr>
              <a:t>NeutronKinELimit_(p.get&lt;double&gt;("NeutronKinELimit",0.0)),</a:t>
            </a:r>
            <a:endParaRPr b="0" lang="en-US" sz="1800" spc="-1" strike="noStrike">
              <a:solidFill>
                <a:srgbClr val="000000"/>
              </a:solidFill>
              <a:uFill>
                <a:solidFill>
                  <a:srgbClr val="ffffff"/>
                </a:solidFill>
              </a:uFill>
              <a:latin typeface="Arial"/>
            </a:endParaRPr>
          </a:p>
          <a:p>
            <a:pPr>
              <a:lnSpc>
                <a:spcPct val="100000"/>
              </a:lnSpc>
            </a:pPr>
            <a:r>
              <a:rPr b="0" lang="en-US" sz="1200" spc="-1" strike="noStrike">
                <a:solidFill>
                  <a:srgbClr val="000000"/>
                </a:solidFill>
                <a:uFill>
                  <a:solidFill>
                    <a:srgbClr val="ffffff"/>
                  </a:solidFill>
                </a:uFill>
                <a:latin typeface="Arial"/>
                <a:ea typeface="DejaVu Sans"/>
              </a:rPr>
              <a:t>  </a:t>
            </a:r>
            <a:r>
              <a:rPr b="0" lang="en-US" sz="1200" spc="-1" strike="noStrike">
                <a:solidFill>
                  <a:srgbClr val="000000"/>
                </a:solidFill>
                <a:uFill>
                  <a:solidFill>
                    <a:srgbClr val="ffffff"/>
                  </a:solidFill>
                </a:uFill>
                <a:latin typeface="Arial"/>
                <a:ea typeface="DejaVu Sans"/>
              </a:rPr>
              <a:t>enableStepLimit_(p.get&lt;bool&gt;("enableStepLimit",true)),  </a:t>
            </a:r>
            <a:endParaRPr b="0" lang="en-US" sz="1800" spc="-1" strike="noStrike">
              <a:solidFill>
                <a:srgbClr val="000000"/>
              </a:solidFill>
              <a:uFill>
                <a:solidFill>
                  <a:srgbClr val="ffffff"/>
                </a:solidFill>
              </a:uFill>
              <a:latin typeface="Arial"/>
            </a:endParaRPr>
          </a:p>
          <a:p>
            <a:pPr>
              <a:lnSpc>
                <a:spcPct val="100000"/>
              </a:lnSpc>
            </a:pPr>
            <a:r>
              <a:rPr b="0" lang="en-US" sz="1200" spc="-1" strike="noStrike">
                <a:solidFill>
                  <a:srgbClr val="000000"/>
                </a:solidFill>
                <a:uFill>
                  <a:solidFill>
                    <a:srgbClr val="ffffff"/>
                  </a:solidFill>
                </a:uFill>
                <a:latin typeface="Arial"/>
                <a:ea typeface="DejaVu Sans"/>
              </a:rPr>
              <a:t>  </a:t>
            </a:r>
            <a:r>
              <a:rPr b="0" lang="en-US" sz="1200" spc="-1" strike="noStrike">
                <a:solidFill>
                  <a:srgbClr val="000000"/>
                </a:solidFill>
                <a:uFill>
                  <a:solidFill>
                    <a:srgbClr val="ffffff"/>
                  </a:solidFill>
                </a:uFill>
                <a:latin typeface="Arial"/>
                <a:ea typeface="DejaVu Sans"/>
              </a:rPr>
              <a:t>enableOptical_(p.get&lt;bool&gt;("enableOptical",true)),</a:t>
            </a:r>
            <a:endParaRPr b="0" lang="en-US" sz="1800" spc="-1" strike="noStrike">
              <a:solidFill>
                <a:srgbClr val="000000"/>
              </a:solidFill>
              <a:uFill>
                <a:solidFill>
                  <a:srgbClr val="ffffff"/>
                </a:solidFill>
              </a:uFill>
              <a:latin typeface="Arial"/>
            </a:endParaRPr>
          </a:p>
          <a:p>
            <a:pPr>
              <a:lnSpc>
                <a:spcPct val="100000"/>
              </a:lnSpc>
            </a:pPr>
            <a:r>
              <a:rPr b="0" lang="en-US" sz="1200" spc="-1" strike="noStrike">
                <a:solidFill>
                  <a:srgbClr val="000000"/>
                </a:solidFill>
                <a:uFill>
                  <a:solidFill>
                    <a:srgbClr val="ffffff"/>
                  </a:solidFill>
                </a:uFill>
                <a:latin typeface="Arial"/>
                <a:ea typeface="DejaVu Sans"/>
              </a:rPr>
              <a:t>  </a:t>
            </a:r>
            <a:r>
              <a:rPr b="0" lang="en-US" sz="1200" spc="-1" strike="noStrike">
                <a:solidFill>
                  <a:srgbClr val="000000"/>
                </a:solidFill>
                <a:uFill>
                  <a:solidFill>
                    <a:srgbClr val="ffffff"/>
                  </a:solidFill>
                </a:uFill>
                <a:latin typeface="Arial"/>
                <a:ea typeface="DejaVu Sans"/>
              </a:rPr>
              <a:t>enableCerenkov_( p.get&lt;bool&gt;("enableCerenkov",false)),  </a:t>
            </a:r>
            <a:endParaRPr b="0" lang="en-US" sz="1800" spc="-1" strike="noStrike">
              <a:solidFill>
                <a:srgbClr val="000000"/>
              </a:solidFill>
              <a:uFill>
                <a:solidFill>
                  <a:srgbClr val="ffffff"/>
                </a:solidFill>
              </a:uFill>
              <a:latin typeface="Arial"/>
            </a:endParaRPr>
          </a:p>
          <a:p>
            <a:pPr>
              <a:lnSpc>
                <a:spcPct val="100000"/>
              </a:lnSpc>
            </a:pPr>
            <a:r>
              <a:rPr b="0" lang="en-US" sz="1200" spc="-1" strike="noStrike">
                <a:solidFill>
                  <a:srgbClr val="000000"/>
                </a:solidFill>
                <a:uFill>
                  <a:solidFill>
                    <a:srgbClr val="ffffff"/>
                  </a:solidFill>
                </a:uFill>
                <a:latin typeface="Arial"/>
                <a:ea typeface="DejaVu Sans"/>
              </a:rPr>
              <a:t>  </a:t>
            </a:r>
            <a:r>
              <a:rPr b="0" lang="en-US" sz="1200" spc="-1" strike="noStrike">
                <a:solidFill>
                  <a:srgbClr val="000000"/>
                </a:solidFill>
                <a:uFill>
                  <a:solidFill>
                    <a:srgbClr val="ffffff"/>
                  </a:solidFill>
                </a:uFill>
                <a:latin typeface="Arial"/>
                <a:ea typeface="DejaVu Sans"/>
              </a:rPr>
              <a:t>CerenkovStackPhotons_( p.get&lt;bool&gt;("CerenkovStackPhotons",false)),</a:t>
            </a:r>
            <a:endParaRPr b="0" lang="en-US" sz="1800" spc="-1" strike="noStrike">
              <a:solidFill>
                <a:srgbClr val="000000"/>
              </a:solidFill>
              <a:uFill>
                <a:solidFill>
                  <a:srgbClr val="ffffff"/>
                </a:solidFill>
              </a:uFill>
              <a:latin typeface="Arial"/>
            </a:endParaRPr>
          </a:p>
          <a:p>
            <a:pPr>
              <a:lnSpc>
                <a:spcPct val="100000"/>
              </a:lnSpc>
            </a:pPr>
            <a:r>
              <a:rPr b="0" lang="en-US" sz="1200" spc="-1" strike="noStrike">
                <a:solidFill>
                  <a:srgbClr val="000000"/>
                </a:solidFill>
                <a:uFill>
                  <a:solidFill>
                    <a:srgbClr val="ffffff"/>
                  </a:solidFill>
                </a:uFill>
                <a:latin typeface="Arial"/>
                <a:ea typeface="DejaVu Sans"/>
              </a:rPr>
              <a:t>  </a:t>
            </a:r>
            <a:r>
              <a:rPr b="0" lang="en-US" sz="1200" spc="-1" strike="noStrike">
                <a:solidFill>
                  <a:srgbClr val="000000"/>
                </a:solidFill>
                <a:uFill>
                  <a:solidFill>
                    <a:srgbClr val="ffffff"/>
                  </a:solidFill>
                </a:uFill>
                <a:latin typeface="Arial"/>
                <a:ea typeface="DejaVu Sans"/>
              </a:rPr>
              <a:t>CerenkovMaxNumPhotons_(p.get&lt;int&gt;(" CerenkovMaxNumPhotons",100)),</a:t>
            </a:r>
            <a:endParaRPr b="0" lang="en-US" sz="1800" spc="-1" strike="noStrike">
              <a:solidFill>
                <a:srgbClr val="000000"/>
              </a:solidFill>
              <a:uFill>
                <a:solidFill>
                  <a:srgbClr val="ffffff"/>
                </a:solidFill>
              </a:uFill>
              <a:latin typeface="Arial"/>
            </a:endParaRPr>
          </a:p>
          <a:p>
            <a:pPr>
              <a:lnSpc>
                <a:spcPct val="100000"/>
              </a:lnSpc>
            </a:pPr>
            <a:r>
              <a:rPr b="0" lang="en-US" sz="1200" spc="-1" strike="noStrike">
                <a:solidFill>
                  <a:srgbClr val="000000"/>
                </a:solidFill>
                <a:uFill>
                  <a:solidFill>
                    <a:srgbClr val="ffffff"/>
                  </a:solidFill>
                </a:uFill>
                <a:latin typeface="Arial"/>
                <a:ea typeface="DejaVu Sans"/>
              </a:rPr>
              <a:t>  </a:t>
            </a:r>
            <a:r>
              <a:rPr b="0" lang="en-US" sz="1200" spc="-1" strike="noStrike">
                <a:solidFill>
                  <a:srgbClr val="000000"/>
                </a:solidFill>
                <a:uFill>
                  <a:solidFill>
                    <a:srgbClr val="ffffff"/>
                  </a:solidFill>
                </a:uFill>
                <a:latin typeface="Arial"/>
                <a:ea typeface="DejaVu Sans"/>
              </a:rPr>
              <a:t>CerenkovMaxBetaChange_(p.get&lt;double&gt;("CerenkovMaxBetaChange",10.0)),</a:t>
            </a:r>
            <a:endParaRPr b="0" lang="en-US" sz="1800" spc="-1" strike="noStrike">
              <a:solidFill>
                <a:srgbClr val="000000"/>
              </a:solidFill>
              <a:uFill>
                <a:solidFill>
                  <a:srgbClr val="ffffff"/>
                </a:solidFill>
              </a:uFill>
              <a:latin typeface="Arial"/>
            </a:endParaRPr>
          </a:p>
          <a:p>
            <a:pPr>
              <a:lnSpc>
                <a:spcPct val="100000"/>
              </a:lnSpc>
            </a:pPr>
            <a:r>
              <a:rPr b="0" lang="en-US" sz="1200" spc="-1" strike="noStrike">
                <a:solidFill>
                  <a:srgbClr val="000000"/>
                </a:solidFill>
                <a:uFill>
                  <a:solidFill>
                    <a:srgbClr val="ffffff"/>
                  </a:solidFill>
                </a:uFill>
                <a:latin typeface="Arial"/>
                <a:ea typeface="DejaVu Sans"/>
              </a:rPr>
              <a:t>  </a:t>
            </a:r>
            <a:r>
              <a:rPr b="0" lang="en-US" sz="1200" spc="-1" strike="noStrike">
                <a:solidFill>
                  <a:srgbClr val="000000"/>
                </a:solidFill>
                <a:uFill>
                  <a:solidFill>
                    <a:srgbClr val="ffffff"/>
                  </a:solidFill>
                </a:uFill>
                <a:latin typeface="Arial"/>
                <a:ea typeface="DejaVu Sans"/>
              </a:rPr>
              <a:t>CerenkovTrackSecondariesFirst_( p.get&lt;bool&gt;("ScintillationTrackSecondariesFirst",false)),</a:t>
            </a:r>
            <a:endParaRPr b="0" lang="en-US" sz="1800" spc="-1" strike="noStrike">
              <a:solidFill>
                <a:srgbClr val="000000"/>
              </a:solidFill>
              <a:uFill>
                <a:solidFill>
                  <a:srgbClr val="ffffff"/>
                </a:solidFill>
              </a:uFill>
              <a:latin typeface="Arial"/>
            </a:endParaRPr>
          </a:p>
          <a:p>
            <a:pPr>
              <a:lnSpc>
                <a:spcPct val="100000"/>
              </a:lnSpc>
            </a:pPr>
            <a:r>
              <a:rPr b="0" lang="en-US" sz="1200" spc="-1" strike="noStrike">
                <a:solidFill>
                  <a:srgbClr val="000000"/>
                </a:solidFill>
                <a:uFill>
                  <a:solidFill>
                    <a:srgbClr val="ffffff"/>
                  </a:solidFill>
                </a:uFill>
                <a:latin typeface="Arial"/>
                <a:ea typeface="DejaVu Sans"/>
              </a:rPr>
              <a:t>  </a:t>
            </a:r>
            <a:r>
              <a:rPr b="0" lang="en-US" sz="1200" spc="-1" strike="noStrike">
                <a:solidFill>
                  <a:srgbClr val="000000"/>
                </a:solidFill>
                <a:uFill>
                  <a:solidFill>
                    <a:srgbClr val="ffffff"/>
                  </a:solidFill>
                </a:uFill>
                <a:latin typeface="Arial"/>
                <a:ea typeface="DejaVu Sans"/>
              </a:rPr>
              <a:t>enableScintillation_( p.get&lt;bool&gt;("enableScintillation",true)),</a:t>
            </a:r>
            <a:endParaRPr b="0" lang="en-US" sz="1800" spc="-1" strike="noStrike">
              <a:solidFill>
                <a:srgbClr val="000000"/>
              </a:solidFill>
              <a:uFill>
                <a:solidFill>
                  <a:srgbClr val="ffffff"/>
                </a:solidFill>
              </a:uFill>
              <a:latin typeface="Arial"/>
            </a:endParaRPr>
          </a:p>
          <a:p>
            <a:pPr>
              <a:lnSpc>
                <a:spcPct val="100000"/>
              </a:lnSpc>
            </a:pPr>
            <a:r>
              <a:rPr b="0" lang="en-US" sz="1200" spc="-1" strike="noStrike">
                <a:solidFill>
                  <a:srgbClr val="000000"/>
                </a:solidFill>
                <a:uFill>
                  <a:solidFill>
                    <a:srgbClr val="ffffff"/>
                  </a:solidFill>
                </a:uFill>
                <a:latin typeface="Arial"/>
                <a:ea typeface="DejaVu Sans"/>
              </a:rPr>
              <a:t>  </a:t>
            </a:r>
            <a:r>
              <a:rPr b="0" lang="en-US" sz="1200" spc="-1" strike="noStrike">
                <a:solidFill>
                  <a:srgbClr val="000000"/>
                </a:solidFill>
                <a:uFill>
                  <a:solidFill>
                    <a:srgbClr val="ffffff"/>
                  </a:solidFill>
                </a:uFill>
                <a:latin typeface="Arial"/>
                <a:ea typeface="DejaVu Sans"/>
              </a:rPr>
              <a:t>ScintillationStackPhotons_( p.get&lt;bool&gt;("ScintillationStackPhotons",false)),</a:t>
            </a:r>
            <a:endParaRPr b="0" lang="en-US" sz="1800" spc="-1" strike="noStrike">
              <a:solidFill>
                <a:srgbClr val="000000"/>
              </a:solidFill>
              <a:uFill>
                <a:solidFill>
                  <a:srgbClr val="ffffff"/>
                </a:solidFill>
              </a:uFill>
              <a:latin typeface="Arial"/>
            </a:endParaRPr>
          </a:p>
          <a:p>
            <a:pPr>
              <a:lnSpc>
                <a:spcPct val="100000"/>
              </a:lnSpc>
            </a:pPr>
            <a:r>
              <a:rPr b="0" lang="en-US" sz="1200" spc="-1" strike="noStrike">
                <a:solidFill>
                  <a:srgbClr val="000000"/>
                </a:solidFill>
                <a:uFill>
                  <a:solidFill>
                    <a:srgbClr val="ffffff"/>
                  </a:solidFill>
                </a:uFill>
                <a:latin typeface="Arial"/>
                <a:ea typeface="DejaVu Sans"/>
              </a:rPr>
              <a:t>  </a:t>
            </a:r>
            <a:r>
              <a:rPr b="0" lang="en-US" sz="1200" spc="-1" strike="noStrike">
                <a:solidFill>
                  <a:srgbClr val="000000"/>
                </a:solidFill>
                <a:uFill>
                  <a:solidFill>
                    <a:srgbClr val="ffffff"/>
                  </a:solidFill>
                </a:uFill>
                <a:latin typeface="Arial"/>
                <a:ea typeface="DejaVu Sans"/>
              </a:rPr>
              <a:t>ScintillationByParticleType_( p.get&lt;bool&gt;("ScintillationByParticleType",false)),</a:t>
            </a:r>
            <a:endParaRPr b="0" lang="en-US" sz="1800" spc="-1" strike="noStrike">
              <a:solidFill>
                <a:srgbClr val="000000"/>
              </a:solidFill>
              <a:uFill>
                <a:solidFill>
                  <a:srgbClr val="ffffff"/>
                </a:solidFill>
              </a:uFill>
              <a:latin typeface="Arial"/>
            </a:endParaRPr>
          </a:p>
          <a:p>
            <a:pPr>
              <a:lnSpc>
                <a:spcPct val="100000"/>
              </a:lnSpc>
            </a:pPr>
            <a:r>
              <a:rPr b="0" lang="en-US" sz="1200" spc="-1" strike="noStrike">
                <a:solidFill>
                  <a:srgbClr val="000000"/>
                </a:solidFill>
                <a:uFill>
                  <a:solidFill>
                    <a:srgbClr val="ffffff"/>
                  </a:solidFill>
                </a:uFill>
                <a:latin typeface="Arial"/>
                <a:ea typeface="DejaVu Sans"/>
              </a:rPr>
              <a:t>  </a:t>
            </a:r>
            <a:r>
              <a:rPr b="0" lang="en-US" sz="1200" spc="-1" strike="noStrike">
                <a:solidFill>
                  <a:srgbClr val="000000"/>
                </a:solidFill>
                <a:uFill>
                  <a:solidFill>
                    <a:srgbClr val="ffffff"/>
                  </a:solidFill>
                </a:uFill>
                <a:latin typeface="Arial"/>
                <a:ea typeface="DejaVu Sans"/>
              </a:rPr>
              <a:t>ScintillationTrackInfo_( p.get&lt;bool&gt;("ScintillationTrackInfo",false)),</a:t>
            </a:r>
            <a:endParaRPr b="0" lang="en-US" sz="1800" spc="-1" strike="noStrike">
              <a:solidFill>
                <a:srgbClr val="000000"/>
              </a:solidFill>
              <a:uFill>
                <a:solidFill>
                  <a:srgbClr val="ffffff"/>
                </a:solidFill>
              </a:uFill>
              <a:latin typeface="Arial"/>
            </a:endParaRPr>
          </a:p>
          <a:p>
            <a:pPr>
              <a:lnSpc>
                <a:spcPct val="100000"/>
              </a:lnSpc>
            </a:pPr>
            <a:r>
              <a:rPr b="0" lang="en-US" sz="1200" spc="-1" strike="noStrike">
                <a:solidFill>
                  <a:srgbClr val="000000"/>
                </a:solidFill>
                <a:uFill>
                  <a:solidFill>
                    <a:srgbClr val="ffffff"/>
                  </a:solidFill>
                </a:uFill>
                <a:latin typeface="Arial"/>
                <a:ea typeface="DejaVu Sans"/>
              </a:rPr>
              <a:t>  </a:t>
            </a:r>
            <a:r>
              <a:rPr b="0" lang="en-US" sz="1200" spc="-1" strike="noStrike">
                <a:solidFill>
                  <a:srgbClr val="000000"/>
                </a:solidFill>
                <a:uFill>
                  <a:solidFill>
                    <a:srgbClr val="ffffff"/>
                  </a:solidFill>
                </a:uFill>
                <a:latin typeface="Arial"/>
                <a:ea typeface="DejaVu Sans"/>
              </a:rPr>
              <a:t>ScintillationTrackSecondariesFirst_( p.get&lt;bool&gt;("ScintillationTrackSecondariesFirst",false)),</a:t>
            </a:r>
            <a:endParaRPr b="0" lang="en-US" sz="1800" spc="-1" strike="noStrike">
              <a:solidFill>
                <a:srgbClr val="000000"/>
              </a:solidFill>
              <a:uFill>
                <a:solidFill>
                  <a:srgbClr val="ffffff"/>
                </a:solidFill>
              </a:uFill>
              <a:latin typeface="Arial"/>
            </a:endParaRPr>
          </a:p>
          <a:p>
            <a:pPr>
              <a:lnSpc>
                <a:spcPct val="100000"/>
              </a:lnSpc>
            </a:pPr>
            <a:r>
              <a:rPr b="0" lang="en-US" sz="1200" spc="-1" strike="noStrike">
                <a:solidFill>
                  <a:srgbClr val="000000"/>
                </a:solidFill>
                <a:uFill>
                  <a:solidFill>
                    <a:srgbClr val="ffffff"/>
                  </a:solidFill>
                </a:uFill>
                <a:latin typeface="Arial"/>
                <a:ea typeface="DejaVu Sans"/>
              </a:rPr>
              <a:t>  </a:t>
            </a:r>
            <a:r>
              <a:rPr b="0" lang="en-US" sz="1200" spc="-1" strike="noStrike">
                <a:solidFill>
                  <a:srgbClr val="000000"/>
                </a:solidFill>
                <a:uFill>
                  <a:solidFill>
                    <a:srgbClr val="ffffff"/>
                  </a:solidFill>
                </a:uFill>
                <a:latin typeface="Arial"/>
                <a:ea typeface="DejaVu Sans"/>
              </a:rPr>
              <a:t>enableAbsorption_( p.get&lt;bool&gt;("enableAbsorption",false)),   </a:t>
            </a:r>
            <a:endParaRPr b="0" lang="en-US" sz="1800" spc="-1" strike="noStrike">
              <a:solidFill>
                <a:srgbClr val="000000"/>
              </a:solidFill>
              <a:uFill>
                <a:solidFill>
                  <a:srgbClr val="ffffff"/>
                </a:solidFill>
              </a:uFill>
              <a:latin typeface="Arial"/>
            </a:endParaRPr>
          </a:p>
          <a:p>
            <a:pPr>
              <a:lnSpc>
                <a:spcPct val="100000"/>
              </a:lnSpc>
            </a:pPr>
            <a:r>
              <a:rPr b="0" lang="en-US" sz="1200" spc="-1" strike="noStrike">
                <a:solidFill>
                  <a:srgbClr val="000000"/>
                </a:solidFill>
                <a:uFill>
                  <a:solidFill>
                    <a:srgbClr val="ffffff"/>
                  </a:solidFill>
                </a:uFill>
                <a:latin typeface="Arial"/>
                <a:ea typeface="DejaVu Sans"/>
              </a:rPr>
              <a:t>  </a:t>
            </a:r>
            <a:r>
              <a:rPr b="0" lang="en-US" sz="1200" spc="-1" strike="noStrike">
                <a:solidFill>
                  <a:srgbClr val="000000"/>
                </a:solidFill>
                <a:uFill>
                  <a:solidFill>
                    <a:srgbClr val="ffffff"/>
                  </a:solidFill>
                </a:uFill>
                <a:latin typeface="Arial"/>
                <a:ea typeface="DejaVu Sans"/>
              </a:rPr>
              <a:t>enableRayleigh_( p.get&lt;bool&gt;("enableRayleigh",false)),     </a:t>
            </a:r>
            <a:endParaRPr b="0" lang="en-US" sz="1800" spc="-1" strike="noStrike">
              <a:solidFill>
                <a:srgbClr val="000000"/>
              </a:solidFill>
              <a:uFill>
                <a:solidFill>
                  <a:srgbClr val="ffffff"/>
                </a:solidFill>
              </a:uFill>
              <a:latin typeface="Arial"/>
            </a:endParaRPr>
          </a:p>
          <a:p>
            <a:pPr>
              <a:lnSpc>
                <a:spcPct val="100000"/>
              </a:lnSpc>
            </a:pPr>
            <a:r>
              <a:rPr b="0" lang="en-US" sz="1200" spc="-1" strike="noStrike">
                <a:solidFill>
                  <a:srgbClr val="000000"/>
                </a:solidFill>
                <a:uFill>
                  <a:solidFill>
                    <a:srgbClr val="ffffff"/>
                  </a:solidFill>
                </a:uFill>
                <a:latin typeface="Arial"/>
                <a:ea typeface="DejaVu Sans"/>
              </a:rPr>
              <a:t>  </a:t>
            </a:r>
            <a:r>
              <a:rPr b="0" lang="en-US" sz="1200" spc="-1" strike="noStrike">
                <a:solidFill>
                  <a:srgbClr val="000000"/>
                </a:solidFill>
                <a:uFill>
                  <a:solidFill>
                    <a:srgbClr val="ffffff"/>
                  </a:solidFill>
                </a:uFill>
                <a:latin typeface="Arial"/>
                <a:ea typeface="DejaVu Sans"/>
              </a:rPr>
              <a:t>enableMieHG_( p.get&lt;bool&gt;("enableMieHG",false)),        </a:t>
            </a:r>
            <a:endParaRPr b="0" lang="en-US" sz="1800" spc="-1" strike="noStrike">
              <a:solidFill>
                <a:srgbClr val="000000"/>
              </a:solidFill>
              <a:uFill>
                <a:solidFill>
                  <a:srgbClr val="ffffff"/>
                </a:solidFill>
              </a:uFill>
              <a:latin typeface="Arial"/>
            </a:endParaRPr>
          </a:p>
          <a:p>
            <a:pPr>
              <a:lnSpc>
                <a:spcPct val="100000"/>
              </a:lnSpc>
            </a:pPr>
            <a:r>
              <a:rPr b="0" lang="en-US" sz="1200" spc="-1" strike="noStrike">
                <a:solidFill>
                  <a:srgbClr val="000000"/>
                </a:solidFill>
                <a:uFill>
                  <a:solidFill>
                    <a:srgbClr val="ffffff"/>
                  </a:solidFill>
                </a:uFill>
                <a:latin typeface="Arial"/>
                <a:ea typeface="DejaVu Sans"/>
              </a:rPr>
              <a:t>  </a:t>
            </a:r>
            <a:r>
              <a:rPr b="0" lang="en-US" sz="1200" spc="-1" strike="noStrike">
                <a:solidFill>
                  <a:srgbClr val="000000"/>
                </a:solidFill>
                <a:uFill>
                  <a:solidFill>
                    <a:srgbClr val="ffffff"/>
                  </a:solidFill>
                </a:uFill>
                <a:latin typeface="Arial"/>
                <a:ea typeface="DejaVu Sans"/>
              </a:rPr>
              <a:t>enableBoundary_( p.get&lt;bool&gt;("enableBoundary",false)),</a:t>
            </a:r>
            <a:endParaRPr b="0" lang="en-US" sz="1800" spc="-1" strike="noStrike">
              <a:solidFill>
                <a:srgbClr val="000000"/>
              </a:solidFill>
              <a:uFill>
                <a:solidFill>
                  <a:srgbClr val="ffffff"/>
                </a:solidFill>
              </a:uFill>
              <a:latin typeface="Arial"/>
            </a:endParaRPr>
          </a:p>
          <a:p>
            <a:pPr>
              <a:lnSpc>
                <a:spcPct val="100000"/>
              </a:lnSpc>
            </a:pPr>
            <a:r>
              <a:rPr b="0" lang="en-US" sz="1200" spc="-1" strike="noStrike">
                <a:solidFill>
                  <a:srgbClr val="000000"/>
                </a:solidFill>
                <a:uFill>
                  <a:solidFill>
                    <a:srgbClr val="ffffff"/>
                  </a:solidFill>
                </a:uFill>
                <a:latin typeface="Arial"/>
                <a:ea typeface="DejaVu Sans"/>
              </a:rPr>
              <a:t>  </a:t>
            </a:r>
            <a:r>
              <a:rPr b="0" lang="en-US" sz="1200" spc="-1" strike="noStrike">
                <a:solidFill>
                  <a:srgbClr val="000000"/>
                </a:solidFill>
                <a:uFill>
                  <a:solidFill>
                    <a:srgbClr val="ffffff"/>
                  </a:solidFill>
                </a:uFill>
                <a:latin typeface="Arial"/>
                <a:ea typeface="DejaVu Sans"/>
              </a:rPr>
              <a:t>enableWLS_( p.get&lt;bool&gt;("enableWLS",false)),</a:t>
            </a:r>
            <a:endParaRPr b="0" lang="en-US" sz="1800" spc="-1" strike="noStrike">
              <a:solidFill>
                <a:srgbClr val="000000"/>
              </a:solidFill>
              <a:uFill>
                <a:solidFill>
                  <a:srgbClr val="ffffff"/>
                </a:solidFill>
              </a:uFill>
              <a:latin typeface="Arial"/>
            </a:endParaRPr>
          </a:p>
          <a:p>
            <a:pPr>
              <a:lnSpc>
                <a:spcPct val="100000"/>
              </a:lnSpc>
            </a:pPr>
            <a:r>
              <a:rPr b="0" lang="en-US" sz="1200" spc="-1" strike="noStrike">
                <a:solidFill>
                  <a:srgbClr val="000000"/>
                </a:solidFill>
                <a:uFill>
                  <a:solidFill>
                    <a:srgbClr val="ffffff"/>
                  </a:solidFill>
                </a:uFill>
                <a:latin typeface="Arial"/>
                <a:ea typeface="DejaVu Sans"/>
              </a:rPr>
              <a:t>  </a:t>
            </a:r>
            <a:r>
              <a:rPr b="0" lang="en-US" sz="1200" spc="-1" strike="noStrike">
                <a:solidFill>
                  <a:srgbClr val="000000"/>
                </a:solidFill>
                <a:uFill>
                  <a:solidFill>
                    <a:srgbClr val="ffffff"/>
                  </a:solidFill>
                </a:uFill>
                <a:latin typeface="Arial"/>
                <a:ea typeface="DejaVu Sans"/>
              </a:rPr>
              <a:t>BoundaryInvokeSD_( p.get&lt;bool&gt;("BoundaryInvokeSD",false)),</a:t>
            </a:r>
            <a:endParaRPr b="0" lang="en-US" sz="1800" spc="-1" strike="noStrike">
              <a:solidFill>
                <a:srgbClr val="000000"/>
              </a:solidFill>
              <a:uFill>
                <a:solidFill>
                  <a:srgbClr val="ffffff"/>
                </a:solidFill>
              </a:uFill>
              <a:latin typeface="Arial"/>
            </a:endParaRPr>
          </a:p>
          <a:p>
            <a:pPr>
              <a:lnSpc>
                <a:spcPct val="100000"/>
              </a:lnSpc>
            </a:pPr>
            <a:r>
              <a:rPr b="0" lang="en-US" sz="1200" spc="-1" strike="noStrike">
                <a:solidFill>
                  <a:srgbClr val="000000"/>
                </a:solidFill>
                <a:uFill>
                  <a:solidFill>
                    <a:srgbClr val="ffffff"/>
                  </a:solidFill>
                </a:uFill>
                <a:latin typeface="Arial"/>
                <a:ea typeface="DejaVu Sans"/>
              </a:rPr>
              <a:t>  </a:t>
            </a:r>
            <a:r>
              <a:rPr b="0" lang="en-US" sz="1200" spc="-1" strike="noStrike">
                <a:solidFill>
                  <a:srgbClr val="000000"/>
                </a:solidFill>
                <a:uFill>
                  <a:solidFill>
                    <a:srgbClr val="ffffff"/>
                  </a:solidFill>
                </a:uFill>
                <a:latin typeface="Arial"/>
                <a:ea typeface="DejaVu Sans"/>
              </a:rPr>
              <a:t>WLSProfile_( p.get&lt;std::string&gt;(" WLSProfile","delta"))</a:t>
            </a:r>
            <a:endParaRPr b="0" lang="en-US" sz="1800" spc="-1" strike="noStrike">
              <a:solidFill>
                <a:srgbClr val="000000"/>
              </a:solidFill>
              <a:uFill>
                <a:solidFill>
                  <a:srgbClr val="ffffff"/>
                </a:solidFill>
              </a:uFill>
              <a:latin typeface="Arial"/>
            </a:endParaRPr>
          </a:p>
          <a:p>
            <a:pPr>
              <a:lnSpc>
                <a:spcPct val="100000"/>
              </a:lnSpc>
            </a:pPr>
            <a:r>
              <a:rPr b="0" lang="en-US" sz="1200" spc="-1" strike="noStrike">
                <a:solidFill>
                  <a:srgbClr val="000000"/>
                </a:solidFill>
                <a:uFill>
                  <a:solidFill>
                    <a:srgbClr val="ffffff"/>
                  </a:solidFill>
                </a:uFill>
                <a:latin typeface="Arial"/>
                <a:ea typeface="DejaVu Sans"/>
              </a:rPr>
              <a:t>{}</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6" name="CustomShape 1"/>
          <p:cNvSpPr/>
          <p:nvPr/>
        </p:nvSpPr>
        <p:spPr>
          <a:xfrm>
            <a:off x="640080" y="1005840"/>
            <a:ext cx="9051840" cy="8182080"/>
          </a:xfrm>
          <a:prstGeom prst="rect">
            <a:avLst/>
          </a:prstGeom>
          <a:noFill/>
          <a:ln>
            <a:noFill/>
          </a:ln>
        </p:spPr>
        <p:style>
          <a:lnRef idx="0"/>
          <a:fillRef idx="0"/>
          <a:effectRef idx="0"/>
          <a:fontRef idx="minor"/>
        </p:style>
        <p:txBody>
          <a:bodyPr lIns="90000" rIns="90000" tIns="45000" bIns="45000"/>
          <a:p>
            <a:pPr>
              <a:lnSpc>
                <a:spcPct val="100000"/>
              </a:lnSpc>
            </a:pPr>
            <a:r>
              <a:rPr b="0" lang="en-US" sz="600" spc="-1" strike="noStrike">
                <a:solidFill>
                  <a:srgbClr val="000000"/>
                </a:solidFill>
                <a:uFill>
                  <a:solidFill>
                    <a:srgbClr val="ffffff"/>
                  </a:solidFill>
                </a:uFill>
                <a:latin typeface="Arial"/>
                <a:ea typeface="DejaVu Sans"/>
              </a:rPr>
              <a:t>G4VUserPhysicsList* artg4tk::PhysicsListService::makePhysicsList() {</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g4alt::G4PhysListFactory factory;</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 Access to registries and factories</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G4PhysicsConstructorRegistry* g4pcr = G4PhysicsConstructorRegistry::Instance();</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G4PhysListRegistry* g4plr = G4PhysListRegistry::Instance();</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 </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 the following should be unneccessary at some point:</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g4plr-&gt;AddPhysicsExtension("OPTICAL", "G4OpticalPhysics");</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g4plr-&gt;AddPhysicsExtension("STEPLIMIT", "G4StepLimiterPhysics");</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g4plr-&gt;AddPhysicsExtension("NEUTRONLIMIT", "G4NeutronTrackingCut");</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g4pcr-&gt;PrintAvailablePhysicsConstructors();</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g4plr-&gt;PrintAvailablePhysLists();</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G4VModularPhysicsList* phys = NULL;</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G4String physName = PhysicsListName_;</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if (enableOptical_)   physName=physName+"+OPTICAL";</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if (enableStepLimit_) physName=physName+"+STEPLIMIT";</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if (enableNeutronLimit_)  physName=physName+"+NEUTRONLIMIT";</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std::cout &lt;&lt; " Name of Physics list: "&lt;&lt; physName&lt;&lt;std::endl;</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if (factory.IsReferencePhysList(physName)) {</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phys = factory.GetReferencePhysList(physName);</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std::cout &lt;&lt; phys-&gt;GetPhysicsTableDirectory() &lt;&lt; std::endl;</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if (enableOptical_)</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G4OpticalPhysics* opticalPhysics = (G4OpticalPhysics*) phys-&gt;GetPhysics("Optical");</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opticalPhysics-&gt;Configure(kCerenkov,  enableCerenkov_);</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opticalPhysics-&gt;SetCerenkovStackPhotons(CerenkovStackPhotons_);</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opticalPhysics-&gt;Configure(kScintillation,  enableScintillation_);</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opticalPhysics-&gt;SetScintillationStackPhotons(ScintillationStackPhotons_);</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opticalPhysics-&gt;SetScintillationByParticleType(ScintillationByParticleType_);</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opticalPhysics-&gt;SetScintillationTrackInfo(ScintillationTrackInfo_);</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opticalPhysics-&gt;SetTrackSecondariesFirst(kCerenkov, true);      // only relevant if we actually stack and trace the optical photons</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opticalPhysics-&gt;SetTrackSecondariesFirst(kScintillation, true); // only relevant if we actually stack and trace the optical photons</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opticalPhysics-&gt;SetMaxNumPhotonsPerStep(CerenkovMaxNumPhotons_);</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opticalPhysics-&gt;SetMaxBetaChangePerStep( CerenkovMaxBetaChange_);</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opticalPhysics-&gt;Configure(kAbsorption,enableAbsorption_);   </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opticalPhysics-&gt;Configure(kRayleigh,enableRayleigh_);     </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opticalPhysics-&gt;Configure(kMieHG,enableMieHG_);        </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opticalPhysics-&gt;Configure(kBoundary,enableBoundary_);     </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opticalPhysics-&gt;Configure(kWLS,enableWLS_);</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if (enableNeutronLimit_)</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G4NeutronTrackingCut * neutrcut = (G4NeutronTrackingCut*) phys-&gt;GetPhysics("neutronTrackingCut");</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neutrcut-&gt;SetTimeLimit(NeutronTimeLimit_);</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if (DumpList_)</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phys-&gt;DumpList();</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phys-&gt;DumpCutValuesTable();</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    </a:t>
            </a:r>
            <a:r>
              <a:rPr b="0" lang="en-US" sz="600" spc="-1" strike="noStrike">
                <a:solidFill>
                  <a:srgbClr val="000000"/>
                </a:solidFill>
                <a:uFill>
                  <a:solidFill>
                    <a:srgbClr val="ffffff"/>
                  </a:solidFill>
                </a:uFill>
                <a:latin typeface="Arial"/>
                <a:ea typeface="DejaVu Sans"/>
              </a:rPr>
              <a:t>return phys;</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Arial"/>
                <a:ea typeface="DejaVu Sans"/>
              </a:rPr>
              <a:t>using artg4tk::PhysicsListService;</a:t>
            </a:r>
            <a:endParaRPr b="0" lang="en-US" sz="1800" spc="-1" strike="noStrike">
              <a:solidFill>
                <a:srgbClr val="000000"/>
              </a:solidFill>
              <a:uFill>
                <a:solidFill>
                  <a:srgbClr val="ffffff"/>
                </a:solidFill>
              </a:uFill>
              <a:latin typeface="Arial"/>
            </a:endParaRPr>
          </a:p>
        </p:txBody>
      </p:sp>
    </p:spTree>
  </p:cSld>
  <p:timing>
    <p:tnLst>
      <p:par>
        <p:cTn id="47" dur="indefinite" restart="never" nodeType="tmRoot">
          <p:childTnLst>
            <p:seq>
              <p:cTn id="48"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7" name="CustomShape 1"/>
          <p:cNvSpPr/>
          <p:nvPr/>
        </p:nvSpPr>
        <p:spPr>
          <a:xfrm>
            <a:off x="520200" y="914400"/>
            <a:ext cx="8349120" cy="1688400"/>
          </a:xfrm>
          <a:prstGeom prst="rect">
            <a:avLst/>
          </a:prstGeom>
          <a:noFill/>
          <a:ln>
            <a:noFill/>
          </a:ln>
        </p:spPr>
        <p:style>
          <a:lnRef idx="0"/>
          <a:fillRef idx="0"/>
          <a:effectRef idx="0"/>
          <a:fontRef idx="minor"/>
        </p:style>
        <p:txBody>
          <a:bodyPr lIns="90000" rIns="90000" tIns="45000" bIns="45000"/>
          <a:p>
            <a:pPr>
              <a:lnSpc>
                <a:spcPct val="100000"/>
              </a:lnSpc>
            </a:pP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1400" spc="-1" strike="noStrike">
                <a:solidFill>
                  <a:srgbClr val="0066cc"/>
                </a:solidFill>
                <a:uFill>
                  <a:solidFill>
                    <a:srgbClr val="ffffff"/>
                  </a:solidFill>
                </a:uFill>
                <a:latin typeface="Arial"/>
                <a:ea typeface="DejaVu Sans"/>
              </a:rPr>
              <a:t>Requirements</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1400" spc="-1" strike="noStrike">
                <a:solidFill>
                  <a:srgbClr val="0066cc"/>
                </a:solidFill>
                <a:uFill>
                  <a:solidFill>
                    <a:srgbClr val="ffffff"/>
                  </a:solidFill>
                </a:uFill>
                <a:latin typeface="Arial"/>
                <a:ea typeface="DejaVu Sans"/>
              </a:rPr>
              <a:t>What does LArG4 do?</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1400" spc="-1" strike="noStrike">
                <a:solidFill>
                  <a:srgbClr val="0066cc"/>
                </a:solidFill>
                <a:uFill>
                  <a:solidFill>
                    <a:srgbClr val="ffffff"/>
                  </a:solidFill>
                </a:uFill>
                <a:latin typeface="Arial"/>
                <a:ea typeface="DejaVu Sans"/>
              </a:rPr>
              <a:t>How to refactor it status thereof/ how to access artg4tk</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1400" spc="-1" strike="noStrike">
                <a:solidFill>
                  <a:srgbClr val="0066cc"/>
                </a:solidFill>
                <a:uFill>
                  <a:solidFill>
                    <a:srgbClr val="ffffff"/>
                  </a:solidFill>
                </a:uFill>
                <a:latin typeface="Arial"/>
                <a:ea typeface="DejaVu Sans"/>
              </a:rPr>
              <a:t>Selection of physics list, processes etc. fcl parameters</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1400" spc="-1" strike="noStrike">
                <a:solidFill>
                  <a:srgbClr val="0066cc"/>
                </a:solidFill>
                <a:uFill>
                  <a:solidFill>
                    <a:srgbClr val="ffffff"/>
                  </a:solidFill>
                </a:uFill>
                <a:latin typeface="Arial"/>
                <a:ea typeface="DejaVu Sans"/>
              </a:rPr>
              <a:t>artg4tk how to run it. </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1400" spc="-1" strike="noStrike">
                <a:solidFill>
                  <a:srgbClr val="0066cc"/>
                </a:solidFill>
                <a:uFill>
                  <a:solidFill>
                    <a:srgbClr val="ffffff"/>
                  </a:solidFill>
                </a:uFill>
                <a:latin typeface="Arial"/>
                <a:ea typeface="DejaVu Sans"/>
              </a:rPr>
              <a:t>How to define a detector in gdml. </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1400" spc="-1" strike="noStrike">
                <a:solidFill>
                  <a:srgbClr val="0066cc"/>
                </a:solidFill>
                <a:uFill>
                  <a:solidFill>
                    <a:srgbClr val="ffffff"/>
                  </a:solidFill>
                </a:uFill>
                <a:latin typeface="Arial"/>
                <a:ea typeface="DejaVu Sans"/>
              </a:rPr>
              <a:t>Some results </a:t>
            </a:r>
            <a:endParaRPr b="0" lang="en-US" sz="1800" spc="-1" strike="noStrike">
              <a:solidFill>
                <a:srgbClr val="000000"/>
              </a:solidFill>
              <a:uFill>
                <a:solidFill>
                  <a:srgbClr val="ffffff"/>
                </a:solidFill>
              </a:uFill>
              <a:latin typeface="Arial"/>
            </a:endParaRPr>
          </a:p>
        </p:txBody>
      </p:sp>
      <p:sp>
        <p:nvSpPr>
          <p:cNvPr id="288" name="CustomShape 2"/>
          <p:cNvSpPr/>
          <p:nvPr/>
        </p:nvSpPr>
        <p:spPr>
          <a:xfrm>
            <a:off x="365760" y="365760"/>
            <a:ext cx="1878480" cy="429840"/>
          </a:xfrm>
          <a:prstGeom prst="rect">
            <a:avLst/>
          </a:prstGeom>
          <a:noFill/>
          <a:ln>
            <a:noFill/>
          </a:ln>
        </p:spPr>
        <p:style>
          <a:lnRef idx="0"/>
          <a:fillRef idx="0"/>
          <a:effectRef idx="0"/>
          <a:fontRef idx="minor"/>
        </p:style>
        <p:txBody>
          <a:bodyPr lIns="90000" rIns="90000" tIns="45000" bIns="45000"/>
          <a:p>
            <a:pPr>
              <a:lnSpc>
                <a:spcPct val="100000"/>
              </a:lnSpc>
            </a:pPr>
            <a:r>
              <a:rPr b="0" lang="en-US" sz="2400" spc="-1" strike="noStrike">
                <a:solidFill>
                  <a:srgbClr val="0066cc"/>
                </a:solidFill>
                <a:uFill>
                  <a:solidFill>
                    <a:srgbClr val="ffffff"/>
                  </a:solidFill>
                </a:uFill>
                <a:latin typeface="Arial"/>
                <a:ea typeface="DejaVu Sans"/>
              </a:rPr>
              <a:t>Outline</a:t>
            </a:r>
            <a:endParaRPr b="0" lang="en-US" sz="1800" spc="-1" strike="noStrike">
              <a:solidFill>
                <a:srgbClr val="000000"/>
              </a:solidFill>
              <a:uFill>
                <a:solidFill>
                  <a:srgbClr val="ffffff"/>
                </a:solidFill>
              </a:uFill>
              <a:latin typeface="Arial"/>
            </a:endParaRPr>
          </a:p>
        </p:txBody>
      </p:sp>
    </p:spTree>
  </p:cSld>
  <p:timing>
    <p:tnLst>
      <p:par>
        <p:cTn id="49" dur="indefinite" restart="never" nodeType="tmRoot">
          <p:childTnLst>
            <p:seq>
              <p:cTn id="50"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CustomShape 1"/>
          <p:cNvSpPr/>
          <p:nvPr/>
        </p:nvSpPr>
        <p:spPr>
          <a:xfrm>
            <a:off x="3566520" y="842760"/>
            <a:ext cx="5577120" cy="3840120"/>
          </a:xfrm>
          <a:custGeom>
            <a:avLst/>
            <a:gdLst/>
            <a:ahLst/>
            <a:rect l="l" t="t" r="r" b="b"/>
            <a:pathLst>
              <a:path w="15495" h="10670">
                <a:moveTo>
                  <a:pt x="1778" y="0"/>
                </a:moveTo>
                <a:cubicBezTo>
                  <a:pt x="889" y="0"/>
                  <a:pt x="0" y="889"/>
                  <a:pt x="0" y="1778"/>
                </a:cubicBezTo>
                <a:lnTo>
                  <a:pt x="0" y="8890"/>
                </a:lnTo>
                <a:cubicBezTo>
                  <a:pt x="0" y="9779"/>
                  <a:pt x="889" y="10669"/>
                  <a:pt x="1778" y="10669"/>
                </a:cubicBezTo>
                <a:lnTo>
                  <a:pt x="13715" y="10669"/>
                </a:lnTo>
                <a:cubicBezTo>
                  <a:pt x="14604" y="10669"/>
                  <a:pt x="15494" y="9779"/>
                  <a:pt x="15494" y="8890"/>
                </a:cubicBezTo>
                <a:lnTo>
                  <a:pt x="15494" y="1778"/>
                </a:lnTo>
                <a:cubicBezTo>
                  <a:pt x="15494" y="889"/>
                  <a:pt x="14604" y="0"/>
                  <a:pt x="13715" y="0"/>
                </a:cubicBezTo>
                <a:lnTo>
                  <a:pt x="1778" y="0"/>
                </a:lnTo>
              </a:path>
            </a:pathLst>
          </a:custGeom>
          <a:solidFill>
            <a:srgbClr val="eeeeee"/>
          </a:solidFill>
          <a:ln>
            <a:solidFill>
              <a:srgbClr val="3465a4"/>
            </a:solidFill>
          </a:ln>
        </p:spPr>
        <p:style>
          <a:lnRef idx="0"/>
          <a:fillRef idx="0"/>
          <a:effectRef idx="0"/>
          <a:fontRef idx="minor"/>
        </p:style>
      </p:sp>
      <p:sp>
        <p:nvSpPr>
          <p:cNvPr id="129" name="CustomShape 2"/>
          <p:cNvSpPr/>
          <p:nvPr/>
        </p:nvSpPr>
        <p:spPr>
          <a:xfrm>
            <a:off x="0" y="822960"/>
            <a:ext cx="3565800" cy="3840120"/>
          </a:xfrm>
          <a:custGeom>
            <a:avLst/>
            <a:gdLst/>
            <a:ahLst/>
            <a:rect l="l" t="t" r="r" b="b"/>
            <a:pathLst>
              <a:path w="9908" h="10670">
                <a:moveTo>
                  <a:pt x="1651" y="0"/>
                </a:moveTo>
                <a:cubicBezTo>
                  <a:pt x="825" y="0"/>
                  <a:pt x="0" y="825"/>
                  <a:pt x="0" y="1651"/>
                </a:cubicBezTo>
                <a:lnTo>
                  <a:pt x="0" y="9017"/>
                </a:lnTo>
                <a:cubicBezTo>
                  <a:pt x="0" y="9843"/>
                  <a:pt x="825" y="10669"/>
                  <a:pt x="1651" y="10669"/>
                </a:cubicBezTo>
                <a:lnTo>
                  <a:pt x="8255" y="10669"/>
                </a:lnTo>
                <a:cubicBezTo>
                  <a:pt x="9081" y="10669"/>
                  <a:pt x="9907" y="9843"/>
                  <a:pt x="9907" y="9017"/>
                </a:cubicBezTo>
                <a:lnTo>
                  <a:pt x="9907" y="1651"/>
                </a:lnTo>
                <a:cubicBezTo>
                  <a:pt x="9907" y="825"/>
                  <a:pt x="9081" y="0"/>
                  <a:pt x="8255" y="0"/>
                </a:cubicBezTo>
                <a:lnTo>
                  <a:pt x="1651" y="0"/>
                </a:lnTo>
              </a:path>
            </a:pathLst>
          </a:custGeom>
          <a:solidFill>
            <a:srgbClr val="eeeeee"/>
          </a:solidFill>
          <a:ln>
            <a:solidFill>
              <a:srgbClr val="3465a4"/>
            </a:solidFill>
          </a:ln>
        </p:spPr>
        <p:style>
          <a:lnRef idx="0"/>
          <a:fillRef idx="0"/>
          <a:effectRef idx="0"/>
          <a:fontRef idx="minor"/>
        </p:style>
      </p:sp>
      <p:sp>
        <p:nvSpPr>
          <p:cNvPr id="130" name="CustomShape 3"/>
          <p:cNvSpPr/>
          <p:nvPr/>
        </p:nvSpPr>
        <p:spPr>
          <a:xfrm>
            <a:off x="274320" y="914400"/>
            <a:ext cx="8869320" cy="914040"/>
          </a:xfrm>
          <a:custGeom>
            <a:avLst/>
            <a:gdLst/>
            <a:ahLst/>
            <a:rect l="l" t="t" r="r" b="b"/>
            <a:pathLst>
              <a:path w="24640" h="2542">
                <a:moveTo>
                  <a:pt x="423" y="0"/>
                </a:moveTo>
                <a:cubicBezTo>
                  <a:pt x="211" y="0"/>
                  <a:pt x="0" y="211"/>
                  <a:pt x="0" y="423"/>
                </a:cubicBezTo>
                <a:lnTo>
                  <a:pt x="0" y="2117"/>
                </a:lnTo>
                <a:cubicBezTo>
                  <a:pt x="0" y="2329"/>
                  <a:pt x="211" y="2541"/>
                  <a:pt x="423" y="2541"/>
                </a:cubicBezTo>
                <a:lnTo>
                  <a:pt x="24215" y="2541"/>
                </a:lnTo>
                <a:cubicBezTo>
                  <a:pt x="24427" y="2541"/>
                  <a:pt x="24639" y="2329"/>
                  <a:pt x="24639" y="2117"/>
                </a:cubicBezTo>
                <a:lnTo>
                  <a:pt x="24639" y="423"/>
                </a:lnTo>
                <a:cubicBezTo>
                  <a:pt x="24639" y="211"/>
                  <a:pt x="24427" y="0"/>
                  <a:pt x="24215" y="0"/>
                </a:cubicBezTo>
                <a:lnTo>
                  <a:pt x="423" y="0"/>
                </a:lnTo>
              </a:path>
            </a:pathLst>
          </a:custGeom>
          <a:solidFill>
            <a:srgbClr val="ffff99"/>
          </a:solidFill>
          <a:ln>
            <a:solidFill>
              <a:srgbClr val="3465a4"/>
            </a:solidFill>
          </a:ln>
        </p:spPr>
        <p:style>
          <a:lnRef idx="0"/>
          <a:fillRef idx="0"/>
          <a:effectRef idx="0"/>
          <a:fontRef idx="minor"/>
        </p:style>
      </p:sp>
      <p:sp>
        <p:nvSpPr>
          <p:cNvPr id="131" name="CustomShape 4"/>
          <p:cNvSpPr/>
          <p:nvPr/>
        </p:nvSpPr>
        <p:spPr>
          <a:xfrm>
            <a:off x="457200" y="1005840"/>
            <a:ext cx="2377080" cy="548280"/>
          </a:xfrm>
          <a:custGeom>
            <a:avLst/>
            <a:gdLst/>
            <a:ahLst/>
            <a:rect l="l" t="t" r="r" b="b"/>
            <a:pathLst>
              <a:path w="6606" h="1525">
                <a:moveTo>
                  <a:pt x="254" y="0"/>
                </a:moveTo>
                <a:cubicBezTo>
                  <a:pt x="127" y="0"/>
                  <a:pt x="0" y="127"/>
                  <a:pt x="0" y="254"/>
                </a:cubicBezTo>
                <a:lnTo>
                  <a:pt x="0" y="1270"/>
                </a:lnTo>
                <a:cubicBezTo>
                  <a:pt x="0" y="1397"/>
                  <a:pt x="127" y="1524"/>
                  <a:pt x="254" y="1524"/>
                </a:cubicBezTo>
                <a:lnTo>
                  <a:pt x="6350" y="1524"/>
                </a:lnTo>
                <a:cubicBezTo>
                  <a:pt x="6477" y="1524"/>
                  <a:pt x="6605" y="1397"/>
                  <a:pt x="6605" y="1270"/>
                </a:cubicBezTo>
                <a:lnTo>
                  <a:pt x="6605" y="254"/>
                </a:lnTo>
                <a:cubicBezTo>
                  <a:pt x="6605" y="127"/>
                  <a:pt x="6477" y="0"/>
                  <a:pt x="6350" y="0"/>
                </a:cubicBezTo>
                <a:lnTo>
                  <a:pt x="254" y="0"/>
                </a:lnTo>
              </a:path>
            </a:pathLst>
          </a:custGeom>
          <a:solidFill>
            <a:srgbClr val="729fcf"/>
          </a:solidFill>
          <a:ln>
            <a:solidFill>
              <a:srgbClr val="3465a4"/>
            </a:solidFill>
          </a:ln>
        </p:spPr>
        <p:style>
          <a:lnRef idx="0"/>
          <a:fillRef idx="0"/>
          <a:effectRef idx="0"/>
          <a:fontRef idx="minor"/>
        </p:style>
        <p:txBody>
          <a:bodyPr wrap="none" lIns="90000" rIns="90000" tIns="45000" bIns="45000" anchor="ctr"/>
          <a:p>
            <a:pPr algn="ctr">
              <a:lnSpc>
                <a:spcPct val="100000"/>
              </a:lnSpc>
            </a:pPr>
            <a:r>
              <a:rPr b="0" lang="en-US" sz="1800" spc="-1" strike="noStrike">
                <a:solidFill>
                  <a:srgbClr val="000000"/>
                </a:solidFill>
                <a:uFill>
                  <a:solidFill>
                    <a:srgbClr val="ffffff"/>
                  </a:solidFill>
                </a:uFill>
                <a:latin typeface="Arial"/>
                <a:ea typeface="DejaVu Sans"/>
              </a:rPr>
              <a:t>GEANT4</a:t>
            </a:r>
            <a:endParaRPr b="0" lang="en-US" sz="1800" spc="-1" strike="noStrike">
              <a:solidFill>
                <a:srgbClr val="000000"/>
              </a:solidFill>
              <a:uFill>
                <a:solidFill>
                  <a:srgbClr val="ffffff"/>
                </a:solidFill>
              </a:uFill>
              <a:latin typeface="Arial"/>
            </a:endParaRPr>
          </a:p>
        </p:txBody>
      </p:sp>
      <p:sp>
        <p:nvSpPr>
          <p:cNvPr id="132" name="CustomShape 5"/>
          <p:cNvSpPr/>
          <p:nvPr/>
        </p:nvSpPr>
        <p:spPr>
          <a:xfrm>
            <a:off x="362520" y="1612080"/>
            <a:ext cx="1737000" cy="182520"/>
          </a:xfrm>
          <a:custGeom>
            <a:avLst/>
            <a:gdLst/>
            <a:ahLst/>
            <a:rect l="l" t="t" r="r" b="b"/>
            <a:pathLst>
              <a:path w="4827" h="510">
                <a:moveTo>
                  <a:pt x="84" y="0"/>
                </a:moveTo>
                <a:cubicBezTo>
                  <a:pt x="42" y="0"/>
                  <a:pt x="0" y="42"/>
                  <a:pt x="0" y="84"/>
                </a:cubicBezTo>
                <a:lnTo>
                  <a:pt x="0" y="424"/>
                </a:lnTo>
                <a:cubicBezTo>
                  <a:pt x="0" y="466"/>
                  <a:pt x="42" y="509"/>
                  <a:pt x="84" y="509"/>
                </a:cubicBezTo>
                <a:lnTo>
                  <a:pt x="4742" y="509"/>
                </a:lnTo>
                <a:cubicBezTo>
                  <a:pt x="4784" y="509"/>
                  <a:pt x="4826" y="466"/>
                  <a:pt x="4826" y="424"/>
                </a:cubicBezTo>
                <a:lnTo>
                  <a:pt x="4826" y="84"/>
                </a:lnTo>
                <a:cubicBezTo>
                  <a:pt x="4826" y="42"/>
                  <a:pt x="4784" y="0"/>
                  <a:pt x="4742" y="0"/>
                </a:cubicBezTo>
                <a:lnTo>
                  <a:pt x="84" y="0"/>
                </a:lnTo>
              </a:path>
            </a:pathLst>
          </a:custGeom>
          <a:solidFill>
            <a:srgbClr val="729fcf"/>
          </a:solidFill>
          <a:ln>
            <a:solidFill>
              <a:srgbClr val="3465a4"/>
            </a:solidFill>
          </a:ln>
        </p:spPr>
        <p:style>
          <a:lnRef idx="0"/>
          <a:fillRef idx="0"/>
          <a:effectRef idx="0"/>
          <a:fontRef idx="minor"/>
        </p:style>
      </p:sp>
      <p:sp>
        <p:nvSpPr>
          <p:cNvPr id="133" name="CustomShape 6"/>
          <p:cNvSpPr/>
          <p:nvPr/>
        </p:nvSpPr>
        <p:spPr>
          <a:xfrm>
            <a:off x="365760" y="1576440"/>
            <a:ext cx="1828440" cy="289800"/>
          </a:xfrm>
          <a:prstGeom prst="rect">
            <a:avLst/>
          </a:prstGeom>
          <a:noFill/>
          <a:ln>
            <a:noFill/>
          </a:ln>
        </p:spPr>
        <p:style>
          <a:lnRef idx="0"/>
          <a:fillRef idx="0"/>
          <a:effectRef idx="0"/>
          <a:fontRef idx="minor"/>
        </p:style>
        <p:txBody>
          <a:bodyPr lIns="90000" rIns="90000" tIns="45000" bIns="45000"/>
          <a:p>
            <a:pPr>
              <a:lnSpc>
                <a:spcPct val="100000"/>
              </a:lnSpc>
            </a:pPr>
            <a:r>
              <a:rPr b="0" lang="en-US" sz="1400" spc="-1" strike="noStrike">
                <a:solidFill>
                  <a:srgbClr val="000000"/>
                </a:solidFill>
                <a:uFill>
                  <a:solidFill>
                    <a:srgbClr val="ffffff"/>
                  </a:solidFill>
                </a:uFill>
                <a:latin typeface="Arial"/>
                <a:ea typeface="DejaVu Sans"/>
              </a:rPr>
              <a:t>Particle in Vol. Filter</a:t>
            </a:r>
            <a:endParaRPr b="0" lang="en-US" sz="1800" spc="-1" strike="noStrike">
              <a:solidFill>
                <a:srgbClr val="000000"/>
              </a:solidFill>
              <a:uFill>
                <a:solidFill>
                  <a:srgbClr val="ffffff"/>
                </a:solidFill>
              </a:uFill>
              <a:latin typeface="Arial"/>
            </a:endParaRPr>
          </a:p>
        </p:txBody>
      </p:sp>
      <p:sp>
        <p:nvSpPr>
          <p:cNvPr id="134" name="CustomShape 7"/>
          <p:cNvSpPr/>
          <p:nvPr/>
        </p:nvSpPr>
        <p:spPr>
          <a:xfrm>
            <a:off x="428400" y="3183120"/>
            <a:ext cx="1188360" cy="731160"/>
          </a:xfrm>
          <a:custGeom>
            <a:avLst/>
            <a:gdLst/>
            <a:ahLst/>
            <a:rect l="l" t="t" r="r" b="b"/>
            <a:pathLst>
              <a:path w="3304" h="2034">
                <a:moveTo>
                  <a:pt x="338" y="0"/>
                </a:moveTo>
                <a:cubicBezTo>
                  <a:pt x="169" y="0"/>
                  <a:pt x="0" y="169"/>
                  <a:pt x="0" y="338"/>
                </a:cubicBezTo>
                <a:lnTo>
                  <a:pt x="0" y="1694"/>
                </a:lnTo>
                <a:cubicBezTo>
                  <a:pt x="0" y="1863"/>
                  <a:pt x="169" y="2033"/>
                  <a:pt x="338" y="2033"/>
                </a:cubicBezTo>
                <a:lnTo>
                  <a:pt x="2964" y="2033"/>
                </a:lnTo>
                <a:cubicBezTo>
                  <a:pt x="3133" y="2033"/>
                  <a:pt x="3303" y="1863"/>
                  <a:pt x="3303" y="1694"/>
                </a:cubicBezTo>
                <a:lnTo>
                  <a:pt x="3303" y="338"/>
                </a:lnTo>
                <a:cubicBezTo>
                  <a:pt x="3303" y="169"/>
                  <a:pt x="3133" y="0"/>
                  <a:pt x="2964" y="0"/>
                </a:cubicBezTo>
                <a:lnTo>
                  <a:pt x="338" y="0"/>
                </a:lnTo>
              </a:path>
            </a:pathLst>
          </a:custGeom>
          <a:solidFill>
            <a:srgbClr val="66cc00"/>
          </a:solidFill>
          <a:ln>
            <a:solidFill>
              <a:srgbClr val="3465a4"/>
            </a:solidFill>
          </a:ln>
        </p:spPr>
        <p:style>
          <a:lnRef idx="0"/>
          <a:fillRef idx="0"/>
          <a:effectRef idx="0"/>
          <a:fontRef idx="minor"/>
        </p:style>
      </p:sp>
      <p:sp>
        <p:nvSpPr>
          <p:cNvPr id="135" name="CustomShape 8"/>
          <p:cNvSpPr/>
          <p:nvPr/>
        </p:nvSpPr>
        <p:spPr>
          <a:xfrm>
            <a:off x="1708560" y="3183120"/>
            <a:ext cx="456840" cy="731160"/>
          </a:xfrm>
          <a:custGeom>
            <a:avLst/>
            <a:gdLst/>
            <a:ahLst/>
            <a:rect l="l" t="t" r="r" b="b"/>
            <a:pathLst>
              <a:path w="1272" h="2033">
                <a:moveTo>
                  <a:pt x="211" y="0"/>
                </a:moveTo>
                <a:cubicBezTo>
                  <a:pt x="105" y="0"/>
                  <a:pt x="0" y="105"/>
                  <a:pt x="0" y="211"/>
                </a:cubicBezTo>
                <a:lnTo>
                  <a:pt x="0" y="1821"/>
                </a:lnTo>
                <a:cubicBezTo>
                  <a:pt x="0" y="1926"/>
                  <a:pt x="105" y="2032"/>
                  <a:pt x="211" y="2032"/>
                </a:cubicBezTo>
                <a:lnTo>
                  <a:pt x="1059" y="2032"/>
                </a:lnTo>
                <a:cubicBezTo>
                  <a:pt x="1165" y="2032"/>
                  <a:pt x="1271" y="1926"/>
                  <a:pt x="1271" y="1821"/>
                </a:cubicBezTo>
                <a:lnTo>
                  <a:pt x="1271" y="211"/>
                </a:lnTo>
                <a:cubicBezTo>
                  <a:pt x="1271" y="105"/>
                  <a:pt x="1165" y="0"/>
                  <a:pt x="1059" y="0"/>
                </a:cubicBezTo>
                <a:lnTo>
                  <a:pt x="211" y="0"/>
                </a:lnTo>
              </a:path>
            </a:pathLst>
          </a:custGeom>
          <a:solidFill>
            <a:srgbClr val="66cc00"/>
          </a:solidFill>
          <a:ln>
            <a:solidFill>
              <a:srgbClr val="3465a4"/>
            </a:solidFill>
          </a:ln>
        </p:spPr>
        <p:style>
          <a:lnRef idx="0"/>
          <a:fillRef idx="0"/>
          <a:effectRef idx="0"/>
          <a:fontRef idx="minor"/>
        </p:style>
      </p:sp>
      <p:sp>
        <p:nvSpPr>
          <p:cNvPr id="136" name="CustomShape 9"/>
          <p:cNvSpPr/>
          <p:nvPr/>
        </p:nvSpPr>
        <p:spPr>
          <a:xfrm>
            <a:off x="2257200" y="3183120"/>
            <a:ext cx="1188360" cy="731160"/>
          </a:xfrm>
          <a:custGeom>
            <a:avLst/>
            <a:gdLst/>
            <a:ahLst/>
            <a:rect l="l" t="t" r="r" b="b"/>
            <a:pathLst>
              <a:path w="3304" h="2034">
                <a:moveTo>
                  <a:pt x="338" y="0"/>
                </a:moveTo>
                <a:cubicBezTo>
                  <a:pt x="169" y="0"/>
                  <a:pt x="0" y="169"/>
                  <a:pt x="0" y="338"/>
                </a:cubicBezTo>
                <a:lnTo>
                  <a:pt x="0" y="1694"/>
                </a:lnTo>
                <a:cubicBezTo>
                  <a:pt x="0" y="1863"/>
                  <a:pt x="169" y="2033"/>
                  <a:pt x="338" y="2033"/>
                </a:cubicBezTo>
                <a:lnTo>
                  <a:pt x="2964" y="2033"/>
                </a:lnTo>
                <a:cubicBezTo>
                  <a:pt x="3133" y="2033"/>
                  <a:pt x="3303" y="1863"/>
                  <a:pt x="3303" y="1694"/>
                </a:cubicBezTo>
                <a:lnTo>
                  <a:pt x="3303" y="338"/>
                </a:lnTo>
                <a:cubicBezTo>
                  <a:pt x="3303" y="169"/>
                  <a:pt x="3133" y="0"/>
                  <a:pt x="2964" y="0"/>
                </a:cubicBezTo>
                <a:lnTo>
                  <a:pt x="338" y="0"/>
                </a:lnTo>
              </a:path>
            </a:pathLst>
          </a:custGeom>
          <a:solidFill>
            <a:srgbClr val="66cc00"/>
          </a:solidFill>
          <a:ln>
            <a:solidFill>
              <a:srgbClr val="3465a4"/>
            </a:solidFill>
          </a:ln>
        </p:spPr>
        <p:style>
          <a:lnRef idx="0"/>
          <a:fillRef idx="0"/>
          <a:effectRef idx="0"/>
          <a:fontRef idx="minor"/>
        </p:style>
      </p:sp>
      <p:sp>
        <p:nvSpPr>
          <p:cNvPr id="137" name="CustomShape 10"/>
          <p:cNvSpPr/>
          <p:nvPr/>
        </p:nvSpPr>
        <p:spPr>
          <a:xfrm>
            <a:off x="480600" y="3474360"/>
            <a:ext cx="1097640" cy="34596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MCTruth</a:t>
            </a:r>
            <a:endParaRPr b="0" lang="en-US" sz="1800" spc="-1" strike="noStrike">
              <a:solidFill>
                <a:srgbClr val="000000"/>
              </a:solidFill>
              <a:uFill>
                <a:solidFill>
                  <a:srgbClr val="ffffff"/>
                </a:solidFill>
              </a:uFill>
              <a:latin typeface="Arial"/>
            </a:endParaRPr>
          </a:p>
        </p:txBody>
      </p:sp>
      <p:sp>
        <p:nvSpPr>
          <p:cNvPr id="138" name="CustomShape 11"/>
          <p:cNvSpPr/>
          <p:nvPr/>
        </p:nvSpPr>
        <p:spPr>
          <a:xfrm>
            <a:off x="2257200" y="3382920"/>
            <a:ext cx="1318320" cy="34596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MCParticle</a:t>
            </a:r>
            <a:endParaRPr b="0" lang="en-US" sz="1800" spc="-1" strike="noStrike">
              <a:solidFill>
                <a:srgbClr val="000000"/>
              </a:solidFill>
              <a:uFill>
                <a:solidFill>
                  <a:srgbClr val="ffffff"/>
                </a:solidFill>
              </a:uFill>
              <a:latin typeface="Arial"/>
            </a:endParaRPr>
          </a:p>
        </p:txBody>
      </p:sp>
      <p:sp>
        <p:nvSpPr>
          <p:cNvPr id="139" name="Line 12"/>
          <p:cNvSpPr/>
          <p:nvPr/>
        </p:nvSpPr>
        <p:spPr>
          <a:xfrm>
            <a:off x="1617120" y="3565800"/>
            <a:ext cx="640080" cy="360"/>
          </a:xfrm>
          <a:prstGeom prst="line">
            <a:avLst/>
          </a:prstGeom>
          <a:ln>
            <a:solidFill>
              <a:srgbClr val="000000"/>
            </a:solidFill>
            <a:headEnd len="med" type="triangle" w="med"/>
            <a:tailEnd len="med" type="triangle" w="med"/>
          </a:ln>
        </p:spPr>
        <p:style>
          <a:lnRef idx="0"/>
          <a:fillRef idx="0"/>
          <a:effectRef idx="0"/>
          <a:fontRef idx="minor"/>
        </p:style>
      </p:sp>
      <p:sp>
        <p:nvSpPr>
          <p:cNvPr id="140" name="Line 13"/>
          <p:cNvSpPr/>
          <p:nvPr/>
        </p:nvSpPr>
        <p:spPr>
          <a:xfrm>
            <a:off x="2060640" y="1559520"/>
            <a:ext cx="11880" cy="1606680"/>
          </a:xfrm>
          <a:prstGeom prst="line">
            <a:avLst/>
          </a:prstGeom>
          <a:ln w="76320">
            <a:solidFill>
              <a:srgbClr val="ff3333"/>
            </a:solidFill>
            <a:round/>
            <a:tailEnd len="med" type="triangle" w="med"/>
          </a:ln>
        </p:spPr>
        <p:style>
          <a:lnRef idx="0"/>
          <a:fillRef idx="0"/>
          <a:effectRef idx="0"/>
          <a:fontRef idx="minor"/>
        </p:style>
      </p:sp>
      <p:sp>
        <p:nvSpPr>
          <p:cNvPr id="141" name="Line 14"/>
          <p:cNvSpPr/>
          <p:nvPr/>
        </p:nvSpPr>
        <p:spPr>
          <a:xfrm flipV="1">
            <a:off x="914400" y="1828800"/>
            <a:ext cx="360" cy="1280160"/>
          </a:xfrm>
          <a:prstGeom prst="line">
            <a:avLst/>
          </a:prstGeom>
          <a:ln w="76320">
            <a:solidFill>
              <a:srgbClr val="ff3333"/>
            </a:solidFill>
            <a:round/>
            <a:tailEnd len="med" type="triangle" w="med"/>
          </a:ln>
        </p:spPr>
        <p:style>
          <a:lnRef idx="0"/>
          <a:fillRef idx="0"/>
          <a:effectRef idx="0"/>
          <a:fontRef idx="minor"/>
        </p:style>
      </p:sp>
      <p:sp>
        <p:nvSpPr>
          <p:cNvPr id="142" name="CustomShape 15"/>
          <p:cNvSpPr/>
          <p:nvPr/>
        </p:nvSpPr>
        <p:spPr>
          <a:xfrm>
            <a:off x="3660840" y="1005840"/>
            <a:ext cx="1737000" cy="731160"/>
          </a:xfrm>
          <a:custGeom>
            <a:avLst/>
            <a:gdLst/>
            <a:ahLst/>
            <a:rect l="l" t="t" r="r" b="b"/>
            <a:pathLst>
              <a:path w="4827" h="2034">
                <a:moveTo>
                  <a:pt x="338" y="0"/>
                </a:moveTo>
                <a:cubicBezTo>
                  <a:pt x="169" y="0"/>
                  <a:pt x="0" y="169"/>
                  <a:pt x="0" y="338"/>
                </a:cubicBezTo>
                <a:lnTo>
                  <a:pt x="0" y="1694"/>
                </a:lnTo>
                <a:cubicBezTo>
                  <a:pt x="0" y="1863"/>
                  <a:pt x="169" y="2033"/>
                  <a:pt x="338" y="2033"/>
                </a:cubicBezTo>
                <a:lnTo>
                  <a:pt x="4488" y="2033"/>
                </a:lnTo>
                <a:cubicBezTo>
                  <a:pt x="4657" y="2033"/>
                  <a:pt x="4826" y="1863"/>
                  <a:pt x="4826" y="1694"/>
                </a:cubicBezTo>
                <a:lnTo>
                  <a:pt x="4826" y="338"/>
                </a:lnTo>
                <a:cubicBezTo>
                  <a:pt x="4826" y="169"/>
                  <a:pt x="4657" y="0"/>
                  <a:pt x="4488" y="0"/>
                </a:cubicBezTo>
                <a:lnTo>
                  <a:pt x="338" y="0"/>
                </a:lnTo>
              </a:path>
            </a:pathLst>
          </a:custGeom>
          <a:solidFill>
            <a:srgbClr val="9999ff"/>
          </a:solidFill>
          <a:ln>
            <a:solidFill>
              <a:srgbClr val="3465a4"/>
            </a:solidFill>
          </a:ln>
        </p:spPr>
        <p:style>
          <a:lnRef idx="0"/>
          <a:fillRef idx="0"/>
          <a:effectRef idx="0"/>
          <a:fontRef idx="minor"/>
        </p:style>
      </p:sp>
      <p:sp>
        <p:nvSpPr>
          <p:cNvPr id="143" name="CustomShape 16"/>
          <p:cNvSpPr/>
          <p:nvPr/>
        </p:nvSpPr>
        <p:spPr>
          <a:xfrm>
            <a:off x="5672520" y="1005840"/>
            <a:ext cx="1554120" cy="731160"/>
          </a:xfrm>
          <a:custGeom>
            <a:avLst/>
            <a:gdLst/>
            <a:ahLst/>
            <a:rect l="l" t="t" r="r" b="b"/>
            <a:pathLst>
              <a:path w="4320" h="2034">
                <a:moveTo>
                  <a:pt x="338" y="0"/>
                </a:moveTo>
                <a:cubicBezTo>
                  <a:pt x="169" y="0"/>
                  <a:pt x="0" y="169"/>
                  <a:pt x="0" y="338"/>
                </a:cubicBezTo>
                <a:lnTo>
                  <a:pt x="0" y="1694"/>
                </a:lnTo>
                <a:cubicBezTo>
                  <a:pt x="0" y="1863"/>
                  <a:pt x="169" y="2033"/>
                  <a:pt x="338" y="2033"/>
                </a:cubicBezTo>
                <a:lnTo>
                  <a:pt x="3980" y="2033"/>
                </a:lnTo>
                <a:cubicBezTo>
                  <a:pt x="4149" y="2033"/>
                  <a:pt x="4319" y="1863"/>
                  <a:pt x="4319" y="1694"/>
                </a:cubicBezTo>
                <a:lnTo>
                  <a:pt x="4319" y="338"/>
                </a:lnTo>
                <a:cubicBezTo>
                  <a:pt x="4319" y="169"/>
                  <a:pt x="4149" y="0"/>
                  <a:pt x="3980" y="0"/>
                </a:cubicBezTo>
                <a:lnTo>
                  <a:pt x="338" y="0"/>
                </a:lnTo>
              </a:path>
            </a:pathLst>
          </a:custGeom>
          <a:solidFill>
            <a:srgbClr val="9999ff"/>
          </a:solidFill>
          <a:ln>
            <a:solidFill>
              <a:srgbClr val="3465a4"/>
            </a:solidFill>
          </a:ln>
        </p:spPr>
        <p:style>
          <a:lnRef idx="0"/>
          <a:fillRef idx="0"/>
          <a:effectRef idx="0"/>
          <a:fontRef idx="minor"/>
        </p:style>
      </p:sp>
      <p:sp>
        <p:nvSpPr>
          <p:cNvPr id="144" name="CustomShape 17"/>
          <p:cNvSpPr/>
          <p:nvPr/>
        </p:nvSpPr>
        <p:spPr>
          <a:xfrm>
            <a:off x="7501320" y="1005840"/>
            <a:ext cx="1554120" cy="731160"/>
          </a:xfrm>
          <a:custGeom>
            <a:avLst/>
            <a:gdLst/>
            <a:ahLst/>
            <a:rect l="l" t="t" r="r" b="b"/>
            <a:pathLst>
              <a:path w="4320" h="2034">
                <a:moveTo>
                  <a:pt x="338" y="0"/>
                </a:moveTo>
                <a:cubicBezTo>
                  <a:pt x="169" y="0"/>
                  <a:pt x="0" y="169"/>
                  <a:pt x="0" y="338"/>
                </a:cubicBezTo>
                <a:lnTo>
                  <a:pt x="0" y="1694"/>
                </a:lnTo>
                <a:cubicBezTo>
                  <a:pt x="0" y="1863"/>
                  <a:pt x="169" y="2033"/>
                  <a:pt x="338" y="2033"/>
                </a:cubicBezTo>
                <a:lnTo>
                  <a:pt x="3980" y="2033"/>
                </a:lnTo>
                <a:cubicBezTo>
                  <a:pt x="4149" y="2033"/>
                  <a:pt x="4319" y="1863"/>
                  <a:pt x="4319" y="1694"/>
                </a:cubicBezTo>
                <a:lnTo>
                  <a:pt x="4319" y="338"/>
                </a:lnTo>
                <a:cubicBezTo>
                  <a:pt x="4319" y="169"/>
                  <a:pt x="4149" y="0"/>
                  <a:pt x="3980" y="0"/>
                </a:cubicBezTo>
                <a:lnTo>
                  <a:pt x="338" y="0"/>
                </a:lnTo>
              </a:path>
            </a:pathLst>
          </a:custGeom>
          <a:solidFill>
            <a:srgbClr val="9999ff"/>
          </a:solidFill>
          <a:ln>
            <a:solidFill>
              <a:srgbClr val="3465a4"/>
            </a:solidFill>
          </a:ln>
        </p:spPr>
        <p:style>
          <a:lnRef idx="0"/>
          <a:fillRef idx="0"/>
          <a:effectRef idx="0"/>
          <a:fontRef idx="minor"/>
        </p:style>
      </p:sp>
      <p:sp>
        <p:nvSpPr>
          <p:cNvPr id="145" name="CustomShape 18"/>
          <p:cNvSpPr/>
          <p:nvPr/>
        </p:nvSpPr>
        <p:spPr>
          <a:xfrm>
            <a:off x="3843720" y="1043640"/>
            <a:ext cx="1500120" cy="60192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Electron Drift</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 </a:t>
            </a:r>
            <a:r>
              <a:rPr b="0" lang="en-US" sz="1800" spc="-1" strike="noStrike">
                <a:solidFill>
                  <a:srgbClr val="000000"/>
                </a:solidFill>
                <a:uFill>
                  <a:solidFill>
                    <a:srgbClr val="ffffff"/>
                  </a:solidFill>
                </a:uFill>
                <a:latin typeface="Arial"/>
                <a:ea typeface="DejaVu Sans"/>
              </a:rPr>
              <a:t>to Wire</a:t>
            </a:r>
            <a:endParaRPr b="0" lang="en-US" sz="1800" spc="-1" strike="noStrike">
              <a:solidFill>
                <a:srgbClr val="000000"/>
              </a:solidFill>
              <a:uFill>
                <a:solidFill>
                  <a:srgbClr val="ffffff"/>
                </a:solidFill>
              </a:uFill>
              <a:latin typeface="Arial"/>
            </a:endParaRPr>
          </a:p>
        </p:txBody>
      </p:sp>
      <p:sp>
        <p:nvSpPr>
          <p:cNvPr id="146" name="CustomShape 19"/>
          <p:cNvSpPr/>
          <p:nvPr/>
        </p:nvSpPr>
        <p:spPr>
          <a:xfrm>
            <a:off x="5924520" y="1097280"/>
            <a:ext cx="1302120" cy="60192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AUX </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detectors</a:t>
            </a:r>
            <a:endParaRPr b="0" lang="en-US" sz="1800" spc="-1" strike="noStrike">
              <a:solidFill>
                <a:srgbClr val="000000"/>
              </a:solidFill>
              <a:uFill>
                <a:solidFill>
                  <a:srgbClr val="ffffff"/>
                </a:solidFill>
              </a:uFill>
              <a:latin typeface="Arial"/>
            </a:endParaRPr>
          </a:p>
        </p:txBody>
      </p:sp>
      <p:sp>
        <p:nvSpPr>
          <p:cNvPr id="147" name="CustomShape 20"/>
          <p:cNvSpPr/>
          <p:nvPr/>
        </p:nvSpPr>
        <p:spPr>
          <a:xfrm>
            <a:off x="7806600" y="1097280"/>
            <a:ext cx="1337040" cy="60192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Photodet.</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(LUT)</a:t>
            </a:r>
            <a:endParaRPr b="0" lang="en-US" sz="1800" spc="-1" strike="noStrike">
              <a:solidFill>
                <a:srgbClr val="000000"/>
              </a:solidFill>
              <a:uFill>
                <a:solidFill>
                  <a:srgbClr val="ffffff"/>
                </a:solidFill>
              </a:uFill>
              <a:latin typeface="Arial"/>
            </a:endParaRPr>
          </a:p>
        </p:txBody>
      </p:sp>
      <p:sp>
        <p:nvSpPr>
          <p:cNvPr id="148" name="CustomShape 21"/>
          <p:cNvSpPr/>
          <p:nvPr/>
        </p:nvSpPr>
        <p:spPr>
          <a:xfrm>
            <a:off x="3899880" y="3157560"/>
            <a:ext cx="1462680" cy="731160"/>
          </a:xfrm>
          <a:custGeom>
            <a:avLst/>
            <a:gdLst/>
            <a:ahLst/>
            <a:rect l="l" t="t" r="r" b="b"/>
            <a:pathLst>
              <a:path w="4065" h="2034">
                <a:moveTo>
                  <a:pt x="338" y="0"/>
                </a:moveTo>
                <a:cubicBezTo>
                  <a:pt x="169" y="0"/>
                  <a:pt x="0" y="169"/>
                  <a:pt x="0" y="338"/>
                </a:cubicBezTo>
                <a:lnTo>
                  <a:pt x="0" y="1694"/>
                </a:lnTo>
                <a:cubicBezTo>
                  <a:pt x="0" y="1863"/>
                  <a:pt x="169" y="2033"/>
                  <a:pt x="338" y="2033"/>
                </a:cubicBezTo>
                <a:lnTo>
                  <a:pt x="3726" y="2033"/>
                </a:lnTo>
                <a:cubicBezTo>
                  <a:pt x="3895" y="2033"/>
                  <a:pt x="4064" y="1863"/>
                  <a:pt x="4064" y="1694"/>
                </a:cubicBezTo>
                <a:lnTo>
                  <a:pt x="4064" y="338"/>
                </a:lnTo>
                <a:cubicBezTo>
                  <a:pt x="4064" y="169"/>
                  <a:pt x="3895" y="0"/>
                  <a:pt x="3726" y="0"/>
                </a:cubicBezTo>
                <a:lnTo>
                  <a:pt x="338" y="0"/>
                </a:lnTo>
              </a:path>
            </a:pathLst>
          </a:custGeom>
          <a:solidFill>
            <a:srgbClr val="ccff66"/>
          </a:solidFill>
          <a:ln>
            <a:solidFill>
              <a:srgbClr val="3465a4"/>
            </a:solidFill>
          </a:ln>
        </p:spPr>
        <p:style>
          <a:lnRef idx="0"/>
          <a:fillRef idx="0"/>
          <a:effectRef idx="0"/>
          <a:fontRef idx="minor"/>
        </p:style>
      </p:sp>
      <p:sp>
        <p:nvSpPr>
          <p:cNvPr id="149" name="CustomShape 22"/>
          <p:cNvSpPr/>
          <p:nvPr/>
        </p:nvSpPr>
        <p:spPr>
          <a:xfrm>
            <a:off x="5838480" y="3166200"/>
            <a:ext cx="1462680" cy="731160"/>
          </a:xfrm>
          <a:custGeom>
            <a:avLst/>
            <a:gdLst/>
            <a:ahLst/>
            <a:rect l="l" t="t" r="r" b="b"/>
            <a:pathLst>
              <a:path w="4065" h="2034">
                <a:moveTo>
                  <a:pt x="338" y="0"/>
                </a:moveTo>
                <a:cubicBezTo>
                  <a:pt x="169" y="0"/>
                  <a:pt x="0" y="169"/>
                  <a:pt x="0" y="338"/>
                </a:cubicBezTo>
                <a:lnTo>
                  <a:pt x="0" y="1694"/>
                </a:lnTo>
                <a:cubicBezTo>
                  <a:pt x="0" y="1863"/>
                  <a:pt x="169" y="2033"/>
                  <a:pt x="338" y="2033"/>
                </a:cubicBezTo>
                <a:lnTo>
                  <a:pt x="3726" y="2033"/>
                </a:lnTo>
                <a:cubicBezTo>
                  <a:pt x="3895" y="2033"/>
                  <a:pt x="4064" y="1863"/>
                  <a:pt x="4064" y="1694"/>
                </a:cubicBezTo>
                <a:lnTo>
                  <a:pt x="4064" y="338"/>
                </a:lnTo>
                <a:cubicBezTo>
                  <a:pt x="4064" y="169"/>
                  <a:pt x="3895" y="0"/>
                  <a:pt x="3726" y="0"/>
                </a:cubicBezTo>
                <a:lnTo>
                  <a:pt x="338" y="0"/>
                </a:lnTo>
              </a:path>
            </a:pathLst>
          </a:custGeom>
          <a:solidFill>
            <a:srgbClr val="ccff00"/>
          </a:solidFill>
          <a:ln>
            <a:solidFill>
              <a:srgbClr val="3465a4"/>
            </a:solidFill>
          </a:ln>
        </p:spPr>
        <p:style>
          <a:lnRef idx="0"/>
          <a:fillRef idx="0"/>
          <a:effectRef idx="0"/>
          <a:fontRef idx="minor"/>
        </p:style>
      </p:sp>
      <p:sp>
        <p:nvSpPr>
          <p:cNvPr id="150" name="CustomShape 23"/>
          <p:cNvSpPr/>
          <p:nvPr/>
        </p:nvSpPr>
        <p:spPr>
          <a:xfrm>
            <a:off x="7667280" y="3166200"/>
            <a:ext cx="1371240" cy="731160"/>
          </a:xfrm>
          <a:custGeom>
            <a:avLst/>
            <a:gdLst/>
            <a:ahLst/>
            <a:rect l="l" t="t" r="r" b="b"/>
            <a:pathLst>
              <a:path w="3812" h="2034">
                <a:moveTo>
                  <a:pt x="338" y="0"/>
                </a:moveTo>
                <a:cubicBezTo>
                  <a:pt x="169" y="0"/>
                  <a:pt x="0" y="169"/>
                  <a:pt x="0" y="338"/>
                </a:cubicBezTo>
                <a:lnTo>
                  <a:pt x="0" y="1694"/>
                </a:lnTo>
                <a:cubicBezTo>
                  <a:pt x="0" y="1863"/>
                  <a:pt x="169" y="2033"/>
                  <a:pt x="338" y="2033"/>
                </a:cubicBezTo>
                <a:lnTo>
                  <a:pt x="3472" y="2033"/>
                </a:lnTo>
                <a:cubicBezTo>
                  <a:pt x="3641" y="2033"/>
                  <a:pt x="3811" y="1863"/>
                  <a:pt x="3811" y="1694"/>
                </a:cubicBezTo>
                <a:lnTo>
                  <a:pt x="3811" y="338"/>
                </a:lnTo>
                <a:cubicBezTo>
                  <a:pt x="3811" y="169"/>
                  <a:pt x="3641" y="0"/>
                  <a:pt x="3472" y="0"/>
                </a:cubicBezTo>
                <a:lnTo>
                  <a:pt x="338" y="0"/>
                </a:lnTo>
              </a:path>
            </a:pathLst>
          </a:custGeom>
          <a:solidFill>
            <a:srgbClr val="ccff00"/>
          </a:solidFill>
          <a:ln>
            <a:solidFill>
              <a:srgbClr val="3465a4"/>
            </a:solidFill>
          </a:ln>
        </p:spPr>
        <p:style>
          <a:lnRef idx="0"/>
          <a:fillRef idx="0"/>
          <a:effectRef idx="0"/>
          <a:fontRef idx="minor"/>
        </p:style>
      </p:sp>
      <p:sp>
        <p:nvSpPr>
          <p:cNvPr id="151" name="Line 24"/>
          <p:cNvSpPr/>
          <p:nvPr/>
        </p:nvSpPr>
        <p:spPr>
          <a:xfrm>
            <a:off x="4575240" y="1737360"/>
            <a:ext cx="360" cy="1420200"/>
          </a:xfrm>
          <a:prstGeom prst="line">
            <a:avLst/>
          </a:prstGeom>
          <a:ln w="76320">
            <a:solidFill>
              <a:srgbClr val="ff3333"/>
            </a:solidFill>
            <a:round/>
            <a:tailEnd len="med" type="triangle" w="med"/>
          </a:ln>
        </p:spPr>
        <p:style>
          <a:lnRef idx="0"/>
          <a:fillRef idx="0"/>
          <a:effectRef idx="0"/>
          <a:fontRef idx="minor"/>
        </p:style>
      </p:sp>
      <p:sp>
        <p:nvSpPr>
          <p:cNvPr id="152" name="CustomShape 25"/>
          <p:cNvSpPr/>
          <p:nvPr/>
        </p:nvSpPr>
        <p:spPr>
          <a:xfrm>
            <a:off x="3941640" y="3349080"/>
            <a:ext cx="1530720" cy="34596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SimChannel</a:t>
            </a:r>
            <a:endParaRPr b="0" lang="en-US" sz="1800" spc="-1" strike="noStrike">
              <a:solidFill>
                <a:srgbClr val="000000"/>
              </a:solidFill>
              <a:uFill>
                <a:solidFill>
                  <a:srgbClr val="ffffff"/>
                </a:solidFill>
              </a:uFill>
              <a:latin typeface="Arial"/>
            </a:endParaRPr>
          </a:p>
        </p:txBody>
      </p:sp>
      <p:sp>
        <p:nvSpPr>
          <p:cNvPr id="153" name="CustomShape 26"/>
          <p:cNvSpPr/>
          <p:nvPr/>
        </p:nvSpPr>
        <p:spPr>
          <a:xfrm>
            <a:off x="5838480" y="3185640"/>
            <a:ext cx="1444320" cy="60192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AUXDet</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SimChannel</a:t>
            </a:r>
            <a:endParaRPr b="0" lang="en-US" sz="1800" spc="-1" strike="noStrike">
              <a:solidFill>
                <a:srgbClr val="000000"/>
              </a:solidFill>
              <a:uFill>
                <a:solidFill>
                  <a:srgbClr val="ffffff"/>
                </a:solidFill>
              </a:uFill>
              <a:latin typeface="Arial"/>
            </a:endParaRPr>
          </a:p>
        </p:txBody>
      </p:sp>
      <p:sp>
        <p:nvSpPr>
          <p:cNvPr id="154" name="CustomShape 27"/>
          <p:cNvSpPr/>
          <p:nvPr/>
        </p:nvSpPr>
        <p:spPr>
          <a:xfrm>
            <a:off x="7941600" y="3257640"/>
            <a:ext cx="1022400" cy="60192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SimLite</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Photon</a:t>
            </a:r>
            <a:endParaRPr b="0" lang="en-US" sz="1800" spc="-1" strike="noStrike">
              <a:solidFill>
                <a:srgbClr val="000000"/>
              </a:solidFill>
              <a:uFill>
                <a:solidFill>
                  <a:srgbClr val="ffffff"/>
                </a:solidFill>
              </a:uFill>
              <a:latin typeface="Arial"/>
            </a:endParaRPr>
          </a:p>
        </p:txBody>
      </p:sp>
      <p:sp>
        <p:nvSpPr>
          <p:cNvPr id="155" name="Line 28"/>
          <p:cNvSpPr/>
          <p:nvPr/>
        </p:nvSpPr>
        <p:spPr>
          <a:xfrm>
            <a:off x="6404040" y="1734120"/>
            <a:ext cx="360" cy="1432080"/>
          </a:xfrm>
          <a:prstGeom prst="line">
            <a:avLst/>
          </a:prstGeom>
          <a:ln w="76320">
            <a:solidFill>
              <a:srgbClr val="ff3333"/>
            </a:solidFill>
            <a:round/>
            <a:tailEnd len="med" type="triangle" w="med"/>
          </a:ln>
        </p:spPr>
        <p:style>
          <a:lnRef idx="0"/>
          <a:fillRef idx="0"/>
          <a:effectRef idx="0"/>
          <a:fontRef idx="minor"/>
        </p:style>
      </p:sp>
      <p:sp>
        <p:nvSpPr>
          <p:cNvPr id="156" name="Line 29"/>
          <p:cNvSpPr/>
          <p:nvPr/>
        </p:nvSpPr>
        <p:spPr>
          <a:xfrm>
            <a:off x="8324280" y="1737360"/>
            <a:ext cx="360" cy="1463040"/>
          </a:xfrm>
          <a:prstGeom prst="line">
            <a:avLst/>
          </a:prstGeom>
          <a:ln w="76320">
            <a:solidFill>
              <a:srgbClr val="ff3333"/>
            </a:solidFill>
            <a:round/>
            <a:tailEnd len="med" type="triangle" w="med"/>
          </a:ln>
        </p:spPr>
        <p:style>
          <a:lnRef idx="0"/>
          <a:fillRef idx="0"/>
          <a:effectRef idx="0"/>
          <a:fontRef idx="minor"/>
        </p:style>
      </p:sp>
      <p:sp>
        <p:nvSpPr>
          <p:cNvPr id="157" name="Line 30"/>
          <p:cNvSpPr/>
          <p:nvPr/>
        </p:nvSpPr>
        <p:spPr>
          <a:xfrm>
            <a:off x="2651760" y="1576440"/>
            <a:ext cx="11880" cy="1606680"/>
          </a:xfrm>
          <a:prstGeom prst="line">
            <a:avLst/>
          </a:prstGeom>
          <a:ln w="76320">
            <a:solidFill>
              <a:srgbClr val="ff3333"/>
            </a:solidFill>
            <a:round/>
            <a:tailEnd len="med" type="triangle" w="med"/>
          </a:ln>
        </p:spPr>
        <p:style>
          <a:lnRef idx="0"/>
          <a:fillRef idx="0"/>
          <a:effectRef idx="0"/>
          <a:fontRef idx="minor"/>
        </p:style>
      </p:sp>
      <p:sp>
        <p:nvSpPr>
          <p:cNvPr id="158" name="CustomShape 31"/>
          <p:cNvSpPr/>
          <p:nvPr/>
        </p:nvSpPr>
        <p:spPr>
          <a:xfrm>
            <a:off x="423360" y="4170960"/>
            <a:ext cx="1485000" cy="402480"/>
          </a:xfrm>
          <a:prstGeom prst="rect">
            <a:avLst/>
          </a:prstGeom>
          <a:noFill/>
          <a:ln>
            <a:noFill/>
          </a:ln>
        </p:spPr>
        <p:style>
          <a:lnRef idx="0"/>
          <a:fillRef idx="0"/>
          <a:effectRef idx="0"/>
          <a:fontRef idx="minor"/>
        </p:style>
        <p:txBody>
          <a:bodyPr lIns="90000" rIns="90000" tIns="45000" bIns="45000"/>
          <a:p>
            <a:pPr>
              <a:lnSpc>
                <a:spcPct val="100000"/>
              </a:lnSpc>
            </a:pPr>
            <a:r>
              <a:rPr b="0" lang="en-US" sz="2200" spc="-1" strike="noStrike">
                <a:solidFill>
                  <a:srgbClr val="000000"/>
                </a:solidFill>
                <a:uFill>
                  <a:solidFill>
                    <a:srgbClr val="ffffff"/>
                  </a:solidFill>
                </a:uFill>
                <a:latin typeface="Arial"/>
                <a:ea typeface="DejaVu Sans"/>
              </a:rPr>
              <a:t>Simulation</a:t>
            </a:r>
            <a:endParaRPr b="0" lang="en-US" sz="1800" spc="-1" strike="noStrike">
              <a:solidFill>
                <a:srgbClr val="000000"/>
              </a:solidFill>
              <a:uFill>
                <a:solidFill>
                  <a:srgbClr val="ffffff"/>
                </a:solidFill>
              </a:uFill>
              <a:latin typeface="Arial"/>
            </a:endParaRPr>
          </a:p>
        </p:txBody>
      </p:sp>
      <p:sp>
        <p:nvSpPr>
          <p:cNvPr id="159" name="CustomShape 32"/>
          <p:cNvSpPr/>
          <p:nvPr/>
        </p:nvSpPr>
        <p:spPr>
          <a:xfrm>
            <a:off x="4057920" y="4206240"/>
            <a:ext cx="4628520" cy="714960"/>
          </a:xfrm>
          <a:prstGeom prst="rect">
            <a:avLst/>
          </a:prstGeom>
          <a:noFill/>
          <a:ln>
            <a:noFill/>
          </a:ln>
        </p:spPr>
        <p:style>
          <a:lnRef idx="0"/>
          <a:fillRef idx="0"/>
          <a:effectRef idx="0"/>
          <a:fontRef idx="minor"/>
        </p:style>
        <p:txBody>
          <a:bodyPr lIns="90000" rIns="90000" tIns="45000" bIns="45000"/>
          <a:p>
            <a:pPr marL="216000" indent="-215640">
              <a:lnSpc>
                <a:spcPct val="100000"/>
              </a:lnSpc>
              <a:buClr>
                <a:srgbClr val="000000"/>
              </a:buClr>
              <a:buSzPct val="45000"/>
              <a:buFont typeface="Wingdings" charset="2"/>
              <a:buChar char=""/>
            </a:pPr>
            <a:r>
              <a:rPr b="0" lang="en-US" sz="2200" spc="-1" strike="noStrike">
                <a:solidFill>
                  <a:srgbClr val="000000"/>
                </a:solidFill>
                <a:uFill>
                  <a:solidFill>
                    <a:srgbClr val="ffffff"/>
                  </a:solidFill>
                </a:uFill>
                <a:latin typeface="Arial"/>
                <a:ea typeface="DejaVu Sans"/>
              </a:rPr>
              <a:t>digitization and detector response</a:t>
            </a:r>
            <a:endParaRPr b="0" lang="en-US" sz="1800" spc="-1" strike="noStrike">
              <a:solidFill>
                <a:srgbClr val="000000"/>
              </a:solidFill>
              <a:uFill>
                <a:solidFill>
                  <a:srgbClr val="ffffff"/>
                </a:solidFill>
              </a:uFill>
              <a:latin typeface="Arial"/>
            </a:endParaRPr>
          </a:p>
        </p:txBody>
      </p:sp>
      <p:sp>
        <p:nvSpPr>
          <p:cNvPr id="160" name="CustomShape 33"/>
          <p:cNvSpPr/>
          <p:nvPr/>
        </p:nvSpPr>
        <p:spPr>
          <a:xfrm>
            <a:off x="365760" y="293760"/>
            <a:ext cx="4039560" cy="429840"/>
          </a:xfrm>
          <a:prstGeom prst="rect">
            <a:avLst/>
          </a:prstGeom>
          <a:noFill/>
          <a:ln>
            <a:noFill/>
          </a:ln>
        </p:spPr>
        <p:style>
          <a:lnRef idx="0"/>
          <a:fillRef idx="0"/>
          <a:effectRef idx="0"/>
          <a:fontRef idx="minor"/>
        </p:style>
        <p:txBody>
          <a:bodyPr lIns="90000" rIns="90000" tIns="45000" bIns="45000"/>
          <a:p>
            <a:pPr>
              <a:lnSpc>
                <a:spcPct val="100000"/>
              </a:lnSpc>
            </a:pPr>
            <a:r>
              <a:rPr b="0" lang="en-US" sz="2400" spc="-1" strike="noStrike">
                <a:solidFill>
                  <a:srgbClr val="0066cc"/>
                </a:solidFill>
                <a:uFill>
                  <a:solidFill>
                    <a:srgbClr val="ffffff"/>
                  </a:solidFill>
                </a:uFill>
                <a:latin typeface="Arial"/>
                <a:ea typeface="DejaVu Sans"/>
              </a:rPr>
              <a:t>Current LArG4_module</a:t>
            </a:r>
            <a:endParaRPr b="0" lang="en-US" sz="1800" spc="-1" strike="noStrike">
              <a:solidFill>
                <a:srgbClr val="000000"/>
              </a:solidFill>
              <a:uFill>
                <a:solidFill>
                  <a:srgbClr val="ffffff"/>
                </a:solidFill>
              </a:uFill>
              <a:latin typeface="Arial"/>
            </a:endParaRPr>
          </a:p>
        </p:txBody>
      </p:sp>
      <p:sp>
        <p:nvSpPr>
          <p:cNvPr id="161" name="Line 34"/>
          <p:cNvSpPr/>
          <p:nvPr/>
        </p:nvSpPr>
        <p:spPr>
          <a:xfrm flipV="1">
            <a:off x="1188720" y="1371600"/>
            <a:ext cx="360" cy="57600"/>
          </a:xfrm>
          <a:prstGeom prst="line">
            <a:avLst/>
          </a:prstGeom>
          <a:ln w="76320">
            <a:solidFill>
              <a:srgbClr val="ff0000"/>
            </a:solidFill>
            <a:round/>
            <a:tailEnd len="med" type="triangle" w="med"/>
          </a:ln>
        </p:spPr>
        <p:style>
          <a:lnRef idx="0"/>
          <a:fillRef idx="0"/>
          <a:effectRef idx="0"/>
          <a:fontRef idx="minor"/>
        </p:style>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CustomShape 1"/>
          <p:cNvSpPr/>
          <p:nvPr/>
        </p:nvSpPr>
        <p:spPr>
          <a:xfrm>
            <a:off x="235800" y="847440"/>
            <a:ext cx="8907840" cy="4781160"/>
          </a:xfrm>
          <a:prstGeom prst="rect">
            <a:avLst/>
          </a:prstGeom>
          <a:noFill/>
          <a:ln>
            <a:noFill/>
          </a:ln>
        </p:spPr>
        <p:style>
          <a:lnRef idx="0"/>
          <a:fillRef idx="0"/>
          <a:effectRef idx="0"/>
          <a:fontRef idx="minor"/>
        </p:style>
        <p:txBody>
          <a:bodyPr lIns="90000" rIns="90000" tIns="45000" bIns="45000"/>
          <a:p>
            <a:pPr marL="216000" indent="-215640">
              <a:lnSpc>
                <a:spcPct val="100000"/>
              </a:lnSpc>
              <a:buClr>
                <a:srgbClr val="000000"/>
              </a:buClr>
              <a:buSzPct val="45000"/>
              <a:buFont typeface="Wingdings" charset="2"/>
              <a:buChar char=""/>
            </a:pPr>
            <a:r>
              <a:rPr b="0" lang="en-US" sz="1800" spc="-1" strike="noStrike">
                <a:solidFill>
                  <a:srgbClr val="0066cc"/>
                </a:solidFill>
                <a:uFill>
                  <a:solidFill>
                    <a:srgbClr val="ffffff"/>
                  </a:solidFill>
                </a:uFill>
                <a:latin typeface="Arial"/>
                <a:ea typeface="DejaVu Sans"/>
              </a:rPr>
              <a:t>Monolithic hard to work with, not very flexible. </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1800" spc="-1" strike="noStrike">
                <a:solidFill>
                  <a:srgbClr val="0066cc"/>
                </a:solidFill>
                <a:uFill>
                  <a:solidFill>
                    <a:srgbClr val="ffffff"/>
                  </a:solidFill>
                </a:uFill>
                <a:latin typeface="Arial"/>
                <a:ea typeface="DejaVu Sans"/>
              </a:rPr>
              <a:t>Mixes digitization, electron drift, detector response …. with Geant4 simulation</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1800" spc="-1" strike="noStrike">
                <a:solidFill>
                  <a:srgbClr val="0066cc"/>
                </a:solidFill>
                <a:uFill>
                  <a:solidFill>
                    <a:srgbClr val="ffffff"/>
                  </a:solidFill>
                </a:uFill>
                <a:latin typeface="Arial"/>
                <a:ea typeface="DejaVu Sans"/>
              </a:rPr>
              <a:t>Mixes gdml description with properties extracted from Material properties service. (incomplete, magic words….) </a:t>
            </a:r>
            <a:r>
              <a:rPr b="0" lang="en-US" sz="1800" spc="-1" strike="noStrike">
                <a:solidFill>
                  <a:srgbClr val="0066cc"/>
                </a:solidFill>
                <a:uFill>
                  <a:solidFill>
                    <a:srgbClr val="ffffff"/>
                  </a:solidFill>
                </a:uFill>
                <a:latin typeface="Wingdings"/>
                <a:ea typeface="DejaVu Sans"/>
              </a:rPr>
              <a:t>-&gt;</a:t>
            </a:r>
            <a:r>
              <a:rPr b="0" lang="en-US" sz="1800" spc="-1" strike="noStrike">
                <a:solidFill>
                  <a:srgbClr val="0066cc"/>
                </a:solidFill>
                <a:uFill>
                  <a:solidFill>
                    <a:srgbClr val="ffffff"/>
                  </a:solidFill>
                </a:uFill>
                <a:latin typeface="Arial"/>
                <a:ea typeface="DejaVu Sans"/>
              </a:rPr>
              <a:t> gdml is a much more complete and flexible description</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1800" spc="-1" strike="noStrike">
                <a:solidFill>
                  <a:srgbClr val="0066cc"/>
                </a:solidFill>
                <a:uFill>
                  <a:solidFill>
                    <a:srgbClr val="ffffff"/>
                  </a:solidFill>
                </a:uFill>
                <a:latin typeface="Arial"/>
                <a:ea typeface="DejaVu Sans"/>
              </a:rPr>
              <a:t>Takes routines out of Geant4 and modifies them instead of using standard interfaces</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1800" spc="-1" strike="noStrike">
                <a:solidFill>
                  <a:srgbClr val="0066cc"/>
                </a:solidFill>
                <a:uFill>
                  <a:solidFill>
                    <a:srgbClr val="ffffff"/>
                  </a:solidFill>
                </a:uFill>
                <a:latin typeface="Arial"/>
                <a:ea typeface="DejaVu Sans"/>
              </a:rPr>
              <a:t>Physics processes incomplete, stuck with restrictions that existed at the time...</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1800" spc="-1" strike="noStrike">
                <a:solidFill>
                  <a:srgbClr val="0066cc"/>
                </a:solidFill>
                <a:uFill>
                  <a:solidFill>
                    <a:srgbClr val="ffffff"/>
                  </a:solidFill>
                </a:uFill>
                <a:latin typeface="Arial"/>
                <a:ea typeface="DejaVu Sans"/>
              </a:rPr>
              <a:t>Binds processes to specific material/volume (old restriction/implementation of Geant4, at the time optical properties were not  treated as material properties→</a:t>
            </a:r>
            <a:r>
              <a:rPr b="0" lang="en-US" sz="1800" spc="-1" strike="noStrike">
                <a:solidFill>
                  <a:srgbClr val="0066cc"/>
                </a:solidFill>
                <a:uFill>
                  <a:solidFill>
                    <a:srgbClr val="ffffff"/>
                  </a:solidFill>
                </a:uFill>
                <a:latin typeface="Wingdings"/>
                <a:ea typeface="DejaVu Sans"/>
              </a:rPr>
              <a:t> </a:t>
            </a:r>
            <a:r>
              <a:rPr b="0" lang="en-US" sz="1800" spc="-1" strike="noStrike">
                <a:solidFill>
                  <a:srgbClr val="0066cc"/>
                </a:solidFill>
                <a:uFill>
                  <a:solidFill>
                    <a:srgbClr val="ffffff"/>
                  </a:solidFill>
                </a:uFill>
                <a:latin typeface="Arial"/>
                <a:ea typeface="DejaVu Sans"/>
              </a:rPr>
              <a:t> only one material with opt. properties)</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1800" spc="-1" strike="noStrike">
                <a:solidFill>
                  <a:srgbClr val="0066cc"/>
                </a:solidFill>
                <a:uFill>
                  <a:solidFill>
                    <a:srgbClr val="ffffff"/>
                  </a:solidFill>
                </a:uFill>
                <a:latin typeface="Arial"/>
                <a:ea typeface="DejaVu Sans"/>
              </a:rPr>
              <a:t>Read out photons only in TPC volume. Where there is no electrical field all deposited energy goes to light</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1800" spc="-1" strike="noStrike">
                <a:solidFill>
                  <a:srgbClr val="0066cc"/>
                </a:solidFill>
                <a:uFill>
                  <a:solidFill>
                    <a:srgbClr val="ffffff"/>
                  </a:solidFill>
                </a:uFill>
                <a:latin typeface="Arial"/>
                <a:ea typeface="DejaVu Sans"/>
              </a:rPr>
              <a:t>Voxel readout. (even for Aux detectors)</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1800" spc="-1" strike="noStrike">
                <a:solidFill>
                  <a:srgbClr val="0066cc"/>
                </a:solidFill>
                <a:uFill>
                  <a:solidFill>
                    <a:srgbClr val="ffffff"/>
                  </a:solidFill>
                </a:uFill>
                <a:latin typeface="Arial"/>
                <a:ea typeface="DejaVu Sans"/>
              </a:rPr>
              <a:t>TPC implemented as Stepping Action not as Sensitive detector →</a:t>
            </a:r>
            <a:r>
              <a:rPr b="0" lang="en-US" sz="1800" spc="-1" strike="noStrike">
                <a:solidFill>
                  <a:srgbClr val="0066cc"/>
                </a:solidFill>
                <a:uFill>
                  <a:solidFill>
                    <a:srgbClr val="ffffff"/>
                  </a:solidFill>
                </a:uFill>
                <a:latin typeface="Wingdings"/>
                <a:ea typeface="DejaVu Sans"/>
              </a:rPr>
              <a:t> </a:t>
            </a:r>
            <a:r>
              <a:rPr b="0" lang="en-US" sz="1800" spc="-1" strike="noStrike">
                <a:solidFill>
                  <a:srgbClr val="0066cc"/>
                </a:solidFill>
                <a:uFill>
                  <a:solidFill>
                    <a:srgbClr val="ffffff"/>
                  </a:solidFill>
                </a:uFill>
                <a:latin typeface="Arial"/>
                <a:ea typeface="DejaVu Sans"/>
              </a:rPr>
              <a:t> each step needs to check which volume its in.</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1800" spc="-1" strike="noStrike">
                <a:solidFill>
                  <a:srgbClr val="0066cc"/>
                </a:solidFill>
                <a:uFill>
                  <a:solidFill>
                    <a:srgbClr val="ffffff"/>
                  </a:solidFill>
                </a:uFill>
                <a:latin typeface="Arial"/>
                <a:ea typeface="DejaVu Sans"/>
              </a:rPr>
              <a:t>Weird/inefficient interface to Geant 4 user actions (UserAction)</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1800" spc="-1" strike="noStrike">
                <a:solidFill>
                  <a:srgbClr val="0066cc"/>
                </a:solidFill>
                <a:uFill>
                  <a:solidFill>
                    <a:srgbClr val="ffffff"/>
                  </a:solidFill>
                </a:uFill>
                <a:latin typeface="Arial"/>
                <a:ea typeface="DejaVu Sans"/>
              </a:rPr>
              <a:t>Old physics list</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1800" spc="-1" strike="noStrike">
                <a:solidFill>
                  <a:srgbClr val="0066cc"/>
                </a:solidFill>
                <a:uFill>
                  <a:solidFill>
                    <a:srgbClr val="ffffff"/>
                  </a:solidFill>
                </a:uFill>
                <a:latin typeface="Arial"/>
                <a:ea typeface="DejaVu Sans"/>
              </a:rPr>
              <a:t>Magic words and hard coded stuff all over the place….</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1800" spc="-1" strike="noStrike">
                <a:solidFill>
                  <a:srgbClr val="0066cc"/>
                </a:solidFill>
                <a:uFill>
                  <a:solidFill>
                    <a:srgbClr val="ffffff"/>
                  </a:solidFill>
                </a:uFill>
                <a:latin typeface="Arial"/>
                <a:ea typeface="DejaVu Sans"/>
              </a:rPr>
              <a:t>Depends on nutools…</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1800" spc="-1" strike="noStrike">
                <a:solidFill>
                  <a:srgbClr val="0066cc"/>
                </a:solidFill>
                <a:uFill>
                  <a:solidFill>
                    <a:srgbClr val="ffffff"/>
                  </a:solidFill>
                </a:uFill>
                <a:latin typeface="Arial"/>
                <a:ea typeface="DejaVu Sans"/>
              </a:rPr>
              <a:t> </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
        <p:nvSpPr>
          <p:cNvPr id="163" name="CustomShape 2"/>
          <p:cNvSpPr/>
          <p:nvPr/>
        </p:nvSpPr>
        <p:spPr>
          <a:xfrm>
            <a:off x="365760" y="293760"/>
            <a:ext cx="5536080" cy="429840"/>
          </a:xfrm>
          <a:prstGeom prst="rect">
            <a:avLst/>
          </a:prstGeom>
          <a:noFill/>
          <a:ln>
            <a:noFill/>
          </a:ln>
        </p:spPr>
        <p:style>
          <a:lnRef idx="0"/>
          <a:fillRef idx="0"/>
          <a:effectRef idx="0"/>
          <a:fontRef idx="minor"/>
        </p:style>
        <p:txBody>
          <a:bodyPr lIns="90000" rIns="90000" tIns="45000" bIns="45000"/>
          <a:p>
            <a:pPr>
              <a:lnSpc>
                <a:spcPct val="100000"/>
              </a:lnSpc>
            </a:pPr>
            <a:r>
              <a:rPr b="0" lang="en-US" sz="2400" spc="-1" strike="noStrike">
                <a:solidFill>
                  <a:srgbClr val="0066cc"/>
                </a:solidFill>
                <a:uFill>
                  <a:solidFill>
                    <a:srgbClr val="ffffff"/>
                  </a:solidFill>
                </a:uFill>
                <a:latin typeface="Arial"/>
                <a:ea typeface="DejaVu Sans"/>
              </a:rPr>
              <a:t>LArG4_module ( what’s wrong with it?)</a:t>
            </a:r>
            <a:endParaRPr b="0" lang="en-US" sz="1800" spc="-1" strike="noStrike">
              <a:solidFill>
                <a:srgbClr val="000000"/>
              </a:solidFill>
              <a:uFill>
                <a:solidFill>
                  <a:srgbClr val="ffffff"/>
                </a:solidFill>
              </a:uFill>
              <a:latin typeface="Arial"/>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CustomShape 1"/>
          <p:cNvSpPr/>
          <p:nvPr/>
        </p:nvSpPr>
        <p:spPr>
          <a:xfrm>
            <a:off x="235800" y="847440"/>
            <a:ext cx="8907840" cy="4781160"/>
          </a:xfrm>
          <a:prstGeom prst="rect">
            <a:avLst/>
          </a:prstGeom>
          <a:noFill/>
          <a:ln>
            <a:noFill/>
          </a:ln>
        </p:spPr>
        <p:style>
          <a:lnRef idx="0"/>
          <a:fillRef idx="0"/>
          <a:effectRef idx="0"/>
          <a:fontRef idx="minor"/>
        </p:style>
        <p:txBody>
          <a:bodyPr lIns="90000" rIns="90000" tIns="45000" bIns="45000"/>
          <a:p>
            <a:pPr marL="216000" indent="-215640">
              <a:lnSpc>
                <a:spcPct val="100000"/>
              </a:lnSpc>
              <a:buClr>
                <a:srgbClr val="000000"/>
              </a:buClr>
              <a:buSzPct val="45000"/>
              <a:buFont typeface="Wingdings" charset="2"/>
              <a:buChar char=""/>
            </a:pPr>
            <a:r>
              <a:rPr b="0" lang="en-US" sz="1800" spc="-1" strike="noStrike">
                <a:solidFill>
                  <a:srgbClr val="0066cc"/>
                </a:solidFill>
                <a:uFill>
                  <a:solidFill>
                    <a:srgbClr val="ffffff"/>
                  </a:solidFill>
                </a:uFill>
                <a:latin typeface="Arial"/>
                <a:ea typeface="DejaVu Sans"/>
              </a:rPr>
              <a:t>Photon detector that doesn’t chack if the incident particle is actually an optical photon</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1800" spc="-1" strike="noStrike">
                <a:solidFill>
                  <a:srgbClr val="0066cc"/>
                </a:solidFill>
                <a:uFill>
                  <a:solidFill>
                    <a:srgbClr val="ffffff"/>
                  </a:solidFill>
                </a:uFill>
                <a:latin typeface="Arial"/>
                <a:ea typeface="DejaVu Sans"/>
              </a:rPr>
              <a:t>The list goes on and on ….</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
        <p:nvSpPr>
          <p:cNvPr id="165" name="CustomShape 2"/>
          <p:cNvSpPr/>
          <p:nvPr/>
        </p:nvSpPr>
        <p:spPr>
          <a:xfrm>
            <a:off x="365760" y="293760"/>
            <a:ext cx="5536080" cy="429840"/>
          </a:xfrm>
          <a:prstGeom prst="rect">
            <a:avLst/>
          </a:prstGeom>
          <a:noFill/>
          <a:ln>
            <a:noFill/>
          </a:ln>
        </p:spPr>
        <p:style>
          <a:lnRef idx="0"/>
          <a:fillRef idx="0"/>
          <a:effectRef idx="0"/>
          <a:fontRef idx="minor"/>
        </p:style>
        <p:txBody>
          <a:bodyPr lIns="90000" rIns="90000" tIns="45000" bIns="45000"/>
          <a:p>
            <a:pPr>
              <a:lnSpc>
                <a:spcPct val="100000"/>
              </a:lnSpc>
            </a:pPr>
            <a:r>
              <a:rPr b="0" lang="en-US" sz="2400" spc="-1" strike="noStrike">
                <a:solidFill>
                  <a:srgbClr val="0066cc"/>
                </a:solidFill>
                <a:uFill>
                  <a:solidFill>
                    <a:srgbClr val="ffffff"/>
                  </a:solidFill>
                </a:uFill>
                <a:latin typeface="Arial"/>
                <a:ea typeface="DejaVu Sans"/>
              </a:rPr>
              <a:t>LArG4_module ( what’s wrong with it?)</a:t>
            </a:r>
            <a:endParaRPr b="0" lang="en-US" sz="1800" spc="-1" strike="noStrike">
              <a:solidFill>
                <a:srgbClr val="000000"/>
              </a:solidFill>
              <a:uFill>
                <a:solidFill>
                  <a:srgbClr val="ffffff"/>
                </a:solidFill>
              </a:uFill>
              <a:latin typeface="Arial"/>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CustomShape 1"/>
          <p:cNvSpPr/>
          <p:nvPr/>
        </p:nvSpPr>
        <p:spPr>
          <a:xfrm>
            <a:off x="6226560" y="2834640"/>
            <a:ext cx="2925720" cy="914040"/>
          </a:xfrm>
          <a:custGeom>
            <a:avLst/>
            <a:gdLst/>
            <a:ahLst/>
            <a:rect l="l" t="t" r="r" b="b"/>
            <a:pathLst>
              <a:path w="8150" h="2542">
                <a:moveTo>
                  <a:pt x="445" y="0"/>
                </a:moveTo>
                <a:cubicBezTo>
                  <a:pt x="233" y="0"/>
                  <a:pt x="20" y="211"/>
                  <a:pt x="18" y="423"/>
                </a:cubicBezTo>
                <a:lnTo>
                  <a:pt x="2" y="2117"/>
                </a:lnTo>
                <a:cubicBezTo>
                  <a:pt x="0" y="2329"/>
                  <a:pt x="209" y="2541"/>
                  <a:pt x="421" y="2541"/>
                </a:cubicBezTo>
                <a:lnTo>
                  <a:pt x="7703" y="2541"/>
                </a:lnTo>
                <a:cubicBezTo>
                  <a:pt x="7915" y="2541"/>
                  <a:pt x="8129" y="2329"/>
                  <a:pt x="8131" y="2117"/>
                </a:cubicBezTo>
                <a:lnTo>
                  <a:pt x="8147" y="423"/>
                </a:lnTo>
                <a:cubicBezTo>
                  <a:pt x="8149" y="211"/>
                  <a:pt x="7939" y="0"/>
                  <a:pt x="7727" y="0"/>
                </a:cubicBezTo>
                <a:lnTo>
                  <a:pt x="445" y="0"/>
                </a:lnTo>
              </a:path>
            </a:pathLst>
          </a:custGeom>
          <a:solidFill>
            <a:srgbClr val="eeeeee"/>
          </a:solidFill>
          <a:ln>
            <a:solidFill>
              <a:srgbClr val="3465a4"/>
            </a:solidFill>
          </a:ln>
        </p:spPr>
        <p:style>
          <a:lnRef idx="0"/>
          <a:fillRef idx="0"/>
          <a:effectRef idx="0"/>
          <a:fontRef idx="minor"/>
        </p:style>
      </p:sp>
      <p:sp>
        <p:nvSpPr>
          <p:cNvPr id="167" name="CustomShape 2"/>
          <p:cNvSpPr/>
          <p:nvPr/>
        </p:nvSpPr>
        <p:spPr>
          <a:xfrm>
            <a:off x="6226560" y="1828800"/>
            <a:ext cx="2925720" cy="914040"/>
          </a:xfrm>
          <a:custGeom>
            <a:avLst/>
            <a:gdLst/>
            <a:ahLst/>
            <a:rect l="l" t="t" r="r" b="b"/>
            <a:pathLst>
              <a:path w="8150" h="2542">
                <a:moveTo>
                  <a:pt x="445" y="0"/>
                </a:moveTo>
                <a:cubicBezTo>
                  <a:pt x="233" y="0"/>
                  <a:pt x="20" y="211"/>
                  <a:pt x="18" y="423"/>
                </a:cubicBezTo>
                <a:lnTo>
                  <a:pt x="2" y="2117"/>
                </a:lnTo>
                <a:cubicBezTo>
                  <a:pt x="0" y="2329"/>
                  <a:pt x="209" y="2541"/>
                  <a:pt x="421" y="2541"/>
                </a:cubicBezTo>
                <a:lnTo>
                  <a:pt x="7703" y="2541"/>
                </a:lnTo>
                <a:cubicBezTo>
                  <a:pt x="7915" y="2541"/>
                  <a:pt x="8129" y="2329"/>
                  <a:pt x="8131" y="2117"/>
                </a:cubicBezTo>
                <a:lnTo>
                  <a:pt x="8147" y="423"/>
                </a:lnTo>
                <a:cubicBezTo>
                  <a:pt x="8149" y="211"/>
                  <a:pt x="7939" y="0"/>
                  <a:pt x="7727" y="0"/>
                </a:cubicBezTo>
                <a:lnTo>
                  <a:pt x="445" y="0"/>
                </a:lnTo>
              </a:path>
            </a:pathLst>
          </a:custGeom>
          <a:solidFill>
            <a:srgbClr val="eeeeee"/>
          </a:solidFill>
          <a:ln>
            <a:solidFill>
              <a:srgbClr val="3465a4"/>
            </a:solidFill>
          </a:ln>
        </p:spPr>
        <p:style>
          <a:lnRef idx="0"/>
          <a:fillRef idx="0"/>
          <a:effectRef idx="0"/>
          <a:fontRef idx="minor"/>
        </p:style>
      </p:sp>
      <p:sp>
        <p:nvSpPr>
          <p:cNvPr id="168" name="CustomShape 3"/>
          <p:cNvSpPr/>
          <p:nvPr/>
        </p:nvSpPr>
        <p:spPr>
          <a:xfrm>
            <a:off x="6217920" y="914400"/>
            <a:ext cx="2925720" cy="822600"/>
          </a:xfrm>
          <a:custGeom>
            <a:avLst/>
            <a:gdLst/>
            <a:ahLst/>
            <a:rect l="l" t="t" r="r" b="b"/>
            <a:pathLst>
              <a:path w="8130" h="2288">
                <a:moveTo>
                  <a:pt x="381" y="0"/>
                </a:moveTo>
                <a:cubicBezTo>
                  <a:pt x="190" y="0"/>
                  <a:pt x="0" y="190"/>
                  <a:pt x="0" y="381"/>
                </a:cubicBezTo>
                <a:lnTo>
                  <a:pt x="0" y="1905"/>
                </a:lnTo>
                <a:cubicBezTo>
                  <a:pt x="0" y="2096"/>
                  <a:pt x="190" y="2287"/>
                  <a:pt x="381" y="2287"/>
                </a:cubicBezTo>
                <a:lnTo>
                  <a:pt x="7747" y="2287"/>
                </a:lnTo>
                <a:cubicBezTo>
                  <a:pt x="7938" y="2287"/>
                  <a:pt x="8129" y="2096"/>
                  <a:pt x="8129" y="1905"/>
                </a:cubicBezTo>
                <a:lnTo>
                  <a:pt x="8129" y="381"/>
                </a:lnTo>
                <a:cubicBezTo>
                  <a:pt x="8129" y="190"/>
                  <a:pt x="7938" y="0"/>
                  <a:pt x="7747" y="0"/>
                </a:cubicBezTo>
                <a:lnTo>
                  <a:pt x="381" y="0"/>
                </a:lnTo>
              </a:path>
            </a:pathLst>
          </a:custGeom>
          <a:solidFill>
            <a:srgbClr val="eeeeee"/>
          </a:solidFill>
          <a:ln>
            <a:solidFill>
              <a:srgbClr val="3465a4"/>
            </a:solidFill>
          </a:ln>
        </p:spPr>
        <p:style>
          <a:lnRef idx="0"/>
          <a:fillRef idx="0"/>
          <a:effectRef idx="0"/>
          <a:fontRef idx="minor"/>
        </p:style>
      </p:sp>
      <p:sp>
        <p:nvSpPr>
          <p:cNvPr id="169" name="CustomShape 4"/>
          <p:cNvSpPr/>
          <p:nvPr/>
        </p:nvSpPr>
        <p:spPr>
          <a:xfrm>
            <a:off x="7993080" y="1920240"/>
            <a:ext cx="1059120" cy="731160"/>
          </a:xfrm>
          <a:custGeom>
            <a:avLst/>
            <a:gdLst/>
            <a:ahLst/>
            <a:rect l="l" t="t" r="r" b="b"/>
            <a:pathLst>
              <a:path w="2945" h="2034">
                <a:moveTo>
                  <a:pt x="338" y="0"/>
                </a:moveTo>
                <a:cubicBezTo>
                  <a:pt x="169" y="0"/>
                  <a:pt x="0" y="169"/>
                  <a:pt x="0" y="338"/>
                </a:cubicBezTo>
                <a:lnTo>
                  <a:pt x="0" y="1694"/>
                </a:lnTo>
                <a:cubicBezTo>
                  <a:pt x="0" y="1863"/>
                  <a:pt x="169" y="2033"/>
                  <a:pt x="338" y="2033"/>
                </a:cubicBezTo>
                <a:lnTo>
                  <a:pt x="2605" y="2033"/>
                </a:lnTo>
                <a:cubicBezTo>
                  <a:pt x="2774" y="2033"/>
                  <a:pt x="2944" y="1863"/>
                  <a:pt x="2944" y="1694"/>
                </a:cubicBezTo>
                <a:lnTo>
                  <a:pt x="2944" y="338"/>
                </a:lnTo>
                <a:cubicBezTo>
                  <a:pt x="2944" y="169"/>
                  <a:pt x="2774" y="0"/>
                  <a:pt x="2605" y="0"/>
                </a:cubicBezTo>
                <a:lnTo>
                  <a:pt x="338" y="0"/>
                </a:lnTo>
              </a:path>
            </a:pathLst>
          </a:custGeom>
          <a:solidFill>
            <a:srgbClr val="ccff66"/>
          </a:solidFill>
          <a:ln>
            <a:solidFill>
              <a:srgbClr val="3465a4"/>
            </a:solidFill>
          </a:ln>
        </p:spPr>
        <p:style>
          <a:lnRef idx="0"/>
          <a:fillRef idx="0"/>
          <a:effectRef idx="0"/>
          <a:fontRef idx="minor"/>
        </p:style>
      </p:sp>
      <p:sp>
        <p:nvSpPr>
          <p:cNvPr id="170" name="CustomShape 5"/>
          <p:cNvSpPr/>
          <p:nvPr/>
        </p:nvSpPr>
        <p:spPr>
          <a:xfrm>
            <a:off x="6309360" y="1920240"/>
            <a:ext cx="1554120" cy="731160"/>
          </a:xfrm>
          <a:custGeom>
            <a:avLst/>
            <a:gdLst/>
            <a:ahLst/>
            <a:rect l="l" t="t" r="r" b="b"/>
            <a:pathLst>
              <a:path w="4320" h="2034">
                <a:moveTo>
                  <a:pt x="338" y="0"/>
                </a:moveTo>
                <a:cubicBezTo>
                  <a:pt x="169" y="0"/>
                  <a:pt x="0" y="169"/>
                  <a:pt x="0" y="338"/>
                </a:cubicBezTo>
                <a:lnTo>
                  <a:pt x="0" y="1694"/>
                </a:lnTo>
                <a:cubicBezTo>
                  <a:pt x="0" y="1863"/>
                  <a:pt x="169" y="2033"/>
                  <a:pt x="338" y="2033"/>
                </a:cubicBezTo>
                <a:lnTo>
                  <a:pt x="3980" y="2033"/>
                </a:lnTo>
                <a:cubicBezTo>
                  <a:pt x="4149" y="2033"/>
                  <a:pt x="4319" y="1863"/>
                  <a:pt x="4319" y="1694"/>
                </a:cubicBezTo>
                <a:lnTo>
                  <a:pt x="4319" y="338"/>
                </a:lnTo>
                <a:cubicBezTo>
                  <a:pt x="4319" y="169"/>
                  <a:pt x="4149" y="0"/>
                  <a:pt x="3980" y="0"/>
                </a:cubicBezTo>
                <a:lnTo>
                  <a:pt x="338" y="0"/>
                </a:lnTo>
              </a:path>
            </a:pathLst>
          </a:custGeom>
          <a:solidFill>
            <a:srgbClr val="9999ff"/>
          </a:solidFill>
          <a:ln>
            <a:solidFill>
              <a:srgbClr val="3465a4"/>
            </a:solidFill>
          </a:ln>
        </p:spPr>
        <p:style>
          <a:lnRef idx="0"/>
          <a:fillRef idx="0"/>
          <a:effectRef idx="0"/>
          <a:fontRef idx="minor"/>
        </p:style>
      </p:sp>
      <p:sp>
        <p:nvSpPr>
          <p:cNvPr id="171" name="CustomShape 6"/>
          <p:cNvSpPr/>
          <p:nvPr/>
        </p:nvSpPr>
        <p:spPr>
          <a:xfrm>
            <a:off x="274320" y="822960"/>
            <a:ext cx="5851800" cy="4888800"/>
          </a:xfrm>
          <a:custGeom>
            <a:avLst/>
            <a:gdLst/>
            <a:ahLst/>
            <a:rect l="l" t="t" r="r" b="b"/>
            <a:pathLst>
              <a:path w="16257" h="10670">
                <a:moveTo>
                  <a:pt x="1778" y="0"/>
                </a:moveTo>
                <a:cubicBezTo>
                  <a:pt x="889" y="0"/>
                  <a:pt x="0" y="889"/>
                  <a:pt x="0" y="1778"/>
                </a:cubicBezTo>
                <a:lnTo>
                  <a:pt x="0" y="8890"/>
                </a:lnTo>
                <a:cubicBezTo>
                  <a:pt x="0" y="9779"/>
                  <a:pt x="889" y="10669"/>
                  <a:pt x="1778" y="10669"/>
                </a:cubicBezTo>
                <a:lnTo>
                  <a:pt x="14478" y="10669"/>
                </a:lnTo>
                <a:cubicBezTo>
                  <a:pt x="15367" y="10669"/>
                  <a:pt x="16256" y="9779"/>
                  <a:pt x="16256" y="8890"/>
                </a:cubicBezTo>
                <a:lnTo>
                  <a:pt x="16256" y="1778"/>
                </a:lnTo>
                <a:cubicBezTo>
                  <a:pt x="16256" y="889"/>
                  <a:pt x="15367" y="0"/>
                  <a:pt x="14478" y="0"/>
                </a:cubicBezTo>
                <a:lnTo>
                  <a:pt x="1778" y="0"/>
                </a:lnTo>
              </a:path>
            </a:pathLst>
          </a:custGeom>
          <a:solidFill>
            <a:srgbClr val="eeeeee"/>
          </a:solidFill>
          <a:ln>
            <a:solidFill>
              <a:srgbClr val="3465a4"/>
            </a:solidFill>
          </a:ln>
        </p:spPr>
        <p:style>
          <a:lnRef idx="0"/>
          <a:fillRef idx="0"/>
          <a:effectRef idx="0"/>
          <a:fontRef idx="minor"/>
        </p:style>
      </p:sp>
      <p:sp>
        <p:nvSpPr>
          <p:cNvPr id="172" name="CustomShape 7"/>
          <p:cNvSpPr/>
          <p:nvPr/>
        </p:nvSpPr>
        <p:spPr>
          <a:xfrm>
            <a:off x="1737360" y="963360"/>
            <a:ext cx="2377080" cy="548280"/>
          </a:xfrm>
          <a:custGeom>
            <a:avLst/>
            <a:gdLst/>
            <a:ahLst/>
            <a:rect l="l" t="t" r="r" b="b"/>
            <a:pathLst>
              <a:path w="6606" h="1525">
                <a:moveTo>
                  <a:pt x="254" y="0"/>
                </a:moveTo>
                <a:cubicBezTo>
                  <a:pt x="127" y="0"/>
                  <a:pt x="0" y="127"/>
                  <a:pt x="0" y="254"/>
                </a:cubicBezTo>
                <a:lnTo>
                  <a:pt x="0" y="1270"/>
                </a:lnTo>
                <a:cubicBezTo>
                  <a:pt x="0" y="1397"/>
                  <a:pt x="127" y="1524"/>
                  <a:pt x="254" y="1524"/>
                </a:cubicBezTo>
                <a:lnTo>
                  <a:pt x="6350" y="1524"/>
                </a:lnTo>
                <a:cubicBezTo>
                  <a:pt x="6477" y="1524"/>
                  <a:pt x="6605" y="1397"/>
                  <a:pt x="6605" y="1270"/>
                </a:cubicBezTo>
                <a:lnTo>
                  <a:pt x="6605" y="254"/>
                </a:lnTo>
                <a:cubicBezTo>
                  <a:pt x="6605" y="127"/>
                  <a:pt x="6477" y="0"/>
                  <a:pt x="6350" y="0"/>
                </a:cubicBezTo>
                <a:lnTo>
                  <a:pt x="254" y="0"/>
                </a:lnTo>
              </a:path>
            </a:pathLst>
          </a:custGeom>
          <a:solidFill>
            <a:srgbClr val="729fcf"/>
          </a:solidFill>
          <a:ln>
            <a:solidFill>
              <a:srgbClr val="3465a4"/>
            </a:solidFill>
          </a:ln>
        </p:spPr>
        <p:style>
          <a:lnRef idx="0"/>
          <a:fillRef idx="0"/>
          <a:effectRef idx="0"/>
          <a:fontRef idx="minor"/>
        </p:style>
        <p:txBody>
          <a:bodyPr wrap="none" lIns="90000" rIns="90000" tIns="45000" bIns="45000" anchor="ctr"/>
          <a:p>
            <a:pPr algn="ctr">
              <a:lnSpc>
                <a:spcPct val="100000"/>
              </a:lnSpc>
            </a:pPr>
            <a:r>
              <a:rPr b="0" lang="en-US" sz="1800" spc="-1" strike="noStrike">
                <a:solidFill>
                  <a:srgbClr val="000000"/>
                </a:solidFill>
                <a:uFill>
                  <a:solidFill>
                    <a:srgbClr val="ffffff"/>
                  </a:solidFill>
                </a:uFill>
                <a:latin typeface="Arial"/>
                <a:ea typeface="DejaVu Sans"/>
              </a:rPr>
              <a:t>GEANT4</a:t>
            </a:r>
            <a:endParaRPr b="0" lang="en-US" sz="1800" spc="-1" strike="noStrike">
              <a:solidFill>
                <a:srgbClr val="000000"/>
              </a:solidFill>
              <a:uFill>
                <a:solidFill>
                  <a:srgbClr val="ffffff"/>
                </a:solidFill>
              </a:uFill>
              <a:latin typeface="Arial"/>
            </a:endParaRPr>
          </a:p>
        </p:txBody>
      </p:sp>
      <p:sp>
        <p:nvSpPr>
          <p:cNvPr id="173" name="CustomShape 8"/>
          <p:cNvSpPr/>
          <p:nvPr/>
        </p:nvSpPr>
        <p:spPr>
          <a:xfrm>
            <a:off x="988560" y="1569600"/>
            <a:ext cx="1737000" cy="182520"/>
          </a:xfrm>
          <a:custGeom>
            <a:avLst/>
            <a:gdLst/>
            <a:ahLst/>
            <a:rect l="l" t="t" r="r" b="b"/>
            <a:pathLst>
              <a:path w="4827" h="510">
                <a:moveTo>
                  <a:pt x="84" y="0"/>
                </a:moveTo>
                <a:cubicBezTo>
                  <a:pt x="42" y="0"/>
                  <a:pt x="0" y="42"/>
                  <a:pt x="0" y="84"/>
                </a:cubicBezTo>
                <a:lnTo>
                  <a:pt x="0" y="424"/>
                </a:lnTo>
                <a:cubicBezTo>
                  <a:pt x="0" y="466"/>
                  <a:pt x="42" y="509"/>
                  <a:pt x="84" y="509"/>
                </a:cubicBezTo>
                <a:lnTo>
                  <a:pt x="4742" y="509"/>
                </a:lnTo>
                <a:cubicBezTo>
                  <a:pt x="4784" y="509"/>
                  <a:pt x="4826" y="466"/>
                  <a:pt x="4826" y="424"/>
                </a:cubicBezTo>
                <a:lnTo>
                  <a:pt x="4826" y="84"/>
                </a:lnTo>
                <a:cubicBezTo>
                  <a:pt x="4826" y="42"/>
                  <a:pt x="4784" y="0"/>
                  <a:pt x="4742" y="0"/>
                </a:cubicBezTo>
                <a:lnTo>
                  <a:pt x="84" y="0"/>
                </a:lnTo>
              </a:path>
            </a:pathLst>
          </a:custGeom>
          <a:solidFill>
            <a:srgbClr val="729fcf"/>
          </a:solidFill>
          <a:ln>
            <a:solidFill>
              <a:srgbClr val="3465a4"/>
            </a:solidFill>
          </a:ln>
        </p:spPr>
        <p:style>
          <a:lnRef idx="0"/>
          <a:fillRef idx="0"/>
          <a:effectRef idx="0"/>
          <a:fontRef idx="minor"/>
        </p:style>
      </p:sp>
      <p:sp>
        <p:nvSpPr>
          <p:cNvPr id="174" name="CustomShape 9"/>
          <p:cNvSpPr/>
          <p:nvPr/>
        </p:nvSpPr>
        <p:spPr>
          <a:xfrm>
            <a:off x="991800" y="1533960"/>
            <a:ext cx="1828440" cy="289800"/>
          </a:xfrm>
          <a:prstGeom prst="rect">
            <a:avLst/>
          </a:prstGeom>
          <a:noFill/>
          <a:ln>
            <a:noFill/>
          </a:ln>
        </p:spPr>
        <p:style>
          <a:lnRef idx="0"/>
          <a:fillRef idx="0"/>
          <a:effectRef idx="0"/>
          <a:fontRef idx="minor"/>
        </p:style>
        <p:txBody>
          <a:bodyPr lIns="90000" rIns="90000" tIns="45000" bIns="45000"/>
          <a:p>
            <a:pPr>
              <a:lnSpc>
                <a:spcPct val="100000"/>
              </a:lnSpc>
            </a:pPr>
            <a:r>
              <a:rPr b="0" lang="en-US" sz="1400" spc="-1" strike="noStrike">
                <a:solidFill>
                  <a:srgbClr val="000000"/>
                </a:solidFill>
                <a:uFill>
                  <a:solidFill>
                    <a:srgbClr val="ffffff"/>
                  </a:solidFill>
                </a:uFill>
                <a:latin typeface="Arial"/>
                <a:ea typeface="DejaVu Sans"/>
              </a:rPr>
              <a:t>Particle in Vol. Filter</a:t>
            </a:r>
            <a:endParaRPr b="0" lang="en-US" sz="1800" spc="-1" strike="noStrike">
              <a:solidFill>
                <a:srgbClr val="000000"/>
              </a:solidFill>
              <a:uFill>
                <a:solidFill>
                  <a:srgbClr val="ffffff"/>
                </a:solidFill>
              </a:uFill>
              <a:latin typeface="Arial"/>
            </a:endParaRPr>
          </a:p>
        </p:txBody>
      </p:sp>
      <p:sp>
        <p:nvSpPr>
          <p:cNvPr id="175" name="CustomShape 10"/>
          <p:cNvSpPr/>
          <p:nvPr/>
        </p:nvSpPr>
        <p:spPr>
          <a:xfrm>
            <a:off x="1014120" y="4550400"/>
            <a:ext cx="1188360" cy="731160"/>
          </a:xfrm>
          <a:custGeom>
            <a:avLst/>
            <a:gdLst/>
            <a:ahLst/>
            <a:rect l="l" t="t" r="r" b="b"/>
            <a:pathLst>
              <a:path w="3304" h="2034">
                <a:moveTo>
                  <a:pt x="338" y="0"/>
                </a:moveTo>
                <a:cubicBezTo>
                  <a:pt x="169" y="0"/>
                  <a:pt x="0" y="169"/>
                  <a:pt x="0" y="338"/>
                </a:cubicBezTo>
                <a:lnTo>
                  <a:pt x="0" y="1694"/>
                </a:lnTo>
                <a:cubicBezTo>
                  <a:pt x="0" y="1863"/>
                  <a:pt x="169" y="2033"/>
                  <a:pt x="338" y="2033"/>
                </a:cubicBezTo>
                <a:lnTo>
                  <a:pt x="2964" y="2033"/>
                </a:lnTo>
                <a:cubicBezTo>
                  <a:pt x="3133" y="2033"/>
                  <a:pt x="3303" y="1863"/>
                  <a:pt x="3303" y="1694"/>
                </a:cubicBezTo>
                <a:lnTo>
                  <a:pt x="3303" y="338"/>
                </a:lnTo>
                <a:cubicBezTo>
                  <a:pt x="3303" y="169"/>
                  <a:pt x="3133" y="0"/>
                  <a:pt x="2964" y="0"/>
                </a:cubicBezTo>
                <a:lnTo>
                  <a:pt x="338" y="0"/>
                </a:lnTo>
              </a:path>
            </a:pathLst>
          </a:custGeom>
          <a:solidFill>
            <a:srgbClr val="66cc00"/>
          </a:solidFill>
          <a:ln>
            <a:solidFill>
              <a:srgbClr val="3465a4"/>
            </a:solidFill>
          </a:ln>
        </p:spPr>
        <p:style>
          <a:lnRef idx="0"/>
          <a:fillRef idx="0"/>
          <a:effectRef idx="0"/>
          <a:fontRef idx="minor"/>
        </p:style>
      </p:sp>
      <p:sp>
        <p:nvSpPr>
          <p:cNvPr id="176" name="CustomShape 11"/>
          <p:cNvSpPr/>
          <p:nvPr/>
        </p:nvSpPr>
        <p:spPr>
          <a:xfrm>
            <a:off x="2294280" y="4550400"/>
            <a:ext cx="456840" cy="731160"/>
          </a:xfrm>
          <a:custGeom>
            <a:avLst/>
            <a:gdLst/>
            <a:ahLst/>
            <a:rect l="l" t="t" r="r" b="b"/>
            <a:pathLst>
              <a:path w="1272" h="2033">
                <a:moveTo>
                  <a:pt x="211" y="0"/>
                </a:moveTo>
                <a:cubicBezTo>
                  <a:pt x="105" y="0"/>
                  <a:pt x="0" y="105"/>
                  <a:pt x="0" y="211"/>
                </a:cubicBezTo>
                <a:lnTo>
                  <a:pt x="0" y="1821"/>
                </a:lnTo>
                <a:cubicBezTo>
                  <a:pt x="0" y="1926"/>
                  <a:pt x="105" y="2032"/>
                  <a:pt x="211" y="2032"/>
                </a:cubicBezTo>
                <a:lnTo>
                  <a:pt x="1059" y="2032"/>
                </a:lnTo>
                <a:cubicBezTo>
                  <a:pt x="1165" y="2032"/>
                  <a:pt x="1271" y="1926"/>
                  <a:pt x="1271" y="1821"/>
                </a:cubicBezTo>
                <a:lnTo>
                  <a:pt x="1271" y="211"/>
                </a:lnTo>
                <a:cubicBezTo>
                  <a:pt x="1271" y="105"/>
                  <a:pt x="1165" y="0"/>
                  <a:pt x="1059" y="0"/>
                </a:cubicBezTo>
                <a:lnTo>
                  <a:pt x="211" y="0"/>
                </a:lnTo>
              </a:path>
            </a:pathLst>
          </a:custGeom>
          <a:solidFill>
            <a:srgbClr val="66cc00"/>
          </a:solidFill>
          <a:ln>
            <a:solidFill>
              <a:srgbClr val="3465a4"/>
            </a:solidFill>
          </a:ln>
        </p:spPr>
        <p:style>
          <a:lnRef idx="0"/>
          <a:fillRef idx="0"/>
          <a:effectRef idx="0"/>
          <a:fontRef idx="minor"/>
        </p:style>
      </p:sp>
      <p:sp>
        <p:nvSpPr>
          <p:cNvPr id="177" name="CustomShape 12"/>
          <p:cNvSpPr/>
          <p:nvPr/>
        </p:nvSpPr>
        <p:spPr>
          <a:xfrm>
            <a:off x="2842920" y="4550400"/>
            <a:ext cx="1188360" cy="731160"/>
          </a:xfrm>
          <a:custGeom>
            <a:avLst/>
            <a:gdLst/>
            <a:ahLst/>
            <a:rect l="l" t="t" r="r" b="b"/>
            <a:pathLst>
              <a:path w="3304" h="2034">
                <a:moveTo>
                  <a:pt x="338" y="0"/>
                </a:moveTo>
                <a:cubicBezTo>
                  <a:pt x="169" y="0"/>
                  <a:pt x="0" y="169"/>
                  <a:pt x="0" y="338"/>
                </a:cubicBezTo>
                <a:lnTo>
                  <a:pt x="0" y="1694"/>
                </a:lnTo>
                <a:cubicBezTo>
                  <a:pt x="0" y="1863"/>
                  <a:pt x="169" y="2033"/>
                  <a:pt x="338" y="2033"/>
                </a:cubicBezTo>
                <a:lnTo>
                  <a:pt x="2964" y="2033"/>
                </a:lnTo>
                <a:cubicBezTo>
                  <a:pt x="3133" y="2033"/>
                  <a:pt x="3303" y="1863"/>
                  <a:pt x="3303" y="1694"/>
                </a:cubicBezTo>
                <a:lnTo>
                  <a:pt x="3303" y="338"/>
                </a:lnTo>
                <a:cubicBezTo>
                  <a:pt x="3303" y="169"/>
                  <a:pt x="3133" y="0"/>
                  <a:pt x="2964" y="0"/>
                </a:cubicBezTo>
                <a:lnTo>
                  <a:pt x="338" y="0"/>
                </a:lnTo>
              </a:path>
            </a:pathLst>
          </a:custGeom>
          <a:solidFill>
            <a:srgbClr val="66cc00"/>
          </a:solidFill>
          <a:ln>
            <a:solidFill>
              <a:srgbClr val="3465a4"/>
            </a:solidFill>
          </a:ln>
        </p:spPr>
        <p:style>
          <a:lnRef idx="0"/>
          <a:fillRef idx="0"/>
          <a:effectRef idx="0"/>
          <a:fontRef idx="minor"/>
        </p:style>
      </p:sp>
      <p:sp>
        <p:nvSpPr>
          <p:cNvPr id="178" name="CustomShape 13"/>
          <p:cNvSpPr/>
          <p:nvPr/>
        </p:nvSpPr>
        <p:spPr>
          <a:xfrm>
            <a:off x="1066320" y="4841640"/>
            <a:ext cx="1127520" cy="34596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MCTruth</a:t>
            </a:r>
            <a:endParaRPr b="0" lang="en-US" sz="1800" spc="-1" strike="noStrike">
              <a:solidFill>
                <a:srgbClr val="000000"/>
              </a:solidFill>
              <a:uFill>
                <a:solidFill>
                  <a:srgbClr val="ffffff"/>
                </a:solidFill>
              </a:uFill>
              <a:latin typeface="Arial"/>
            </a:endParaRPr>
          </a:p>
        </p:txBody>
      </p:sp>
      <p:sp>
        <p:nvSpPr>
          <p:cNvPr id="179" name="CustomShape 14"/>
          <p:cNvSpPr/>
          <p:nvPr/>
        </p:nvSpPr>
        <p:spPr>
          <a:xfrm>
            <a:off x="2842920" y="4750200"/>
            <a:ext cx="1353600" cy="34596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MCParticle</a:t>
            </a:r>
            <a:endParaRPr b="0" lang="en-US" sz="1800" spc="-1" strike="noStrike">
              <a:solidFill>
                <a:srgbClr val="000000"/>
              </a:solidFill>
              <a:uFill>
                <a:solidFill>
                  <a:srgbClr val="ffffff"/>
                </a:solidFill>
              </a:uFill>
              <a:latin typeface="Arial"/>
            </a:endParaRPr>
          </a:p>
        </p:txBody>
      </p:sp>
      <p:sp>
        <p:nvSpPr>
          <p:cNvPr id="180" name="Line 15"/>
          <p:cNvSpPr/>
          <p:nvPr/>
        </p:nvSpPr>
        <p:spPr>
          <a:xfrm>
            <a:off x="2202480" y="4932720"/>
            <a:ext cx="640080" cy="360"/>
          </a:xfrm>
          <a:prstGeom prst="line">
            <a:avLst/>
          </a:prstGeom>
          <a:ln>
            <a:solidFill>
              <a:srgbClr val="000000"/>
            </a:solidFill>
            <a:headEnd len="med" type="triangle" w="med"/>
            <a:tailEnd len="med" type="triangle" w="med"/>
          </a:ln>
        </p:spPr>
        <p:style>
          <a:lnRef idx="0"/>
          <a:fillRef idx="0"/>
          <a:effectRef idx="0"/>
          <a:fontRef idx="minor"/>
        </p:style>
      </p:sp>
      <p:sp>
        <p:nvSpPr>
          <p:cNvPr id="181" name="Line 16"/>
          <p:cNvSpPr/>
          <p:nvPr/>
        </p:nvSpPr>
        <p:spPr>
          <a:xfrm flipH="1">
            <a:off x="2725560" y="1859040"/>
            <a:ext cx="25560" cy="2310840"/>
          </a:xfrm>
          <a:prstGeom prst="line">
            <a:avLst/>
          </a:prstGeom>
          <a:ln w="76320">
            <a:solidFill>
              <a:srgbClr val="ff3333"/>
            </a:solidFill>
            <a:round/>
            <a:tailEnd len="med" type="triangle" w="med"/>
          </a:ln>
        </p:spPr>
        <p:style>
          <a:lnRef idx="0"/>
          <a:fillRef idx="0"/>
          <a:effectRef idx="0"/>
          <a:fontRef idx="minor"/>
        </p:style>
      </p:sp>
      <p:sp>
        <p:nvSpPr>
          <p:cNvPr id="182" name="Line 17"/>
          <p:cNvSpPr/>
          <p:nvPr/>
        </p:nvSpPr>
        <p:spPr>
          <a:xfrm flipH="1" flipV="1">
            <a:off x="1540440" y="1785960"/>
            <a:ext cx="14040" cy="2284920"/>
          </a:xfrm>
          <a:prstGeom prst="line">
            <a:avLst/>
          </a:prstGeom>
          <a:ln w="76320">
            <a:solidFill>
              <a:srgbClr val="ff3333"/>
            </a:solidFill>
            <a:round/>
            <a:tailEnd len="med" type="triangle" w="med"/>
          </a:ln>
        </p:spPr>
        <p:style>
          <a:lnRef idx="0"/>
          <a:fillRef idx="0"/>
          <a:effectRef idx="0"/>
          <a:fontRef idx="minor"/>
        </p:style>
      </p:sp>
      <p:sp>
        <p:nvSpPr>
          <p:cNvPr id="183" name="Line 18"/>
          <p:cNvSpPr/>
          <p:nvPr/>
        </p:nvSpPr>
        <p:spPr>
          <a:xfrm flipH="1">
            <a:off x="3273120" y="1533960"/>
            <a:ext cx="4680" cy="2684880"/>
          </a:xfrm>
          <a:prstGeom prst="line">
            <a:avLst/>
          </a:prstGeom>
          <a:ln w="76320">
            <a:solidFill>
              <a:srgbClr val="ff3333"/>
            </a:solidFill>
            <a:round/>
            <a:tailEnd len="med" type="triangle" w="med"/>
          </a:ln>
        </p:spPr>
        <p:style>
          <a:lnRef idx="0"/>
          <a:fillRef idx="0"/>
          <a:effectRef idx="0"/>
          <a:fontRef idx="minor"/>
        </p:style>
      </p:sp>
      <p:sp>
        <p:nvSpPr>
          <p:cNvPr id="184" name="CustomShape 19"/>
          <p:cNvSpPr/>
          <p:nvPr/>
        </p:nvSpPr>
        <p:spPr>
          <a:xfrm>
            <a:off x="3333240" y="5221800"/>
            <a:ext cx="2495160" cy="402480"/>
          </a:xfrm>
          <a:prstGeom prst="rect">
            <a:avLst/>
          </a:prstGeom>
          <a:noFill/>
          <a:ln>
            <a:noFill/>
          </a:ln>
        </p:spPr>
        <p:style>
          <a:lnRef idx="0"/>
          <a:fillRef idx="0"/>
          <a:effectRef idx="0"/>
          <a:fontRef idx="minor"/>
        </p:style>
        <p:txBody>
          <a:bodyPr lIns="90000" rIns="90000" tIns="45000" bIns="45000"/>
          <a:p>
            <a:pPr>
              <a:lnSpc>
                <a:spcPct val="100000"/>
              </a:lnSpc>
            </a:pPr>
            <a:r>
              <a:rPr b="0" lang="en-US" sz="2200" spc="-1" strike="noStrike">
                <a:solidFill>
                  <a:srgbClr val="000000"/>
                </a:solidFill>
                <a:uFill>
                  <a:solidFill>
                    <a:srgbClr val="ffffff"/>
                  </a:solidFill>
                </a:uFill>
                <a:latin typeface="Arial"/>
                <a:ea typeface="DejaVu Sans"/>
              </a:rPr>
              <a:t>Simulation, artg4tk</a:t>
            </a:r>
            <a:endParaRPr b="0" lang="en-US" sz="1800" spc="-1" strike="noStrike">
              <a:solidFill>
                <a:srgbClr val="000000"/>
              </a:solidFill>
              <a:uFill>
                <a:solidFill>
                  <a:srgbClr val="ffffff"/>
                </a:solidFill>
              </a:uFill>
              <a:latin typeface="Arial"/>
            </a:endParaRPr>
          </a:p>
        </p:txBody>
      </p:sp>
      <p:sp>
        <p:nvSpPr>
          <p:cNvPr id="185" name="CustomShape 20"/>
          <p:cNvSpPr/>
          <p:nvPr/>
        </p:nvSpPr>
        <p:spPr>
          <a:xfrm>
            <a:off x="6309360" y="957240"/>
            <a:ext cx="1554120" cy="731160"/>
          </a:xfrm>
          <a:custGeom>
            <a:avLst/>
            <a:gdLst/>
            <a:ahLst/>
            <a:rect l="l" t="t" r="r" b="b"/>
            <a:pathLst>
              <a:path w="4320" h="2034">
                <a:moveTo>
                  <a:pt x="338" y="0"/>
                </a:moveTo>
                <a:cubicBezTo>
                  <a:pt x="169" y="0"/>
                  <a:pt x="0" y="169"/>
                  <a:pt x="0" y="338"/>
                </a:cubicBezTo>
                <a:lnTo>
                  <a:pt x="0" y="1694"/>
                </a:lnTo>
                <a:cubicBezTo>
                  <a:pt x="0" y="1863"/>
                  <a:pt x="169" y="2033"/>
                  <a:pt x="338" y="2033"/>
                </a:cubicBezTo>
                <a:lnTo>
                  <a:pt x="3980" y="2033"/>
                </a:lnTo>
                <a:cubicBezTo>
                  <a:pt x="4149" y="2033"/>
                  <a:pt x="4319" y="1863"/>
                  <a:pt x="4319" y="1694"/>
                </a:cubicBezTo>
                <a:lnTo>
                  <a:pt x="4319" y="338"/>
                </a:lnTo>
                <a:cubicBezTo>
                  <a:pt x="4319" y="169"/>
                  <a:pt x="4149" y="0"/>
                  <a:pt x="3980" y="0"/>
                </a:cubicBezTo>
                <a:lnTo>
                  <a:pt x="338" y="0"/>
                </a:lnTo>
              </a:path>
            </a:pathLst>
          </a:custGeom>
          <a:solidFill>
            <a:srgbClr val="9999ff"/>
          </a:solidFill>
          <a:ln>
            <a:solidFill>
              <a:srgbClr val="3465a4"/>
            </a:solidFill>
          </a:ln>
        </p:spPr>
        <p:style>
          <a:lnRef idx="0"/>
          <a:fillRef idx="0"/>
          <a:effectRef idx="0"/>
          <a:fontRef idx="minor"/>
        </p:style>
      </p:sp>
      <p:sp>
        <p:nvSpPr>
          <p:cNvPr id="186" name="CustomShape 21"/>
          <p:cNvSpPr/>
          <p:nvPr/>
        </p:nvSpPr>
        <p:spPr>
          <a:xfrm>
            <a:off x="6309360" y="2926080"/>
            <a:ext cx="1562760" cy="731160"/>
          </a:xfrm>
          <a:custGeom>
            <a:avLst/>
            <a:gdLst/>
            <a:ahLst/>
            <a:rect l="l" t="t" r="r" b="b"/>
            <a:pathLst>
              <a:path w="4344" h="2034">
                <a:moveTo>
                  <a:pt x="338" y="0"/>
                </a:moveTo>
                <a:cubicBezTo>
                  <a:pt x="169" y="0"/>
                  <a:pt x="0" y="169"/>
                  <a:pt x="0" y="338"/>
                </a:cubicBezTo>
                <a:lnTo>
                  <a:pt x="0" y="1694"/>
                </a:lnTo>
                <a:cubicBezTo>
                  <a:pt x="0" y="1863"/>
                  <a:pt x="169" y="2033"/>
                  <a:pt x="338" y="2033"/>
                </a:cubicBezTo>
                <a:lnTo>
                  <a:pt x="4004" y="2033"/>
                </a:lnTo>
                <a:cubicBezTo>
                  <a:pt x="4173" y="2033"/>
                  <a:pt x="4343" y="1863"/>
                  <a:pt x="4343" y="1694"/>
                </a:cubicBezTo>
                <a:lnTo>
                  <a:pt x="4343" y="338"/>
                </a:lnTo>
                <a:cubicBezTo>
                  <a:pt x="4343" y="169"/>
                  <a:pt x="4173" y="0"/>
                  <a:pt x="4004" y="0"/>
                </a:cubicBezTo>
                <a:lnTo>
                  <a:pt x="338" y="0"/>
                </a:lnTo>
              </a:path>
            </a:pathLst>
          </a:custGeom>
          <a:solidFill>
            <a:srgbClr val="9999ff"/>
          </a:solidFill>
          <a:ln>
            <a:solidFill>
              <a:srgbClr val="3465a4"/>
            </a:solidFill>
          </a:ln>
        </p:spPr>
        <p:style>
          <a:lnRef idx="0"/>
          <a:fillRef idx="0"/>
          <a:effectRef idx="0"/>
          <a:fontRef idx="minor"/>
        </p:style>
      </p:sp>
      <p:sp>
        <p:nvSpPr>
          <p:cNvPr id="187" name="CustomShape 22"/>
          <p:cNvSpPr/>
          <p:nvPr/>
        </p:nvSpPr>
        <p:spPr>
          <a:xfrm>
            <a:off x="6217920" y="2963880"/>
            <a:ext cx="1728720" cy="60192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AUX </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Detectors Mod.</a:t>
            </a:r>
            <a:endParaRPr b="0" lang="en-US" sz="1800" spc="-1" strike="noStrike">
              <a:solidFill>
                <a:srgbClr val="000000"/>
              </a:solidFill>
              <a:uFill>
                <a:solidFill>
                  <a:srgbClr val="ffffff"/>
                </a:solidFill>
              </a:uFill>
              <a:latin typeface="Arial"/>
            </a:endParaRPr>
          </a:p>
        </p:txBody>
      </p:sp>
      <p:sp>
        <p:nvSpPr>
          <p:cNvPr id="188" name="CustomShape 23"/>
          <p:cNvSpPr/>
          <p:nvPr/>
        </p:nvSpPr>
        <p:spPr>
          <a:xfrm>
            <a:off x="6431760" y="1958040"/>
            <a:ext cx="1335600" cy="60192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Photodet.</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(LUT) Mod.</a:t>
            </a:r>
            <a:endParaRPr b="0" lang="en-US" sz="1800" spc="-1" strike="noStrike">
              <a:solidFill>
                <a:srgbClr val="000000"/>
              </a:solidFill>
              <a:uFill>
                <a:solidFill>
                  <a:srgbClr val="ffffff"/>
                </a:solidFill>
              </a:uFill>
              <a:latin typeface="Arial"/>
            </a:endParaRPr>
          </a:p>
        </p:txBody>
      </p:sp>
      <p:sp>
        <p:nvSpPr>
          <p:cNvPr id="189" name="CustomShape 24"/>
          <p:cNvSpPr/>
          <p:nvPr/>
        </p:nvSpPr>
        <p:spPr>
          <a:xfrm>
            <a:off x="7992720" y="957240"/>
            <a:ext cx="968040" cy="731160"/>
          </a:xfrm>
          <a:custGeom>
            <a:avLst/>
            <a:gdLst/>
            <a:ahLst/>
            <a:rect l="l" t="t" r="r" b="b"/>
            <a:pathLst>
              <a:path w="2692" h="2034">
                <a:moveTo>
                  <a:pt x="338" y="0"/>
                </a:moveTo>
                <a:cubicBezTo>
                  <a:pt x="169" y="0"/>
                  <a:pt x="0" y="169"/>
                  <a:pt x="0" y="338"/>
                </a:cubicBezTo>
                <a:lnTo>
                  <a:pt x="0" y="1694"/>
                </a:lnTo>
                <a:cubicBezTo>
                  <a:pt x="0" y="1863"/>
                  <a:pt x="169" y="2033"/>
                  <a:pt x="338" y="2033"/>
                </a:cubicBezTo>
                <a:lnTo>
                  <a:pt x="2352" y="2033"/>
                </a:lnTo>
                <a:cubicBezTo>
                  <a:pt x="2521" y="2033"/>
                  <a:pt x="2691" y="1863"/>
                  <a:pt x="2691" y="1694"/>
                </a:cubicBezTo>
                <a:lnTo>
                  <a:pt x="2691" y="338"/>
                </a:lnTo>
                <a:cubicBezTo>
                  <a:pt x="2691" y="169"/>
                  <a:pt x="2521" y="0"/>
                  <a:pt x="2352" y="0"/>
                </a:cubicBezTo>
                <a:lnTo>
                  <a:pt x="338" y="0"/>
                </a:lnTo>
              </a:path>
            </a:pathLst>
          </a:custGeom>
          <a:solidFill>
            <a:srgbClr val="ccff66"/>
          </a:solidFill>
          <a:ln>
            <a:solidFill>
              <a:srgbClr val="3465a4"/>
            </a:solidFill>
          </a:ln>
        </p:spPr>
        <p:style>
          <a:lnRef idx="0"/>
          <a:fillRef idx="0"/>
          <a:effectRef idx="0"/>
          <a:fontRef idx="minor"/>
        </p:style>
      </p:sp>
      <p:sp>
        <p:nvSpPr>
          <p:cNvPr id="190" name="CustomShape 25"/>
          <p:cNvSpPr/>
          <p:nvPr/>
        </p:nvSpPr>
        <p:spPr>
          <a:xfrm>
            <a:off x="7992720" y="2926080"/>
            <a:ext cx="1059480" cy="731160"/>
          </a:xfrm>
          <a:custGeom>
            <a:avLst/>
            <a:gdLst/>
            <a:ahLst/>
            <a:rect l="l" t="t" r="r" b="b"/>
            <a:pathLst>
              <a:path w="2946" h="2034">
                <a:moveTo>
                  <a:pt x="338" y="0"/>
                </a:moveTo>
                <a:cubicBezTo>
                  <a:pt x="169" y="0"/>
                  <a:pt x="0" y="169"/>
                  <a:pt x="0" y="338"/>
                </a:cubicBezTo>
                <a:lnTo>
                  <a:pt x="0" y="1694"/>
                </a:lnTo>
                <a:cubicBezTo>
                  <a:pt x="0" y="1863"/>
                  <a:pt x="169" y="2033"/>
                  <a:pt x="338" y="2033"/>
                </a:cubicBezTo>
                <a:lnTo>
                  <a:pt x="2606" y="2033"/>
                </a:lnTo>
                <a:cubicBezTo>
                  <a:pt x="2775" y="2033"/>
                  <a:pt x="2945" y="1863"/>
                  <a:pt x="2945" y="1694"/>
                </a:cubicBezTo>
                <a:lnTo>
                  <a:pt x="2945" y="338"/>
                </a:lnTo>
                <a:cubicBezTo>
                  <a:pt x="2945" y="169"/>
                  <a:pt x="2775" y="0"/>
                  <a:pt x="2606" y="0"/>
                </a:cubicBezTo>
                <a:lnTo>
                  <a:pt x="338" y="0"/>
                </a:lnTo>
              </a:path>
            </a:pathLst>
          </a:custGeom>
          <a:solidFill>
            <a:srgbClr val="ccff66"/>
          </a:solidFill>
          <a:ln>
            <a:solidFill>
              <a:srgbClr val="3465a4"/>
            </a:solidFill>
          </a:ln>
        </p:spPr>
        <p:style>
          <a:lnRef idx="0"/>
          <a:fillRef idx="0"/>
          <a:effectRef idx="0"/>
          <a:fontRef idx="minor"/>
        </p:style>
      </p:sp>
      <p:sp>
        <p:nvSpPr>
          <p:cNvPr id="191" name="CustomShape 26"/>
          <p:cNvSpPr/>
          <p:nvPr/>
        </p:nvSpPr>
        <p:spPr>
          <a:xfrm>
            <a:off x="7992720" y="3017520"/>
            <a:ext cx="1420920" cy="458640"/>
          </a:xfrm>
          <a:prstGeom prst="rect">
            <a:avLst/>
          </a:prstGeom>
          <a:noFill/>
          <a:ln>
            <a:noFill/>
          </a:ln>
        </p:spPr>
        <p:style>
          <a:lnRef idx="0"/>
          <a:fillRef idx="0"/>
          <a:effectRef idx="0"/>
          <a:fontRef idx="minor"/>
        </p:style>
        <p:txBody>
          <a:bodyPr lIns="90000" rIns="90000" tIns="45000" bIns="45000"/>
          <a:p>
            <a:pPr>
              <a:lnSpc>
                <a:spcPct val="100000"/>
              </a:lnSpc>
            </a:pPr>
            <a:r>
              <a:rPr b="0" lang="en-US" sz="1300" spc="-1" strike="noStrike">
                <a:solidFill>
                  <a:srgbClr val="000000"/>
                </a:solidFill>
                <a:uFill>
                  <a:solidFill>
                    <a:srgbClr val="ffffff"/>
                  </a:solidFill>
                </a:uFill>
                <a:latin typeface="Arial"/>
                <a:ea typeface="DejaVu Sans"/>
              </a:rPr>
              <a:t>AUXDet</a:t>
            </a:r>
            <a:endParaRPr b="0" lang="en-US" sz="1800" spc="-1" strike="noStrike">
              <a:solidFill>
                <a:srgbClr val="000000"/>
              </a:solidFill>
              <a:uFill>
                <a:solidFill>
                  <a:srgbClr val="ffffff"/>
                </a:solidFill>
              </a:uFill>
              <a:latin typeface="Arial"/>
            </a:endParaRPr>
          </a:p>
          <a:p>
            <a:pPr>
              <a:lnSpc>
                <a:spcPct val="100000"/>
              </a:lnSpc>
            </a:pPr>
            <a:r>
              <a:rPr b="0" lang="en-US" sz="1300" spc="-1" strike="noStrike">
                <a:solidFill>
                  <a:srgbClr val="000000"/>
                </a:solidFill>
                <a:uFill>
                  <a:solidFill>
                    <a:srgbClr val="ffffff"/>
                  </a:solidFill>
                </a:uFill>
                <a:latin typeface="Arial"/>
                <a:ea typeface="DejaVu Sans"/>
              </a:rPr>
              <a:t>SimChannel</a:t>
            </a:r>
            <a:endParaRPr b="0" lang="en-US" sz="1800" spc="-1" strike="noStrike">
              <a:solidFill>
                <a:srgbClr val="000000"/>
              </a:solidFill>
              <a:uFill>
                <a:solidFill>
                  <a:srgbClr val="ffffff"/>
                </a:solidFill>
              </a:uFill>
              <a:latin typeface="Arial"/>
            </a:endParaRPr>
          </a:p>
        </p:txBody>
      </p:sp>
      <p:sp>
        <p:nvSpPr>
          <p:cNvPr id="192" name="CustomShape 27"/>
          <p:cNvSpPr/>
          <p:nvPr/>
        </p:nvSpPr>
        <p:spPr>
          <a:xfrm>
            <a:off x="8046720" y="2011680"/>
            <a:ext cx="1096920" cy="601920"/>
          </a:xfrm>
          <a:prstGeom prst="rect">
            <a:avLst/>
          </a:prstGeom>
          <a:noFill/>
          <a:ln>
            <a:noFill/>
          </a:ln>
        </p:spPr>
        <p:style>
          <a:lnRef idx="0"/>
          <a:fillRef idx="0"/>
          <a:effectRef idx="0"/>
          <a:fontRef idx="minor"/>
        </p:style>
        <p:txBody>
          <a:bodyPr lIns="90000" rIns="90000" tIns="45000" bIns="45000"/>
          <a:p>
            <a:pPr>
              <a:lnSpc>
                <a:spcPct val="100000"/>
              </a:lnSpc>
            </a:pPr>
            <a:r>
              <a:rPr b="0" lang="en-US" sz="2000" spc="-1" strike="noStrike">
                <a:solidFill>
                  <a:srgbClr val="000000"/>
                </a:solidFill>
                <a:uFill>
                  <a:solidFill>
                    <a:srgbClr val="ffffff"/>
                  </a:solidFill>
                </a:uFill>
                <a:latin typeface="Arial"/>
                <a:ea typeface="DejaVu Sans"/>
              </a:rPr>
              <a:t>SimLite</a:t>
            </a:r>
            <a:endParaRPr b="0" lang="en-US" sz="18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ea typeface="DejaVu Sans"/>
              </a:rPr>
              <a:t>Photon</a:t>
            </a:r>
            <a:endParaRPr b="0" lang="en-US" sz="1800" spc="-1" strike="noStrike">
              <a:solidFill>
                <a:srgbClr val="000000"/>
              </a:solidFill>
              <a:uFill>
                <a:solidFill>
                  <a:srgbClr val="ffffff"/>
                </a:solidFill>
              </a:uFill>
              <a:latin typeface="Arial"/>
            </a:endParaRPr>
          </a:p>
        </p:txBody>
      </p:sp>
      <p:sp>
        <p:nvSpPr>
          <p:cNvPr id="193" name="CustomShape 28"/>
          <p:cNvSpPr/>
          <p:nvPr/>
        </p:nvSpPr>
        <p:spPr>
          <a:xfrm>
            <a:off x="6125400" y="3872520"/>
            <a:ext cx="4628520" cy="939960"/>
          </a:xfrm>
          <a:prstGeom prst="rect">
            <a:avLst/>
          </a:prstGeom>
          <a:noFill/>
          <a:ln>
            <a:noFill/>
          </a:ln>
        </p:spPr>
        <p:style>
          <a:lnRef idx="0"/>
          <a:fillRef idx="0"/>
          <a:effectRef idx="0"/>
          <a:fontRef idx="minor"/>
        </p:style>
        <p:txBody>
          <a:bodyPr lIns="90000" rIns="90000" tIns="45000" bIns="45000"/>
          <a:p>
            <a:pPr marL="216000" indent="-21564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Separate modules</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for digitization and </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detector response</a:t>
            </a:r>
            <a:endParaRPr b="0" lang="en-US" sz="1800" spc="-1" strike="noStrike">
              <a:solidFill>
                <a:srgbClr val="000000"/>
              </a:solidFill>
              <a:uFill>
                <a:solidFill>
                  <a:srgbClr val="ffffff"/>
                </a:solidFill>
              </a:uFill>
              <a:latin typeface="Arial"/>
            </a:endParaRPr>
          </a:p>
        </p:txBody>
      </p:sp>
      <p:sp>
        <p:nvSpPr>
          <p:cNvPr id="194" name="CustomShape 29"/>
          <p:cNvSpPr/>
          <p:nvPr/>
        </p:nvSpPr>
        <p:spPr>
          <a:xfrm>
            <a:off x="365760" y="293760"/>
            <a:ext cx="1756080" cy="429840"/>
          </a:xfrm>
          <a:prstGeom prst="rect">
            <a:avLst/>
          </a:prstGeom>
          <a:noFill/>
          <a:ln>
            <a:noFill/>
          </a:ln>
        </p:spPr>
        <p:style>
          <a:lnRef idx="0"/>
          <a:fillRef idx="0"/>
          <a:effectRef idx="0"/>
          <a:fontRef idx="minor"/>
        </p:style>
        <p:txBody>
          <a:bodyPr lIns="90000" rIns="90000" tIns="45000" bIns="45000"/>
          <a:p>
            <a:pPr>
              <a:lnSpc>
                <a:spcPct val="100000"/>
              </a:lnSpc>
            </a:pPr>
            <a:r>
              <a:rPr b="0" lang="en-US" sz="2400" spc="-1" strike="noStrike">
                <a:solidFill>
                  <a:srgbClr val="0066cc"/>
                </a:solidFill>
                <a:uFill>
                  <a:solidFill>
                    <a:srgbClr val="ffffff"/>
                  </a:solidFill>
                </a:uFill>
                <a:latin typeface="Arial"/>
                <a:ea typeface="DejaVu Sans"/>
              </a:rPr>
              <a:t>Refactored </a:t>
            </a:r>
            <a:endParaRPr b="0" lang="en-US" sz="1800" spc="-1" strike="noStrike">
              <a:solidFill>
                <a:srgbClr val="000000"/>
              </a:solidFill>
              <a:uFill>
                <a:solidFill>
                  <a:srgbClr val="ffffff"/>
                </a:solidFill>
              </a:uFill>
              <a:latin typeface="Arial"/>
            </a:endParaRPr>
          </a:p>
        </p:txBody>
      </p:sp>
      <p:sp>
        <p:nvSpPr>
          <p:cNvPr id="195" name="CustomShape 30"/>
          <p:cNvSpPr/>
          <p:nvPr/>
        </p:nvSpPr>
        <p:spPr>
          <a:xfrm>
            <a:off x="457200" y="1054800"/>
            <a:ext cx="1096920" cy="407880"/>
          </a:xfrm>
          <a:custGeom>
            <a:avLst/>
            <a:gdLst/>
            <a:ahLst/>
            <a:rect l="l" t="t" r="r" b="b"/>
            <a:pathLst>
              <a:path w="3049" h="1136">
                <a:moveTo>
                  <a:pt x="189" y="0"/>
                </a:moveTo>
                <a:cubicBezTo>
                  <a:pt x="94" y="0"/>
                  <a:pt x="0" y="94"/>
                  <a:pt x="0" y="189"/>
                </a:cubicBezTo>
                <a:lnTo>
                  <a:pt x="0" y="945"/>
                </a:lnTo>
                <a:cubicBezTo>
                  <a:pt x="0" y="1040"/>
                  <a:pt x="94" y="1135"/>
                  <a:pt x="189" y="1135"/>
                </a:cubicBezTo>
                <a:lnTo>
                  <a:pt x="2859" y="1135"/>
                </a:lnTo>
                <a:cubicBezTo>
                  <a:pt x="2953" y="1135"/>
                  <a:pt x="3048" y="1040"/>
                  <a:pt x="3048" y="945"/>
                </a:cubicBezTo>
                <a:lnTo>
                  <a:pt x="3048" y="189"/>
                </a:lnTo>
                <a:cubicBezTo>
                  <a:pt x="3048" y="94"/>
                  <a:pt x="2953" y="0"/>
                  <a:pt x="2859" y="0"/>
                </a:cubicBezTo>
                <a:lnTo>
                  <a:pt x="189" y="0"/>
                </a:lnTo>
              </a:path>
            </a:pathLst>
          </a:custGeom>
          <a:solidFill>
            <a:srgbClr val="729fcf"/>
          </a:solidFill>
          <a:ln>
            <a:solidFill>
              <a:srgbClr val="3465a4"/>
            </a:solidFill>
          </a:ln>
        </p:spPr>
        <p:style>
          <a:lnRef idx="0"/>
          <a:fillRef idx="0"/>
          <a:effectRef idx="0"/>
          <a:fontRef idx="minor"/>
        </p:style>
        <p:txBody>
          <a:bodyPr wrap="none" lIns="90000" rIns="90000" tIns="45000" bIns="45000" anchor="ctr"/>
          <a:p>
            <a:pPr algn="ctr">
              <a:lnSpc>
                <a:spcPct val="100000"/>
              </a:lnSpc>
            </a:pPr>
            <a:r>
              <a:rPr b="0" lang="en-US" sz="1800" spc="-1" strike="noStrike">
                <a:solidFill>
                  <a:srgbClr val="000000"/>
                </a:solidFill>
                <a:uFill>
                  <a:solidFill>
                    <a:srgbClr val="ffffff"/>
                  </a:solidFill>
                </a:uFill>
                <a:latin typeface="Arial"/>
                <a:ea typeface="DejaVu Sans"/>
              </a:rPr>
              <a:t>Gun</a:t>
            </a:r>
            <a:endParaRPr b="0" lang="en-US" sz="1800" spc="-1" strike="noStrike">
              <a:solidFill>
                <a:srgbClr val="000000"/>
              </a:solidFill>
              <a:uFill>
                <a:solidFill>
                  <a:srgbClr val="ffffff"/>
                </a:solidFill>
              </a:uFill>
              <a:latin typeface="Arial"/>
            </a:endParaRPr>
          </a:p>
        </p:txBody>
      </p:sp>
      <p:sp>
        <p:nvSpPr>
          <p:cNvPr id="196" name="Line 31"/>
          <p:cNvSpPr/>
          <p:nvPr/>
        </p:nvSpPr>
        <p:spPr>
          <a:xfrm flipV="1">
            <a:off x="2011680" y="1454400"/>
            <a:ext cx="360" cy="57600"/>
          </a:xfrm>
          <a:prstGeom prst="line">
            <a:avLst/>
          </a:prstGeom>
          <a:ln w="29160">
            <a:solidFill>
              <a:srgbClr val="ff0000"/>
            </a:solidFill>
            <a:round/>
            <a:tailEnd len="med" type="triangle" w="med"/>
          </a:ln>
        </p:spPr>
        <p:style>
          <a:lnRef idx="0"/>
          <a:fillRef idx="0"/>
          <a:effectRef idx="0"/>
          <a:fontRef idx="minor"/>
        </p:style>
      </p:sp>
      <p:sp>
        <p:nvSpPr>
          <p:cNvPr id="197" name="CustomShape 32"/>
          <p:cNvSpPr/>
          <p:nvPr/>
        </p:nvSpPr>
        <p:spPr>
          <a:xfrm>
            <a:off x="3840480" y="1645920"/>
            <a:ext cx="2194200" cy="273960"/>
          </a:xfrm>
          <a:custGeom>
            <a:avLst/>
            <a:gdLst/>
            <a:ahLst/>
            <a:rect l="l" t="t" r="r" b="b"/>
            <a:pathLst>
              <a:path w="6098" h="764">
                <a:moveTo>
                  <a:pt x="127" y="0"/>
                </a:moveTo>
                <a:cubicBezTo>
                  <a:pt x="63" y="0"/>
                  <a:pt x="0" y="63"/>
                  <a:pt x="0" y="127"/>
                </a:cubicBezTo>
                <a:lnTo>
                  <a:pt x="0" y="635"/>
                </a:lnTo>
                <a:cubicBezTo>
                  <a:pt x="0" y="699"/>
                  <a:pt x="63" y="763"/>
                  <a:pt x="127" y="763"/>
                </a:cubicBezTo>
                <a:lnTo>
                  <a:pt x="5969" y="763"/>
                </a:lnTo>
                <a:cubicBezTo>
                  <a:pt x="6033" y="763"/>
                  <a:pt x="6097" y="699"/>
                  <a:pt x="6097" y="635"/>
                </a:cubicBezTo>
                <a:lnTo>
                  <a:pt x="6097" y="127"/>
                </a:lnTo>
                <a:cubicBezTo>
                  <a:pt x="6097" y="63"/>
                  <a:pt x="6033" y="0"/>
                  <a:pt x="5969" y="0"/>
                </a:cubicBezTo>
                <a:lnTo>
                  <a:pt x="127" y="0"/>
                </a:lnTo>
              </a:path>
            </a:pathLst>
          </a:custGeom>
          <a:solidFill>
            <a:srgbClr val="66cc00"/>
          </a:solidFill>
          <a:ln>
            <a:solidFill>
              <a:srgbClr val="3465a4"/>
            </a:solidFill>
          </a:ln>
        </p:spPr>
        <p:style>
          <a:lnRef idx="0"/>
          <a:fillRef idx="0"/>
          <a:effectRef idx="0"/>
          <a:fontRef idx="minor"/>
        </p:style>
      </p:sp>
      <p:sp>
        <p:nvSpPr>
          <p:cNvPr id="198" name="CustomShape 33"/>
          <p:cNvSpPr/>
          <p:nvPr/>
        </p:nvSpPr>
        <p:spPr>
          <a:xfrm>
            <a:off x="3774600" y="1596960"/>
            <a:ext cx="2442960" cy="78012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SimEnergyDepositHit</a:t>
            </a:r>
            <a:endParaRPr b="0" lang="en-US" sz="1800" spc="-1" strike="noStrike">
              <a:solidFill>
                <a:srgbClr val="000000"/>
              </a:solidFill>
              <a:uFill>
                <a:solidFill>
                  <a:srgbClr val="ffffff"/>
                </a:solidFill>
              </a:uFill>
              <a:latin typeface="Arial"/>
            </a:endParaRPr>
          </a:p>
        </p:txBody>
      </p:sp>
      <p:sp>
        <p:nvSpPr>
          <p:cNvPr id="199" name="CustomShape 34"/>
          <p:cNvSpPr/>
          <p:nvPr/>
        </p:nvSpPr>
        <p:spPr>
          <a:xfrm>
            <a:off x="3840480" y="2011680"/>
            <a:ext cx="2194200" cy="273960"/>
          </a:xfrm>
          <a:custGeom>
            <a:avLst/>
            <a:gdLst/>
            <a:ahLst/>
            <a:rect l="l" t="t" r="r" b="b"/>
            <a:pathLst>
              <a:path w="6098" h="764">
                <a:moveTo>
                  <a:pt x="127" y="0"/>
                </a:moveTo>
                <a:cubicBezTo>
                  <a:pt x="63" y="0"/>
                  <a:pt x="0" y="63"/>
                  <a:pt x="0" y="127"/>
                </a:cubicBezTo>
                <a:lnTo>
                  <a:pt x="0" y="635"/>
                </a:lnTo>
                <a:cubicBezTo>
                  <a:pt x="0" y="699"/>
                  <a:pt x="63" y="763"/>
                  <a:pt x="127" y="763"/>
                </a:cubicBezTo>
                <a:lnTo>
                  <a:pt x="5969" y="763"/>
                </a:lnTo>
                <a:cubicBezTo>
                  <a:pt x="6033" y="763"/>
                  <a:pt x="6097" y="699"/>
                  <a:pt x="6097" y="635"/>
                </a:cubicBezTo>
                <a:lnTo>
                  <a:pt x="6097" y="127"/>
                </a:lnTo>
                <a:cubicBezTo>
                  <a:pt x="6097" y="63"/>
                  <a:pt x="6033" y="0"/>
                  <a:pt x="5969" y="0"/>
                </a:cubicBezTo>
                <a:lnTo>
                  <a:pt x="127" y="0"/>
                </a:lnTo>
              </a:path>
            </a:pathLst>
          </a:custGeom>
          <a:solidFill>
            <a:srgbClr val="66cc00"/>
          </a:solidFill>
          <a:ln>
            <a:solidFill>
              <a:srgbClr val="3465a4"/>
            </a:solidFill>
          </a:ln>
        </p:spPr>
        <p:style>
          <a:lnRef idx="0"/>
          <a:fillRef idx="0"/>
          <a:effectRef idx="0"/>
          <a:fontRef idx="minor"/>
        </p:style>
      </p:sp>
      <p:sp>
        <p:nvSpPr>
          <p:cNvPr id="200" name="CustomShape 35"/>
          <p:cNvSpPr/>
          <p:nvPr/>
        </p:nvSpPr>
        <p:spPr>
          <a:xfrm>
            <a:off x="3840480" y="2377440"/>
            <a:ext cx="2194200" cy="273960"/>
          </a:xfrm>
          <a:custGeom>
            <a:avLst/>
            <a:gdLst/>
            <a:ahLst/>
            <a:rect l="l" t="t" r="r" b="b"/>
            <a:pathLst>
              <a:path w="6098" h="764">
                <a:moveTo>
                  <a:pt x="127" y="0"/>
                </a:moveTo>
                <a:cubicBezTo>
                  <a:pt x="63" y="0"/>
                  <a:pt x="0" y="63"/>
                  <a:pt x="0" y="127"/>
                </a:cubicBezTo>
                <a:lnTo>
                  <a:pt x="0" y="635"/>
                </a:lnTo>
                <a:cubicBezTo>
                  <a:pt x="0" y="699"/>
                  <a:pt x="63" y="763"/>
                  <a:pt x="127" y="763"/>
                </a:cubicBezTo>
                <a:lnTo>
                  <a:pt x="5969" y="763"/>
                </a:lnTo>
                <a:cubicBezTo>
                  <a:pt x="6033" y="763"/>
                  <a:pt x="6097" y="699"/>
                  <a:pt x="6097" y="635"/>
                </a:cubicBezTo>
                <a:lnTo>
                  <a:pt x="6097" y="127"/>
                </a:lnTo>
                <a:cubicBezTo>
                  <a:pt x="6097" y="63"/>
                  <a:pt x="6033" y="0"/>
                  <a:pt x="5969" y="0"/>
                </a:cubicBezTo>
                <a:lnTo>
                  <a:pt x="127" y="0"/>
                </a:lnTo>
              </a:path>
            </a:pathLst>
          </a:custGeom>
          <a:solidFill>
            <a:srgbClr val="66cc00"/>
          </a:solidFill>
          <a:ln>
            <a:solidFill>
              <a:srgbClr val="3465a4"/>
            </a:solidFill>
          </a:ln>
        </p:spPr>
        <p:style>
          <a:lnRef idx="0"/>
          <a:fillRef idx="0"/>
          <a:effectRef idx="0"/>
          <a:fontRef idx="minor"/>
        </p:style>
      </p:sp>
      <p:sp>
        <p:nvSpPr>
          <p:cNvPr id="201" name="CustomShape 36"/>
          <p:cNvSpPr/>
          <p:nvPr/>
        </p:nvSpPr>
        <p:spPr>
          <a:xfrm>
            <a:off x="3840480" y="2743200"/>
            <a:ext cx="2194200" cy="273960"/>
          </a:xfrm>
          <a:custGeom>
            <a:avLst/>
            <a:gdLst/>
            <a:ahLst/>
            <a:rect l="l" t="t" r="r" b="b"/>
            <a:pathLst>
              <a:path w="6098" h="764">
                <a:moveTo>
                  <a:pt x="127" y="0"/>
                </a:moveTo>
                <a:cubicBezTo>
                  <a:pt x="63" y="0"/>
                  <a:pt x="0" y="63"/>
                  <a:pt x="0" y="127"/>
                </a:cubicBezTo>
                <a:lnTo>
                  <a:pt x="0" y="635"/>
                </a:lnTo>
                <a:cubicBezTo>
                  <a:pt x="0" y="699"/>
                  <a:pt x="63" y="763"/>
                  <a:pt x="127" y="763"/>
                </a:cubicBezTo>
                <a:lnTo>
                  <a:pt x="5969" y="763"/>
                </a:lnTo>
                <a:cubicBezTo>
                  <a:pt x="6033" y="763"/>
                  <a:pt x="6097" y="699"/>
                  <a:pt x="6097" y="635"/>
                </a:cubicBezTo>
                <a:lnTo>
                  <a:pt x="6097" y="127"/>
                </a:lnTo>
                <a:cubicBezTo>
                  <a:pt x="6097" y="63"/>
                  <a:pt x="6033" y="0"/>
                  <a:pt x="5969" y="0"/>
                </a:cubicBezTo>
                <a:lnTo>
                  <a:pt x="127" y="0"/>
                </a:lnTo>
              </a:path>
            </a:pathLst>
          </a:custGeom>
          <a:solidFill>
            <a:srgbClr val="66cc00"/>
          </a:solidFill>
          <a:ln>
            <a:solidFill>
              <a:srgbClr val="3465a4"/>
            </a:solidFill>
          </a:ln>
        </p:spPr>
        <p:style>
          <a:lnRef idx="0"/>
          <a:fillRef idx="0"/>
          <a:effectRef idx="0"/>
          <a:fontRef idx="minor"/>
        </p:style>
      </p:sp>
      <p:sp>
        <p:nvSpPr>
          <p:cNvPr id="202" name="CustomShape 37"/>
          <p:cNvSpPr/>
          <p:nvPr/>
        </p:nvSpPr>
        <p:spPr>
          <a:xfrm>
            <a:off x="3931920" y="1988640"/>
            <a:ext cx="1224360" cy="34596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TrackerHit</a:t>
            </a:r>
            <a:endParaRPr b="0" lang="en-US" sz="1800" spc="-1" strike="noStrike">
              <a:solidFill>
                <a:srgbClr val="000000"/>
              </a:solidFill>
              <a:uFill>
                <a:solidFill>
                  <a:srgbClr val="ffffff"/>
                </a:solidFill>
              </a:uFill>
              <a:latin typeface="Arial"/>
            </a:endParaRPr>
          </a:p>
        </p:txBody>
      </p:sp>
      <p:sp>
        <p:nvSpPr>
          <p:cNvPr id="203" name="CustomShape 38"/>
          <p:cNvSpPr/>
          <p:nvPr/>
        </p:nvSpPr>
        <p:spPr>
          <a:xfrm>
            <a:off x="3931920" y="2334960"/>
            <a:ext cx="1272960" cy="34596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PhotonHit</a:t>
            </a:r>
            <a:endParaRPr b="0" lang="en-US" sz="1800" spc="-1" strike="noStrike">
              <a:solidFill>
                <a:srgbClr val="000000"/>
              </a:solidFill>
              <a:uFill>
                <a:solidFill>
                  <a:srgbClr val="ffffff"/>
                </a:solidFill>
              </a:uFill>
              <a:latin typeface="Arial"/>
            </a:endParaRPr>
          </a:p>
        </p:txBody>
      </p:sp>
      <p:sp>
        <p:nvSpPr>
          <p:cNvPr id="204" name="CustomShape 39"/>
          <p:cNvSpPr/>
          <p:nvPr/>
        </p:nvSpPr>
        <p:spPr>
          <a:xfrm>
            <a:off x="3931920" y="2723760"/>
            <a:ext cx="1735560" cy="34596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CalorimeterHit</a:t>
            </a:r>
            <a:endParaRPr b="0" lang="en-US" sz="1800" spc="-1" strike="noStrike">
              <a:solidFill>
                <a:srgbClr val="000000"/>
              </a:solidFill>
              <a:uFill>
                <a:solidFill>
                  <a:srgbClr val="ffffff"/>
                </a:solidFill>
              </a:uFill>
              <a:latin typeface="Arial"/>
            </a:endParaRPr>
          </a:p>
        </p:txBody>
      </p:sp>
      <p:sp>
        <p:nvSpPr>
          <p:cNvPr id="205" name="CustomShape 40"/>
          <p:cNvSpPr/>
          <p:nvPr/>
        </p:nvSpPr>
        <p:spPr>
          <a:xfrm>
            <a:off x="3840840" y="3078000"/>
            <a:ext cx="2193840" cy="273960"/>
          </a:xfrm>
          <a:custGeom>
            <a:avLst/>
            <a:gdLst/>
            <a:ahLst/>
            <a:rect l="l" t="t" r="r" b="b"/>
            <a:pathLst>
              <a:path w="6097" h="764">
                <a:moveTo>
                  <a:pt x="127" y="0"/>
                </a:moveTo>
                <a:cubicBezTo>
                  <a:pt x="63" y="0"/>
                  <a:pt x="0" y="63"/>
                  <a:pt x="0" y="127"/>
                </a:cubicBezTo>
                <a:lnTo>
                  <a:pt x="0" y="635"/>
                </a:lnTo>
                <a:cubicBezTo>
                  <a:pt x="0" y="699"/>
                  <a:pt x="63" y="763"/>
                  <a:pt x="127" y="763"/>
                </a:cubicBezTo>
                <a:lnTo>
                  <a:pt x="5968" y="763"/>
                </a:lnTo>
                <a:cubicBezTo>
                  <a:pt x="6032" y="763"/>
                  <a:pt x="6096" y="699"/>
                  <a:pt x="6096" y="635"/>
                </a:cubicBezTo>
                <a:lnTo>
                  <a:pt x="6096" y="127"/>
                </a:lnTo>
                <a:cubicBezTo>
                  <a:pt x="6096" y="63"/>
                  <a:pt x="6032" y="0"/>
                  <a:pt x="5968" y="0"/>
                </a:cubicBezTo>
                <a:lnTo>
                  <a:pt x="127" y="0"/>
                </a:lnTo>
              </a:path>
            </a:pathLst>
          </a:custGeom>
          <a:solidFill>
            <a:srgbClr val="66cc00"/>
          </a:solidFill>
          <a:ln>
            <a:solidFill>
              <a:srgbClr val="3465a4"/>
            </a:solidFill>
          </a:ln>
        </p:spPr>
        <p:style>
          <a:lnRef idx="0"/>
          <a:fillRef idx="0"/>
          <a:effectRef idx="0"/>
          <a:fontRef idx="minor"/>
        </p:style>
      </p:sp>
      <p:sp>
        <p:nvSpPr>
          <p:cNvPr id="206" name="CustomShape 41"/>
          <p:cNvSpPr/>
          <p:nvPr/>
        </p:nvSpPr>
        <p:spPr>
          <a:xfrm>
            <a:off x="4427280" y="3007800"/>
            <a:ext cx="372240" cy="46836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a:t>
            </a:r>
            <a:endParaRPr b="0" lang="en-US" sz="1800" spc="-1" strike="noStrike">
              <a:solidFill>
                <a:srgbClr val="000000"/>
              </a:solidFill>
              <a:uFill>
                <a:solidFill>
                  <a:srgbClr val="ffffff"/>
                </a:solidFill>
              </a:uFill>
              <a:latin typeface="Arial"/>
            </a:endParaRPr>
          </a:p>
        </p:txBody>
      </p:sp>
      <p:sp>
        <p:nvSpPr>
          <p:cNvPr id="207" name="Line 42"/>
          <p:cNvSpPr/>
          <p:nvPr/>
        </p:nvSpPr>
        <p:spPr>
          <a:xfrm>
            <a:off x="0" y="0"/>
            <a:ext cx="360" cy="360"/>
          </a:xfrm>
          <a:prstGeom prst="line">
            <a:avLst/>
          </a:prstGeom>
          <a:ln w="29160">
            <a:solidFill>
              <a:srgbClr val="ff3333"/>
            </a:solidFill>
            <a:round/>
            <a:tailEnd len="med" type="triangle" w="med"/>
          </a:ln>
        </p:spPr>
        <p:style>
          <a:lnRef idx="0"/>
          <a:fillRef idx="0"/>
          <a:effectRef idx="0"/>
          <a:fontRef idx="minor"/>
        </p:style>
      </p:sp>
      <p:sp>
        <p:nvSpPr>
          <p:cNvPr id="208" name="Line 43"/>
          <p:cNvSpPr/>
          <p:nvPr/>
        </p:nvSpPr>
        <p:spPr>
          <a:xfrm>
            <a:off x="0" y="0"/>
            <a:ext cx="360" cy="360"/>
          </a:xfrm>
          <a:prstGeom prst="line">
            <a:avLst/>
          </a:prstGeom>
          <a:ln w="29160">
            <a:solidFill>
              <a:srgbClr val="ff0066"/>
            </a:solidFill>
            <a:round/>
            <a:tailEnd len="med" type="triangle" w="med"/>
          </a:ln>
        </p:spPr>
        <p:style>
          <a:lnRef idx="0"/>
          <a:fillRef idx="0"/>
          <a:effectRef idx="0"/>
          <a:fontRef idx="minor"/>
        </p:style>
      </p:sp>
      <p:sp>
        <p:nvSpPr>
          <p:cNvPr id="209" name="Line 44"/>
          <p:cNvSpPr/>
          <p:nvPr/>
        </p:nvSpPr>
        <p:spPr>
          <a:xfrm>
            <a:off x="0" y="0"/>
            <a:ext cx="360" cy="360"/>
          </a:xfrm>
          <a:prstGeom prst="line">
            <a:avLst/>
          </a:prstGeom>
          <a:ln w="29160">
            <a:solidFill>
              <a:srgbClr val="ff0000"/>
            </a:solidFill>
            <a:round/>
            <a:tailEnd len="med" type="triangle" w="med"/>
          </a:ln>
        </p:spPr>
        <p:style>
          <a:lnRef idx="0"/>
          <a:fillRef idx="0"/>
          <a:effectRef idx="0"/>
          <a:fontRef idx="minor"/>
        </p:style>
      </p:sp>
      <p:sp>
        <p:nvSpPr>
          <p:cNvPr id="210" name="Line 45"/>
          <p:cNvSpPr/>
          <p:nvPr/>
        </p:nvSpPr>
        <p:spPr>
          <a:xfrm>
            <a:off x="0" y="0"/>
            <a:ext cx="360" cy="360"/>
          </a:xfrm>
          <a:prstGeom prst="line">
            <a:avLst/>
          </a:prstGeom>
          <a:ln w="29160">
            <a:solidFill>
              <a:srgbClr val="ff0000"/>
            </a:solidFill>
            <a:round/>
            <a:tailEnd len="med" type="triangle" w="med"/>
          </a:ln>
        </p:spPr>
        <p:style>
          <a:lnRef idx="0"/>
          <a:fillRef idx="0"/>
          <a:effectRef idx="0"/>
          <a:fontRef idx="minor"/>
        </p:style>
      </p:sp>
      <p:sp>
        <p:nvSpPr>
          <p:cNvPr id="211" name="Line 46"/>
          <p:cNvSpPr/>
          <p:nvPr/>
        </p:nvSpPr>
        <p:spPr>
          <a:xfrm>
            <a:off x="0" y="0"/>
            <a:ext cx="360" cy="360"/>
          </a:xfrm>
          <a:prstGeom prst="line">
            <a:avLst/>
          </a:prstGeom>
          <a:ln w="29160">
            <a:solidFill>
              <a:srgbClr val="ff0000"/>
            </a:solidFill>
            <a:round/>
            <a:tailEnd len="med" type="triangle" w="med"/>
          </a:ln>
        </p:spPr>
        <p:style>
          <a:lnRef idx="0"/>
          <a:fillRef idx="0"/>
          <a:effectRef idx="0"/>
          <a:fontRef idx="minor"/>
        </p:style>
      </p:sp>
      <p:sp>
        <p:nvSpPr>
          <p:cNvPr id="212" name="Line 47"/>
          <p:cNvSpPr/>
          <p:nvPr/>
        </p:nvSpPr>
        <p:spPr>
          <a:xfrm>
            <a:off x="1554480" y="1280160"/>
            <a:ext cx="182880" cy="360"/>
          </a:xfrm>
          <a:prstGeom prst="line">
            <a:avLst/>
          </a:prstGeom>
          <a:ln w="19080">
            <a:solidFill>
              <a:srgbClr val="ff0000"/>
            </a:solidFill>
            <a:round/>
            <a:tailEnd len="med" type="triangle" w="med"/>
          </a:ln>
        </p:spPr>
        <p:style>
          <a:lnRef idx="0"/>
          <a:fillRef idx="0"/>
          <a:effectRef idx="0"/>
          <a:fontRef idx="minor"/>
        </p:style>
      </p:sp>
      <p:sp>
        <p:nvSpPr>
          <p:cNvPr id="213" name="CustomShape 48"/>
          <p:cNvSpPr/>
          <p:nvPr/>
        </p:nvSpPr>
        <p:spPr>
          <a:xfrm>
            <a:off x="7993080" y="957600"/>
            <a:ext cx="968040" cy="731160"/>
          </a:xfrm>
          <a:custGeom>
            <a:avLst/>
            <a:gdLst/>
            <a:ahLst/>
            <a:rect l="l" t="t" r="r" b="b"/>
            <a:pathLst>
              <a:path w="2692" h="2034">
                <a:moveTo>
                  <a:pt x="338" y="0"/>
                </a:moveTo>
                <a:cubicBezTo>
                  <a:pt x="169" y="0"/>
                  <a:pt x="0" y="169"/>
                  <a:pt x="0" y="338"/>
                </a:cubicBezTo>
                <a:lnTo>
                  <a:pt x="0" y="1694"/>
                </a:lnTo>
                <a:cubicBezTo>
                  <a:pt x="0" y="1863"/>
                  <a:pt x="169" y="2033"/>
                  <a:pt x="338" y="2033"/>
                </a:cubicBezTo>
                <a:lnTo>
                  <a:pt x="2352" y="2033"/>
                </a:lnTo>
                <a:cubicBezTo>
                  <a:pt x="2521" y="2033"/>
                  <a:pt x="2691" y="1863"/>
                  <a:pt x="2691" y="1694"/>
                </a:cubicBezTo>
                <a:lnTo>
                  <a:pt x="2691" y="338"/>
                </a:lnTo>
                <a:cubicBezTo>
                  <a:pt x="2691" y="169"/>
                  <a:pt x="2521" y="0"/>
                  <a:pt x="2352" y="0"/>
                </a:cubicBezTo>
                <a:lnTo>
                  <a:pt x="338" y="0"/>
                </a:lnTo>
              </a:path>
            </a:pathLst>
          </a:custGeom>
          <a:solidFill>
            <a:srgbClr val="ccff66"/>
          </a:solidFill>
          <a:ln>
            <a:solidFill>
              <a:srgbClr val="3465a4"/>
            </a:solidFill>
          </a:ln>
        </p:spPr>
        <p:style>
          <a:lnRef idx="0"/>
          <a:fillRef idx="0"/>
          <a:effectRef idx="0"/>
          <a:fontRef idx="minor"/>
        </p:style>
      </p:sp>
      <p:sp>
        <p:nvSpPr>
          <p:cNvPr id="214" name="CustomShape 49"/>
          <p:cNvSpPr/>
          <p:nvPr/>
        </p:nvSpPr>
        <p:spPr>
          <a:xfrm>
            <a:off x="7993080" y="957600"/>
            <a:ext cx="968040" cy="731160"/>
          </a:xfrm>
          <a:custGeom>
            <a:avLst/>
            <a:gdLst/>
            <a:ahLst/>
            <a:rect l="l" t="t" r="r" b="b"/>
            <a:pathLst>
              <a:path w="2692" h="2034">
                <a:moveTo>
                  <a:pt x="338" y="0"/>
                </a:moveTo>
                <a:cubicBezTo>
                  <a:pt x="169" y="0"/>
                  <a:pt x="0" y="169"/>
                  <a:pt x="0" y="338"/>
                </a:cubicBezTo>
                <a:lnTo>
                  <a:pt x="0" y="1694"/>
                </a:lnTo>
                <a:cubicBezTo>
                  <a:pt x="0" y="1863"/>
                  <a:pt x="169" y="2033"/>
                  <a:pt x="338" y="2033"/>
                </a:cubicBezTo>
                <a:lnTo>
                  <a:pt x="2352" y="2033"/>
                </a:lnTo>
                <a:cubicBezTo>
                  <a:pt x="2521" y="2033"/>
                  <a:pt x="2691" y="1863"/>
                  <a:pt x="2691" y="1694"/>
                </a:cubicBezTo>
                <a:lnTo>
                  <a:pt x="2691" y="338"/>
                </a:lnTo>
                <a:cubicBezTo>
                  <a:pt x="2691" y="169"/>
                  <a:pt x="2521" y="0"/>
                  <a:pt x="2352" y="0"/>
                </a:cubicBezTo>
                <a:lnTo>
                  <a:pt x="338" y="0"/>
                </a:lnTo>
              </a:path>
            </a:pathLst>
          </a:custGeom>
          <a:solidFill>
            <a:srgbClr val="ccff66"/>
          </a:solidFill>
          <a:ln>
            <a:solidFill>
              <a:srgbClr val="3465a4"/>
            </a:solidFill>
          </a:ln>
        </p:spPr>
        <p:style>
          <a:lnRef idx="0"/>
          <a:fillRef idx="0"/>
          <a:effectRef idx="0"/>
          <a:fontRef idx="minor"/>
        </p:style>
      </p:sp>
      <p:sp>
        <p:nvSpPr>
          <p:cNvPr id="215" name="CustomShape 50"/>
          <p:cNvSpPr/>
          <p:nvPr/>
        </p:nvSpPr>
        <p:spPr>
          <a:xfrm>
            <a:off x="7993080" y="957600"/>
            <a:ext cx="1059120" cy="731160"/>
          </a:xfrm>
          <a:custGeom>
            <a:avLst/>
            <a:gdLst/>
            <a:ahLst/>
            <a:rect l="l" t="t" r="r" b="b"/>
            <a:pathLst>
              <a:path w="2945" h="2034">
                <a:moveTo>
                  <a:pt x="338" y="0"/>
                </a:moveTo>
                <a:cubicBezTo>
                  <a:pt x="169" y="0"/>
                  <a:pt x="0" y="169"/>
                  <a:pt x="0" y="338"/>
                </a:cubicBezTo>
                <a:lnTo>
                  <a:pt x="0" y="1694"/>
                </a:lnTo>
                <a:cubicBezTo>
                  <a:pt x="0" y="1863"/>
                  <a:pt x="169" y="2033"/>
                  <a:pt x="338" y="2033"/>
                </a:cubicBezTo>
                <a:lnTo>
                  <a:pt x="2605" y="2033"/>
                </a:lnTo>
                <a:cubicBezTo>
                  <a:pt x="2774" y="2033"/>
                  <a:pt x="2944" y="1863"/>
                  <a:pt x="2944" y="1694"/>
                </a:cubicBezTo>
                <a:lnTo>
                  <a:pt x="2944" y="338"/>
                </a:lnTo>
                <a:cubicBezTo>
                  <a:pt x="2944" y="169"/>
                  <a:pt x="2774" y="0"/>
                  <a:pt x="2605" y="0"/>
                </a:cubicBezTo>
                <a:lnTo>
                  <a:pt x="338" y="0"/>
                </a:lnTo>
              </a:path>
            </a:pathLst>
          </a:custGeom>
          <a:solidFill>
            <a:srgbClr val="ccff66"/>
          </a:solidFill>
          <a:ln>
            <a:solidFill>
              <a:srgbClr val="3465a4"/>
            </a:solidFill>
          </a:ln>
        </p:spPr>
        <p:style>
          <a:lnRef idx="0"/>
          <a:fillRef idx="0"/>
          <a:effectRef idx="0"/>
          <a:fontRef idx="minor"/>
        </p:style>
      </p:sp>
      <p:sp>
        <p:nvSpPr>
          <p:cNvPr id="216" name="Line 51"/>
          <p:cNvSpPr/>
          <p:nvPr/>
        </p:nvSpPr>
        <p:spPr>
          <a:xfrm>
            <a:off x="0" y="0"/>
            <a:ext cx="360" cy="360"/>
          </a:xfrm>
          <a:prstGeom prst="line">
            <a:avLst/>
          </a:prstGeom>
          <a:ln w="12600">
            <a:solidFill>
              <a:srgbClr val="ff0000"/>
            </a:solidFill>
            <a:round/>
            <a:tailEnd len="med" type="triangle" w="med"/>
          </a:ln>
        </p:spPr>
        <p:style>
          <a:lnRef idx="0"/>
          <a:fillRef idx="0"/>
          <a:effectRef idx="0"/>
          <a:fontRef idx="minor"/>
        </p:style>
      </p:sp>
      <p:sp>
        <p:nvSpPr>
          <p:cNvPr id="217" name="Line 52"/>
          <p:cNvSpPr/>
          <p:nvPr/>
        </p:nvSpPr>
        <p:spPr>
          <a:xfrm>
            <a:off x="0" y="0"/>
            <a:ext cx="360" cy="360"/>
          </a:xfrm>
          <a:prstGeom prst="line">
            <a:avLst/>
          </a:prstGeom>
          <a:ln>
            <a:solidFill>
              <a:srgbClr val="ff0000"/>
            </a:solidFill>
            <a:tailEnd len="med" type="triangle" w="med"/>
          </a:ln>
        </p:spPr>
        <p:style>
          <a:lnRef idx="0"/>
          <a:fillRef idx="0"/>
          <a:effectRef idx="0"/>
          <a:fontRef idx="minor"/>
        </p:style>
      </p:sp>
      <p:sp>
        <p:nvSpPr>
          <p:cNvPr id="218" name="CustomShape 53"/>
          <p:cNvSpPr/>
          <p:nvPr/>
        </p:nvSpPr>
        <p:spPr>
          <a:xfrm>
            <a:off x="7992720" y="1188720"/>
            <a:ext cx="1478520" cy="274320"/>
          </a:xfrm>
          <a:prstGeom prst="rect">
            <a:avLst/>
          </a:prstGeom>
          <a:noFill/>
          <a:ln>
            <a:noFill/>
          </a:ln>
        </p:spPr>
        <p:style>
          <a:lnRef idx="0"/>
          <a:fillRef idx="0"/>
          <a:effectRef idx="0"/>
          <a:fontRef idx="minor"/>
        </p:style>
        <p:txBody>
          <a:bodyPr lIns="90000" rIns="90000" tIns="45000" bIns="45000"/>
          <a:p>
            <a:pPr>
              <a:lnSpc>
                <a:spcPct val="100000"/>
              </a:lnSpc>
            </a:pPr>
            <a:r>
              <a:rPr b="0" lang="en-US" sz="1300" spc="-1" strike="noStrike">
                <a:solidFill>
                  <a:srgbClr val="000000"/>
                </a:solidFill>
                <a:uFill>
                  <a:solidFill>
                    <a:srgbClr val="ffffff"/>
                  </a:solidFill>
                </a:uFill>
                <a:latin typeface="Arial"/>
                <a:ea typeface="DejaVu Sans"/>
              </a:rPr>
              <a:t>SimChannel</a:t>
            </a:r>
            <a:endParaRPr b="0" lang="en-US" sz="1800" spc="-1" strike="noStrike">
              <a:solidFill>
                <a:srgbClr val="000000"/>
              </a:solidFill>
              <a:uFill>
                <a:solidFill>
                  <a:srgbClr val="ffffff"/>
                </a:solidFill>
              </a:uFill>
              <a:latin typeface="Arial"/>
            </a:endParaRPr>
          </a:p>
        </p:txBody>
      </p:sp>
      <p:sp>
        <p:nvSpPr>
          <p:cNvPr id="219" name="Line 54"/>
          <p:cNvSpPr/>
          <p:nvPr/>
        </p:nvSpPr>
        <p:spPr>
          <a:xfrm>
            <a:off x="0" y="0"/>
            <a:ext cx="360" cy="360"/>
          </a:xfrm>
          <a:prstGeom prst="line">
            <a:avLst/>
          </a:prstGeom>
          <a:ln>
            <a:solidFill>
              <a:srgbClr val="ff0000"/>
            </a:solidFill>
            <a:tailEnd len="med" type="triangle" w="med"/>
          </a:ln>
        </p:spPr>
        <p:style>
          <a:lnRef idx="0"/>
          <a:fillRef idx="0"/>
          <a:effectRef idx="0"/>
          <a:fontRef idx="minor"/>
        </p:style>
      </p:sp>
      <p:sp>
        <p:nvSpPr>
          <p:cNvPr id="220" name="Line 55"/>
          <p:cNvSpPr/>
          <p:nvPr/>
        </p:nvSpPr>
        <p:spPr>
          <a:xfrm>
            <a:off x="7863840" y="1280160"/>
            <a:ext cx="250560" cy="360"/>
          </a:xfrm>
          <a:prstGeom prst="line">
            <a:avLst/>
          </a:prstGeom>
          <a:ln>
            <a:solidFill>
              <a:srgbClr val="ff0000"/>
            </a:solidFill>
            <a:tailEnd len="med" type="triangle" w="med"/>
          </a:ln>
        </p:spPr>
        <p:style>
          <a:lnRef idx="0"/>
          <a:fillRef idx="0"/>
          <a:effectRef idx="0"/>
          <a:fontRef idx="minor"/>
        </p:style>
      </p:sp>
      <p:sp>
        <p:nvSpPr>
          <p:cNvPr id="221" name="Line 56"/>
          <p:cNvSpPr/>
          <p:nvPr/>
        </p:nvSpPr>
        <p:spPr>
          <a:xfrm>
            <a:off x="7863840" y="2286000"/>
            <a:ext cx="220680" cy="360"/>
          </a:xfrm>
          <a:prstGeom prst="line">
            <a:avLst/>
          </a:prstGeom>
          <a:ln>
            <a:solidFill>
              <a:srgbClr val="ff0000"/>
            </a:solidFill>
            <a:tailEnd len="med" type="triangle" w="med"/>
          </a:ln>
        </p:spPr>
        <p:style>
          <a:lnRef idx="0"/>
          <a:fillRef idx="0"/>
          <a:effectRef idx="0"/>
          <a:fontRef idx="minor"/>
        </p:style>
      </p:sp>
      <p:sp>
        <p:nvSpPr>
          <p:cNvPr id="222" name="Line 57"/>
          <p:cNvSpPr/>
          <p:nvPr/>
        </p:nvSpPr>
        <p:spPr>
          <a:xfrm>
            <a:off x="7872480" y="3291840"/>
            <a:ext cx="250560" cy="360"/>
          </a:xfrm>
          <a:prstGeom prst="line">
            <a:avLst/>
          </a:prstGeom>
          <a:ln>
            <a:solidFill>
              <a:srgbClr val="ff0000"/>
            </a:solidFill>
            <a:tailEnd len="med" type="triangle" w="med"/>
          </a:ln>
        </p:spPr>
        <p:style>
          <a:lnRef idx="0"/>
          <a:fillRef idx="0"/>
          <a:effectRef idx="0"/>
          <a:fontRef idx="minor"/>
        </p:style>
      </p:sp>
      <p:sp>
        <p:nvSpPr>
          <p:cNvPr id="223" name="CustomShape 58"/>
          <p:cNvSpPr/>
          <p:nvPr/>
        </p:nvSpPr>
        <p:spPr>
          <a:xfrm>
            <a:off x="6309360" y="1005840"/>
            <a:ext cx="1560960" cy="689400"/>
          </a:xfrm>
          <a:prstGeom prst="rect">
            <a:avLst/>
          </a:prstGeom>
          <a:noFill/>
          <a:ln>
            <a:noFill/>
          </a:ln>
        </p:spPr>
        <p:style>
          <a:lnRef idx="0"/>
          <a:fillRef idx="0"/>
          <a:effectRef idx="0"/>
          <a:fontRef idx="minor"/>
        </p:style>
        <p:txBody>
          <a:bodyPr lIns="90000" rIns="90000" tIns="45000" bIns="45000"/>
          <a:p>
            <a:pPr>
              <a:lnSpc>
                <a:spcPct val="100000"/>
              </a:lnSpc>
            </a:pPr>
            <a:r>
              <a:rPr b="0" lang="en-US" sz="1400" spc="-1" strike="noStrike">
                <a:solidFill>
                  <a:srgbClr val="000000"/>
                </a:solidFill>
                <a:uFill>
                  <a:solidFill>
                    <a:srgbClr val="ffffff"/>
                  </a:solidFill>
                </a:uFill>
                <a:latin typeface="Arial"/>
                <a:ea typeface="DejaVu Sans"/>
              </a:rPr>
              <a:t>SimDriftElectrons</a:t>
            </a:r>
            <a:endParaRPr b="0" lang="en-US" sz="1800" spc="-1" strike="noStrike">
              <a:solidFill>
                <a:srgbClr val="000000"/>
              </a:solidFill>
              <a:uFill>
                <a:solidFill>
                  <a:srgbClr val="ffffff"/>
                </a:solidFill>
              </a:uFill>
              <a:latin typeface="Arial"/>
            </a:endParaRPr>
          </a:p>
          <a:p>
            <a:pPr>
              <a:lnSpc>
                <a:spcPct val="100000"/>
              </a:lnSpc>
            </a:pPr>
            <a:r>
              <a:rPr b="0" lang="en-US" sz="1400" spc="-1" strike="noStrike">
                <a:solidFill>
                  <a:srgbClr val="000000"/>
                </a:solidFill>
                <a:uFill>
                  <a:solidFill>
                    <a:srgbClr val="ffffff"/>
                  </a:solidFill>
                </a:uFill>
                <a:latin typeface="Arial"/>
                <a:ea typeface="DejaVu Sans"/>
              </a:rPr>
              <a:t> </a:t>
            </a:r>
            <a:r>
              <a:rPr b="0" lang="en-US" sz="1400" spc="-1" strike="noStrike">
                <a:solidFill>
                  <a:srgbClr val="000000"/>
                </a:solidFill>
                <a:uFill>
                  <a:solidFill>
                    <a:srgbClr val="ffffff"/>
                  </a:solidFill>
                </a:uFill>
                <a:latin typeface="Arial"/>
                <a:ea typeface="DejaVu Sans"/>
              </a:rPr>
              <a:t>Module</a:t>
            </a:r>
            <a:endParaRPr b="0" lang="en-US" sz="1800" spc="-1" strike="noStrike">
              <a:solidFill>
                <a:srgbClr val="000000"/>
              </a:solidFill>
              <a:uFill>
                <a:solidFill>
                  <a:srgbClr val="ffffff"/>
                </a:solidFill>
              </a:uFill>
              <a:latin typeface="Arial"/>
            </a:endParaRPr>
          </a:p>
          <a:p>
            <a:pPr>
              <a:lnSpc>
                <a:spcPct val="100000"/>
              </a:lnSpc>
            </a:pPr>
            <a:r>
              <a:rPr b="0" lang="en-US" sz="1400" spc="-1" strike="noStrike">
                <a:solidFill>
                  <a:srgbClr val="000000"/>
                </a:solidFill>
                <a:uFill>
                  <a:solidFill>
                    <a:srgbClr val="ffffff"/>
                  </a:solidFill>
                </a:uFill>
                <a:latin typeface="Arial"/>
                <a:ea typeface="DejaVu Sans"/>
              </a:rPr>
              <a:t> </a:t>
            </a:r>
            <a:r>
              <a:rPr b="0" lang="en-US" sz="1400" spc="-1" strike="noStrike">
                <a:solidFill>
                  <a:srgbClr val="000000"/>
                </a:solidFill>
                <a:uFill>
                  <a:solidFill>
                    <a:srgbClr val="ffffff"/>
                  </a:solidFill>
                </a:uFill>
                <a:latin typeface="Arial"/>
                <a:ea typeface="DejaVu Sans"/>
              </a:rPr>
              <a:t>(Bill Seligman)</a:t>
            </a:r>
            <a:endParaRPr b="0" lang="en-US" sz="1800" spc="-1" strike="noStrike">
              <a:solidFill>
                <a:srgbClr val="000000"/>
              </a:solidFill>
              <a:uFill>
                <a:solidFill>
                  <a:srgbClr val="ffffff"/>
                </a:solidFill>
              </a:uFill>
              <a:latin typeface="Arial"/>
            </a:endParaRPr>
          </a:p>
        </p:txBody>
      </p:sp>
      <p:sp>
        <p:nvSpPr>
          <p:cNvPr id="224" name="CustomShape 59"/>
          <p:cNvSpPr/>
          <p:nvPr/>
        </p:nvSpPr>
        <p:spPr>
          <a:xfrm>
            <a:off x="5394960" y="914400"/>
            <a:ext cx="273960" cy="273960"/>
          </a:xfrm>
          <a:prstGeom prst="smileyFace">
            <a:avLst>
              <a:gd name="adj" fmla="val 18520"/>
            </a:avLst>
          </a:prstGeom>
          <a:solidFill>
            <a:srgbClr val="ffff99"/>
          </a:solidFill>
          <a:ln>
            <a:solidFill>
              <a:srgbClr val="3465a4"/>
            </a:solidFill>
          </a:ln>
        </p:spPr>
        <p:style>
          <a:lnRef idx="0"/>
          <a:fillRef idx="0"/>
          <a:effectRef idx="0"/>
          <a:fontRef idx="minor"/>
        </p:style>
      </p:sp>
      <p:sp>
        <p:nvSpPr>
          <p:cNvPr id="225" name="CustomShape 60"/>
          <p:cNvSpPr/>
          <p:nvPr/>
        </p:nvSpPr>
        <p:spPr>
          <a:xfrm>
            <a:off x="8503920" y="957240"/>
            <a:ext cx="273960" cy="322560"/>
          </a:xfrm>
          <a:prstGeom prst="smileyFace">
            <a:avLst>
              <a:gd name="adj" fmla="val 18520"/>
            </a:avLst>
          </a:prstGeom>
          <a:solidFill>
            <a:srgbClr val="ffff99"/>
          </a:solidFill>
          <a:ln>
            <a:solidFill>
              <a:srgbClr val="3465a4"/>
            </a:solidFill>
          </a:ln>
        </p:spPr>
        <p:style>
          <a:lnRef idx="0"/>
          <a:fillRef idx="0"/>
          <a:effectRef idx="0"/>
          <a:fontRef idx="minor"/>
        </p:style>
      </p:sp>
      <p:sp>
        <p:nvSpPr>
          <p:cNvPr id="226" name="CustomShape 61"/>
          <p:cNvSpPr/>
          <p:nvPr/>
        </p:nvSpPr>
        <p:spPr>
          <a:xfrm>
            <a:off x="4037760" y="1269000"/>
            <a:ext cx="2314800" cy="3337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600" spc="-1" strike="noStrike">
                <a:solidFill>
                  <a:srgbClr val="000000"/>
                </a:solidFill>
                <a:uFill>
                  <a:solidFill>
                    <a:srgbClr val="ffffff"/>
                  </a:solidFill>
                </a:uFill>
                <a:latin typeface="Arial"/>
                <a:ea typeface="DejaVu Sans"/>
              </a:rPr>
              <a:t>G4 Sensitive Detectors:</a:t>
            </a:r>
            <a:endParaRPr b="0" lang="en-US" sz="1800" spc="-1" strike="noStrike">
              <a:solidFill>
                <a:srgbClr val="000000"/>
              </a:solidFill>
              <a:uFill>
                <a:solidFill>
                  <a:srgbClr val="ffffff"/>
                </a:solidFill>
              </a:uFill>
              <a:latin typeface="Arial"/>
            </a:endParaRPr>
          </a:p>
        </p:txBody>
      </p:sp>
      <p:sp>
        <p:nvSpPr>
          <p:cNvPr id="227" name="CustomShape 62"/>
          <p:cNvSpPr/>
          <p:nvPr/>
        </p:nvSpPr>
        <p:spPr>
          <a:xfrm>
            <a:off x="411480" y="4169880"/>
            <a:ext cx="385992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G4 User Action (Particle List Action):</a:t>
            </a:r>
            <a:endParaRPr b="0" lang="en-US" sz="1800" spc="-1" strike="noStrike">
              <a:solidFill>
                <a:srgbClr val="000000"/>
              </a:solidFill>
              <a:uFill>
                <a:solidFill>
                  <a:srgbClr val="ffffff"/>
                </a:solidFill>
              </a:uFill>
              <a:latin typeface="Arial"/>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CustomShape 1"/>
          <p:cNvSpPr/>
          <p:nvPr/>
        </p:nvSpPr>
        <p:spPr>
          <a:xfrm>
            <a:off x="457200" y="274320"/>
            <a:ext cx="8452440" cy="429120"/>
          </a:xfrm>
          <a:prstGeom prst="rect">
            <a:avLst/>
          </a:prstGeom>
          <a:noFill/>
          <a:ln>
            <a:noFill/>
          </a:ln>
        </p:spPr>
        <p:style>
          <a:lnRef idx="0"/>
          <a:fillRef idx="0"/>
          <a:effectRef idx="0"/>
          <a:fontRef idx="minor"/>
        </p:style>
        <p:txBody>
          <a:bodyPr lIns="90000" rIns="90000" tIns="45000" bIns="45000"/>
          <a:p>
            <a:pPr>
              <a:lnSpc>
                <a:spcPct val="100000"/>
              </a:lnSpc>
            </a:pPr>
            <a:r>
              <a:rPr b="1" lang="en-US" sz="2400" spc="-1" strike="noStrike">
                <a:solidFill>
                  <a:srgbClr val="000080"/>
                </a:solidFill>
                <a:uFill>
                  <a:solidFill>
                    <a:srgbClr val="ffffff"/>
                  </a:solidFill>
                </a:uFill>
                <a:latin typeface="Arial"/>
                <a:ea typeface="DejaVu Sans"/>
              </a:rPr>
              <a:t>Artg4tk  </a:t>
            </a:r>
            <a:endParaRPr b="0" lang="en-US" sz="1800" spc="-1" strike="noStrike">
              <a:solidFill>
                <a:srgbClr val="000000"/>
              </a:solidFill>
              <a:uFill>
                <a:solidFill>
                  <a:srgbClr val="ffffff"/>
                </a:solidFill>
              </a:uFill>
              <a:latin typeface="Arial"/>
            </a:endParaRPr>
          </a:p>
        </p:txBody>
      </p:sp>
      <p:sp>
        <p:nvSpPr>
          <p:cNvPr id="229" name="CustomShape 2"/>
          <p:cNvSpPr/>
          <p:nvPr/>
        </p:nvSpPr>
        <p:spPr>
          <a:xfrm>
            <a:off x="457200" y="900000"/>
            <a:ext cx="7991280" cy="5262840"/>
          </a:xfrm>
          <a:prstGeom prst="rect">
            <a:avLst/>
          </a:prstGeom>
          <a:noFill/>
          <a:ln>
            <a:noFill/>
          </a:ln>
        </p:spPr>
        <p:style>
          <a:lnRef idx="0"/>
          <a:fillRef idx="0"/>
          <a:effectRef idx="0"/>
          <a:fontRef idx="minor"/>
        </p:style>
        <p:txBody>
          <a:bodyPr lIns="90000" rIns="90000" tIns="45000" bIns="45000"/>
          <a:p>
            <a:pPr lvl="1" marL="432000" indent="-214920">
              <a:lnSpc>
                <a:spcPct val="100000"/>
              </a:lnSpc>
              <a:buClr>
                <a:srgbClr val="000000"/>
              </a:buClr>
              <a:buSzPct val="45000"/>
              <a:buFont typeface="Wingdings" charset="2"/>
              <a:buChar char=""/>
            </a:pPr>
            <a:r>
              <a:rPr b="0" lang="en-US" sz="1800" spc="-1" strike="noStrike">
                <a:solidFill>
                  <a:srgbClr val="4f81bd"/>
                </a:solidFill>
                <a:uFill>
                  <a:solidFill>
                    <a:srgbClr val="ffffff"/>
                  </a:solidFill>
                </a:uFill>
                <a:latin typeface="Arial"/>
                <a:ea typeface="DejaVu Sans"/>
              </a:rPr>
              <a:t>Started with artg4 that Adam Lyon created. This provides interface between Geant4 and art. (and depends only on art and Geant4)</a:t>
            </a:r>
            <a:endParaRPr b="0" lang="en-US" sz="1800" spc="-1" strike="noStrike">
              <a:solidFill>
                <a:srgbClr val="000000"/>
              </a:solidFill>
              <a:uFill>
                <a:solidFill>
                  <a:srgbClr val="ffffff"/>
                </a:solidFill>
              </a:uFill>
              <a:latin typeface="Arial"/>
            </a:endParaRPr>
          </a:p>
          <a:p>
            <a:pPr lvl="1" marL="432000" indent="-214920">
              <a:lnSpc>
                <a:spcPct val="100000"/>
              </a:lnSpc>
              <a:buClr>
                <a:srgbClr val="000000"/>
              </a:buClr>
              <a:buSzPct val="45000"/>
              <a:buFont typeface="Wingdings" charset="2"/>
              <a:buChar char=""/>
            </a:pPr>
            <a:r>
              <a:rPr b="0" lang="en-US" sz="1800" spc="-1" strike="noStrike">
                <a:solidFill>
                  <a:srgbClr val="4f81bd"/>
                </a:solidFill>
                <a:uFill>
                  <a:solidFill>
                    <a:srgbClr val="ffffff"/>
                  </a:solidFill>
                </a:uFill>
                <a:latin typeface="Arial"/>
                <a:ea typeface="DejaVu Sans"/>
              </a:rPr>
              <a:t>Artg4tk was extended to include</a:t>
            </a:r>
            <a:endParaRPr b="0" lang="en-US" sz="1800" spc="-1" strike="noStrike">
              <a:solidFill>
                <a:srgbClr val="000000"/>
              </a:solidFill>
              <a:uFill>
                <a:solidFill>
                  <a:srgbClr val="ffffff"/>
                </a:solidFill>
              </a:uFill>
              <a:latin typeface="Arial"/>
            </a:endParaRPr>
          </a:p>
          <a:p>
            <a:pPr lvl="2" marL="889200" indent="-214920">
              <a:lnSpc>
                <a:spcPct val="100000"/>
              </a:lnSpc>
              <a:buClr>
                <a:srgbClr val="000000"/>
              </a:buClr>
              <a:buSzPct val="45000"/>
              <a:buFont typeface="Wingdings" charset="2"/>
              <a:buChar char=""/>
            </a:pPr>
            <a:r>
              <a:rPr b="0" lang="en-US" sz="1800" spc="-1" strike="noStrike">
                <a:solidFill>
                  <a:srgbClr val="4f81bd"/>
                </a:solidFill>
                <a:uFill>
                  <a:solidFill>
                    <a:srgbClr val="ffffff"/>
                  </a:solidFill>
                </a:uFill>
                <a:latin typeface="Arial"/>
                <a:ea typeface="DejaVu Sans"/>
              </a:rPr>
              <a:t>Use of physics list factory.</a:t>
            </a:r>
            <a:endParaRPr b="0" lang="en-US" sz="1800" spc="-1" strike="noStrike">
              <a:solidFill>
                <a:srgbClr val="000000"/>
              </a:solidFill>
              <a:uFill>
                <a:solidFill>
                  <a:srgbClr val="ffffff"/>
                </a:solidFill>
              </a:uFill>
              <a:latin typeface="Arial"/>
            </a:endParaRPr>
          </a:p>
          <a:p>
            <a:pPr lvl="2" marL="889200" indent="-214920">
              <a:lnSpc>
                <a:spcPct val="100000"/>
              </a:lnSpc>
              <a:buClr>
                <a:srgbClr val="000000"/>
              </a:buClr>
              <a:buSzPct val="45000"/>
              <a:buFont typeface="Wingdings" charset="2"/>
              <a:buChar char=""/>
            </a:pPr>
            <a:r>
              <a:rPr b="0" lang="en-US" sz="1800" spc="-1" strike="noStrike">
                <a:solidFill>
                  <a:srgbClr val="4f81bd"/>
                </a:solidFill>
                <a:uFill>
                  <a:solidFill>
                    <a:srgbClr val="ffffff"/>
                  </a:solidFill>
                </a:uFill>
                <a:latin typeface="Arial"/>
                <a:ea typeface="DejaVu Sans"/>
              </a:rPr>
              <a:t>Use gdml to define geometry, material properties etc.</a:t>
            </a:r>
            <a:endParaRPr b="0" lang="en-US" sz="1800" spc="-1" strike="noStrike">
              <a:solidFill>
                <a:srgbClr val="000000"/>
              </a:solidFill>
              <a:uFill>
                <a:solidFill>
                  <a:srgbClr val="ffffff"/>
                </a:solidFill>
              </a:uFill>
              <a:latin typeface="Arial"/>
            </a:endParaRPr>
          </a:p>
          <a:p>
            <a:pPr lvl="3" marL="1346400" indent="-214920">
              <a:lnSpc>
                <a:spcPct val="100000"/>
              </a:lnSpc>
              <a:buClr>
                <a:srgbClr val="000000"/>
              </a:buClr>
              <a:buSzPct val="45000"/>
              <a:buFont typeface="Wingdings" charset="2"/>
              <a:buChar char=""/>
            </a:pPr>
            <a:r>
              <a:rPr b="0" lang="en-US" sz="1800" spc="-1" strike="noStrike">
                <a:solidFill>
                  <a:srgbClr val="4f81bd"/>
                </a:solidFill>
                <a:uFill>
                  <a:solidFill>
                    <a:srgbClr val="ffffff"/>
                  </a:solidFill>
                </a:uFill>
                <a:latin typeface="Arial"/>
                <a:ea typeface="DejaVu Sans"/>
              </a:rPr>
              <a:t>Extend gdml to assign sensitive detectors to logical volumes, visualization properties, fields…</a:t>
            </a:r>
            <a:endParaRPr b="0" lang="en-US" sz="1800" spc="-1" strike="noStrike">
              <a:solidFill>
                <a:srgbClr val="000000"/>
              </a:solidFill>
              <a:uFill>
                <a:solidFill>
                  <a:srgbClr val="ffffff"/>
                </a:solidFill>
              </a:uFill>
              <a:latin typeface="Arial"/>
            </a:endParaRPr>
          </a:p>
          <a:p>
            <a:pPr lvl="2" marL="889200" indent="-214920">
              <a:lnSpc>
                <a:spcPct val="100000"/>
              </a:lnSpc>
              <a:buClr>
                <a:srgbClr val="000000"/>
              </a:buClr>
              <a:buSzPct val="45000"/>
              <a:buFont typeface="Wingdings" charset="2"/>
              <a:buChar char=""/>
            </a:pPr>
            <a:r>
              <a:rPr b="0" lang="en-US" sz="1800" spc="-1" strike="noStrike">
                <a:solidFill>
                  <a:srgbClr val="4f81bd"/>
                </a:solidFill>
                <a:uFill>
                  <a:solidFill>
                    <a:srgbClr val="ffffff"/>
                  </a:solidFill>
                </a:uFill>
                <a:latin typeface="Arial"/>
                <a:ea typeface="DejaVu Sans"/>
              </a:rPr>
              <a:t>library of typical sensitive detectors: e.g. Tracker, Photon Detector, Calorimeter, dual read out calorimeter,  SimEnergyDepositSD… →</a:t>
            </a:r>
            <a:r>
              <a:rPr b="0" lang="en-US" sz="1800" spc="-1" strike="noStrike">
                <a:solidFill>
                  <a:srgbClr val="4f81bd"/>
                </a:solidFill>
                <a:uFill>
                  <a:solidFill>
                    <a:srgbClr val="ffffff"/>
                  </a:solidFill>
                </a:uFill>
                <a:latin typeface="Wingdings"/>
                <a:ea typeface="DejaVu Sans"/>
              </a:rPr>
              <a:t> </a:t>
            </a:r>
            <a:r>
              <a:rPr b="0" lang="en-US" sz="1800" spc="-1" strike="noStrike">
                <a:solidFill>
                  <a:srgbClr val="4f81bd"/>
                </a:solidFill>
                <a:uFill>
                  <a:solidFill>
                    <a:srgbClr val="ffffff"/>
                  </a:solidFill>
                </a:uFill>
                <a:latin typeface="Arial"/>
                <a:ea typeface="DejaVu Sans"/>
              </a:rPr>
              <a:t> assigned to LV in gdml, each SD knows how to inject hits into art event stream and takes care of uniquely naming the hit collections.  </a:t>
            </a:r>
            <a:endParaRPr b="0" lang="en-US" sz="1800" spc="-1" strike="noStrike">
              <a:solidFill>
                <a:srgbClr val="000000"/>
              </a:solidFill>
              <a:uFill>
                <a:solidFill>
                  <a:srgbClr val="ffffff"/>
                </a:solidFill>
              </a:uFill>
              <a:latin typeface="Arial"/>
            </a:endParaRPr>
          </a:p>
          <a:p>
            <a:pPr lvl="2" marL="889200" indent="-214920">
              <a:lnSpc>
                <a:spcPct val="100000"/>
              </a:lnSpc>
              <a:buClr>
                <a:srgbClr val="000000"/>
              </a:buClr>
              <a:buSzPct val="45000"/>
              <a:buFont typeface="Wingdings" charset="2"/>
              <a:buChar char=""/>
            </a:pPr>
            <a:r>
              <a:rPr b="0" lang="en-US" sz="1800" spc="-1" strike="noStrike">
                <a:solidFill>
                  <a:srgbClr val="4f81bd"/>
                </a:solidFill>
                <a:uFill>
                  <a:solidFill>
                    <a:srgbClr val="ffffff"/>
                  </a:solidFill>
                </a:uFill>
                <a:latin typeface="Arial"/>
                <a:ea typeface="DejaVu Sans"/>
              </a:rPr>
              <a:t>Vary model parameters→ to estimate systematic uncertainties. </a:t>
            </a:r>
            <a:endParaRPr b="0" lang="en-US" sz="1800" spc="-1" strike="noStrike">
              <a:solidFill>
                <a:srgbClr val="000000"/>
              </a:solidFill>
              <a:uFill>
                <a:solidFill>
                  <a:srgbClr val="ffffff"/>
                </a:solidFill>
              </a:uFill>
              <a:latin typeface="Arial"/>
            </a:endParaRPr>
          </a:p>
          <a:p>
            <a:pPr lvl="1" marL="432000" indent="-214920">
              <a:lnSpc>
                <a:spcPct val="100000"/>
              </a:lnSpc>
              <a:buClr>
                <a:srgbClr val="000000"/>
              </a:buClr>
              <a:buSzPct val="45000"/>
              <a:buFont typeface="Wingdings" charset="2"/>
              <a:buChar char=""/>
            </a:pPr>
            <a:r>
              <a:rPr b="0" lang="en-US" sz="1800" spc="-1" strike="noStrike">
                <a:solidFill>
                  <a:srgbClr val="4f81bd"/>
                </a:solidFill>
                <a:uFill>
                  <a:solidFill>
                    <a:srgbClr val="ffffff"/>
                  </a:solidFill>
                </a:uFill>
                <a:latin typeface="Arial"/>
                <a:ea typeface="DejaVu Sans"/>
              </a:rPr>
              <a:t>Very flexible framework which allows to create different detector configurations quickly →</a:t>
            </a:r>
            <a:r>
              <a:rPr b="0" lang="en-US" sz="1800" spc="-1" strike="noStrike">
                <a:solidFill>
                  <a:srgbClr val="4f81bd"/>
                </a:solidFill>
                <a:uFill>
                  <a:solidFill>
                    <a:srgbClr val="ffffff"/>
                  </a:solidFill>
                </a:uFill>
                <a:latin typeface="Wingdings"/>
                <a:ea typeface="DejaVu Sans"/>
              </a:rPr>
              <a:t> </a:t>
            </a:r>
            <a:r>
              <a:rPr b="0" lang="en-US" sz="1800" spc="-1" strike="noStrike">
                <a:solidFill>
                  <a:srgbClr val="4f81bd"/>
                </a:solidFill>
                <a:uFill>
                  <a:solidFill>
                    <a:srgbClr val="ffffff"/>
                  </a:solidFill>
                </a:uFill>
                <a:latin typeface="Arial"/>
                <a:ea typeface="DejaVu Sans"/>
              </a:rPr>
              <a:t> no knowledge of Geant4 internals necessary.  Good for detector R&amp;D.</a:t>
            </a:r>
            <a:endParaRPr b="0" lang="en-US" sz="1800" spc="-1" strike="noStrike">
              <a:solidFill>
                <a:srgbClr val="000000"/>
              </a:solidFill>
              <a:uFill>
                <a:solidFill>
                  <a:srgbClr val="ffffff"/>
                </a:solidFill>
              </a:uFill>
              <a:latin typeface="Arial"/>
            </a:endParaRPr>
          </a:p>
        </p:txBody>
      </p:sp>
      <p:sp>
        <p:nvSpPr>
          <p:cNvPr id="230" name="CustomShape 3"/>
          <p:cNvSpPr/>
          <p:nvPr/>
        </p:nvSpPr>
        <p:spPr>
          <a:xfrm>
            <a:off x="7839000" y="6496920"/>
            <a:ext cx="1070640" cy="235440"/>
          </a:xfrm>
          <a:prstGeom prst="rect">
            <a:avLst/>
          </a:prstGeom>
          <a:noFill/>
          <a:ln>
            <a:noFill/>
          </a:ln>
        </p:spPr>
        <p:style>
          <a:lnRef idx="0"/>
          <a:fillRef idx="0"/>
          <a:effectRef idx="0"/>
          <a:fontRef idx="minor"/>
        </p:style>
      </p:sp>
      <p:sp>
        <p:nvSpPr>
          <p:cNvPr id="231" name="CustomShape 4"/>
          <p:cNvSpPr/>
          <p:nvPr/>
        </p:nvSpPr>
        <p:spPr>
          <a:xfrm>
            <a:off x="228600" y="6515280"/>
            <a:ext cx="442080" cy="235440"/>
          </a:xfrm>
          <a:prstGeom prst="rect">
            <a:avLst/>
          </a:prstGeom>
          <a:noFill/>
          <a:ln>
            <a:noFill/>
          </a:ln>
        </p:spPr>
        <p:style>
          <a:lnRef idx="0"/>
          <a:fillRef idx="0"/>
          <a:effectRef idx="0"/>
          <a:fontRef idx="minor"/>
        </p:style>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CustomShape 1"/>
          <p:cNvSpPr/>
          <p:nvPr/>
        </p:nvSpPr>
        <p:spPr>
          <a:xfrm>
            <a:off x="274320" y="457200"/>
            <a:ext cx="8431920" cy="34488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66cc"/>
                </a:solidFill>
                <a:uFill>
                  <a:solidFill>
                    <a:srgbClr val="ffffff"/>
                  </a:solidFill>
                </a:uFill>
                <a:latin typeface="Arial"/>
                <a:ea typeface="DejaVu Sans"/>
              </a:rPr>
              <a:t>GDML(+ extensions): a complete description of detector configuration (at runtime)</a:t>
            </a:r>
            <a:endParaRPr b="0" lang="en-US" sz="1800" spc="-1" strike="noStrike">
              <a:solidFill>
                <a:srgbClr val="000000"/>
              </a:solidFill>
              <a:uFill>
                <a:solidFill>
                  <a:srgbClr val="ffffff"/>
                </a:solidFill>
              </a:uFill>
              <a:latin typeface="Arial"/>
            </a:endParaRPr>
          </a:p>
        </p:txBody>
      </p:sp>
      <p:sp>
        <p:nvSpPr>
          <p:cNvPr id="233" name="CustomShape 2"/>
          <p:cNvSpPr/>
          <p:nvPr/>
        </p:nvSpPr>
        <p:spPr>
          <a:xfrm>
            <a:off x="457200" y="1371600"/>
            <a:ext cx="8045280" cy="2392560"/>
          </a:xfrm>
          <a:prstGeom prst="rect">
            <a:avLst/>
          </a:prstGeom>
          <a:noFill/>
          <a:ln>
            <a:noFill/>
          </a:ln>
        </p:spPr>
        <p:style>
          <a:lnRef idx="0"/>
          <a:fillRef idx="0"/>
          <a:effectRef idx="0"/>
          <a:fontRef idx="minor"/>
        </p:style>
        <p:txBody>
          <a:bodyPr lIns="90000" rIns="90000" tIns="45000" bIns="45000"/>
          <a:p>
            <a:pPr marL="216000" indent="-214560">
              <a:lnSpc>
                <a:spcPct val="100000"/>
              </a:lnSpc>
              <a:buClr>
                <a:srgbClr val="000000"/>
              </a:buClr>
              <a:buSzPct val="45000"/>
              <a:buFont typeface="Wingdings" charset="2"/>
              <a:buChar char=""/>
            </a:pPr>
            <a:r>
              <a:rPr b="0" lang="en-US" sz="1800" spc="-1" strike="noStrike">
                <a:solidFill>
                  <a:srgbClr val="0066cc"/>
                </a:solidFill>
                <a:uFill>
                  <a:solidFill>
                    <a:srgbClr val="ffffff"/>
                  </a:solidFill>
                </a:uFill>
                <a:latin typeface="Arial"/>
                <a:ea typeface="DejaVu Sans"/>
              </a:rPr>
              <a:t>Materials, volumes etc.….</a:t>
            </a:r>
            <a:endParaRPr b="0" lang="en-US" sz="1800" spc="-1" strike="noStrike">
              <a:solidFill>
                <a:srgbClr val="000000"/>
              </a:solidFill>
              <a:uFill>
                <a:solidFill>
                  <a:srgbClr val="ffffff"/>
                </a:solidFill>
              </a:uFill>
              <a:latin typeface="Arial"/>
            </a:endParaRPr>
          </a:p>
          <a:p>
            <a:pPr marL="216000" indent="-214560">
              <a:lnSpc>
                <a:spcPct val="100000"/>
              </a:lnSpc>
              <a:buClr>
                <a:srgbClr val="000000"/>
              </a:buClr>
              <a:buSzPct val="45000"/>
              <a:buFont typeface="Wingdings" charset="2"/>
              <a:buChar char=""/>
            </a:pPr>
            <a:r>
              <a:rPr b="0" lang="en-US" sz="1800" spc="-1" strike="noStrike">
                <a:solidFill>
                  <a:srgbClr val="0066cc"/>
                </a:solidFill>
                <a:uFill>
                  <a:solidFill>
                    <a:srgbClr val="ffffff"/>
                  </a:solidFill>
                </a:uFill>
                <a:latin typeface="Arial"/>
                <a:ea typeface="DejaVu Sans"/>
              </a:rPr>
              <a:t>Assign step-limits to specific volumes.</a:t>
            </a:r>
            <a:endParaRPr b="0" lang="en-US" sz="1800" spc="-1" strike="noStrike">
              <a:solidFill>
                <a:srgbClr val="000000"/>
              </a:solidFill>
              <a:uFill>
                <a:solidFill>
                  <a:srgbClr val="ffffff"/>
                </a:solidFill>
              </a:uFill>
              <a:latin typeface="Arial"/>
            </a:endParaRPr>
          </a:p>
          <a:p>
            <a:pPr marL="216000" indent="-214560">
              <a:lnSpc>
                <a:spcPct val="100000"/>
              </a:lnSpc>
              <a:buClr>
                <a:srgbClr val="000000"/>
              </a:buClr>
              <a:buSzPct val="45000"/>
              <a:buFont typeface="Wingdings" charset="2"/>
              <a:buChar char=""/>
            </a:pPr>
            <a:r>
              <a:rPr b="0" lang="en-US" sz="1800" spc="-1" strike="noStrike">
                <a:solidFill>
                  <a:srgbClr val="0066cc"/>
                </a:solidFill>
                <a:uFill>
                  <a:solidFill>
                    <a:srgbClr val="ffffff"/>
                  </a:solidFill>
                </a:uFill>
                <a:latin typeface="Arial"/>
                <a:ea typeface="DejaVu Sans"/>
              </a:rPr>
              <a:t>Optical properties (bulk and surface)</a:t>
            </a:r>
            <a:endParaRPr b="0" lang="en-US" sz="1800" spc="-1" strike="noStrike">
              <a:solidFill>
                <a:srgbClr val="000000"/>
              </a:solidFill>
              <a:uFill>
                <a:solidFill>
                  <a:srgbClr val="ffffff"/>
                </a:solidFill>
              </a:uFill>
              <a:latin typeface="Arial"/>
            </a:endParaRPr>
          </a:p>
          <a:p>
            <a:pPr marL="216000" indent="-214560">
              <a:lnSpc>
                <a:spcPct val="100000"/>
              </a:lnSpc>
              <a:buClr>
                <a:srgbClr val="000000"/>
              </a:buClr>
              <a:buSzPct val="45000"/>
              <a:buFont typeface="Wingdings" charset="2"/>
              <a:buChar char=""/>
            </a:pPr>
            <a:r>
              <a:rPr b="0" lang="en-US" sz="1800" spc="-1" strike="noStrike">
                <a:solidFill>
                  <a:srgbClr val="0066cc"/>
                </a:solidFill>
                <a:uFill>
                  <a:solidFill>
                    <a:srgbClr val="ffffff"/>
                  </a:solidFill>
                </a:uFill>
                <a:latin typeface="Arial"/>
                <a:ea typeface="DejaVu Sans"/>
              </a:rPr>
              <a:t>Assignment of sensitive detectors of predefined type to logical volumes→ automatically trigger the creation and filling of the appropriate hit collections</a:t>
            </a:r>
            <a:endParaRPr b="0" lang="en-US" sz="1800" spc="-1" strike="noStrike">
              <a:solidFill>
                <a:srgbClr val="000000"/>
              </a:solidFill>
              <a:uFill>
                <a:solidFill>
                  <a:srgbClr val="ffffff"/>
                </a:solidFill>
              </a:uFill>
              <a:latin typeface="Arial"/>
            </a:endParaRPr>
          </a:p>
          <a:p>
            <a:pPr marL="216000" indent="-214560">
              <a:lnSpc>
                <a:spcPct val="100000"/>
              </a:lnSpc>
              <a:buClr>
                <a:srgbClr val="000000"/>
              </a:buClr>
              <a:buSzPct val="45000"/>
              <a:buFont typeface="Wingdings" charset="2"/>
              <a:buChar char=""/>
            </a:pPr>
            <a:r>
              <a:rPr b="0" lang="en-US" sz="1800" spc="-1" strike="noStrike">
                <a:solidFill>
                  <a:srgbClr val="0066cc"/>
                </a:solidFill>
                <a:uFill>
                  <a:solidFill>
                    <a:srgbClr val="ffffff"/>
                  </a:solidFill>
                </a:uFill>
                <a:latin typeface="Arial"/>
                <a:ea typeface="DejaVu Sans"/>
              </a:rPr>
              <a:t>Assignment of optical surfaces</a:t>
            </a:r>
            <a:endParaRPr b="0" lang="en-US" sz="1800" spc="-1" strike="noStrike">
              <a:solidFill>
                <a:srgbClr val="000000"/>
              </a:solidFill>
              <a:uFill>
                <a:solidFill>
                  <a:srgbClr val="ffffff"/>
                </a:solidFill>
              </a:uFill>
              <a:latin typeface="Arial"/>
            </a:endParaRPr>
          </a:p>
          <a:p>
            <a:pPr marL="216000" indent="-214560">
              <a:lnSpc>
                <a:spcPct val="100000"/>
              </a:lnSpc>
              <a:buClr>
                <a:srgbClr val="000000"/>
              </a:buClr>
              <a:buSzPct val="45000"/>
              <a:buFont typeface="Wingdings" charset="2"/>
              <a:buChar char=""/>
            </a:pPr>
            <a:r>
              <a:rPr b="0" lang="en-US" sz="1800" spc="-1" strike="noStrike">
                <a:solidFill>
                  <a:srgbClr val="0066cc"/>
                </a:solidFill>
                <a:uFill>
                  <a:solidFill>
                    <a:srgbClr val="ffffff"/>
                  </a:solidFill>
                </a:uFill>
                <a:latin typeface="Arial"/>
                <a:ea typeface="DejaVu Sans"/>
              </a:rPr>
              <a:t>Visualization attributes (color, solid,….) </a:t>
            </a:r>
            <a:endParaRPr b="0" lang="en-US" sz="1800" spc="-1" strike="noStrike">
              <a:solidFill>
                <a:srgbClr val="000000"/>
              </a:solidFill>
              <a:uFill>
                <a:solidFill>
                  <a:srgbClr val="ffffff"/>
                </a:solidFill>
              </a:uFill>
              <a:latin typeface="Arial"/>
            </a:endParaRPr>
          </a:p>
          <a:p>
            <a:pPr marL="216000" indent="-214560">
              <a:lnSpc>
                <a:spcPct val="100000"/>
              </a:lnSpc>
              <a:buClr>
                <a:srgbClr val="000000"/>
              </a:buClr>
              <a:buSzPct val="45000"/>
              <a:buFont typeface="Wingdings" charset="2"/>
              <a:buChar char=""/>
            </a:pPr>
            <a:r>
              <a:rPr b="0" lang="en-US" sz="1800" spc="-1" strike="noStrike">
                <a:solidFill>
                  <a:srgbClr val="0066cc"/>
                </a:solidFill>
                <a:uFill>
                  <a:solidFill>
                    <a:srgbClr val="ffffff"/>
                  </a:solidFill>
                </a:uFill>
                <a:latin typeface="Arial"/>
                <a:ea typeface="DejaVu Sans"/>
              </a:rPr>
              <a:t>Makes use of formulas and loops to keep gdml file compact</a:t>
            </a:r>
            <a:endParaRPr b="0" lang="en-US" sz="1800" spc="-1" strike="noStrike">
              <a:solidFill>
                <a:srgbClr val="000000"/>
              </a:solidFill>
              <a:uFill>
                <a:solidFill>
                  <a:srgbClr val="ffffff"/>
                </a:solidFill>
              </a:uFill>
              <a:latin typeface="Arial"/>
            </a:endParaRPr>
          </a:p>
          <a:p>
            <a:pPr marL="216000" indent="-214560">
              <a:lnSpc>
                <a:spcPct val="100000"/>
              </a:lnSpc>
              <a:buClr>
                <a:srgbClr val="000000"/>
              </a:buClr>
              <a:buSzPct val="45000"/>
              <a:buFont typeface="Wingdings" charset="2"/>
              <a:buChar char=""/>
            </a:pPr>
            <a:r>
              <a:rPr b="0" lang="en-US" sz="1800" spc="-1" strike="noStrike">
                <a:solidFill>
                  <a:srgbClr val="0066cc"/>
                </a:solidFill>
                <a:uFill>
                  <a:solidFill>
                    <a:srgbClr val="ffffff"/>
                  </a:solidFill>
                </a:uFill>
                <a:latin typeface="Arial"/>
                <a:ea typeface="DejaVu Sans"/>
              </a:rPr>
              <a:t>Homogeneous electric field (no electric field→  no separation of charge)</a:t>
            </a:r>
            <a:endParaRPr b="0" lang="en-US" sz="1800" spc="-1" strike="noStrike">
              <a:solidFill>
                <a:srgbClr val="000000"/>
              </a:solidFill>
              <a:uFill>
                <a:solidFill>
                  <a:srgbClr val="ffffff"/>
                </a:solidFill>
              </a:uFill>
              <a:latin typeface="Arial"/>
            </a:endParaRPr>
          </a:p>
          <a:p>
            <a:pPr marL="216000" indent="-214560">
              <a:lnSpc>
                <a:spcPct val="100000"/>
              </a:lnSpc>
              <a:buClr>
                <a:srgbClr val="000000"/>
              </a:buClr>
              <a:buSzPct val="45000"/>
              <a:buFont typeface="Wingdings" charset="2"/>
              <a:buChar char=""/>
            </a:pPr>
            <a:r>
              <a:rPr b="0" lang="en-US" sz="1800" spc="-1" strike="noStrike">
                <a:solidFill>
                  <a:srgbClr val="0066cc"/>
                </a:solidFill>
                <a:uFill>
                  <a:solidFill>
                    <a:srgbClr val="ffffff"/>
                  </a:solidFill>
                </a:uFill>
                <a:latin typeface="Arial"/>
                <a:ea typeface="DejaVu Sans"/>
              </a:rPr>
              <a:t> </a:t>
            </a:r>
            <a:endParaRPr b="0" lang="en-US" sz="1800" spc="-1" strike="noStrike">
              <a:solidFill>
                <a:srgbClr val="000000"/>
              </a:solidFill>
              <a:uFill>
                <a:solidFill>
                  <a:srgbClr val="ffffff"/>
                </a:solidFill>
              </a:uFill>
              <a:latin typeface="Arial"/>
            </a:endParaRPr>
          </a:p>
        </p:txBody>
      </p:sp>
      <p:sp>
        <p:nvSpPr>
          <p:cNvPr id="234" name="CustomShape 3"/>
          <p:cNvSpPr/>
          <p:nvPr/>
        </p:nvSpPr>
        <p:spPr>
          <a:xfrm>
            <a:off x="456480" y="4335480"/>
            <a:ext cx="8320680" cy="601200"/>
          </a:xfrm>
          <a:prstGeom prst="rect">
            <a:avLst/>
          </a:prstGeom>
          <a:noFill/>
          <a:ln>
            <a:noFill/>
          </a:ln>
        </p:spPr>
        <p:style>
          <a:lnRef idx="0"/>
          <a:fillRef idx="0"/>
          <a:effectRef idx="0"/>
          <a:fontRef idx="minor"/>
        </p:style>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CustomShape 1"/>
          <p:cNvSpPr/>
          <p:nvPr/>
        </p:nvSpPr>
        <p:spPr>
          <a:xfrm>
            <a:off x="365760" y="914400"/>
            <a:ext cx="8411400" cy="60120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  </a:t>
            </a:r>
            <a:endParaRPr b="0" lang="en-US" sz="1800" spc="-1" strike="noStrike">
              <a:solidFill>
                <a:srgbClr val="000000"/>
              </a:solidFill>
              <a:uFill>
                <a:solidFill>
                  <a:srgbClr val="ffffff"/>
                </a:solidFill>
              </a:uFill>
              <a:latin typeface="Arial"/>
            </a:endParaRPr>
          </a:p>
        </p:txBody>
      </p:sp>
      <p:pic>
        <p:nvPicPr>
          <p:cNvPr id="236" name="Picture 196" descr=""/>
          <p:cNvPicPr/>
          <p:nvPr/>
        </p:nvPicPr>
        <p:blipFill>
          <a:blip r:embed="rId1"/>
          <a:stretch/>
        </p:blipFill>
        <p:spPr>
          <a:xfrm>
            <a:off x="150120" y="1188720"/>
            <a:ext cx="8993520" cy="4754520"/>
          </a:xfrm>
          <a:prstGeom prst="rect">
            <a:avLst/>
          </a:prstGeom>
          <a:ln>
            <a:noFill/>
          </a:ln>
        </p:spPr>
      </p:pic>
      <p:sp>
        <p:nvSpPr>
          <p:cNvPr id="237" name="CustomShape 2"/>
          <p:cNvSpPr/>
          <p:nvPr/>
        </p:nvSpPr>
        <p:spPr>
          <a:xfrm rot="20520000">
            <a:off x="7454160" y="3237840"/>
            <a:ext cx="1387800" cy="35244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ffffff"/>
                </a:solidFill>
                <a:uFill>
                  <a:solidFill>
                    <a:srgbClr val="ffffff"/>
                  </a:solidFill>
                </a:uFill>
                <a:latin typeface="Arial"/>
                <a:ea typeface="DejaVu Sans"/>
              </a:rPr>
              <a:t>Calorimeter</a:t>
            </a:r>
            <a:endParaRPr b="0" lang="en-US" sz="1800" spc="-1" strike="noStrike">
              <a:solidFill>
                <a:srgbClr val="000000"/>
              </a:solidFill>
              <a:uFill>
                <a:solidFill>
                  <a:srgbClr val="ffffff"/>
                </a:solidFill>
              </a:uFill>
              <a:latin typeface="Arial"/>
            </a:endParaRPr>
          </a:p>
        </p:txBody>
      </p:sp>
      <p:sp>
        <p:nvSpPr>
          <p:cNvPr id="238" name="CustomShape 3"/>
          <p:cNvSpPr/>
          <p:nvPr/>
        </p:nvSpPr>
        <p:spPr>
          <a:xfrm>
            <a:off x="468000" y="5078880"/>
            <a:ext cx="963720" cy="35244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ffffff"/>
                </a:solidFill>
                <a:uFill>
                  <a:solidFill>
                    <a:srgbClr val="ffffff"/>
                  </a:solidFill>
                </a:uFill>
                <a:latin typeface="Arial"/>
                <a:ea typeface="DejaVu Sans"/>
              </a:rPr>
              <a:t>Tracker</a:t>
            </a:r>
            <a:endParaRPr b="0" lang="en-US" sz="1800" spc="-1" strike="noStrike">
              <a:solidFill>
                <a:srgbClr val="000000"/>
              </a:solidFill>
              <a:uFill>
                <a:solidFill>
                  <a:srgbClr val="ffffff"/>
                </a:solidFill>
              </a:uFill>
              <a:latin typeface="Arial"/>
            </a:endParaRPr>
          </a:p>
        </p:txBody>
      </p:sp>
      <p:sp>
        <p:nvSpPr>
          <p:cNvPr id="239" name="CustomShape 4"/>
          <p:cNvSpPr/>
          <p:nvPr/>
        </p:nvSpPr>
        <p:spPr>
          <a:xfrm rot="20532000">
            <a:off x="2298600" y="2458080"/>
            <a:ext cx="1670400" cy="35244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ffffff"/>
                </a:solidFill>
                <a:uFill>
                  <a:solidFill>
                    <a:srgbClr val="ffffff"/>
                  </a:solidFill>
                </a:uFill>
                <a:latin typeface="Arial"/>
                <a:ea typeface="DejaVu Sans"/>
              </a:rPr>
              <a:t>PhotoDetector</a:t>
            </a:r>
            <a:endParaRPr b="0" lang="en-US" sz="1800" spc="-1" strike="noStrike">
              <a:solidFill>
                <a:srgbClr val="000000"/>
              </a:solidFill>
              <a:uFill>
                <a:solidFill>
                  <a:srgbClr val="ffffff"/>
                </a:solidFill>
              </a:uFill>
              <a:latin typeface="Arial"/>
            </a:endParaRPr>
          </a:p>
        </p:txBody>
      </p:sp>
      <p:sp>
        <p:nvSpPr>
          <p:cNvPr id="240" name="CustomShape 5"/>
          <p:cNvSpPr/>
          <p:nvPr/>
        </p:nvSpPr>
        <p:spPr>
          <a:xfrm>
            <a:off x="6134040" y="3963960"/>
            <a:ext cx="2860920" cy="35244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 </a:t>
            </a:r>
            <a:r>
              <a:rPr b="0" lang="en-US" sz="1600" spc="-1" strike="noStrike">
                <a:solidFill>
                  <a:srgbClr val="ffffff"/>
                </a:solidFill>
                <a:uFill>
                  <a:solidFill>
                    <a:srgbClr val="ffffff"/>
                  </a:solidFill>
                </a:uFill>
                <a:latin typeface="Arial"/>
                <a:ea typeface="DejaVu Sans"/>
              </a:rPr>
              <a:t>SimEnergyDeposit (TPC)</a:t>
            </a:r>
            <a:endParaRPr b="0" lang="en-US" sz="1800" spc="-1" strike="noStrike">
              <a:solidFill>
                <a:srgbClr val="000000"/>
              </a:solidFill>
              <a:uFill>
                <a:solidFill>
                  <a:srgbClr val="ffffff"/>
                </a:solidFill>
              </a:uFill>
              <a:latin typeface="Arial"/>
            </a:endParaRPr>
          </a:p>
          <a:p>
            <a:pPr>
              <a:lnSpc>
                <a:spcPct val="100000"/>
              </a:lnSpc>
            </a:pPr>
            <a:r>
              <a:rPr b="0" lang="en-US" sz="1600" spc="-1" strike="noStrike">
                <a:solidFill>
                  <a:srgbClr val="ffffff"/>
                </a:solidFill>
                <a:uFill>
                  <a:solidFill>
                    <a:srgbClr val="ffffff"/>
                  </a:solidFill>
                </a:uFill>
                <a:latin typeface="Arial"/>
                <a:ea typeface="DejaVu Sans"/>
              </a:rPr>
              <a:t>  </a:t>
            </a:r>
            <a:r>
              <a:rPr b="0" lang="en-US" sz="1600" spc="-1" strike="noStrike">
                <a:solidFill>
                  <a:srgbClr val="ffffff"/>
                </a:solidFill>
                <a:uFill>
                  <a:solidFill>
                    <a:srgbClr val="ffffff"/>
                  </a:solidFill>
                </a:uFill>
                <a:latin typeface="Arial"/>
                <a:ea typeface="DejaVu Sans"/>
              </a:rPr>
              <a:t>E-field → Sc. and Ionization</a:t>
            </a:r>
            <a:endParaRPr b="0" lang="en-US" sz="1800" spc="-1" strike="noStrike">
              <a:solidFill>
                <a:srgbClr val="000000"/>
              </a:solidFill>
              <a:uFill>
                <a:solidFill>
                  <a:srgbClr val="ffffff"/>
                </a:solidFill>
              </a:uFill>
              <a:latin typeface="Arial"/>
            </a:endParaRPr>
          </a:p>
        </p:txBody>
      </p:sp>
      <p:sp>
        <p:nvSpPr>
          <p:cNvPr id="241" name="CustomShape 6"/>
          <p:cNvSpPr/>
          <p:nvPr/>
        </p:nvSpPr>
        <p:spPr>
          <a:xfrm>
            <a:off x="5527440" y="4740480"/>
            <a:ext cx="3339720" cy="613440"/>
          </a:xfrm>
          <a:prstGeom prst="rect">
            <a:avLst/>
          </a:prstGeom>
          <a:noFill/>
          <a:ln>
            <a:noFill/>
          </a:ln>
        </p:spPr>
        <p:style>
          <a:lnRef idx="0"/>
          <a:fillRef idx="0"/>
          <a:effectRef idx="0"/>
          <a:fontRef idx="minor"/>
        </p:style>
        <p:txBody>
          <a:bodyPr lIns="90000" rIns="90000" tIns="45000" bIns="45000"/>
          <a:p>
            <a:pPr>
              <a:lnSpc>
                <a:spcPct val="100000"/>
              </a:lnSpc>
            </a:pPr>
            <a:r>
              <a:rPr b="0" lang="en-US" sz="1600" spc="-1" strike="noStrike">
                <a:solidFill>
                  <a:srgbClr val="ffffff"/>
                </a:solidFill>
                <a:uFill>
                  <a:solidFill>
                    <a:srgbClr val="ffffff"/>
                  </a:solidFill>
                </a:uFill>
                <a:latin typeface="Arial"/>
                <a:ea typeface="DejaVu Sans"/>
              </a:rPr>
              <a:t>SimEnergyDeposit</a:t>
            </a:r>
            <a:endParaRPr b="0" lang="en-US" sz="1800" spc="-1" strike="noStrike">
              <a:solidFill>
                <a:srgbClr val="000000"/>
              </a:solidFill>
              <a:uFill>
                <a:solidFill>
                  <a:srgbClr val="ffffff"/>
                </a:solidFill>
              </a:uFill>
              <a:latin typeface="Arial"/>
            </a:endParaRPr>
          </a:p>
          <a:p>
            <a:pPr>
              <a:lnSpc>
                <a:spcPct val="100000"/>
              </a:lnSpc>
            </a:pPr>
            <a:r>
              <a:rPr b="0" lang="en-US" sz="1600" spc="-1" strike="noStrike">
                <a:solidFill>
                  <a:srgbClr val="ffffff"/>
                </a:solidFill>
                <a:uFill>
                  <a:solidFill>
                    <a:srgbClr val="ffffff"/>
                  </a:solidFill>
                </a:uFill>
                <a:latin typeface="Arial"/>
                <a:ea typeface="DejaVu Sans"/>
              </a:rPr>
              <a:t>(surrounding liquid Ar no E-Field → only Scintillation)</a:t>
            </a:r>
            <a:endParaRPr b="0" lang="en-US" sz="1800" spc="-1" strike="noStrike">
              <a:solidFill>
                <a:srgbClr val="000000"/>
              </a:solidFill>
              <a:uFill>
                <a:solidFill>
                  <a:srgbClr val="ffffff"/>
                </a:solidFill>
              </a:uFill>
              <a:latin typeface="Arial"/>
            </a:endParaRPr>
          </a:p>
        </p:txBody>
      </p:sp>
      <p:sp>
        <p:nvSpPr>
          <p:cNvPr id="242" name="CustomShape 7"/>
          <p:cNvSpPr/>
          <p:nvPr/>
        </p:nvSpPr>
        <p:spPr>
          <a:xfrm>
            <a:off x="5875920" y="2095200"/>
            <a:ext cx="963720" cy="35244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ffffff"/>
                </a:solidFill>
                <a:uFill>
                  <a:solidFill>
                    <a:srgbClr val="ffffff"/>
                  </a:solidFill>
                </a:uFill>
                <a:latin typeface="Arial"/>
                <a:ea typeface="DejaVu Sans"/>
              </a:rPr>
              <a:t>Tracker</a:t>
            </a:r>
            <a:endParaRPr b="0" lang="en-US" sz="1800" spc="-1" strike="noStrike">
              <a:solidFill>
                <a:srgbClr val="000000"/>
              </a:solidFill>
              <a:uFill>
                <a:solidFill>
                  <a:srgbClr val="ffffff"/>
                </a:solidFill>
              </a:uFill>
              <a:latin typeface="Arial"/>
            </a:endParaRPr>
          </a:p>
        </p:txBody>
      </p:sp>
      <p:sp>
        <p:nvSpPr>
          <p:cNvPr id="243" name="CustomShape 8"/>
          <p:cNvSpPr/>
          <p:nvPr/>
        </p:nvSpPr>
        <p:spPr>
          <a:xfrm>
            <a:off x="182880" y="128880"/>
            <a:ext cx="9187200" cy="602280"/>
          </a:xfrm>
          <a:prstGeom prst="rect">
            <a:avLst/>
          </a:prstGeom>
          <a:noFill/>
          <a:ln>
            <a:noFill/>
          </a:ln>
        </p:spPr>
        <p:style>
          <a:lnRef idx="0"/>
          <a:fillRef idx="0"/>
          <a:effectRef idx="0"/>
          <a:fontRef idx="minor"/>
        </p:style>
        <p:txBody>
          <a:bodyPr lIns="90000" rIns="90000" tIns="45000" bIns="45000"/>
          <a:p>
            <a:pPr>
              <a:lnSpc>
                <a:spcPct val="100000"/>
              </a:lnSpc>
            </a:pPr>
            <a:r>
              <a:rPr b="0" lang="en-US" sz="1600" spc="-1" strike="noStrike">
                <a:solidFill>
                  <a:srgbClr val="000000"/>
                </a:solidFill>
                <a:uFill>
                  <a:solidFill>
                    <a:srgbClr val="ffffff"/>
                  </a:solidFill>
                </a:uFill>
                <a:latin typeface="Arial"/>
                <a:ea typeface="DejaVu Sans"/>
              </a:rPr>
              <a:t>Example:</a:t>
            </a:r>
            <a:endParaRPr b="0" lang="en-US" sz="1800" spc="-1" strike="noStrike">
              <a:solidFill>
                <a:srgbClr val="000000"/>
              </a:solidFill>
              <a:uFill>
                <a:solidFill>
                  <a:srgbClr val="ffffff"/>
                </a:solidFill>
              </a:uFill>
              <a:latin typeface="Arial"/>
            </a:endParaRPr>
          </a:p>
          <a:p>
            <a:pPr>
              <a:lnSpc>
                <a:spcPct val="100000"/>
              </a:lnSpc>
            </a:pPr>
            <a:r>
              <a:rPr b="0" lang="en-US" sz="1600" spc="-1" strike="noStrike">
                <a:solidFill>
                  <a:srgbClr val="000000"/>
                </a:solidFill>
                <a:uFill>
                  <a:solidFill>
                    <a:srgbClr val="ffffff"/>
                  </a:solidFill>
                </a:uFill>
                <a:latin typeface="Arial"/>
                <a:ea typeface="DejaVu Sans"/>
              </a:rPr>
              <a:t>https://cdcvs.fnal.gov/redmine/projects/artg4tk/repository/revisions/develop/entry/gdml/lArDet.gdml</a:t>
            </a:r>
            <a:endParaRPr b="0" lang="en-US" sz="1800" spc="-1" strike="noStrike">
              <a:solidFill>
                <a:srgbClr val="000000"/>
              </a:solidFill>
              <a:uFill>
                <a:solidFill>
                  <a:srgbClr val="ffffff"/>
                </a:solidFill>
              </a:uFill>
              <a:latin typeface="Arial"/>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3502</TotalTime>
  <Application>LibreOffice/5.1.6.2$Linux_X86_64 LibreOffice_project/10m0$Build-2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en-US</dc:language>
  <cp:lastModifiedBy/>
  <cp:lastPrinted>2016-02-05T20:17:01Z</cp:lastPrinted>
  <dcterms:modified xsi:type="dcterms:W3CDTF">2018-07-31T07:36:21Z</dcterms:modified>
  <cp:revision>112</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15.0025</vt:lpwstr>
  </property>
  <property fmtid="{D5CDD505-2E9C-101B-9397-08002B2CF9AE}" pid="3" name="ContentTypeId">
    <vt:lpwstr>0x010100C4F226A9081EE44C8ECEE733CAFE383C</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1</vt:i4>
  </property>
  <property fmtid="{D5CDD505-2E9C-101B-9397-08002B2CF9AE}" pid="9" name="PresentationFormat">
    <vt:lpwstr>On-screen Show (4:3)</vt:lpwstr>
  </property>
  <property fmtid="{D5CDD505-2E9C-101B-9397-08002B2CF9AE}" pid="10" name="ScaleCrop">
    <vt:bool>0</vt:bool>
  </property>
  <property fmtid="{D5CDD505-2E9C-101B-9397-08002B2CF9AE}" pid="11" name="ShareDoc">
    <vt:bool>0</vt:bool>
  </property>
  <property fmtid="{D5CDD505-2E9C-101B-9397-08002B2CF9AE}" pid="12" name="Slides">
    <vt:i4>21</vt:i4>
  </property>
  <property fmtid="{D5CDD505-2E9C-101B-9397-08002B2CF9AE}" pid="13" name="Worktype">
    <vt:lpwstr>scpmt-pres</vt:lpwstr>
  </property>
  <property fmtid="{D5CDD505-2E9C-101B-9397-08002B2CF9AE}" pid="14" name="Year">
    <vt:lpwstr>2016</vt:lpwstr>
  </property>
</Properties>
</file>