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4" r:id="rId9"/>
    <p:sldId id="301" r:id="rId10"/>
    <p:sldId id="302" r:id="rId11"/>
    <p:sldId id="303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94541"/>
  </p:normalViewPr>
  <p:slideViewPr>
    <p:cSldViewPr snapToGrid="0" snapToObjects="1" showGuides="1">
      <p:cViewPr varScale="1">
        <p:scale>
          <a:sx n="131" d="100"/>
          <a:sy n="131" d="100"/>
        </p:scale>
        <p:origin x="536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dico.fnal.gov/event/15173/contribution/2/material/slides/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yaikhom/dbsca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err="1"/>
              <a:t>Tingjun</a:t>
            </a:r>
            <a:r>
              <a:rPr lang="en-US" dirty="0"/>
              <a:t> Yang and Bruce Baller</a:t>
            </a:r>
          </a:p>
          <a:p>
            <a:r>
              <a:rPr lang="en-US" dirty="0" err="1"/>
              <a:t>LArSoft</a:t>
            </a:r>
            <a:r>
              <a:rPr lang="en-US" dirty="0"/>
              <a:t> Coordination Meeting</a:t>
            </a:r>
          </a:p>
          <a:p>
            <a:r>
              <a:rPr lang="en-US" dirty="0"/>
              <a:t>Jul 31,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TrajCluster</a:t>
            </a:r>
            <a:r>
              <a:rPr lang="en-US" dirty="0"/>
              <a:t> Restructuring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0F8D7F-7041-7C4D-833B-B71CD436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51A3C-DD31-6A43-AD12-C88198BC7B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C4535-9A76-EC42-B737-25C2C4CD9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645C8-62F9-BD4C-8DA8-E61F792E4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9AC11DD3-87A5-9840-91C8-3E5C838A0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92" y="883005"/>
            <a:ext cx="4225734" cy="4108189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38AF81-0E0B-D942-8297-76AEE10F9871}"/>
              </a:ext>
            </a:extLst>
          </p:cNvPr>
          <p:cNvSpPr txBox="1"/>
          <p:nvPr/>
        </p:nvSpPr>
        <p:spPr>
          <a:xfrm>
            <a:off x="882742" y="5205262"/>
            <a:ext cx="302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 slicing</a:t>
            </a:r>
          </a:p>
          <a:p>
            <a:r>
              <a:rPr lang="en-US" sz="1800" dirty="0"/>
              <a:t>455 sec</a:t>
            </a:r>
          </a:p>
          <a:p>
            <a:r>
              <a:rPr lang="en-US" sz="1800" dirty="0"/>
              <a:t>Test on Mac using debug build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AE1BE-CA65-F34A-B990-397C6E3D3A63}"/>
              </a:ext>
            </a:extLst>
          </p:cNvPr>
          <p:cNvSpPr txBox="1"/>
          <p:nvPr/>
        </p:nvSpPr>
        <p:spPr>
          <a:xfrm>
            <a:off x="4299626" y="5199916"/>
            <a:ext cx="4719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Slicing first</a:t>
            </a:r>
          </a:p>
          <a:p>
            <a:r>
              <a:rPr lang="en-US" sz="1800" dirty="0"/>
              <a:t>44 sec (sps3d) + 20 sec (dbcluster3d) + 20 sec (</a:t>
            </a:r>
            <a:r>
              <a:rPr lang="en-US" sz="1800" dirty="0" err="1"/>
              <a:t>trajcluster</a:t>
            </a:r>
            <a:r>
              <a:rPr lang="en-US" sz="1800" dirty="0"/>
              <a:t>) – first results, no </a:t>
            </a:r>
            <a:r>
              <a:rPr lang="en-US" sz="1800" dirty="0" err="1"/>
              <a:t>fcl</a:t>
            </a:r>
            <a:r>
              <a:rPr lang="en-US" sz="1800" dirty="0"/>
              <a:t> optimization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6C729C-568C-9B44-BB5C-69F6A4721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254" y="883005"/>
            <a:ext cx="4460637" cy="41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3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420C0-85BD-104B-AE48-DBD335A0F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have developed a 3D slicing algorithm and restructured </a:t>
            </a:r>
            <a:r>
              <a:rPr lang="en-US" dirty="0" err="1"/>
              <a:t>TrajCluster</a:t>
            </a:r>
            <a:r>
              <a:rPr lang="en-US" dirty="0"/>
              <a:t> to use slices as input optionally. </a:t>
            </a:r>
          </a:p>
          <a:p>
            <a:r>
              <a:rPr lang="en-US" dirty="0"/>
              <a:t>Chris Backhouse is improving the handling of dead wires in </a:t>
            </a:r>
            <a:r>
              <a:rPr lang="en-US" dirty="0" err="1"/>
              <a:t>SpacePointSolver</a:t>
            </a:r>
            <a:r>
              <a:rPr lang="en-US" dirty="0"/>
              <a:t>.</a:t>
            </a:r>
          </a:p>
          <a:p>
            <a:r>
              <a:rPr lang="en-US" dirty="0"/>
              <a:t>Bruce is updating the </a:t>
            </a:r>
            <a:r>
              <a:rPr lang="en-US" dirty="0" err="1"/>
              <a:t>TrajCluster</a:t>
            </a:r>
            <a:r>
              <a:rPr lang="en-US" dirty="0"/>
              <a:t> users manual. </a:t>
            </a:r>
          </a:p>
          <a:p>
            <a:r>
              <a:rPr lang="en-US" dirty="0"/>
              <a:t>We thank Paul Russo for the useful discussion and guidance in coding. </a:t>
            </a:r>
          </a:p>
          <a:p>
            <a:r>
              <a:rPr lang="en-US" dirty="0"/>
              <a:t>Merging requests</a:t>
            </a:r>
          </a:p>
          <a:p>
            <a:pPr lvl="1"/>
            <a:r>
              <a:rPr lang="en-US" dirty="0" err="1"/>
              <a:t>larreco</a:t>
            </a:r>
            <a:r>
              <a:rPr lang="en-US" dirty="0"/>
              <a:t>: feature/</a:t>
            </a:r>
            <a:r>
              <a:rPr lang="en-US" dirty="0" err="1"/>
              <a:t>bb_restruct</a:t>
            </a:r>
            <a:endParaRPr lang="en-US" dirty="0"/>
          </a:p>
          <a:p>
            <a:pPr lvl="1"/>
            <a:r>
              <a:rPr lang="en-US" dirty="0" err="1"/>
              <a:t>lardataobj</a:t>
            </a:r>
            <a:r>
              <a:rPr lang="en-US" dirty="0"/>
              <a:t>: feature/</a:t>
            </a:r>
            <a:r>
              <a:rPr lang="en-US" dirty="0" err="1"/>
              <a:t>bb_recobslice</a:t>
            </a:r>
            <a:endParaRPr lang="en-US" dirty="0"/>
          </a:p>
          <a:p>
            <a:pPr lvl="1"/>
            <a:r>
              <a:rPr lang="en-US" dirty="0" err="1"/>
              <a:t>lareventdisplay</a:t>
            </a:r>
            <a:r>
              <a:rPr lang="en-US" dirty="0"/>
              <a:t>: feature/</a:t>
            </a:r>
            <a:r>
              <a:rPr lang="en-US" dirty="0" err="1"/>
              <a:t>bb_clsIDs</a:t>
            </a:r>
            <a:endParaRPr lang="en-US" dirty="0"/>
          </a:p>
          <a:p>
            <a:pPr lvl="2"/>
            <a:r>
              <a:rPr lang="en-US" dirty="0"/>
              <a:t>Bruce also added support for </a:t>
            </a:r>
            <a:r>
              <a:rPr lang="en-US" dirty="0" err="1"/>
              <a:t>SpaceChargeService</a:t>
            </a:r>
            <a:r>
              <a:rPr lang="en-US" dirty="0"/>
              <a:t> in </a:t>
            </a:r>
            <a:r>
              <a:rPr lang="en-US" dirty="0" err="1"/>
              <a:t>lareventdisplay</a:t>
            </a:r>
            <a:r>
              <a:rPr lang="en-US" dirty="0"/>
              <a:t>. Each experiment needs to add the following to their </a:t>
            </a:r>
            <a:r>
              <a:rPr lang="en-US" dirty="0" err="1"/>
              <a:t>evdservices</a:t>
            </a:r>
            <a:r>
              <a:rPr lang="en-US" dirty="0"/>
              <a:t>_(experiment).</a:t>
            </a:r>
            <a:r>
              <a:rPr lang="en-US" dirty="0" err="1"/>
              <a:t>fcl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SpaceChargeService</a:t>
            </a:r>
            <a:r>
              <a:rPr lang="en-US" dirty="0"/>
              <a:t>:       @local::</a:t>
            </a:r>
            <a:r>
              <a:rPr lang="en-US" dirty="0" err="1"/>
              <a:t>standard_spacecharge</a:t>
            </a:r>
            <a:endParaRPr lang="en-US" dirty="0"/>
          </a:p>
          <a:p>
            <a:pPr lvl="2"/>
            <a:r>
              <a:rPr lang="en-US" dirty="0"/>
              <a:t>I have done this for DUNE, </a:t>
            </a:r>
            <a:r>
              <a:rPr lang="en-US" dirty="0" err="1"/>
              <a:t>MicroBooNE</a:t>
            </a:r>
            <a:r>
              <a:rPr lang="en-US" dirty="0"/>
              <a:t>, </a:t>
            </a:r>
            <a:r>
              <a:rPr lang="en-US" dirty="0" err="1"/>
              <a:t>LArIAT</a:t>
            </a:r>
            <a:r>
              <a:rPr lang="en-US" dirty="0"/>
              <a:t>, </a:t>
            </a:r>
            <a:r>
              <a:rPr lang="en-US" dirty="0" err="1"/>
              <a:t>ArgoNeuT</a:t>
            </a:r>
            <a:r>
              <a:rPr lang="en-US" dirty="0"/>
              <a:t>, not  for SBND and ICARUS.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368633-51C5-5F41-81EA-5E8F037A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9DD2-B36F-7F41-AEE0-8651092C24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7/31/18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2AA1A-1A34-D44E-BB5B-090EE9543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FFE2F-B4E0-8F4E-9F8C-0B8B13962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3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D649CD-B9D5-4345-87C0-05D8722F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Bruce and I have been working to change the way </a:t>
            </a:r>
            <a:r>
              <a:rPr lang="en-US" dirty="0" err="1"/>
              <a:t>TrajCluster</a:t>
            </a:r>
            <a:r>
              <a:rPr lang="en-US" dirty="0"/>
              <a:t> reconstructs events. </a:t>
            </a:r>
          </a:p>
          <a:p>
            <a:r>
              <a:rPr lang="en-US" dirty="0"/>
              <a:t>By default, </a:t>
            </a:r>
            <a:r>
              <a:rPr lang="en-US" dirty="0" err="1"/>
              <a:t>TrajCluster</a:t>
            </a:r>
            <a:r>
              <a:rPr lang="en-US" dirty="0"/>
              <a:t> loops over all hits in each event to reconstruct 2D clusters, which are then matched to create </a:t>
            </a:r>
            <a:r>
              <a:rPr lang="en-US" dirty="0" err="1"/>
              <a:t>PFParticles</a:t>
            </a:r>
            <a:r>
              <a:rPr lang="en-US" dirty="0"/>
              <a:t>. It also produces 2D and 3D vertices.</a:t>
            </a:r>
          </a:p>
          <a:p>
            <a:pPr lvl="1"/>
            <a:r>
              <a:rPr lang="en-US" dirty="0"/>
              <a:t>3D matching step can be slow for busy events (cosmic events, big showers, etc.)</a:t>
            </a:r>
          </a:p>
          <a:p>
            <a:r>
              <a:rPr lang="en-US" dirty="0"/>
              <a:t>In the new approach, we slice event based on proximity of the 3D </a:t>
            </a:r>
            <a:r>
              <a:rPr lang="en-US" dirty="0" err="1"/>
              <a:t>spacepoints</a:t>
            </a:r>
            <a:r>
              <a:rPr lang="en-US" dirty="0"/>
              <a:t> and then run </a:t>
            </a:r>
            <a:r>
              <a:rPr lang="en-US" dirty="0" err="1"/>
              <a:t>TrajCluster</a:t>
            </a:r>
            <a:r>
              <a:rPr lang="en-US" dirty="0"/>
              <a:t> on each slice. </a:t>
            </a:r>
          </a:p>
          <a:p>
            <a:pPr lvl="1"/>
            <a:r>
              <a:rPr lang="en-US" dirty="0"/>
              <a:t>Each slice can be a cosmic ray muon, a neutrino interaction or a beam particle interaction</a:t>
            </a:r>
          </a:p>
          <a:p>
            <a:pPr lvl="1"/>
            <a:r>
              <a:rPr lang="en-US" dirty="0"/>
              <a:t>Take advantage of 3D (</a:t>
            </a:r>
            <a:r>
              <a:rPr lang="en-US" dirty="0" err="1"/>
              <a:t>spacepoints</a:t>
            </a:r>
            <a:r>
              <a:rPr lang="en-US" dirty="0"/>
              <a:t>) information to slice event and examine details using 2D (hits)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D0AAD8-DA75-0043-AFB3-0E9F9EB7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278C1-0948-F340-8D5D-509C9C2DB9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35E5B-82D3-C743-B766-8698C18CD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E27D5-61B7-1740-8B15-127C9F79C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5B35B-3BEE-894D-A320-168FD098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SpacePointSolver</a:t>
            </a:r>
            <a:r>
              <a:rPr lang="en-US" dirty="0"/>
              <a:t> to reconstruct 3D </a:t>
            </a:r>
            <a:r>
              <a:rPr lang="en-US" dirty="0" err="1"/>
              <a:t>spacepoints</a:t>
            </a:r>
            <a:r>
              <a:rPr lang="en-US" dirty="0"/>
              <a:t> using hits as input.</a:t>
            </a:r>
          </a:p>
          <a:p>
            <a:r>
              <a:rPr lang="en-US" dirty="0"/>
              <a:t>Run a new 3D DB (density-based) scan algorithm to cluster 3D </a:t>
            </a:r>
            <a:r>
              <a:rPr lang="en-US" dirty="0" err="1"/>
              <a:t>spacepoints</a:t>
            </a:r>
            <a:r>
              <a:rPr lang="en-US" dirty="0"/>
              <a:t>. </a:t>
            </a:r>
          </a:p>
          <a:p>
            <a:r>
              <a:rPr lang="en-US" dirty="0"/>
              <a:t>Create a new data product </a:t>
            </a:r>
            <a:r>
              <a:rPr lang="en-US" dirty="0" err="1"/>
              <a:t>recob</a:t>
            </a:r>
            <a:r>
              <a:rPr lang="en-US" dirty="0"/>
              <a:t>::Slice to save the hits in each 3D cluster. </a:t>
            </a:r>
          </a:p>
          <a:p>
            <a:r>
              <a:rPr lang="en-US" dirty="0"/>
              <a:t>Similar algorithms exist in Pandora, </a:t>
            </a:r>
            <a:r>
              <a:rPr lang="en-US" dirty="0" err="1"/>
              <a:t>WireCell</a:t>
            </a:r>
            <a:r>
              <a:rPr lang="en-US" dirty="0"/>
              <a:t>, Cluster3D.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A043E0-2231-F347-9E82-6D93A0DE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Slicing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63675-A298-9D42-A799-FC1F0717DD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6B73F-69FC-364F-AA1E-E5773EECB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41CF-5D9D-7F45-A439-A7D7F8F33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5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DB91ED-0648-FC41-A977-4B7DC49B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5108236"/>
          </a:xfrm>
        </p:spPr>
        <p:txBody>
          <a:bodyPr/>
          <a:lstStyle/>
          <a:p>
            <a:r>
              <a:rPr lang="en-US" dirty="0"/>
              <a:t>Algorithm created by Chris Backhouse</a:t>
            </a:r>
          </a:p>
          <a:p>
            <a:pPr lvl="1"/>
            <a:r>
              <a:rPr lang="en-US" dirty="0">
                <a:hlinkClick r:id="rId2"/>
              </a:rPr>
              <a:t>https://indico.fnal.gov/event/15173/contribution/2/material/slides/1.pdf</a:t>
            </a:r>
            <a:endParaRPr lang="en-US" dirty="0"/>
          </a:p>
          <a:p>
            <a:r>
              <a:rPr lang="en-US" dirty="0"/>
              <a:t>Create </a:t>
            </a:r>
            <a:r>
              <a:rPr lang="en-US" dirty="0" err="1"/>
              <a:t>spacepoints</a:t>
            </a:r>
            <a:r>
              <a:rPr lang="en-US" dirty="0"/>
              <a:t> from hits. Use regularization to reduce fake </a:t>
            </a:r>
            <a:r>
              <a:rPr lang="en-US" dirty="0" err="1"/>
              <a:t>spacepoints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A7E5F9-EF2F-BF49-B0B5-24EEDEE6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SpacePointSolver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D32DB-3DD5-DA44-8694-9607659B5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6DA57-D9B1-6543-9A3A-BA8AA65C2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92C95-DFA3-F848-A36E-C2A107681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756A5F-5AAB-5E46-BE2B-A554EFF01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98515"/>
            <a:ext cx="4134841" cy="2254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A6236-6A38-2648-8E4E-34887F288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146" y="2744765"/>
            <a:ext cx="3704834" cy="3483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DAC1B9-7A55-C947-A42A-07EAE8305910}"/>
              </a:ext>
            </a:extLst>
          </p:cNvPr>
          <p:cNvSpPr txBox="1"/>
          <p:nvPr/>
        </p:nvSpPr>
        <p:spPr>
          <a:xfrm>
            <a:off x="2529191" y="5191060"/>
            <a:ext cx="1491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MicroBooNE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269A1-24D1-4D45-AF18-3698AABF9C26}"/>
              </a:ext>
            </a:extLst>
          </p:cNvPr>
          <p:cNvSpPr txBox="1"/>
          <p:nvPr/>
        </p:nvSpPr>
        <p:spPr>
          <a:xfrm>
            <a:off x="4904146" y="5816898"/>
            <a:ext cx="1369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ProtoDUNE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1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EF8B1B-93A5-504B-A7B6-CD6F1B12D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larreco</a:t>
            </a:r>
            <a:r>
              <a:rPr lang="en-US" dirty="0"/>
              <a:t>/</a:t>
            </a:r>
            <a:r>
              <a:rPr lang="en-US" dirty="0" err="1"/>
              <a:t>RecoAlg</a:t>
            </a:r>
            <a:r>
              <a:rPr lang="en-US" dirty="0"/>
              <a:t>/DBScan3DAlg.h(.cxx)</a:t>
            </a:r>
          </a:p>
          <a:p>
            <a:pPr lvl="1"/>
            <a:r>
              <a:rPr lang="en-US" dirty="0"/>
              <a:t>Copyright 2015 </a:t>
            </a:r>
            <a:r>
              <a:rPr lang="en-US" dirty="0" err="1"/>
              <a:t>Gagarine</a:t>
            </a:r>
            <a:r>
              <a:rPr lang="en-US" dirty="0"/>
              <a:t> </a:t>
            </a:r>
            <a:r>
              <a:rPr lang="en-US" dirty="0" err="1"/>
              <a:t>Yaikhom</a:t>
            </a:r>
            <a:r>
              <a:rPr lang="en-US" dirty="0"/>
              <a:t> (MIT License)</a:t>
            </a:r>
          </a:p>
          <a:p>
            <a:pPr lvl="1"/>
            <a:r>
              <a:rPr lang="en-US" dirty="0">
                <a:hlinkClick r:id="rId2"/>
              </a:rPr>
              <a:t>https://github.com/gyaikhom/dbscan</a:t>
            </a:r>
            <a:endParaRPr lang="en-US" dirty="0"/>
          </a:p>
          <a:p>
            <a:pPr lvl="1"/>
            <a:r>
              <a:rPr lang="en-US" dirty="0"/>
              <a:t>Two </a:t>
            </a:r>
            <a:r>
              <a:rPr lang="en-US" dirty="0" err="1"/>
              <a:t>FHiCL</a:t>
            </a:r>
            <a:r>
              <a:rPr lang="en-US" dirty="0"/>
              <a:t> parameters:</a:t>
            </a:r>
          </a:p>
          <a:p>
            <a:pPr lvl="2"/>
            <a:r>
              <a:rPr lang="en-US" dirty="0"/>
              <a:t>float epsilon; // distance to neighbors</a:t>
            </a:r>
          </a:p>
          <a:p>
            <a:pPr lvl="2"/>
            <a:r>
              <a:rPr lang="en-US" dirty="0"/>
              <a:t>unsigned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minpts</a:t>
            </a:r>
            <a:r>
              <a:rPr lang="en-US" dirty="0"/>
              <a:t>; // the minimum number of points required to form a dense region</a:t>
            </a:r>
          </a:p>
          <a:p>
            <a:r>
              <a:rPr lang="en-US" dirty="0" err="1"/>
              <a:t>larreco</a:t>
            </a:r>
            <a:r>
              <a:rPr lang="en-US" dirty="0"/>
              <a:t>/</a:t>
            </a:r>
            <a:r>
              <a:rPr lang="en-US" dirty="0" err="1"/>
              <a:t>ClusterFinder</a:t>
            </a:r>
            <a:r>
              <a:rPr lang="en-US" dirty="0"/>
              <a:t>/DBCluster3D_module.cc</a:t>
            </a:r>
          </a:p>
          <a:p>
            <a:pPr lvl="1"/>
            <a:r>
              <a:rPr lang="en-US" dirty="0"/>
              <a:t>A module to use </a:t>
            </a:r>
            <a:r>
              <a:rPr lang="en-US" dirty="0" err="1"/>
              <a:t>spacepoints</a:t>
            </a:r>
            <a:r>
              <a:rPr lang="en-US" dirty="0"/>
              <a:t> as input and run DBScan3DAlg to form 3D clusters</a:t>
            </a:r>
          </a:p>
          <a:p>
            <a:pPr lvl="1"/>
            <a:r>
              <a:rPr lang="en-US" dirty="0"/>
              <a:t>Output: </a:t>
            </a:r>
            <a:r>
              <a:rPr lang="en-US" dirty="0" err="1"/>
              <a:t>recob</a:t>
            </a:r>
            <a:r>
              <a:rPr lang="en-US" dirty="0"/>
              <a:t>::Slice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B3F152-1EB2-2D4C-8721-5FE6A364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DBCluster3D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7E8E5-FABF-4440-96BA-4703649E23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678F-77A5-D942-8EAA-A694DAFE2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75B1B-C166-054D-8FD0-98EC1D72E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1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8EFA-4D04-C04D-BEBC-38BD969B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8FDDE-117E-3740-A5DE-FE43C75A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D76E0-2A5D-C549-80B9-B4517C01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A7904A-805D-E241-9E5A-A35E00F7C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0" y="0"/>
            <a:ext cx="7607972" cy="620650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5A530B-BCC9-F942-8656-C4EB79F9E1A1}"/>
              </a:ext>
            </a:extLst>
          </p:cNvPr>
          <p:cNvSpPr/>
          <p:nvPr/>
        </p:nvSpPr>
        <p:spPr>
          <a:xfrm>
            <a:off x="525294" y="4786009"/>
            <a:ext cx="6186791" cy="972765"/>
          </a:xfrm>
          <a:prstGeom prst="rect">
            <a:avLst/>
          </a:prstGeom>
          <a:noFill/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B55CCB-D943-AE48-B92E-C4E2C8EA92EF}"/>
              </a:ext>
            </a:extLst>
          </p:cNvPr>
          <p:cNvSpPr txBox="1"/>
          <p:nvPr/>
        </p:nvSpPr>
        <p:spPr>
          <a:xfrm>
            <a:off x="3861880" y="155642"/>
            <a:ext cx="4289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data product: </a:t>
            </a:r>
            <a:r>
              <a:rPr lang="en-US" dirty="0" err="1"/>
              <a:t>recob</a:t>
            </a:r>
            <a:r>
              <a:rPr lang="en-US" dirty="0"/>
              <a:t>::Slice</a:t>
            </a:r>
          </a:p>
          <a:p>
            <a:r>
              <a:rPr lang="en-US" dirty="0"/>
              <a:t>Also associations between </a:t>
            </a:r>
            <a:r>
              <a:rPr lang="en-US" dirty="0" err="1"/>
              <a:t>recob</a:t>
            </a:r>
            <a:r>
              <a:rPr lang="en-US" dirty="0"/>
              <a:t>::Slice and </a:t>
            </a:r>
            <a:r>
              <a:rPr lang="en-US" dirty="0" err="1"/>
              <a:t>recob</a:t>
            </a:r>
            <a:r>
              <a:rPr lang="en-US" dirty="0"/>
              <a:t>::Hit</a:t>
            </a:r>
          </a:p>
        </p:txBody>
      </p:sp>
    </p:spTree>
    <p:extLst>
      <p:ext uri="{BB962C8B-B14F-4D97-AF65-F5344CB8AC3E}">
        <p14:creationId xmlns:p14="http://schemas.microsoft.com/office/powerpoint/2010/main" val="59310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BDD9DD-509D-BB42-9265-9545BD09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slices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8114B-5B9F-7B43-8516-EC924B3815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073EA-AEA4-E444-9EBE-1C56CF417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F5120-E763-DB41-A9CC-3726123A3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F7A5ADF-ED08-0441-A246-6A9F2FC34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1536969"/>
            <a:ext cx="4164693" cy="3735186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BE4FD8-8A23-FF41-9807-89D97F962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312" y="1536969"/>
            <a:ext cx="4108088" cy="36919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E08C27-771D-6540-BB94-97BF6941D1FD}"/>
              </a:ext>
            </a:extLst>
          </p:cNvPr>
          <p:cNvSpPr txBox="1"/>
          <p:nvPr/>
        </p:nvSpPr>
        <p:spPr>
          <a:xfrm>
            <a:off x="952737" y="953311"/>
            <a:ext cx="796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Bruce updated </a:t>
            </a:r>
            <a:r>
              <a:rPr lang="en-US" dirty="0" err="1"/>
              <a:t>lareventdisplay</a:t>
            </a:r>
            <a:r>
              <a:rPr lang="en-US" dirty="0"/>
              <a:t> to support </a:t>
            </a:r>
            <a:r>
              <a:rPr lang="en-US" dirty="0" err="1"/>
              <a:t>recob</a:t>
            </a:r>
            <a:r>
              <a:rPr lang="en-US" dirty="0"/>
              <a:t>::Slice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96719F-5856-4C47-9A92-0B36C72DCCDF}"/>
              </a:ext>
            </a:extLst>
          </p:cNvPr>
          <p:cNvSpPr txBox="1"/>
          <p:nvPr/>
        </p:nvSpPr>
        <p:spPr>
          <a:xfrm>
            <a:off x="1530603" y="5426518"/>
            <a:ext cx="189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DrawSlices</a:t>
            </a:r>
            <a:r>
              <a:rPr lang="en-US" dirty="0"/>
              <a:t>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1D9B70-909A-B14F-A021-A61200F74CCC}"/>
              </a:ext>
            </a:extLst>
          </p:cNvPr>
          <p:cNvSpPr txBox="1"/>
          <p:nvPr/>
        </p:nvSpPr>
        <p:spPr>
          <a:xfrm>
            <a:off x="6245275" y="5426518"/>
            <a:ext cx="189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DrawSlices</a:t>
            </a:r>
            <a:r>
              <a:rPr lang="en-US" dirty="0"/>
              <a:t>: 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35635D-2981-134D-8C17-F1EFD9930225}"/>
              </a:ext>
            </a:extLst>
          </p:cNvPr>
          <p:cNvCxnSpPr>
            <a:cxnSpLocks/>
          </p:cNvCxnSpPr>
          <p:nvPr/>
        </p:nvCxnSpPr>
        <p:spPr>
          <a:xfrm>
            <a:off x="4192621" y="1906621"/>
            <a:ext cx="369651" cy="1050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CD8A86-C4BA-A94F-AD94-D300D7E09DBF}"/>
              </a:ext>
            </a:extLst>
          </p:cNvPr>
          <p:cNvCxnSpPr>
            <a:cxnSpLocks/>
          </p:cNvCxnSpPr>
          <p:nvPr/>
        </p:nvCxnSpPr>
        <p:spPr>
          <a:xfrm>
            <a:off x="3570051" y="3090152"/>
            <a:ext cx="99222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D86A65-84AB-BE4E-A08F-EA6EA6E4CF14}"/>
              </a:ext>
            </a:extLst>
          </p:cNvPr>
          <p:cNvCxnSpPr>
            <a:cxnSpLocks/>
          </p:cNvCxnSpPr>
          <p:nvPr/>
        </p:nvCxnSpPr>
        <p:spPr>
          <a:xfrm flipV="1">
            <a:off x="3959157" y="3307405"/>
            <a:ext cx="603115" cy="809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E49291F-1DD5-B14C-80B1-BE90E6223F4A}"/>
              </a:ext>
            </a:extLst>
          </p:cNvPr>
          <p:cNvSpPr txBox="1"/>
          <p:nvPr/>
        </p:nvSpPr>
        <p:spPr>
          <a:xfrm>
            <a:off x="4504655" y="2920875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slice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B07E17-8598-1E45-84D0-B5E64C85FC72}"/>
              </a:ext>
            </a:extLst>
          </p:cNvPr>
          <p:cNvSpPr txBox="1"/>
          <p:nvPr/>
        </p:nvSpPr>
        <p:spPr>
          <a:xfrm>
            <a:off x="736827" y="5888183"/>
            <a:ext cx="3767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Each color represents one slice in 3 views</a:t>
            </a:r>
          </a:p>
        </p:txBody>
      </p:sp>
    </p:spTree>
    <p:extLst>
      <p:ext uri="{BB962C8B-B14F-4D97-AF65-F5344CB8AC3E}">
        <p14:creationId xmlns:p14="http://schemas.microsoft.com/office/powerpoint/2010/main" val="121166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C46F35-27D5-B14B-8147-5CF80E08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ProtoDUNE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2AD0-80B4-9546-92A6-FDEED2AAD7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7/31/18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BE550-1FE0-9D43-961E-C5855E681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5C9C-60C6-6948-BFA4-C698200AE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5BE43-4750-164F-B439-4BE4F2C5C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23" y="1201033"/>
            <a:ext cx="8469977" cy="434373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DA4FAC-F8B3-8B41-9532-0BE256E6BC72}"/>
              </a:ext>
            </a:extLst>
          </p:cNvPr>
          <p:cNvCxnSpPr>
            <a:cxnSpLocks/>
          </p:cNvCxnSpPr>
          <p:nvPr/>
        </p:nvCxnSpPr>
        <p:spPr>
          <a:xfrm>
            <a:off x="1074511" y="1945532"/>
            <a:ext cx="369651" cy="1050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88C7133-65EB-1545-9220-C6A2EFCF3269}"/>
              </a:ext>
            </a:extLst>
          </p:cNvPr>
          <p:cNvCxnSpPr>
            <a:cxnSpLocks/>
          </p:cNvCxnSpPr>
          <p:nvPr/>
        </p:nvCxnSpPr>
        <p:spPr>
          <a:xfrm flipH="1" flipV="1">
            <a:off x="1731523" y="3119981"/>
            <a:ext cx="1605064" cy="252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98570E-9A66-1346-BC76-5FBA4151250A}"/>
              </a:ext>
            </a:extLst>
          </p:cNvPr>
          <p:cNvCxnSpPr>
            <a:cxnSpLocks/>
          </p:cNvCxnSpPr>
          <p:nvPr/>
        </p:nvCxnSpPr>
        <p:spPr>
          <a:xfrm flipH="1" flipV="1">
            <a:off x="1530603" y="3372900"/>
            <a:ext cx="1251508" cy="1383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45A7B69-5E6F-BA45-B17D-93574972D397}"/>
              </a:ext>
            </a:extLst>
          </p:cNvPr>
          <p:cNvSpPr txBox="1"/>
          <p:nvPr/>
        </p:nvSpPr>
        <p:spPr>
          <a:xfrm>
            <a:off x="1000233" y="2976664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Beam e</a:t>
            </a:r>
          </a:p>
        </p:txBody>
      </p:sp>
    </p:spTree>
    <p:extLst>
      <p:ext uri="{BB962C8B-B14F-4D97-AF65-F5344CB8AC3E}">
        <p14:creationId xmlns:p14="http://schemas.microsoft.com/office/powerpoint/2010/main" val="316470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17794-13C4-9942-AAC9-C4CCB1C0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361139"/>
          </a:xfrm>
        </p:spPr>
        <p:txBody>
          <a:bodyPr/>
          <a:lstStyle/>
          <a:p>
            <a:r>
              <a:rPr lang="en-US" dirty="0"/>
              <a:t>Bruce modified </a:t>
            </a:r>
            <a:r>
              <a:rPr lang="en-US" dirty="0" err="1"/>
              <a:t>TrajCluster</a:t>
            </a:r>
            <a:r>
              <a:rPr lang="en-US" dirty="0"/>
              <a:t> to use slice as input optionally.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8F3658-D457-164A-9C37-EC68E90D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TrajCluster</a:t>
            </a:r>
            <a:r>
              <a:rPr lang="en-US" dirty="0"/>
              <a:t> Restructuring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00114-E41C-EC41-B1B8-3080B8A5BA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7/30/18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586DB-467E-2B45-9DA6-F4B9387EB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27435-8704-4543-BE5B-BA05534BA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978E7E-6624-F541-BA54-2F002C10F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44" y="2049975"/>
            <a:ext cx="9144000" cy="2758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A2D56-6B4C-EE43-8926-8B05BED2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" y="5223612"/>
            <a:ext cx="9093200" cy="647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822DCA-928C-264F-AF97-97463E17B0D9}"/>
              </a:ext>
            </a:extLst>
          </p:cNvPr>
          <p:cNvSpPr/>
          <p:nvPr/>
        </p:nvSpPr>
        <p:spPr>
          <a:xfrm>
            <a:off x="1412195" y="1588310"/>
            <a:ext cx="6225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larreco</a:t>
            </a:r>
            <a:r>
              <a:rPr lang="en-US" dirty="0"/>
              <a:t>/</a:t>
            </a:r>
            <a:r>
              <a:rPr lang="en-US" dirty="0" err="1"/>
              <a:t>ClusterFinder</a:t>
            </a:r>
            <a:r>
              <a:rPr lang="en-US" dirty="0"/>
              <a:t>/</a:t>
            </a:r>
            <a:r>
              <a:rPr lang="en-US" dirty="0" err="1"/>
              <a:t>TrajCluster_module.cc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7919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1395</TotalTime>
  <Words>613</Words>
  <Application>Microsoft Macintosh PowerPoint</Application>
  <PresentationFormat>On-screen Show (4:3)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Introduction</vt:lpstr>
      <vt:lpstr>3D Slicing</vt:lpstr>
      <vt:lpstr>SpacePointSolver</vt:lpstr>
      <vt:lpstr>DBCluster3D</vt:lpstr>
      <vt:lpstr>PowerPoint Presentation</vt:lpstr>
      <vt:lpstr>Display slices</vt:lpstr>
      <vt:lpstr>On ProtoDUNE</vt:lpstr>
      <vt:lpstr>TrajCluster Restructuring</vt:lpstr>
      <vt:lpstr>Reconstruction comparison</vt:lpstr>
      <vt:lpstr>Conclusions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Tingjun Yang</dc:creator>
  <cp:lastModifiedBy>Tingjun Yang</cp:lastModifiedBy>
  <cp:revision>22</cp:revision>
  <cp:lastPrinted>2018-07-31T13:50:56Z</cp:lastPrinted>
  <dcterms:created xsi:type="dcterms:W3CDTF">2018-07-30T16:39:45Z</dcterms:created>
  <dcterms:modified xsi:type="dcterms:W3CDTF">2018-07-31T15:55:40Z</dcterms:modified>
</cp:coreProperties>
</file>