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1" r:id="rId4"/>
  </p:sldMasterIdLst>
  <p:notesMasterIdLst>
    <p:notesMasterId r:id="rId29"/>
  </p:notesMasterIdLst>
  <p:handoutMasterIdLst>
    <p:handoutMasterId r:id="rId30"/>
  </p:handoutMasterIdLst>
  <p:sldIdLst>
    <p:sldId id="782" r:id="rId5"/>
    <p:sldId id="785" r:id="rId6"/>
    <p:sldId id="783" r:id="rId7"/>
    <p:sldId id="788" r:id="rId8"/>
    <p:sldId id="789" r:id="rId9"/>
    <p:sldId id="790" r:id="rId10"/>
    <p:sldId id="787" r:id="rId11"/>
    <p:sldId id="786" r:id="rId12"/>
    <p:sldId id="792" r:id="rId13"/>
    <p:sldId id="793" r:id="rId14"/>
    <p:sldId id="794" r:id="rId15"/>
    <p:sldId id="795" r:id="rId16"/>
    <p:sldId id="807" r:id="rId17"/>
    <p:sldId id="796" r:id="rId18"/>
    <p:sldId id="808" r:id="rId19"/>
    <p:sldId id="800" r:id="rId20"/>
    <p:sldId id="801" r:id="rId21"/>
    <p:sldId id="802" r:id="rId22"/>
    <p:sldId id="806" r:id="rId23"/>
    <p:sldId id="805" r:id="rId24"/>
    <p:sldId id="803" r:id="rId25"/>
    <p:sldId id="799" r:id="rId26"/>
    <p:sldId id="797" r:id="rId27"/>
    <p:sldId id="798" r:id="rId28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FF9966"/>
    <a:srgbClr val="99CCFF"/>
    <a:srgbClr val="6699FF"/>
    <a:srgbClr val="9D3431"/>
    <a:srgbClr val="FF0000"/>
    <a:srgbClr val="FFCC99"/>
    <a:srgbClr val="FFFFCC"/>
    <a:srgbClr val="0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6" autoAdjust="0"/>
    <p:restoredTop sz="90615" autoAdjust="0"/>
  </p:normalViewPr>
  <p:slideViewPr>
    <p:cSldViewPr snapToGrid="0">
      <p:cViewPr>
        <p:scale>
          <a:sx n="76" d="100"/>
          <a:sy n="76" d="100"/>
        </p:scale>
        <p:origin x="-1589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01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3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2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Y. Orlov, J. Kaluzny-LCLS-II Transportation Review June 2018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90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Orlov, J. Kaluzny-LCLS-II Transportation Review June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tmp"/><Relationship Id="rId4" Type="http://schemas.openxmlformats.org/officeDocument/2006/relationships/image" Target="../media/image38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tmp"/><Relationship Id="rId4" Type="http://schemas.openxmlformats.org/officeDocument/2006/relationships/image" Target="../media/image43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57213" y="550642"/>
            <a:ext cx="8008937" cy="2246313"/>
          </a:xfrm>
        </p:spPr>
        <p:txBody>
          <a:bodyPr/>
          <a:lstStyle/>
          <a:p>
            <a:r>
              <a:rPr lang="en-US" sz="4000" dirty="0"/>
              <a:t>Shipping System Design and Improvements Status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7213" y="2796955"/>
            <a:ext cx="7989887" cy="2652522"/>
          </a:xfrm>
        </p:spPr>
        <p:txBody>
          <a:bodyPr/>
          <a:lstStyle/>
          <a:p>
            <a:r>
              <a:rPr lang="en-US" sz="1800" dirty="0"/>
              <a:t>Yuriy Orlov, Joshua Kaluzny (</a:t>
            </a:r>
            <a:r>
              <a:rPr lang="en-US" sz="1800" dirty="0" err="1"/>
              <a:t>Fermilab</a:t>
            </a:r>
            <a:r>
              <a:rPr lang="en-US" sz="1800" dirty="0"/>
              <a:t>)</a:t>
            </a:r>
          </a:p>
          <a:p>
            <a:r>
              <a:rPr lang="en-US" sz="1800" dirty="0"/>
              <a:t>LCLS-II Cryomodule Transportation Review</a:t>
            </a:r>
          </a:p>
          <a:p>
            <a:r>
              <a:rPr lang="en-US" sz="1800" dirty="0"/>
              <a:t>June 12, 2018</a:t>
            </a:r>
          </a:p>
        </p:txBody>
      </p:sp>
    </p:spTree>
    <p:extLst>
      <p:ext uri="{BB962C8B-B14F-4D97-AF65-F5344CB8AC3E}">
        <p14:creationId xmlns:p14="http://schemas.microsoft.com/office/powerpoint/2010/main" val="429051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62463F3-7CE4-45E2-BD3C-67FCA3A2A3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873C4DC-34CD-4757-B23E-6C5ECEC71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76" y="129091"/>
            <a:ext cx="8706406" cy="753033"/>
          </a:xfrm>
        </p:spPr>
        <p:txBody>
          <a:bodyPr/>
          <a:lstStyle/>
          <a:p>
            <a:r>
              <a:rPr lang="en-US" dirty="0"/>
              <a:t>DESY Feed Cap Modification for LCLS II – modify ribs/base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201F02-E467-4A5E-8EF5-72A14936C0A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pic>
        <p:nvPicPr>
          <p:cNvPr id="6" name="Content Placeholder 7" descr="Screen Clipping">
            <a:extLst>
              <a:ext uri="{FF2B5EF4-FFF2-40B4-BE49-F238E27FC236}">
                <a16:creationId xmlns:a16="http://schemas.microsoft.com/office/drawing/2014/main" xmlns="" id="{6C961F10-97B6-43E6-A384-E48453FCF44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16197" y="1243013"/>
            <a:ext cx="7390956" cy="506571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A87004-194B-42F0-B342-82C43DD669D4}"/>
              </a:ext>
            </a:extLst>
          </p:cNvPr>
          <p:cNvSpPr txBox="1"/>
          <p:nvPr/>
        </p:nvSpPr>
        <p:spPr>
          <a:xfrm>
            <a:off x="4572000" y="64008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 GV with support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4661EDB5-BC67-4BB3-9BC4-E90B7D66FF66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3913239" y="4660490"/>
            <a:ext cx="658761" cy="1924976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9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D3BC102-4EB7-486F-9CD1-D3A6A3316F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F0EC2B0-9F23-47C1-AB6A-163043C2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90" y="129091"/>
            <a:ext cx="8492358" cy="753033"/>
          </a:xfrm>
        </p:spPr>
        <p:txBody>
          <a:bodyPr/>
          <a:lstStyle/>
          <a:p>
            <a:r>
              <a:rPr lang="en-US" dirty="0"/>
              <a:t>DESY End Cap modification for LCLS-II – modify ribs/base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D8CAB1-455A-46FD-8BEA-1F45288D0E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pic>
        <p:nvPicPr>
          <p:cNvPr id="6" name="Content Placeholder 7" descr="Screen Clipping">
            <a:extLst>
              <a:ext uri="{FF2B5EF4-FFF2-40B4-BE49-F238E27FC236}">
                <a16:creationId xmlns:a16="http://schemas.microsoft.com/office/drawing/2014/main" xmlns="" id="{B8BB82C4-4D84-4C24-B7A5-1417A58175A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7200" y="1376417"/>
            <a:ext cx="8108950" cy="479890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AAF9C7-C0A8-408D-B87B-CC308E05D3EB}"/>
              </a:ext>
            </a:extLst>
          </p:cNvPr>
          <p:cNvSpPr txBox="1"/>
          <p:nvPr/>
        </p:nvSpPr>
        <p:spPr>
          <a:xfrm>
            <a:off x="4572000" y="628061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DS Manifold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124984D7-C125-4E72-B9BC-97503694190F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4267200" y="4788310"/>
            <a:ext cx="304800" cy="1676972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863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1B25352-AF17-42C5-897B-40A53A97E5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EA76AC8-8BFB-4892-AA43-16DBA5729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DESY Feed Cap modification for LCLS-II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C3022C-0C0E-49A7-913A-66FB0A953C1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7AA10D1-4E38-482C-AD86-9CB264BB93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2" descr="Screen Clipping">
            <a:extLst>
              <a:ext uri="{FF2B5EF4-FFF2-40B4-BE49-F238E27FC236}">
                <a16:creationId xmlns:a16="http://schemas.microsoft.com/office/drawing/2014/main" xmlns="" id="{FCD54CBA-811A-4BB2-AF9E-D0574363C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1602" y="1138808"/>
            <a:ext cx="4781310" cy="441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xmlns="" id="{7305BDA6-6CBD-409B-A2E8-11E71E62A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225" y="1228196"/>
            <a:ext cx="3221444" cy="16987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C8CA47-0AC5-4FA7-BA25-18C15B3FF585}"/>
              </a:ext>
            </a:extLst>
          </p:cNvPr>
          <p:cNvSpPr txBox="1"/>
          <p:nvPr/>
        </p:nvSpPr>
        <p:spPr>
          <a:xfrm>
            <a:off x="3964739" y="124561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985FEEC-3F46-4BED-A72D-5E2CC01E1667}"/>
              </a:ext>
            </a:extLst>
          </p:cNvPr>
          <p:cNvSpPr txBox="1"/>
          <p:nvPr/>
        </p:nvSpPr>
        <p:spPr>
          <a:xfrm>
            <a:off x="4589445" y="20366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891D12-D435-44DD-86CA-A10773E0A1B9}"/>
              </a:ext>
            </a:extLst>
          </p:cNvPr>
          <p:cNvSpPr txBox="1"/>
          <p:nvPr/>
        </p:nvSpPr>
        <p:spPr>
          <a:xfrm>
            <a:off x="4435002" y="4729573"/>
            <a:ext cx="236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6A7F40-BA00-4D3A-8E49-64EAAD60A0F5}"/>
              </a:ext>
            </a:extLst>
          </p:cNvPr>
          <p:cNvSpPr txBox="1"/>
          <p:nvPr/>
        </p:nvSpPr>
        <p:spPr>
          <a:xfrm>
            <a:off x="1604716" y="555276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9565473-28D2-4E18-95BC-78B4C5ED3AEF}"/>
              </a:ext>
            </a:extLst>
          </p:cNvPr>
          <p:cNvSpPr txBox="1"/>
          <p:nvPr/>
        </p:nvSpPr>
        <p:spPr>
          <a:xfrm>
            <a:off x="6734065" y="31881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9B5809F4-7E21-4098-9B59-52BFB93F137A}"/>
              </a:ext>
            </a:extLst>
          </p:cNvPr>
          <p:cNvCxnSpPr>
            <a:stCxn id="11" idx="1"/>
          </p:cNvCxnSpPr>
          <p:nvPr/>
        </p:nvCxnSpPr>
        <p:spPr>
          <a:xfrm flipH="1">
            <a:off x="3154842" y="1476446"/>
            <a:ext cx="809897" cy="9105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85AB6C38-B0CF-463A-AEFE-BF39C1D116BC}"/>
              </a:ext>
            </a:extLst>
          </p:cNvPr>
          <p:cNvCxnSpPr/>
          <p:nvPr/>
        </p:nvCxnSpPr>
        <p:spPr>
          <a:xfrm flipH="1">
            <a:off x="3468351" y="2267450"/>
            <a:ext cx="1084740" cy="5549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F78B18EF-F8AB-4DA3-9E06-BAC70B36BF55}"/>
              </a:ext>
            </a:extLst>
          </p:cNvPr>
          <p:cNvCxnSpPr/>
          <p:nvPr/>
        </p:nvCxnSpPr>
        <p:spPr>
          <a:xfrm flipH="1" flipV="1">
            <a:off x="2963253" y="4062016"/>
            <a:ext cx="1452326" cy="8312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9346B3C7-3708-4038-9583-6B2E72DFB5B7}"/>
              </a:ext>
            </a:extLst>
          </p:cNvPr>
          <p:cNvCxnSpPr/>
          <p:nvPr/>
        </p:nvCxnSpPr>
        <p:spPr>
          <a:xfrm flipV="1">
            <a:off x="1839848" y="3951038"/>
            <a:ext cx="0" cy="17085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0D381A61-6317-472D-B19A-B368D01479FD}"/>
              </a:ext>
            </a:extLst>
          </p:cNvPr>
          <p:cNvCxnSpPr>
            <a:stCxn id="15" idx="0"/>
          </p:cNvCxnSpPr>
          <p:nvPr/>
        </p:nvCxnSpPr>
        <p:spPr>
          <a:xfrm flipV="1">
            <a:off x="6904144" y="2498283"/>
            <a:ext cx="0" cy="689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446EB430-3C18-4671-8AA9-C3FBBB40A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398078"/>
              </p:ext>
            </p:extLst>
          </p:nvPr>
        </p:nvGraphicFramePr>
        <p:xfrm>
          <a:off x="5392491" y="3675236"/>
          <a:ext cx="3492591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911">
                  <a:extLst>
                    <a:ext uri="{9D8B030D-6E8A-4147-A177-3AD203B41FA5}">
                      <a16:colId xmlns:a16="http://schemas.microsoft.com/office/drawing/2014/main" xmlns="" val="312154126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xmlns="" val="8752444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Stiffeners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Length,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4554958"/>
                  </a:ext>
                </a:extLst>
              </a:tr>
              <a:tr h="17138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6.846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2027466"/>
                  </a:ext>
                </a:extLst>
              </a:tr>
              <a:tr h="171385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8.346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3027406"/>
                  </a:ext>
                </a:extLst>
              </a:tr>
              <a:tr h="171385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12.283, 7.931, 3.5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0227630"/>
                  </a:ext>
                </a:extLst>
              </a:tr>
              <a:tr h="171385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12.283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6144014"/>
                  </a:ext>
                </a:extLst>
              </a:tr>
              <a:tr h="171385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4.0x4.0x3.0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5916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05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C1B3EC0-405D-4CA0-8559-741B7810E5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0B62E5B-9EB8-406A-9696-BDE45DA7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DESY Feed Cap modification for LCLS-II. FEA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3AB766B-03F5-49FA-8E82-72DADF61F46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pic>
        <p:nvPicPr>
          <p:cNvPr id="6" name="Content Placeholder 5" descr="Screen Clipping">
            <a:extLst>
              <a:ext uri="{FF2B5EF4-FFF2-40B4-BE49-F238E27FC236}">
                <a16:creationId xmlns:a16="http://schemas.microsoft.com/office/drawing/2014/main" xmlns="" id="{627FC527-B987-4CA6-AC74-FC59F75A2B7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472" y="1257300"/>
            <a:ext cx="1305641" cy="400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A0F408-4863-4994-9572-B987516AACB6}"/>
              </a:ext>
            </a:extLst>
          </p:cNvPr>
          <p:cNvSpPr txBox="1"/>
          <p:nvPr/>
        </p:nvSpPr>
        <p:spPr>
          <a:xfrm>
            <a:off x="5688746" y="1288018"/>
            <a:ext cx="333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m~3000kg; F=m*1.5g~45e3N</a:t>
            </a: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xmlns="" id="{2BAC93E3-AF0B-464D-8F8F-EAAB981D6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925948"/>
            <a:ext cx="2521401" cy="2712727"/>
          </a:xfrm>
          <a:prstGeom prst="rect">
            <a:avLst/>
          </a:prstGeom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xmlns="" id="{DDBF7CAD-6D51-4423-BE82-DDEB4D50D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26" y="1776939"/>
            <a:ext cx="2885219" cy="2970854"/>
          </a:xfrm>
          <a:prstGeom prst="rect">
            <a:avLst/>
          </a:prstGeom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xmlns="" id="{DBE4F867-276A-4A10-8869-FF2849A47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45" y="1776939"/>
            <a:ext cx="3323407" cy="32872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D0725C8-17BE-4C4B-BA95-C4C57429442B}"/>
              </a:ext>
            </a:extLst>
          </p:cNvPr>
          <p:cNvSpPr/>
          <p:nvPr/>
        </p:nvSpPr>
        <p:spPr>
          <a:xfrm>
            <a:off x="1939324" y="5645351"/>
            <a:ext cx="6616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Allowable stress for welded 6061-T6 Aluminum 55 MPa (B31-3)</a:t>
            </a:r>
          </a:p>
          <a:p>
            <a:r>
              <a:rPr lang="en-US" dirty="0"/>
              <a:t>(by Sergey Cheban)</a:t>
            </a:r>
          </a:p>
        </p:txBody>
      </p:sp>
    </p:spTree>
    <p:extLst>
      <p:ext uri="{BB962C8B-B14F-4D97-AF65-F5344CB8AC3E}">
        <p14:creationId xmlns:p14="http://schemas.microsoft.com/office/powerpoint/2010/main" val="124852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E2780F4-7DEC-4AD7-901E-9E58B246DC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9EBFBE2-D134-42C5-AC2F-F25A225B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DESY End Cap modification for LCLS-II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AFAE97-2296-49BC-B8F6-6F16715F55D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DAF0623-C0DE-46A3-9358-F34B629EF32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Content Placeholder 7" descr="Screen Clipping">
            <a:extLst>
              <a:ext uri="{FF2B5EF4-FFF2-40B4-BE49-F238E27FC236}">
                <a16:creationId xmlns:a16="http://schemas.microsoft.com/office/drawing/2014/main" xmlns="" id="{39CFCB27-EA4D-4B73-A5EF-CF7FC0378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18" y="1243584"/>
            <a:ext cx="4183108" cy="4555578"/>
          </a:xfrm>
          <a:prstGeom prst="rect">
            <a:avLst/>
          </a:prstGeom>
        </p:spPr>
      </p:pic>
      <p:pic>
        <p:nvPicPr>
          <p:cNvPr id="20" name="Picture 19" descr="Screen Clipping">
            <a:extLst>
              <a:ext uri="{FF2B5EF4-FFF2-40B4-BE49-F238E27FC236}">
                <a16:creationId xmlns:a16="http://schemas.microsoft.com/office/drawing/2014/main" xmlns="" id="{31DFDBF4-C700-4B49-A134-63E9A4857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620" y="1306583"/>
            <a:ext cx="2992046" cy="19070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1CC50E1-4E8E-47D9-A269-681286782540}"/>
              </a:ext>
            </a:extLst>
          </p:cNvPr>
          <p:cNvSpPr txBox="1"/>
          <p:nvPr/>
        </p:nvSpPr>
        <p:spPr>
          <a:xfrm>
            <a:off x="1060417" y="165492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1E193D6-1BB4-4E75-BC8E-32AC4E35C536}"/>
              </a:ext>
            </a:extLst>
          </p:cNvPr>
          <p:cNvSpPr txBox="1"/>
          <p:nvPr/>
        </p:nvSpPr>
        <p:spPr>
          <a:xfrm>
            <a:off x="517492" y="249965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004DB2B-843D-4459-B33E-3D85F372BED0}"/>
              </a:ext>
            </a:extLst>
          </p:cNvPr>
          <p:cNvSpPr txBox="1"/>
          <p:nvPr/>
        </p:nvSpPr>
        <p:spPr>
          <a:xfrm>
            <a:off x="857650" y="463325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B4A65FD-3B92-4E5D-98D5-5500760B5791}"/>
              </a:ext>
            </a:extLst>
          </p:cNvPr>
          <p:cNvSpPr txBox="1"/>
          <p:nvPr/>
        </p:nvSpPr>
        <p:spPr>
          <a:xfrm>
            <a:off x="3011137" y="573053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DD3E31B-DA21-4497-90BD-4D3E16886AAB}"/>
              </a:ext>
            </a:extLst>
          </p:cNvPr>
          <p:cNvSpPr txBox="1"/>
          <p:nvPr/>
        </p:nvSpPr>
        <p:spPr>
          <a:xfrm>
            <a:off x="5323000" y="32905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45DB9BAC-A0CA-421E-A207-45D0E4358528}"/>
              </a:ext>
            </a:extLst>
          </p:cNvPr>
          <p:cNvCxnSpPr>
            <a:stCxn id="21" idx="3"/>
          </p:cNvCxnSpPr>
          <p:nvPr/>
        </p:nvCxnSpPr>
        <p:spPr>
          <a:xfrm>
            <a:off x="1400575" y="1885759"/>
            <a:ext cx="983544" cy="674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EB63227D-7739-4920-BE96-B127C99C7346}"/>
              </a:ext>
            </a:extLst>
          </p:cNvPr>
          <p:cNvCxnSpPr>
            <a:stCxn id="22" idx="3"/>
          </p:cNvCxnSpPr>
          <p:nvPr/>
        </p:nvCxnSpPr>
        <p:spPr>
          <a:xfrm>
            <a:off x="857650" y="2730490"/>
            <a:ext cx="1395841" cy="1610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BD47F7D0-577A-4336-8F0F-0F54B6DB1F82}"/>
              </a:ext>
            </a:extLst>
          </p:cNvPr>
          <p:cNvCxnSpPr>
            <a:stCxn id="23" idx="3"/>
          </p:cNvCxnSpPr>
          <p:nvPr/>
        </p:nvCxnSpPr>
        <p:spPr>
          <a:xfrm flipV="1">
            <a:off x="1197808" y="3788526"/>
            <a:ext cx="1377900" cy="107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D87FE0FB-3068-4B8E-AF0E-8272771DFDB0}"/>
              </a:ext>
            </a:extLst>
          </p:cNvPr>
          <p:cNvCxnSpPr>
            <a:stCxn id="24" idx="0"/>
          </p:cNvCxnSpPr>
          <p:nvPr/>
        </p:nvCxnSpPr>
        <p:spPr>
          <a:xfrm flipV="1">
            <a:off x="3181216" y="3768976"/>
            <a:ext cx="291475" cy="19615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3627F575-8AFA-4CE9-BD0A-477B1D7522F2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5663158" y="2403863"/>
            <a:ext cx="1253511" cy="11175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C5E09EC8-D565-44A3-8E7D-3149C9EA6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226519"/>
              </p:ext>
            </p:extLst>
          </p:nvPr>
        </p:nvGraphicFramePr>
        <p:xfrm>
          <a:off x="5334703" y="3901736"/>
          <a:ext cx="304296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339">
                  <a:extLst>
                    <a:ext uri="{9D8B030D-6E8A-4147-A177-3AD203B41FA5}">
                      <a16:colId xmlns:a16="http://schemas.microsoft.com/office/drawing/2014/main" xmlns="" val="3121541260"/>
                    </a:ext>
                  </a:extLst>
                </a:gridCol>
                <a:gridCol w="2231624">
                  <a:extLst>
                    <a:ext uri="{9D8B030D-6E8A-4147-A177-3AD203B41FA5}">
                      <a16:colId xmlns:a16="http://schemas.microsoft.com/office/drawing/2014/main" xmlns="" val="875244430"/>
                    </a:ext>
                  </a:extLst>
                </a:gridCol>
              </a:tblGrid>
              <a:tr h="304156">
                <a:tc>
                  <a:txBody>
                    <a:bodyPr/>
                    <a:lstStyle/>
                    <a:p>
                      <a:r>
                        <a:rPr lang="en-US" dirty="0"/>
                        <a:t>RIB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LENGTH,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4554958"/>
                  </a:ext>
                </a:extLst>
              </a:tr>
              <a:tr h="30415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6.483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2027466"/>
                  </a:ext>
                </a:extLst>
              </a:tr>
              <a:tr h="304156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9.484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3027406"/>
                  </a:ext>
                </a:extLst>
              </a:tr>
              <a:tr h="304156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10.483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0227630"/>
                  </a:ext>
                </a:extLst>
              </a:tr>
              <a:tr h="304156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10.483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6144014"/>
                  </a:ext>
                </a:extLst>
              </a:tr>
              <a:tr h="304156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4.0x4.0x3.0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5916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055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7CD9823-F304-4CBF-9A95-5E6AAE82A1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454B202-9416-4C62-89FC-9A2C4F84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DESY End Cap modification for LCLS-II. FEA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BD2EBDB-BBFF-4A17-B360-2ABF5A059BE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pic>
        <p:nvPicPr>
          <p:cNvPr id="7" name="Content Placeholder 6" descr="Screen Clipping">
            <a:extLst>
              <a:ext uri="{FF2B5EF4-FFF2-40B4-BE49-F238E27FC236}">
                <a16:creationId xmlns:a16="http://schemas.microsoft.com/office/drawing/2014/main" xmlns="" id="{5C1AC4C1-54B8-458C-AFC3-0A0CAB0581F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729" y="1273729"/>
            <a:ext cx="1305641" cy="4703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98BEA2-49EF-4353-BCFD-3617239C7668}"/>
              </a:ext>
            </a:extLst>
          </p:cNvPr>
          <p:cNvSpPr txBox="1"/>
          <p:nvPr/>
        </p:nvSpPr>
        <p:spPr>
          <a:xfrm>
            <a:off x="4422638" y="1375811"/>
            <a:ext cx="430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m~3000kg; F=m*1.5g~45e3N</a:t>
            </a: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xmlns="" id="{837A6150-04AC-4901-8B05-7B23D6466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" y="2073747"/>
            <a:ext cx="2260445" cy="2853349"/>
          </a:xfrm>
          <a:prstGeom prst="rect">
            <a:avLst/>
          </a:prstGeom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xmlns="" id="{39F0A09C-A4D3-47A7-B2DE-772C88644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74" y="1955663"/>
            <a:ext cx="2715028" cy="2883037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xmlns="" id="{B95EDC31-DAE8-4B5A-A104-FA97BB687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08" y="1777011"/>
            <a:ext cx="3310708" cy="34746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5CFC920-89F9-4BC4-B68E-90CCB83610C6}"/>
              </a:ext>
            </a:extLst>
          </p:cNvPr>
          <p:cNvSpPr/>
          <p:nvPr/>
        </p:nvSpPr>
        <p:spPr>
          <a:xfrm>
            <a:off x="2085975" y="5332497"/>
            <a:ext cx="6799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Allowable stress for welded 6061-T6 Aluminum 55 MPa (B31-3)</a:t>
            </a:r>
          </a:p>
          <a:p>
            <a:r>
              <a:rPr lang="en-US" dirty="0"/>
              <a:t>(by Sergey Cheban)</a:t>
            </a:r>
          </a:p>
        </p:txBody>
      </p:sp>
    </p:spTree>
    <p:extLst>
      <p:ext uri="{BB962C8B-B14F-4D97-AF65-F5344CB8AC3E}">
        <p14:creationId xmlns:p14="http://schemas.microsoft.com/office/powerpoint/2010/main" val="3252418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D9F0CC1-1642-42FE-9D22-20ABADBC81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BA3EF12-4832-42FF-B3CA-BD674DEA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LCLS-II Feed Cap Modification (conical connection)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6D0678F-125C-4C84-A2A1-DCD2BD53A7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pic>
        <p:nvPicPr>
          <p:cNvPr id="7" name="Content Placeholder 6" descr="Screen Clipping">
            <a:extLst>
              <a:ext uri="{FF2B5EF4-FFF2-40B4-BE49-F238E27FC236}">
                <a16:creationId xmlns:a16="http://schemas.microsoft.com/office/drawing/2014/main" xmlns="" id="{BC39B5F6-E45C-4FD3-B0C1-888954832FB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28" y="1499283"/>
            <a:ext cx="4782529" cy="3414182"/>
          </a:xfrm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xmlns="" id="{1477B05B-A58B-4B85-9AB3-438B14F3DF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099" y="1533123"/>
            <a:ext cx="1929637" cy="15239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24480B-4D74-4819-A13A-21437FC29BA6}"/>
              </a:ext>
            </a:extLst>
          </p:cNvPr>
          <p:cNvSpPr txBox="1"/>
          <p:nvPr/>
        </p:nvSpPr>
        <p:spPr>
          <a:xfrm>
            <a:off x="4110710" y="4960800"/>
            <a:ext cx="49808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Double O-Ring Insert (35mm thick)</a:t>
            </a:r>
          </a:p>
          <a:p>
            <a:r>
              <a:rPr lang="en-US" dirty="0"/>
              <a:t>2. Need longer M16 screws</a:t>
            </a:r>
          </a:p>
          <a:p>
            <a:r>
              <a:rPr lang="en-US" dirty="0"/>
              <a:t>3. Cutout at lower stiffener</a:t>
            </a:r>
          </a:p>
          <a:p>
            <a:r>
              <a:rPr lang="en-US" dirty="0"/>
              <a:t>4. Optional thermal compensator with Belleville</a:t>
            </a:r>
          </a:p>
          <a:p>
            <a:r>
              <a:rPr lang="en-US" dirty="0"/>
              <a:t>    washers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956242-1E1C-4EF6-BD5D-8B5907B3126D}"/>
              </a:ext>
            </a:extLst>
          </p:cNvPr>
          <p:cNvSpPr txBox="1"/>
          <p:nvPr/>
        </p:nvSpPr>
        <p:spPr>
          <a:xfrm>
            <a:off x="6898071" y="4525432"/>
            <a:ext cx="217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small cutout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4A9205C2-4316-4001-B9F9-6BF98446D254}"/>
              </a:ext>
            </a:extLst>
          </p:cNvPr>
          <p:cNvCxnSpPr>
            <a:cxnSpLocks/>
          </p:cNvCxnSpPr>
          <p:nvPr/>
        </p:nvCxnSpPr>
        <p:spPr>
          <a:xfrm flipH="1" flipV="1">
            <a:off x="5647174" y="4299655"/>
            <a:ext cx="1250898" cy="433119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732F63E-CEC2-44EF-8786-942E7CDE63EE}"/>
              </a:ext>
            </a:extLst>
          </p:cNvPr>
          <p:cNvCxnSpPr>
            <a:cxnSpLocks/>
          </p:cNvCxnSpPr>
          <p:nvPr/>
        </p:nvCxnSpPr>
        <p:spPr>
          <a:xfrm flipH="1">
            <a:off x="927122" y="2635649"/>
            <a:ext cx="746760" cy="162560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5C9D559-5104-4EF1-8756-CC715DD203A6}"/>
              </a:ext>
            </a:extLst>
          </p:cNvPr>
          <p:cNvCxnSpPr/>
          <p:nvPr/>
        </p:nvCxnSpPr>
        <p:spPr>
          <a:xfrm flipH="1">
            <a:off x="924168" y="2872852"/>
            <a:ext cx="533400" cy="132080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15B8F4E7-E143-4BD2-A011-4199BC48B6BE}"/>
              </a:ext>
            </a:extLst>
          </p:cNvPr>
          <p:cNvCxnSpPr/>
          <p:nvPr/>
        </p:nvCxnSpPr>
        <p:spPr>
          <a:xfrm>
            <a:off x="1037076" y="1580414"/>
            <a:ext cx="0" cy="118364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18DCB504-8779-4558-AD83-2A2CA97B87AD}"/>
              </a:ext>
            </a:extLst>
          </p:cNvPr>
          <p:cNvCxnSpPr/>
          <p:nvPr/>
        </p:nvCxnSpPr>
        <p:spPr>
          <a:xfrm flipV="1">
            <a:off x="1037076" y="2954279"/>
            <a:ext cx="0" cy="36068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A039004-DF51-4BF5-878C-F53DD2D3B7A9}"/>
              </a:ext>
            </a:extLst>
          </p:cNvPr>
          <p:cNvSpPr txBox="1"/>
          <p:nvPr/>
        </p:nvSpPr>
        <p:spPr>
          <a:xfrm>
            <a:off x="583398" y="1238019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~20mm</a:t>
            </a:r>
          </a:p>
        </p:txBody>
      </p:sp>
      <p:pic>
        <p:nvPicPr>
          <p:cNvPr id="28" name="Picture 27" descr="Screen Clipping">
            <a:extLst>
              <a:ext uri="{FF2B5EF4-FFF2-40B4-BE49-F238E27FC236}">
                <a16:creationId xmlns:a16="http://schemas.microsoft.com/office/drawing/2014/main" xmlns="" id="{27CF5645-B5CE-48AC-A473-D8F2C5375C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4" y="4876855"/>
            <a:ext cx="2379371" cy="1383262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E8512CF6-2663-40FD-B3B0-CE124267BF6A}"/>
              </a:ext>
            </a:extLst>
          </p:cNvPr>
          <p:cNvCxnSpPr/>
          <p:nvPr/>
        </p:nvCxnSpPr>
        <p:spPr>
          <a:xfrm>
            <a:off x="1457568" y="2879636"/>
            <a:ext cx="0" cy="480700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439DAF6-1E0C-4C9F-BB98-F8C8A0446018}"/>
              </a:ext>
            </a:extLst>
          </p:cNvPr>
          <p:cNvCxnSpPr/>
          <p:nvPr/>
        </p:nvCxnSpPr>
        <p:spPr>
          <a:xfrm>
            <a:off x="1721796" y="2798209"/>
            <a:ext cx="0" cy="516750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EC88FD8C-4D75-4ECD-9417-308B20C73578}"/>
              </a:ext>
            </a:extLst>
          </p:cNvPr>
          <p:cNvCxnSpPr/>
          <p:nvPr/>
        </p:nvCxnSpPr>
        <p:spPr>
          <a:xfrm flipV="1">
            <a:off x="1190868" y="3244174"/>
            <a:ext cx="266700" cy="70785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1ECE366E-6865-4A65-B34D-97DB2A95AD57}"/>
              </a:ext>
            </a:extLst>
          </p:cNvPr>
          <p:cNvCxnSpPr>
            <a:cxnSpLocks/>
          </p:cNvCxnSpPr>
          <p:nvPr/>
        </p:nvCxnSpPr>
        <p:spPr>
          <a:xfrm flipH="1">
            <a:off x="1721796" y="2938892"/>
            <a:ext cx="856034" cy="243204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BF40A6F-3D5D-4B4D-90E4-34893431E27E}"/>
              </a:ext>
            </a:extLst>
          </p:cNvPr>
          <p:cNvSpPr txBox="1"/>
          <p:nvPr/>
        </p:nvSpPr>
        <p:spPr>
          <a:xfrm>
            <a:off x="2535692" y="264968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35mm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114CFF64-D4EA-489F-A7AE-E244A48BE9F7}"/>
              </a:ext>
            </a:extLst>
          </p:cNvPr>
          <p:cNvCxnSpPr>
            <a:cxnSpLocks/>
          </p:cNvCxnSpPr>
          <p:nvPr/>
        </p:nvCxnSpPr>
        <p:spPr>
          <a:xfrm flipH="1" flipV="1">
            <a:off x="2115543" y="4580045"/>
            <a:ext cx="67959" cy="396317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CBB3A656-F845-461E-A72A-6E6AF76B5314}"/>
              </a:ext>
            </a:extLst>
          </p:cNvPr>
          <p:cNvCxnSpPr>
            <a:cxnSpLocks/>
          </p:cNvCxnSpPr>
          <p:nvPr/>
        </p:nvCxnSpPr>
        <p:spPr>
          <a:xfrm flipH="1" flipV="1">
            <a:off x="1854855" y="4628905"/>
            <a:ext cx="143267" cy="842904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066413D1-6818-4676-BA2D-22A5D3373409}"/>
              </a:ext>
            </a:extLst>
          </p:cNvPr>
          <p:cNvCxnSpPr/>
          <p:nvPr/>
        </p:nvCxnSpPr>
        <p:spPr>
          <a:xfrm flipV="1">
            <a:off x="1584959" y="4732774"/>
            <a:ext cx="298210" cy="112196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4B6229DD-6D25-4AC6-8384-8BC56ABBF647}"/>
              </a:ext>
            </a:extLst>
          </p:cNvPr>
          <p:cNvCxnSpPr/>
          <p:nvPr/>
        </p:nvCxnSpPr>
        <p:spPr>
          <a:xfrm flipH="1">
            <a:off x="2115542" y="4525432"/>
            <a:ext cx="317602" cy="103472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BE9C26C-B29C-4B35-8ABE-6C27249FB28C}"/>
              </a:ext>
            </a:extLst>
          </p:cNvPr>
          <p:cNvSpPr txBox="1"/>
          <p:nvPr/>
        </p:nvSpPr>
        <p:spPr>
          <a:xfrm>
            <a:off x="2361711" y="433909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40mm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66450EB3-5ABC-4152-B07E-847EAE83E347}"/>
              </a:ext>
            </a:extLst>
          </p:cNvPr>
          <p:cNvCxnSpPr/>
          <p:nvPr/>
        </p:nvCxnSpPr>
        <p:spPr>
          <a:xfrm>
            <a:off x="1734064" y="5136204"/>
            <a:ext cx="75281" cy="432282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A7A7E842-99AE-4E3B-A271-29FB24930831}"/>
              </a:ext>
            </a:extLst>
          </p:cNvPr>
          <p:cNvCxnSpPr/>
          <p:nvPr/>
        </p:nvCxnSpPr>
        <p:spPr>
          <a:xfrm flipV="1">
            <a:off x="1543917" y="5471809"/>
            <a:ext cx="275155" cy="96677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B0F958B9-7E47-46D8-B826-E23934CEACF4}"/>
              </a:ext>
            </a:extLst>
          </p:cNvPr>
          <p:cNvCxnSpPr>
            <a:cxnSpLocks/>
            <a:stCxn id="55" idx="1"/>
          </p:cNvCxnSpPr>
          <p:nvPr/>
        </p:nvCxnSpPr>
        <p:spPr>
          <a:xfrm flipH="1">
            <a:off x="1998122" y="5096407"/>
            <a:ext cx="743506" cy="292716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0C60B12-E8B3-41DD-8834-7C17AA6F4E53}"/>
              </a:ext>
            </a:extLst>
          </p:cNvPr>
          <p:cNvSpPr txBox="1"/>
          <p:nvPr/>
        </p:nvSpPr>
        <p:spPr>
          <a:xfrm>
            <a:off x="2741628" y="491174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25mm</a:t>
            </a:r>
          </a:p>
        </p:txBody>
      </p:sp>
      <p:pic>
        <p:nvPicPr>
          <p:cNvPr id="57" name="Picture 56" descr="Screen Clipping">
            <a:extLst>
              <a:ext uri="{FF2B5EF4-FFF2-40B4-BE49-F238E27FC236}">
                <a16:creationId xmlns:a16="http://schemas.microsoft.com/office/drawing/2014/main" xmlns="" id="{EECA2F5A-D258-4460-BF5B-8CC317A351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6" y="3439916"/>
            <a:ext cx="1664304" cy="110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20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FD70980-2B51-4C06-A9B6-442694E9C7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1B8A0A0-BF6E-4222-B6AC-BD116B95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LCLS-II End Cap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89CDD6-7716-4676-8D69-78285B2DEAE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pic>
        <p:nvPicPr>
          <p:cNvPr id="7" name="Content Placeholder 6" descr="Screen Clipping">
            <a:extLst>
              <a:ext uri="{FF2B5EF4-FFF2-40B4-BE49-F238E27FC236}">
                <a16:creationId xmlns:a16="http://schemas.microsoft.com/office/drawing/2014/main" xmlns="" id="{1B6CF6EE-AE15-4F51-80F7-F25A47971B4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794" y="1213210"/>
            <a:ext cx="5281927" cy="4258579"/>
          </a:xfrm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xmlns="" id="{575132FB-10E4-417D-B390-0402FBE5C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81" y="1498270"/>
            <a:ext cx="1785946" cy="18442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EA8524-DCE2-445B-9BC1-D117463399C2}"/>
              </a:ext>
            </a:extLst>
          </p:cNvPr>
          <p:cNvSpPr txBox="1"/>
          <p:nvPr/>
        </p:nvSpPr>
        <p:spPr>
          <a:xfrm>
            <a:off x="6011538" y="3755923"/>
            <a:ext cx="30315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Double O-Ring Insert</a:t>
            </a:r>
          </a:p>
          <a:p>
            <a:r>
              <a:rPr lang="en-US" dirty="0"/>
              <a:t>(20mm thick)</a:t>
            </a:r>
          </a:p>
          <a:p>
            <a:r>
              <a:rPr lang="en-US" dirty="0"/>
              <a:t>2. Need longer range clamp</a:t>
            </a:r>
          </a:p>
          <a:p>
            <a:r>
              <a:rPr lang="en-US" dirty="0"/>
              <a:t>3. Optional thermal</a:t>
            </a:r>
          </a:p>
          <a:p>
            <a:r>
              <a:rPr lang="en-US" dirty="0"/>
              <a:t>compensator with Belleville</a:t>
            </a:r>
          </a:p>
          <a:p>
            <a:r>
              <a:rPr lang="en-US" dirty="0"/>
              <a:t>washers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2821533C-AFC5-4D64-B5B9-2F5735B749DA}"/>
              </a:ext>
            </a:extLst>
          </p:cNvPr>
          <p:cNvCxnSpPr/>
          <p:nvPr/>
        </p:nvCxnSpPr>
        <p:spPr>
          <a:xfrm flipH="1" flipV="1">
            <a:off x="6664751" y="2620652"/>
            <a:ext cx="641022" cy="141402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2187C5C-D10B-4670-A49B-3C1266AFD0DC}"/>
              </a:ext>
            </a:extLst>
          </p:cNvPr>
          <p:cNvCxnSpPr/>
          <p:nvPr/>
        </p:nvCxnSpPr>
        <p:spPr>
          <a:xfrm flipH="1" flipV="1">
            <a:off x="6627043" y="2823328"/>
            <a:ext cx="664590" cy="122548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87ACDD86-C6B4-4F14-9D03-DBEDF05F815A}"/>
              </a:ext>
            </a:extLst>
          </p:cNvPr>
          <p:cNvCxnSpPr>
            <a:cxnSpLocks/>
          </p:cNvCxnSpPr>
          <p:nvPr/>
        </p:nvCxnSpPr>
        <p:spPr>
          <a:xfrm flipH="1">
            <a:off x="6763732" y="1786379"/>
            <a:ext cx="9427" cy="876693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643103E-6D00-453B-84F2-2487449B54EB}"/>
              </a:ext>
            </a:extLst>
          </p:cNvPr>
          <p:cNvCxnSpPr/>
          <p:nvPr/>
        </p:nvCxnSpPr>
        <p:spPr>
          <a:xfrm flipV="1">
            <a:off x="6773159" y="2823328"/>
            <a:ext cx="0" cy="329938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2A2F0B1-E71D-4F4A-8B35-1547AA1BB5DB}"/>
              </a:ext>
            </a:extLst>
          </p:cNvPr>
          <p:cNvSpPr txBox="1"/>
          <p:nvPr/>
        </p:nvSpPr>
        <p:spPr>
          <a:xfrm>
            <a:off x="6184491" y="1457766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~20mm</a:t>
            </a:r>
          </a:p>
        </p:txBody>
      </p:sp>
    </p:spTree>
    <p:extLst>
      <p:ext uri="{BB962C8B-B14F-4D97-AF65-F5344CB8AC3E}">
        <p14:creationId xmlns:p14="http://schemas.microsoft.com/office/powerpoint/2010/main" val="613260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D2C6072-FD38-4C2E-805A-E18E0D55C5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C149588-E3FD-40F7-907D-9A0B39671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LCLS-II 300mm Insert, F10041555-B (proposal)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576522-9E2F-41F4-A6AA-D6F4D38196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51822" y="6360646"/>
            <a:ext cx="4126528" cy="314326"/>
          </a:xfrm>
        </p:spPr>
        <p:txBody>
          <a:bodyPr/>
          <a:lstStyle/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pic>
        <p:nvPicPr>
          <p:cNvPr id="12" name="Content Placeholder 11" descr="Screen Clipping">
            <a:extLst>
              <a:ext uri="{FF2B5EF4-FFF2-40B4-BE49-F238E27FC236}">
                <a16:creationId xmlns:a16="http://schemas.microsoft.com/office/drawing/2014/main" xmlns="" id="{D4BC8172-9AEA-4DB2-A3A2-F629363B165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083" y="1650452"/>
            <a:ext cx="5195247" cy="4028967"/>
          </a:xfr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xmlns="" id="{2A7A8384-132A-439E-B975-E509A4797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73" y="1288273"/>
            <a:ext cx="3195191" cy="2631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1C675E-DA6E-4435-9EA3-26FB1F7AF038}"/>
              </a:ext>
            </a:extLst>
          </p:cNvPr>
          <p:cNvSpPr txBox="1"/>
          <p:nvPr/>
        </p:nvSpPr>
        <p:spPr>
          <a:xfrm>
            <a:off x="3773411" y="175453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R149mm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82C7CBAD-13D0-45ED-B283-7713AFFED2D1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894231" y="1939200"/>
            <a:ext cx="361351" cy="474059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58F6C87-51BF-4E52-AABC-568B5B6D8169}"/>
              </a:ext>
            </a:extLst>
          </p:cNvPr>
          <p:cNvCxnSpPr>
            <a:cxnSpLocks/>
          </p:cNvCxnSpPr>
          <p:nvPr/>
        </p:nvCxnSpPr>
        <p:spPr>
          <a:xfrm flipH="1" flipV="1">
            <a:off x="653550" y="2592280"/>
            <a:ext cx="465037" cy="1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BF47A6B-C5B9-4640-8139-4B23E1172F90}"/>
              </a:ext>
            </a:extLst>
          </p:cNvPr>
          <p:cNvCxnSpPr/>
          <p:nvPr/>
        </p:nvCxnSpPr>
        <p:spPr>
          <a:xfrm flipH="1">
            <a:off x="653550" y="2698812"/>
            <a:ext cx="465036" cy="0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C81183AD-FD7C-41D6-91E9-5FD37B22114B}"/>
              </a:ext>
            </a:extLst>
          </p:cNvPr>
          <p:cNvCxnSpPr/>
          <p:nvPr/>
        </p:nvCxnSpPr>
        <p:spPr>
          <a:xfrm>
            <a:off x="790113" y="2130641"/>
            <a:ext cx="0" cy="461639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4F1019EB-CFAE-4A5D-9E56-ED645951F157}"/>
              </a:ext>
            </a:extLst>
          </p:cNvPr>
          <p:cNvCxnSpPr/>
          <p:nvPr/>
        </p:nvCxnSpPr>
        <p:spPr>
          <a:xfrm flipV="1">
            <a:off x="790113" y="2698812"/>
            <a:ext cx="0" cy="363984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A44E4D7-6C17-4FD9-90C7-3DA7767B5E51}"/>
              </a:ext>
            </a:extLst>
          </p:cNvPr>
          <p:cNvSpPr txBox="1"/>
          <p:nvPr/>
        </p:nvSpPr>
        <p:spPr>
          <a:xfrm>
            <a:off x="177553" y="175777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15mm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4C1E13F1-91D9-4196-8195-05BC0AB63389}"/>
              </a:ext>
            </a:extLst>
          </p:cNvPr>
          <p:cNvCxnSpPr/>
          <p:nvPr/>
        </p:nvCxnSpPr>
        <p:spPr>
          <a:xfrm flipV="1">
            <a:off x="5300615" y="1559225"/>
            <a:ext cx="0" cy="564641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3A594A71-1649-40A4-B440-12E3ACD4C7FD}"/>
              </a:ext>
            </a:extLst>
          </p:cNvPr>
          <p:cNvCxnSpPr>
            <a:cxnSpLocks/>
          </p:cNvCxnSpPr>
          <p:nvPr/>
        </p:nvCxnSpPr>
        <p:spPr>
          <a:xfrm flipH="1" flipV="1">
            <a:off x="5563430" y="1576518"/>
            <a:ext cx="1389" cy="551593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9A1E7D3F-84E1-4EB0-940F-2642830A04AA}"/>
              </a:ext>
            </a:extLst>
          </p:cNvPr>
          <p:cNvCxnSpPr/>
          <p:nvPr/>
        </p:nvCxnSpPr>
        <p:spPr>
          <a:xfrm>
            <a:off x="4909998" y="1726895"/>
            <a:ext cx="390617" cy="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327F5119-0156-434B-8B25-55793E8F8F08}"/>
              </a:ext>
            </a:extLst>
          </p:cNvPr>
          <p:cNvCxnSpPr/>
          <p:nvPr/>
        </p:nvCxnSpPr>
        <p:spPr>
          <a:xfrm flipH="1">
            <a:off x="5563430" y="1726895"/>
            <a:ext cx="372863" cy="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D18E040-AB9D-4CB3-A7AE-5CF2F96FACD5}"/>
              </a:ext>
            </a:extLst>
          </p:cNvPr>
          <p:cNvSpPr txBox="1"/>
          <p:nvPr/>
        </p:nvSpPr>
        <p:spPr>
          <a:xfrm>
            <a:off x="5696197" y="139185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40mm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BA889BCB-2DCB-4DEC-894E-B091F4F49649}"/>
              </a:ext>
            </a:extLst>
          </p:cNvPr>
          <p:cNvCxnSpPr>
            <a:cxnSpLocks/>
          </p:cNvCxnSpPr>
          <p:nvPr/>
        </p:nvCxnSpPr>
        <p:spPr>
          <a:xfrm flipH="1">
            <a:off x="4944862" y="4688756"/>
            <a:ext cx="39950" cy="806521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5613DF5-8235-4618-870A-8661175C0849}"/>
              </a:ext>
            </a:extLst>
          </p:cNvPr>
          <p:cNvCxnSpPr>
            <a:cxnSpLocks/>
          </p:cNvCxnSpPr>
          <p:nvPr/>
        </p:nvCxnSpPr>
        <p:spPr>
          <a:xfrm flipH="1">
            <a:off x="5749861" y="5024525"/>
            <a:ext cx="55393" cy="558152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19B7D230-BE80-476A-B5D4-993F9A754936}"/>
              </a:ext>
            </a:extLst>
          </p:cNvPr>
          <p:cNvCxnSpPr>
            <a:cxnSpLocks/>
          </p:cNvCxnSpPr>
          <p:nvPr/>
        </p:nvCxnSpPr>
        <p:spPr>
          <a:xfrm>
            <a:off x="4434427" y="5247206"/>
            <a:ext cx="523783" cy="112789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B5B29DF9-DF13-4FC2-B95C-9C935ECB48F4}"/>
              </a:ext>
            </a:extLst>
          </p:cNvPr>
          <p:cNvCxnSpPr>
            <a:cxnSpLocks/>
          </p:cNvCxnSpPr>
          <p:nvPr/>
        </p:nvCxnSpPr>
        <p:spPr>
          <a:xfrm flipH="1" flipV="1">
            <a:off x="5775462" y="5477379"/>
            <a:ext cx="683703" cy="14383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5B7FEBEC-8CFF-4DE7-879C-4148C4D86E5A}"/>
              </a:ext>
            </a:extLst>
          </p:cNvPr>
          <p:cNvSpPr txBox="1"/>
          <p:nvPr/>
        </p:nvSpPr>
        <p:spPr>
          <a:xfrm>
            <a:off x="4851147" y="548611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140mm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CD9B38C-1A3D-4527-A19F-2338FF1B1C93}"/>
              </a:ext>
            </a:extLst>
          </p:cNvPr>
          <p:cNvSpPr txBox="1"/>
          <p:nvPr/>
        </p:nvSpPr>
        <p:spPr>
          <a:xfrm>
            <a:off x="6853805" y="558267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Part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F59E4BF2-E616-499F-BAAF-CCC884101FF7}"/>
              </a:ext>
            </a:extLst>
          </p:cNvPr>
          <p:cNvCxnSpPr>
            <a:stCxn id="55" idx="1"/>
          </p:cNvCxnSpPr>
          <p:nvPr/>
        </p:nvCxnSpPr>
        <p:spPr>
          <a:xfrm flipH="1" flipV="1">
            <a:off x="5757168" y="4048217"/>
            <a:ext cx="1096637" cy="1719126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Content Placeholder 11" descr="Screen Clipping">
            <a:extLst>
              <a:ext uri="{FF2B5EF4-FFF2-40B4-BE49-F238E27FC236}">
                <a16:creationId xmlns:a16="http://schemas.microsoft.com/office/drawing/2014/main" xmlns="" id="{C33EC0C9-D6DD-47DC-A148-416275F57E11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7" y="3896287"/>
            <a:ext cx="2644395" cy="2443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85F3FB-83FD-4029-858C-FB04B8CE1C96}"/>
              </a:ext>
            </a:extLst>
          </p:cNvPr>
          <p:cNvSpPr txBox="1"/>
          <p:nvPr/>
        </p:nvSpPr>
        <p:spPr>
          <a:xfrm>
            <a:off x="3650083" y="595200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Extraction Plate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550AA387-7FC6-41B2-826E-DBADCE30B96F}"/>
              </a:ext>
            </a:extLst>
          </p:cNvPr>
          <p:cNvCxnSpPr>
            <a:stCxn id="5" idx="1"/>
          </p:cNvCxnSpPr>
          <p:nvPr/>
        </p:nvCxnSpPr>
        <p:spPr>
          <a:xfrm flipV="1">
            <a:off x="3650083" y="3664935"/>
            <a:ext cx="784344" cy="247174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418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6C4982C-9C27-427B-A2EC-7ACD2CD68F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F3A80A0-44C5-41D2-9178-DABCDD505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Mass Supports Restrain (3.9 CM, J-Lab)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AA9D04-3991-4807-A0D0-C46DE4C69D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6" y="1883130"/>
            <a:ext cx="4272169" cy="2735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9A0943-4BDD-4914-B475-77B315E5D37F}"/>
              </a:ext>
            </a:extLst>
          </p:cNvPr>
          <p:cNvSpPr txBox="1"/>
          <p:nvPr/>
        </p:nvSpPr>
        <p:spPr>
          <a:xfrm>
            <a:off x="735133" y="5145518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Center Fix Cold Mass Support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FDA54B6-C2A0-4D41-AE27-C54E8FF5F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044" y="1883130"/>
            <a:ext cx="4182038" cy="27699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C50BC0-AEDF-47E8-AE7E-23E4C71DA276}"/>
              </a:ext>
            </a:extLst>
          </p:cNvPr>
          <p:cNvSpPr txBox="1"/>
          <p:nvPr/>
        </p:nvSpPr>
        <p:spPr>
          <a:xfrm>
            <a:off x="5079491" y="5145518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DS &amp; US Sliding Cold Mass Support</a:t>
            </a:r>
          </a:p>
        </p:txBody>
      </p:sp>
    </p:spTree>
    <p:extLst>
      <p:ext uri="{BB962C8B-B14F-4D97-AF65-F5344CB8AC3E}">
        <p14:creationId xmlns:p14="http://schemas.microsoft.com/office/powerpoint/2010/main" val="891475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25E8DFC-2F97-402E-B838-4CD714C1C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F63DD12-494C-4A5F-97ED-FA8FC4E4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E37286-C20E-4F33-A2CE-8B2925329E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8484E63-BF97-436D-94C3-CAF536881D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0914" y="1108701"/>
            <a:ext cx="8724168" cy="506552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DESY Feed &amp; End caps in 1.3 CM Transportation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LCLS-II Feed &amp; End caps in F1.3-06 Transportation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Modification for DESY Feed &amp; End caps for LCLS-II 1.3 CM Transportation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Modification for LCLS-II Feed &amp; End caps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Improvements for LCLS-II 1.3 CM Transportation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Drawings status for reworking DESY &amp; LCLS-II caps for LCLS-II 1.3 CM</a:t>
            </a:r>
          </a:p>
          <a:p>
            <a:pPr marL="1033463" lvl="2" indent="-342900"/>
            <a:endParaRPr lang="en-US" sz="1600" dirty="0"/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2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3ADA071-E46A-4D4D-AD70-843F5D71EB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3F02995-8E9E-453C-9CC5-D4A868BD5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without warm coupler (optional)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AEFDC6-7D51-42E8-B598-3BC5249757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pic>
        <p:nvPicPr>
          <p:cNvPr id="8" name="Content Placeholder 7" descr="Screen Clipping">
            <a:extLst>
              <a:ext uri="{FF2B5EF4-FFF2-40B4-BE49-F238E27FC236}">
                <a16:creationId xmlns:a16="http://schemas.microsoft.com/office/drawing/2014/main" xmlns="" id="{93BEBA99-3FE9-4C5E-B1B2-9A5E27C6636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5850"/>
          <a:stretch/>
        </p:blipFill>
        <p:spPr>
          <a:xfrm>
            <a:off x="618134" y="2120155"/>
            <a:ext cx="5950941" cy="4119743"/>
          </a:xfr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xmlns="" id="{C53F38F8-E9FD-4FC4-84D0-C0A3BF328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430" y="1247381"/>
            <a:ext cx="5179652" cy="15790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F511BC8-90EC-4445-B3D6-3BB921AA5190}"/>
              </a:ext>
            </a:extLst>
          </p:cNvPr>
          <p:cNvSpPr txBox="1"/>
          <p:nvPr/>
        </p:nvSpPr>
        <p:spPr>
          <a:xfrm>
            <a:off x="5232352" y="3007001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dirty="0"/>
              <a:t>FPC cold with “Berry bolts”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385003EA-DA80-4CF4-B042-DAF0D6555C1A}"/>
              </a:ext>
            </a:extLst>
          </p:cNvPr>
          <p:cNvCxnSpPr/>
          <p:nvPr/>
        </p:nvCxnSpPr>
        <p:spPr>
          <a:xfrm flipH="1" flipV="1">
            <a:off x="7216877" y="2300748"/>
            <a:ext cx="324465" cy="706253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6AE7F590-091F-48A3-AE81-9EF350730D1F}"/>
              </a:ext>
            </a:extLst>
          </p:cNvPr>
          <p:cNvCxnSpPr>
            <a:stCxn id="9" idx="2"/>
          </p:cNvCxnSpPr>
          <p:nvPr/>
        </p:nvCxnSpPr>
        <p:spPr>
          <a:xfrm flipH="1">
            <a:off x="4031228" y="3376333"/>
            <a:ext cx="2665628" cy="803693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3E41B894-4731-44A1-9671-8718B3838B28}"/>
              </a:ext>
            </a:extLst>
          </p:cNvPr>
          <p:cNvCxnSpPr>
            <a:stCxn id="9" idx="2"/>
          </p:cNvCxnSpPr>
          <p:nvPr/>
        </p:nvCxnSpPr>
        <p:spPr>
          <a:xfrm flipH="1">
            <a:off x="3593606" y="3376333"/>
            <a:ext cx="3103250" cy="1726609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98035354-1433-495B-BB1C-3858FF58F3E1}"/>
              </a:ext>
            </a:extLst>
          </p:cNvPr>
          <p:cNvCxnSpPr>
            <a:stCxn id="9" idx="2"/>
          </p:cNvCxnSpPr>
          <p:nvPr/>
        </p:nvCxnSpPr>
        <p:spPr>
          <a:xfrm flipH="1">
            <a:off x="3372468" y="3376333"/>
            <a:ext cx="3324388" cy="2080712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CEF0AE-F175-4E12-BD9A-8AC65E602C31}"/>
              </a:ext>
            </a:extLst>
          </p:cNvPr>
          <p:cNvSpPr txBox="1"/>
          <p:nvPr/>
        </p:nvSpPr>
        <p:spPr>
          <a:xfrm>
            <a:off x="6873767" y="4035972"/>
            <a:ext cx="2102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Stress analysis completed – good</a:t>
            </a:r>
          </a:p>
          <a:p>
            <a:r>
              <a:rPr lang="en-US" dirty="0"/>
              <a:t>Stiffness of Berry bolts – good</a:t>
            </a:r>
          </a:p>
        </p:txBody>
      </p:sp>
    </p:spTree>
    <p:extLst>
      <p:ext uri="{BB962C8B-B14F-4D97-AF65-F5344CB8AC3E}">
        <p14:creationId xmlns:p14="http://schemas.microsoft.com/office/powerpoint/2010/main" val="1993023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C1B3ED1-5F0E-4D7E-B0F2-35CE2047EA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1D3A935-59D0-465D-94C5-0B3EC893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Drawings status for LCLS-II CM transportation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8EF410-465B-468F-B9D9-94701777C29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6209CD7D-E746-4C47-8167-07E2A6ACB7B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0771450"/>
              </p:ext>
            </p:extLst>
          </p:nvPr>
        </p:nvGraphicFramePr>
        <p:xfrm>
          <a:off x="457200" y="1243013"/>
          <a:ext cx="810895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6284">
                  <a:extLst>
                    <a:ext uri="{9D8B030D-6E8A-4147-A177-3AD203B41FA5}">
                      <a16:colId xmlns:a16="http://schemas.microsoft.com/office/drawing/2014/main" xmlns="" val="2543571686"/>
                    </a:ext>
                  </a:extLst>
                </a:gridCol>
                <a:gridCol w="2322666">
                  <a:extLst>
                    <a:ext uri="{9D8B030D-6E8A-4147-A177-3AD203B41FA5}">
                      <a16:colId xmlns:a16="http://schemas.microsoft.com/office/drawing/2014/main" xmlns="" val="2906138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 name or Drawing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090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DESY End Cap modification for LCLS-II (sketch)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4503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DESY Feed Cap modification for LCLS-II (sketch)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3615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DESY 300mm Insert (modification)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4550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LCLS-II Feed Cap with Spindle, F10054678-B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1322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LCLS-II End Cap with Spindle, F10054679-B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5150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LCLS-II 300 mm Insert, F10041555-B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8901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LCLS-II cold mass (Fix and Sliding) supports restrain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9583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557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3C255F8-6F3D-490B-AA9C-96088BBF83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5251D11-AAA1-47FB-90D8-53A35FE29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F139D4B-921C-45AA-8769-86397655D93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27B3DB5-6CA5-431A-9150-3CE8414DB3E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6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69FA3-FEFF-476D-ACC4-30CE2BFF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System. DESY Feed Cap Sectional View</a:t>
            </a:r>
          </a:p>
        </p:txBody>
      </p:sp>
      <p:pic>
        <p:nvPicPr>
          <p:cNvPr id="8" name="Content Placeholder 7" descr="Screen Clipping">
            <a:extLst>
              <a:ext uri="{FF2B5EF4-FFF2-40B4-BE49-F238E27FC236}">
                <a16:creationId xmlns:a16="http://schemas.microsoft.com/office/drawing/2014/main" xmlns="" id="{A8E9D6AF-0DB7-4AEB-894C-09BC83240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376" y="1042988"/>
            <a:ext cx="6454961" cy="4987925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292E52-FD59-48E6-8395-0AD8CFAD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Y. Orlov, J. Kaluzny-LCLS-II Transportation Review June 2018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D9E52F-7B02-4503-B0EA-A3715CCB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278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6D6178-1832-49E5-882C-0C278FB7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System. DESY End Cap Sectional View</a:t>
            </a:r>
          </a:p>
        </p:txBody>
      </p:sp>
      <p:pic>
        <p:nvPicPr>
          <p:cNvPr id="8" name="Content Placeholder 7" descr="Screen Clipping">
            <a:extLst>
              <a:ext uri="{FF2B5EF4-FFF2-40B4-BE49-F238E27FC236}">
                <a16:creationId xmlns:a16="http://schemas.microsoft.com/office/drawing/2014/main" xmlns="" id="{FD165609-EAC1-40E5-87B8-599397FCD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826" y="1042988"/>
            <a:ext cx="6584060" cy="4987925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C9EA8F-BFE9-466F-83D4-D3510C44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Y. Orlov, J. Kaluzny-LCLS-II Transportation Review June 2018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D892CF-668C-43D6-A8CB-38D13437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90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25E8DFC-2F97-402E-B838-4CD714C1C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F63DD12-494C-4A5F-97ED-FA8FC4E4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LCLS-II 1.3 CM Transport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E37286-C20E-4F33-A2CE-8B2925329E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pic>
        <p:nvPicPr>
          <p:cNvPr id="7" name="Content Placeholder 6" descr="Screen Clipping">
            <a:extLst>
              <a:ext uri="{FF2B5EF4-FFF2-40B4-BE49-F238E27FC236}">
                <a16:creationId xmlns:a16="http://schemas.microsoft.com/office/drawing/2014/main" xmlns="" id="{1119FA35-1369-4AB6-BEA1-3BBF260495D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9978"/>
            <a:ext cx="8108950" cy="368481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A592BE-4998-4338-9AF4-B4D6CD7307CF}"/>
              </a:ext>
            </a:extLst>
          </p:cNvPr>
          <p:cNvSpPr txBox="1"/>
          <p:nvPr/>
        </p:nvSpPr>
        <p:spPr>
          <a:xfrm>
            <a:off x="4048217" y="1686757"/>
            <a:ext cx="239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Transportation Frame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A403861-ABEF-47EE-833C-67606B2B0615}"/>
              </a:ext>
            </a:extLst>
          </p:cNvPr>
          <p:cNvCxnSpPr>
            <a:stCxn id="8" idx="2"/>
          </p:cNvCxnSpPr>
          <p:nvPr/>
        </p:nvCxnSpPr>
        <p:spPr>
          <a:xfrm flipH="1">
            <a:off x="4909351" y="2056089"/>
            <a:ext cx="336181" cy="624967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28A9D8-D21C-43C8-90CD-1FC53F28DFFD}"/>
              </a:ext>
            </a:extLst>
          </p:cNvPr>
          <p:cNvSpPr txBox="1"/>
          <p:nvPr/>
        </p:nvSpPr>
        <p:spPr>
          <a:xfrm>
            <a:off x="5859262" y="229043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1.3 CM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C5E15D28-DAAF-4FFC-9E8B-A53657184946}"/>
              </a:ext>
            </a:extLst>
          </p:cNvPr>
          <p:cNvCxnSpPr/>
          <p:nvPr/>
        </p:nvCxnSpPr>
        <p:spPr>
          <a:xfrm flipH="1">
            <a:off x="5530788" y="2681056"/>
            <a:ext cx="736847" cy="958789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65D1982-254D-43A8-89B5-F9ADE6E2D1EF}"/>
              </a:ext>
            </a:extLst>
          </p:cNvPr>
          <p:cNvSpPr txBox="1"/>
          <p:nvPr/>
        </p:nvSpPr>
        <p:spPr>
          <a:xfrm>
            <a:off x="7173157" y="268105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Cap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72326B53-919A-42DE-A1AD-AE602C269472}"/>
              </a:ext>
            </a:extLst>
          </p:cNvPr>
          <p:cNvCxnSpPr>
            <a:stCxn id="16" idx="2"/>
          </p:cNvCxnSpPr>
          <p:nvPr/>
        </p:nvCxnSpPr>
        <p:spPr>
          <a:xfrm flipH="1">
            <a:off x="7288567" y="3050388"/>
            <a:ext cx="425764" cy="802521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7C2E825-DB47-45C4-B095-288CD7DC669A}"/>
              </a:ext>
            </a:extLst>
          </p:cNvPr>
          <p:cNvSpPr txBox="1"/>
          <p:nvPr/>
        </p:nvSpPr>
        <p:spPr>
          <a:xfrm>
            <a:off x="1393794" y="165952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Feed Cap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8371DDC6-1924-4C92-B56C-B52428C2D4F0}"/>
              </a:ext>
            </a:extLst>
          </p:cNvPr>
          <p:cNvCxnSpPr>
            <a:stCxn id="19" idx="2"/>
          </p:cNvCxnSpPr>
          <p:nvPr/>
        </p:nvCxnSpPr>
        <p:spPr>
          <a:xfrm flipH="1">
            <a:off x="1420427" y="2028855"/>
            <a:ext cx="572249" cy="652201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extLst>
              <a:ext uri="{FF2B5EF4-FFF2-40B4-BE49-F238E27FC236}">
                <a16:creationId xmlns:a16="http://schemas.microsoft.com/office/drawing/2014/main" xmlns="" id="{B5930C2C-784C-4408-BC8C-D9497B98A59F}"/>
              </a:ext>
            </a:extLst>
          </p:cNvPr>
          <p:cNvSpPr/>
          <p:nvPr/>
        </p:nvSpPr>
        <p:spPr>
          <a:xfrm rot="1205268">
            <a:off x="1615736" y="4492101"/>
            <a:ext cx="1429305" cy="852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E4E3FEA-89CF-4B43-8C37-C8CEAA46921D}"/>
              </a:ext>
            </a:extLst>
          </p:cNvPr>
          <p:cNvSpPr txBox="1"/>
          <p:nvPr/>
        </p:nvSpPr>
        <p:spPr>
          <a:xfrm>
            <a:off x="3045041" y="498925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86694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7581013-F66C-49B4-B2CC-3D4CFB2542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AC24F5D-10AC-42B5-8CD8-CC49FDE3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DESY End Cap, D0000000908933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F38CB3-E728-4755-906D-3AE287DCB4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pic>
        <p:nvPicPr>
          <p:cNvPr id="7" name="Content Placeholder 6" descr="Screen Clipping">
            <a:extLst>
              <a:ext uri="{FF2B5EF4-FFF2-40B4-BE49-F238E27FC236}">
                <a16:creationId xmlns:a16="http://schemas.microsoft.com/office/drawing/2014/main" xmlns="" id="{45282E67-5321-4E34-9E81-4D011945685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2" y="1498628"/>
            <a:ext cx="4495126" cy="3896136"/>
          </a:xfrm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xmlns="" id="{C2B8EB8B-D7AA-4ABD-9B47-163F9E17A8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80" y="1235566"/>
            <a:ext cx="1929380" cy="1976669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xmlns="" id="{C577A4FE-A931-4699-84D5-6FDC323B6E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68" y="3352006"/>
            <a:ext cx="3585044" cy="29662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DBA980-E3D7-4E4A-831C-C40971995651}"/>
              </a:ext>
            </a:extLst>
          </p:cNvPr>
          <p:cNvSpPr txBox="1"/>
          <p:nvPr/>
        </p:nvSpPr>
        <p:spPr>
          <a:xfrm>
            <a:off x="284402" y="5561653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Clamp connection between End Cap</a:t>
            </a:r>
          </a:p>
          <a:p>
            <a:r>
              <a:rPr lang="en-US" dirty="0"/>
              <a:t>and Vacuum Vessel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DA7ACF65-8DC9-4F53-9924-94F2F02F7D44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2086252" y="5342928"/>
            <a:ext cx="162791" cy="218725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E9BE076-BA4D-408A-95D3-D59AFDF5B7BB}"/>
              </a:ext>
            </a:extLst>
          </p:cNvPr>
          <p:cNvSpPr txBox="1"/>
          <p:nvPr/>
        </p:nvSpPr>
        <p:spPr>
          <a:xfrm>
            <a:off x="7882964" y="198142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O-ring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B6A0843F-C1BF-4100-BFBB-507842D62C78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6592164" y="2166090"/>
            <a:ext cx="1290800" cy="498686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96CB29B-B479-4B68-8737-AB77D8344ADB}"/>
              </a:ext>
            </a:extLst>
          </p:cNvPr>
          <p:cNvCxnSpPr>
            <a:cxnSpLocks/>
          </p:cNvCxnSpPr>
          <p:nvPr/>
        </p:nvCxnSpPr>
        <p:spPr>
          <a:xfrm flipH="1" flipV="1">
            <a:off x="5313251" y="2418906"/>
            <a:ext cx="1185294" cy="246948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5FE4285-9263-405F-A146-44BC06F2A2E3}"/>
              </a:ext>
            </a:extLst>
          </p:cNvPr>
          <p:cNvCxnSpPr>
            <a:cxnSpLocks/>
          </p:cNvCxnSpPr>
          <p:nvPr/>
        </p:nvCxnSpPr>
        <p:spPr>
          <a:xfrm flipH="1" flipV="1">
            <a:off x="5199576" y="2714371"/>
            <a:ext cx="940744" cy="172527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EBF7CAD-C199-4924-9191-B634D6E7F11F}"/>
              </a:ext>
            </a:extLst>
          </p:cNvPr>
          <p:cNvCxnSpPr/>
          <p:nvPr/>
        </p:nvCxnSpPr>
        <p:spPr>
          <a:xfrm>
            <a:off x="5406868" y="1940598"/>
            <a:ext cx="0" cy="478308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9B6DF8BD-FE01-4329-BE50-5B933BD6F739}"/>
              </a:ext>
            </a:extLst>
          </p:cNvPr>
          <p:cNvCxnSpPr/>
          <p:nvPr/>
        </p:nvCxnSpPr>
        <p:spPr>
          <a:xfrm flipV="1">
            <a:off x="5415745" y="2800634"/>
            <a:ext cx="0" cy="312345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31B9E7B-0AC5-460B-A878-CE3214432E32}"/>
              </a:ext>
            </a:extLst>
          </p:cNvPr>
          <p:cNvSpPr txBox="1"/>
          <p:nvPr/>
        </p:nvSpPr>
        <p:spPr>
          <a:xfrm>
            <a:off x="4679907" y="2367926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~20mm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A33B6379-B885-46ED-8371-8058E03D7C73}"/>
              </a:ext>
            </a:extLst>
          </p:cNvPr>
          <p:cNvCxnSpPr/>
          <p:nvPr/>
        </p:nvCxnSpPr>
        <p:spPr>
          <a:xfrm>
            <a:off x="6640497" y="3542190"/>
            <a:ext cx="0" cy="1292938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9A06828-28A2-479F-8AE2-806DC898025A}"/>
              </a:ext>
            </a:extLst>
          </p:cNvPr>
          <p:cNvCxnSpPr/>
          <p:nvPr/>
        </p:nvCxnSpPr>
        <p:spPr>
          <a:xfrm>
            <a:off x="6409388" y="3488924"/>
            <a:ext cx="0" cy="1346204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9BAFEE7A-8803-4111-BE08-0656A0645262}"/>
              </a:ext>
            </a:extLst>
          </p:cNvPr>
          <p:cNvCxnSpPr/>
          <p:nvPr/>
        </p:nvCxnSpPr>
        <p:spPr>
          <a:xfrm>
            <a:off x="5814874" y="4625266"/>
            <a:ext cx="594659" cy="97654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56CB9AAA-278D-40D6-85CD-C8A954A6CE15}"/>
              </a:ext>
            </a:extLst>
          </p:cNvPr>
          <p:cNvCxnSpPr/>
          <p:nvPr/>
        </p:nvCxnSpPr>
        <p:spPr>
          <a:xfrm flipH="1" flipV="1">
            <a:off x="6640497" y="4744924"/>
            <a:ext cx="490446" cy="72106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2A488BF-0444-4AC9-A480-404C21B48C19}"/>
              </a:ext>
            </a:extLst>
          </p:cNvPr>
          <p:cNvSpPr txBox="1"/>
          <p:nvPr/>
        </p:nvSpPr>
        <p:spPr>
          <a:xfrm>
            <a:off x="7199391" y="478097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40mm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81CC096E-2D50-4770-BE19-9532FBF7856F}"/>
              </a:ext>
            </a:extLst>
          </p:cNvPr>
          <p:cNvCxnSpPr/>
          <p:nvPr/>
        </p:nvCxnSpPr>
        <p:spPr>
          <a:xfrm flipV="1">
            <a:off x="6240423" y="1141823"/>
            <a:ext cx="0" cy="655401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A636A61C-1C05-4584-9424-55817D4F64DD}"/>
              </a:ext>
            </a:extLst>
          </p:cNvPr>
          <p:cNvCxnSpPr/>
          <p:nvPr/>
        </p:nvCxnSpPr>
        <p:spPr>
          <a:xfrm flipV="1">
            <a:off x="6942338" y="1141823"/>
            <a:ext cx="0" cy="727969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59676685-6B83-4876-A6E4-CCABA654D89C}"/>
              </a:ext>
            </a:extLst>
          </p:cNvPr>
          <p:cNvCxnSpPr/>
          <p:nvPr/>
        </p:nvCxnSpPr>
        <p:spPr>
          <a:xfrm>
            <a:off x="5770051" y="1331650"/>
            <a:ext cx="470372" cy="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8A544F12-66B7-4BE4-BC17-9C321E56F188}"/>
              </a:ext>
            </a:extLst>
          </p:cNvPr>
          <p:cNvCxnSpPr/>
          <p:nvPr/>
        </p:nvCxnSpPr>
        <p:spPr>
          <a:xfrm flipH="1">
            <a:off x="6942338" y="1313895"/>
            <a:ext cx="646659" cy="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8A3CEE8-BDAC-4864-AB2B-3AD38249CF62}"/>
              </a:ext>
            </a:extLst>
          </p:cNvPr>
          <p:cNvSpPr txBox="1"/>
          <p:nvPr/>
        </p:nvSpPr>
        <p:spPr>
          <a:xfrm>
            <a:off x="7564855" y="1146984"/>
            <a:ext cx="107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76mm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E77FF2-3D54-4FE6-B1A7-29019612B03A}"/>
              </a:ext>
            </a:extLst>
          </p:cNvPr>
          <p:cNvSpPr txBox="1"/>
          <p:nvPr/>
        </p:nvSpPr>
        <p:spPr>
          <a:xfrm>
            <a:off x="7199391" y="1392225"/>
            <a:ext cx="225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(Regular Clamps)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E381464-AE6E-40E9-81D3-C036883AFADB}"/>
              </a:ext>
            </a:extLst>
          </p:cNvPr>
          <p:cNvCxnSpPr/>
          <p:nvPr/>
        </p:nvCxnSpPr>
        <p:spPr>
          <a:xfrm flipV="1">
            <a:off x="6640497" y="3112979"/>
            <a:ext cx="0" cy="429211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AEE35CD-35F1-45A1-89F9-3217C8A81173}"/>
              </a:ext>
            </a:extLst>
          </p:cNvPr>
          <p:cNvCxnSpPr/>
          <p:nvPr/>
        </p:nvCxnSpPr>
        <p:spPr>
          <a:xfrm flipV="1">
            <a:off x="6905484" y="3112979"/>
            <a:ext cx="0" cy="429211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36FBE25E-2299-4245-92A0-D7A8184AEC64}"/>
              </a:ext>
            </a:extLst>
          </p:cNvPr>
          <p:cNvCxnSpPr/>
          <p:nvPr/>
        </p:nvCxnSpPr>
        <p:spPr>
          <a:xfrm>
            <a:off x="6349246" y="3291297"/>
            <a:ext cx="291251" cy="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EF601474-CF7E-4EDA-9460-9A8C3029B87F}"/>
              </a:ext>
            </a:extLst>
          </p:cNvPr>
          <p:cNvCxnSpPr>
            <a:cxnSpLocks/>
          </p:cNvCxnSpPr>
          <p:nvPr/>
        </p:nvCxnSpPr>
        <p:spPr>
          <a:xfrm flipH="1">
            <a:off x="6905485" y="3280444"/>
            <a:ext cx="425995" cy="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D07E014-8CA5-4C39-A1E2-4984EBF0B401}"/>
              </a:ext>
            </a:extLst>
          </p:cNvPr>
          <p:cNvSpPr txBox="1"/>
          <p:nvPr/>
        </p:nvSpPr>
        <p:spPr>
          <a:xfrm>
            <a:off x="7365028" y="3067004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~35mm</a:t>
            </a:r>
          </a:p>
        </p:txBody>
      </p:sp>
    </p:spTree>
    <p:extLst>
      <p:ext uri="{BB962C8B-B14F-4D97-AF65-F5344CB8AC3E}">
        <p14:creationId xmlns:p14="http://schemas.microsoft.com/office/powerpoint/2010/main" val="260792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EA101E2-8CDE-4CB3-8ECA-DB858F486F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36743C3-1A86-45C6-A0A6-B16C4BA2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DESY Feed Cap, D00000008953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A6E274-DF7A-4A5D-BA97-B2950785E83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pic>
        <p:nvPicPr>
          <p:cNvPr id="7" name="Content Placeholder 6" descr="Screen Clipping">
            <a:extLst>
              <a:ext uri="{FF2B5EF4-FFF2-40B4-BE49-F238E27FC236}">
                <a16:creationId xmlns:a16="http://schemas.microsoft.com/office/drawing/2014/main" xmlns="" id="{F54C147F-1FE6-4CE2-8812-FB67273A744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2" y="1252539"/>
            <a:ext cx="5312187" cy="5065712"/>
          </a:xfrm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xmlns="" id="{4481254A-3A20-4C5E-B4D4-C88B88176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65" y="1425560"/>
            <a:ext cx="2917207" cy="26462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68BC0F-152D-4D34-974F-049D605F76F0}"/>
              </a:ext>
            </a:extLst>
          </p:cNvPr>
          <p:cNvSpPr txBox="1"/>
          <p:nvPr/>
        </p:nvSpPr>
        <p:spPr>
          <a:xfrm>
            <a:off x="6116715" y="4403324"/>
            <a:ext cx="26725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O-ring</a:t>
            </a:r>
          </a:p>
          <a:p>
            <a:endParaRPr lang="en-US" dirty="0"/>
          </a:p>
          <a:p>
            <a:r>
              <a:rPr lang="en-US" dirty="0"/>
              <a:t>Slot-18mm wide</a:t>
            </a:r>
          </a:p>
          <a:p>
            <a:r>
              <a:rPr lang="en-US" dirty="0"/>
              <a:t>(flanges connected with </a:t>
            </a:r>
          </a:p>
          <a:p>
            <a:r>
              <a:rPr lang="en-US" dirty="0"/>
              <a:t>M16 screws)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8095B28C-9012-4E49-B27A-F9740406BC53}"/>
              </a:ext>
            </a:extLst>
          </p:cNvPr>
          <p:cNvCxnSpPr>
            <a:stCxn id="10" idx="0"/>
          </p:cNvCxnSpPr>
          <p:nvPr/>
        </p:nvCxnSpPr>
        <p:spPr>
          <a:xfrm flipV="1">
            <a:off x="7452978" y="3062796"/>
            <a:ext cx="581313" cy="1340528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D540C80-312F-430C-B763-301E90F29760}"/>
              </a:ext>
            </a:extLst>
          </p:cNvPr>
          <p:cNvCxnSpPr/>
          <p:nvPr/>
        </p:nvCxnSpPr>
        <p:spPr>
          <a:xfrm flipV="1">
            <a:off x="8034291" y="2965142"/>
            <a:ext cx="603682" cy="97654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E27295EB-4BC9-4D39-839B-6261F8F0BDD6}"/>
              </a:ext>
            </a:extLst>
          </p:cNvPr>
          <p:cNvCxnSpPr/>
          <p:nvPr/>
        </p:nvCxnSpPr>
        <p:spPr>
          <a:xfrm flipV="1">
            <a:off x="8555392" y="3284738"/>
            <a:ext cx="0" cy="443883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787586EC-CD8C-4D34-BF83-BCE9899D069C}"/>
              </a:ext>
            </a:extLst>
          </p:cNvPr>
          <p:cNvCxnSpPr/>
          <p:nvPr/>
        </p:nvCxnSpPr>
        <p:spPr>
          <a:xfrm>
            <a:off x="8555392" y="2574524"/>
            <a:ext cx="0" cy="390618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B955410-2BC9-4219-BF3B-92B9C4014F3E}"/>
              </a:ext>
            </a:extLst>
          </p:cNvPr>
          <p:cNvSpPr txBox="1"/>
          <p:nvPr/>
        </p:nvSpPr>
        <p:spPr>
          <a:xfrm>
            <a:off x="8069148" y="403399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~20mm</a:t>
            </a:r>
          </a:p>
        </p:txBody>
      </p:sp>
    </p:spTree>
    <p:extLst>
      <p:ext uri="{BB962C8B-B14F-4D97-AF65-F5344CB8AC3E}">
        <p14:creationId xmlns:p14="http://schemas.microsoft.com/office/powerpoint/2010/main" val="189772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131F39F-97C4-4149-82DB-682CF352F0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F27EF26-44F4-421C-9B4E-252419686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DESY 300mm Insert, D0000000908943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6EDB33-2F46-4934-A3F5-CAFC1F6DF0A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pic>
        <p:nvPicPr>
          <p:cNvPr id="6" name="Content Placeholder 7" descr="Screen Clipping">
            <a:extLst>
              <a:ext uri="{FF2B5EF4-FFF2-40B4-BE49-F238E27FC236}">
                <a16:creationId xmlns:a16="http://schemas.microsoft.com/office/drawing/2014/main" xmlns="" id="{EA1A8B6B-74DF-41B3-B8AF-D83EB316D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679" y="1576251"/>
            <a:ext cx="4284445" cy="3723142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xmlns="" id="{01E39941-92F0-4635-8C41-1BF92CC03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82" y="1977299"/>
            <a:ext cx="3022838" cy="27911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4E59152-03BB-4F9E-A3BA-A14B6C704238}"/>
              </a:ext>
            </a:extLst>
          </p:cNvPr>
          <p:cNvCxnSpPr>
            <a:endCxn id="7" idx="1"/>
          </p:cNvCxnSpPr>
          <p:nvPr/>
        </p:nvCxnSpPr>
        <p:spPr>
          <a:xfrm flipH="1" flipV="1">
            <a:off x="519982" y="3372880"/>
            <a:ext cx="442626" cy="7946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08D5474-9DBD-4CB7-8C64-F3A977F4EEAF}"/>
              </a:ext>
            </a:extLst>
          </p:cNvPr>
          <p:cNvCxnSpPr>
            <a:cxnSpLocks/>
          </p:cNvCxnSpPr>
          <p:nvPr/>
        </p:nvCxnSpPr>
        <p:spPr>
          <a:xfrm flipH="1">
            <a:off x="519982" y="3497803"/>
            <a:ext cx="446446" cy="0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4BCCE260-85DA-4333-B7B3-362551236AC1}"/>
              </a:ext>
            </a:extLst>
          </p:cNvPr>
          <p:cNvCxnSpPr/>
          <p:nvPr/>
        </p:nvCxnSpPr>
        <p:spPr>
          <a:xfrm>
            <a:off x="701336" y="2911876"/>
            <a:ext cx="0" cy="444815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415B98B6-DF0D-4496-A720-ED0149AAC277}"/>
              </a:ext>
            </a:extLst>
          </p:cNvPr>
          <p:cNvCxnSpPr/>
          <p:nvPr/>
        </p:nvCxnSpPr>
        <p:spPr>
          <a:xfrm flipV="1">
            <a:off x="701336" y="3497803"/>
            <a:ext cx="0" cy="390617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7A1E95A-65C3-4412-B62F-D292A7AF7019}"/>
              </a:ext>
            </a:extLst>
          </p:cNvPr>
          <p:cNvCxnSpPr/>
          <p:nvPr/>
        </p:nvCxnSpPr>
        <p:spPr>
          <a:xfrm flipV="1">
            <a:off x="1154097" y="2068497"/>
            <a:ext cx="0" cy="443884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CD64977-1BCD-4072-A6B4-5795814568AF}"/>
              </a:ext>
            </a:extLst>
          </p:cNvPr>
          <p:cNvCxnSpPr/>
          <p:nvPr/>
        </p:nvCxnSpPr>
        <p:spPr>
          <a:xfrm flipV="1">
            <a:off x="1384917" y="2068497"/>
            <a:ext cx="0" cy="443884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0E7F2E0C-FE6D-4FD4-BCF3-9D71C84ABD00}"/>
              </a:ext>
            </a:extLst>
          </p:cNvPr>
          <p:cNvCxnSpPr/>
          <p:nvPr/>
        </p:nvCxnSpPr>
        <p:spPr>
          <a:xfrm>
            <a:off x="878889" y="2157274"/>
            <a:ext cx="275208" cy="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D046B2DD-AF1A-4A0C-8BC4-1F9BAB7721CF}"/>
              </a:ext>
            </a:extLst>
          </p:cNvPr>
          <p:cNvCxnSpPr/>
          <p:nvPr/>
        </p:nvCxnSpPr>
        <p:spPr>
          <a:xfrm flipH="1">
            <a:off x="1384917" y="2148396"/>
            <a:ext cx="328473" cy="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D0145E6-4EEF-4F48-AF1A-EE7240085FEF}"/>
              </a:ext>
            </a:extLst>
          </p:cNvPr>
          <p:cNvSpPr txBox="1"/>
          <p:nvPr/>
        </p:nvSpPr>
        <p:spPr>
          <a:xfrm>
            <a:off x="68484" y="194283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40mm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3FDF6E6-C99F-4138-945A-5078F3270370}"/>
              </a:ext>
            </a:extLst>
          </p:cNvPr>
          <p:cNvSpPr txBox="1"/>
          <p:nvPr/>
        </p:nvSpPr>
        <p:spPr>
          <a:xfrm>
            <a:off x="105350" y="385926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15mm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CA80A95-6BE7-49D2-8DCD-D6E68B2DCCBF}"/>
              </a:ext>
            </a:extLst>
          </p:cNvPr>
          <p:cNvSpPr txBox="1"/>
          <p:nvPr/>
        </p:nvSpPr>
        <p:spPr>
          <a:xfrm>
            <a:off x="3959441" y="157625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R149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6979B634-04C0-4122-9CCB-E2F857CE293C}"/>
              </a:ext>
            </a:extLst>
          </p:cNvPr>
          <p:cNvCxnSpPr>
            <a:stCxn id="27" idx="3"/>
          </p:cNvCxnSpPr>
          <p:nvPr/>
        </p:nvCxnSpPr>
        <p:spPr>
          <a:xfrm>
            <a:off x="4695540" y="1760917"/>
            <a:ext cx="133912" cy="352288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6FC12A8C-05A3-4DF7-BE65-AC7037AB548F}"/>
              </a:ext>
            </a:extLst>
          </p:cNvPr>
          <p:cNvCxnSpPr>
            <a:cxnSpLocks/>
          </p:cNvCxnSpPr>
          <p:nvPr/>
        </p:nvCxnSpPr>
        <p:spPr>
          <a:xfrm>
            <a:off x="962608" y="3888420"/>
            <a:ext cx="0" cy="914503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07D4E66-47AA-4100-8522-475899998E54}"/>
              </a:ext>
            </a:extLst>
          </p:cNvPr>
          <p:cNvCxnSpPr/>
          <p:nvPr/>
        </p:nvCxnSpPr>
        <p:spPr>
          <a:xfrm>
            <a:off x="1908699" y="4128117"/>
            <a:ext cx="0" cy="736846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D8FCD36A-7E27-482E-A870-2202C525032F}"/>
              </a:ext>
            </a:extLst>
          </p:cNvPr>
          <p:cNvCxnSpPr/>
          <p:nvPr/>
        </p:nvCxnSpPr>
        <p:spPr>
          <a:xfrm>
            <a:off x="372862" y="4660777"/>
            <a:ext cx="589746" cy="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295D5546-B0F3-4930-ADD1-DA0C86674EE8}"/>
              </a:ext>
            </a:extLst>
          </p:cNvPr>
          <p:cNvCxnSpPr/>
          <p:nvPr/>
        </p:nvCxnSpPr>
        <p:spPr>
          <a:xfrm flipH="1">
            <a:off x="1908699" y="4678532"/>
            <a:ext cx="417251" cy="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34A6219-F8D7-4400-BCFC-D6EFF785315C}"/>
              </a:ext>
            </a:extLst>
          </p:cNvPr>
          <p:cNvSpPr txBox="1"/>
          <p:nvPr/>
        </p:nvSpPr>
        <p:spPr>
          <a:xfrm>
            <a:off x="966428" y="449386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150mm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7CA67F-15AC-4A40-ACD9-B7727A71AAFD}"/>
              </a:ext>
            </a:extLst>
          </p:cNvPr>
          <p:cNvSpPr txBox="1"/>
          <p:nvPr/>
        </p:nvSpPr>
        <p:spPr>
          <a:xfrm>
            <a:off x="2956560" y="505968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Conical Rings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DB513A0-7FF0-4379-8A9E-30B911D4E7A9}"/>
              </a:ext>
            </a:extLst>
          </p:cNvPr>
          <p:cNvCxnSpPr/>
          <p:nvPr/>
        </p:nvCxnSpPr>
        <p:spPr>
          <a:xfrm flipV="1">
            <a:off x="3832860" y="3756660"/>
            <a:ext cx="1089660" cy="130302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ntent Placeholder 2" descr="Screen Clipping">
            <a:extLst>
              <a:ext uri="{FF2B5EF4-FFF2-40B4-BE49-F238E27FC236}">
                <a16:creationId xmlns:a16="http://schemas.microsoft.com/office/drawing/2014/main" xmlns="" id="{0006C3C6-BBA0-4C71-BF31-3E63CC12DC4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/>
          <a:stretch>
            <a:fillRect/>
          </a:stretch>
        </p:blipFill>
        <p:spPr bwMode="auto">
          <a:xfrm>
            <a:off x="4598099" y="5463035"/>
            <a:ext cx="2451629" cy="113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2EB6FF7-CAD7-4EA1-AFD2-52C243CE26D9}"/>
              </a:ext>
            </a:extLst>
          </p:cNvPr>
          <p:cNvCxnSpPr>
            <a:cxnSpLocks/>
          </p:cNvCxnSpPr>
          <p:nvPr/>
        </p:nvCxnSpPr>
        <p:spPr>
          <a:xfrm flipH="1">
            <a:off x="4773452" y="6028220"/>
            <a:ext cx="14359" cy="37258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85525B12-2B14-4A2E-9D53-FC9B55A60C68}"/>
              </a:ext>
            </a:extLst>
          </p:cNvPr>
          <p:cNvCxnSpPr/>
          <p:nvPr/>
        </p:nvCxnSpPr>
        <p:spPr>
          <a:xfrm>
            <a:off x="4268942" y="6223145"/>
            <a:ext cx="488111" cy="67616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DE0667F7-A191-449A-AAD8-EB227395AE56}"/>
              </a:ext>
            </a:extLst>
          </p:cNvPr>
          <p:cNvCxnSpPr>
            <a:cxnSpLocks/>
          </p:cNvCxnSpPr>
          <p:nvPr/>
        </p:nvCxnSpPr>
        <p:spPr>
          <a:xfrm flipH="1" flipV="1">
            <a:off x="4979562" y="6318252"/>
            <a:ext cx="512063" cy="82548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C31102B-725C-4081-86B5-573951CA71BB}"/>
              </a:ext>
            </a:extLst>
          </p:cNvPr>
          <p:cNvSpPr txBox="1"/>
          <p:nvPr/>
        </p:nvSpPr>
        <p:spPr>
          <a:xfrm>
            <a:off x="3542820" y="590184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 22mm</a:t>
            </a:r>
          </a:p>
        </p:txBody>
      </p:sp>
    </p:spTree>
    <p:extLst>
      <p:ext uri="{BB962C8B-B14F-4D97-AF65-F5344CB8AC3E}">
        <p14:creationId xmlns:p14="http://schemas.microsoft.com/office/powerpoint/2010/main" val="45308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xmlns="" id="{98EE078E-C2C7-407C-8536-FF02CC77A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01" y="3890581"/>
            <a:ext cx="3346538" cy="23788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327E600-5C40-46EC-9BE1-41E0BAA64C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4041B9F-6B5F-4BE4-8C11-15B9BB6E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LCLS-II Feed Cap at F1.3-06 CM Transportation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FAEF62-258A-4658-8F4F-AFE23E94BB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9B6024-9091-41D9-80D5-854F01C8FF8E}"/>
              </a:ext>
            </a:extLst>
          </p:cNvPr>
          <p:cNvSpPr txBox="1"/>
          <p:nvPr/>
        </p:nvSpPr>
        <p:spPr>
          <a:xfrm>
            <a:off x="49814" y="1808616"/>
            <a:ext cx="284725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1. Not enough compliance</a:t>
            </a:r>
          </a:p>
          <a:p>
            <a:r>
              <a:rPr lang="en-US" sz="1600" dirty="0"/>
              <a:t>   for alignment End Cap.</a:t>
            </a:r>
          </a:p>
          <a:p>
            <a:r>
              <a:rPr lang="en-US" sz="1600" dirty="0"/>
              <a:t>2. Friction-between spindle</a:t>
            </a:r>
          </a:p>
          <a:p>
            <a:r>
              <a:rPr lang="en-US" sz="1600" dirty="0"/>
              <a:t>   and 300mm Insert, </a:t>
            </a:r>
          </a:p>
          <a:p>
            <a:r>
              <a:rPr lang="en-US" sz="1600" dirty="0"/>
              <a:t>   Rotation moment-73.8 ft-lbf</a:t>
            </a:r>
          </a:p>
          <a:p>
            <a:r>
              <a:rPr lang="en-US" sz="1600" dirty="0"/>
              <a:t>   (pushing force~700lbf)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8FC432E-B0FD-4091-9618-D4C841C23699}"/>
              </a:ext>
            </a:extLst>
          </p:cNvPr>
          <p:cNvCxnSpPr>
            <a:cxnSpLocks/>
          </p:cNvCxnSpPr>
          <p:nvPr/>
        </p:nvCxnSpPr>
        <p:spPr>
          <a:xfrm flipV="1">
            <a:off x="3735294" y="3324185"/>
            <a:ext cx="0" cy="1132792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93232F7-7B51-41FC-B740-390B28A47C8E}"/>
              </a:ext>
            </a:extLst>
          </p:cNvPr>
          <p:cNvCxnSpPr>
            <a:cxnSpLocks/>
          </p:cNvCxnSpPr>
          <p:nvPr/>
        </p:nvCxnSpPr>
        <p:spPr>
          <a:xfrm flipV="1">
            <a:off x="3133884" y="3500521"/>
            <a:ext cx="0" cy="1048172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073C8F6-58DF-4AE5-A552-CBAFC098403A}"/>
              </a:ext>
            </a:extLst>
          </p:cNvPr>
          <p:cNvCxnSpPr>
            <a:cxnSpLocks/>
          </p:cNvCxnSpPr>
          <p:nvPr/>
        </p:nvCxnSpPr>
        <p:spPr>
          <a:xfrm flipV="1">
            <a:off x="2685691" y="3718052"/>
            <a:ext cx="448193" cy="7182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509B5908-6AD0-47E6-89B0-D131A8531C7D}"/>
              </a:ext>
            </a:extLst>
          </p:cNvPr>
          <p:cNvCxnSpPr>
            <a:cxnSpLocks/>
          </p:cNvCxnSpPr>
          <p:nvPr/>
        </p:nvCxnSpPr>
        <p:spPr>
          <a:xfrm flipH="1">
            <a:off x="3735295" y="3500521"/>
            <a:ext cx="376630" cy="73758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617FEDF-68DF-47C9-BBC5-053D953B7695}"/>
              </a:ext>
            </a:extLst>
          </p:cNvPr>
          <p:cNvSpPr txBox="1"/>
          <p:nvPr/>
        </p:nvSpPr>
        <p:spPr>
          <a:xfrm>
            <a:off x="2137006" y="342271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60mm</a:t>
            </a:r>
          </a:p>
        </p:txBody>
      </p:sp>
      <p:pic>
        <p:nvPicPr>
          <p:cNvPr id="19" name="Content Placeholder 18" descr="Screen Clipping">
            <a:extLst>
              <a:ext uri="{FF2B5EF4-FFF2-40B4-BE49-F238E27FC236}">
                <a16:creationId xmlns:a16="http://schemas.microsoft.com/office/drawing/2014/main" xmlns="" id="{FB64FC3A-C96D-446F-AEB9-5AA24F40168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651" y="1470352"/>
            <a:ext cx="4021431" cy="3553823"/>
          </a:xfrm>
        </p:spPr>
      </p:pic>
      <p:pic>
        <p:nvPicPr>
          <p:cNvPr id="21" name="Picture 20" descr="Screen Clipping">
            <a:extLst>
              <a:ext uri="{FF2B5EF4-FFF2-40B4-BE49-F238E27FC236}">
                <a16:creationId xmlns:a16="http://schemas.microsoft.com/office/drawing/2014/main" xmlns="" id="{822D776A-95A6-4797-8650-FACE803D3D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28" y="1456431"/>
            <a:ext cx="1884931" cy="180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7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7891472-BF82-445F-B2A5-867A5D7845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EA60DB3-97A9-4654-8C87-C8B99E52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LCLS-II End Cap at F1.3-06 CM Transportation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2369B1D-CA46-4349-91B3-06CD779B96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Y. Orlov, J. Kaluzny-LCLS-II Transportation Review June 2018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E18944-D145-414B-A952-444AF47123FB}"/>
              </a:ext>
            </a:extLst>
          </p:cNvPr>
          <p:cNvSpPr txBox="1"/>
          <p:nvPr/>
        </p:nvSpPr>
        <p:spPr>
          <a:xfrm>
            <a:off x="0" y="2625799"/>
            <a:ext cx="284725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1. Not enough compliance</a:t>
            </a:r>
          </a:p>
          <a:p>
            <a:r>
              <a:rPr lang="en-US" sz="1600" dirty="0"/>
              <a:t>   for alignment End Cap.</a:t>
            </a:r>
          </a:p>
          <a:p>
            <a:r>
              <a:rPr lang="en-US" sz="1600" dirty="0"/>
              <a:t>2. Friction-between spindle</a:t>
            </a:r>
          </a:p>
          <a:p>
            <a:r>
              <a:rPr lang="en-US" sz="1600" dirty="0"/>
              <a:t>   and 300mm Insert, </a:t>
            </a:r>
          </a:p>
          <a:p>
            <a:r>
              <a:rPr lang="en-US" sz="1600" dirty="0"/>
              <a:t>   Rotation moment-73.8 ft-lbf</a:t>
            </a:r>
          </a:p>
          <a:p>
            <a:r>
              <a:rPr lang="en-US" sz="1600" dirty="0"/>
              <a:t>   (pushing force ~700lbf)</a:t>
            </a:r>
          </a:p>
          <a:p>
            <a:endParaRPr lang="en-US" dirty="0"/>
          </a:p>
        </p:txBody>
      </p:sp>
      <p:pic>
        <p:nvPicPr>
          <p:cNvPr id="10" name="Content Placeholder 9" descr="Screen Clipping">
            <a:extLst>
              <a:ext uri="{FF2B5EF4-FFF2-40B4-BE49-F238E27FC236}">
                <a16:creationId xmlns:a16="http://schemas.microsoft.com/office/drawing/2014/main" xmlns="" id="{421903DB-88EC-48F8-8DF9-862C56BFDC9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59" y="1496497"/>
            <a:ext cx="5239124" cy="3589853"/>
          </a:xfrm>
        </p:spPr>
      </p:pic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xmlns="" id="{683E45A0-F788-4366-B271-541AE318A7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63" y="1149545"/>
            <a:ext cx="1562346" cy="1519615"/>
          </a:xfrm>
          <a:prstGeom prst="rect">
            <a:avLst/>
          </a:prstGeom>
        </p:spPr>
      </p:pic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xmlns="" id="{D740B42A-5B5D-4803-A79D-D6F19263CA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4232135"/>
            <a:ext cx="3203942" cy="210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4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A094180-285A-476C-8365-75BC9F4CAE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BB83A90-7323-4866-B9BB-6BF31472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LCLS-II 300mm Insert, F10041555-A (F1.3-06CM)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0BD8B7-52E3-4441-88C7-236367765C4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Y. Orlov, J. Kaluzny-LCLS-II Transportation Review June 2018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AE279E6-6EC4-4232-9106-CE5C1614BEA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7" descr="Screen Clipping">
            <a:extLst>
              <a:ext uri="{FF2B5EF4-FFF2-40B4-BE49-F238E27FC236}">
                <a16:creationId xmlns:a16="http://schemas.microsoft.com/office/drawing/2014/main" xmlns="" id="{28967DF5-E89C-4CB6-B733-8F4E4F6CC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873" y="1216262"/>
            <a:ext cx="4926748" cy="4300301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xmlns="" id="{2022DCEC-BC56-416B-B30C-F110E17DCC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15" r="7970"/>
          <a:stretch/>
        </p:blipFill>
        <p:spPr>
          <a:xfrm>
            <a:off x="1001108" y="1172467"/>
            <a:ext cx="2495248" cy="2641665"/>
          </a:xfrm>
          <a:prstGeom prst="rect">
            <a:avLst/>
          </a:prstGeom>
        </p:spPr>
      </p:pic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xmlns="" id="{A35892FB-69AB-4077-9D77-E0DEF1C37B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08" b="8582"/>
          <a:stretch/>
        </p:blipFill>
        <p:spPr>
          <a:xfrm>
            <a:off x="1028965" y="3766142"/>
            <a:ext cx="2439534" cy="2552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FF09EF9-F6E8-4E61-99D1-68623B61535A}"/>
              </a:ext>
            </a:extLst>
          </p:cNvPr>
          <p:cNvSpPr txBox="1"/>
          <p:nvPr/>
        </p:nvSpPr>
        <p:spPr>
          <a:xfrm>
            <a:off x="27857" y="2707785"/>
            <a:ext cx="94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~11mm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90B9E13-2B50-4DE9-808E-B121E9AEF82A}"/>
              </a:ext>
            </a:extLst>
          </p:cNvPr>
          <p:cNvCxnSpPr/>
          <p:nvPr/>
        </p:nvCxnSpPr>
        <p:spPr>
          <a:xfrm flipH="1" flipV="1">
            <a:off x="798990" y="2405849"/>
            <a:ext cx="426128" cy="133165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2E50113-1FBE-4F15-B678-6487A506CD81}"/>
              </a:ext>
            </a:extLst>
          </p:cNvPr>
          <p:cNvCxnSpPr/>
          <p:nvPr/>
        </p:nvCxnSpPr>
        <p:spPr>
          <a:xfrm flipH="1" flipV="1">
            <a:off x="772357" y="2512381"/>
            <a:ext cx="443884" cy="124287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1008C68F-1080-49E9-9D5C-52CE119BB07E}"/>
              </a:ext>
            </a:extLst>
          </p:cNvPr>
          <p:cNvCxnSpPr/>
          <p:nvPr/>
        </p:nvCxnSpPr>
        <p:spPr>
          <a:xfrm>
            <a:off x="870012" y="2123649"/>
            <a:ext cx="0" cy="28220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EB7049E8-5CD1-4967-96D1-2C48F53350A7}"/>
              </a:ext>
            </a:extLst>
          </p:cNvPr>
          <p:cNvCxnSpPr/>
          <p:nvPr/>
        </p:nvCxnSpPr>
        <p:spPr>
          <a:xfrm flipV="1">
            <a:off x="870012" y="2539014"/>
            <a:ext cx="0" cy="195404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00DB44F-39BE-4674-BB54-B00872376FFE}"/>
              </a:ext>
            </a:extLst>
          </p:cNvPr>
          <p:cNvCxnSpPr/>
          <p:nvPr/>
        </p:nvCxnSpPr>
        <p:spPr>
          <a:xfrm flipV="1">
            <a:off x="1606858" y="3475799"/>
            <a:ext cx="0" cy="420882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69CC86D5-D511-42BF-AC4D-DFD9E0600C43}"/>
              </a:ext>
            </a:extLst>
          </p:cNvPr>
          <p:cNvCxnSpPr/>
          <p:nvPr/>
        </p:nvCxnSpPr>
        <p:spPr>
          <a:xfrm flipV="1">
            <a:off x="1979720" y="3559946"/>
            <a:ext cx="0" cy="452761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30FCDC8A-7616-4E90-A081-A3BBBECF76AA}"/>
              </a:ext>
            </a:extLst>
          </p:cNvPr>
          <p:cNvCxnSpPr/>
          <p:nvPr/>
        </p:nvCxnSpPr>
        <p:spPr>
          <a:xfrm>
            <a:off x="1216241" y="3559946"/>
            <a:ext cx="399495" cy="124287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CE389BBF-67F3-4AAB-A66D-7742E63FD8BD}"/>
              </a:ext>
            </a:extLst>
          </p:cNvPr>
          <p:cNvCxnSpPr>
            <a:cxnSpLocks/>
          </p:cNvCxnSpPr>
          <p:nvPr/>
        </p:nvCxnSpPr>
        <p:spPr>
          <a:xfrm flipH="1" flipV="1">
            <a:off x="1979720" y="3763205"/>
            <a:ext cx="372862" cy="122044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383B598-96DA-4199-8365-BF82B1B77DEE}"/>
              </a:ext>
            </a:extLst>
          </p:cNvPr>
          <p:cNvSpPr txBox="1"/>
          <p:nvPr/>
        </p:nvSpPr>
        <p:spPr>
          <a:xfrm>
            <a:off x="359423" y="33134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60mm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ABB901C3-5575-49A6-801E-85D5CE3241E2}"/>
              </a:ext>
            </a:extLst>
          </p:cNvPr>
          <p:cNvCxnSpPr/>
          <p:nvPr/>
        </p:nvCxnSpPr>
        <p:spPr>
          <a:xfrm>
            <a:off x="5033639" y="4651899"/>
            <a:ext cx="0" cy="864664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8D85B077-7A51-4754-A09F-58F24CC01509}"/>
              </a:ext>
            </a:extLst>
          </p:cNvPr>
          <p:cNvCxnSpPr/>
          <p:nvPr/>
        </p:nvCxnSpPr>
        <p:spPr>
          <a:xfrm>
            <a:off x="5859262" y="5069150"/>
            <a:ext cx="0" cy="763479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62B5A41B-1A9C-4F13-80A0-181C141C8D7F}"/>
              </a:ext>
            </a:extLst>
          </p:cNvPr>
          <p:cNvCxnSpPr/>
          <p:nvPr/>
        </p:nvCxnSpPr>
        <p:spPr>
          <a:xfrm>
            <a:off x="4572000" y="5069150"/>
            <a:ext cx="461639" cy="239697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6C8F4744-6893-494A-ACC4-E583665ED171}"/>
              </a:ext>
            </a:extLst>
          </p:cNvPr>
          <p:cNvCxnSpPr/>
          <p:nvPr/>
        </p:nvCxnSpPr>
        <p:spPr>
          <a:xfrm flipH="1" flipV="1">
            <a:off x="5859261" y="5609418"/>
            <a:ext cx="479394" cy="239697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088C956-ADFB-497A-AF7E-7117B7414FDC}"/>
              </a:ext>
            </a:extLst>
          </p:cNvPr>
          <p:cNvSpPr txBox="1"/>
          <p:nvPr/>
        </p:nvSpPr>
        <p:spPr>
          <a:xfrm>
            <a:off x="4905154" y="525657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140mm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B35E8A7-CD71-4C33-920F-84CEC950FE58}"/>
              </a:ext>
            </a:extLst>
          </p:cNvPr>
          <p:cNvCxnSpPr/>
          <p:nvPr/>
        </p:nvCxnSpPr>
        <p:spPr>
          <a:xfrm>
            <a:off x="1570282" y="5849115"/>
            <a:ext cx="0" cy="469136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78A4E8B-9E60-4E03-8A74-14EBDE54A155}"/>
              </a:ext>
            </a:extLst>
          </p:cNvPr>
          <p:cNvCxnSpPr/>
          <p:nvPr/>
        </p:nvCxnSpPr>
        <p:spPr>
          <a:xfrm>
            <a:off x="1641842" y="5763333"/>
            <a:ext cx="0" cy="545773"/>
          </a:xfrm>
          <a:prstGeom prst="line">
            <a:avLst/>
          </a:prstGeom>
          <a:ln w="15875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222E4EBC-E988-40BE-A9CC-C4A64510FAFA}"/>
              </a:ext>
            </a:extLst>
          </p:cNvPr>
          <p:cNvCxnSpPr/>
          <p:nvPr/>
        </p:nvCxnSpPr>
        <p:spPr>
          <a:xfrm flipH="1">
            <a:off x="1615736" y="6278647"/>
            <a:ext cx="432939" cy="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3ADEB08-8983-426E-B297-ED264CD4DB9B}"/>
              </a:ext>
            </a:extLst>
          </p:cNvPr>
          <p:cNvCxnSpPr/>
          <p:nvPr/>
        </p:nvCxnSpPr>
        <p:spPr>
          <a:xfrm>
            <a:off x="1312269" y="6282137"/>
            <a:ext cx="258013" cy="0"/>
          </a:xfrm>
          <a:prstGeom prst="straightConnector1">
            <a:avLst/>
          </a:prstGeom>
          <a:ln w="15875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89310D9-1D9D-4539-8A75-C50ECF240E42}"/>
              </a:ext>
            </a:extLst>
          </p:cNvPr>
          <p:cNvSpPr txBox="1"/>
          <p:nvPr/>
        </p:nvSpPr>
        <p:spPr>
          <a:xfrm>
            <a:off x="582944" y="593977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12mm</a:t>
            </a:r>
          </a:p>
        </p:txBody>
      </p:sp>
    </p:spTree>
    <p:extLst>
      <p:ext uri="{BB962C8B-B14F-4D97-AF65-F5344CB8AC3E}">
        <p14:creationId xmlns:p14="http://schemas.microsoft.com/office/powerpoint/2010/main" val="2227673540"/>
      </p:ext>
    </p:extLst>
  </p:cSld>
  <p:clrMapOvr>
    <a:masterClrMapping/>
  </p:clrMapOvr>
</p:sld>
</file>

<file path=ppt/theme/theme1.xml><?xml version="1.0" encoding="utf-8"?>
<a:theme xmlns:a="http://schemas.openxmlformats.org/drawingml/2006/main" name="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non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A4933D0FB4B4CA82280B30CAF47E2" ma:contentTypeVersion="14" ma:contentTypeDescription="Create a new document." ma:contentTypeScope="" ma:versionID="7b68698eab841f6565c5c3885a08d4e9">
  <xsd:schema xmlns:xsd="http://www.w3.org/2001/XMLSchema" xmlns:xs="http://www.w3.org/2001/XMLSchema" xmlns:p="http://schemas.microsoft.com/office/2006/metadata/properties" xmlns:ns2="f15a050e-1ce7-4ed2-9890-60f9658c1ede" targetNamespace="http://schemas.microsoft.com/office/2006/metadata/properties" ma:root="true" ma:fieldsID="099edc80864fba8e7bdccaf9ddf53b95" ns2:_="">
    <xsd:import namespace="f15a050e-1ce7-4ed2-9890-60f9658c1ede"/>
    <xsd:element name="properties">
      <xsd:complexType>
        <xsd:sequence>
          <xsd:element name="documentManagement">
            <xsd:complexType>
              <xsd:all>
                <xsd:element ref="ns2:Breakout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a050e-1ce7-4ed2-9890-60f9658c1ede" elementFormDefault="qualified">
    <xsd:import namespace="http://schemas.microsoft.com/office/2006/documentManagement/types"/>
    <xsd:import namespace="http://schemas.microsoft.com/office/infopath/2007/PartnerControls"/>
    <xsd:element name="Breakout_x0020_Session" ma:index="8" nillable="true" ma:displayName="Breakout Session" ma:format="Dropdown" ma:internalName="Breakout_x0020_Session">
      <xsd:simpleType>
        <xsd:restriction base="dms:Choice">
          <xsd:enumeration value="Plenary"/>
          <xsd:enumeration value="1 - Accelerator Physics"/>
          <xsd:enumeration value="2 - Injector/Linac"/>
          <xsd:enumeration value="3 - RF Power Systems"/>
          <xsd:enumeration value="4&amp;5 - Undulator/XTES System"/>
          <xsd:enumeration value="6&amp;7 - Cryoplant/Cryomodules Systems"/>
          <xsd:enumeration value="8 - Controls/Safety Systems"/>
          <xsd:enumeration value="9 - Conventional Facilities and Infrastructure"/>
          <xsd:enumeration value="10 - Env., Safety &amp; Health"/>
          <xsd:enumeration value="11 - Cost and Schedule"/>
          <xsd:enumeration value="12 - Project Management"/>
          <xsd:enumeration value="Closeout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Breakout_x0020_Session xmlns="f15a050e-1ce7-4ed2-9890-60f9658c1ede">6&amp;7 - Cryoplant/Cryomodules Systems</Breakout_x0020_Sess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AC9E9B-2714-4E54-AEB1-61E0F4B7D9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a050e-1ce7-4ed2-9890-60f9658c1e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1B16AA-9221-46AE-B700-523442ABDABD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f15a050e-1ce7-4ed2-9890-60f9658c1ed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LastName_Title_DR201608</Template>
  <TotalTime>9960</TotalTime>
  <Words>882</Words>
  <Application>Microsoft Office PowerPoint</Application>
  <PresentationFormat>On-screen Show (4:3)</PresentationFormat>
  <Paragraphs>212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LastName_Title_DR201608</vt:lpstr>
      <vt:lpstr>Shipping System Design and Improvements Status</vt:lpstr>
      <vt:lpstr>Outline</vt:lpstr>
      <vt:lpstr>LCLS-II 1.3 CM Transport System</vt:lpstr>
      <vt:lpstr>DESY End Cap, D0000000908933</vt:lpstr>
      <vt:lpstr>DESY Feed Cap, D00000008953</vt:lpstr>
      <vt:lpstr>DESY 300mm Insert, D0000000908943</vt:lpstr>
      <vt:lpstr>LCLS-II Feed Cap at F1.3-06 CM Transportation</vt:lpstr>
      <vt:lpstr>LCLS-II End Cap at F1.3-06 CM Transportation</vt:lpstr>
      <vt:lpstr>LCLS-II 300mm Insert, F10041555-A (F1.3-06CM)</vt:lpstr>
      <vt:lpstr>DESY Feed Cap Modification for LCLS II – modify ribs/base </vt:lpstr>
      <vt:lpstr>DESY End Cap modification for LCLS-II – modify ribs/base</vt:lpstr>
      <vt:lpstr>DESY Feed Cap modification for LCLS-II</vt:lpstr>
      <vt:lpstr>DESY Feed Cap modification for LCLS-II. FEA</vt:lpstr>
      <vt:lpstr>DESY End Cap modification for LCLS-II</vt:lpstr>
      <vt:lpstr>DESY End Cap modification for LCLS-II. FEA</vt:lpstr>
      <vt:lpstr>LCLS-II Feed Cap Modification (conical connection)</vt:lpstr>
      <vt:lpstr>Modified LCLS-II End Cap</vt:lpstr>
      <vt:lpstr>Modified LCLS-II 300mm Insert, F10041555-B (proposal)</vt:lpstr>
      <vt:lpstr>Cold Mass Supports Restrain (3.9 CM, J-Lab)</vt:lpstr>
      <vt:lpstr>Transportation without warm coupler (optional)</vt:lpstr>
      <vt:lpstr>Drawings status for LCLS-II CM transportation</vt:lpstr>
      <vt:lpstr>BACK UP</vt:lpstr>
      <vt:lpstr>Transport System. DESY Feed Cap Sectional View</vt:lpstr>
      <vt:lpstr>Transport System. DESY End Cap Sectional View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D'Amato, Jennifer Ashley</dc:creator>
  <cp:lastModifiedBy>Peterson, Thomas J</cp:lastModifiedBy>
  <cp:revision>210</cp:revision>
  <cp:lastPrinted>2009-07-27T17:31:51Z</cp:lastPrinted>
  <dcterms:created xsi:type="dcterms:W3CDTF">2016-07-26T16:16:01Z</dcterms:created>
  <dcterms:modified xsi:type="dcterms:W3CDTF">2018-06-11T22:11:23Z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0x010100B48A4933D0FB4B4CA82280B30CAF47E2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</Properties>
</file>