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57" r:id="rId2"/>
    <p:sldId id="283" r:id="rId3"/>
    <p:sldId id="284" r:id="rId4"/>
    <p:sldId id="285" r:id="rId5"/>
    <p:sldId id="259" r:id="rId6"/>
    <p:sldId id="258" r:id="rId7"/>
    <p:sldId id="261" r:id="rId8"/>
    <p:sldId id="260" r:id="rId9"/>
    <p:sldId id="263" r:id="rId10"/>
    <p:sldId id="262" r:id="rId11"/>
    <p:sldId id="265" r:id="rId12"/>
    <p:sldId id="266" r:id="rId13"/>
    <p:sldId id="267" r:id="rId14"/>
    <p:sldId id="268" r:id="rId15"/>
    <p:sldId id="264" r:id="rId16"/>
    <p:sldId id="269" r:id="rId17"/>
    <p:sldId id="270" r:id="rId18"/>
    <p:sldId id="271" r:id="rId19"/>
    <p:sldId id="272" r:id="rId20"/>
    <p:sldId id="273" r:id="rId21"/>
    <p:sldId id="274" r:id="rId22"/>
    <p:sldId id="275" r:id="rId23"/>
    <p:sldId id="276" r:id="rId24"/>
    <p:sldId id="280" r:id="rId25"/>
    <p:sldId id="277" r:id="rId26"/>
    <p:sldId id="278" r:id="rId27"/>
    <p:sldId id="279" r:id="rId28"/>
    <p:sldId id="281" r:id="rId29"/>
    <p:sldId id="282"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3C8B9F-9FE8-4098-ACE5-89DB752FB8B2}" type="datetimeFigureOut">
              <a:rPr lang="en-US" smtClean="0"/>
              <a:t>6/5/2018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420DAF-FC58-4E62-B5FF-953B87E118E1}" type="slidenum">
              <a:rPr lang="en-US" smtClean="0"/>
              <a:t>‹#›</a:t>
            </a:fld>
            <a:endParaRPr lang="en-US"/>
          </a:p>
        </p:txBody>
      </p:sp>
    </p:spTree>
    <p:extLst>
      <p:ext uri="{BB962C8B-B14F-4D97-AF65-F5344CB8AC3E}">
        <p14:creationId xmlns:p14="http://schemas.microsoft.com/office/powerpoint/2010/main" val="78761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6/5/2018</a:t>
            </a:r>
            <a:endParaRPr lang="en-US"/>
          </a:p>
        </p:txBody>
      </p:sp>
      <p:sp>
        <p:nvSpPr>
          <p:cNvPr id="5" name="Footer Placeholder 4"/>
          <p:cNvSpPr>
            <a:spLocks noGrp="1"/>
          </p:cNvSpPr>
          <p:nvPr>
            <p:ph type="ftr" sz="quarter" idx="11"/>
          </p:nvPr>
        </p:nvSpPr>
        <p:spPr/>
        <p:txBody>
          <a:bodyPr/>
          <a:lstStyle/>
          <a:p>
            <a:r>
              <a:rPr lang="en-US" smtClean="0"/>
              <a:t>C. pearson</a:t>
            </a:r>
            <a:endParaRPr lang="en-US"/>
          </a:p>
        </p:txBody>
      </p:sp>
      <p:sp>
        <p:nvSpPr>
          <p:cNvPr id="6" name="Slide Number Placeholder 5"/>
          <p:cNvSpPr>
            <a:spLocks noGrp="1"/>
          </p:cNvSpPr>
          <p:nvPr>
            <p:ph type="sldNum" sz="quarter" idx="12"/>
          </p:nvPr>
        </p:nvSpPr>
        <p:spPr/>
        <p:txBody>
          <a:bodyPr/>
          <a:lstStyle/>
          <a:p>
            <a:fld id="{643A053F-8FBE-4EA7-B910-E54592B67A43}" type="slidenum">
              <a:rPr lang="en-US" smtClean="0"/>
              <a:t>‹#›</a:t>
            </a:fld>
            <a:endParaRPr lang="en-US"/>
          </a:p>
        </p:txBody>
      </p:sp>
    </p:spTree>
    <p:extLst>
      <p:ext uri="{BB962C8B-B14F-4D97-AF65-F5344CB8AC3E}">
        <p14:creationId xmlns:p14="http://schemas.microsoft.com/office/powerpoint/2010/main" val="2004583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6/5/2018</a:t>
            </a:r>
            <a:endParaRPr lang="en-US"/>
          </a:p>
        </p:txBody>
      </p:sp>
      <p:sp>
        <p:nvSpPr>
          <p:cNvPr id="5" name="Footer Placeholder 4"/>
          <p:cNvSpPr>
            <a:spLocks noGrp="1"/>
          </p:cNvSpPr>
          <p:nvPr>
            <p:ph type="ftr" sz="quarter" idx="11"/>
          </p:nvPr>
        </p:nvSpPr>
        <p:spPr/>
        <p:txBody>
          <a:bodyPr/>
          <a:lstStyle/>
          <a:p>
            <a:r>
              <a:rPr lang="en-US" smtClean="0"/>
              <a:t>C. pearson</a:t>
            </a:r>
            <a:endParaRPr lang="en-US"/>
          </a:p>
        </p:txBody>
      </p:sp>
      <p:sp>
        <p:nvSpPr>
          <p:cNvPr id="6" name="Slide Number Placeholder 5"/>
          <p:cNvSpPr>
            <a:spLocks noGrp="1"/>
          </p:cNvSpPr>
          <p:nvPr>
            <p:ph type="sldNum" sz="quarter" idx="12"/>
          </p:nvPr>
        </p:nvSpPr>
        <p:spPr/>
        <p:txBody>
          <a:bodyPr/>
          <a:lstStyle/>
          <a:p>
            <a:fld id="{643A053F-8FBE-4EA7-B910-E54592B67A43}" type="slidenum">
              <a:rPr lang="en-US" smtClean="0"/>
              <a:t>‹#›</a:t>
            </a:fld>
            <a:endParaRPr lang="en-US"/>
          </a:p>
        </p:txBody>
      </p:sp>
    </p:spTree>
    <p:extLst>
      <p:ext uri="{BB962C8B-B14F-4D97-AF65-F5344CB8AC3E}">
        <p14:creationId xmlns:p14="http://schemas.microsoft.com/office/powerpoint/2010/main" val="1645939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6/5/2018</a:t>
            </a:r>
            <a:endParaRPr lang="en-US"/>
          </a:p>
        </p:txBody>
      </p:sp>
      <p:sp>
        <p:nvSpPr>
          <p:cNvPr id="5" name="Footer Placeholder 4"/>
          <p:cNvSpPr>
            <a:spLocks noGrp="1"/>
          </p:cNvSpPr>
          <p:nvPr>
            <p:ph type="ftr" sz="quarter" idx="11"/>
          </p:nvPr>
        </p:nvSpPr>
        <p:spPr/>
        <p:txBody>
          <a:bodyPr/>
          <a:lstStyle/>
          <a:p>
            <a:r>
              <a:rPr lang="en-US" smtClean="0"/>
              <a:t>C. pearson</a:t>
            </a:r>
            <a:endParaRPr lang="en-US"/>
          </a:p>
        </p:txBody>
      </p:sp>
      <p:sp>
        <p:nvSpPr>
          <p:cNvPr id="6" name="Slide Number Placeholder 5"/>
          <p:cNvSpPr>
            <a:spLocks noGrp="1"/>
          </p:cNvSpPr>
          <p:nvPr>
            <p:ph type="sldNum" sz="quarter" idx="12"/>
          </p:nvPr>
        </p:nvSpPr>
        <p:spPr/>
        <p:txBody>
          <a:bodyPr/>
          <a:lstStyle/>
          <a:p>
            <a:fld id="{643A053F-8FBE-4EA7-B910-E54592B67A43}" type="slidenum">
              <a:rPr lang="en-US" smtClean="0"/>
              <a:t>‹#›</a:t>
            </a:fld>
            <a:endParaRPr lang="en-US"/>
          </a:p>
        </p:txBody>
      </p:sp>
    </p:spTree>
    <p:extLst>
      <p:ext uri="{BB962C8B-B14F-4D97-AF65-F5344CB8AC3E}">
        <p14:creationId xmlns:p14="http://schemas.microsoft.com/office/powerpoint/2010/main" val="839441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6/5/2018</a:t>
            </a:r>
            <a:endParaRPr lang="en-US"/>
          </a:p>
        </p:txBody>
      </p:sp>
      <p:sp>
        <p:nvSpPr>
          <p:cNvPr id="5" name="Footer Placeholder 4"/>
          <p:cNvSpPr>
            <a:spLocks noGrp="1"/>
          </p:cNvSpPr>
          <p:nvPr>
            <p:ph type="ftr" sz="quarter" idx="11"/>
          </p:nvPr>
        </p:nvSpPr>
        <p:spPr/>
        <p:txBody>
          <a:bodyPr/>
          <a:lstStyle/>
          <a:p>
            <a:r>
              <a:rPr lang="en-US" smtClean="0"/>
              <a:t>C. pearson</a:t>
            </a:r>
            <a:endParaRPr lang="en-US"/>
          </a:p>
        </p:txBody>
      </p:sp>
      <p:sp>
        <p:nvSpPr>
          <p:cNvPr id="6" name="Slide Number Placeholder 5"/>
          <p:cNvSpPr>
            <a:spLocks noGrp="1"/>
          </p:cNvSpPr>
          <p:nvPr>
            <p:ph type="sldNum" sz="quarter" idx="12"/>
          </p:nvPr>
        </p:nvSpPr>
        <p:spPr/>
        <p:txBody>
          <a:bodyPr/>
          <a:lstStyle/>
          <a:p>
            <a:fld id="{643A053F-8FBE-4EA7-B910-E54592B67A43}" type="slidenum">
              <a:rPr lang="en-US" smtClean="0"/>
              <a:t>‹#›</a:t>
            </a:fld>
            <a:endParaRPr lang="en-US"/>
          </a:p>
        </p:txBody>
      </p:sp>
    </p:spTree>
    <p:extLst>
      <p:ext uri="{BB962C8B-B14F-4D97-AF65-F5344CB8AC3E}">
        <p14:creationId xmlns:p14="http://schemas.microsoft.com/office/powerpoint/2010/main" val="3973888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6/5/2018</a:t>
            </a:r>
            <a:endParaRPr lang="en-US"/>
          </a:p>
        </p:txBody>
      </p:sp>
      <p:sp>
        <p:nvSpPr>
          <p:cNvPr id="5" name="Footer Placeholder 4"/>
          <p:cNvSpPr>
            <a:spLocks noGrp="1"/>
          </p:cNvSpPr>
          <p:nvPr>
            <p:ph type="ftr" sz="quarter" idx="11"/>
          </p:nvPr>
        </p:nvSpPr>
        <p:spPr/>
        <p:txBody>
          <a:bodyPr/>
          <a:lstStyle/>
          <a:p>
            <a:r>
              <a:rPr lang="en-US" smtClean="0"/>
              <a:t>C. pearson</a:t>
            </a:r>
            <a:endParaRPr lang="en-US"/>
          </a:p>
        </p:txBody>
      </p:sp>
      <p:sp>
        <p:nvSpPr>
          <p:cNvPr id="6" name="Slide Number Placeholder 5"/>
          <p:cNvSpPr>
            <a:spLocks noGrp="1"/>
          </p:cNvSpPr>
          <p:nvPr>
            <p:ph type="sldNum" sz="quarter" idx="12"/>
          </p:nvPr>
        </p:nvSpPr>
        <p:spPr/>
        <p:txBody>
          <a:bodyPr/>
          <a:lstStyle/>
          <a:p>
            <a:fld id="{643A053F-8FBE-4EA7-B910-E54592B67A43}" type="slidenum">
              <a:rPr lang="en-US" smtClean="0"/>
              <a:t>‹#›</a:t>
            </a:fld>
            <a:endParaRPr lang="en-US"/>
          </a:p>
        </p:txBody>
      </p:sp>
    </p:spTree>
    <p:extLst>
      <p:ext uri="{BB962C8B-B14F-4D97-AF65-F5344CB8AC3E}">
        <p14:creationId xmlns:p14="http://schemas.microsoft.com/office/powerpoint/2010/main" val="328093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6/5/2018</a:t>
            </a:r>
            <a:endParaRPr lang="en-US"/>
          </a:p>
        </p:txBody>
      </p:sp>
      <p:sp>
        <p:nvSpPr>
          <p:cNvPr id="6" name="Footer Placeholder 5"/>
          <p:cNvSpPr>
            <a:spLocks noGrp="1"/>
          </p:cNvSpPr>
          <p:nvPr>
            <p:ph type="ftr" sz="quarter" idx="11"/>
          </p:nvPr>
        </p:nvSpPr>
        <p:spPr/>
        <p:txBody>
          <a:bodyPr/>
          <a:lstStyle/>
          <a:p>
            <a:r>
              <a:rPr lang="en-US" smtClean="0"/>
              <a:t>C. pearson</a:t>
            </a:r>
            <a:endParaRPr lang="en-US"/>
          </a:p>
        </p:txBody>
      </p:sp>
      <p:sp>
        <p:nvSpPr>
          <p:cNvPr id="7" name="Slide Number Placeholder 6"/>
          <p:cNvSpPr>
            <a:spLocks noGrp="1"/>
          </p:cNvSpPr>
          <p:nvPr>
            <p:ph type="sldNum" sz="quarter" idx="12"/>
          </p:nvPr>
        </p:nvSpPr>
        <p:spPr/>
        <p:txBody>
          <a:bodyPr/>
          <a:lstStyle/>
          <a:p>
            <a:fld id="{643A053F-8FBE-4EA7-B910-E54592B67A43}" type="slidenum">
              <a:rPr lang="en-US" smtClean="0"/>
              <a:t>‹#›</a:t>
            </a:fld>
            <a:endParaRPr lang="en-US"/>
          </a:p>
        </p:txBody>
      </p:sp>
    </p:spTree>
    <p:extLst>
      <p:ext uri="{BB962C8B-B14F-4D97-AF65-F5344CB8AC3E}">
        <p14:creationId xmlns:p14="http://schemas.microsoft.com/office/powerpoint/2010/main" val="2689676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6/5/2018</a:t>
            </a:r>
            <a:endParaRPr lang="en-US"/>
          </a:p>
        </p:txBody>
      </p:sp>
      <p:sp>
        <p:nvSpPr>
          <p:cNvPr id="8" name="Footer Placeholder 7"/>
          <p:cNvSpPr>
            <a:spLocks noGrp="1"/>
          </p:cNvSpPr>
          <p:nvPr>
            <p:ph type="ftr" sz="quarter" idx="11"/>
          </p:nvPr>
        </p:nvSpPr>
        <p:spPr/>
        <p:txBody>
          <a:bodyPr/>
          <a:lstStyle/>
          <a:p>
            <a:r>
              <a:rPr lang="en-US" smtClean="0"/>
              <a:t>C. pearson</a:t>
            </a:r>
            <a:endParaRPr lang="en-US"/>
          </a:p>
        </p:txBody>
      </p:sp>
      <p:sp>
        <p:nvSpPr>
          <p:cNvPr id="9" name="Slide Number Placeholder 8"/>
          <p:cNvSpPr>
            <a:spLocks noGrp="1"/>
          </p:cNvSpPr>
          <p:nvPr>
            <p:ph type="sldNum" sz="quarter" idx="12"/>
          </p:nvPr>
        </p:nvSpPr>
        <p:spPr/>
        <p:txBody>
          <a:bodyPr/>
          <a:lstStyle/>
          <a:p>
            <a:fld id="{643A053F-8FBE-4EA7-B910-E54592B67A43}" type="slidenum">
              <a:rPr lang="en-US" smtClean="0"/>
              <a:t>‹#›</a:t>
            </a:fld>
            <a:endParaRPr lang="en-US"/>
          </a:p>
        </p:txBody>
      </p:sp>
    </p:spTree>
    <p:extLst>
      <p:ext uri="{BB962C8B-B14F-4D97-AF65-F5344CB8AC3E}">
        <p14:creationId xmlns:p14="http://schemas.microsoft.com/office/powerpoint/2010/main" val="1776552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6/5/2018</a:t>
            </a:r>
            <a:endParaRPr lang="en-US"/>
          </a:p>
        </p:txBody>
      </p:sp>
      <p:sp>
        <p:nvSpPr>
          <p:cNvPr id="4" name="Footer Placeholder 3"/>
          <p:cNvSpPr>
            <a:spLocks noGrp="1"/>
          </p:cNvSpPr>
          <p:nvPr>
            <p:ph type="ftr" sz="quarter" idx="11"/>
          </p:nvPr>
        </p:nvSpPr>
        <p:spPr/>
        <p:txBody>
          <a:bodyPr/>
          <a:lstStyle/>
          <a:p>
            <a:r>
              <a:rPr lang="en-US" smtClean="0"/>
              <a:t>C. pearson</a:t>
            </a:r>
            <a:endParaRPr lang="en-US"/>
          </a:p>
        </p:txBody>
      </p:sp>
      <p:sp>
        <p:nvSpPr>
          <p:cNvPr id="5" name="Slide Number Placeholder 4"/>
          <p:cNvSpPr>
            <a:spLocks noGrp="1"/>
          </p:cNvSpPr>
          <p:nvPr>
            <p:ph type="sldNum" sz="quarter" idx="12"/>
          </p:nvPr>
        </p:nvSpPr>
        <p:spPr/>
        <p:txBody>
          <a:bodyPr/>
          <a:lstStyle/>
          <a:p>
            <a:fld id="{643A053F-8FBE-4EA7-B910-E54592B67A43}" type="slidenum">
              <a:rPr lang="en-US" smtClean="0"/>
              <a:t>‹#›</a:t>
            </a:fld>
            <a:endParaRPr lang="en-US"/>
          </a:p>
        </p:txBody>
      </p:sp>
    </p:spTree>
    <p:extLst>
      <p:ext uri="{BB962C8B-B14F-4D97-AF65-F5344CB8AC3E}">
        <p14:creationId xmlns:p14="http://schemas.microsoft.com/office/powerpoint/2010/main" val="2787926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6/5/2018</a:t>
            </a:r>
            <a:endParaRPr lang="en-US"/>
          </a:p>
        </p:txBody>
      </p:sp>
      <p:sp>
        <p:nvSpPr>
          <p:cNvPr id="3" name="Footer Placeholder 2"/>
          <p:cNvSpPr>
            <a:spLocks noGrp="1"/>
          </p:cNvSpPr>
          <p:nvPr>
            <p:ph type="ftr" sz="quarter" idx="11"/>
          </p:nvPr>
        </p:nvSpPr>
        <p:spPr/>
        <p:txBody>
          <a:bodyPr/>
          <a:lstStyle/>
          <a:p>
            <a:r>
              <a:rPr lang="en-US" smtClean="0"/>
              <a:t>C. pearson</a:t>
            </a:r>
            <a:endParaRPr lang="en-US"/>
          </a:p>
        </p:txBody>
      </p:sp>
      <p:sp>
        <p:nvSpPr>
          <p:cNvPr id="4" name="Slide Number Placeholder 3"/>
          <p:cNvSpPr>
            <a:spLocks noGrp="1"/>
          </p:cNvSpPr>
          <p:nvPr>
            <p:ph type="sldNum" sz="quarter" idx="12"/>
          </p:nvPr>
        </p:nvSpPr>
        <p:spPr/>
        <p:txBody>
          <a:bodyPr/>
          <a:lstStyle/>
          <a:p>
            <a:fld id="{643A053F-8FBE-4EA7-B910-E54592B67A43}" type="slidenum">
              <a:rPr lang="en-US" smtClean="0"/>
              <a:t>‹#›</a:t>
            </a:fld>
            <a:endParaRPr lang="en-US"/>
          </a:p>
        </p:txBody>
      </p:sp>
    </p:spTree>
    <p:extLst>
      <p:ext uri="{BB962C8B-B14F-4D97-AF65-F5344CB8AC3E}">
        <p14:creationId xmlns:p14="http://schemas.microsoft.com/office/powerpoint/2010/main" val="2628734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6/5/2018</a:t>
            </a:r>
            <a:endParaRPr lang="en-US"/>
          </a:p>
        </p:txBody>
      </p:sp>
      <p:sp>
        <p:nvSpPr>
          <p:cNvPr id="6" name="Footer Placeholder 5"/>
          <p:cNvSpPr>
            <a:spLocks noGrp="1"/>
          </p:cNvSpPr>
          <p:nvPr>
            <p:ph type="ftr" sz="quarter" idx="11"/>
          </p:nvPr>
        </p:nvSpPr>
        <p:spPr/>
        <p:txBody>
          <a:bodyPr/>
          <a:lstStyle/>
          <a:p>
            <a:r>
              <a:rPr lang="en-US" smtClean="0"/>
              <a:t>C. pearson</a:t>
            </a:r>
            <a:endParaRPr lang="en-US"/>
          </a:p>
        </p:txBody>
      </p:sp>
      <p:sp>
        <p:nvSpPr>
          <p:cNvPr id="7" name="Slide Number Placeholder 6"/>
          <p:cNvSpPr>
            <a:spLocks noGrp="1"/>
          </p:cNvSpPr>
          <p:nvPr>
            <p:ph type="sldNum" sz="quarter" idx="12"/>
          </p:nvPr>
        </p:nvSpPr>
        <p:spPr/>
        <p:txBody>
          <a:bodyPr/>
          <a:lstStyle/>
          <a:p>
            <a:fld id="{643A053F-8FBE-4EA7-B910-E54592B67A43}" type="slidenum">
              <a:rPr lang="en-US" smtClean="0"/>
              <a:t>‹#›</a:t>
            </a:fld>
            <a:endParaRPr lang="en-US"/>
          </a:p>
        </p:txBody>
      </p:sp>
    </p:spTree>
    <p:extLst>
      <p:ext uri="{BB962C8B-B14F-4D97-AF65-F5344CB8AC3E}">
        <p14:creationId xmlns:p14="http://schemas.microsoft.com/office/powerpoint/2010/main" val="2323402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6/5/2018</a:t>
            </a:r>
            <a:endParaRPr lang="en-US"/>
          </a:p>
        </p:txBody>
      </p:sp>
      <p:sp>
        <p:nvSpPr>
          <p:cNvPr id="6" name="Footer Placeholder 5"/>
          <p:cNvSpPr>
            <a:spLocks noGrp="1"/>
          </p:cNvSpPr>
          <p:nvPr>
            <p:ph type="ftr" sz="quarter" idx="11"/>
          </p:nvPr>
        </p:nvSpPr>
        <p:spPr/>
        <p:txBody>
          <a:bodyPr/>
          <a:lstStyle/>
          <a:p>
            <a:r>
              <a:rPr lang="en-US" smtClean="0"/>
              <a:t>C. pearson</a:t>
            </a:r>
            <a:endParaRPr lang="en-US"/>
          </a:p>
        </p:txBody>
      </p:sp>
      <p:sp>
        <p:nvSpPr>
          <p:cNvPr id="7" name="Slide Number Placeholder 6"/>
          <p:cNvSpPr>
            <a:spLocks noGrp="1"/>
          </p:cNvSpPr>
          <p:nvPr>
            <p:ph type="sldNum" sz="quarter" idx="12"/>
          </p:nvPr>
        </p:nvSpPr>
        <p:spPr/>
        <p:txBody>
          <a:bodyPr/>
          <a:lstStyle/>
          <a:p>
            <a:fld id="{643A053F-8FBE-4EA7-B910-E54592B67A43}" type="slidenum">
              <a:rPr lang="en-US" smtClean="0"/>
              <a:t>‹#›</a:t>
            </a:fld>
            <a:endParaRPr lang="en-US"/>
          </a:p>
        </p:txBody>
      </p:sp>
    </p:spTree>
    <p:extLst>
      <p:ext uri="{BB962C8B-B14F-4D97-AF65-F5344CB8AC3E}">
        <p14:creationId xmlns:p14="http://schemas.microsoft.com/office/powerpoint/2010/main" val="1634466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6/5/2018</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 pearson</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A053F-8FBE-4EA7-B910-E54592B67A43}" type="slidenum">
              <a:rPr lang="en-US" smtClean="0"/>
              <a:t>‹#›</a:t>
            </a:fld>
            <a:endParaRPr lang="en-US"/>
          </a:p>
        </p:txBody>
      </p:sp>
    </p:spTree>
    <p:extLst>
      <p:ext uri="{BB962C8B-B14F-4D97-AF65-F5344CB8AC3E}">
        <p14:creationId xmlns:p14="http://schemas.microsoft.com/office/powerpoint/2010/main" val="4248801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470025"/>
          </a:xfrm>
        </p:spPr>
        <p:txBody>
          <a:bodyPr>
            <a:noAutofit/>
          </a:bodyPr>
          <a:lstStyle/>
          <a:p>
            <a:r>
              <a:rPr lang="en-US" sz="3200" dirty="0" smtClean="0"/>
              <a:t>LCLS II –</a:t>
            </a:r>
            <a:r>
              <a:rPr lang="en-US" sz="3200" dirty="0" err="1" smtClean="0"/>
              <a:t>Cryomodule</a:t>
            </a:r>
            <a:r>
              <a:rPr lang="en-US" sz="3200" dirty="0" smtClean="0"/>
              <a:t> Bellows Failure</a:t>
            </a:r>
            <a:r>
              <a:rPr lang="en-US" sz="3200" dirty="0"/>
              <a:t/>
            </a:r>
            <a:br>
              <a:rPr lang="en-US" sz="3200" dirty="0"/>
            </a:br>
            <a:r>
              <a:rPr lang="en-US" sz="3200" dirty="0" smtClean="0"/>
              <a:t>SEM and EDS Results</a:t>
            </a:r>
            <a:br>
              <a:rPr lang="en-US" sz="3200" dirty="0" smtClean="0"/>
            </a:br>
            <a:r>
              <a:rPr lang="en-US" sz="1400" dirty="0" smtClean="0"/>
              <a:t>Chris Pearson 5/23/18</a:t>
            </a:r>
            <a:endParaRPr lang="en-US" sz="3200" dirty="0"/>
          </a:p>
        </p:txBody>
      </p:sp>
      <p:sp>
        <p:nvSpPr>
          <p:cNvPr id="4" name="TextBox 3"/>
          <p:cNvSpPr txBox="1"/>
          <p:nvPr/>
        </p:nvSpPr>
        <p:spPr>
          <a:xfrm>
            <a:off x="3886199" y="1989779"/>
            <a:ext cx="5105399" cy="5201424"/>
          </a:xfrm>
          <a:prstGeom prst="rect">
            <a:avLst/>
          </a:prstGeom>
          <a:noFill/>
        </p:spPr>
        <p:txBody>
          <a:bodyPr wrap="square" rtlCol="0">
            <a:spAutoFit/>
          </a:bodyPr>
          <a:lstStyle/>
          <a:p>
            <a:r>
              <a:rPr lang="en-US" dirty="0" smtClean="0"/>
              <a:t>REF:</a:t>
            </a:r>
          </a:p>
          <a:p>
            <a:pPr marL="171450" indent="-171450">
              <a:buFont typeface="Arial" panose="020B0604020202020204" pitchFamily="34" charset="0"/>
              <a:buChar char="•"/>
            </a:pPr>
            <a:r>
              <a:rPr lang="en-US" dirty="0" smtClean="0"/>
              <a:t>Bellows sample submitted by Marc Ross for SEM and EDS examination 6/1/2018.</a:t>
            </a:r>
          </a:p>
          <a:p>
            <a:pPr marL="171450" indent="-171450">
              <a:buFont typeface="Arial" panose="020B0604020202020204" pitchFamily="34" charset="0"/>
              <a:buChar char="•"/>
            </a:pPr>
            <a:r>
              <a:rPr lang="en-US" dirty="0" smtClean="0"/>
              <a:t>Sample had been EDM sliced from coupler #4.</a:t>
            </a:r>
          </a:p>
          <a:p>
            <a:pPr marL="171450" indent="-171450">
              <a:buFont typeface="Arial" panose="020B0604020202020204" pitchFamily="34" charset="0"/>
              <a:buChar char="•"/>
            </a:pPr>
            <a:r>
              <a:rPr lang="en-US" dirty="0" smtClean="0"/>
              <a:t>The sample contained a portion of the crack, including one terminus.</a:t>
            </a:r>
          </a:p>
          <a:p>
            <a:pPr marL="171450" indent="-171450">
              <a:buFont typeface="Arial" panose="020B0604020202020204" pitchFamily="34" charset="0"/>
              <a:buChar char="•"/>
            </a:pPr>
            <a:r>
              <a:rPr lang="en-US" dirty="0" smtClean="0"/>
              <a:t>The EDM surface opposite the crack was “polished” to create a sharper cross section.</a:t>
            </a:r>
          </a:p>
          <a:p>
            <a:pPr marL="171450" indent="-171450">
              <a:buFont typeface="Arial" panose="020B0604020202020204" pitchFamily="34" charset="0"/>
              <a:buChar char="•"/>
            </a:pPr>
            <a:r>
              <a:rPr lang="en-US" dirty="0" smtClean="0"/>
              <a:t>70 SEM images and 8 EDS line-scan spectra were generated and saved.</a:t>
            </a:r>
          </a:p>
          <a:p>
            <a:pPr marL="171450" indent="-171450">
              <a:buFont typeface="Arial" panose="020B0604020202020204" pitchFamily="34" charset="0"/>
              <a:buChar char="•"/>
            </a:pPr>
            <a:r>
              <a:rPr lang="en-US" dirty="0" smtClean="0"/>
              <a:t>The complete set of data can be found at: U:\p\pearson\Drop Box\ChrisA20180601Bellows</a:t>
            </a:r>
          </a:p>
          <a:p>
            <a:pPr marL="171450" indent="-171450">
              <a:buFont typeface="Arial" panose="020B0604020202020204" pitchFamily="34" charset="0"/>
              <a:buChar char="•"/>
            </a:pPr>
            <a:r>
              <a:rPr lang="en-US" dirty="0" smtClean="0">
                <a:solidFill>
                  <a:srgbClr val="FF0000"/>
                </a:solidFill>
              </a:rPr>
              <a:t>The following is a short summary of the data along with some conclusions and comments.</a:t>
            </a:r>
          </a:p>
          <a:p>
            <a:pPr marL="171450" indent="-171450">
              <a:buFont typeface="Arial" panose="020B0604020202020204" pitchFamily="34" charset="0"/>
              <a:buChar char="•"/>
            </a:pPr>
            <a:r>
              <a:rPr lang="en-US" sz="1600" i="1" dirty="0" smtClean="0"/>
              <a:t>(Note:  There was an SEM failure,  and I was not able to complete all of SEM/EDS work that I wanted to do.)</a:t>
            </a:r>
          </a:p>
          <a:p>
            <a:pPr marL="171450" indent="-171450">
              <a:buFont typeface="Arial" panose="020B0604020202020204" pitchFamily="34" charset="0"/>
              <a:buChar char="•"/>
            </a:pPr>
            <a:endParaRPr lang="en-US" sz="1200" dirty="0" smtClean="0"/>
          </a:p>
          <a:p>
            <a:endParaRPr lang="en-US" sz="1200" dirty="0" smtClean="0"/>
          </a:p>
          <a:p>
            <a:endParaRPr lang="en-US" sz="1200" dirty="0" smtClean="0"/>
          </a:p>
          <a:p>
            <a:endParaRPr lang="en-US" sz="1200" dirty="0"/>
          </a:p>
        </p:txBody>
      </p:sp>
      <p:pic>
        <p:nvPicPr>
          <p:cNvPr id="5" name="Picture 4">
            <a:extLst>
              <a:ext uri="{FF2B5EF4-FFF2-40B4-BE49-F238E27FC236}">
                <a16:creationId xmlns:a16="http://schemas.microsoft.com/office/drawing/2014/main" xmlns="" id="{C3AFBEC3-1452-4502-AC5C-F2FA5C053871}"/>
              </a:ext>
            </a:extLst>
          </p:cNvPr>
          <p:cNvPicPr>
            <a:picLocks noChangeAspect="1"/>
          </p:cNvPicPr>
          <p:nvPr/>
        </p:nvPicPr>
        <p:blipFill rotWithShape="1">
          <a:blip r:embed="rId2"/>
          <a:srcRect l="2" r="41473"/>
          <a:stretch/>
        </p:blipFill>
        <p:spPr>
          <a:xfrm>
            <a:off x="457200" y="1959447"/>
            <a:ext cx="2743200" cy="3744329"/>
          </a:xfrm>
          <a:prstGeom prst="rect">
            <a:avLst/>
          </a:prstGeom>
        </p:spPr>
      </p:pic>
    </p:spTree>
    <p:extLst>
      <p:ext uri="{BB962C8B-B14F-4D97-AF65-F5344CB8AC3E}">
        <p14:creationId xmlns:p14="http://schemas.microsoft.com/office/powerpoint/2010/main" val="69152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115234"/>
            <a:ext cx="4997769"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txBox="1">
            <a:spLocks/>
          </p:cNvSpPr>
          <p:nvPr/>
        </p:nvSpPr>
        <p:spPr>
          <a:xfrm>
            <a:off x="660647" y="152400"/>
            <a:ext cx="7772400" cy="59610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t>LCLS II –</a:t>
            </a:r>
            <a:r>
              <a:rPr lang="en-US" sz="2000" dirty="0" err="1" smtClean="0"/>
              <a:t>Cryomodule</a:t>
            </a:r>
            <a:r>
              <a:rPr lang="en-US" sz="2000" dirty="0" smtClean="0"/>
              <a:t> Bellows Failure</a:t>
            </a:r>
            <a:br>
              <a:rPr lang="en-US" sz="2000" dirty="0" smtClean="0"/>
            </a:br>
            <a:r>
              <a:rPr lang="en-US" sz="2000" dirty="0" smtClean="0"/>
              <a:t>SEM and EDS Results</a:t>
            </a:r>
          </a:p>
          <a:p>
            <a:r>
              <a:rPr lang="en-US" sz="3200" dirty="0" smtClean="0"/>
              <a:t>Thickness Measurement</a:t>
            </a:r>
            <a:br>
              <a:rPr lang="en-US" sz="3200" dirty="0" smtClean="0"/>
            </a:br>
            <a:endParaRPr lang="en-US" sz="3200" dirty="0"/>
          </a:p>
        </p:txBody>
      </p:sp>
      <p:sp>
        <p:nvSpPr>
          <p:cNvPr id="3" name="TextBox 2"/>
          <p:cNvSpPr txBox="1"/>
          <p:nvPr/>
        </p:nvSpPr>
        <p:spPr>
          <a:xfrm>
            <a:off x="736847" y="1371600"/>
            <a:ext cx="3810000" cy="923330"/>
          </a:xfrm>
          <a:prstGeom prst="rect">
            <a:avLst/>
          </a:prstGeom>
          <a:noFill/>
          <a:ln>
            <a:solidFill>
              <a:srgbClr val="FF0000"/>
            </a:solidFill>
          </a:ln>
        </p:spPr>
        <p:txBody>
          <a:bodyPr wrap="square" rtlCol="0">
            <a:spAutoFit/>
          </a:bodyPr>
          <a:lstStyle/>
          <a:p>
            <a:r>
              <a:rPr lang="en-US" dirty="0" smtClean="0"/>
              <a:t>EDS line-scan indicates a plating thickness of about 5 microns.  </a:t>
            </a:r>
            <a:r>
              <a:rPr lang="en-US" dirty="0"/>
              <a:t>S</a:t>
            </a:r>
            <a:r>
              <a:rPr lang="en-US" dirty="0" smtClean="0"/>
              <a:t>ame area as previous slide.</a:t>
            </a:r>
            <a:endParaRPr lang="en-US" dirty="0"/>
          </a:p>
        </p:txBody>
      </p:sp>
      <p:cxnSp>
        <p:nvCxnSpPr>
          <p:cNvPr id="7" name="Straight Connector 6"/>
          <p:cNvCxnSpPr/>
          <p:nvPr/>
        </p:nvCxnSpPr>
        <p:spPr>
          <a:xfrm flipV="1">
            <a:off x="5760720" y="1752600"/>
            <a:ext cx="0" cy="3429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766560" y="1752600"/>
            <a:ext cx="0" cy="3429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 idx="3"/>
          </p:cNvCxnSpPr>
          <p:nvPr/>
        </p:nvCxnSpPr>
        <p:spPr>
          <a:xfrm>
            <a:off x="4546847" y="1833265"/>
            <a:ext cx="1213873"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766560" y="1833265"/>
            <a:ext cx="228600"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544" t="15365" r="40262" b="52954"/>
          <a:stretch/>
        </p:blipFill>
        <p:spPr bwMode="auto">
          <a:xfrm>
            <a:off x="457200" y="2603229"/>
            <a:ext cx="2740429" cy="262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14"/>
          <p:cNvSpPr/>
          <p:nvPr/>
        </p:nvSpPr>
        <p:spPr>
          <a:xfrm>
            <a:off x="1687497" y="3331549"/>
            <a:ext cx="753122" cy="72390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smtClean="0"/>
              <a:t>6/5/2018</a:t>
            </a:r>
            <a:endParaRPr lang="en-US"/>
          </a:p>
        </p:txBody>
      </p:sp>
      <p:sp>
        <p:nvSpPr>
          <p:cNvPr id="5" name="Footer Placeholder 4"/>
          <p:cNvSpPr>
            <a:spLocks noGrp="1"/>
          </p:cNvSpPr>
          <p:nvPr>
            <p:ph type="ftr" sz="quarter" idx="11"/>
          </p:nvPr>
        </p:nvSpPr>
        <p:spPr/>
        <p:txBody>
          <a:bodyPr/>
          <a:lstStyle/>
          <a:p>
            <a:r>
              <a:rPr lang="en-US" smtClean="0"/>
              <a:t>C. pearson</a:t>
            </a:r>
            <a:endParaRPr lang="en-US"/>
          </a:p>
        </p:txBody>
      </p:sp>
      <p:sp>
        <p:nvSpPr>
          <p:cNvPr id="6" name="Slide Number Placeholder 5"/>
          <p:cNvSpPr>
            <a:spLocks noGrp="1"/>
          </p:cNvSpPr>
          <p:nvPr>
            <p:ph type="sldNum" sz="quarter" idx="12"/>
          </p:nvPr>
        </p:nvSpPr>
        <p:spPr/>
        <p:txBody>
          <a:bodyPr/>
          <a:lstStyle/>
          <a:p>
            <a:fld id="{643A053F-8FBE-4EA7-B910-E54592B67A43}" type="slidenum">
              <a:rPr lang="en-US" smtClean="0"/>
              <a:t>10</a:t>
            </a:fld>
            <a:endParaRPr lang="en-US"/>
          </a:p>
        </p:txBody>
      </p:sp>
    </p:spTree>
    <p:extLst>
      <p:ext uri="{BB962C8B-B14F-4D97-AF65-F5344CB8AC3E}">
        <p14:creationId xmlns:p14="http://schemas.microsoft.com/office/powerpoint/2010/main" val="3584614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2954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txBox="1">
            <a:spLocks/>
          </p:cNvSpPr>
          <p:nvPr/>
        </p:nvSpPr>
        <p:spPr>
          <a:xfrm>
            <a:off x="660647" y="152400"/>
            <a:ext cx="7772400" cy="59610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t>LCLS II –</a:t>
            </a:r>
            <a:r>
              <a:rPr lang="en-US" sz="2000" dirty="0" err="1" smtClean="0"/>
              <a:t>Cryomodule</a:t>
            </a:r>
            <a:r>
              <a:rPr lang="en-US" sz="2000" dirty="0" smtClean="0"/>
              <a:t> Bellows Failure</a:t>
            </a:r>
            <a:br>
              <a:rPr lang="en-US" sz="2000" dirty="0" smtClean="0"/>
            </a:br>
            <a:r>
              <a:rPr lang="en-US" sz="2000" dirty="0" smtClean="0"/>
              <a:t>SEM and EDS Results</a:t>
            </a:r>
          </a:p>
          <a:p>
            <a:r>
              <a:rPr lang="en-US" sz="3200" dirty="0" smtClean="0"/>
              <a:t>Thickness Measurement</a:t>
            </a:r>
            <a:br>
              <a:rPr lang="en-US" sz="3200" dirty="0" smtClean="0"/>
            </a:br>
            <a:endParaRPr lang="en-US" sz="3200" dirty="0"/>
          </a:p>
        </p:txBody>
      </p:sp>
      <p:cxnSp>
        <p:nvCxnSpPr>
          <p:cNvPr id="12" name="Straight Arrow Connector 11"/>
          <p:cNvCxnSpPr/>
          <p:nvPr/>
        </p:nvCxnSpPr>
        <p:spPr>
          <a:xfrm flipH="1">
            <a:off x="8001000" y="3352800"/>
            <a:ext cx="1001845" cy="65813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677127" y="3425271"/>
            <a:ext cx="126876" cy="685800"/>
          </a:xfrm>
          <a:prstGeom prst="straightConnector1">
            <a:avLst/>
          </a:prstGeom>
          <a:ln w="222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332524" y="1847432"/>
            <a:ext cx="239845" cy="1197949"/>
          </a:xfrm>
          <a:prstGeom prst="straightConnector1">
            <a:avLst/>
          </a:prstGeom>
          <a:ln w="222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086600" y="4146027"/>
            <a:ext cx="533400" cy="30350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226279" y="3425271"/>
            <a:ext cx="152400" cy="6858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6454879" y="1700336"/>
            <a:ext cx="304800" cy="137271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52400" y="1847432"/>
            <a:ext cx="3581400" cy="2800767"/>
          </a:xfrm>
          <a:prstGeom prst="rect">
            <a:avLst/>
          </a:prstGeom>
          <a:noFill/>
        </p:spPr>
        <p:txBody>
          <a:bodyPr wrap="square" rtlCol="0">
            <a:spAutoFit/>
          </a:bodyPr>
          <a:lstStyle/>
          <a:p>
            <a:r>
              <a:rPr lang="en-US" sz="1600" dirty="0" smtClean="0"/>
              <a:t>This image shows a cross-section of the convolution in which the fracture occurred.  The crack terminus is a few degrees distant from this  section.</a:t>
            </a:r>
          </a:p>
          <a:p>
            <a:endParaRPr lang="en-US" sz="1600" dirty="0"/>
          </a:p>
          <a:p>
            <a:r>
              <a:rPr lang="en-US" sz="1600" dirty="0" smtClean="0"/>
              <a:t>The thickness varies here from about 6.5 mils down to about 5 mils in the areas indicated by the arrows.</a:t>
            </a:r>
          </a:p>
          <a:p>
            <a:endParaRPr lang="en-US" sz="1600" dirty="0"/>
          </a:p>
          <a:p>
            <a:r>
              <a:rPr lang="en-US" sz="1600" dirty="0" smtClean="0"/>
              <a:t>Green arrow indicates the crack</a:t>
            </a:r>
          </a:p>
          <a:p>
            <a:r>
              <a:rPr lang="en-US" sz="1600" dirty="0" smtClean="0"/>
              <a:t>relative position</a:t>
            </a:r>
            <a:endParaRPr lang="en-US" sz="1600" dirty="0"/>
          </a:p>
        </p:txBody>
      </p:sp>
      <p:sp>
        <p:nvSpPr>
          <p:cNvPr id="3" name="Date Placeholder 2"/>
          <p:cNvSpPr>
            <a:spLocks noGrp="1"/>
          </p:cNvSpPr>
          <p:nvPr>
            <p:ph type="dt" sz="half" idx="10"/>
          </p:nvPr>
        </p:nvSpPr>
        <p:spPr/>
        <p:txBody>
          <a:bodyPr/>
          <a:lstStyle/>
          <a:p>
            <a:r>
              <a:rPr lang="en-US" smtClean="0"/>
              <a:t>6/5/2018</a:t>
            </a:r>
            <a:endParaRPr lang="en-US"/>
          </a:p>
        </p:txBody>
      </p:sp>
      <p:sp>
        <p:nvSpPr>
          <p:cNvPr id="4" name="Footer Placeholder 3"/>
          <p:cNvSpPr>
            <a:spLocks noGrp="1"/>
          </p:cNvSpPr>
          <p:nvPr>
            <p:ph type="ftr" sz="quarter" idx="11"/>
          </p:nvPr>
        </p:nvSpPr>
        <p:spPr/>
        <p:txBody>
          <a:bodyPr/>
          <a:lstStyle/>
          <a:p>
            <a:r>
              <a:rPr lang="en-US" smtClean="0"/>
              <a:t>C. pearson</a:t>
            </a:r>
            <a:endParaRPr lang="en-US"/>
          </a:p>
        </p:txBody>
      </p:sp>
      <p:sp>
        <p:nvSpPr>
          <p:cNvPr id="5" name="Slide Number Placeholder 4"/>
          <p:cNvSpPr>
            <a:spLocks noGrp="1"/>
          </p:cNvSpPr>
          <p:nvPr>
            <p:ph type="sldNum" sz="quarter" idx="12"/>
          </p:nvPr>
        </p:nvSpPr>
        <p:spPr/>
        <p:txBody>
          <a:bodyPr/>
          <a:lstStyle/>
          <a:p>
            <a:fld id="{643A053F-8FBE-4EA7-B910-E54592B67A43}" type="slidenum">
              <a:rPr lang="en-US" smtClean="0"/>
              <a:t>11</a:t>
            </a:fld>
            <a:endParaRPr lang="en-US"/>
          </a:p>
        </p:txBody>
      </p:sp>
    </p:spTree>
    <p:extLst>
      <p:ext uri="{BB962C8B-B14F-4D97-AF65-F5344CB8AC3E}">
        <p14:creationId xmlns:p14="http://schemas.microsoft.com/office/powerpoint/2010/main" val="2118295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71600"/>
            <a:ext cx="6705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txBox="1">
            <a:spLocks/>
          </p:cNvSpPr>
          <p:nvPr/>
        </p:nvSpPr>
        <p:spPr>
          <a:xfrm>
            <a:off x="660647" y="152400"/>
            <a:ext cx="7772400" cy="59610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t>LCLS II –</a:t>
            </a:r>
            <a:r>
              <a:rPr lang="en-US" sz="2000" dirty="0" err="1" smtClean="0"/>
              <a:t>Cryomodule</a:t>
            </a:r>
            <a:r>
              <a:rPr lang="en-US" sz="2000" dirty="0" smtClean="0"/>
              <a:t> Bellows Failure</a:t>
            </a:r>
            <a:br>
              <a:rPr lang="en-US" sz="2000" dirty="0" smtClean="0"/>
            </a:br>
            <a:r>
              <a:rPr lang="en-US" sz="2000" dirty="0" smtClean="0"/>
              <a:t>SEM and EDS Results</a:t>
            </a:r>
          </a:p>
          <a:p>
            <a:r>
              <a:rPr lang="en-US" sz="3200" dirty="0" smtClean="0"/>
              <a:t>Thickness Measurement</a:t>
            </a:r>
            <a:br>
              <a:rPr lang="en-US" sz="3200" dirty="0" smtClean="0"/>
            </a:br>
            <a:endParaRPr lang="en-US" sz="3200" dirty="0"/>
          </a:p>
        </p:txBody>
      </p:sp>
      <p:cxnSp>
        <p:nvCxnSpPr>
          <p:cNvPr id="12" name="Straight Arrow Connector 11"/>
          <p:cNvCxnSpPr/>
          <p:nvPr/>
        </p:nvCxnSpPr>
        <p:spPr>
          <a:xfrm flipH="1">
            <a:off x="6295044" y="4180696"/>
            <a:ext cx="599243" cy="377749"/>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065487" y="4356340"/>
            <a:ext cx="63438" cy="342900"/>
          </a:xfrm>
          <a:prstGeom prst="straightConnector1">
            <a:avLst/>
          </a:prstGeom>
          <a:ln w="222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932542" y="3647296"/>
            <a:ext cx="119923" cy="582081"/>
          </a:xfrm>
          <a:prstGeom prst="straightConnector1">
            <a:avLst/>
          </a:prstGeom>
          <a:ln w="222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976333" y="4649054"/>
            <a:ext cx="232154" cy="151753"/>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727686" y="4405567"/>
            <a:ext cx="76200" cy="243487"/>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823933" y="3543022"/>
            <a:ext cx="152400" cy="68635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6200" y="1847432"/>
            <a:ext cx="1981200" cy="1323439"/>
          </a:xfrm>
          <a:prstGeom prst="rect">
            <a:avLst/>
          </a:prstGeom>
          <a:noFill/>
          <a:ln>
            <a:solidFill>
              <a:srgbClr val="00B050"/>
            </a:solidFill>
          </a:ln>
        </p:spPr>
        <p:txBody>
          <a:bodyPr wrap="square" rtlCol="0">
            <a:spAutoFit/>
          </a:bodyPr>
          <a:lstStyle/>
          <a:p>
            <a:r>
              <a:rPr lang="en-US" sz="1600" dirty="0" smtClean="0"/>
              <a:t>Zoom-out of previous slide showing position of crack relative the curvature of the convolution.</a:t>
            </a:r>
            <a:endParaRPr lang="en-US" sz="1600" dirty="0"/>
          </a:p>
        </p:txBody>
      </p:sp>
      <p:sp>
        <p:nvSpPr>
          <p:cNvPr id="3" name="Date Placeholder 2"/>
          <p:cNvSpPr>
            <a:spLocks noGrp="1"/>
          </p:cNvSpPr>
          <p:nvPr>
            <p:ph type="dt" sz="half" idx="10"/>
          </p:nvPr>
        </p:nvSpPr>
        <p:spPr/>
        <p:txBody>
          <a:bodyPr/>
          <a:lstStyle/>
          <a:p>
            <a:r>
              <a:rPr lang="en-US" smtClean="0"/>
              <a:t>6/5/2018</a:t>
            </a:r>
            <a:endParaRPr lang="en-US"/>
          </a:p>
        </p:txBody>
      </p:sp>
      <p:sp>
        <p:nvSpPr>
          <p:cNvPr id="4" name="Footer Placeholder 3"/>
          <p:cNvSpPr>
            <a:spLocks noGrp="1"/>
          </p:cNvSpPr>
          <p:nvPr>
            <p:ph type="ftr" sz="quarter" idx="11"/>
          </p:nvPr>
        </p:nvSpPr>
        <p:spPr/>
        <p:txBody>
          <a:bodyPr/>
          <a:lstStyle/>
          <a:p>
            <a:r>
              <a:rPr lang="en-US" smtClean="0"/>
              <a:t>C. pearson</a:t>
            </a:r>
            <a:endParaRPr lang="en-US"/>
          </a:p>
        </p:txBody>
      </p:sp>
      <p:sp>
        <p:nvSpPr>
          <p:cNvPr id="5" name="Slide Number Placeholder 4"/>
          <p:cNvSpPr>
            <a:spLocks noGrp="1"/>
          </p:cNvSpPr>
          <p:nvPr>
            <p:ph type="sldNum" sz="quarter" idx="12"/>
          </p:nvPr>
        </p:nvSpPr>
        <p:spPr/>
        <p:txBody>
          <a:bodyPr/>
          <a:lstStyle/>
          <a:p>
            <a:fld id="{643A053F-8FBE-4EA7-B910-E54592B67A43}" type="slidenum">
              <a:rPr lang="en-US" smtClean="0"/>
              <a:t>12</a:t>
            </a:fld>
            <a:endParaRPr lang="en-US"/>
          </a:p>
        </p:txBody>
      </p:sp>
    </p:spTree>
    <p:extLst>
      <p:ext uri="{BB962C8B-B14F-4D97-AF65-F5344CB8AC3E}">
        <p14:creationId xmlns:p14="http://schemas.microsoft.com/office/powerpoint/2010/main" val="3666059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60647" y="152400"/>
            <a:ext cx="7772400" cy="59610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t>LCLS II –</a:t>
            </a:r>
            <a:r>
              <a:rPr lang="en-US" sz="2000" dirty="0" err="1" smtClean="0"/>
              <a:t>Cryomodule</a:t>
            </a:r>
            <a:r>
              <a:rPr lang="en-US" sz="2000" dirty="0" smtClean="0"/>
              <a:t> Bellows Failure</a:t>
            </a:r>
            <a:br>
              <a:rPr lang="en-US" sz="2000" dirty="0" smtClean="0"/>
            </a:br>
            <a:r>
              <a:rPr lang="en-US" sz="2000" dirty="0" smtClean="0"/>
              <a:t>SEM and EDS Results</a:t>
            </a:r>
          </a:p>
          <a:p>
            <a:r>
              <a:rPr lang="en-US" sz="3200" dirty="0" smtClean="0"/>
              <a:t>Thickness Measurement</a:t>
            </a:r>
            <a:br>
              <a:rPr lang="en-US" sz="3200" dirty="0" smtClean="0"/>
            </a:br>
            <a:endParaRPr lang="en-US" sz="32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60" r="-23636"/>
          <a:stretch/>
        </p:blipFill>
        <p:spPr bwMode="auto">
          <a:xfrm>
            <a:off x="1434483" y="1219200"/>
            <a:ext cx="758952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38200" y="1656525"/>
            <a:ext cx="6366936" cy="646331"/>
          </a:xfrm>
          <a:prstGeom prst="rect">
            <a:avLst/>
          </a:prstGeom>
          <a:noFill/>
        </p:spPr>
        <p:txBody>
          <a:bodyPr wrap="none" rtlCol="0">
            <a:spAutoFit/>
          </a:bodyPr>
          <a:lstStyle/>
          <a:p>
            <a:r>
              <a:rPr lang="en-US" dirty="0" smtClean="0"/>
              <a:t>Image showing section of bellow to ring braze.</a:t>
            </a:r>
          </a:p>
          <a:p>
            <a:r>
              <a:rPr lang="en-US" dirty="0" smtClean="0"/>
              <a:t>Thickness of bellows in this area (neck area) is </a:t>
            </a:r>
            <a:r>
              <a:rPr lang="en-US" dirty="0" smtClean="0">
                <a:solidFill>
                  <a:srgbClr val="FF0000"/>
                </a:solidFill>
              </a:rPr>
              <a:t>8 mils </a:t>
            </a:r>
            <a:r>
              <a:rPr lang="en-US" dirty="0" smtClean="0"/>
              <a:t>as expected. </a:t>
            </a:r>
            <a:endParaRPr lang="en-US" dirty="0"/>
          </a:p>
        </p:txBody>
      </p:sp>
      <p:sp>
        <p:nvSpPr>
          <p:cNvPr id="4" name="Date Placeholder 3"/>
          <p:cNvSpPr>
            <a:spLocks noGrp="1"/>
          </p:cNvSpPr>
          <p:nvPr>
            <p:ph type="dt" sz="half" idx="10"/>
          </p:nvPr>
        </p:nvSpPr>
        <p:spPr/>
        <p:txBody>
          <a:bodyPr/>
          <a:lstStyle/>
          <a:p>
            <a:r>
              <a:rPr lang="en-US" smtClean="0"/>
              <a:t>6/5/2018</a:t>
            </a:r>
            <a:endParaRPr lang="en-US"/>
          </a:p>
        </p:txBody>
      </p:sp>
      <p:sp>
        <p:nvSpPr>
          <p:cNvPr id="5" name="Footer Placeholder 4"/>
          <p:cNvSpPr>
            <a:spLocks noGrp="1"/>
          </p:cNvSpPr>
          <p:nvPr>
            <p:ph type="ftr" sz="quarter" idx="11"/>
          </p:nvPr>
        </p:nvSpPr>
        <p:spPr/>
        <p:txBody>
          <a:bodyPr/>
          <a:lstStyle/>
          <a:p>
            <a:r>
              <a:rPr lang="en-US" smtClean="0"/>
              <a:t>C. pearson</a:t>
            </a:r>
            <a:endParaRPr lang="en-US"/>
          </a:p>
        </p:txBody>
      </p:sp>
      <p:sp>
        <p:nvSpPr>
          <p:cNvPr id="6" name="Slide Number Placeholder 5"/>
          <p:cNvSpPr>
            <a:spLocks noGrp="1"/>
          </p:cNvSpPr>
          <p:nvPr>
            <p:ph type="sldNum" sz="quarter" idx="12"/>
          </p:nvPr>
        </p:nvSpPr>
        <p:spPr/>
        <p:txBody>
          <a:bodyPr/>
          <a:lstStyle/>
          <a:p>
            <a:fld id="{643A053F-8FBE-4EA7-B910-E54592B67A43}" type="slidenum">
              <a:rPr lang="en-US" smtClean="0"/>
              <a:t>13</a:t>
            </a:fld>
            <a:endParaRPr lang="en-US"/>
          </a:p>
        </p:txBody>
      </p:sp>
    </p:spTree>
    <p:extLst>
      <p:ext uri="{BB962C8B-B14F-4D97-AF65-F5344CB8AC3E}">
        <p14:creationId xmlns:p14="http://schemas.microsoft.com/office/powerpoint/2010/main" val="3535389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3" r="-793" b="29090"/>
          <a:stretch/>
        </p:blipFill>
        <p:spPr bwMode="auto">
          <a:xfrm>
            <a:off x="1194047" y="2438400"/>
            <a:ext cx="6705600" cy="35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txBox="1">
            <a:spLocks/>
          </p:cNvSpPr>
          <p:nvPr/>
        </p:nvSpPr>
        <p:spPr>
          <a:xfrm>
            <a:off x="660647" y="152400"/>
            <a:ext cx="7772400" cy="59610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t>LCLS II –</a:t>
            </a:r>
            <a:r>
              <a:rPr lang="en-US" sz="2000" dirty="0" err="1" smtClean="0"/>
              <a:t>Cryomodule</a:t>
            </a:r>
            <a:r>
              <a:rPr lang="en-US" sz="2000" dirty="0" smtClean="0"/>
              <a:t> Bellows Failure</a:t>
            </a:r>
            <a:br>
              <a:rPr lang="en-US" sz="2000" dirty="0" smtClean="0"/>
            </a:br>
            <a:r>
              <a:rPr lang="en-US" sz="2000" dirty="0" smtClean="0"/>
              <a:t>SEM and EDS Results</a:t>
            </a:r>
          </a:p>
          <a:p>
            <a:r>
              <a:rPr lang="en-US" sz="3200" dirty="0" smtClean="0"/>
              <a:t>Thickness Measurement</a:t>
            </a:r>
            <a:br>
              <a:rPr lang="en-US" sz="3200" dirty="0" smtClean="0"/>
            </a:br>
            <a:endParaRPr lang="en-US" sz="3200" dirty="0"/>
          </a:p>
        </p:txBody>
      </p:sp>
      <p:sp>
        <p:nvSpPr>
          <p:cNvPr id="3" name="TextBox 2"/>
          <p:cNvSpPr txBox="1"/>
          <p:nvPr/>
        </p:nvSpPr>
        <p:spPr>
          <a:xfrm>
            <a:off x="1031289" y="1524000"/>
            <a:ext cx="7262437" cy="646331"/>
          </a:xfrm>
          <a:prstGeom prst="rect">
            <a:avLst/>
          </a:prstGeom>
          <a:noFill/>
        </p:spPr>
        <p:txBody>
          <a:bodyPr wrap="none" rtlCol="0">
            <a:spAutoFit/>
          </a:bodyPr>
          <a:lstStyle/>
          <a:p>
            <a:r>
              <a:rPr lang="en-US" dirty="0" smtClean="0"/>
              <a:t>Image showing section of bellows braze at opposite end.</a:t>
            </a:r>
          </a:p>
          <a:p>
            <a:r>
              <a:rPr lang="en-US" dirty="0" smtClean="0"/>
              <a:t>Likewise, thickness of bellows in this area (neck area) is </a:t>
            </a:r>
            <a:r>
              <a:rPr lang="en-US" dirty="0" smtClean="0">
                <a:solidFill>
                  <a:srgbClr val="FF0000"/>
                </a:solidFill>
              </a:rPr>
              <a:t>8 mils </a:t>
            </a:r>
            <a:r>
              <a:rPr lang="en-US" dirty="0" smtClean="0"/>
              <a:t>as expected. </a:t>
            </a:r>
            <a:endParaRPr lang="en-US" dirty="0"/>
          </a:p>
        </p:txBody>
      </p:sp>
      <p:sp>
        <p:nvSpPr>
          <p:cNvPr id="4" name="Date Placeholder 3"/>
          <p:cNvSpPr>
            <a:spLocks noGrp="1"/>
          </p:cNvSpPr>
          <p:nvPr>
            <p:ph type="dt" sz="half" idx="10"/>
          </p:nvPr>
        </p:nvSpPr>
        <p:spPr/>
        <p:txBody>
          <a:bodyPr/>
          <a:lstStyle/>
          <a:p>
            <a:r>
              <a:rPr lang="en-US" smtClean="0"/>
              <a:t>6/5/2018</a:t>
            </a:r>
            <a:endParaRPr lang="en-US"/>
          </a:p>
        </p:txBody>
      </p:sp>
      <p:sp>
        <p:nvSpPr>
          <p:cNvPr id="5" name="Footer Placeholder 4"/>
          <p:cNvSpPr>
            <a:spLocks noGrp="1"/>
          </p:cNvSpPr>
          <p:nvPr>
            <p:ph type="ftr" sz="quarter" idx="11"/>
          </p:nvPr>
        </p:nvSpPr>
        <p:spPr/>
        <p:txBody>
          <a:bodyPr/>
          <a:lstStyle/>
          <a:p>
            <a:r>
              <a:rPr lang="en-US" smtClean="0"/>
              <a:t>C. pearson</a:t>
            </a:r>
            <a:endParaRPr lang="en-US"/>
          </a:p>
        </p:txBody>
      </p:sp>
      <p:sp>
        <p:nvSpPr>
          <p:cNvPr id="6" name="Slide Number Placeholder 5"/>
          <p:cNvSpPr>
            <a:spLocks noGrp="1"/>
          </p:cNvSpPr>
          <p:nvPr>
            <p:ph type="sldNum" sz="quarter" idx="12"/>
          </p:nvPr>
        </p:nvSpPr>
        <p:spPr/>
        <p:txBody>
          <a:bodyPr/>
          <a:lstStyle/>
          <a:p>
            <a:fld id="{643A053F-8FBE-4EA7-B910-E54592B67A43}" type="slidenum">
              <a:rPr lang="en-US" smtClean="0"/>
              <a:t>14</a:t>
            </a:fld>
            <a:endParaRPr lang="en-US"/>
          </a:p>
        </p:txBody>
      </p:sp>
    </p:spTree>
    <p:extLst>
      <p:ext uri="{BB962C8B-B14F-4D97-AF65-F5344CB8AC3E}">
        <p14:creationId xmlns:p14="http://schemas.microsoft.com/office/powerpoint/2010/main" val="2468100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1524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Fracture Analysis</a:t>
            </a:r>
            <a:endParaRPr lang="en-US"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47800"/>
            <a:ext cx="6705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8550" y="1465555"/>
            <a:ext cx="1905000" cy="4739759"/>
          </a:xfrm>
          <a:prstGeom prst="rect">
            <a:avLst/>
          </a:prstGeom>
          <a:noFill/>
        </p:spPr>
        <p:txBody>
          <a:bodyPr wrap="square" rtlCol="0">
            <a:spAutoFit/>
          </a:bodyPr>
          <a:lstStyle/>
          <a:p>
            <a:r>
              <a:rPr lang="en-US" sz="1600" dirty="0" smtClean="0"/>
              <a:t>Image of fracture terminus, as viewed from Bellows OD.  (air side)</a:t>
            </a:r>
          </a:p>
          <a:p>
            <a:endParaRPr lang="en-US" sz="1600" dirty="0"/>
          </a:p>
          <a:p>
            <a:r>
              <a:rPr lang="en-US" sz="1600" dirty="0" smtClean="0"/>
              <a:t>Fracture terminus.</a:t>
            </a:r>
          </a:p>
          <a:p>
            <a:endParaRPr lang="en-US" sz="1600" dirty="0"/>
          </a:p>
          <a:p>
            <a:r>
              <a:rPr lang="en-US" sz="1600" dirty="0" smtClean="0"/>
              <a:t>Fracture surface.</a:t>
            </a:r>
          </a:p>
          <a:p>
            <a:endParaRPr lang="en-US" sz="1600" dirty="0"/>
          </a:p>
          <a:p>
            <a:r>
              <a:rPr lang="en-US" sz="1600" dirty="0" err="1" smtClean="0"/>
              <a:t>Unplated</a:t>
            </a:r>
            <a:r>
              <a:rPr lang="en-US" sz="1600" dirty="0" smtClean="0"/>
              <a:t> SST.</a:t>
            </a:r>
          </a:p>
          <a:p>
            <a:endParaRPr lang="en-US" sz="1600" dirty="0"/>
          </a:p>
          <a:p>
            <a:r>
              <a:rPr lang="en-US" sz="1400" i="1" dirty="0" smtClean="0">
                <a:solidFill>
                  <a:srgbClr val="00B050"/>
                </a:solidFill>
              </a:rPr>
              <a:t>(ref: looking through opening to SEM stage adhesive.)</a:t>
            </a:r>
          </a:p>
          <a:p>
            <a:endParaRPr lang="en-US" sz="1400" i="1" dirty="0">
              <a:solidFill>
                <a:srgbClr val="00B050"/>
              </a:solidFill>
            </a:endParaRPr>
          </a:p>
          <a:p>
            <a:r>
              <a:rPr lang="en-US" sz="1400" i="1" dirty="0" smtClean="0">
                <a:solidFill>
                  <a:srgbClr val="00B050"/>
                </a:solidFill>
              </a:rPr>
              <a:t>(ref: this lateral fissure occurred during sample preparation –manually pulling open the fracture.)</a:t>
            </a:r>
            <a:endParaRPr lang="en-US" sz="1400" i="1" dirty="0">
              <a:solidFill>
                <a:srgbClr val="00B050"/>
              </a:solidFill>
            </a:endParaRPr>
          </a:p>
        </p:txBody>
      </p:sp>
      <p:cxnSp>
        <p:nvCxnSpPr>
          <p:cNvPr id="5" name="Straight Arrow Connector 4"/>
          <p:cNvCxnSpPr/>
          <p:nvPr/>
        </p:nvCxnSpPr>
        <p:spPr>
          <a:xfrm>
            <a:off x="1981200" y="2895600"/>
            <a:ext cx="2362200" cy="609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828800" y="3352800"/>
            <a:ext cx="5867400" cy="1752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3794370"/>
            <a:ext cx="1447800" cy="244229"/>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981200" y="4343400"/>
            <a:ext cx="4648200" cy="762000"/>
          </a:xfrm>
          <a:prstGeom prst="straightConnector1">
            <a:avLst/>
          </a:prstGeom>
          <a:ln w="222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543800" y="5257800"/>
            <a:ext cx="152400" cy="228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848600" y="4770666"/>
            <a:ext cx="152400" cy="261397"/>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2115475" y="3733800"/>
            <a:ext cx="1999325" cy="1524000"/>
          </a:xfrm>
          <a:prstGeom prst="straightConnector1">
            <a:avLst/>
          </a:prstGeom>
          <a:ln w="222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r>
              <a:rPr lang="en-US" smtClean="0"/>
              <a:t>6/5/2018</a:t>
            </a:r>
            <a:endParaRPr lang="en-US"/>
          </a:p>
        </p:txBody>
      </p:sp>
      <p:sp>
        <p:nvSpPr>
          <p:cNvPr id="9" name="Footer Placeholder 8"/>
          <p:cNvSpPr>
            <a:spLocks noGrp="1"/>
          </p:cNvSpPr>
          <p:nvPr>
            <p:ph type="ftr" sz="quarter" idx="11"/>
          </p:nvPr>
        </p:nvSpPr>
        <p:spPr/>
        <p:txBody>
          <a:bodyPr/>
          <a:lstStyle/>
          <a:p>
            <a:r>
              <a:rPr lang="en-US" smtClean="0"/>
              <a:t>C. pearson</a:t>
            </a:r>
            <a:endParaRPr lang="en-US"/>
          </a:p>
        </p:txBody>
      </p:sp>
      <p:sp>
        <p:nvSpPr>
          <p:cNvPr id="10" name="Slide Number Placeholder 9"/>
          <p:cNvSpPr>
            <a:spLocks noGrp="1"/>
          </p:cNvSpPr>
          <p:nvPr>
            <p:ph type="sldNum" sz="quarter" idx="12"/>
          </p:nvPr>
        </p:nvSpPr>
        <p:spPr/>
        <p:txBody>
          <a:bodyPr/>
          <a:lstStyle/>
          <a:p>
            <a:fld id="{643A053F-8FBE-4EA7-B910-E54592B67A43}" type="slidenum">
              <a:rPr lang="en-US" smtClean="0"/>
              <a:t>15</a:t>
            </a:fld>
            <a:endParaRPr lang="en-US"/>
          </a:p>
        </p:txBody>
      </p:sp>
    </p:spTree>
    <p:extLst>
      <p:ext uri="{BB962C8B-B14F-4D97-AF65-F5344CB8AC3E}">
        <p14:creationId xmlns:p14="http://schemas.microsoft.com/office/powerpoint/2010/main" val="2539256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52729"/>
            <a:ext cx="4267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09800" y="1524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Fracture Analysis</a:t>
            </a:r>
            <a:endParaRPr lang="en-US" sz="2000" dirty="0"/>
          </a:p>
        </p:txBody>
      </p:sp>
      <p:cxnSp>
        <p:nvCxnSpPr>
          <p:cNvPr id="5" name="Straight Arrow Connector 4"/>
          <p:cNvCxnSpPr/>
          <p:nvPr/>
        </p:nvCxnSpPr>
        <p:spPr>
          <a:xfrm>
            <a:off x="1714500" y="2476500"/>
            <a:ext cx="1104900" cy="6477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543800" y="5257800"/>
            <a:ext cx="152400" cy="228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848600" y="4770666"/>
            <a:ext cx="152400" cy="261397"/>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752599"/>
            <a:ext cx="6096000" cy="4572000"/>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33500" y="2362200"/>
            <a:ext cx="381000" cy="2286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66700" y="4886235"/>
            <a:ext cx="2514600" cy="1477328"/>
          </a:xfrm>
          <a:prstGeom prst="rect">
            <a:avLst/>
          </a:prstGeom>
          <a:noFill/>
        </p:spPr>
        <p:txBody>
          <a:bodyPr wrap="square" rtlCol="0">
            <a:spAutoFit/>
          </a:bodyPr>
          <a:lstStyle/>
          <a:p>
            <a:r>
              <a:rPr lang="en-US" dirty="0" smtClean="0"/>
              <a:t>There are many micron scale cracks extending azimuthally outward from the fracture terminus.</a:t>
            </a:r>
            <a:endParaRPr lang="en-US" dirty="0"/>
          </a:p>
        </p:txBody>
      </p:sp>
      <p:sp>
        <p:nvSpPr>
          <p:cNvPr id="3" name="Date Placeholder 2"/>
          <p:cNvSpPr>
            <a:spLocks noGrp="1"/>
          </p:cNvSpPr>
          <p:nvPr>
            <p:ph type="dt" sz="half" idx="10"/>
          </p:nvPr>
        </p:nvSpPr>
        <p:spPr/>
        <p:txBody>
          <a:bodyPr/>
          <a:lstStyle/>
          <a:p>
            <a:r>
              <a:rPr lang="en-US" smtClean="0"/>
              <a:t>6/5/2018</a:t>
            </a:r>
            <a:endParaRPr lang="en-US"/>
          </a:p>
        </p:txBody>
      </p:sp>
      <p:sp>
        <p:nvSpPr>
          <p:cNvPr id="6" name="Footer Placeholder 5"/>
          <p:cNvSpPr>
            <a:spLocks noGrp="1"/>
          </p:cNvSpPr>
          <p:nvPr>
            <p:ph type="ftr" sz="quarter" idx="11"/>
          </p:nvPr>
        </p:nvSpPr>
        <p:spPr/>
        <p:txBody>
          <a:bodyPr/>
          <a:lstStyle/>
          <a:p>
            <a:r>
              <a:rPr lang="en-US" smtClean="0"/>
              <a:t>C. pearson</a:t>
            </a:r>
            <a:endParaRPr lang="en-US"/>
          </a:p>
        </p:txBody>
      </p:sp>
      <p:sp>
        <p:nvSpPr>
          <p:cNvPr id="7" name="Slide Number Placeholder 6"/>
          <p:cNvSpPr>
            <a:spLocks noGrp="1"/>
          </p:cNvSpPr>
          <p:nvPr>
            <p:ph type="sldNum" sz="quarter" idx="12"/>
          </p:nvPr>
        </p:nvSpPr>
        <p:spPr/>
        <p:txBody>
          <a:bodyPr/>
          <a:lstStyle/>
          <a:p>
            <a:fld id="{643A053F-8FBE-4EA7-B910-E54592B67A43}" type="slidenum">
              <a:rPr lang="en-US" smtClean="0"/>
              <a:t>16</a:t>
            </a:fld>
            <a:endParaRPr lang="en-US"/>
          </a:p>
        </p:txBody>
      </p:sp>
    </p:spTree>
    <p:extLst>
      <p:ext uri="{BB962C8B-B14F-4D97-AF65-F5344CB8AC3E}">
        <p14:creationId xmlns:p14="http://schemas.microsoft.com/office/powerpoint/2010/main" val="4056127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64100"/>
            <a:ext cx="4267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09800" y="1524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Fracture Analysis</a:t>
            </a:r>
            <a:endParaRPr lang="en-US" sz="2000" dirty="0"/>
          </a:p>
        </p:txBody>
      </p:sp>
      <p:cxnSp>
        <p:nvCxnSpPr>
          <p:cNvPr id="5" name="Straight Arrow Connector 4"/>
          <p:cNvCxnSpPr/>
          <p:nvPr/>
        </p:nvCxnSpPr>
        <p:spPr>
          <a:xfrm>
            <a:off x="1104900" y="2062573"/>
            <a:ext cx="1676400" cy="647700"/>
          </a:xfrm>
          <a:prstGeom prst="straightConnector1">
            <a:avLst/>
          </a:prstGeom>
          <a:ln w="222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23900" y="1948273"/>
            <a:ext cx="381000" cy="228600"/>
          </a:xfrm>
          <a:prstGeom prst="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66700" y="4886235"/>
            <a:ext cx="2514600" cy="1200329"/>
          </a:xfrm>
          <a:prstGeom prst="rect">
            <a:avLst/>
          </a:prstGeom>
          <a:noFill/>
        </p:spPr>
        <p:txBody>
          <a:bodyPr wrap="square" rtlCol="0">
            <a:spAutoFit/>
          </a:bodyPr>
          <a:lstStyle/>
          <a:p>
            <a:r>
              <a:rPr lang="en-US" dirty="0" smtClean="0"/>
              <a:t>These cracks continue to be present some distance from the fracture terminus. </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1828800"/>
            <a:ext cx="6096000" cy="4572000"/>
          </a:xfrm>
          <a:prstGeom prst="rect">
            <a:avLst/>
          </a:prstGeom>
          <a:noFill/>
          <a:ln w="2222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US" smtClean="0"/>
              <a:t>6/5/2018</a:t>
            </a:r>
            <a:endParaRPr lang="en-US"/>
          </a:p>
        </p:txBody>
      </p:sp>
      <p:sp>
        <p:nvSpPr>
          <p:cNvPr id="6" name="Footer Placeholder 5"/>
          <p:cNvSpPr>
            <a:spLocks noGrp="1"/>
          </p:cNvSpPr>
          <p:nvPr>
            <p:ph type="ftr" sz="quarter" idx="11"/>
          </p:nvPr>
        </p:nvSpPr>
        <p:spPr/>
        <p:txBody>
          <a:bodyPr/>
          <a:lstStyle/>
          <a:p>
            <a:r>
              <a:rPr lang="en-US" smtClean="0"/>
              <a:t>C. pearson</a:t>
            </a:r>
            <a:endParaRPr lang="en-US"/>
          </a:p>
        </p:txBody>
      </p:sp>
      <p:sp>
        <p:nvSpPr>
          <p:cNvPr id="7" name="Slide Number Placeholder 6"/>
          <p:cNvSpPr>
            <a:spLocks noGrp="1"/>
          </p:cNvSpPr>
          <p:nvPr>
            <p:ph type="sldNum" sz="quarter" idx="12"/>
          </p:nvPr>
        </p:nvSpPr>
        <p:spPr/>
        <p:txBody>
          <a:bodyPr/>
          <a:lstStyle/>
          <a:p>
            <a:fld id="{643A053F-8FBE-4EA7-B910-E54592B67A43}" type="slidenum">
              <a:rPr lang="en-US" smtClean="0"/>
              <a:t>17</a:t>
            </a:fld>
            <a:endParaRPr lang="en-US"/>
          </a:p>
        </p:txBody>
      </p:sp>
    </p:spTree>
    <p:extLst>
      <p:ext uri="{BB962C8B-B14F-4D97-AF65-F5344CB8AC3E}">
        <p14:creationId xmlns:p14="http://schemas.microsoft.com/office/powerpoint/2010/main" val="3453655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363086"/>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09800" y="1524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Fracture Analysis</a:t>
            </a:r>
            <a:endParaRPr lang="en-US" sz="2000" dirty="0"/>
          </a:p>
        </p:txBody>
      </p:sp>
      <p:cxnSp>
        <p:nvCxnSpPr>
          <p:cNvPr id="5" name="Straight Arrow Connector 4"/>
          <p:cNvCxnSpPr/>
          <p:nvPr/>
        </p:nvCxnSpPr>
        <p:spPr>
          <a:xfrm>
            <a:off x="2514600" y="2438400"/>
            <a:ext cx="3733800" cy="838200"/>
          </a:xfrm>
          <a:prstGeom prst="straightConnector1">
            <a:avLst/>
          </a:prstGeom>
          <a:ln w="222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2400" y="1378246"/>
            <a:ext cx="2514600" cy="2585323"/>
          </a:xfrm>
          <a:prstGeom prst="rect">
            <a:avLst/>
          </a:prstGeom>
          <a:noFill/>
        </p:spPr>
        <p:txBody>
          <a:bodyPr wrap="square" rtlCol="0">
            <a:spAutoFit/>
          </a:bodyPr>
          <a:lstStyle/>
          <a:p>
            <a:r>
              <a:rPr lang="en-US" dirty="0" smtClean="0"/>
              <a:t>Many cracks are also apparent lining the areas immediately adjacent to the fracture.</a:t>
            </a:r>
          </a:p>
          <a:p>
            <a:endParaRPr lang="en-US" dirty="0"/>
          </a:p>
          <a:p>
            <a:r>
              <a:rPr lang="en-US" dirty="0" smtClean="0"/>
              <a:t>SST</a:t>
            </a:r>
          </a:p>
          <a:p>
            <a:endParaRPr lang="en-US" dirty="0"/>
          </a:p>
          <a:p>
            <a:endParaRPr lang="en-US" dirty="0" smtClean="0"/>
          </a:p>
          <a:p>
            <a:r>
              <a:rPr lang="en-US" dirty="0" smtClean="0"/>
              <a:t>Cu Plating</a:t>
            </a:r>
            <a:endParaRPr lang="en-US" dirty="0"/>
          </a:p>
        </p:txBody>
      </p:sp>
      <p:sp>
        <p:nvSpPr>
          <p:cNvPr id="3" name="Oval 2"/>
          <p:cNvSpPr/>
          <p:nvPr/>
        </p:nvSpPr>
        <p:spPr>
          <a:xfrm rot="2093817">
            <a:off x="3953050" y="2815601"/>
            <a:ext cx="5477411" cy="115614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1409700" y="3779784"/>
            <a:ext cx="1457787" cy="46756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62000" y="2895600"/>
            <a:ext cx="2743200" cy="228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867487" y="4018744"/>
            <a:ext cx="152400" cy="228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093128" y="3649086"/>
            <a:ext cx="152400" cy="261397"/>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943687" y="2209800"/>
            <a:ext cx="1323513" cy="1569984"/>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r>
              <a:rPr lang="en-US" smtClean="0"/>
              <a:t>6/5/2018</a:t>
            </a:r>
            <a:endParaRPr lang="en-US"/>
          </a:p>
        </p:txBody>
      </p:sp>
      <p:sp>
        <p:nvSpPr>
          <p:cNvPr id="6" name="Footer Placeholder 5"/>
          <p:cNvSpPr>
            <a:spLocks noGrp="1"/>
          </p:cNvSpPr>
          <p:nvPr>
            <p:ph type="ftr" sz="quarter" idx="11"/>
          </p:nvPr>
        </p:nvSpPr>
        <p:spPr/>
        <p:txBody>
          <a:bodyPr/>
          <a:lstStyle/>
          <a:p>
            <a:r>
              <a:rPr lang="en-US" smtClean="0"/>
              <a:t>C. pearson</a:t>
            </a:r>
            <a:endParaRPr lang="en-US"/>
          </a:p>
        </p:txBody>
      </p:sp>
      <p:sp>
        <p:nvSpPr>
          <p:cNvPr id="7" name="Slide Number Placeholder 6"/>
          <p:cNvSpPr>
            <a:spLocks noGrp="1"/>
          </p:cNvSpPr>
          <p:nvPr>
            <p:ph type="sldNum" sz="quarter" idx="12"/>
          </p:nvPr>
        </p:nvSpPr>
        <p:spPr/>
        <p:txBody>
          <a:bodyPr/>
          <a:lstStyle/>
          <a:p>
            <a:fld id="{643A053F-8FBE-4EA7-B910-E54592B67A43}" type="slidenum">
              <a:rPr lang="en-US" smtClean="0"/>
              <a:t>18</a:t>
            </a:fld>
            <a:endParaRPr lang="en-US"/>
          </a:p>
        </p:txBody>
      </p:sp>
    </p:spTree>
    <p:extLst>
      <p:ext uri="{BB962C8B-B14F-4D97-AF65-F5344CB8AC3E}">
        <p14:creationId xmlns:p14="http://schemas.microsoft.com/office/powerpoint/2010/main" val="728477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558" y="1467774"/>
            <a:ext cx="6705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09800" y="1524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Fracture Analysis</a:t>
            </a:r>
            <a:endParaRPr lang="en-US" sz="2000" dirty="0"/>
          </a:p>
        </p:txBody>
      </p:sp>
      <p:sp>
        <p:nvSpPr>
          <p:cNvPr id="3" name="TextBox 2"/>
          <p:cNvSpPr txBox="1"/>
          <p:nvPr/>
        </p:nvSpPr>
        <p:spPr>
          <a:xfrm>
            <a:off x="268550" y="1465555"/>
            <a:ext cx="1905000" cy="2554545"/>
          </a:xfrm>
          <a:prstGeom prst="rect">
            <a:avLst/>
          </a:prstGeom>
          <a:noFill/>
        </p:spPr>
        <p:txBody>
          <a:bodyPr wrap="square" rtlCol="0">
            <a:spAutoFit/>
          </a:bodyPr>
          <a:lstStyle/>
          <a:p>
            <a:r>
              <a:rPr lang="en-US" sz="1600" dirty="0" smtClean="0"/>
              <a:t>Image of fracture terminus, as viewed from Bellows ID.  (vacuum side)</a:t>
            </a:r>
          </a:p>
          <a:p>
            <a:endParaRPr lang="en-US" sz="1600" dirty="0"/>
          </a:p>
          <a:p>
            <a:r>
              <a:rPr lang="en-US" sz="1600" dirty="0" smtClean="0"/>
              <a:t>Fracture terminus.</a:t>
            </a:r>
          </a:p>
          <a:p>
            <a:endParaRPr lang="en-US" sz="1600" dirty="0"/>
          </a:p>
          <a:p>
            <a:r>
              <a:rPr lang="en-US" sz="1600" dirty="0" smtClean="0"/>
              <a:t>Cu plated SST.</a:t>
            </a:r>
          </a:p>
          <a:p>
            <a:endParaRPr lang="en-US" sz="1600" dirty="0"/>
          </a:p>
          <a:p>
            <a:r>
              <a:rPr lang="en-US" sz="1600" dirty="0" smtClean="0"/>
              <a:t>One convolution</a:t>
            </a:r>
            <a:endParaRPr lang="en-US" sz="1600" dirty="0"/>
          </a:p>
        </p:txBody>
      </p:sp>
      <p:cxnSp>
        <p:nvCxnSpPr>
          <p:cNvPr id="5" name="Straight Arrow Connector 4"/>
          <p:cNvCxnSpPr/>
          <p:nvPr/>
        </p:nvCxnSpPr>
        <p:spPr>
          <a:xfrm flipV="1">
            <a:off x="1981200" y="2514600"/>
            <a:ext cx="3626158" cy="3810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828800" y="3352800"/>
            <a:ext cx="2667000" cy="1524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828800" y="3810000"/>
            <a:ext cx="1676400" cy="3048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505200" y="4114800"/>
            <a:ext cx="3429000" cy="457200"/>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429000" y="3048000"/>
            <a:ext cx="152400" cy="20574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934200" y="3657600"/>
            <a:ext cx="76200" cy="175260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r>
              <a:rPr lang="en-US" smtClean="0"/>
              <a:t>6/5/2018</a:t>
            </a:r>
            <a:endParaRPr lang="en-US"/>
          </a:p>
        </p:txBody>
      </p:sp>
      <p:sp>
        <p:nvSpPr>
          <p:cNvPr id="7" name="Footer Placeholder 6"/>
          <p:cNvSpPr>
            <a:spLocks noGrp="1"/>
          </p:cNvSpPr>
          <p:nvPr>
            <p:ph type="ftr" sz="quarter" idx="11"/>
          </p:nvPr>
        </p:nvSpPr>
        <p:spPr/>
        <p:txBody>
          <a:bodyPr/>
          <a:lstStyle/>
          <a:p>
            <a:r>
              <a:rPr lang="en-US" smtClean="0"/>
              <a:t>C. pearson</a:t>
            </a:r>
            <a:endParaRPr lang="en-US"/>
          </a:p>
        </p:txBody>
      </p:sp>
      <p:sp>
        <p:nvSpPr>
          <p:cNvPr id="9" name="Slide Number Placeholder 8"/>
          <p:cNvSpPr>
            <a:spLocks noGrp="1"/>
          </p:cNvSpPr>
          <p:nvPr>
            <p:ph type="sldNum" sz="quarter" idx="12"/>
          </p:nvPr>
        </p:nvSpPr>
        <p:spPr/>
        <p:txBody>
          <a:bodyPr/>
          <a:lstStyle/>
          <a:p>
            <a:fld id="{643A053F-8FBE-4EA7-B910-E54592B67A43}" type="slidenum">
              <a:rPr lang="en-US" smtClean="0"/>
              <a:t>19</a:t>
            </a:fld>
            <a:endParaRPr lang="en-US"/>
          </a:p>
        </p:txBody>
      </p:sp>
    </p:spTree>
    <p:extLst>
      <p:ext uri="{BB962C8B-B14F-4D97-AF65-F5344CB8AC3E}">
        <p14:creationId xmlns:p14="http://schemas.microsoft.com/office/powerpoint/2010/main" val="1219219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1524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Conclusions</a:t>
            </a:r>
            <a:endParaRPr lang="en-US" sz="2000" dirty="0"/>
          </a:p>
        </p:txBody>
      </p:sp>
      <p:sp>
        <p:nvSpPr>
          <p:cNvPr id="45" name="TextBox 44"/>
          <p:cNvSpPr txBox="1"/>
          <p:nvPr/>
        </p:nvSpPr>
        <p:spPr>
          <a:xfrm>
            <a:off x="381000" y="1353469"/>
            <a:ext cx="8377561" cy="5047536"/>
          </a:xfrm>
          <a:prstGeom prst="rect">
            <a:avLst/>
          </a:prstGeom>
          <a:solidFill>
            <a:schemeClr val="bg1"/>
          </a:solidFill>
          <a:ln>
            <a:solidFill>
              <a:schemeClr val="tx1"/>
            </a:solidFill>
          </a:ln>
        </p:spPr>
        <p:txBody>
          <a:bodyPr wrap="square" rtlCol="0">
            <a:spAutoFit/>
          </a:bodyPr>
          <a:lstStyle/>
          <a:p>
            <a:pPr marL="342900" lvl="0" indent="-342900">
              <a:buFont typeface="+mj-lt"/>
              <a:buAutoNum type="arabicPeriod"/>
            </a:pPr>
            <a:r>
              <a:rPr lang="en-US" sz="1600" dirty="0"/>
              <a:t>The copper plating looks OK.  Thickness runs from 5 to 8 microns.  Thicker at the bellows ID (convex area as viewed from bellows ID), and (as is typical) thinner as you proceed to the bottom of the convolution (concave area as seem from the bellows ID). No signs of other problems such as delamination or porosity.  (I did not get to looking for blisters on the surface).  The plating was abrasively polished, leaving a few embedded abrasives</a:t>
            </a:r>
            <a:r>
              <a:rPr lang="en-US" sz="1600" dirty="0" smtClean="0"/>
              <a:t>.  This mechanical polishing could cause local thin spots, especially at the ID.</a:t>
            </a:r>
            <a:endParaRPr lang="en-US" sz="1600" dirty="0"/>
          </a:p>
          <a:p>
            <a:pPr marL="342900" lvl="0" indent="-342900">
              <a:buFont typeface="+mj-lt"/>
              <a:buAutoNum type="arabicPeriod"/>
            </a:pPr>
            <a:r>
              <a:rPr lang="en-US" sz="1600" dirty="0"/>
              <a:t>The material thickness is 8 mils down to 5+ mills. (nowhere is it as thin as 100 microns).  In the bellows neck </a:t>
            </a:r>
            <a:r>
              <a:rPr lang="en-US" sz="1600" dirty="0" smtClean="0"/>
              <a:t>areas </a:t>
            </a:r>
            <a:r>
              <a:rPr lang="en-US" sz="1600" dirty="0"/>
              <a:t>it is exactly 8 mils.  This represents the starting material thickness. The thinnest areas are at the top and bottom of the convolutions, where there is maximum stretching from the forming process. (I think this thinning may be typical, and I will try to check some data on other bellows that I have looked </a:t>
            </a:r>
            <a:r>
              <a:rPr lang="en-US" sz="1600" dirty="0" smtClean="0"/>
              <a:t>at in </a:t>
            </a:r>
            <a:r>
              <a:rPr lang="en-US" sz="1600" dirty="0"/>
              <a:t>the past).  The fracture location corresponds with the thinnest location.  The thinning is likely </a:t>
            </a:r>
            <a:r>
              <a:rPr lang="en-US" sz="1600" dirty="0" err="1" smtClean="0"/>
              <a:t>axi</a:t>
            </a:r>
            <a:r>
              <a:rPr lang="en-US" sz="1600" dirty="0" smtClean="0"/>
              <a:t>-symmetrical </a:t>
            </a:r>
            <a:r>
              <a:rPr lang="en-US" sz="1600" dirty="0"/>
              <a:t>and </a:t>
            </a:r>
            <a:r>
              <a:rPr lang="en-US" sz="1600" dirty="0" smtClean="0"/>
              <a:t>more or less similar </a:t>
            </a:r>
            <a:r>
              <a:rPr lang="en-US" sz="1600" dirty="0"/>
              <a:t>for all convolutions. </a:t>
            </a:r>
          </a:p>
          <a:p>
            <a:pPr marL="342900" lvl="0" indent="-342900">
              <a:buFont typeface="+mj-lt"/>
              <a:buAutoNum type="arabicPeriod"/>
            </a:pPr>
            <a:r>
              <a:rPr lang="en-US" sz="1600" dirty="0"/>
              <a:t>The fracture appears brittle and does not exhibit signs of plastic deformation.</a:t>
            </a:r>
          </a:p>
          <a:p>
            <a:pPr marL="342900" lvl="0" indent="-342900">
              <a:buFont typeface="+mj-lt"/>
              <a:buAutoNum type="arabicPeriod"/>
            </a:pPr>
            <a:r>
              <a:rPr lang="en-US" sz="1600" dirty="0"/>
              <a:t>The fracture does not show </a:t>
            </a:r>
            <a:r>
              <a:rPr lang="en-US" sz="1600" dirty="0" smtClean="0"/>
              <a:t>conclusive </a:t>
            </a:r>
            <a:r>
              <a:rPr lang="en-US" sz="1600" dirty="0"/>
              <a:t>beach mark surface areas as in low stress high cycle textbook fatigue</a:t>
            </a:r>
            <a:r>
              <a:rPr lang="en-US" sz="1600" dirty="0" smtClean="0"/>
              <a:t>.  (Although there are some areas where the fracture topography seems indicate local crack initiation on the </a:t>
            </a:r>
            <a:r>
              <a:rPr lang="en-US" sz="1600" dirty="0" err="1" smtClean="0"/>
              <a:t>vac</a:t>
            </a:r>
            <a:r>
              <a:rPr lang="en-US" sz="1600" dirty="0" smtClean="0"/>
              <a:t> side that radiates inward toward the air side.)</a:t>
            </a:r>
            <a:endParaRPr lang="en-US" sz="1600" dirty="0"/>
          </a:p>
          <a:p>
            <a:pPr marL="342900" lvl="0" indent="-342900">
              <a:buFont typeface="+mj-lt"/>
              <a:buAutoNum type="arabicPeriod"/>
            </a:pPr>
            <a:r>
              <a:rPr lang="en-US" sz="1600" dirty="0"/>
              <a:t>There are numerous micron sized cracks adjacent to and extending out from the termination of the fracture. </a:t>
            </a:r>
          </a:p>
          <a:p>
            <a:r>
              <a:rPr lang="en-US" dirty="0"/>
              <a:t> </a:t>
            </a:r>
          </a:p>
        </p:txBody>
      </p:sp>
      <p:sp>
        <p:nvSpPr>
          <p:cNvPr id="3" name="Date Placeholder 2"/>
          <p:cNvSpPr>
            <a:spLocks noGrp="1"/>
          </p:cNvSpPr>
          <p:nvPr>
            <p:ph type="dt" sz="half" idx="10"/>
          </p:nvPr>
        </p:nvSpPr>
        <p:spPr/>
        <p:txBody>
          <a:bodyPr/>
          <a:lstStyle/>
          <a:p>
            <a:r>
              <a:rPr lang="en-US" smtClean="0"/>
              <a:t>6/5/2018</a:t>
            </a:r>
            <a:endParaRPr lang="en-US"/>
          </a:p>
        </p:txBody>
      </p:sp>
      <p:sp>
        <p:nvSpPr>
          <p:cNvPr id="4" name="Footer Placeholder 3"/>
          <p:cNvSpPr>
            <a:spLocks noGrp="1"/>
          </p:cNvSpPr>
          <p:nvPr>
            <p:ph type="ftr" sz="quarter" idx="11"/>
          </p:nvPr>
        </p:nvSpPr>
        <p:spPr/>
        <p:txBody>
          <a:bodyPr/>
          <a:lstStyle/>
          <a:p>
            <a:r>
              <a:rPr lang="en-US" smtClean="0"/>
              <a:t>C. pearson</a:t>
            </a:r>
            <a:endParaRPr lang="en-US"/>
          </a:p>
        </p:txBody>
      </p:sp>
      <p:sp>
        <p:nvSpPr>
          <p:cNvPr id="5" name="Slide Number Placeholder 4"/>
          <p:cNvSpPr>
            <a:spLocks noGrp="1"/>
          </p:cNvSpPr>
          <p:nvPr>
            <p:ph type="sldNum" sz="quarter" idx="12"/>
          </p:nvPr>
        </p:nvSpPr>
        <p:spPr/>
        <p:txBody>
          <a:bodyPr/>
          <a:lstStyle/>
          <a:p>
            <a:fld id="{643A053F-8FBE-4EA7-B910-E54592B67A43}" type="slidenum">
              <a:rPr lang="en-US" smtClean="0"/>
              <a:t>2</a:t>
            </a:fld>
            <a:endParaRPr lang="en-US"/>
          </a:p>
        </p:txBody>
      </p:sp>
    </p:spTree>
    <p:extLst>
      <p:ext uri="{BB962C8B-B14F-4D97-AF65-F5344CB8AC3E}">
        <p14:creationId xmlns:p14="http://schemas.microsoft.com/office/powerpoint/2010/main" val="2846206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86" y="1304260"/>
            <a:ext cx="4267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09800" y="1524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Fracture Analysis</a:t>
            </a:r>
            <a:endParaRPr lang="en-US" sz="2000" dirty="0"/>
          </a:p>
        </p:txBody>
      </p:sp>
      <p:sp>
        <p:nvSpPr>
          <p:cNvPr id="4" name="Rectangle 3"/>
          <p:cNvSpPr/>
          <p:nvPr/>
        </p:nvSpPr>
        <p:spPr>
          <a:xfrm>
            <a:off x="2257516" y="1693219"/>
            <a:ext cx="180883" cy="114300"/>
          </a:xfrm>
          <a:prstGeom prst="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31685" y="4648200"/>
            <a:ext cx="2514600" cy="2031325"/>
          </a:xfrm>
          <a:prstGeom prst="rect">
            <a:avLst/>
          </a:prstGeom>
          <a:noFill/>
        </p:spPr>
        <p:txBody>
          <a:bodyPr wrap="square" rtlCol="0">
            <a:spAutoFit/>
          </a:bodyPr>
          <a:lstStyle/>
          <a:p>
            <a:r>
              <a:rPr lang="en-US" dirty="0" smtClean="0"/>
              <a:t>As with the air side, these cracks continue to be present some distance from the fracture terminus.  (but are much less numerous –vacuum side)</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851" y="1750369"/>
            <a:ext cx="6096000" cy="4572000"/>
          </a:xfrm>
          <a:prstGeom prst="rect">
            <a:avLst/>
          </a:prstGeom>
          <a:noFill/>
          <a:ln w="1587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a:stCxn id="4" idx="3"/>
          </p:cNvCxnSpPr>
          <p:nvPr/>
        </p:nvCxnSpPr>
        <p:spPr>
          <a:xfrm>
            <a:off x="2438399" y="1750369"/>
            <a:ext cx="375452" cy="307031"/>
          </a:xfrm>
          <a:prstGeom prst="straightConnector1">
            <a:avLst/>
          </a:prstGeom>
          <a:ln w="222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t>6/5/2018</a:t>
            </a:r>
            <a:endParaRPr lang="en-US"/>
          </a:p>
        </p:txBody>
      </p:sp>
      <p:sp>
        <p:nvSpPr>
          <p:cNvPr id="6" name="Footer Placeholder 5"/>
          <p:cNvSpPr>
            <a:spLocks noGrp="1"/>
          </p:cNvSpPr>
          <p:nvPr>
            <p:ph type="ftr" sz="quarter" idx="11"/>
          </p:nvPr>
        </p:nvSpPr>
        <p:spPr/>
        <p:txBody>
          <a:bodyPr/>
          <a:lstStyle/>
          <a:p>
            <a:r>
              <a:rPr lang="en-US" smtClean="0"/>
              <a:t>C. pearson</a:t>
            </a:r>
            <a:endParaRPr lang="en-US"/>
          </a:p>
        </p:txBody>
      </p:sp>
      <p:sp>
        <p:nvSpPr>
          <p:cNvPr id="7" name="Slide Number Placeholder 6"/>
          <p:cNvSpPr>
            <a:spLocks noGrp="1"/>
          </p:cNvSpPr>
          <p:nvPr>
            <p:ph type="sldNum" sz="quarter" idx="12"/>
          </p:nvPr>
        </p:nvSpPr>
        <p:spPr/>
        <p:txBody>
          <a:bodyPr/>
          <a:lstStyle/>
          <a:p>
            <a:fld id="{643A053F-8FBE-4EA7-B910-E54592B67A43}" type="slidenum">
              <a:rPr lang="en-US" smtClean="0"/>
              <a:t>20</a:t>
            </a:fld>
            <a:endParaRPr lang="en-US"/>
          </a:p>
        </p:txBody>
      </p:sp>
    </p:spTree>
    <p:extLst>
      <p:ext uri="{BB962C8B-B14F-4D97-AF65-F5344CB8AC3E}">
        <p14:creationId xmlns:p14="http://schemas.microsoft.com/office/powerpoint/2010/main" val="1230095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864" y="1380102"/>
            <a:ext cx="6705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09800" y="1524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Fracture Analysis</a:t>
            </a:r>
            <a:endParaRPr lang="en-US" sz="2000" dirty="0"/>
          </a:p>
        </p:txBody>
      </p:sp>
      <p:sp>
        <p:nvSpPr>
          <p:cNvPr id="3" name="TextBox 2"/>
          <p:cNvSpPr txBox="1"/>
          <p:nvPr/>
        </p:nvSpPr>
        <p:spPr>
          <a:xfrm>
            <a:off x="228600" y="5268897"/>
            <a:ext cx="1920526" cy="369332"/>
          </a:xfrm>
          <a:prstGeom prst="rect">
            <a:avLst/>
          </a:prstGeom>
          <a:noFill/>
        </p:spPr>
        <p:txBody>
          <a:bodyPr wrap="none" rtlCol="0">
            <a:spAutoFit/>
          </a:bodyPr>
          <a:lstStyle/>
          <a:p>
            <a:r>
              <a:rPr lang="en-US" dirty="0" smtClean="0"/>
              <a:t>SST 5 mills approx.</a:t>
            </a:r>
            <a:endParaRPr lang="en-US" dirty="0"/>
          </a:p>
        </p:txBody>
      </p:sp>
      <p:cxnSp>
        <p:nvCxnSpPr>
          <p:cNvPr id="10" name="Straight Arrow Connector 9"/>
          <p:cNvCxnSpPr>
            <a:stCxn id="3" idx="3"/>
          </p:cNvCxnSpPr>
          <p:nvPr/>
        </p:nvCxnSpPr>
        <p:spPr>
          <a:xfrm flipV="1">
            <a:off x="2149126" y="4953001"/>
            <a:ext cx="4023074" cy="50056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172200" y="3733800"/>
            <a:ext cx="1066800" cy="1219200"/>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943600" y="2895600"/>
            <a:ext cx="2590800" cy="16764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3894702"/>
            <a:ext cx="2362200" cy="1515498"/>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28600" y="1828800"/>
            <a:ext cx="1981201" cy="646331"/>
          </a:xfrm>
          <a:prstGeom prst="rect">
            <a:avLst/>
          </a:prstGeom>
          <a:noFill/>
        </p:spPr>
        <p:txBody>
          <a:bodyPr wrap="square" rtlCol="0">
            <a:spAutoFit/>
          </a:bodyPr>
          <a:lstStyle/>
          <a:p>
            <a:r>
              <a:rPr lang="en-US" dirty="0" smtClean="0"/>
              <a:t>Typical appearance of fracture surface.</a:t>
            </a:r>
            <a:endParaRPr lang="en-US" dirty="0"/>
          </a:p>
        </p:txBody>
      </p:sp>
      <p:cxnSp>
        <p:nvCxnSpPr>
          <p:cNvPr id="48" name="Straight Arrow Connector 47"/>
          <p:cNvCxnSpPr>
            <a:stCxn id="47" idx="3"/>
          </p:cNvCxnSpPr>
          <p:nvPr/>
        </p:nvCxnSpPr>
        <p:spPr>
          <a:xfrm>
            <a:off x="2077958" y="3790950"/>
            <a:ext cx="1898790" cy="5715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976748" y="3619500"/>
            <a:ext cx="152400" cy="228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4202389" y="3249842"/>
            <a:ext cx="152400" cy="261397"/>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51239" y="3606284"/>
            <a:ext cx="1126719" cy="369332"/>
          </a:xfrm>
          <a:prstGeom prst="rect">
            <a:avLst/>
          </a:prstGeom>
          <a:noFill/>
        </p:spPr>
        <p:txBody>
          <a:bodyPr wrap="none" rtlCol="0">
            <a:spAutoFit/>
          </a:bodyPr>
          <a:lstStyle/>
          <a:p>
            <a:r>
              <a:rPr lang="en-US" dirty="0" smtClean="0"/>
              <a:t>Cu plating</a:t>
            </a:r>
            <a:endParaRPr lang="en-US" dirty="0"/>
          </a:p>
        </p:txBody>
      </p:sp>
      <p:sp>
        <p:nvSpPr>
          <p:cNvPr id="4" name="Date Placeholder 3"/>
          <p:cNvSpPr>
            <a:spLocks noGrp="1"/>
          </p:cNvSpPr>
          <p:nvPr>
            <p:ph type="dt" sz="half" idx="10"/>
          </p:nvPr>
        </p:nvSpPr>
        <p:spPr/>
        <p:txBody>
          <a:bodyPr/>
          <a:lstStyle/>
          <a:p>
            <a:r>
              <a:rPr lang="en-US" smtClean="0"/>
              <a:t>6/5/2018</a:t>
            </a:r>
            <a:endParaRPr lang="en-US"/>
          </a:p>
        </p:txBody>
      </p:sp>
      <p:sp>
        <p:nvSpPr>
          <p:cNvPr id="5" name="Footer Placeholder 4"/>
          <p:cNvSpPr>
            <a:spLocks noGrp="1"/>
          </p:cNvSpPr>
          <p:nvPr>
            <p:ph type="ftr" sz="quarter" idx="11"/>
          </p:nvPr>
        </p:nvSpPr>
        <p:spPr/>
        <p:txBody>
          <a:bodyPr/>
          <a:lstStyle/>
          <a:p>
            <a:r>
              <a:rPr lang="en-US" smtClean="0"/>
              <a:t>C. pearson</a:t>
            </a:r>
            <a:endParaRPr lang="en-US"/>
          </a:p>
        </p:txBody>
      </p:sp>
      <p:sp>
        <p:nvSpPr>
          <p:cNvPr id="6" name="Slide Number Placeholder 5"/>
          <p:cNvSpPr>
            <a:spLocks noGrp="1"/>
          </p:cNvSpPr>
          <p:nvPr>
            <p:ph type="sldNum" sz="quarter" idx="12"/>
          </p:nvPr>
        </p:nvSpPr>
        <p:spPr/>
        <p:txBody>
          <a:bodyPr/>
          <a:lstStyle/>
          <a:p>
            <a:fld id="{643A053F-8FBE-4EA7-B910-E54592B67A43}" type="slidenum">
              <a:rPr lang="en-US" smtClean="0"/>
              <a:t>21</a:t>
            </a:fld>
            <a:endParaRPr lang="en-US"/>
          </a:p>
        </p:txBody>
      </p:sp>
    </p:spTree>
    <p:extLst>
      <p:ext uri="{BB962C8B-B14F-4D97-AF65-F5344CB8AC3E}">
        <p14:creationId xmlns:p14="http://schemas.microsoft.com/office/powerpoint/2010/main" val="764221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4011" y="1745862"/>
            <a:ext cx="5730240" cy="429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09800" y="1524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Fracture Analysis</a:t>
            </a:r>
            <a:endParaRPr lang="en-US" sz="2000" dirty="0"/>
          </a:p>
        </p:txBody>
      </p:sp>
      <p:cxnSp>
        <p:nvCxnSpPr>
          <p:cNvPr id="12" name="Straight Connector 11"/>
          <p:cNvCxnSpPr/>
          <p:nvPr/>
        </p:nvCxnSpPr>
        <p:spPr>
          <a:xfrm>
            <a:off x="3027353" y="1219200"/>
            <a:ext cx="5964247" cy="419100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28600" y="1488449"/>
            <a:ext cx="2743200" cy="4555093"/>
          </a:xfrm>
          <a:prstGeom prst="rect">
            <a:avLst/>
          </a:prstGeom>
          <a:noFill/>
        </p:spPr>
        <p:txBody>
          <a:bodyPr wrap="square" rtlCol="0">
            <a:spAutoFit/>
          </a:bodyPr>
          <a:lstStyle/>
          <a:p>
            <a:r>
              <a:rPr lang="en-US" dirty="0" smtClean="0"/>
              <a:t>Note apparent contrasting topographies above and below blue line.  This might appear as if the SST material has two layers of materials with different properties.</a:t>
            </a:r>
          </a:p>
          <a:p>
            <a:r>
              <a:rPr lang="en-US" sz="2000" i="1" dirty="0" smtClean="0"/>
              <a:t>However</a:t>
            </a:r>
            <a:r>
              <a:rPr lang="en-US" dirty="0" smtClean="0"/>
              <a:t>,  this appearance is very probably due to the cracks initiating on the vacuum side (concave side), progressing far into the material, before cracks initiate on the air side, and ultimately meet at the blue line. </a:t>
            </a:r>
            <a:endParaRPr lang="en-US" dirty="0"/>
          </a:p>
        </p:txBody>
      </p:sp>
      <p:sp>
        <p:nvSpPr>
          <p:cNvPr id="3" name="Date Placeholder 2"/>
          <p:cNvSpPr>
            <a:spLocks noGrp="1"/>
          </p:cNvSpPr>
          <p:nvPr>
            <p:ph type="dt" sz="half" idx="10"/>
          </p:nvPr>
        </p:nvSpPr>
        <p:spPr/>
        <p:txBody>
          <a:bodyPr/>
          <a:lstStyle/>
          <a:p>
            <a:r>
              <a:rPr lang="en-US" smtClean="0"/>
              <a:t>6/5/2018</a:t>
            </a:r>
            <a:endParaRPr lang="en-US"/>
          </a:p>
        </p:txBody>
      </p:sp>
      <p:sp>
        <p:nvSpPr>
          <p:cNvPr id="4" name="Footer Placeholder 3"/>
          <p:cNvSpPr>
            <a:spLocks noGrp="1"/>
          </p:cNvSpPr>
          <p:nvPr>
            <p:ph type="ftr" sz="quarter" idx="11"/>
          </p:nvPr>
        </p:nvSpPr>
        <p:spPr/>
        <p:txBody>
          <a:bodyPr/>
          <a:lstStyle/>
          <a:p>
            <a:r>
              <a:rPr lang="en-US" smtClean="0"/>
              <a:t>C. pearson</a:t>
            </a:r>
            <a:endParaRPr lang="en-US"/>
          </a:p>
        </p:txBody>
      </p:sp>
      <p:sp>
        <p:nvSpPr>
          <p:cNvPr id="5" name="Slide Number Placeholder 4"/>
          <p:cNvSpPr>
            <a:spLocks noGrp="1"/>
          </p:cNvSpPr>
          <p:nvPr>
            <p:ph type="sldNum" sz="quarter" idx="12"/>
          </p:nvPr>
        </p:nvSpPr>
        <p:spPr/>
        <p:txBody>
          <a:bodyPr/>
          <a:lstStyle/>
          <a:p>
            <a:fld id="{643A053F-8FBE-4EA7-B910-E54592B67A43}" type="slidenum">
              <a:rPr lang="en-US" smtClean="0"/>
              <a:t>22</a:t>
            </a:fld>
            <a:endParaRPr lang="en-US"/>
          </a:p>
        </p:txBody>
      </p:sp>
    </p:spTree>
    <p:extLst>
      <p:ext uri="{BB962C8B-B14F-4D97-AF65-F5344CB8AC3E}">
        <p14:creationId xmlns:p14="http://schemas.microsoft.com/office/powerpoint/2010/main" val="1860214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1524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Fracture Analysis</a:t>
            </a:r>
            <a:endParaRPr lang="en-US" sz="2000" dirty="0"/>
          </a:p>
        </p:txBody>
      </p:sp>
      <p:cxnSp>
        <p:nvCxnSpPr>
          <p:cNvPr id="12" name="Straight Connector 11"/>
          <p:cNvCxnSpPr/>
          <p:nvPr/>
        </p:nvCxnSpPr>
        <p:spPr>
          <a:xfrm>
            <a:off x="2667000" y="990600"/>
            <a:ext cx="6553200" cy="487680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470572"/>
            <a:ext cx="6461760" cy="484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304800" y="3581400"/>
            <a:ext cx="3429000" cy="646331"/>
          </a:xfrm>
          <a:prstGeom prst="rect">
            <a:avLst/>
          </a:prstGeom>
          <a:solidFill>
            <a:schemeClr val="bg1"/>
          </a:solidFill>
          <a:ln>
            <a:solidFill>
              <a:schemeClr val="tx1"/>
            </a:solidFill>
          </a:ln>
        </p:spPr>
        <p:txBody>
          <a:bodyPr wrap="square" rtlCol="0">
            <a:spAutoFit/>
          </a:bodyPr>
          <a:lstStyle/>
          <a:p>
            <a:r>
              <a:rPr lang="en-US" dirty="0" smtClean="0"/>
              <a:t>Another image showing typical fracture topography. </a:t>
            </a:r>
            <a:endParaRPr lang="en-US" dirty="0"/>
          </a:p>
        </p:txBody>
      </p:sp>
      <p:sp>
        <p:nvSpPr>
          <p:cNvPr id="3" name="Date Placeholder 2"/>
          <p:cNvSpPr>
            <a:spLocks noGrp="1"/>
          </p:cNvSpPr>
          <p:nvPr>
            <p:ph type="dt" sz="half" idx="10"/>
          </p:nvPr>
        </p:nvSpPr>
        <p:spPr/>
        <p:txBody>
          <a:bodyPr/>
          <a:lstStyle/>
          <a:p>
            <a:r>
              <a:rPr lang="en-US" smtClean="0"/>
              <a:t>6/5/2018</a:t>
            </a:r>
            <a:endParaRPr lang="en-US"/>
          </a:p>
        </p:txBody>
      </p:sp>
      <p:sp>
        <p:nvSpPr>
          <p:cNvPr id="4" name="Footer Placeholder 3"/>
          <p:cNvSpPr>
            <a:spLocks noGrp="1"/>
          </p:cNvSpPr>
          <p:nvPr>
            <p:ph type="ftr" sz="quarter" idx="11"/>
          </p:nvPr>
        </p:nvSpPr>
        <p:spPr/>
        <p:txBody>
          <a:bodyPr/>
          <a:lstStyle/>
          <a:p>
            <a:r>
              <a:rPr lang="en-US" smtClean="0"/>
              <a:t>C. pearson</a:t>
            </a:r>
            <a:endParaRPr lang="en-US"/>
          </a:p>
        </p:txBody>
      </p:sp>
      <p:sp>
        <p:nvSpPr>
          <p:cNvPr id="5" name="Slide Number Placeholder 4"/>
          <p:cNvSpPr>
            <a:spLocks noGrp="1"/>
          </p:cNvSpPr>
          <p:nvPr>
            <p:ph type="sldNum" sz="quarter" idx="12"/>
          </p:nvPr>
        </p:nvSpPr>
        <p:spPr/>
        <p:txBody>
          <a:bodyPr/>
          <a:lstStyle/>
          <a:p>
            <a:fld id="{643A053F-8FBE-4EA7-B910-E54592B67A43}" type="slidenum">
              <a:rPr lang="en-US" smtClean="0"/>
              <a:t>23</a:t>
            </a:fld>
            <a:endParaRPr lang="en-US"/>
          </a:p>
        </p:txBody>
      </p:sp>
    </p:spTree>
    <p:extLst>
      <p:ext uri="{BB962C8B-B14F-4D97-AF65-F5344CB8AC3E}">
        <p14:creationId xmlns:p14="http://schemas.microsoft.com/office/powerpoint/2010/main" val="938993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1314999"/>
            <a:ext cx="7071360"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09800" y="1524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Fracture Analysis</a:t>
            </a:r>
            <a:endParaRPr lang="en-US" sz="2000" dirty="0"/>
          </a:p>
        </p:txBody>
      </p:sp>
      <p:cxnSp>
        <p:nvCxnSpPr>
          <p:cNvPr id="12" name="Straight Connector 11"/>
          <p:cNvCxnSpPr>
            <a:endCxn id="9" idx="3"/>
          </p:cNvCxnSpPr>
          <p:nvPr/>
        </p:nvCxnSpPr>
        <p:spPr>
          <a:xfrm flipH="1">
            <a:off x="3429000" y="4724398"/>
            <a:ext cx="1447800" cy="276999"/>
          </a:xfrm>
          <a:prstGeom prst="line">
            <a:avLst/>
          </a:prstGeom>
          <a:ln w="22225">
            <a:solidFill>
              <a:srgbClr val="00B050"/>
            </a:solidFill>
            <a:head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28600" y="1992026"/>
            <a:ext cx="3429000" cy="646331"/>
          </a:xfrm>
          <a:prstGeom prst="rect">
            <a:avLst/>
          </a:prstGeom>
          <a:solidFill>
            <a:schemeClr val="bg1"/>
          </a:solidFill>
          <a:ln>
            <a:solidFill>
              <a:schemeClr val="tx1"/>
            </a:solidFill>
          </a:ln>
        </p:spPr>
        <p:txBody>
          <a:bodyPr wrap="square" rtlCol="0">
            <a:spAutoFit/>
          </a:bodyPr>
          <a:lstStyle/>
          <a:p>
            <a:r>
              <a:rPr lang="en-US" dirty="0" smtClean="0"/>
              <a:t>Another image showing typical fracture topography. </a:t>
            </a:r>
            <a:endParaRPr lang="en-US" dirty="0"/>
          </a:p>
        </p:txBody>
      </p:sp>
      <p:sp>
        <p:nvSpPr>
          <p:cNvPr id="3" name="Oval 2"/>
          <p:cNvSpPr/>
          <p:nvPr/>
        </p:nvSpPr>
        <p:spPr>
          <a:xfrm>
            <a:off x="4876800" y="4345578"/>
            <a:ext cx="800100" cy="7576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943600" y="4913790"/>
            <a:ext cx="969885" cy="9100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0" y="4262733"/>
            <a:ext cx="3429000" cy="1477328"/>
          </a:xfrm>
          <a:prstGeom prst="rect">
            <a:avLst/>
          </a:prstGeom>
          <a:solidFill>
            <a:schemeClr val="bg1"/>
          </a:solidFill>
          <a:ln>
            <a:solidFill>
              <a:schemeClr val="tx1"/>
            </a:solidFill>
          </a:ln>
        </p:spPr>
        <p:txBody>
          <a:bodyPr wrap="square" rtlCol="0">
            <a:spAutoFit/>
          </a:bodyPr>
          <a:lstStyle/>
          <a:p>
            <a:r>
              <a:rPr lang="en-US" dirty="0" smtClean="0"/>
              <a:t>Topography in some areas seem to indicate progression of cracks from </a:t>
            </a:r>
            <a:r>
              <a:rPr lang="en-US" dirty="0" err="1" smtClean="0"/>
              <a:t>vac</a:t>
            </a:r>
            <a:r>
              <a:rPr lang="en-US" dirty="0" smtClean="0"/>
              <a:t> side surface toward air side. </a:t>
            </a:r>
            <a:r>
              <a:rPr lang="en-US" i="1" dirty="0" smtClean="0"/>
              <a:t>(reminiscent of high cycle fatigue marks)</a:t>
            </a:r>
            <a:endParaRPr lang="en-US" i="1" dirty="0"/>
          </a:p>
        </p:txBody>
      </p:sp>
      <p:cxnSp>
        <p:nvCxnSpPr>
          <p:cNvPr id="14" name="Straight Connector 13"/>
          <p:cNvCxnSpPr/>
          <p:nvPr/>
        </p:nvCxnSpPr>
        <p:spPr>
          <a:xfrm flipH="1" flipV="1">
            <a:off x="3429000" y="4724398"/>
            <a:ext cx="2514600" cy="533402"/>
          </a:xfrm>
          <a:prstGeom prst="line">
            <a:avLst/>
          </a:prstGeom>
          <a:ln w="22225">
            <a:solidFill>
              <a:srgbClr val="00B050"/>
            </a:solidFill>
            <a:headEnd type="arrow"/>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r>
              <a:rPr lang="en-US" smtClean="0"/>
              <a:t>6/5/2018</a:t>
            </a:r>
            <a:endParaRPr lang="en-US"/>
          </a:p>
        </p:txBody>
      </p:sp>
      <p:sp>
        <p:nvSpPr>
          <p:cNvPr id="5" name="Footer Placeholder 4"/>
          <p:cNvSpPr>
            <a:spLocks noGrp="1"/>
          </p:cNvSpPr>
          <p:nvPr>
            <p:ph type="ftr" sz="quarter" idx="11"/>
          </p:nvPr>
        </p:nvSpPr>
        <p:spPr/>
        <p:txBody>
          <a:bodyPr/>
          <a:lstStyle/>
          <a:p>
            <a:r>
              <a:rPr lang="en-US" smtClean="0"/>
              <a:t>C. pearson</a:t>
            </a:r>
            <a:endParaRPr lang="en-US"/>
          </a:p>
        </p:txBody>
      </p:sp>
      <p:sp>
        <p:nvSpPr>
          <p:cNvPr id="6" name="Slide Number Placeholder 5"/>
          <p:cNvSpPr>
            <a:spLocks noGrp="1"/>
          </p:cNvSpPr>
          <p:nvPr>
            <p:ph type="sldNum" sz="quarter" idx="12"/>
          </p:nvPr>
        </p:nvSpPr>
        <p:spPr/>
        <p:txBody>
          <a:bodyPr/>
          <a:lstStyle/>
          <a:p>
            <a:fld id="{643A053F-8FBE-4EA7-B910-E54592B67A43}" type="slidenum">
              <a:rPr lang="en-US" smtClean="0"/>
              <a:t>24</a:t>
            </a:fld>
            <a:endParaRPr lang="en-US"/>
          </a:p>
        </p:txBody>
      </p:sp>
    </p:spTree>
    <p:extLst>
      <p:ext uri="{BB962C8B-B14F-4D97-AF65-F5344CB8AC3E}">
        <p14:creationId xmlns:p14="http://schemas.microsoft.com/office/powerpoint/2010/main" val="1426187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98525"/>
            <a:ext cx="6949440"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09800" y="1524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Surfaces</a:t>
            </a:r>
            <a:endParaRPr lang="en-US" sz="2000" dirty="0"/>
          </a:p>
        </p:txBody>
      </p:sp>
      <p:sp>
        <p:nvSpPr>
          <p:cNvPr id="45" name="TextBox 44"/>
          <p:cNvSpPr txBox="1"/>
          <p:nvPr/>
        </p:nvSpPr>
        <p:spPr>
          <a:xfrm>
            <a:off x="304800" y="3581400"/>
            <a:ext cx="3429000" cy="1477328"/>
          </a:xfrm>
          <a:prstGeom prst="rect">
            <a:avLst/>
          </a:prstGeom>
          <a:solidFill>
            <a:schemeClr val="bg1"/>
          </a:solidFill>
          <a:ln>
            <a:solidFill>
              <a:schemeClr val="tx1"/>
            </a:solidFill>
          </a:ln>
        </p:spPr>
        <p:txBody>
          <a:bodyPr wrap="square" rtlCol="0">
            <a:spAutoFit/>
          </a:bodyPr>
          <a:lstStyle/>
          <a:p>
            <a:r>
              <a:rPr lang="en-US" dirty="0" smtClean="0"/>
              <a:t>The air side surface (</a:t>
            </a:r>
            <a:r>
              <a:rPr lang="en-US" dirty="0" err="1" smtClean="0"/>
              <a:t>unplated</a:t>
            </a:r>
            <a:r>
              <a:rPr lang="en-US" dirty="0" smtClean="0"/>
              <a:t> </a:t>
            </a:r>
            <a:r>
              <a:rPr lang="en-US" dirty="0" err="1" smtClean="0"/>
              <a:t>sst</a:t>
            </a:r>
            <a:r>
              <a:rPr lang="en-US" dirty="0" smtClean="0"/>
              <a:t>) has a somewhat unusual “hammered” appearance and was likely bead blasted.  It is rather dirty. </a:t>
            </a:r>
            <a:endParaRPr lang="en-US" dirty="0"/>
          </a:p>
        </p:txBody>
      </p:sp>
      <p:sp>
        <p:nvSpPr>
          <p:cNvPr id="3" name="Date Placeholder 2"/>
          <p:cNvSpPr>
            <a:spLocks noGrp="1"/>
          </p:cNvSpPr>
          <p:nvPr>
            <p:ph type="dt" sz="half" idx="10"/>
          </p:nvPr>
        </p:nvSpPr>
        <p:spPr/>
        <p:txBody>
          <a:bodyPr/>
          <a:lstStyle/>
          <a:p>
            <a:r>
              <a:rPr lang="en-US" smtClean="0"/>
              <a:t>6/5/2018</a:t>
            </a:r>
            <a:endParaRPr lang="en-US"/>
          </a:p>
        </p:txBody>
      </p:sp>
      <p:sp>
        <p:nvSpPr>
          <p:cNvPr id="4" name="Footer Placeholder 3"/>
          <p:cNvSpPr>
            <a:spLocks noGrp="1"/>
          </p:cNvSpPr>
          <p:nvPr>
            <p:ph type="ftr" sz="quarter" idx="11"/>
          </p:nvPr>
        </p:nvSpPr>
        <p:spPr/>
        <p:txBody>
          <a:bodyPr/>
          <a:lstStyle/>
          <a:p>
            <a:r>
              <a:rPr lang="en-US" smtClean="0"/>
              <a:t>C. pearson</a:t>
            </a:r>
            <a:endParaRPr lang="en-US"/>
          </a:p>
        </p:txBody>
      </p:sp>
      <p:sp>
        <p:nvSpPr>
          <p:cNvPr id="5" name="Slide Number Placeholder 4"/>
          <p:cNvSpPr>
            <a:spLocks noGrp="1"/>
          </p:cNvSpPr>
          <p:nvPr>
            <p:ph type="sldNum" sz="quarter" idx="12"/>
          </p:nvPr>
        </p:nvSpPr>
        <p:spPr/>
        <p:txBody>
          <a:bodyPr/>
          <a:lstStyle/>
          <a:p>
            <a:fld id="{643A053F-8FBE-4EA7-B910-E54592B67A43}" type="slidenum">
              <a:rPr lang="en-US" smtClean="0"/>
              <a:t>25</a:t>
            </a:fld>
            <a:endParaRPr lang="en-US"/>
          </a:p>
        </p:txBody>
      </p:sp>
    </p:spTree>
    <p:extLst>
      <p:ext uri="{BB962C8B-B14F-4D97-AF65-F5344CB8AC3E}">
        <p14:creationId xmlns:p14="http://schemas.microsoft.com/office/powerpoint/2010/main" val="3961903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 b="1299"/>
          <a:stretch/>
        </p:blipFill>
        <p:spPr bwMode="auto">
          <a:xfrm>
            <a:off x="1752600" y="1219200"/>
            <a:ext cx="7040880"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09800" y="1524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Surfaces</a:t>
            </a:r>
            <a:endParaRPr lang="en-US" sz="2000" dirty="0"/>
          </a:p>
        </p:txBody>
      </p:sp>
      <p:sp>
        <p:nvSpPr>
          <p:cNvPr id="45" name="TextBox 44"/>
          <p:cNvSpPr txBox="1"/>
          <p:nvPr/>
        </p:nvSpPr>
        <p:spPr>
          <a:xfrm>
            <a:off x="305540" y="2362200"/>
            <a:ext cx="3429000" cy="3262432"/>
          </a:xfrm>
          <a:prstGeom prst="rect">
            <a:avLst/>
          </a:prstGeom>
          <a:solidFill>
            <a:schemeClr val="bg1"/>
          </a:solidFill>
          <a:ln>
            <a:solidFill>
              <a:schemeClr val="tx1"/>
            </a:solidFill>
          </a:ln>
        </p:spPr>
        <p:txBody>
          <a:bodyPr wrap="square" rtlCol="0">
            <a:spAutoFit/>
          </a:bodyPr>
          <a:lstStyle/>
          <a:p>
            <a:r>
              <a:rPr lang="en-US" dirty="0" smtClean="0"/>
              <a:t>The vacuum side surface (Cu plated </a:t>
            </a:r>
            <a:r>
              <a:rPr lang="en-US" dirty="0" err="1" smtClean="0"/>
              <a:t>sst</a:t>
            </a:r>
            <a:r>
              <a:rPr lang="en-US" dirty="0" smtClean="0"/>
              <a:t>) has been abrasively polished.  The polishing is heaviest on the ID and extends part way into the convolutions.  It has some embedded abrasive particles.</a:t>
            </a:r>
          </a:p>
          <a:p>
            <a:endParaRPr lang="en-US" dirty="0"/>
          </a:p>
          <a:p>
            <a:r>
              <a:rPr lang="en-US" sz="2000" i="1" dirty="0" smtClean="0"/>
              <a:t>Note: This mechanical abrasive polishing introduces some uncertainty into the actual plating thickness.</a:t>
            </a:r>
            <a:endParaRPr lang="en-US" sz="2000" i="1" dirty="0"/>
          </a:p>
        </p:txBody>
      </p:sp>
      <p:sp>
        <p:nvSpPr>
          <p:cNvPr id="3" name="Date Placeholder 2"/>
          <p:cNvSpPr>
            <a:spLocks noGrp="1"/>
          </p:cNvSpPr>
          <p:nvPr>
            <p:ph type="dt" sz="half" idx="10"/>
          </p:nvPr>
        </p:nvSpPr>
        <p:spPr/>
        <p:txBody>
          <a:bodyPr/>
          <a:lstStyle/>
          <a:p>
            <a:r>
              <a:rPr lang="en-US" smtClean="0"/>
              <a:t>6/5/2018</a:t>
            </a:r>
            <a:endParaRPr lang="en-US"/>
          </a:p>
        </p:txBody>
      </p:sp>
      <p:sp>
        <p:nvSpPr>
          <p:cNvPr id="4" name="Footer Placeholder 3"/>
          <p:cNvSpPr>
            <a:spLocks noGrp="1"/>
          </p:cNvSpPr>
          <p:nvPr>
            <p:ph type="ftr" sz="quarter" idx="11"/>
          </p:nvPr>
        </p:nvSpPr>
        <p:spPr/>
        <p:txBody>
          <a:bodyPr/>
          <a:lstStyle/>
          <a:p>
            <a:r>
              <a:rPr lang="en-US" smtClean="0"/>
              <a:t>C. pearson</a:t>
            </a:r>
            <a:endParaRPr lang="en-US"/>
          </a:p>
        </p:txBody>
      </p:sp>
      <p:sp>
        <p:nvSpPr>
          <p:cNvPr id="5" name="Slide Number Placeholder 4"/>
          <p:cNvSpPr>
            <a:spLocks noGrp="1"/>
          </p:cNvSpPr>
          <p:nvPr>
            <p:ph type="sldNum" sz="quarter" idx="12"/>
          </p:nvPr>
        </p:nvSpPr>
        <p:spPr/>
        <p:txBody>
          <a:bodyPr/>
          <a:lstStyle/>
          <a:p>
            <a:fld id="{643A053F-8FBE-4EA7-B910-E54592B67A43}" type="slidenum">
              <a:rPr lang="en-US" smtClean="0"/>
              <a:t>26</a:t>
            </a:fld>
            <a:endParaRPr lang="en-US"/>
          </a:p>
        </p:txBody>
      </p:sp>
    </p:spTree>
    <p:extLst>
      <p:ext uri="{BB962C8B-B14F-4D97-AF65-F5344CB8AC3E}">
        <p14:creationId xmlns:p14="http://schemas.microsoft.com/office/powerpoint/2010/main" val="1469078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1524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Conclusions</a:t>
            </a:r>
            <a:endParaRPr lang="en-US" sz="2000" dirty="0"/>
          </a:p>
        </p:txBody>
      </p:sp>
      <p:sp>
        <p:nvSpPr>
          <p:cNvPr id="45" name="TextBox 44"/>
          <p:cNvSpPr txBox="1"/>
          <p:nvPr/>
        </p:nvSpPr>
        <p:spPr>
          <a:xfrm>
            <a:off x="381000" y="1353469"/>
            <a:ext cx="8377561" cy="5047536"/>
          </a:xfrm>
          <a:prstGeom prst="rect">
            <a:avLst/>
          </a:prstGeom>
          <a:solidFill>
            <a:schemeClr val="bg1"/>
          </a:solidFill>
          <a:ln>
            <a:solidFill>
              <a:schemeClr val="tx1"/>
            </a:solidFill>
          </a:ln>
        </p:spPr>
        <p:txBody>
          <a:bodyPr wrap="square" rtlCol="0">
            <a:spAutoFit/>
          </a:bodyPr>
          <a:lstStyle/>
          <a:p>
            <a:pPr marL="342900" lvl="0" indent="-342900">
              <a:buFont typeface="+mj-lt"/>
              <a:buAutoNum type="arabicPeriod"/>
            </a:pPr>
            <a:r>
              <a:rPr lang="en-US" sz="1600" dirty="0"/>
              <a:t>The copper plating looks OK.  Thickness runs from 5 to 8 microns.  Thicker at the bellows ID (convex area as viewed from bellows ID), and (as is typical) thinner as you proceed to the bottom of the convolution (concave area as seem from the bellows ID). No signs of other problems such as delamination or porosity.  (I did not get to looking for blisters on the surface).  The plating was abrasively polished, leaving a few embedded abrasives</a:t>
            </a:r>
            <a:r>
              <a:rPr lang="en-US" sz="1600" dirty="0" smtClean="0"/>
              <a:t>.  This mechanical polishing could cause local thin spots, especially at the ID.</a:t>
            </a:r>
            <a:endParaRPr lang="en-US" sz="1600" dirty="0"/>
          </a:p>
          <a:p>
            <a:pPr marL="342900" lvl="0" indent="-342900">
              <a:buFont typeface="+mj-lt"/>
              <a:buAutoNum type="arabicPeriod"/>
            </a:pPr>
            <a:r>
              <a:rPr lang="en-US" sz="1600" dirty="0"/>
              <a:t>The material thickness is 8 mils down to 5+ mills. (nowhere is it as thin as 100 microns).  In the bellows neck </a:t>
            </a:r>
            <a:r>
              <a:rPr lang="en-US" sz="1600" dirty="0" smtClean="0"/>
              <a:t>areas </a:t>
            </a:r>
            <a:r>
              <a:rPr lang="en-US" sz="1600" dirty="0"/>
              <a:t>it is exactly 8 mils.  This represents the starting material thickness. The thinnest areas are at the top and bottom of the convolutions, where there is maximum stretching from the forming process. (I think this thinning may be typical, and I will try to check some data on other bellows that I have looked </a:t>
            </a:r>
            <a:r>
              <a:rPr lang="en-US" sz="1600" dirty="0" smtClean="0"/>
              <a:t>at in </a:t>
            </a:r>
            <a:r>
              <a:rPr lang="en-US" sz="1600" dirty="0"/>
              <a:t>the past).  The fracture location corresponds with the thinnest location.  The thinning is likely </a:t>
            </a:r>
            <a:r>
              <a:rPr lang="en-US" sz="1600" dirty="0" err="1" smtClean="0"/>
              <a:t>axi</a:t>
            </a:r>
            <a:r>
              <a:rPr lang="en-US" sz="1600" dirty="0" smtClean="0"/>
              <a:t>-symmetrical </a:t>
            </a:r>
            <a:r>
              <a:rPr lang="en-US" sz="1600" dirty="0"/>
              <a:t>and </a:t>
            </a:r>
            <a:r>
              <a:rPr lang="en-US" sz="1600" dirty="0" smtClean="0"/>
              <a:t>more or less similar </a:t>
            </a:r>
            <a:r>
              <a:rPr lang="en-US" sz="1600" dirty="0"/>
              <a:t>for all convolutions. </a:t>
            </a:r>
          </a:p>
          <a:p>
            <a:pPr marL="342900" lvl="0" indent="-342900">
              <a:buFont typeface="+mj-lt"/>
              <a:buAutoNum type="arabicPeriod"/>
            </a:pPr>
            <a:r>
              <a:rPr lang="en-US" sz="1600" dirty="0"/>
              <a:t>The fracture appears brittle and does not exhibit signs of plastic deformation.</a:t>
            </a:r>
          </a:p>
          <a:p>
            <a:pPr marL="342900" lvl="0" indent="-342900">
              <a:buFont typeface="+mj-lt"/>
              <a:buAutoNum type="arabicPeriod"/>
            </a:pPr>
            <a:r>
              <a:rPr lang="en-US" sz="1600" dirty="0"/>
              <a:t>The fracture does not show </a:t>
            </a:r>
            <a:r>
              <a:rPr lang="en-US" sz="1600" dirty="0" smtClean="0"/>
              <a:t>conclusive </a:t>
            </a:r>
            <a:r>
              <a:rPr lang="en-US" sz="1600" dirty="0"/>
              <a:t>beach mark surface areas as in low stress high cycle textbook fatigue</a:t>
            </a:r>
            <a:r>
              <a:rPr lang="en-US" sz="1600" dirty="0" smtClean="0"/>
              <a:t>.  (Although there are some areas where the fracture topography seems indicate local crack initiation on the </a:t>
            </a:r>
            <a:r>
              <a:rPr lang="en-US" sz="1600" dirty="0" err="1" smtClean="0"/>
              <a:t>vac</a:t>
            </a:r>
            <a:r>
              <a:rPr lang="en-US" sz="1600" dirty="0" smtClean="0"/>
              <a:t> side that radiates inward toward the air side.)</a:t>
            </a:r>
            <a:endParaRPr lang="en-US" sz="1600" dirty="0"/>
          </a:p>
          <a:p>
            <a:pPr marL="342900" lvl="0" indent="-342900">
              <a:buFont typeface="+mj-lt"/>
              <a:buAutoNum type="arabicPeriod"/>
            </a:pPr>
            <a:r>
              <a:rPr lang="en-US" sz="1600" dirty="0"/>
              <a:t>There are numerous micron sized cracks adjacent to and extending out from the termination of the fracture. </a:t>
            </a:r>
          </a:p>
          <a:p>
            <a:r>
              <a:rPr lang="en-US" dirty="0"/>
              <a:t> </a:t>
            </a:r>
          </a:p>
        </p:txBody>
      </p:sp>
      <p:sp>
        <p:nvSpPr>
          <p:cNvPr id="3" name="Date Placeholder 2"/>
          <p:cNvSpPr>
            <a:spLocks noGrp="1"/>
          </p:cNvSpPr>
          <p:nvPr>
            <p:ph type="dt" sz="half" idx="10"/>
          </p:nvPr>
        </p:nvSpPr>
        <p:spPr/>
        <p:txBody>
          <a:bodyPr/>
          <a:lstStyle/>
          <a:p>
            <a:r>
              <a:rPr lang="en-US" smtClean="0"/>
              <a:t>6/5/2018</a:t>
            </a:r>
            <a:endParaRPr lang="en-US"/>
          </a:p>
        </p:txBody>
      </p:sp>
      <p:sp>
        <p:nvSpPr>
          <p:cNvPr id="4" name="Footer Placeholder 3"/>
          <p:cNvSpPr>
            <a:spLocks noGrp="1"/>
          </p:cNvSpPr>
          <p:nvPr>
            <p:ph type="ftr" sz="quarter" idx="11"/>
          </p:nvPr>
        </p:nvSpPr>
        <p:spPr/>
        <p:txBody>
          <a:bodyPr/>
          <a:lstStyle/>
          <a:p>
            <a:r>
              <a:rPr lang="en-US" smtClean="0"/>
              <a:t>C. pearson</a:t>
            </a:r>
            <a:endParaRPr lang="en-US"/>
          </a:p>
        </p:txBody>
      </p:sp>
      <p:sp>
        <p:nvSpPr>
          <p:cNvPr id="5" name="Slide Number Placeholder 4"/>
          <p:cNvSpPr>
            <a:spLocks noGrp="1"/>
          </p:cNvSpPr>
          <p:nvPr>
            <p:ph type="sldNum" sz="quarter" idx="12"/>
          </p:nvPr>
        </p:nvSpPr>
        <p:spPr/>
        <p:txBody>
          <a:bodyPr/>
          <a:lstStyle/>
          <a:p>
            <a:fld id="{643A053F-8FBE-4EA7-B910-E54592B67A43}" type="slidenum">
              <a:rPr lang="en-US" smtClean="0"/>
              <a:t>27</a:t>
            </a:fld>
            <a:endParaRPr lang="en-US"/>
          </a:p>
        </p:txBody>
      </p:sp>
    </p:spTree>
    <p:extLst>
      <p:ext uri="{BB962C8B-B14F-4D97-AF65-F5344CB8AC3E}">
        <p14:creationId xmlns:p14="http://schemas.microsoft.com/office/powerpoint/2010/main" val="3709915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762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Conclusions</a:t>
            </a:r>
            <a:endParaRPr lang="en-US" sz="2000" dirty="0"/>
          </a:p>
        </p:txBody>
      </p:sp>
      <p:sp>
        <p:nvSpPr>
          <p:cNvPr id="45" name="TextBox 44"/>
          <p:cNvSpPr txBox="1"/>
          <p:nvPr/>
        </p:nvSpPr>
        <p:spPr>
          <a:xfrm>
            <a:off x="380999" y="1276529"/>
            <a:ext cx="8377561" cy="5355312"/>
          </a:xfrm>
          <a:prstGeom prst="rect">
            <a:avLst/>
          </a:prstGeom>
          <a:solidFill>
            <a:schemeClr val="bg1"/>
          </a:solidFill>
          <a:ln>
            <a:solidFill>
              <a:schemeClr val="tx1"/>
            </a:solidFill>
          </a:ln>
        </p:spPr>
        <p:txBody>
          <a:bodyPr wrap="square" rtlCol="0">
            <a:spAutoFit/>
          </a:bodyPr>
          <a:lstStyle/>
          <a:p>
            <a:r>
              <a:rPr lang="en-US" dirty="0" smtClean="0"/>
              <a:t>The following  three conclusion are part opinion based on my SEM observations coupled with very limited information regarding the circumstances surrounding this failure.</a:t>
            </a:r>
            <a:endParaRPr lang="en-US" dirty="0"/>
          </a:p>
          <a:p>
            <a:pPr marL="342900" indent="-342900">
              <a:buFont typeface="+mj-lt"/>
              <a:buAutoNum type="arabicPeriod"/>
            </a:pPr>
            <a:endParaRPr lang="en-US" dirty="0" smtClean="0"/>
          </a:p>
          <a:p>
            <a:pPr marL="342900" indent="-342900">
              <a:buFont typeface="+mj-lt"/>
              <a:buAutoNum type="arabicPeriod"/>
            </a:pPr>
            <a:endParaRPr lang="en-US" dirty="0"/>
          </a:p>
          <a:p>
            <a:pPr marL="342900" indent="-342900">
              <a:buFont typeface="+mj-lt"/>
              <a:buAutoNum type="arabicPeriod"/>
            </a:pPr>
            <a:r>
              <a:rPr lang="en-US" dirty="0" smtClean="0"/>
              <a:t>This </a:t>
            </a:r>
            <a:r>
              <a:rPr lang="en-US" dirty="0"/>
              <a:t>is an example of high stress low cycle fatigue.  That is, the material at the fracture location experienced multiple bending stress cycles at or above the yield strength, work hardening locally and eventually failing in a brittle manner. The fact that there numerous micron sized cracks in the immediate vicinity of the fracture, supports this conclusion.   </a:t>
            </a:r>
            <a:endParaRPr lang="en-US" dirty="0" smtClean="0"/>
          </a:p>
          <a:p>
            <a:pPr marL="342900" indent="-342900">
              <a:buFont typeface="+mj-lt"/>
              <a:buAutoNum type="arabicPeriod"/>
            </a:pPr>
            <a:r>
              <a:rPr lang="en-US" dirty="0" smtClean="0"/>
              <a:t>Initial </a:t>
            </a:r>
            <a:r>
              <a:rPr lang="en-US" dirty="0"/>
              <a:t>cracking developed in a large number of locations along the line of maximum stress,  more or less simultaneously.  The failure is not the result of a single large shock.  Such a failure would exhibit extensive signs of plastic deformation, almost certainly including significant macro buckling of the bellows itself</a:t>
            </a:r>
            <a:r>
              <a:rPr lang="en-US" dirty="0" smtClean="0"/>
              <a:t>.</a:t>
            </a:r>
          </a:p>
          <a:p>
            <a:pPr marL="342900" indent="-342900">
              <a:buFont typeface="+mj-lt"/>
              <a:buAutoNum type="arabicPeriod"/>
            </a:pPr>
            <a:endParaRPr lang="en-US" dirty="0"/>
          </a:p>
          <a:p>
            <a:r>
              <a:rPr lang="en-US" dirty="0" smtClean="0"/>
              <a:t>Caveat 1:</a:t>
            </a:r>
            <a:r>
              <a:rPr lang="en-US" dirty="0"/>
              <a:t>  I cannot exclude the possibility of some material problem (such as stringer inclusions, carbide precipitation, etc. as a contributing cause of the fracture</a:t>
            </a:r>
            <a:r>
              <a:rPr lang="en-US" dirty="0" smtClean="0"/>
              <a:t>.)  (Carbide precipitation is unlikely to be a factor based on the .02 reported carbon content) </a:t>
            </a:r>
          </a:p>
          <a:p>
            <a:endParaRPr lang="en-US" dirty="0"/>
          </a:p>
          <a:p>
            <a:r>
              <a:rPr lang="en-US" dirty="0" smtClean="0"/>
              <a:t>Caveat 2:  I did not complete all the SEM/EDS work that I wanted (due to a SEM failure).</a:t>
            </a:r>
            <a:r>
              <a:rPr lang="en-US" dirty="0"/>
              <a:t> </a:t>
            </a:r>
          </a:p>
        </p:txBody>
      </p:sp>
      <p:sp>
        <p:nvSpPr>
          <p:cNvPr id="3" name="Date Placeholder 2"/>
          <p:cNvSpPr>
            <a:spLocks noGrp="1"/>
          </p:cNvSpPr>
          <p:nvPr>
            <p:ph type="dt" sz="half" idx="10"/>
          </p:nvPr>
        </p:nvSpPr>
        <p:spPr/>
        <p:txBody>
          <a:bodyPr/>
          <a:lstStyle/>
          <a:p>
            <a:r>
              <a:rPr lang="en-US" smtClean="0"/>
              <a:t>6/5/2018</a:t>
            </a:r>
            <a:endParaRPr lang="en-US"/>
          </a:p>
        </p:txBody>
      </p:sp>
      <p:sp>
        <p:nvSpPr>
          <p:cNvPr id="4" name="Footer Placeholder 3"/>
          <p:cNvSpPr>
            <a:spLocks noGrp="1"/>
          </p:cNvSpPr>
          <p:nvPr>
            <p:ph type="ftr" sz="quarter" idx="11"/>
          </p:nvPr>
        </p:nvSpPr>
        <p:spPr/>
        <p:txBody>
          <a:bodyPr/>
          <a:lstStyle/>
          <a:p>
            <a:r>
              <a:rPr lang="en-US" smtClean="0"/>
              <a:t>C. pearson</a:t>
            </a:r>
            <a:endParaRPr lang="en-US"/>
          </a:p>
        </p:txBody>
      </p:sp>
      <p:sp>
        <p:nvSpPr>
          <p:cNvPr id="5" name="Slide Number Placeholder 4"/>
          <p:cNvSpPr>
            <a:spLocks noGrp="1"/>
          </p:cNvSpPr>
          <p:nvPr>
            <p:ph type="sldNum" sz="quarter" idx="12"/>
          </p:nvPr>
        </p:nvSpPr>
        <p:spPr/>
        <p:txBody>
          <a:bodyPr/>
          <a:lstStyle/>
          <a:p>
            <a:fld id="{643A053F-8FBE-4EA7-B910-E54592B67A43}" type="slidenum">
              <a:rPr lang="en-US" smtClean="0"/>
              <a:t>28</a:t>
            </a:fld>
            <a:endParaRPr lang="en-US"/>
          </a:p>
        </p:txBody>
      </p:sp>
    </p:spTree>
    <p:extLst>
      <p:ext uri="{BB962C8B-B14F-4D97-AF65-F5344CB8AC3E}">
        <p14:creationId xmlns:p14="http://schemas.microsoft.com/office/powerpoint/2010/main" val="1611627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1524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Recommendations</a:t>
            </a:r>
            <a:endParaRPr lang="en-US" sz="2000" dirty="0"/>
          </a:p>
        </p:txBody>
      </p:sp>
      <p:sp>
        <p:nvSpPr>
          <p:cNvPr id="45" name="TextBox 44"/>
          <p:cNvSpPr txBox="1"/>
          <p:nvPr/>
        </p:nvSpPr>
        <p:spPr>
          <a:xfrm>
            <a:off x="381000" y="1353469"/>
            <a:ext cx="8377561" cy="3970318"/>
          </a:xfrm>
          <a:prstGeom prst="rect">
            <a:avLst/>
          </a:prstGeom>
          <a:solidFill>
            <a:schemeClr val="bg1"/>
          </a:solidFill>
          <a:ln>
            <a:solidFill>
              <a:schemeClr val="tx1"/>
            </a:solidFill>
          </a:ln>
        </p:spPr>
        <p:txBody>
          <a:bodyPr wrap="square" rtlCol="0">
            <a:spAutoFit/>
          </a:bodyPr>
          <a:lstStyle/>
          <a:p>
            <a:r>
              <a:rPr lang="en-US" dirty="0" smtClean="0"/>
              <a:t>Some additional analysis would be helpful:</a:t>
            </a:r>
          </a:p>
          <a:p>
            <a:endParaRPr lang="en-US" dirty="0"/>
          </a:p>
          <a:p>
            <a:pPr marL="342900" indent="-342900">
              <a:buFont typeface="+mj-lt"/>
              <a:buAutoNum type="arabicPeriod"/>
            </a:pPr>
            <a:r>
              <a:rPr lang="en-US" dirty="0" smtClean="0"/>
              <a:t>Examine bellows cross-section at 180</a:t>
            </a:r>
            <a:r>
              <a:rPr lang="en-US" dirty="0" smtClean="0">
                <a:latin typeface="Calibri"/>
              </a:rPr>
              <a:t>° from fracture to determine if thinning is symmetrical.</a:t>
            </a:r>
          </a:p>
          <a:p>
            <a:pPr marL="342900" indent="-342900">
              <a:buFont typeface="+mj-lt"/>
              <a:buAutoNum type="arabicPeriod"/>
            </a:pPr>
            <a:r>
              <a:rPr lang="en-US" dirty="0" smtClean="0">
                <a:latin typeface="Calibri"/>
              </a:rPr>
              <a:t>Examine other bellows to see if the observed thinning is typical of all formed bellows.</a:t>
            </a:r>
          </a:p>
          <a:p>
            <a:pPr marL="342900" indent="-342900">
              <a:buFont typeface="+mj-lt"/>
              <a:buAutoNum type="arabicPeriod"/>
            </a:pPr>
            <a:r>
              <a:rPr lang="en-US" dirty="0" smtClean="0">
                <a:latin typeface="Calibri"/>
              </a:rPr>
              <a:t>Do metallographic analysis of cross-sections to determine microstructure (look for inclusion content).</a:t>
            </a:r>
          </a:p>
          <a:p>
            <a:pPr marL="342900" indent="-342900">
              <a:buFont typeface="+mj-lt"/>
              <a:buAutoNum type="arabicPeriod"/>
            </a:pPr>
            <a:r>
              <a:rPr lang="en-US" dirty="0" smtClean="0">
                <a:latin typeface="Calibri"/>
              </a:rPr>
              <a:t>Do chemical </a:t>
            </a:r>
            <a:r>
              <a:rPr lang="en-US" dirty="0" err="1" smtClean="0">
                <a:latin typeface="Calibri"/>
              </a:rPr>
              <a:t>anaylsis</a:t>
            </a:r>
            <a:r>
              <a:rPr lang="en-US" dirty="0" smtClean="0">
                <a:latin typeface="Calibri"/>
              </a:rPr>
              <a:t> to determine actual carbon content of this particular bellows material.</a:t>
            </a:r>
          </a:p>
          <a:p>
            <a:pPr marL="342900" indent="-342900">
              <a:buFont typeface="+mj-lt"/>
              <a:buAutoNum type="arabicPeriod"/>
            </a:pPr>
            <a:r>
              <a:rPr lang="en-US" dirty="0" smtClean="0">
                <a:latin typeface="Calibri"/>
              </a:rPr>
              <a:t>I would like to do EDS on the fracture surface.</a:t>
            </a:r>
          </a:p>
          <a:p>
            <a:pPr marL="342900" indent="-342900">
              <a:buFont typeface="+mj-lt"/>
              <a:buAutoNum type="arabicPeriod"/>
            </a:pPr>
            <a:r>
              <a:rPr lang="en-US" dirty="0" smtClean="0">
                <a:latin typeface="Calibri"/>
              </a:rPr>
              <a:t>More detailed high res SEM imaging of the fracture surface at likely crack initiation points and look for inclusions or other defects. </a:t>
            </a:r>
          </a:p>
          <a:p>
            <a:pPr marL="342900" indent="-342900">
              <a:buFont typeface="+mj-lt"/>
              <a:buAutoNum type="arabicPeriod"/>
            </a:pPr>
            <a:endParaRPr lang="en-US" dirty="0"/>
          </a:p>
        </p:txBody>
      </p:sp>
      <p:sp>
        <p:nvSpPr>
          <p:cNvPr id="3" name="Date Placeholder 2"/>
          <p:cNvSpPr>
            <a:spLocks noGrp="1"/>
          </p:cNvSpPr>
          <p:nvPr>
            <p:ph type="dt" sz="half" idx="10"/>
          </p:nvPr>
        </p:nvSpPr>
        <p:spPr/>
        <p:txBody>
          <a:bodyPr/>
          <a:lstStyle/>
          <a:p>
            <a:r>
              <a:rPr lang="en-US" smtClean="0"/>
              <a:t>6/5/2018</a:t>
            </a:r>
            <a:endParaRPr lang="en-US"/>
          </a:p>
        </p:txBody>
      </p:sp>
      <p:sp>
        <p:nvSpPr>
          <p:cNvPr id="4" name="Footer Placeholder 3"/>
          <p:cNvSpPr>
            <a:spLocks noGrp="1"/>
          </p:cNvSpPr>
          <p:nvPr>
            <p:ph type="ftr" sz="quarter" idx="11"/>
          </p:nvPr>
        </p:nvSpPr>
        <p:spPr/>
        <p:txBody>
          <a:bodyPr/>
          <a:lstStyle/>
          <a:p>
            <a:r>
              <a:rPr lang="en-US" smtClean="0"/>
              <a:t>C. pearson</a:t>
            </a:r>
            <a:endParaRPr lang="en-US"/>
          </a:p>
        </p:txBody>
      </p:sp>
      <p:sp>
        <p:nvSpPr>
          <p:cNvPr id="5" name="Slide Number Placeholder 4"/>
          <p:cNvSpPr>
            <a:spLocks noGrp="1"/>
          </p:cNvSpPr>
          <p:nvPr>
            <p:ph type="sldNum" sz="quarter" idx="12"/>
          </p:nvPr>
        </p:nvSpPr>
        <p:spPr/>
        <p:txBody>
          <a:bodyPr/>
          <a:lstStyle/>
          <a:p>
            <a:fld id="{643A053F-8FBE-4EA7-B910-E54592B67A43}" type="slidenum">
              <a:rPr lang="en-US" smtClean="0"/>
              <a:t>29</a:t>
            </a:fld>
            <a:endParaRPr lang="en-US"/>
          </a:p>
        </p:txBody>
      </p:sp>
    </p:spTree>
    <p:extLst>
      <p:ext uri="{BB962C8B-B14F-4D97-AF65-F5344CB8AC3E}">
        <p14:creationId xmlns:p14="http://schemas.microsoft.com/office/powerpoint/2010/main" val="2723481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1524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Conclusions</a:t>
            </a:r>
            <a:endParaRPr lang="en-US" sz="2000" dirty="0"/>
          </a:p>
        </p:txBody>
      </p:sp>
      <p:sp>
        <p:nvSpPr>
          <p:cNvPr id="45" name="TextBox 44"/>
          <p:cNvSpPr txBox="1"/>
          <p:nvPr/>
        </p:nvSpPr>
        <p:spPr>
          <a:xfrm>
            <a:off x="381000" y="1194911"/>
            <a:ext cx="8377561" cy="5170646"/>
          </a:xfrm>
          <a:prstGeom prst="rect">
            <a:avLst/>
          </a:prstGeom>
          <a:solidFill>
            <a:schemeClr val="bg1"/>
          </a:solidFill>
          <a:ln>
            <a:solidFill>
              <a:schemeClr val="tx1"/>
            </a:solidFill>
          </a:ln>
        </p:spPr>
        <p:txBody>
          <a:bodyPr wrap="square" rtlCol="0">
            <a:spAutoFit/>
          </a:bodyPr>
          <a:lstStyle/>
          <a:p>
            <a:r>
              <a:rPr lang="en-US" sz="1600" dirty="0" smtClean="0"/>
              <a:t>The following  two conclusions are part opinion based on my SEM observations coupled with very limited information regarding the circumstances surrounding this failure.</a:t>
            </a:r>
            <a:endParaRPr lang="en-US" sz="1600" dirty="0"/>
          </a:p>
          <a:p>
            <a:endParaRPr lang="en-US" dirty="0"/>
          </a:p>
          <a:p>
            <a:pPr marL="342900" indent="-342900">
              <a:buFont typeface="+mj-lt"/>
              <a:buAutoNum type="arabicPeriod"/>
            </a:pPr>
            <a:r>
              <a:rPr lang="en-US" sz="2000" dirty="0" smtClean="0"/>
              <a:t>This </a:t>
            </a:r>
            <a:r>
              <a:rPr lang="en-US" sz="2000" dirty="0"/>
              <a:t>is an example of high stress low cycle fatigue.  That is, the material at the fracture location experienced multiple bending stress cycles at or above the yield strength, work hardening locally and eventually failing in a brittle manner. The fact that there numerous micron sized cracks in the immediate vicinity of the fracture, supports this conclusion.   </a:t>
            </a:r>
            <a:endParaRPr lang="en-US" sz="2000" dirty="0" smtClean="0"/>
          </a:p>
          <a:p>
            <a:pPr marL="342900" indent="-342900">
              <a:buFont typeface="+mj-lt"/>
              <a:buAutoNum type="arabicPeriod"/>
            </a:pPr>
            <a:r>
              <a:rPr lang="en-US" sz="2000" dirty="0" smtClean="0"/>
              <a:t>Initial </a:t>
            </a:r>
            <a:r>
              <a:rPr lang="en-US" sz="2000" dirty="0"/>
              <a:t>cracking developed in a large number of locations along the line of maximum stress,  more or less simultaneously.  The failure is not the result of a single large shock.  Such a failure would exhibit extensive signs of plastic deformation, almost certainly including significant macro buckling of the bellows itself</a:t>
            </a:r>
            <a:r>
              <a:rPr lang="en-US" sz="2000" dirty="0" smtClean="0"/>
              <a:t>.</a:t>
            </a:r>
          </a:p>
          <a:p>
            <a:r>
              <a:rPr lang="en-US" sz="1600" dirty="0" smtClean="0"/>
              <a:t>Caveat </a:t>
            </a:r>
            <a:r>
              <a:rPr lang="en-US" sz="1600" dirty="0" smtClean="0"/>
              <a:t>1:</a:t>
            </a:r>
            <a:r>
              <a:rPr lang="en-US" sz="1600" dirty="0"/>
              <a:t>  I </a:t>
            </a:r>
            <a:r>
              <a:rPr lang="en-US" sz="1600" dirty="0" smtClean="0"/>
              <a:t>do not have enough information to </a:t>
            </a:r>
            <a:r>
              <a:rPr lang="en-US" sz="1600" dirty="0"/>
              <a:t>exclude the possibility of some material problem (such as stringer inclusions, carbide precipitation, etc. as a contributing cause of the fracture</a:t>
            </a:r>
            <a:r>
              <a:rPr lang="en-US" sz="1600" dirty="0" smtClean="0"/>
              <a:t>.)  (Carbide precipitation is unlikely to be a factor based on the .02 reported carbon content) </a:t>
            </a:r>
          </a:p>
          <a:p>
            <a:endParaRPr lang="en-US" sz="1600" dirty="0"/>
          </a:p>
          <a:p>
            <a:r>
              <a:rPr lang="en-US" sz="1600" dirty="0" smtClean="0"/>
              <a:t>Caveat 2:  I did not complete all the SEM/EDS work that I wanted (due to a SEM failure).</a:t>
            </a:r>
            <a:r>
              <a:rPr lang="en-US" sz="1600" dirty="0"/>
              <a:t> </a:t>
            </a:r>
          </a:p>
        </p:txBody>
      </p:sp>
      <p:sp>
        <p:nvSpPr>
          <p:cNvPr id="3" name="Date Placeholder 2"/>
          <p:cNvSpPr>
            <a:spLocks noGrp="1"/>
          </p:cNvSpPr>
          <p:nvPr>
            <p:ph type="dt" sz="half" idx="10"/>
          </p:nvPr>
        </p:nvSpPr>
        <p:spPr/>
        <p:txBody>
          <a:bodyPr/>
          <a:lstStyle/>
          <a:p>
            <a:r>
              <a:rPr lang="en-US" smtClean="0"/>
              <a:t>6/5/2018</a:t>
            </a:r>
            <a:endParaRPr lang="en-US"/>
          </a:p>
        </p:txBody>
      </p:sp>
      <p:sp>
        <p:nvSpPr>
          <p:cNvPr id="4" name="Footer Placeholder 3"/>
          <p:cNvSpPr>
            <a:spLocks noGrp="1"/>
          </p:cNvSpPr>
          <p:nvPr>
            <p:ph type="ftr" sz="quarter" idx="11"/>
          </p:nvPr>
        </p:nvSpPr>
        <p:spPr/>
        <p:txBody>
          <a:bodyPr/>
          <a:lstStyle/>
          <a:p>
            <a:r>
              <a:rPr lang="en-US" smtClean="0"/>
              <a:t>C. pearson</a:t>
            </a:r>
            <a:endParaRPr lang="en-US"/>
          </a:p>
        </p:txBody>
      </p:sp>
      <p:sp>
        <p:nvSpPr>
          <p:cNvPr id="5" name="Slide Number Placeholder 4"/>
          <p:cNvSpPr>
            <a:spLocks noGrp="1"/>
          </p:cNvSpPr>
          <p:nvPr>
            <p:ph type="sldNum" sz="quarter" idx="12"/>
          </p:nvPr>
        </p:nvSpPr>
        <p:spPr/>
        <p:txBody>
          <a:bodyPr/>
          <a:lstStyle/>
          <a:p>
            <a:fld id="{643A053F-8FBE-4EA7-B910-E54592B67A43}" type="slidenum">
              <a:rPr lang="en-US" smtClean="0"/>
              <a:t>3</a:t>
            </a:fld>
            <a:endParaRPr lang="en-US"/>
          </a:p>
        </p:txBody>
      </p:sp>
    </p:spTree>
    <p:extLst>
      <p:ext uri="{BB962C8B-B14F-4D97-AF65-F5344CB8AC3E}">
        <p14:creationId xmlns:p14="http://schemas.microsoft.com/office/powerpoint/2010/main" val="1193328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152400"/>
            <a:ext cx="4572000" cy="1200329"/>
          </a:xfrm>
          <a:prstGeom prst="rect">
            <a:avLst/>
          </a:prstGeom>
        </p:spPr>
        <p:txBody>
          <a:bodyPr>
            <a:spAutoFit/>
          </a:bodyPr>
          <a:lstStyle/>
          <a:p>
            <a:pPr algn="ctr"/>
            <a:r>
              <a:rPr lang="en-US" sz="2000" dirty="0"/>
              <a:t>LCLS II –</a:t>
            </a:r>
            <a:r>
              <a:rPr lang="en-US" sz="2000" dirty="0" err="1"/>
              <a:t>Cryomodule</a:t>
            </a:r>
            <a:r>
              <a:rPr lang="en-US" sz="2000" dirty="0"/>
              <a:t> Bellows Failure</a:t>
            </a:r>
            <a:br>
              <a:rPr lang="en-US" sz="2000" dirty="0"/>
            </a:br>
            <a:r>
              <a:rPr lang="en-US" sz="2000" dirty="0"/>
              <a:t>SEM and EDS Results</a:t>
            </a:r>
          </a:p>
          <a:p>
            <a:pPr algn="ctr"/>
            <a:r>
              <a:rPr lang="en-US" sz="3200" dirty="0" smtClean="0"/>
              <a:t>Recommendations</a:t>
            </a:r>
            <a:endParaRPr lang="en-US" sz="2000" dirty="0"/>
          </a:p>
        </p:txBody>
      </p:sp>
      <p:sp>
        <p:nvSpPr>
          <p:cNvPr id="45" name="TextBox 44"/>
          <p:cNvSpPr txBox="1"/>
          <p:nvPr/>
        </p:nvSpPr>
        <p:spPr>
          <a:xfrm>
            <a:off x="381000" y="1353469"/>
            <a:ext cx="8377561" cy="4524315"/>
          </a:xfrm>
          <a:prstGeom prst="rect">
            <a:avLst/>
          </a:prstGeom>
          <a:solidFill>
            <a:schemeClr val="bg1"/>
          </a:solidFill>
          <a:ln>
            <a:solidFill>
              <a:schemeClr val="tx1"/>
            </a:solidFill>
          </a:ln>
        </p:spPr>
        <p:txBody>
          <a:bodyPr wrap="square" rtlCol="0">
            <a:spAutoFit/>
          </a:bodyPr>
          <a:lstStyle/>
          <a:p>
            <a:r>
              <a:rPr lang="en-US" dirty="0" smtClean="0"/>
              <a:t>Some additional analysis would be helpful:</a:t>
            </a:r>
          </a:p>
          <a:p>
            <a:endParaRPr lang="en-US" dirty="0"/>
          </a:p>
          <a:p>
            <a:pPr marL="342900" indent="-342900">
              <a:buFont typeface="+mj-lt"/>
              <a:buAutoNum type="arabicPeriod"/>
            </a:pPr>
            <a:r>
              <a:rPr lang="en-US" dirty="0" smtClean="0"/>
              <a:t>Examine bellows cross-section at 180</a:t>
            </a:r>
            <a:r>
              <a:rPr lang="en-US" dirty="0" smtClean="0">
                <a:latin typeface="Calibri"/>
              </a:rPr>
              <a:t>° from fracture to determine if thinning is symmetrical.</a:t>
            </a:r>
          </a:p>
          <a:p>
            <a:pPr marL="342900" indent="-342900">
              <a:buFont typeface="+mj-lt"/>
              <a:buAutoNum type="arabicPeriod"/>
            </a:pPr>
            <a:r>
              <a:rPr lang="en-US" dirty="0" smtClean="0">
                <a:latin typeface="Calibri"/>
              </a:rPr>
              <a:t>Examine other bellows to see if the observed thinning is typical of all formed bellows.</a:t>
            </a:r>
          </a:p>
          <a:p>
            <a:pPr marL="342900" indent="-342900">
              <a:buFont typeface="+mj-lt"/>
              <a:buAutoNum type="arabicPeriod"/>
            </a:pPr>
            <a:r>
              <a:rPr lang="en-US" dirty="0" smtClean="0">
                <a:latin typeface="Calibri"/>
              </a:rPr>
              <a:t>Do metallographic analysis of cross-sections to determine microstructure (look for inclusion content in SST, porosity of Cu, </a:t>
            </a:r>
            <a:r>
              <a:rPr lang="en-US" dirty="0" err="1" smtClean="0">
                <a:latin typeface="Calibri"/>
              </a:rPr>
              <a:t>etc</a:t>
            </a:r>
            <a:r>
              <a:rPr lang="en-US" dirty="0" smtClean="0">
                <a:latin typeface="Calibri"/>
              </a:rPr>
              <a:t>).</a:t>
            </a:r>
          </a:p>
          <a:p>
            <a:pPr marL="342900" indent="-342900">
              <a:buFont typeface="+mj-lt"/>
              <a:buAutoNum type="arabicPeriod"/>
            </a:pPr>
            <a:r>
              <a:rPr lang="en-US" dirty="0" smtClean="0">
                <a:latin typeface="Calibri"/>
              </a:rPr>
              <a:t>Do chemical analysis to determine actual carbon content of this particular bellows material.</a:t>
            </a:r>
          </a:p>
          <a:p>
            <a:pPr marL="342900" indent="-342900">
              <a:buFont typeface="+mj-lt"/>
              <a:buAutoNum type="arabicPeriod"/>
            </a:pPr>
            <a:r>
              <a:rPr lang="en-US" dirty="0" smtClean="0">
                <a:latin typeface="Calibri"/>
              </a:rPr>
              <a:t>I would like to do EDS on the fracture surface.</a:t>
            </a:r>
          </a:p>
          <a:p>
            <a:pPr marL="342900" indent="-342900">
              <a:buFont typeface="+mj-lt"/>
              <a:buAutoNum type="arabicPeriod"/>
            </a:pPr>
            <a:r>
              <a:rPr lang="en-US" dirty="0" smtClean="0">
                <a:latin typeface="Calibri"/>
              </a:rPr>
              <a:t>More detailed high res SEM imaging of the fracture surface at likely crack initiation points and look for inclusions or other defects. </a:t>
            </a:r>
          </a:p>
          <a:p>
            <a:pPr marL="342900" indent="-342900">
              <a:buFont typeface="+mj-lt"/>
              <a:buAutoNum type="arabicPeriod"/>
            </a:pPr>
            <a:r>
              <a:rPr lang="en-US" dirty="0" smtClean="0">
                <a:latin typeface="Calibri"/>
              </a:rPr>
              <a:t>Closer SEM examination of Cu plating surface.  (determine degree of particulate contamination.</a:t>
            </a:r>
          </a:p>
          <a:p>
            <a:pPr marL="342900" indent="-342900">
              <a:buFont typeface="+mj-lt"/>
              <a:buAutoNum type="arabicPeriod"/>
            </a:pPr>
            <a:endParaRPr lang="en-US" dirty="0"/>
          </a:p>
        </p:txBody>
      </p:sp>
      <p:sp>
        <p:nvSpPr>
          <p:cNvPr id="3" name="Date Placeholder 2"/>
          <p:cNvSpPr>
            <a:spLocks noGrp="1"/>
          </p:cNvSpPr>
          <p:nvPr>
            <p:ph type="dt" sz="half" idx="10"/>
          </p:nvPr>
        </p:nvSpPr>
        <p:spPr/>
        <p:txBody>
          <a:bodyPr/>
          <a:lstStyle/>
          <a:p>
            <a:r>
              <a:rPr lang="en-US" smtClean="0"/>
              <a:t>6/5/2018</a:t>
            </a:r>
            <a:endParaRPr lang="en-US"/>
          </a:p>
        </p:txBody>
      </p:sp>
      <p:sp>
        <p:nvSpPr>
          <p:cNvPr id="4" name="Footer Placeholder 3"/>
          <p:cNvSpPr>
            <a:spLocks noGrp="1"/>
          </p:cNvSpPr>
          <p:nvPr>
            <p:ph type="ftr" sz="quarter" idx="11"/>
          </p:nvPr>
        </p:nvSpPr>
        <p:spPr/>
        <p:txBody>
          <a:bodyPr/>
          <a:lstStyle/>
          <a:p>
            <a:r>
              <a:rPr lang="en-US" smtClean="0"/>
              <a:t>C. pearson</a:t>
            </a:r>
            <a:endParaRPr lang="en-US"/>
          </a:p>
        </p:txBody>
      </p:sp>
      <p:sp>
        <p:nvSpPr>
          <p:cNvPr id="5" name="Slide Number Placeholder 4"/>
          <p:cNvSpPr>
            <a:spLocks noGrp="1"/>
          </p:cNvSpPr>
          <p:nvPr>
            <p:ph type="sldNum" sz="quarter" idx="12"/>
          </p:nvPr>
        </p:nvSpPr>
        <p:spPr/>
        <p:txBody>
          <a:bodyPr/>
          <a:lstStyle/>
          <a:p>
            <a:fld id="{643A053F-8FBE-4EA7-B910-E54592B67A43}" type="slidenum">
              <a:rPr lang="en-US" smtClean="0"/>
              <a:t>4</a:t>
            </a:fld>
            <a:endParaRPr lang="en-US"/>
          </a:p>
        </p:txBody>
      </p:sp>
    </p:spTree>
    <p:extLst>
      <p:ext uri="{BB962C8B-B14F-4D97-AF65-F5344CB8AC3E}">
        <p14:creationId xmlns:p14="http://schemas.microsoft.com/office/powerpoint/2010/main" val="3279313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60647" y="152400"/>
            <a:ext cx="7772400" cy="59610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t>LCLS II –</a:t>
            </a:r>
            <a:r>
              <a:rPr lang="en-US" sz="2000" dirty="0" err="1" smtClean="0"/>
              <a:t>Cryomodule</a:t>
            </a:r>
            <a:r>
              <a:rPr lang="en-US" sz="2000" dirty="0" smtClean="0"/>
              <a:t> Bellows Failure</a:t>
            </a:r>
            <a:br>
              <a:rPr lang="en-US" sz="2000" dirty="0" smtClean="0"/>
            </a:br>
            <a:r>
              <a:rPr lang="en-US" sz="2000" dirty="0" smtClean="0"/>
              <a:t>SEM and EDS Results</a:t>
            </a:r>
          </a:p>
          <a:p>
            <a:r>
              <a:rPr lang="en-US" sz="3200" dirty="0" smtClean="0"/>
              <a:t>Thickness Measurement</a:t>
            </a:r>
            <a:br>
              <a:rPr lang="en-US" sz="3200" dirty="0" smtClean="0"/>
            </a:br>
            <a:endParaRPr lang="en-US" sz="32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 r="156"/>
          <a:stretch/>
        </p:blipFill>
        <p:spPr bwMode="auto">
          <a:xfrm>
            <a:off x="3200400" y="2209800"/>
            <a:ext cx="5730240" cy="429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94092" y="1637930"/>
            <a:ext cx="4342856" cy="369332"/>
          </a:xfrm>
          <a:prstGeom prst="rect">
            <a:avLst/>
          </a:prstGeom>
          <a:noFill/>
        </p:spPr>
        <p:txBody>
          <a:bodyPr wrap="none" rtlCol="0">
            <a:spAutoFit/>
          </a:bodyPr>
          <a:lstStyle/>
          <a:p>
            <a:r>
              <a:rPr lang="en-US" dirty="0" smtClean="0"/>
              <a:t>Polished cross-section of bellows near crack.</a:t>
            </a:r>
            <a:endParaRPr lang="en-US" dirty="0"/>
          </a:p>
        </p:txBody>
      </p:sp>
      <p:cxnSp>
        <p:nvCxnSpPr>
          <p:cNvPr id="5" name="Straight Arrow Connector 4"/>
          <p:cNvCxnSpPr/>
          <p:nvPr/>
        </p:nvCxnSpPr>
        <p:spPr>
          <a:xfrm>
            <a:off x="2948865" y="2552700"/>
            <a:ext cx="1597981" cy="1905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648201" y="2761488"/>
            <a:ext cx="685800" cy="762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9466" y="1958370"/>
            <a:ext cx="2819399" cy="1446550"/>
          </a:xfrm>
          <a:prstGeom prst="rect">
            <a:avLst/>
          </a:prstGeom>
          <a:noFill/>
          <a:ln>
            <a:solidFill>
              <a:srgbClr val="FF0000"/>
            </a:solidFill>
          </a:ln>
        </p:spPr>
        <p:txBody>
          <a:bodyPr wrap="square" rtlCol="0">
            <a:spAutoFit/>
          </a:bodyPr>
          <a:lstStyle/>
          <a:p>
            <a:r>
              <a:rPr lang="en-US" sz="1600" dirty="0" smtClean="0"/>
              <a:t>Copper plating appears to be about 7 microns in this area.  </a:t>
            </a:r>
            <a:r>
              <a:rPr lang="en-US" sz="1400" i="1" dirty="0" smtClean="0"/>
              <a:t>Note: The material contrast between copper and </a:t>
            </a:r>
            <a:r>
              <a:rPr lang="en-US" sz="1400" i="1" dirty="0" err="1" smtClean="0"/>
              <a:t>sst</a:t>
            </a:r>
            <a:r>
              <a:rPr lang="en-US" sz="1400" i="1" dirty="0" smtClean="0"/>
              <a:t> is very slight and is not easily discerned in this image.</a:t>
            </a:r>
            <a:endParaRPr lang="en-US" sz="1400" i="1" dirty="0"/>
          </a:p>
        </p:txBody>
      </p:sp>
      <p:sp>
        <p:nvSpPr>
          <p:cNvPr id="21" name="TextBox 20"/>
          <p:cNvSpPr txBox="1"/>
          <p:nvPr/>
        </p:nvSpPr>
        <p:spPr>
          <a:xfrm>
            <a:off x="129466" y="4066252"/>
            <a:ext cx="2819399" cy="830997"/>
          </a:xfrm>
          <a:prstGeom prst="rect">
            <a:avLst/>
          </a:prstGeom>
          <a:noFill/>
          <a:ln>
            <a:solidFill>
              <a:srgbClr val="FF0000"/>
            </a:solidFill>
          </a:ln>
        </p:spPr>
        <p:txBody>
          <a:bodyPr wrap="square" rtlCol="0">
            <a:spAutoFit/>
          </a:bodyPr>
          <a:lstStyle/>
          <a:p>
            <a:r>
              <a:rPr lang="en-US" sz="1600" dirty="0" err="1" smtClean="0"/>
              <a:t>Sst</a:t>
            </a:r>
            <a:r>
              <a:rPr lang="en-US" sz="1600" dirty="0" smtClean="0"/>
              <a:t> appears to be about 180 microns (7.1mils) thick in this area.  </a:t>
            </a:r>
            <a:endParaRPr lang="en-US" sz="1600" dirty="0"/>
          </a:p>
        </p:txBody>
      </p:sp>
      <p:sp>
        <p:nvSpPr>
          <p:cNvPr id="4" name="Date Placeholder 3"/>
          <p:cNvSpPr>
            <a:spLocks noGrp="1"/>
          </p:cNvSpPr>
          <p:nvPr>
            <p:ph type="dt" sz="half" idx="10"/>
          </p:nvPr>
        </p:nvSpPr>
        <p:spPr/>
        <p:txBody>
          <a:bodyPr/>
          <a:lstStyle/>
          <a:p>
            <a:r>
              <a:rPr lang="en-US" smtClean="0"/>
              <a:t>6/5/2018</a:t>
            </a:r>
            <a:endParaRPr lang="en-US"/>
          </a:p>
        </p:txBody>
      </p:sp>
      <p:sp>
        <p:nvSpPr>
          <p:cNvPr id="6" name="Footer Placeholder 5"/>
          <p:cNvSpPr>
            <a:spLocks noGrp="1"/>
          </p:cNvSpPr>
          <p:nvPr>
            <p:ph type="ftr" sz="quarter" idx="11"/>
          </p:nvPr>
        </p:nvSpPr>
        <p:spPr/>
        <p:txBody>
          <a:bodyPr/>
          <a:lstStyle/>
          <a:p>
            <a:r>
              <a:rPr lang="en-US" smtClean="0"/>
              <a:t>C. pearson</a:t>
            </a:r>
            <a:endParaRPr lang="en-US"/>
          </a:p>
        </p:txBody>
      </p:sp>
      <p:sp>
        <p:nvSpPr>
          <p:cNvPr id="7" name="Slide Number Placeholder 6"/>
          <p:cNvSpPr>
            <a:spLocks noGrp="1"/>
          </p:cNvSpPr>
          <p:nvPr>
            <p:ph type="sldNum" sz="quarter" idx="12"/>
          </p:nvPr>
        </p:nvSpPr>
        <p:spPr/>
        <p:txBody>
          <a:bodyPr/>
          <a:lstStyle/>
          <a:p>
            <a:fld id="{643A053F-8FBE-4EA7-B910-E54592B67A43}" type="slidenum">
              <a:rPr lang="en-US" smtClean="0"/>
              <a:t>5</a:t>
            </a:fld>
            <a:endParaRPr lang="en-US"/>
          </a:p>
        </p:txBody>
      </p:sp>
    </p:spTree>
    <p:extLst>
      <p:ext uri="{BB962C8B-B14F-4D97-AF65-F5344CB8AC3E}">
        <p14:creationId xmlns:p14="http://schemas.microsoft.com/office/powerpoint/2010/main" val="2316313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60647" y="152400"/>
            <a:ext cx="7772400" cy="59610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t>LCLS II –</a:t>
            </a:r>
            <a:r>
              <a:rPr lang="en-US" sz="2000" dirty="0" err="1" smtClean="0"/>
              <a:t>Cryomodule</a:t>
            </a:r>
            <a:r>
              <a:rPr lang="en-US" sz="2000" dirty="0" smtClean="0"/>
              <a:t> Bellows Failure</a:t>
            </a:r>
            <a:br>
              <a:rPr lang="en-US" sz="2000" dirty="0" smtClean="0"/>
            </a:br>
            <a:r>
              <a:rPr lang="en-US" sz="2000" dirty="0" smtClean="0"/>
              <a:t>SEM and EDS Results</a:t>
            </a:r>
          </a:p>
          <a:p>
            <a:r>
              <a:rPr lang="en-US" sz="3200" dirty="0" smtClean="0"/>
              <a:t>Thickness Measurement</a:t>
            </a:r>
            <a:br>
              <a:rPr lang="en-US" sz="3200" dirty="0" smtClean="0"/>
            </a:br>
            <a:endParaRPr lang="en-US" sz="32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06" t="23808" r="55252" b="22620"/>
          <a:stretch/>
        </p:blipFill>
        <p:spPr bwMode="auto">
          <a:xfrm>
            <a:off x="457200" y="2442839"/>
            <a:ext cx="291592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628" y="2438400"/>
            <a:ext cx="4997769"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36847" y="1443335"/>
            <a:ext cx="3810000" cy="923330"/>
          </a:xfrm>
          <a:prstGeom prst="rect">
            <a:avLst/>
          </a:prstGeom>
          <a:noFill/>
          <a:ln>
            <a:solidFill>
              <a:srgbClr val="FF0000"/>
            </a:solidFill>
          </a:ln>
        </p:spPr>
        <p:txBody>
          <a:bodyPr wrap="square" rtlCol="0">
            <a:spAutoFit/>
          </a:bodyPr>
          <a:lstStyle/>
          <a:p>
            <a:r>
              <a:rPr lang="en-US" dirty="0" smtClean="0"/>
              <a:t>EDS line-scan indicates a plating thickness of about 6 microns.  (Same area as previous slide.)</a:t>
            </a:r>
            <a:endParaRPr lang="en-US" dirty="0"/>
          </a:p>
        </p:txBody>
      </p:sp>
      <p:cxnSp>
        <p:nvCxnSpPr>
          <p:cNvPr id="7" name="Straight Connector 6"/>
          <p:cNvCxnSpPr/>
          <p:nvPr/>
        </p:nvCxnSpPr>
        <p:spPr>
          <a:xfrm flipV="1">
            <a:off x="5943600" y="1752600"/>
            <a:ext cx="0" cy="3429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781800" y="1752600"/>
            <a:ext cx="0" cy="3429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546847" y="1905000"/>
            <a:ext cx="1396753"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781800" y="1905000"/>
            <a:ext cx="228600"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20950" y="5632549"/>
            <a:ext cx="3200400" cy="461665"/>
          </a:xfrm>
          <a:prstGeom prst="rect">
            <a:avLst/>
          </a:prstGeom>
          <a:noFill/>
        </p:spPr>
        <p:txBody>
          <a:bodyPr wrap="square" rtlCol="0">
            <a:spAutoFit/>
          </a:bodyPr>
          <a:lstStyle/>
          <a:p>
            <a:r>
              <a:rPr lang="en-US" sz="1200" dirty="0" smtClean="0"/>
              <a:t>This location is close to the tangent point of the same convolution as the crack location.</a:t>
            </a:r>
            <a:endParaRPr lang="en-US" sz="1200" dirty="0"/>
          </a:p>
        </p:txBody>
      </p:sp>
      <p:sp>
        <p:nvSpPr>
          <p:cNvPr id="4" name="Date Placeholder 3"/>
          <p:cNvSpPr>
            <a:spLocks noGrp="1"/>
          </p:cNvSpPr>
          <p:nvPr>
            <p:ph type="dt" sz="half" idx="10"/>
          </p:nvPr>
        </p:nvSpPr>
        <p:spPr/>
        <p:txBody>
          <a:bodyPr/>
          <a:lstStyle/>
          <a:p>
            <a:r>
              <a:rPr lang="en-US" smtClean="0"/>
              <a:t>6/5/2018</a:t>
            </a:r>
            <a:endParaRPr lang="en-US"/>
          </a:p>
        </p:txBody>
      </p:sp>
      <p:sp>
        <p:nvSpPr>
          <p:cNvPr id="5" name="Footer Placeholder 4"/>
          <p:cNvSpPr>
            <a:spLocks noGrp="1"/>
          </p:cNvSpPr>
          <p:nvPr>
            <p:ph type="ftr" sz="quarter" idx="11"/>
          </p:nvPr>
        </p:nvSpPr>
        <p:spPr/>
        <p:txBody>
          <a:bodyPr/>
          <a:lstStyle/>
          <a:p>
            <a:r>
              <a:rPr lang="en-US" smtClean="0"/>
              <a:t>C. pearson</a:t>
            </a:r>
            <a:endParaRPr lang="en-US"/>
          </a:p>
        </p:txBody>
      </p:sp>
      <p:sp>
        <p:nvSpPr>
          <p:cNvPr id="6" name="Slide Number Placeholder 5"/>
          <p:cNvSpPr>
            <a:spLocks noGrp="1"/>
          </p:cNvSpPr>
          <p:nvPr>
            <p:ph type="sldNum" sz="quarter" idx="12"/>
          </p:nvPr>
        </p:nvSpPr>
        <p:spPr/>
        <p:txBody>
          <a:bodyPr/>
          <a:lstStyle/>
          <a:p>
            <a:fld id="{643A053F-8FBE-4EA7-B910-E54592B67A43}" type="slidenum">
              <a:rPr lang="en-US" smtClean="0"/>
              <a:t>6</a:t>
            </a:fld>
            <a:endParaRPr lang="en-US"/>
          </a:p>
        </p:txBody>
      </p:sp>
    </p:spTree>
    <p:extLst>
      <p:ext uri="{BB962C8B-B14F-4D97-AF65-F5344CB8AC3E}">
        <p14:creationId xmlns:p14="http://schemas.microsoft.com/office/powerpoint/2010/main" val="3312407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60647" y="152400"/>
            <a:ext cx="7772400" cy="59610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t>LCLS II –</a:t>
            </a:r>
            <a:r>
              <a:rPr lang="en-US" sz="2000" dirty="0" err="1" smtClean="0"/>
              <a:t>Cryomodule</a:t>
            </a:r>
            <a:r>
              <a:rPr lang="en-US" sz="2000" dirty="0" smtClean="0"/>
              <a:t> Bellows Failure</a:t>
            </a:r>
            <a:br>
              <a:rPr lang="en-US" sz="2000" dirty="0" smtClean="0"/>
            </a:br>
            <a:r>
              <a:rPr lang="en-US" sz="2000" dirty="0" smtClean="0"/>
              <a:t>SEM and EDS Results</a:t>
            </a:r>
          </a:p>
          <a:p>
            <a:r>
              <a:rPr lang="en-US" sz="3200" dirty="0" smtClean="0"/>
              <a:t>Thickness Measurement</a:t>
            </a:r>
            <a:br>
              <a:rPr lang="en-US" sz="3200" dirty="0" smtClean="0"/>
            </a:br>
            <a:endParaRPr lang="en-US" sz="3200" dirty="0"/>
          </a:p>
        </p:txBody>
      </p:sp>
      <p:sp>
        <p:nvSpPr>
          <p:cNvPr id="3" name="TextBox 2"/>
          <p:cNvSpPr txBox="1"/>
          <p:nvPr/>
        </p:nvSpPr>
        <p:spPr>
          <a:xfrm>
            <a:off x="2872740" y="1312039"/>
            <a:ext cx="5867400" cy="646331"/>
          </a:xfrm>
          <a:prstGeom prst="rect">
            <a:avLst/>
          </a:prstGeom>
          <a:noFill/>
        </p:spPr>
        <p:txBody>
          <a:bodyPr wrap="square" rtlCol="0">
            <a:spAutoFit/>
          </a:bodyPr>
          <a:lstStyle/>
          <a:p>
            <a:r>
              <a:rPr lang="en-US" dirty="0" smtClean="0"/>
              <a:t>Polished cross-section of bellows on different convolution adjacent to the cracked convolution.</a:t>
            </a:r>
            <a:endParaRPr lang="en-US" dirty="0"/>
          </a:p>
        </p:txBody>
      </p:sp>
      <p:cxnSp>
        <p:nvCxnSpPr>
          <p:cNvPr id="5" name="Straight Arrow Connector 4"/>
          <p:cNvCxnSpPr/>
          <p:nvPr/>
        </p:nvCxnSpPr>
        <p:spPr>
          <a:xfrm>
            <a:off x="2948865" y="2552700"/>
            <a:ext cx="1597981" cy="1905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648201" y="2761488"/>
            <a:ext cx="685800" cy="762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9466" y="1958370"/>
            <a:ext cx="2819399" cy="1446550"/>
          </a:xfrm>
          <a:prstGeom prst="rect">
            <a:avLst/>
          </a:prstGeom>
          <a:noFill/>
          <a:ln>
            <a:solidFill>
              <a:srgbClr val="FF0000"/>
            </a:solidFill>
          </a:ln>
        </p:spPr>
        <p:txBody>
          <a:bodyPr wrap="square" rtlCol="0">
            <a:spAutoFit/>
          </a:bodyPr>
          <a:lstStyle/>
          <a:p>
            <a:r>
              <a:rPr lang="en-US" sz="1600" dirty="0" smtClean="0"/>
              <a:t>Copper plating appears to be about 9 microns in this area.  </a:t>
            </a:r>
            <a:r>
              <a:rPr lang="en-US" sz="1400" i="1" dirty="0" smtClean="0"/>
              <a:t>(Note: The material contrast between copper and </a:t>
            </a:r>
            <a:r>
              <a:rPr lang="en-US" sz="1400" i="1" dirty="0" err="1" smtClean="0"/>
              <a:t>sst</a:t>
            </a:r>
            <a:r>
              <a:rPr lang="en-US" sz="1400" i="1" dirty="0" smtClean="0"/>
              <a:t> is very slight and is not easily discerned in this image.)</a:t>
            </a:r>
            <a:endParaRPr lang="en-US" sz="1400" i="1" dirty="0"/>
          </a:p>
        </p:txBody>
      </p:sp>
      <p:sp>
        <p:nvSpPr>
          <p:cNvPr id="21" name="TextBox 20"/>
          <p:cNvSpPr txBox="1"/>
          <p:nvPr/>
        </p:nvSpPr>
        <p:spPr>
          <a:xfrm>
            <a:off x="129466" y="4066252"/>
            <a:ext cx="2819399" cy="1077218"/>
          </a:xfrm>
          <a:prstGeom prst="rect">
            <a:avLst/>
          </a:prstGeom>
          <a:noFill/>
          <a:ln>
            <a:solidFill>
              <a:srgbClr val="FF0000"/>
            </a:solidFill>
          </a:ln>
        </p:spPr>
        <p:txBody>
          <a:bodyPr wrap="square" rtlCol="0">
            <a:spAutoFit/>
          </a:bodyPr>
          <a:lstStyle/>
          <a:p>
            <a:r>
              <a:rPr lang="en-US" sz="1600" dirty="0" err="1" smtClean="0"/>
              <a:t>Sst</a:t>
            </a:r>
            <a:r>
              <a:rPr lang="en-US" sz="1600" dirty="0" smtClean="0"/>
              <a:t> appears to be about 160 microns (6.3mils) thick in this area. </a:t>
            </a:r>
            <a:r>
              <a:rPr lang="en-US" sz="1600" b="1" dirty="0" smtClean="0"/>
              <a:t>(</a:t>
            </a:r>
            <a:r>
              <a:rPr lang="en-US" sz="1600" b="1" dirty="0" err="1" smtClean="0"/>
              <a:t>Sst</a:t>
            </a:r>
            <a:r>
              <a:rPr lang="en-US" sz="1600" b="1" dirty="0" smtClean="0"/>
              <a:t> gets thinner at top and bottom of convolutions). </a:t>
            </a:r>
            <a:endParaRPr lang="en-US" sz="16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029456"/>
            <a:ext cx="5730240" cy="429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6/5/2018</a:t>
            </a:r>
            <a:endParaRPr lang="en-US"/>
          </a:p>
        </p:txBody>
      </p:sp>
      <p:sp>
        <p:nvSpPr>
          <p:cNvPr id="6" name="Footer Placeholder 5"/>
          <p:cNvSpPr>
            <a:spLocks noGrp="1"/>
          </p:cNvSpPr>
          <p:nvPr>
            <p:ph type="ftr" sz="quarter" idx="11"/>
          </p:nvPr>
        </p:nvSpPr>
        <p:spPr/>
        <p:txBody>
          <a:bodyPr/>
          <a:lstStyle/>
          <a:p>
            <a:r>
              <a:rPr lang="en-US" smtClean="0"/>
              <a:t>C. pearson</a:t>
            </a:r>
            <a:endParaRPr lang="en-US"/>
          </a:p>
        </p:txBody>
      </p:sp>
      <p:sp>
        <p:nvSpPr>
          <p:cNvPr id="7" name="Slide Number Placeholder 6"/>
          <p:cNvSpPr>
            <a:spLocks noGrp="1"/>
          </p:cNvSpPr>
          <p:nvPr>
            <p:ph type="sldNum" sz="quarter" idx="12"/>
          </p:nvPr>
        </p:nvSpPr>
        <p:spPr/>
        <p:txBody>
          <a:bodyPr/>
          <a:lstStyle/>
          <a:p>
            <a:fld id="{643A053F-8FBE-4EA7-B910-E54592B67A43}" type="slidenum">
              <a:rPr lang="en-US" smtClean="0"/>
              <a:t>7</a:t>
            </a:fld>
            <a:endParaRPr lang="en-US"/>
          </a:p>
        </p:txBody>
      </p:sp>
    </p:spTree>
    <p:extLst>
      <p:ext uri="{BB962C8B-B14F-4D97-AF65-F5344CB8AC3E}">
        <p14:creationId xmlns:p14="http://schemas.microsoft.com/office/powerpoint/2010/main" val="295938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145566"/>
            <a:ext cx="4997769"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txBox="1">
            <a:spLocks/>
          </p:cNvSpPr>
          <p:nvPr/>
        </p:nvSpPr>
        <p:spPr>
          <a:xfrm>
            <a:off x="660647" y="152400"/>
            <a:ext cx="7772400" cy="59610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t>LCLS II –</a:t>
            </a:r>
            <a:r>
              <a:rPr lang="en-US" sz="2000" dirty="0" err="1" smtClean="0"/>
              <a:t>Cryomodule</a:t>
            </a:r>
            <a:r>
              <a:rPr lang="en-US" sz="2000" dirty="0" smtClean="0"/>
              <a:t> Bellows Failure</a:t>
            </a:r>
            <a:br>
              <a:rPr lang="en-US" sz="2000" dirty="0" smtClean="0"/>
            </a:br>
            <a:r>
              <a:rPr lang="en-US" sz="2000" dirty="0" smtClean="0"/>
              <a:t>SEM and EDS Results</a:t>
            </a:r>
          </a:p>
          <a:p>
            <a:r>
              <a:rPr lang="en-US" sz="3200" dirty="0" smtClean="0"/>
              <a:t>Thickness Measurement</a:t>
            </a:r>
            <a:br>
              <a:rPr lang="en-US" sz="3200" dirty="0" smtClean="0"/>
            </a:br>
            <a:endParaRPr lang="en-US" sz="3200" dirty="0"/>
          </a:p>
        </p:txBody>
      </p:sp>
      <p:sp>
        <p:nvSpPr>
          <p:cNvPr id="3" name="TextBox 2"/>
          <p:cNvSpPr txBox="1"/>
          <p:nvPr/>
        </p:nvSpPr>
        <p:spPr>
          <a:xfrm>
            <a:off x="736847" y="1371600"/>
            <a:ext cx="3810000" cy="923330"/>
          </a:xfrm>
          <a:prstGeom prst="rect">
            <a:avLst/>
          </a:prstGeom>
          <a:noFill/>
          <a:ln>
            <a:solidFill>
              <a:srgbClr val="FF0000"/>
            </a:solidFill>
          </a:ln>
        </p:spPr>
        <p:txBody>
          <a:bodyPr wrap="square" rtlCol="0">
            <a:spAutoFit/>
          </a:bodyPr>
          <a:lstStyle/>
          <a:p>
            <a:r>
              <a:rPr lang="en-US" dirty="0" smtClean="0"/>
              <a:t>EDS line-scan indicates a plating thickness of about 8 microns. (Same area as previous slide.)</a:t>
            </a:r>
            <a:endParaRPr lang="en-US" dirty="0"/>
          </a:p>
        </p:txBody>
      </p:sp>
      <p:cxnSp>
        <p:nvCxnSpPr>
          <p:cNvPr id="7" name="Straight Connector 6"/>
          <p:cNvCxnSpPr/>
          <p:nvPr/>
        </p:nvCxnSpPr>
        <p:spPr>
          <a:xfrm flipV="1">
            <a:off x="5760720" y="1752600"/>
            <a:ext cx="0" cy="3429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766560" y="1752600"/>
            <a:ext cx="0" cy="3429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 idx="3"/>
          </p:cNvCxnSpPr>
          <p:nvPr/>
        </p:nvCxnSpPr>
        <p:spPr>
          <a:xfrm>
            <a:off x="4546847" y="1833265"/>
            <a:ext cx="1213873"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766560" y="1833265"/>
            <a:ext cx="228600"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09" r="22680"/>
          <a:stretch/>
        </p:blipFill>
        <p:spPr bwMode="auto">
          <a:xfrm>
            <a:off x="228601" y="2499915"/>
            <a:ext cx="2753958" cy="292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p:cNvSpPr/>
          <p:nvPr/>
        </p:nvSpPr>
        <p:spPr>
          <a:xfrm>
            <a:off x="990600" y="2552700"/>
            <a:ext cx="829322" cy="72390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smtClean="0"/>
              <a:t>6/5/2018</a:t>
            </a:r>
            <a:endParaRPr lang="en-US"/>
          </a:p>
        </p:txBody>
      </p:sp>
      <p:sp>
        <p:nvSpPr>
          <p:cNvPr id="5" name="Footer Placeholder 4"/>
          <p:cNvSpPr>
            <a:spLocks noGrp="1"/>
          </p:cNvSpPr>
          <p:nvPr>
            <p:ph type="ftr" sz="quarter" idx="11"/>
          </p:nvPr>
        </p:nvSpPr>
        <p:spPr/>
        <p:txBody>
          <a:bodyPr/>
          <a:lstStyle/>
          <a:p>
            <a:r>
              <a:rPr lang="en-US" smtClean="0"/>
              <a:t>C. pearson</a:t>
            </a:r>
            <a:endParaRPr lang="en-US"/>
          </a:p>
        </p:txBody>
      </p:sp>
      <p:sp>
        <p:nvSpPr>
          <p:cNvPr id="6" name="Slide Number Placeholder 5"/>
          <p:cNvSpPr>
            <a:spLocks noGrp="1"/>
          </p:cNvSpPr>
          <p:nvPr>
            <p:ph type="sldNum" sz="quarter" idx="12"/>
          </p:nvPr>
        </p:nvSpPr>
        <p:spPr/>
        <p:txBody>
          <a:bodyPr/>
          <a:lstStyle/>
          <a:p>
            <a:fld id="{643A053F-8FBE-4EA7-B910-E54592B67A43}" type="slidenum">
              <a:rPr lang="en-US" smtClean="0"/>
              <a:t>8</a:t>
            </a:fld>
            <a:endParaRPr lang="en-US"/>
          </a:p>
        </p:txBody>
      </p:sp>
    </p:spTree>
    <p:extLst>
      <p:ext uri="{BB962C8B-B14F-4D97-AF65-F5344CB8AC3E}">
        <p14:creationId xmlns:p14="http://schemas.microsoft.com/office/powerpoint/2010/main" val="3198679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8440" y="1635204"/>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txBox="1">
            <a:spLocks/>
          </p:cNvSpPr>
          <p:nvPr/>
        </p:nvSpPr>
        <p:spPr>
          <a:xfrm>
            <a:off x="660647" y="152400"/>
            <a:ext cx="7772400" cy="59610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t>LCLS II –</a:t>
            </a:r>
            <a:r>
              <a:rPr lang="en-US" sz="2000" dirty="0" err="1" smtClean="0"/>
              <a:t>Cryomodule</a:t>
            </a:r>
            <a:r>
              <a:rPr lang="en-US" sz="2000" dirty="0" smtClean="0"/>
              <a:t> Bellows Failure</a:t>
            </a:r>
            <a:br>
              <a:rPr lang="en-US" sz="2000" dirty="0" smtClean="0"/>
            </a:br>
            <a:r>
              <a:rPr lang="en-US" sz="2000" dirty="0" smtClean="0"/>
              <a:t>SEM and EDS Results</a:t>
            </a:r>
          </a:p>
          <a:p>
            <a:r>
              <a:rPr lang="en-US" sz="3200" dirty="0" smtClean="0"/>
              <a:t>Thickness Measurement</a:t>
            </a:r>
            <a:br>
              <a:rPr lang="en-US" sz="3200" dirty="0" smtClean="0"/>
            </a:br>
            <a:endParaRPr lang="en-US" sz="3200" dirty="0"/>
          </a:p>
        </p:txBody>
      </p:sp>
      <p:sp>
        <p:nvSpPr>
          <p:cNvPr id="3" name="TextBox 2"/>
          <p:cNvSpPr txBox="1"/>
          <p:nvPr/>
        </p:nvSpPr>
        <p:spPr>
          <a:xfrm>
            <a:off x="2872740" y="1312039"/>
            <a:ext cx="5867400" cy="923330"/>
          </a:xfrm>
          <a:prstGeom prst="rect">
            <a:avLst/>
          </a:prstGeom>
          <a:noFill/>
        </p:spPr>
        <p:txBody>
          <a:bodyPr wrap="square" rtlCol="0">
            <a:spAutoFit/>
          </a:bodyPr>
          <a:lstStyle/>
          <a:p>
            <a:r>
              <a:rPr lang="en-US" dirty="0" smtClean="0"/>
              <a:t>Polished cross-section of bellows on different convolution </a:t>
            </a:r>
            <a:r>
              <a:rPr lang="en-US" sz="1600" dirty="0" smtClean="0"/>
              <a:t>(concave area as viewed from ID) </a:t>
            </a:r>
            <a:r>
              <a:rPr lang="en-US" dirty="0" smtClean="0"/>
              <a:t>adjacent to the cracked convolution.</a:t>
            </a:r>
            <a:endParaRPr lang="en-US" dirty="0"/>
          </a:p>
        </p:txBody>
      </p:sp>
      <p:cxnSp>
        <p:nvCxnSpPr>
          <p:cNvPr id="5" name="Straight Arrow Connector 4"/>
          <p:cNvCxnSpPr/>
          <p:nvPr/>
        </p:nvCxnSpPr>
        <p:spPr>
          <a:xfrm>
            <a:off x="5829818" y="2266395"/>
            <a:ext cx="213360" cy="3810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6096000" y="2723388"/>
            <a:ext cx="228600" cy="40081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948865" y="2266395"/>
            <a:ext cx="288095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9466" y="1958370"/>
            <a:ext cx="2819399" cy="1231106"/>
          </a:xfrm>
          <a:prstGeom prst="rect">
            <a:avLst/>
          </a:prstGeom>
          <a:noFill/>
          <a:ln>
            <a:solidFill>
              <a:srgbClr val="FF0000"/>
            </a:solidFill>
          </a:ln>
        </p:spPr>
        <p:txBody>
          <a:bodyPr wrap="square" rtlCol="0">
            <a:spAutoFit/>
          </a:bodyPr>
          <a:lstStyle/>
          <a:p>
            <a:r>
              <a:rPr lang="en-US" sz="1600" dirty="0" smtClean="0"/>
              <a:t>Copper plating appears to be about 6 microns in this area.  </a:t>
            </a:r>
            <a:r>
              <a:rPr lang="en-US" sz="1400" i="1" dirty="0" smtClean="0"/>
              <a:t>(Note: material contrast between copper and </a:t>
            </a:r>
            <a:r>
              <a:rPr lang="en-US" sz="1400" i="1" dirty="0" err="1" smtClean="0"/>
              <a:t>sst</a:t>
            </a:r>
            <a:r>
              <a:rPr lang="en-US" sz="1400" i="1" dirty="0" smtClean="0"/>
              <a:t> is very slight and is not easily discerned in this image.)</a:t>
            </a:r>
            <a:endParaRPr lang="en-US" sz="1400" i="1" dirty="0"/>
          </a:p>
        </p:txBody>
      </p:sp>
      <p:sp>
        <p:nvSpPr>
          <p:cNvPr id="21" name="TextBox 20"/>
          <p:cNvSpPr txBox="1"/>
          <p:nvPr/>
        </p:nvSpPr>
        <p:spPr>
          <a:xfrm>
            <a:off x="129466" y="4066252"/>
            <a:ext cx="2819399" cy="1077218"/>
          </a:xfrm>
          <a:prstGeom prst="rect">
            <a:avLst/>
          </a:prstGeom>
          <a:noFill/>
          <a:ln>
            <a:solidFill>
              <a:srgbClr val="FF0000"/>
            </a:solidFill>
          </a:ln>
        </p:spPr>
        <p:txBody>
          <a:bodyPr wrap="square" rtlCol="0">
            <a:spAutoFit/>
          </a:bodyPr>
          <a:lstStyle/>
          <a:p>
            <a:r>
              <a:rPr lang="en-US" sz="1600" dirty="0" err="1" smtClean="0"/>
              <a:t>Sst</a:t>
            </a:r>
            <a:r>
              <a:rPr lang="en-US" sz="1600" dirty="0" smtClean="0"/>
              <a:t> appears to be about 140 microns (5.5mils) thick in this area. </a:t>
            </a:r>
            <a:r>
              <a:rPr lang="en-US" sz="1600" b="1" dirty="0" smtClean="0"/>
              <a:t>(</a:t>
            </a:r>
            <a:r>
              <a:rPr lang="en-US" sz="1600" b="1" dirty="0" err="1" smtClean="0"/>
              <a:t>Sst</a:t>
            </a:r>
            <a:r>
              <a:rPr lang="en-US" sz="1600" b="1" dirty="0" smtClean="0"/>
              <a:t> gets thinner at top and bottom of convolutions). </a:t>
            </a:r>
            <a:endParaRPr lang="en-US" sz="1600" b="1" dirty="0"/>
          </a:p>
        </p:txBody>
      </p:sp>
      <p:sp>
        <p:nvSpPr>
          <p:cNvPr id="4" name="Date Placeholder 3"/>
          <p:cNvSpPr>
            <a:spLocks noGrp="1"/>
          </p:cNvSpPr>
          <p:nvPr>
            <p:ph type="dt" sz="half" idx="10"/>
          </p:nvPr>
        </p:nvSpPr>
        <p:spPr/>
        <p:txBody>
          <a:bodyPr/>
          <a:lstStyle/>
          <a:p>
            <a:r>
              <a:rPr lang="en-US" smtClean="0"/>
              <a:t>6/5/2018</a:t>
            </a:r>
            <a:endParaRPr lang="en-US"/>
          </a:p>
        </p:txBody>
      </p:sp>
      <p:sp>
        <p:nvSpPr>
          <p:cNvPr id="6" name="Footer Placeholder 5"/>
          <p:cNvSpPr>
            <a:spLocks noGrp="1"/>
          </p:cNvSpPr>
          <p:nvPr>
            <p:ph type="ftr" sz="quarter" idx="11"/>
          </p:nvPr>
        </p:nvSpPr>
        <p:spPr/>
        <p:txBody>
          <a:bodyPr/>
          <a:lstStyle/>
          <a:p>
            <a:r>
              <a:rPr lang="en-US" smtClean="0"/>
              <a:t>C. pearson</a:t>
            </a:r>
            <a:endParaRPr lang="en-US"/>
          </a:p>
        </p:txBody>
      </p:sp>
      <p:sp>
        <p:nvSpPr>
          <p:cNvPr id="7" name="Slide Number Placeholder 6"/>
          <p:cNvSpPr>
            <a:spLocks noGrp="1"/>
          </p:cNvSpPr>
          <p:nvPr>
            <p:ph type="sldNum" sz="quarter" idx="12"/>
          </p:nvPr>
        </p:nvSpPr>
        <p:spPr/>
        <p:txBody>
          <a:bodyPr/>
          <a:lstStyle/>
          <a:p>
            <a:fld id="{643A053F-8FBE-4EA7-B910-E54592B67A43}" type="slidenum">
              <a:rPr lang="en-US" smtClean="0"/>
              <a:t>9</a:t>
            </a:fld>
            <a:endParaRPr lang="en-US"/>
          </a:p>
        </p:txBody>
      </p:sp>
    </p:spTree>
    <p:extLst>
      <p:ext uri="{BB962C8B-B14F-4D97-AF65-F5344CB8AC3E}">
        <p14:creationId xmlns:p14="http://schemas.microsoft.com/office/powerpoint/2010/main" val="5176116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TotalTime>
  <Words>1492</Words>
  <Application>Microsoft Office PowerPoint</Application>
  <PresentationFormat>On-screen Show (4:3)</PresentationFormat>
  <Paragraphs>260</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LCLS II –Cryomodule Bellows Failure SEM and EDS Results Chris Pearson 5/23/18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SLAC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Pearson, Chris C.</dc:creator>
  <cp:lastModifiedBy>Pearson, Chris C.</cp:lastModifiedBy>
  <cp:revision>36</cp:revision>
  <dcterms:created xsi:type="dcterms:W3CDTF">2018-06-01T22:53:58Z</dcterms:created>
  <dcterms:modified xsi:type="dcterms:W3CDTF">2018-06-05T20:59:11Z</dcterms:modified>
</cp:coreProperties>
</file>