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09" r:id="rId4"/>
  </p:sldMasterIdLst>
  <p:notesMasterIdLst>
    <p:notesMasterId r:id="rId37"/>
  </p:notesMasterIdLst>
  <p:handoutMasterIdLst>
    <p:handoutMasterId r:id="rId38"/>
  </p:handoutMasterIdLst>
  <p:sldIdLst>
    <p:sldId id="378" r:id="rId5"/>
    <p:sldId id="454" r:id="rId6"/>
    <p:sldId id="442" r:id="rId7"/>
    <p:sldId id="438" r:id="rId8"/>
    <p:sldId id="462" r:id="rId9"/>
    <p:sldId id="486" r:id="rId10"/>
    <p:sldId id="487" r:id="rId11"/>
    <p:sldId id="488" r:id="rId12"/>
    <p:sldId id="489" r:id="rId13"/>
    <p:sldId id="490" r:id="rId14"/>
    <p:sldId id="491" r:id="rId15"/>
    <p:sldId id="492" r:id="rId16"/>
    <p:sldId id="493" r:id="rId17"/>
    <p:sldId id="494" r:id="rId18"/>
    <p:sldId id="496" r:id="rId19"/>
    <p:sldId id="499" r:id="rId20"/>
    <p:sldId id="466" r:id="rId21"/>
    <p:sldId id="452" r:id="rId22"/>
    <p:sldId id="457" r:id="rId23"/>
    <p:sldId id="458" r:id="rId24"/>
    <p:sldId id="459" r:id="rId25"/>
    <p:sldId id="451" r:id="rId26"/>
    <p:sldId id="480" r:id="rId27"/>
    <p:sldId id="481" r:id="rId28"/>
    <p:sldId id="482" r:id="rId29"/>
    <p:sldId id="483" r:id="rId30"/>
    <p:sldId id="484" r:id="rId31"/>
    <p:sldId id="485" r:id="rId32"/>
    <p:sldId id="500" r:id="rId33"/>
    <p:sldId id="502" r:id="rId34"/>
    <p:sldId id="503" r:id="rId35"/>
    <p:sldId id="504" r:id="rId36"/>
  </p:sldIdLst>
  <p:sldSz cx="9144000" cy="6858000" type="screen4x3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layda, John N." initials="GJN" lastIdx="11" clrIdx="0">
    <p:extLst/>
  </p:cmAuthor>
  <p:cmAuthor id="2" name="Schultz, David C." initials="SDC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8000"/>
    <a:srgbClr val="669900"/>
    <a:srgbClr val="A4001D"/>
    <a:srgbClr val="9A0000"/>
    <a:srgbClr val="FFCC99"/>
    <a:srgbClr val="9D3431"/>
    <a:srgbClr val="0000FF"/>
    <a:srgbClr val="FFFFCC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595" autoAdjust="0"/>
  </p:normalViewPr>
  <p:slideViewPr>
    <p:cSldViewPr snapToGrid="0">
      <p:cViewPr varScale="1">
        <p:scale>
          <a:sx n="111" d="100"/>
          <a:sy n="111" d="100"/>
        </p:scale>
        <p:origin x="1572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378"/>
    </p:cViewPr>
  </p:sorterViewPr>
  <p:notesViewPr>
    <p:cSldViewPr snapToGrid="0">
      <p:cViewPr varScale="1">
        <p:scale>
          <a:sx n="80" d="100"/>
          <a:sy n="80" d="100"/>
        </p:scale>
        <p:origin x="-3498" y="-78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4" tIns="45361" rIns="90724" bIns="45361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6173" y="1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4" tIns="45361" rIns="90724" bIns="4536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772379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4" tIns="45361" rIns="90724" bIns="45361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6173" y="8772379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4" tIns="45361" rIns="90724" bIns="4536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226311-62EA-456F-8B76-9220A4C1A6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807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12329" cy="46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2" tIns="46221" rIns="92442" bIns="46221" numCol="1" anchor="t" anchorCtr="0" compatLnSpc="1">
            <a:prstTxWarp prst="textNoShape">
              <a:avLst/>
            </a:prstTxWarp>
          </a:bodyPr>
          <a:lstStyle>
            <a:lvl1pPr defTabSz="924886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6173" y="1"/>
            <a:ext cx="3012329" cy="46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2" tIns="46221" rIns="92442" bIns="46221" numCol="1" anchor="t" anchorCtr="0" compatLnSpc="1">
            <a:prstTxWarp prst="textNoShape">
              <a:avLst/>
            </a:prstTxWarp>
          </a:bodyPr>
          <a:lstStyle>
            <a:lvl1pPr algn="r" defTabSz="924886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6813" y="693738"/>
            <a:ext cx="4616450" cy="3462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638" y="4387767"/>
            <a:ext cx="5558801" cy="415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2" tIns="46221" rIns="92442" bIns="462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773957"/>
            <a:ext cx="3012329" cy="46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2" tIns="46221" rIns="92442" bIns="46221" numCol="1" anchor="b" anchorCtr="0" compatLnSpc="1">
            <a:prstTxWarp prst="textNoShape">
              <a:avLst/>
            </a:prstTxWarp>
          </a:bodyPr>
          <a:lstStyle>
            <a:lvl1pPr defTabSz="924886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6173" y="8773957"/>
            <a:ext cx="3012329" cy="46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2" tIns="46221" rIns="92442" bIns="46221" numCol="1" anchor="b" anchorCtr="0" compatLnSpc="1">
            <a:prstTxWarp prst="textNoShape">
              <a:avLst/>
            </a:prstTxWarp>
          </a:bodyPr>
          <a:lstStyle>
            <a:lvl1pPr algn="r" defTabSz="924886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8C1C09D7-2034-4A7F-959F-75165A7C71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175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Cryomodule observations and status, 5/4/2018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Cryomodule observations and status, 5/4/2018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Cryomodule observations and status, 5/4/2018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Cryomodule observations and status, 5/4/2018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Cryomodule observations and status, 5/4/2018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Cryomodule observations and status, 5/4/2018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469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Cryomodule observations and status, 5/4/2018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30" r:id="rId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9.mp4"/><Relationship Id="rId7" Type="http://schemas.openxmlformats.org/officeDocument/2006/relationships/image" Target="../media/image39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9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video" Target="../media/media16.mp4"/><Relationship Id="rId13" Type="http://schemas.openxmlformats.org/officeDocument/2006/relationships/image" Target="../media/image50.png"/><Relationship Id="rId3" Type="http://schemas.microsoft.com/office/2007/relationships/media" Target="../media/media14.mp4"/><Relationship Id="rId7" Type="http://schemas.microsoft.com/office/2007/relationships/media" Target="../media/media16.mp4"/><Relationship Id="rId12" Type="http://schemas.openxmlformats.org/officeDocument/2006/relationships/image" Target="../media/image49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video" Target="../media/media15.mp4"/><Relationship Id="rId11" Type="http://schemas.openxmlformats.org/officeDocument/2006/relationships/image" Target="../media/image48.png"/><Relationship Id="rId5" Type="http://schemas.microsoft.com/office/2007/relationships/media" Target="../media/media15.mp4"/><Relationship Id="rId10" Type="http://schemas.openxmlformats.org/officeDocument/2006/relationships/image" Target="../media/image47.png"/><Relationship Id="rId4" Type="http://schemas.openxmlformats.org/officeDocument/2006/relationships/video" Target="../media/media14.mp4"/><Relationship Id="rId9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video" Target="../media/media20.mp4"/><Relationship Id="rId13" Type="http://schemas.openxmlformats.org/officeDocument/2006/relationships/image" Target="../media/image54.png"/><Relationship Id="rId3" Type="http://schemas.microsoft.com/office/2007/relationships/media" Target="../media/media18.mp4"/><Relationship Id="rId7" Type="http://schemas.microsoft.com/office/2007/relationships/media" Target="../media/media20.mp4"/><Relationship Id="rId12" Type="http://schemas.openxmlformats.org/officeDocument/2006/relationships/image" Target="../media/image53.png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video" Target="../media/media19.mp4"/><Relationship Id="rId11" Type="http://schemas.openxmlformats.org/officeDocument/2006/relationships/image" Target="../media/image52.png"/><Relationship Id="rId5" Type="http://schemas.microsoft.com/office/2007/relationships/media" Target="../media/media19.mp4"/><Relationship Id="rId10" Type="http://schemas.openxmlformats.org/officeDocument/2006/relationships/image" Target="../media/image51.png"/><Relationship Id="rId4" Type="http://schemas.openxmlformats.org/officeDocument/2006/relationships/video" Target="../media/media18.mp4"/><Relationship Id="rId9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video" Target="../media/media24.mp4"/><Relationship Id="rId13" Type="http://schemas.openxmlformats.org/officeDocument/2006/relationships/image" Target="../media/image58.png"/><Relationship Id="rId3" Type="http://schemas.microsoft.com/office/2007/relationships/media" Target="../media/media22.mp4"/><Relationship Id="rId7" Type="http://schemas.microsoft.com/office/2007/relationships/media" Target="../media/media24.mp4"/><Relationship Id="rId12" Type="http://schemas.openxmlformats.org/officeDocument/2006/relationships/image" Target="../media/image57.png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video" Target="../media/media23.mp4"/><Relationship Id="rId11" Type="http://schemas.openxmlformats.org/officeDocument/2006/relationships/image" Target="../media/image56.png"/><Relationship Id="rId5" Type="http://schemas.microsoft.com/office/2007/relationships/media" Target="../media/media23.mp4"/><Relationship Id="rId10" Type="http://schemas.openxmlformats.org/officeDocument/2006/relationships/image" Target="../media/image55.png"/><Relationship Id="rId4" Type="http://schemas.openxmlformats.org/officeDocument/2006/relationships/video" Target="../media/media22.mp4"/><Relationship Id="rId9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video" Target="../media/media28.mp4"/><Relationship Id="rId13" Type="http://schemas.openxmlformats.org/officeDocument/2006/relationships/image" Target="../media/image62.png"/><Relationship Id="rId3" Type="http://schemas.microsoft.com/office/2007/relationships/media" Target="../media/media26.mp4"/><Relationship Id="rId7" Type="http://schemas.microsoft.com/office/2007/relationships/media" Target="../media/media28.mp4"/><Relationship Id="rId12" Type="http://schemas.openxmlformats.org/officeDocument/2006/relationships/image" Target="../media/image61.png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6" Type="http://schemas.openxmlformats.org/officeDocument/2006/relationships/video" Target="../media/media27.mp4"/><Relationship Id="rId11" Type="http://schemas.openxmlformats.org/officeDocument/2006/relationships/image" Target="../media/image60.png"/><Relationship Id="rId5" Type="http://schemas.microsoft.com/office/2007/relationships/media" Target="../media/media27.mp4"/><Relationship Id="rId10" Type="http://schemas.openxmlformats.org/officeDocument/2006/relationships/image" Target="../media/image59.png"/><Relationship Id="rId4" Type="http://schemas.openxmlformats.org/officeDocument/2006/relationships/video" Target="../media/media26.mp4"/><Relationship Id="rId9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lac.stanford.edu/sites/pub/Publications/Stress_Analysis_of_LCLSII_Cryomodule_for_Seismic_Load.pdf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://materialdatabase.magnet.fsu.edu/G10.htm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9.mp4"/><Relationship Id="rId1" Type="http://schemas.microsoft.com/office/2007/relationships/media" Target="../media/media29.mp4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err="1" smtClean="0"/>
              <a:t>Cryo</a:t>
            </a:r>
            <a:r>
              <a:rPr lang="en-US" sz="4000" dirty="0" smtClean="0"/>
              <a:t>-Module Analysis</a:t>
            </a:r>
            <a:endParaRPr lang="en-US" sz="40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Vishy Ravindranath</a:t>
            </a:r>
          </a:p>
          <a:p>
            <a:r>
              <a:rPr lang="en-US" dirty="0" smtClean="0"/>
              <a:t>Dt: 05/24/2018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68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247312" y="0"/>
            <a:ext cx="8385364" cy="109444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A400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Case 3: </a:t>
            </a:r>
            <a:br>
              <a:rPr lang="en-US" dirty="0" smtClean="0"/>
            </a:br>
            <a:r>
              <a:rPr lang="en-US" dirty="0" smtClean="0"/>
              <a:t>(a) </a:t>
            </a:r>
            <a:r>
              <a:rPr lang="en-US" dirty="0"/>
              <a:t>HGRP END CLAMP = </a:t>
            </a:r>
            <a:r>
              <a:rPr lang="en-US" dirty="0" smtClean="0"/>
              <a:t>BONDED</a:t>
            </a:r>
          </a:p>
          <a:p>
            <a:pPr fontAlgn="auto">
              <a:spcAft>
                <a:spcPts val="0"/>
              </a:spcAft>
            </a:pPr>
            <a:r>
              <a:rPr lang="en-US" dirty="0" smtClean="0"/>
              <a:t>(b) HGRP POSTS = FREE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74149" y="4431424"/>
            <a:ext cx="3909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Max Vertical Displacement = 2 mm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59" y="1185794"/>
            <a:ext cx="4089631" cy="3292858"/>
          </a:xfrm>
          <a:prstGeom prst="rect">
            <a:avLst/>
          </a:prstGeom>
        </p:spPr>
      </p:pic>
      <p:pic>
        <p:nvPicPr>
          <p:cNvPr id="8" name="static vertical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600" y="1185794"/>
            <a:ext cx="4720549" cy="227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5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247312" y="0"/>
            <a:ext cx="8385364" cy="109444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A400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Case 4: </a:t>
            </a:r>
            <a:br>
              <a:rPr lang="en-US" dirty="0" smtClean="0"/>
            </a:br>
            <a:r>
              <a:rPr lang="en-US" dirty="0" smtClean="0"/>
              <a:t>(a) HGRP END CLAMP = BONDED</a:t>
            </a:r>
            <a:br>
              <a:rPr lang="en-US" dirty="0" smtClean="0"/>
            </a:br>
            <a:r>
              <a:rPr lang="en-US" dirty="0" smtClean="0"/>
              <a:t>(b) HGRP POSTS = CLAMPED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96674" y="4111873"/>
            <a:ext cx="381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Max Transverse Displacement = 0.2 mm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74" y="1217254"/>
            <a:ext cx="3628942" cy="2921924"/>
          </a:xfrm>
          <a:prstGeom prst="rect">
            <a:avLst/>
          </a:prstGeom>
        </p:spPr>
      </p:pic>
      <p:pic>
        <p:nvPicPr>
          <p:cNvPr id="4" name="Static_vertic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17254"/>
            <a:ext cx="5009322" cy="241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9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8" y="1216341"/>
            <a:ext cx="9005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PART-I: STATIC ANALYSIS (1.5 X G VERTICAL ACC.)</a:t>
            </a:r>
            <a:endParaRPr lang="en-US" dirty="0"/>
          </a:p>
        </p:txBody>
      </p:sp>
      <p:graphicFrame>
        <p:nvGraphicFramePr>
          <p:cNvPr id="7" name="Content Placeholder 5"/>
          <p:cNvGraphicFramePr>
            <a:graphicFrameLocks noGrp="1"/>
          </p:cNvGraphicFramePr>
          <p:nvPr>
            <p:ph sz="quarter" idx="14"/>
          </p:nvPr>
        </p:nvGraphicFramePr>
        <p:xfrm>
          <a:off x="87691" y="1671666"/>
          <a:ext cx="8797391" cy="3548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2226">
                  <a:extLst>
                    <a:ext uri="{9D8B030D-6E8A-4147-A177-3AD203B41FA5}">
                      <a16:colId xmlns:a16="http://schemas.microsoft.com/office/drawing/2014/main" val="2793584130"/>
                    </a:ext>
                  </a:extLst>
                </a:gridCol>
                <a:gridCol w="1908313">
                  <a:extLst>
                    <a:ext uri="{9D8B030D-6E8A-4147-A177-3AD203B41FA5}">
                      <a16:colId xmlns:a16="http://schemas.microsoft.com/office/drawing/2014/main" val="3020443875"/>
                    </a:ext>
                  </a:extLst>
                </a:gridCol>
                <a:gridCol w="1813003">
                  <a:extLst>
                    <a:ext uri="{9D8B030D-6E8A-4147-A177-3AD203B41FA5}">
                      <a16:colId xmlns:a16="http://schemas.microsoft.com/office/drawing/2014/main" val="1543720052"/>
                    </a:ext>
                  </a:extLst>
                </a:gridCol>
                <a:gridCol w="3843849">
                  <a:extLst>
                    <a:ext uri="{9D8B030D-6E8A-4147-A177-3AD203B41FA5}">
                      <a16:colId xmlns:a16="http://schemas.microsoft.com/office/drawing/2014/main" val="1347935807"/>
                    </a:ext>
                  </a:extLst>
                </a:gridCol>
              </a:tblGrid>
              <a:tr h="5427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A.</a:t>
                      </a:r>
                      <a:r>
                        <a:rPr lang="en-US" baseline="0" dirty="0" smtClean="0"/>
                        <a:t>  </a:t>
                      </a:r>
                      <a:r>
                        <a:rPr lang="en-US" dirty="0" smtClean="0"/>
                        <a:t>HGRP END CLAMP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B.  HGRP TOP POSTS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DISPLACEMENT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232512"/>
                  </a:ext>
                </a:extLst>
              </a:tr>
              <a:tr h="542771">
                <a:tc>
                  <a:txBody>
                    <a:bodyPr/>
                    <a:lstStyle/>
                    <a:p>
                      <a:r>
                        <a:rPr lang="en-US" dirty="0" smtClean="0"/>
                        <a:t>CASE1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FRICTIONLESS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FREE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6052943"/>
                  </a:ext>
                </a:extLst>
              </a:tr>
              <a:tr h="542771">
                <a:tc>
                  <a:txBody>
                    <a:bodyPr/>
                    <a:lstStyle/>
                    <a:p>
                      <a:r>
                        <a:rPr lang="en-US" dirty="0" smtClean="0"/>
                        <a:t>CASE2(a)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FRICTIONLESS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All POSTS CLAMPED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779957"/>
                  </a:ext>
                </a:extLst>
              </a:tr>
              <a:tr h="542771">
                <a:tc>
                  <a:txBody>
                    <a:bodyPr/>
                    <a:lstStyle/>
                    <a:p>
                      <a:r>
                        <a:rPr lang="en-US" dirty="0" smtClean="0"/>
                        <a:t>CASE2(b)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FRICTIONLESS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CENTER POST CLAMPED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646311"/>
                  </a:ext>
                </a:extLst>
              </a:tr>
              <a:tr h="542771">
                <a:tc>
                  <a:txBody>
                    <a:bodyPr/>
                    <a:lstStyle/>
                    <a:p>
                      <a:r>
                        <a:rPr lang="en-US" dirty="0" smtClean="0"/>
                        <a:t>CASE3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BONDED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FREE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602891"/>
                  </a:ext>
                </a:extLst>
              </a:tr>
              <a:tr h="542771">
                <a:tc>
                  <a:txBody>
                    <a:bodyPr/>
                    <a:lstStyle/>
                    <a:p>
                      <a:r>
                        <a:rPr lang="en-US" dirty="0" smtClean="0"/>
                        <a:t>CASE4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BONDED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CLAMPED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76228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3727" y="5506466"/>
            <a:ext cx="8499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Both"/>
            </a:pPr>
            <a:r>
              <a:rPr lang="en-US" dirty="0" smtClean="0"/>
              <a:t>Clamping the top plate eliminates the vertical CM displacement (lateral motion for the coupler bellows)</a:t>
            </a:r>
          </a:p>
        </p:txBody>
      </p:sp>
    </p:spTree>
    <p:extLst>
      <p:ext uri="{BB962C8B-B14F-4D97-AF65-F5344CB8AC3E}">
        <p14:creationId xmlns:p14="http://schemas.microsoft.com/office/powerpoint/2010/main" val="402416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645" y="1460074"/>
            <a:ext cx="7308712" cy="306388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8789" y="242861"/>
            <a:ext cx="8103570" cy="753033"/>
          </a:xfrm>
        </p:spPr>
        <p:txBody>
          <a:bodyPr/>
          <a:lstStyle/>
          <a:p>
            <a:r>
              <a:rPr lang="en-US" dirty="0" smtClean="0"/>
              <a:t>PART II: STATIC ANALYSIS (Vertical </a:t>
            </a:r>
            <a:r>
              <a:rPr lang="en-US" dirty="0" err="1" smtClean="0"/>
              <a:t>Acc</a:t>
            </a:r>
            <a:r>
              <a:rPr lang="en-US" dirty="0" smtClean="0"/>
              <a:t> = 2xG)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866503" y="3378926"/>
            <a:ext cx="335280" cy="1119912"/>
            <a:chOff x="866503" y="3378926"/>
            <a:chExt cx="335280" cy="1119912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201783" y="3378926"/>
              <a:ext cx="0" cy="801188"/>
            </a:xfrm>
            <a:prstGeom prst="line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2" name="Group 21"/>
            <p:cNvGrpSpPr/>
            <p:nvPr/>
          </p:nvGrpSpPr>
          <p:grpSpPr>
            <a:xfrm>
              <a:off x="866503" y="3378926"/>
              <a:ext cx="335280" cy="1119912"/>
              <a:chOff x="866503" y="3378926"/>
              <a:chExt cx="335280" cy="1119912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 flipH="1">
                <a:off x="866503" y="3378926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866503" y="3629072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866503" y="3947796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>
                <a:off x="866503" y="4198393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TextBox 20"/>
          <p:cNvSpPr txBox="1"/>
          <p:nvPr/>
        </p:nvSpPr>
        <p:spPr>
          <a:xfrm>
            <a:off x="529045" y="2668850"/>
            <a:ext cx="1010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FIXED END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 rot="10800000">
            <a:off x="8064136" y="1685722"/>
            <a:ext cx="335280" cy="1119912"/>
            <a:chOff x="866503" y="3378926"/>
            <a:chExt cx="335280" cy="1119912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1201783" y="3378926"/>
              <a:ext cx="0" cy="801188"/>
            </a:xfrm>
            <a:prstGeom prst="line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1" name="Group 30"/>
            <p:cNvGrpSpPr/>
            <p:nvPr/>
          </p:nvGrpSpPr>
          <p:grpSpPr>
            <a:xfrm>
              <a:off x="866503" y="3378926"/>
              <a:ext cx="335280" cy="1119912"/>
              <a:chOff x="866503" y="3378926"/>
              <a:chExt cx="335280" cy="1119912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flipH="1">
                <a:off x="866503" y="3378926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866503" y="3629072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866503" y="3947796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866503" y="4198393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TextBox 35"/>
          <p:cNvSpPr txBox="1"/>
          <p:nvPr/>
        </p:nvSpPr>
        <p:spPr>
          <a:xfrm>
            <a:off x="7874887" y="2712774"/>
            <a:ext cx="1010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FIXED END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4871498" y="2110777"/>
            <a:ext cx="19053" cy="805831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060771" y="2052098"/>
            <a:ext cx="99045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 x 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277890" y="3766194"/>
            <a:ext cx="15814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Self Weight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4974402" y="3154712"/>
            <a:ext cx="24991" cy="70529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51822" y="4748984"/>
            <a:ext cx="8082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Loads assumed for the analysis:</a:t>
            </a:r>
          </a:p>
          <a:p>
            <a:pPr marL="571500" indent="-228600">
              <a:buAutoNum type="arabicPeriod"/>
            </a:pPr>
            <a:r>
              <a:rPr lang="en-US" dirty="0" smtClean="0"/>
              <a:t>Vertical Load of 2 x G </a:t>
            </a:r>
          </a:p>
          <a:p>
            <a:pPr marL="571500" indent="-228600">
              <a:buAutoNum type="arabicPeriod"/>
            </a:pPr>
            <a:r>
              <a:rPr lang="en-US" dirty="0" smtClean="0"/>
              <a:t>Self-Weight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81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161403" y="0"/>
            <a:ext cx="8385364" cy="1094443"/>
          </a:xfrm>
        </p:spPr>
        <p:txBody>
          <a:bodyPr/>
          <a:lstStyle/>
          <a:p>
            <a:r>
              <a:rPr lang="en-US" dirty="0" smtClean="0"/>
              <a:t>Case 1: </a:t>
            </a:r>
            <a:br>
              <a:rPr lang="en-US" dirty="0" smtClean="0"/>
            </a:br>
            <a:r>
              <a:rPr lang="en-US" dirty="0" smtClean="0"/>
              <a:t>(a) HGRP END CLAMP. = FRICTIONLESS</a:t>
            </a:r>
            <a:br>
              <a:rPr lang="en-US" dirty="0" smtClean="0"/>
            </a:br>
            <a:r>
              <a:rPr lang="en-US" dirty="0" smtClean="0"/>
              <a:t>(b) HGRP POSTS = FREE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071738" y="4406384"/>
            <a:ext cx="3984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Max Vertical Displacement = 4 mm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5822" y="5122843"/>
            <a:ext cx="8770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 The location of the maximum displacement coincides with the failed bellow location (cavity 4 &amp; 5)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97" y="1251984"/>
            <a:ext cx="3827725" cy="3081979"/>
          </a:xfrm>
          <a:prstGeom prst="rect">
            <a:avLst/>
          </a:prstGeom>
        </p:spPr>
      </p:pic>
      <p:pic>
        <p:nvPicPr>
          <p:cNvPr id="6" name="vertical Static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403" y="1130182"/>
            <a:ext cx="4713786" cy="240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9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97946" y="4176386"/>
            <a:ext cx="3875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Max Vertical Displacement = 0.4 mm</a:t>
            </a: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247312" y="0"/>
            <a:ext cx="8385364" cy="109444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A400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Case 2(a): </a:t>
            </a:r>
            <a:br>
              <a:rPr lang="en-US" dirty="0" smtClean="0"/>
            </a:br>
            <a:r>
              <a:rPr lang="en-US" dirty="0" smtClean="0"/>
              <a:t>(a) HGRP END CLAMP = FRICTIONLESS</a:t>
            </a:r>
            <a:br>
              <a:rPr lang="en-US" dirty="0" smtClean="0"/>
            </a:br>
            <a:r>
              <a:rPr lang="en-US" dirty="0" smtClean="0"/>
              <a:t>(b) HGRP POSTs = CLAMPED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946" y="1184038"/>
            <a:ext cx="3716407" cy="2992348"/>
          </a:xfrm>
          <a:prstGeom prst="rect">
            <a:avLst/>
          </a:prstGeom>
        </p:spPr>
      </p:pic>
      <p:pic>
        <p:nvPicPr>
          <p:cNvPr id="7" name="Static_vertical_4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562" y="1137575"/>
            <a:ext cx="5138504" cy="262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9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8" y="1216341"/>
            <a:ext cx="9005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PART-I: STATIC ANALYSIS (1.5 X G VERTICAL ACC.)</a:t>
            </a:r>
            <a:endParaRPr lang="en-US" dirty="0"/>
          </a:p>
        </p:txBody>
      </p:sp>
      <p:graphicFrame>
        <p:nvGraphicFramePr>
          <p:cNvPr id="7" name="Content Placeholder 5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231563377"/>
              </p:ext>
            </p:extLst>
          </p:nvPr>
        </p:nvGraphicFramePr>
        <p:xfrm>
          <a:off x="87691" y="1671666"/>
          <a:ext cx="8797391" cy="18229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2226">
                  <a:extLst>
                    <a:ext uri="{9D8B030D-6E8A-4147-A177-3AD203B41FA5}">
                      <a16:colId xmlns:a16="http://schemas.microsoft.com/office/drawing/2014/main" val="2793584130"/>
                    </a:ext>
                  </a:extLst>
                </a:gridCol>
                <a:gridCol w="1908313">
                  <a:extLst>
                    <a:ext uri="{9D8B030D-6E8A-4147-A177-3AD203B41FA5}">
                      <a16:colId xmlns:a16="http://schemas.microsoft.com/office/drawing/2014/main" val="3020443875"/>
                    </a:ext>
                  </a:extLst>
                </a:gridCol>
                <a:gridCol w="1813003">
                  <a:extLst>
                    <a:ext uri="{9D8B030D-6E8A-4147-A177-3AD203B41FA5}">
                      <a16:colId xmlns:a16="http://schemas.microsoft.com/office/drawing/2014/main" val="1543720052"/>
                    </a:ext>
                  </a:extLst>
                </a:gridCol>
                <a:gridCol w="3843849">
                  <a:extLst>
                    <a:ext uri="{9D8B030D-6E8A-4147-A177-3AD203B41FA5}">
                      <a16:colId xmlns:a16="http://schemas.microsoft.com/office/drawing/2014/main" val="1347935807"/>
                    </a:ext>
                  </a:extLst>
                </a:gridCol>
              </a:tblGrid>
              <a:tr h="5427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A.</a:t>
                      </a:r>
                      <a:r>
                        <a:rPr lang="en-US" baseline="0" dirty="0" smtClean="0"/>
                        <a:t>  </a:t>
                      </a:r>
                      <a:r>
                        <a:rPr lang="en-US" dirty="0" smtClean="0"/>
                        <a:t>HGRP END CLAMP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B.  HGRP TOP POSTS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DISPLACEMENT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232512"/>
                  </a:ext>
                </a:extLst>
              </a:tr>
              <a:tr h="542771">
                <a:tc>
                  <a:txBody>
                    <a:bodyPr/>
                    <a:lstStyle/>
                    <a:p>
                      <a:r>
                        <a:rPr lang="en-US" dirty="0" smtClean="0"/>
                        <a:t>CASE1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FRICTIONLESS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FREE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6052943"/>
                  </a:ext>
                </a:extLst>
              </a:tr>
              <a:tr h="542771">
                <a:tc>
                  <a:txBody>
                    <a:bodyPr/>
                    <a:lstStyle/>
                    <a:p>
                      <a:r>
                        <a:rPr lang="en-US" dirty="0" smtClean="0"/>
                        <a:t>CASE2(b)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FRICTIONLESS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CENTER POST CLAMPED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6463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9386" y="3762996"/>
            <a:ext cx="8499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Clamping the top center HGRP plate eliminates the vertical CM displacement (lateral motion for the coupler bellows)</a:t>
            </a:r>
          </a:p>
        </p:txBody>
      </p:sp>
    </p:spTree>
    <p:extLst>
      <p:ext uri="{BB962C8B-B14F-4D97-AF65-F5344CB8AC3E}">
        <p14:creationId xmlns:p14="http://schemas.microsoft.com/office/powerpoint/2010/main" val="200480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8789" y="242861"/>
            <a:ext cx="8103570" cy="753033"/>
          </a:xfrm>
        </p:spPr>
        <p:txBody>
          <a:bodyPr/>
          <a:lstStyle/>
          <a:p>
            <a:r>
              <a:rPr lang="en-US" dirty="0" smtClean="0"/>
              <a:t>PART III: STATIC ANALYSIS (Transverse </a:t>
            </a:r>
            <a:r>
              <a:rPr lang="en-US" dirty="0" err="1" smtClean="0"/>
              <a:t>Acc</a:t>
            </a:r>
            <a:r>
              <a:rPr lang="en-US" dirty="0"/>
              <a:t> </a:t>
            </a:r>
            <a:r>
              <a:rPr lang="en-US" dirty="0" smtClean="0"/>
              <a:t>= 1.5xG)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22" y="1112430"/>
            <a:ext cx="8082506" cy="338640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866503" y="3378926"/>
            <a:ext cx="335280" cy="1119912"/>
            <a:chOff x="866503" y="3378926"/>
            <a:chExt cx="335280" cy="1119912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201783" y="3378926"/>
              <a:ext cx="0" cy="801188"/>
            </a:xfrm>
            <a:prstGeom prst="line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2" name="Group 21"/>
            <p:cNvGrpSpPr/>
            <p:nvPr/>
          </p:nvGrpSpPr>
          <p:grpSpPr>
            <a:xfrm>
              <a:off x="866503" y="3378926"/>
              <a:ext cx="335280" cy="1119912"/>
              <a:chOff x="866503" y="3378926"/>
              <a:chExt cx="335280" cy="1119912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 flipH="1">
                <a:off x="866503" y="3378926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866503" y="3629072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866503" y="3947796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>
                <a:off x="866503" y="4198393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TextBox 20"/>
          <p:cNvSpPr txBox="1"/>
          <p:nvPr/>
        </p:nvSpPr>
        <p:spPr>
          <a:xfrm>
            <a:off x="529045" y="2668850"/>
            <a:ext cx="1010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FIXED END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 rot="10800000">
            <a:off x="8064136" y="1685722"/>
            <a:ext cx="335280" cy="1119912"/>
            <a:chOff x="866503" y="3378926"/>
            <a:chExt cx="335280" cy="1119912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1201783" y="3378926"/>
              <a:ext cx="0" cy="801188"/>
            </a:xfrm>
            <a:prstGeom prst="line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1" name="Group 30"/>
            <p:cNvGrpSpPr/>
            <p:nvPr/>
          </p:nvGrpSpPr>
          <p:grpSpPr>
            <a:xfrm>
              <a:off x="866503" y="3378926"/>
              <a:ext cx="335280" cy="1119912"/>
              <a:chOff x="866503" y="3378926"/>
              <a:chExt cx="335280" cy="1119912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flipH="1">
                <a:off x="866503" y="3378926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866503" y="3629072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866503" y="3947796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866503" y="4198393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TextBox 35"/>
          <p:cNvSpPr txBox="1"/>
          <p:nvPr/>
        </p:nvSpPr>
        <p:spPr>
          <a:xfrm>
            <a:off x="7874887" y="2712774"/>
            <a:ext cx="1010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FIXED END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3427342" y="2641753"/>
            <a:ext cx="1168606" cy="207103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 rot="532215">
            <a:off x="3560151" y="2275575"/>
            <a:ext cx="99045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1.5 x 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277890" y="3766194"/>
            <a:ext cx="15814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Self Weight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4672253" y="3041646"/>
            <a:ext cx="24991" cy="70529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51822" y="4748984"/>
            <a:ext cx="8082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Loads assumed for the analysis:</a:t>
            </a:r>
          </a:p>
          <a:p>
            <a:pPr marL="571500" indent="-228600">
              <a:buAutoNum type="arabicPeriod"/>
            </a:pPr>
            <a:r>
              <a:rPr lang="en-US" dirty="0" smtClean="0"/>
              <a:t>Transverse Load of 1.5 x G</a:t>
            </a:r>
          </a:p>
          <a:p>
            <a:pPr marL="571500" indent="-228600">
              <a:buAutoNum type="arabicPeriod"/>
            </a:pPr>
            <a:r>
              <a:rPr lang="en-US" dirty="0" smtClean="0"/>
              <a:t>Self-Weight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78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161403" y="0"/>
            <a:ext cx="8385364" cy="1094443"/>
          </a:xfrm>
        </p:spPr>
        <p:txBody>
          <a:bodyPr/>
          <a:lstStyle/>
          <a:p>
            <a:r>
              <a:rPr lang="en-US" dirty="0" smtClean="0"/>
              <a:t>Case 1: </a:t>
            </a:r>
            <a:br>
              <a:rPr lang="en-US" dirty="0" smtClean="0"/>
            </a:br>
            <a:r>
              <a:rPr lang="en-US" dirty="0" smtClean="0"/>
              <a:t>(a) HGRP END CLAMP. = FRICTIONLESS</a:t>
            </a:r>
            <a:br>
              <a:rPr lang="en-US" dirty="0" smtClean="0"/>
            </a:br>
            <a:r>
              <a:rPr lang="en-US" dirty="0" smtClean="0"/>
              <a:t>(b) HGRP POSTS = FREE</a:t>
            </a:r>
            <a:endParaRPr lang="en-US" dirty="0"/>
          </a:p>
        </p:txBody>
      </p:sp>
      <p:pic>
        <p:nvPicPr>
          <p:cNvPr id="18" name="Stat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01" y="1193933"/>
            <a:ext cx="4862918" cy="23639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333" y="1193933"/>
            <a:ext cx="3891016" cy="3132938"/>
          </a:xfrm>
          <a:prstGeom prst="rect">
            <a:avLst/>
          </a:prstGeom>
        </p:spPr>
      </p:pic>
      <p:pic>
        <p:nvPicPr>
          <p:cNvPr id="22" name="static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417" y="3852818"/>
            <a:ext cx="5024321" cy="242057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71738" y="4406384"/>
            <a:ext cx="39846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(a) Max Transverse Displacement with thermal shield free to rotate = 4 mm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(b) Max Transverse Displacement with thermal shield fixed = 3.3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29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29200" y="4480323"/>
            <a:ext cx="4277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Max Transverse Displacement = </a:t>
            </a:r>
            <a:r>
              <a:rPr lang="en-US" dirty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mm</a:t>
            </a: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247312" y="0"/>
            <a:ext cx="8385364" cy="109444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A400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Case 2: </a:t>
            </a:r>
            <a:br>
              <a:rPr lang="en-US" dirty="0" smtClean="0"/>
            </a:br>
            <a:r>
              <a:rPr lang="en-US" dirty="0" smtClean="0"/>
              <a:t>(a) HGRP END CLAMP = FRICTIONLESS</a:t>
            </a:r>
            <a:br>
              <a:rPr lang="en-US" dirty="0" smtClean="0"/>
            </a:br>
            <a:r>
              <a:rPr lang="en-US" dirty="0" smtClean="0"/>
              <a:t>(b) HGRP POSTS = CLAMPED</a:t>
            </a:r>
            <a:endParaRPr lang="en-US" dirty="0"/>
          </a:p>
        </p:txBody>
      </p:sp>
      <p:pic>
        <p:nvPicPr>
          <p:cNvPr id="7" name="Stat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49" y="1373999"/>
            <a:ext cx="4933151" cy="23235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687" y="1373998"/>
            <a:ext cx="3857963" cy="310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3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76" y="3684620"/>
            <a:ext cx="7350246" cy="31884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520" y="1393208"/>
            <a:ext cx="2985020" cy="2403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557" y="1393208"/>
            <a:ext cx="2890443" cy="2327305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185723"/>
              </p:ext>
            </p:extLst>
          </p:nvPr>
        </p:nvGraphicFramePr>
        <p:xfrm>
          <a:off x="140550" y="1429100"/>
          <a:ext cx="2985461" cy="225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5394">
                  <a:extLst>
                    <a:ext uri="{9D8B030D-6E8A-4147-A177-3AD203B41FA5}">
                      <a16:colId xmlns:a16="http://schemas.microsoft.com/office/drawing/2014/main" val="1679575012"/>
                    </a:ext>
                  </a:extLst>
                </a:gridCol>
                <a:gridCol w="1960067">
                  <a:extLst>
                    <a:ext uri="{9D8B030D-6E8A-4147-A177-3AD203B41FA5}">
                      <a16:colId xmlns:a16="http://schemas.microsoft.com/office/drawing/2014/main" val="4272236446"/>
                    </a:ext>
                  </a:extLst>
                </a:gridCol>
              </a:tblGrid>
              <a:tr h="334423">
                <a:tc gridSpan="2">
                  <a:txBody>
                    <a:bodyPr/>
                    <a:lstStyle/>
                    <a:p>
                      <a:r>
                        <a:rPr lang="en-US" sz="1600" dirty="0" smtClean="0"/>
                        <a:t>Weights</a:t>
                      </a:r>
                      <a:r>
                        <a:rPr lang="en-US" sz="1600" baseline="0" dirty="0" smtClean="0"/>
                        <a:t> Assumed for FEA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993894"/>
                  </a:ext>
                </a:extLst>
              </a:tr>
              <a:tr h="22573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G-10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180 kg x 3 [1]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512961"/>
                  </a:ext>
                </a:extLst>
              </a:tr>
              <a:tr h="29991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HGRP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700 kg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388251"/>
                  </a:ext>
                </a:extLst>
              </a:tr>
              <a:tr h="28197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CAVITY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850 kg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497698"/>
                  </a:ext>
                </a:extLst>
              </a:tr>
              <a:tr h="23815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SHIELD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1000 kg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093915"/>
                  </a:ext>
                </a:extLst>
              </a:tr>
              <a:tr h="321345">
                <a:tc gridSpan="2">
                  <a:txBody>
                    <a:bodyPr/>
                    <a:lstStyle/>
                    <a:p>
                      <a:r>
                        <a:rPr lang="en-US" sz="1600" dirty="0" smtClean="0"/>
                        <a:t>[1] </a:t>
                      </a:r>
                      <a:r>
                        <a:rPr lang="en-US" sz="1600" dirty="0" err="1" smtClean="0"/>
                        <a:t>Wt</a:t>
                      </a:r>
                      <a:r>
                        <a:rPr lang="en-US" sz="1600" dirty="0" smtClean="0"/>
                        <a:t> includes</a:t>
                      </a:r>
                      <a:r>
                        <a:rPr lang="en-US" sz="1600" baseline="0" dirty="0" smtClean="0"/>
                        <a:t> G-10+SS Post + Bracket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4586473"/>
                  </a:ext>
                </a:extLst>
              </a:tr>
            </a:tbl>
          </a:graphicData>
        </a:graphic>
      </p:graphicFrame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382811" y="258487"/>
            <a:ext cx="8103570" cy="753033"/>
          </a:xfrm>
        </p:spPr>
        <p:txBody>
          <a:bodyPr/>
          <a:lstStyle/>
          <a:p>
            <a:r>
              <a:rPr lang="en-US" dirty="0" smtClean="0"/>
              <a:t>BOUNDARY CONDITIONS-WEIGHTS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67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247312" y="0"/>
            <a:ext cx="8385364" cy="109444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A400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Case 3: </a:t>
            </a:r>
            <a:br>
              <a:rPr lang="en-US" dirty="0" smtClean="0"/>
            </a:br>
            <a:r>
              <a:rPr lang="en-US" dirty="0" smtClean="0"/>
              <a:t>(a) </a:t>
            </a:r>
            <a:r>
              <a:rPr lang="en-US" dirty="0"/>
              <a:t>HGRP END CLAMP = </a:t>
            </a:r>
            <a:r>
              <a:rPr lang="en-US" dirty="0" smtClean="0"/>
              <a:t>BONDED</a:t>
            </a:r>
          </a:p>
          <a:p>
            <a:pPr fontAlgn="auto">
              <a:spcAft>
                <a:spcPts val="0"/>
              </a:spcAft>
            </a:pPr>
            <a:r>
              <a:rPr lang="en-US" dirty="0" smtClean="0"/>
              <a:t>(b) HGRP POSTS = FREE</a:t>
            </a:r>
            <a:endParaRPr lang="en-US" dirty="0"/>
          </a:p>
        </p:txBody>
      </p:sp>
      <p:pic>
        <p:nvPicPr>
          <p:cNvPr id="7" name="Stat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70013"/>
            <a:ext cx="4810125" cy="22656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630" y="1370013"/>
            <a:ext cx="3929452" cy="31638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7138" y="4575212"/>
            <a:ext cx="8345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Max Transverse Displacement with thermal shield free to rotate = 2.4 mm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Max Transverse Displacement with thermal shield fixed = 2.1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99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247312" y="0"/>
            <a:ext cx="8385364" cy="109444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A400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Case 4: </a:t>
            </a:r>
            <a:br>
              <a:rPr lang="en-US" dirty="0" smtClean="0"/>
            </a:br>
            <a:r>
              <a:rPr lang="en-US" dirty="0" smtClean="0"/>
              <a:t>(a) HGRP END CLAMP = BONDED</a:t>
            </a:r>
            <a:br>
              <a:rPr lang="en-US" dirty="0" smtClean="0"/>
            </a:br>
            <a:r>
              <a:rPr lang="en-US" dirty="0" smtClean="0"/>
              <a:t>(b) HGRP POSTS = CLAMPED</a:t>
            </a:r>
            <a:endParaRPr lang="en-US" dirty="0"/>
          </a:p>
        </p:txBody>
      </p:sp>
      <p:pic>
        <p:nvPicPr>
          <p:cNvPr id="11" name="Stat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39" y="1217254"/>
            <a:ext cx="4772025" cy="22476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664" y="1208089"/>
            <a:ext cx="4030818" cy="32455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68251" y="4694481"/>
            <a:ext cx="4567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Max Transverse Displacement = 2 mm</a:t>
            </a:r>
          </a:p>
        </p:txBody>
      </p:sp>
    </p:spTree>
    <p:extLst>
      <p:ext uri="{BB962C8B-B14F-4D97-AF65-F5344CB8AC3E}">
        <p14:creationId xmlns:p14="http://schemas.microsoft.com/office/powerpoint/2010/main" val="378914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8" y="1216341"/>
            <a:ext cx="9005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PART-II: STATIC ANALYSIS (1.5 X G TRANSVERSE ACC.)</a:t>
            </a:r>
            <a:endParaRPr lang="en-US" dirty="0"/>
          </a:p>
        </p:txBody>
      </p:sp>
      <p:graphicFrame>
        <p:nvGraphicFramePr>
          <p:cNvPr id="7" name="Content Placeholder 5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883578636"/>
              </p:ext>
            </p:extLst>
          </p:nvPr>
        </p:nvGraphicFramePr>
        <p:xfrm>
          <a:off x="87691" y="1671666"/>
          <a:ext cx="8797391" cy="2908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3278">
                  <a:extLst>
                    <a:ext uri="{9D8B030D-6E8A-4147-A177-3AD203B41FA5}">
                      <a16:colId xmlns:a16="http://schemas.microsoft.com/office/drawing/2014/main" val="2793584130"/>
                    </a:ext>
                  </a:extLst>
                </a:gridCol>
                <a:gridCol w="1925053">
                  <a:extLst>
                    <a:ext uri="{9D8B030D-6E8A-4147-A177-3AD203B41FA5}">
                      <a16:colId xmlns:a16="http://schemas.microsoft.com/office/drawing/2014/main" val="3020443875"/>
                    </a:ext>
                  </a:extLst>
                </a:gridCol>
                <a:gridCol w="1985211">
                  <a:extLst>
                    <a:ext uri="{9D8B030D-6E8A-4147-A177-3AD203B41FA5}">
                      <a16:colId xmlns:a16="http://schemas.microsoft.com/office/drawing/2014/main" val="1543720052"/>
                    </a:ext>
                  </a:extLst>
                </a:gridCol>
                <a:gridCol w="3843849">
                  <a:extLst>
                    <a:ext uri="{9D8B030D-6E8A-4147-A177-3AD203B41FA5}">
                      <a16:colId xmlns:a16="http://schemas.microsoft.com/office/drawing/2014/main" val="1347935807"/>
                    </a:ext>
                  </a:extLst>
                </a:gridCol>
              </a:tblGrid>
              <a:tr h="5427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A.</a:t>
                      </a:r>
                      <a:r>
                        <a:rPr lang="en-US" baseline="0" dirty="0" smtClean="0"/>
                        <a:t>  </a:t>
                      </a:r>
                      <a:r>
                        <a:rPr lang="en-US" dirty="0" smtClean="0"/>
                        <a:t>HGRP END CLAMP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B.  HGRP TOP POSTS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DISPLACEMENT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232512"/>
                  </a:ext>
                </a:extLst>
              </a:tr>
              <a:tr h="542771">
                <a:tc>
                  <a:txBody>
                    <a:bodyPr/>
                    <a:lstStyle/>
                    <a:p>
                      <a:r>
                        <a:rPr lang="en-US" dirty="0" smtClean="0"/>
                        <a:t>CASE1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FRICTIONLESS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FREE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mm</a:t>
                      </a:r>
                      <a:r>
                        <a:rPr lang="en-US" baseline="0" dirty="0" smtClean="0"/>
                        <a:t> (with Shield free to rock)</a:t>
                      </a:r>
                    </a:p>
                    <a:p>
                      <a:pPr algn="ctr"/>
                      <a:r>
                        <a:rPr lang="en-US" baseline="0" dirty="0" smtClean="0"/>
                        <a:t>3.3 mm (with Shield fixed)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6052943"/>
                  </a:ext>
                </a:extLst>
              </a:tr>
              <a:tr h="542771">
                <a:tc>
                  <a:txBody>
                    <a:bodyPr/>
                    <a:lstStyle/>
                    <a:p>
                      <a:r>
                        <a:rPr lang="en-US" dirty="0" smtClean="0"/>
                        <a:t>CASE2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FRICTIONLESS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CLAMPED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779957"/>
                  </a:ext>
                </a:extLst>
              </a:tr>
              <a:tr h="542771">
                <a:tc>
                  <a:txBody>
                    <a:bodyPr/>
                    <a:lstStyle/>
                    <a:p>
                      <a:r>
                        <a:rPr lang="en-US" dirty="0" smtClean="0"/>
                        <a:t>CASE3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BONDED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FREE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602891"/>
                  </a:ext>
                </a:extLst>
              </a:tr>
              <a:tr h="542771">
                <a:tc>
                  <a:txBody>
                    <a:bodyPr/>
                    <a:lstStyle/>
                    <a:p>
                      <a:r>
                        <a:rPr lang="en-US" dirty="0" smtClean="0"/>
                        <a:t>CASE4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BONDED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CLAMPED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76228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3727" y="4764193"/>
            <a:ext cx="84997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Both"/>
            </a:pPr>
            <a:r>
              <a:rPr lang="en-US" dirty="0" smtClean="0"/>
              <a:t>Clamping the top plate helps reduces the transverse CM displacement (axial bellow motion) = 25%</a:t>
            </a:r>
          </a:p>
          <a:p>
            <a:pPr marL="342900" indent="-342900">
              <a:buAutoNum type="alphaLcParenBoth"/>
            </a:pPr>
            <a:endParaRPr lang="en-US" dirty="0" smtClean="0"/>
          </a:p>
          <a:p>
            <a:pPr marL="342900" indent="-342900">
              <a:buAutoNum type="alphaLcParenBoth"/>
            </a:pPr>
            <a:r>
              <a:rPr lang="en-US" dirty="0" smtClean="0"/>
              <a:t>Fixing the rotation of the thermal shield reduces the CM displacement (axial bellow motion) = 18%</a:t>
            </a:r>
          </a:p>
        </p:txBody>
      </p:sp>
    </p:spTree>
    <p:extLst>
      <p:ext uri="{BB962C8B-B14F-4D97-AF65-F5344CB8AC3E}">
        <p14:creationId xmlns:p14="http://schemas.microsoft.com/office/powerpoint/2010/main" val="33897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2580" y="2694870"/>
            <a:ext cx="8103570" cy="753033"/>
          </a:xfrm>
        </p:spPr>
        <p:txBody>
          <a:bodyPr/>
          <a:lstStyle/>
          <a:p>
            <a:r>
              <a:rPr lang="en-US" dirty="0" smtClean="0"/>
              <a:t>PART-III:  MODAL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61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161403" y="0"/>
            <a:ext cx="8385364" cy="1094443"/>
          </a:xfrm>
        </p:spPr>
        <p:txBody>
          <a:bodyPr/>
          <a:lstStyle/>
          <a:p>
            <a:r>
              <a:rPr lang="en-US" dirty="0" smtClean="0"/>
              <a:t>Case 1: </a:t>
            </a:r>
            <a:br>
              <a:rPr lang="en-US" dirty="0" smtClean="0"/>
            </a:br>
            <a:r>
              <a:rPr lang="en-US" dirty="0" smtClean="0"/>
              <a:t>(a) HGRP END CLAMP. = FRICTIONLESS</a:t>
            </a:r>
            <a:br>
              <a:rPr lang="en-US" dirty="0" smtClean="0"/>
            </a:br>
            <a:r>
              <a:rPr lang="en-US" dirty="0" smtClean="0"/>
              <a:t>(b) HGRP POSTS = FREE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2528" y="3193460"/>
            <a:ext cx="2021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 1 = 8 Hz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84577" y="3193460"/>
            <a:ext cx="2021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 2 = 15 Hz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7312" y="6318251"/>
            <a:ext cx="423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 3 (FOR COLD MASS) = 19 Hz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9677" y="6318251"/>
            <a:ext cx="423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 4 (FOR COLD MASS) = 24 Hz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mod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725" y="1147892"/>
            <a:ext cx="4200525" cy="2045568"/>
          </a:xfrm>
          <a:prstGeom prst="rect">
            <a:avLst/>
          </a:prstGeom>
        </p:spPr>
      </p:pic>
      <p:pic>
        <p:nvPicPr>
          <p:cNvPr id="4" name="mode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98832" y="1155988"/>
            <a:ext cx="4286250" cy="2087314"/>
          </a:xfrm>
          <a:prstGeom prst="rect">
            <a:avLst/>
          </a:prstGeom>
        </p:spPr>
      </p:pic>
      <p:pic>
        <p:nvPicPr>
          <p:cNvPr id="6" name="mode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862" y="3861605"/>
            <a:ext cx="4286250" cy="2087314"/>
          </a:xfrm>
          <a:prstGeom prst="rect">
            <a:avLst/>
          </a:prstGeom>
        </p:spPr>
      </p:pic>
      <p:pic>
        <p:nvPicPr>
          <p:cNvPr id="12" name="mode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27406" y="3849902"/>
            <a:ext cx="4286250" cy="208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247312" y="0"/>
            <a:ext cx="8385364" cy="109444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A400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Case 2: </a:t>
            </a:r>
            <a:br>
              <a:rPr lang="en-US" dirty="0" smtClean="0"/>
            </a:br>
            <a:r>
              <a:rPr lang="en-US" dirty="0" smtClean="0"/>
              <a:t>(a) HGRP END CLAMP = FRICTIONLESS</a:t>
            </a:r>
            <a:br>
              <a:rPr lang="en-US" dirty="0" smtClean="0"/>
            </a:br>
            <a:r>
              <a:rPr lang="en-US" dirty="0" smtClean="0"/>
              <a:t>(b) HGRP POSTS = CLAMPED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2528" y="3193460"/>
            <a:ext cx="2021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 1 = 8 Hz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84577" y="3193460"/>
            <a:ext cx="2021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 2 = 15 Hz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73" y="6225046"/>
            <a:ext cx="423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 3 (FOR COLD MASS) = 19 Hz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9677" y="6318251"/>
            <a:ext cx="423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 4 (FOR COLD MASS) = 24 Hz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mod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1094443"/>
            <a:ext cx="4284921" cy="2086667"/>
          </a:xfrm>
          <a:prstGeom prst="rect">
            <a:avLst/>
          </a:prstGeom>
        </p:spPr>
      </p:pic>
      <p:pic>
        <p:nvPicPr>
          <p:cNvPr id="3" name="mode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39994" y="1106793"/>
            <a:ext cx="4403489" cy="2144407"/>
          </a:xfrm>
          <a:prstGeom prst="rect">
            <a:avLst/>
          </a:prstGeom>
        </p:spPr>
      </p:pic>
      <p:pic>
        <p:nvPicPr>
          <p:cNvPr id="4" name="mode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973" y="3869846"/>
            <a:ext cx="4310282" cy="2099017"/>
          </a:xfrm>
          <a:prstGeom prst="rect">
            <a:avLst/>
          </a:prstGeom>
        </p:spPr>
      </p:pic>
      <p:pic>
        <p:nvPicPr>
          <p:cNvPr id="5" name="mode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75152" y="3839940"/>
            <a:ext cx="4409929" cy="214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7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247312" y="0"/>
            <a:ext cx="8385364" cy="109444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A400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Case 3: </a:t>
            </a:r>
            <a:br>
              <a:rPr lang="en-US" dirty="0" smtClean="0"/>
            </a:br>
            <a:r>
              <a:rPr lang="en-US" dirty="0" smtClean="0"/>
              <a:t>(a) </a:t>
            </a:r>
            <a:r>
              <a:rPr lang="en-US" dirty="0"/>
              <a:t>HGRP END CLAMP = </a:t>
            </a:r>
            <a:r>
              <a:rPr lang="en-US" dirty="0" smtClean="0"/>
              <a:t>BONDED</a:t>
            </a:r>
          </a:p>
          <a:p>
            <a:pPr fontAlgn="auto">
              <a:spcAft>
                <a:spcPts val="0"/>
              </a:spcAft>
            </a:pPr>
            <a:r>
              <a:rPr lang="en-US" dirty="0" smtClean="0"/>
              <a:t>(b) HGRP POSTS = FREE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2528" y="3193460"/>
            <a:ext cx="2021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 1 = 8 Hz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84577" y="3193460"/>
            <a:ext cx="2021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 2 = 17 Hz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7312" y="6318251"/>
            <a:ext cx="423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 3 (FOR COLD MASS) = 20 Hz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9677" y="6318251"/>
            <a:ext cx="423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 4 (FOR COLD MASS) = 24 Hz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Mod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61" y="1122327"/>
            <a:ext cx="4253023" cy="2071133"/>
          </a:xfrm>
          <a:prstGeom prst="rect">
            <a:avLst/>
          </a:prstGeom>
        </p:spPr>
      </p:pic>
      <p:pic>
        <p:nvPicPr>
          <p:cNvPr id="5" name="Mode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26108" y="1122327"/>
            <a:ext cx="4338084" cy="2112556"/>
          </a:xfrm>
          <a:prstGeom prst="rect">
            <a:avLst/>
          </a:prstGeom>
        </p:spPr>
      </p:pic>
      <p:pic>
        <p:nvPicPr>
          <p:cNvPr id="6" name="Mode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910" y="3699577"/>
            <a:ext cx="4338084" cy="2112556"/>
          </a:xfrm>
          <a:prstGeom prst="rect">
            <a:avLst/>
          </a:prstGeom>
        </p:spPr>
      </p:pic>
      <p:pic>
        <p:nvPicPr>
          <p:cNvPr id="15" name="Mode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79677" y="3699577"/>
            <a:ext cx="4338084" cy="211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7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247312" y="0"/>
            <a:ext cx="8385364" cy="109444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A400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Case 4: </a:t>
            </a:r>
            <a:br>
              <a:rPr lang="en-US" dirty="0" smtClean="0"/>
            </a:br>
            <a:r>
              <a:rPr lang="en-US" dirty="0" smtClean="0"/>
              <a:t>(a) HGRP END CLAMP = BONDED</a:t>
            </a:r>
            <a:br>
              <a:rPr lang="en-US" dirty="0" smtClean="0"/>
            </a:br>
            <a:r>
              <a:rPr lang="en-US" dirty="0" smtClean="0"/>
              <a:t>(b) HGRP POSTS = CLAMPED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2528" y="3193460"/>
            <a:ext cx="2021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 1 = 8 Hz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79385" y="3151019"/>
            <a:ext cx="2021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 2 = 17 Hz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7312" y="6318251"/>
            <a:ext cx="423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 3 (FOR COLD MASS) = 20 Hz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MOD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1146944"/>
            <a:ext cx="4219575" cy="2043857"/>
          </a:xfrm>
          <a:prstGeom prst="rect">
            <a:avLst/>
          </a:prstGeom>
        </p:spPr>
      </p:pic>
      <p:pic>
        <p:nvPicPr>
          <p:cNvPr id="4" name="MODE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91050" y="1146944"/>
            <a:ext cx="4219575" cy="2043857"/>
          </a:xfrm>
          <a:prstGeom prst="rect">
            <a:avLst/>
          </a:prstGeom>
        </p:spPr>
      </p:pic>
      <p:pic>
        <p:nvPicPr>
          <p:cNvPr id="5" name="MODE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675" y="3849902"/>
            <a:ext cx="4219575" cy="2043857"/>
          </a:xfrm>
          <a:prstGeom prst="rect">
            <a:avLst/>
          </a:prstGeom>
        </p:spPr>
      </p:pic>
      <p:pic>
        <p:nvPicPr>
          <p:cNvPr id="6" name="MODE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91050" y="3849902"/>
            <a:ext cx="4219575" cy="20438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9677" y="6318251"/>
            <a:ext cx="423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 4 (FOR COLD MASS) = 24 Hz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24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MODAL ANALYSIS SUMMARY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67151" y="1593899"/>
          <a:ext cx="8669420" cy="268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8849">
                  <a:extLst>
                    <a:ext uri="{9D8B030D-6E8A-4147-A177-3AD203B41FA5}">
                      <a16:colId xmlns:a16="http://schemas.microsoft.com/office/drawing/2014/main" val="4186940243"/>
                    </a:ext>
                  </a:extLst>
                </a:gridCol>
                <a:gridCol w="3570018">
                  <a:extLst>
                    <a:ext uri="{9D8B030D-6E8A-4147-A177-3AD203B41FA5}">
                      <a16:colId xmlns:a16="http://schemas.microsoft.com/office/drawing/2014/main" val="1531881480"/>
                    </a:ext>
                  </a:extLst>
                </a:gridCol>
                <a:gridCol w="1043797">
                  <a:extLst>
                    <a:ext uri="{9D8B030D-6E8A-4147-A177-3AD203B41FA5}">
                      <a16:colId xmlns:a16="http://schemas.microsoft.com/office/drawing/2014/main" val="1845874450"/>
                    </a:ext>
                  </a:extLst>
                </a:gridCol>
                <a:gridCol w="983411">
                  <a:extLst>
                    <a:ext uri="{9D8B030D-6E8A-4147-A177-3AD203B41FA5}">
                      <a16:colId xmlns:a16="http://schemas.microsoft.com/office/drawing/2014/main" val="576331247"/>
                    </a:ext>
                  </a:extLst>
                </a:gridCol>
                <a:gridCol w="1095555">
                  <a:extLst>
                    <a:ext uri="{9D8B030D-6E8A-4147-A177-3AD203B41FA5}">
                      <a16:colId xmlns:a16="http://schemas.microsoft.com/office/drawing/2014/main" val="3429648333"/>
                    </a:ext>
                  </a:extLst>
                </a:gridCol>
                <a:gridCol w="1017790">
                  <a:extLst>
                    <a:ext uri="{9D8B030D-6E8A-4147-A177-3AD203B41FA5}">
                      <a16:colId xmlns:a16="http://schemas.microsoft.com/office/drawing/2014/main" val="24163735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CASES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MODE-1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MODE-2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MODE-3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MODE-4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986954"/>
                  </a:ext>
                </a:extLst>
              </a:tr>
              <a:tr h="56581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CASE-1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HGRP END:         FRICTIONLESS</a:t>
                      </a:r>
                    </a:p>
                    <a:p>
                      <a:pPr algn="l"/>
                      <a:r>
                        <a:rPr lang="en-US" sz="1600" dirty="0" smtClean="0"/>
                        <a:t>HGRP POSTS:     FREE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 Hz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15 Hz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19 Hz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24 Hz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3582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CASE-2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HGRP END:         FRICTIONLESS</a:t>
                      </a:r>
                    </a:p>
                    <a:p>
                      <a:pPr algn="l"/>
                      <a:r>
                        <a:rPr lang="en-US" sz="1600" dirty="0" smtClean="0"/>
                        <a:t>HGRP POSTS:     CLAMPED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 Hz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15 Hz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19 Hz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24 Hz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922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CASE-3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HGRP END:         BONDED</a:t>
                      </a:r>
                    </a:p>
                    <a:p>
                      <a:pPr algn="l"/>
                      <a:r>
                        <a:rPr lang="en-US" sz="1600" dirty="0" smtClean="0"/>
                        <a:t>HGRP POSTS:     FREE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 Hz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17 Hz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</a:t>
                      </a:r>
                      <a:r>
                        <a:rPr lang="en-US" sz="1600" baseline="0" dirty="0" smtClean="0"/>
                        <a:t> Hz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24 Hz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90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CASE-4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HGRP END:         BONDED</a:t>
                      </a:r>
                    </a:p>
                    <a:p>
                      <a:pPr algn="l"/>
                      <a:r>
                        <a:rPr lang="en-US" sz="1600" dirty="0" smtClean="0"/>
                        <a:t>HGRP POSTS:     CLAMPED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 Hz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17 Hz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 Hz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24 Hz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745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931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6931" y="2320200"/>
            <a:ext cx="8103570" cy="753033"/>
          </a:xfrm>
        </p:spPr>
        <p:txBody>
          <a:bodyPr/>
          <a:lstStyle/>
          <a:p>
            <a:r>
              <a:rPr lang="en-US" dirty="0" smtClean="0"/>
              <a:t>BACK-UP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89" y="3073233"/>
            <a:ext cx="731520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05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2811" y="258487"/>
            <a:ext cx="8103570" cy="753033"/>
          </a:xfrm>
        </p:spPr>
        <p:txBody>
          <a:bodyPr/>
          <a:lstStyle/>
          <a:p>
            <a:r>
              <a:rPr lang="en-US" dirty="0" smtClean="0"/>
              <a:t>BOUNDARY CONDITIONS-GENERIC (COMMON TO ALL CASES CONSIDERED)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257" y="1276169"/>
            <a:ext cx="6392057" cy="276029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1302589" y="1803453"/>
            <a:ext cx="1777042" cy="199717"/>
          </a:xfrm>
          <a:prstGeom prst="straightConnector1">
            <a:avLst/>
          </a:prstGeom>
          <a:ln w="158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6514" y="1521687"/>
            <a:ext cx="138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G-10 Post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7026392"/>
              </p:ext>
            </p:extLst>
          </p:nvPr>
        </p:nvGraphicFramePr>
        <p:xfrm>
          <a:off x="228600" y="5540509"/>
          <a:ext cx="4117445" cy="7777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3225">
                  <a:extLst>
                    <a:ext uri="{9D8B030D-6E8A-4147-A177-3AD203B41FA5}">
                      <a16:colId xmlns:a16="http://schemas.microsoft.com/office/drawing/2014/main" val="1679575012"/>
                    </a:ext>
                  </a:extLst>
                </a:gridCol>
                <a:gridCol w="1174220">
                  <a:extLst>
                    <a:ext uri="{9D8B030D-6E8A-4147-A177-3AD203B41FA5}">
                      <a16:colId xmlns:a16="http://schemas.microsoft.com/office/drawing/2014/main" val="2064470542"/>
                    </a:ext>
                  </a:extLst>
                </a:gridCol>
              </a:tblGrid>
              <a:tr h="3888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Modulus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518877"/>
                  </a:ext>
                </a:extLst>
              </a:tr>
              <a:tr h="388871">
                <a:tc>
                  <a:txBody>
                    <a:bodyPr/>
                    <a:lstStyle/>
                    <a:p>
                      <a:r>
                        <a:rPr lang="en-US" dirty="0" smtClean="0"/>
                        <a:t>Young’s Modulus</a:t>
                      </a:r>
                      <a:r>
                        <a:rPr lang="en-US" baseline="0" dirty="0" smtClean="0"/>
                        <a:t> for G-10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 </a:t>
                      </a:r>
                      <a:r>
                        <a:rPr lang="en-US" dirty="0" err="1" smtClean="0"/>
                        <a:t>GPa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511362"/>
                  </a:ext>
                </a:extLst>
              </a:tr>
            </a:tbl>
          </a:graphicData>
        </a:graphic>
      </p:graphicFrame>
      <p:cxnSp>
        <p:nvCxnSpPr>
          <p:cNvPr id="29" name="Straight Arrow Connector 28"/>
          <p:cNvCxnSpPr/>
          <p:nvPr/>
        </p:nvCxnSpPr>
        <p:spPr>
          <a:xfrm flipH="1" flipV="1">
            <a:off x="1380226" y="2058271"/>
            <a:ext cx="1155940" cy="114514"/>
          </a:xfrm>
          <a:prstGeom prst="straightConnector1">
            <a:avLst/>
          </a:prstGeom>
          <a:ln w="158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96514" y="1873605"/>
            <a:ext cx="138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HGRP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89512" y="2345788"/>
            <a:ext cx="138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CAVITY 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1302589" y="2530454"/>
            <a:ext cx="1338718" cy="114514"/>
          </a:xfrm>
          <a:prstGeom prst="straightConnector1">
            <a:avLst/>
          </a:prstGeom>
          <a:ln w="158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667250" y="4163983"/>
            <a:ext cx="44767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References for G-10 Modulus Assumption: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>
                <a:hlinkClick r:id="rId3"/>
              </a:rPr>
              <a:t>LCLSII-4.5-EN-0430-R0, “Stress Analysis of LCLS-II Cryomodule for Seismic Load</a:t>
            </a:r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materialdatabase.magnet.fsu.edu/G10.htm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263" y="3368346"/>
            <a:ext cx="2665912" cy="200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5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8789" y="242861"/>
            <a:ext cx="8103570" cy="753033"/>
          </a:xfrm>
        </p:spPr>
        <p:txBody>
          <a:bodyPr/>
          <a:lstStyle/>
          <a:p>
            <a:r>
              <a:rPr lang="en-US" dirty="0" smtClean="0"/>
              <a:t>PART III: STATIC ANALYSIS (Transverse </a:t>
            </a:r>
            <a:r>
              <a:rPr lang="en-US" dirty="0" err="1" smtClean="0"/>
              <a:t>Acc</a:t>
            </a:r>
            <a:r>
              <a:rPr lang="en-US" dirty="0"/>
              <a:t> </a:t>
            </a:r>
            <a:r>
              <a:rPr lang="en-US" dirty="0" smtClean="0"/>
              <a:t>= 1.5xG)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22" y="1112430"/>
            <a:ext cx="8082506" cy="338640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866503" y="3378926"/>
            <a:ext cx="335280" cy="1119912"/>
            <a:chOff x="866503" y="3378926"/>
            <a:chExt cx="335280" cy="1119912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201783" y="3378926"/>
              <a:ext cx="0" cy="801188"/>
            </a:xfrm>
            <a:prstGeom prst="line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2" name="Group 21"/>
            <p:cNvGrpSpPr/>
            <p:nvPr/>
          </p:nvGrpSpPr>
          <p:grpSpPr>
            <a:xfrm>
              <a:off x="866503" y="3378926"/>
              <a:ext cx="335280" cy="1119912"/>
              <a:chOff x="866503" y="3378926"/>
              <a:chExt cx="335280" cy="1119912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 flipH="1">
                <a:off x="866503" y="3378926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866503" y="3629072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866503" y="3947796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>
                <a:off x="866503" y="4198393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TextBox 20"/>
          <p:cNvSpPr txBox="1"/>
          <p:nvPr/>
        </p:nvSpPr>
        <p:spPr>
          <a:xfrm>
            <a:off x="529045" y="2668850"/>
            <a:ext cx="1010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FIXED END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 rot="10800000">
            <a:off x="8064136" y="1685722"/>
            <a:ext cx="335280" cy="1119912"/>
            <a:chOff x="866503" y="3378926"/>
            <a:chExt cx="335280" cy="1119912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1201783" y="3378926"/>
              <a:ext cx="0" cy="801188"/>
            </a:xfrm>
            <a:prstGeom prst="line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1" name="Group 30"/>
            <p:cNvGrpSpPr/>
            <p:nvPr/>
          </p:nvGrpSpPr>
          <p:grpSpPr>
            <a:xfrm>
              <a:off x="866503" y="3378926"/>
              <a:ext cx="335280" cy="1119912"/>
              <a:chOff x="866503" y="3378926"/>
              <a:chExt cx="335280" cy="1119912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flipH="1">
                <a:off x="866503" y="3378926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866503" y="3629072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866503" y="3947796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866503" y="4198393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TextBox 35"/>
          <p:cNvSpPr txBox="1"/>
          <p:nvPr/>
        </p:nvSpPr>
        <p:spPr>
          <a:xfrm>
            <a:off x="7874887" y="2712774"/>
            <a:ext cx="1010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FIXED END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3427342" y="2641753"/>
            <a:ext cx="1168606" cy="207103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 rot="532215">
            <a:off x="3560151" y="2275575"/>
            <a:ext cx="99045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1.5 x 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277890" y="3766194"/>
            <a:ext cx="15814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Self Weight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4672253" y="3041646"/>
            <a:ext cx="24991" cy="70529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51822" y="4748984"/>
            <a:ext cx="8082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Loads assumed for the analysis:</a:t>
            </a:r>
          </a:p>
          <a:p>
            <a:pPr marL="571500" indent="-228600">
              <a:buAutoNum type="arabicPeriod"/>
            </a:pPr>
            <a:r>
              <a:rPr lang="en-US" dirty="0" smtClean="0"/>
              <a:t>Transverse Load of 1.5 x G</a:t>
            </a:r>
          </a:p>
          <a:p>
            <a:pPr marL="571500" indent="-228600">
              <a:buAutoNum type="arabicPeriod"/>
            </a:pPr>
            <a:r>
              <a:rPr lang="en-US" dirty="0" smtClean="0"/>
              <a:t>Self-Weight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74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29200" y="4480323"/>
            <a:ext cx="4277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Max Transverse Displacement = </a:t>
            </a:r>
            <a:r>
              <a:rPr lang="en-US" dirty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mm</a:t>
            </a: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247312" y="0"/>
            <a:ext cx="8385364" cy="109444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A400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Case 2: </a:t>
            </a:r>
            <a:br>
              <a:rPr lang="en-US" dirty="0" smtClean="0"/>
            </a:br>
            <a:r>
              <a:rPr lang="en-US" dirty="0" smtClean="0"/>
              <a:t>(a) HGRP END CLAMP = FRICTIONLESS</a:t>
            </a:r>
            <a:br>
              <a:rPr lang="en-US" dirty="0" smtClean="0"/>
            </a:br>
            <a:r>
              <a:rPr lang="en-US" dirty="0" smtClean="0"/>
              <a:t>(b) </a:t>
            </a:r>
            <a:r>
              <a:rPr lang="en-US" dirty="0" smtClean="0"/>
              <a:t>ALL THREE </a:t>
            </a:r>
            <a:r>
              <a:rPr lang="en-US" dirty="0" smtClean="0"/>
              <a:t>HGRP </a:t>
            </a:r>
            <a:r>
              <a:rPr lang="en-US" dirty="0" smtClean="0"/>
              <a:t>POSTS = CLAMPED</a:t>
            </a:r>
            <a:endParaRPr lang="en-US" dirty="0"/>
          </a:p>
        </p:txBody>
      </p:sp>
      <p:pic>
        <p:nvPicPr>
          <p:cNvPr id="7" name="Stat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49" y="1373999"/>
            <a:ext cx="4933151" cy="23235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687" y="1373998"/>
            <a:ext cx="3857963" cy="310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7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70408" y="4480323"/>
            <a:ext cx="453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Max Transverse Displacement = </a:t>
            </a:r>
            <a:r>
              <a:rPr lang="en-US" dirty="0" smtClean="0">
                <a:solidFill>
                  <a:srgbClr val="FF0000"/>
                </a:solidFill>
              </a:rPr>
              <a:t>3.2 </a:t>
            </a:r>
            <a:r>
              <a:rPr lang="en-US" dirty="0" smtClean="0">
                <a:solidFill>
                  <a:srgbClr val="FF0000"/>
                </a:solidFill>
              </a:rPr>
              <a:t>mm</a:t>
            </a: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247312" y="0"/>
            <a:ext cx="8385364" cy="109444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A400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Case 2: </a:t>
            </a:r>
            <a:br>
              <a:rPr lang="en-US" dirty="0" smtClean="0"/>
            </a:br>
            <a:r>
              <a:rPr lang="en-US" dirty="0" smtClean="0"/>
              <a:t>(a) HGRP END CLAMP = FRICTIONLESS</a:t>
            </a:r>
            <a:br>
              <a:rPr lang="en-US" dirty="0" smtClean="0"/>
            </a:br>
            <a:r>
              <a:rPr lang="en-US" dirty="0" smtClean="0"/>
              <a:t>(b) </a:t>
            </a:r>
            <a:r>
              <a:rPr lang="en-US" dirty="0" smtClean="0"/>
              <a:t>ALL THREE </a:t>
            </a:r>
            <a:r>
              <a:rPr lang="en-US" dirty="0" smtClean="0"/>
              <a:t>HGRP </a:t>
            </a:r>
            <a:r>
              <a:rPr lang="en-US" dirty="0" smtClean="0"/>
              <a:t>POSTS = CLAMPED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70" y="1373999"/>
            <a:ext cx="3599012" cy="2897825"/>
          </a:xfrm>
          <a:prstGeom prst="rect">
            <a:avLst/>
          </a:prstGeom>
        </p:spPr>
      </p:pic>
      <p:pic>
        <p:nvPicPr>
          <p:cNvPr id="4" name="static_only 1 plate fix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85" y="1302942"/>
            <a:ext cx="5115464" cy="258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1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2811" y="258487"/>
            <a:ext cx="8103570" cy="753033"/>
          </a:xfrm>
        </p:spPr>
        <p:txBody>
          <a:bodyPr/>
          <a:lstStyle/>
          <a:p>
            <a:r>
              <a:rPr lang="en-US" dirty="0" smtClean="0"/>
              <a:t>BOUNDARY CONDITIONS-GENERIC (COMMON TO ALL CASES CONSIDERED)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823253"/>
              </p:ext>
            </p:extLst>
          </p:nvPr>
        </p:nvGraphicFramePr>
        <p:xfrm>
          <a:off x="505856" y="1190710"/>
          <a:ext cx="8047594" cy="56349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18619">
                  <a:extLst>
                    <a:ext uri="{9D8B030D-6E8A-4147-A177-3AD203B41FA5}">
                      <a16:colId xmlns:a16="http://schemas.microsoft.com/office/drawing/2014/main" val="2149083956"/>
                    </a:ext>
                  </a:extLst>
                </a:gridCol>
                <a:gridCol w="3228975">
                  <a:extLst>
                    <a:ext uri="{9D8B030D-6E8A-4147-A177-3AD203B41FA5}">
                      <a16:colId xmlns:a16="http://schemas.microsoft.com/office/drawing/2014/main" val="4079085974"/>
                    </a:ext>
                  </a:extLst>
                </a:gridCol>
              </a:tblGrid>
              <a:tr h="3629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Boundary</a:t>
                      </a:r>
                      <a:r>
                        <a:rPr lang="en-US" baseline="0" dirty="0" smtClean="0"/>
                        <a:t> Conditions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49136"/>
                  </a:ext>
                </a:extLst>
              </a:tr>
              <a:tr h="22916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982807"/>
                  </a:ext>
                </a:extLst>
              </a:tr>
              <a:tr h="15144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Frictionless Contact </a:t>
                      </a:r>
                    </a:p>
                    <a:p>
                      <a:pPr marL="342900" indent="-342900">
                        <a:buAutoNum type="arabicPeriod" startAt="2"/>
                      </a:pPr>
                      <a:r>
                        <a:rPr lang="en-US" dirty="0" smtClean="0"/>
                        <a:t>Bolts</a:t>
                      </a:r>
                      <a:r>
                        <a:rPr lang="en-US" baseline="0" dirty="0" smtClean="0"/>
                        <a:t> and End Vacuum Vessel Flanges</a:t>
                      </a:r>
                    </a:p>
                    <a:p>
                      <a:pPr marL="342900" indent="-342900">
                        <a:buAutoNum type="arabicPeriod" startAt="2"/>
                      </a:pPr>
                      <a:r>
                        <a:rPr lang="en-US" baseline="0" dirty="0" smtClean="0"/>
                        <a:t>Cavity Holder and the Welded Blocks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117478"/>
                  </a:ext>
                </a:extLst>
              </a:tr>
              <a:tr h="13430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Frictional</a:t>
                      </a:r>
                      <a:r>
                        <a:rPr lang="en-US" b="1" baseline="0" dirty="0" smtClean="0"/>
                        <a:t> Contact</a:t>
                      </a:r>
                    </a:p>
                    <a:p>
                      <a:pPr marL="342900" indent="-342900">
                        <a:buAutoNum type="arabicPeriod" startAt="4"/>
                      </a:pPr>
                      <a:r>
                        <a:rPr lang="en-US" dirty="0" smtClean="0"/>
                        <a:t>Bolts</a:t>
                      </a:r>
                      <a:r>
                        <a:rPr lang="en-US" baseline="0" dirty="0" smtClean="0"/>
                        <a:t> and the Center Vacuum Vessel Flange.</a:t>
                      </a:r>
                    </a:p>
                    <a:p>
                      <a:pPr marL="342900" indent="-342900">
                        <a:buAutoNum type="arabicPeriod" startAt="4"/>
                      </a:pPr>
                      <a:endParaRPr lang="en-US" baseline="0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2381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1150" y="1641991"/>
            <a:ext cx="3095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Fixed Vacuum Vessel Flanges</a:t>
            </a: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94" y="3897552"/>
            <a:ext cx="1731426" cy="13940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767" y="3897553"/>
            <a:ext cx="1722234" cy="138669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654" y="5470839"/>
            <a:ext cx="1499672" cy="1207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49" y="1695733"/>
            <a:ext cx="4567462" cy="19742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0629" y="1449279"/>
            <a:ext cx="268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Fixed </a:t>
            </a:r>
            <a:r>
              <a:rPr lang="en-US" dirty="0" err="1" smtClean="0">
                <a:solidFill>
                  <a:srgbClr val="FF0000"/>
                </a:solidFill>
              </a:rPr>
              <a:t>Vac</a:t>
            </a:r>
            <a:r>
              <a:rPr lang="en-US" dirty="0" smtClean="0">
                <a:solidFill>
                  <a:srgbClr val="FF0000"/>
                </a:solidFill>
              </a:rPr>
              <a:t> Flange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73329" y="1861540"/>
            <a:ext cx="335962" cy="717391"/>
            <a:chOff x="673330" y="1825986"/>
            <a:chExt cx="335962" cy="717391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673330" y="2455529"/>
              <a:ext cx="335962" cy="87848"/>
            </a:xfrm>
            <a:prstGeom prst="straightConnector1">
              <a:avLst/>
            </a:prstGeom>
            <a:ln w="15875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673330" y="1825986"/>
              <a:ext cx="164870" cy="717391"/>
            </a:xfrm>
            <a:prstGeom prst="line">
              <a:avLst/>
            </a:prstGeom>
            <a:ln w="158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1690900" y="1763051"/>
            <a:ext cx="794456" cy="771956"/>
            <a:chOff x="838200" y="1825985"/>
            <a:chExt cx="794456" cy="771956"/>
          </a:xfrm>
        </p:grpSpPr>
        <p:cxnSp>
          <p:nvCxnSpPr>
            <p:cNvPr id="21" name="Straight Arrow Connector 20"/>
            <p:cNvCxnSpPr/>
            <p:nvPr/>
          </p:nvCxnSpPr>
          <p:spPr>
            <a:xfrm flipH="1">
              <a:off x="1284844" y="2520824"/>
              <a:ext cx="347812" cy="77117"/>
            </a:xfrm>
            <a:prstGeom prst="straightConnector1">
              <a:avLst/>
            </a:prstGeom>
            <a:ln w="15875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838200" y="1825985"/>
              <a:ext cx="446644" cy="771956"/>
            </a:xfrm>
            <a:prstGeom prst="line">
              <a:avLst/>
            </a:prstGeom>
            <a:ln w="158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2415397" y="1704282"/>
            <a:ext cx="1589886" cy="771918"/>
            <a:chOff x="751678" y="1694067"/>
            <a:chExt cx="1589886" cy="771918"/>
          </a:xfrm>
        </p:grpSpPr>
        <p:cxnSp>
          <p:nvCxnSpPr>
            <p:cNvPr id="27" name="Straight Arrow Connector 26"/>
            <p:cNvCxnSpPr/>
            <p:nvPr/>
          </p:nvCxnSpPr>
          <p:spPr>
            <a:xfrm flipH="1">
              <a:off x="2091948" y="2372806"/>
              <a:ext cx="249616" cy="93179"/>
            </a:xfrm>
            <a:prstGeom prst="straightConnector1">
              <a:avLst/>
            </a:prstGeom>
            <a:ln w="15875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751678" y="1694067"/>
              <a:ext cx="1312032" cy="771918"/>
            </a:xfrm>
            <a:prstGeom prst="line">
              <a:avLst/>
            </a:prstGeom>
            <a:ln w="158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Oval 3"/>
          <p:cNvSpPr/>
          <p:nvPr/>
        </p:nvSpPr>
        <p:spPr>
          <a:xfrm>
            <a:off x="3453326" y="4502989"/>
            <a:ext cx="427149" cy="3795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58078" y="4190836"/>
            <a:ext cx="427149" cy="3795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271781" y="5667543"/>
            <a:ext cx="427149" cy="3795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8789" y="242861"/>
            <a:ext cx="8103570" cy="753033"/>
          </a:xfrm>
        </p:spPr>
        <p:txBody>
          <a:bodyPr/>
          <a:lstStyle/>
          <a:p>
            <a:r>
              <a:rPr lang="en-US" dirty="0" smtClean="0"/>
              <a:t>BOUNDARY CONDITIONS: CASES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22" y="1112430"/>
            <a:ext cx="8082506" cy="3386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763" y="1805594"/>
            <a:ext cx="1109027" cy="9262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73" y="1798742"/>
            <a:ext cx="1127122" cy="93997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201784" y="3254906"/>
            <a:ext cx="818606" cy="9840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1" idx="4"/>
          </p:cNvCxnSpPr>
          <p:nvPr/>
        </p:nvCxnSpPr>
        <p:spPr>
          <a:xfrm>
            <a:off x="1611087" y="4238974"/>
            <a:ext cx="409303" cy="695989"/>
          </a:xfrm>
          <a:prstGeom prst="straightConnector1">
            <a:avLst/>
          </a:prstGeom>
          <a:ln w="158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866503" y="3378926"/>
            <a:ext cx="335280" cy="1119912"/>
            <a:chOff x="866503" y="3378926"/>
            <a:chExt cx="335280" cy="1119912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201783" y="3378926"/>
              <a:ext cx="0" cy="801188"/>
            </a:xfrm>
            <a:prstGeom prst="line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2" name="Group 21"/>
            <p:cNvGrpSpPr/>
            <p:nvPr/>
          </p:nvGrpSpPr>
          <p:grpSpPr>
            <a:xfrm>
              <a:off x="866503" y="3378926"/>
              <a:ext cx="335280" cy="1119912"/>
              <a:chOff x="866503" y="3378926"/>
              <a:chExt cx="335280" cy="1119912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 flipH="1">
                <a:off x="866503" y="3378926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866503" y="3629072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866503" y="3947796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>
                <a:off x="866503" y="4198393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TextBox 20"/>
          <p:cNvSpPr txBox="1"/>
          <p:nvPr/>
        </p:nvSpPr>
        <p:spPr>
          <a:xfrm>
            <a:off x="70039" y="3615388"/>
            <a:ext cx="1010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FIXED END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 rot="10800000">
            <a:off x="8064136" y="1685722"/>
            <a:ext cx="335280" cy="1119912"/>
            <a:chOff x="866503" y="3378926"/>
            <a:chExt cx="335280" cy="1119912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1201783" y="3378926"/>
              <a:ext cx="0" cy="801188"/>
            </a:xfrm>
            <a:prstGeom prst="line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1" name="Group 30"/>
            <p:cNvGrpSpPr/>
            <p:nvPr/>
          </p:nvGrpSpPr>
          <p:grpSpPr>
            <a:xfrm>
              <a:off x="866503" y="3378926"/>
              <a:ext cx="335280" cy="1119912"/>
              <a:chOff x="866503" y="3378926"/>
              <a:chExt cx="335280" cy="1119912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flipH="1">
                <a:off x="866503" y="3378926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866503" y="3629072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866503" y="3947796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866503" y="4198393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TextBox 35"/>
          <p:cNvSpPr txBox="1"/>
          <p:nvPr/>
        </p:nvSpPr>
        <p:spPr>
          <a:xfrm>
            <a:off x="7874887" y="2712774"/>
            <a:ext cx="1010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FIXED END</a:t>
            </a:r>
            <a:endParaRPr lang="en-US" dirty="0"/>
          </a:p>
        </p:txBody>
      </p:sp>
      <p:graphicFrame>
        <p:nvGraphicFramePr>
          <p:cNvPr id="42" name="Content Placeholder 5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89088080"/>
              </p:ext>
            </p:extLst>
          </p:nvPr>
        </p:nvGraphicFramePr>
        <p:xfrm>
          <a:off x="414635" y="4934963"/>
          <a:ext cx="817966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148">
                  <a:extLst>
                    <a:ext uri="{9D8B030D-6E8A-4147-A177-3AD203B41FA5}">
                      <a16:colId xmlns:a16="http://schemas.microsoft.com/office/drawing/2014/main" val="2793584130"/>
                    </a:ext>
                  </a:extLst>
                </a:gridCol>
                <a:gridCol w="3513221">
                  <a:extLst>
                    <a:ext uri="{9D8B030D-6E8A-4147-A177-3AD203B41FA5}">
                      <a16:colId xmlns:a16="http://schemas.microsoft.com/office/drawing/2014/main" val="3020443875"/>
                    </a:ext>
                  </a:extLst>
                </a:gridCol>
                <a:gridCol w="3669296">
                  <a:extLst>
                    <a:ext uri="{9D8B030D-6E8A-4147-A177-3AD203B41FA5}">
                      <a16:colId xmlns:a16="http://schemas.microsoft.com/office/drawing/2014/main" val="15437200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A.</a:t>
                      </a:r>
                      <a:r>
                        <a:rPr lang="en-US" baseline="0" dirty="0" smtClean="0"/>
                        <a:t>  </a:t>
                      </a:r>
                      <a:r>
                        <a:rPr lang="en-US" dirty="0" smtClean="0"/>
                        <a:t>HGRP END CLAMP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B.  HGRP TOP POSTS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232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CASE1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FRICTIONLESS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FREE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6052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CASE2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FRICTIONLESS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CLAMPED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779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CASE3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BONDED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FREE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602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CASE4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BONDED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CLAMPED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762285"/>
                  </a:ext>
                </a:extLst>
              </a:tr>
            </a:tbl>
          </a:graphicData>
        </a:graphic>
      </p:graphicFrame>
      <p:cxnSp>
        <p:nvCxnSpPr>
          <p:cNvPr id="43" name="Straight Arrow Connector 42"/>
          <p:cNvCxnSpPr/>
          <p:nvPr/>
        </p:nvCxnSpPr>
        <p:spPr>
          <a:xfrm>
            <a:off x="2664393" y="2926301"/>
            <a:ext cx="3337433" cy="2008662"/>
          </a:xfrm>
          <a:prstGeom prst="straightConnector1">
            <a:avLst/>
          </a:prstGeom>
          <a:ln w="158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5131758" y="2347178"/>
            <a:ext cx="1335991" cy="2587785"/>
          </a:xfrm>
          <a:prstGeom prst="straightConnector1">
            <a:avLst/>
          </a:prstGeom>
          <a:ln w="158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7713382" y="1685722"/>
            <a:ext cx="24483" cy="3249241"/>
          </a:xfrm>
          <a:prstGeom prst="straightConnector1">
            <a:avLst/>
          </a:prstGeom>
          <a:ln w="158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1" idx="0"/>
            <a:endCxn id="9" idx="2"/>
          </p:cNvCxnSpPr>
          <p:nvPr/>
        </p:nvCxnSpPr>
        <p:spPr>
          <a:xfrm flipH="1" flipV="1">
            <a:off x="1080234" y="2738712"/>
            <a:ext cx="530853" cy="516194"/>
          </a:xfrm>
          <a:prstGeom prst="straightConnector1">
            <a:avLst/>
          </a:prstGeom>
          <a:ln w="158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29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645" y="1460074"/>
            <a:ext cx="7308712" cy="306388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8789" y="242861"/>
            <a:ext cx="8103570" cy="753033"/>
          </a:xfrm>
        </p:spPr>
        <p:txBody>
          <a:bodyPr/>
          <a:lstStyle/>
          <a:p>
            <a:r>
              <a:rPr lang="en-US" dirty="0" smtClean="0"/>
              <a:t>PART I: STATIC ANALYSIS (Vertical </a:t>
            </a:r>
            <a:r>
              <a:rPr lang="en-US" dirty="0" err="1" smtClean="0"/>
              <a:t>Acc</a:t>
            </a:r>
            <a:r>
              <a:rPr lang="en-US" dirty="0" smtClean="0"/>
              <a:t> = 1.5xG)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866503" y="3378926"/>
            <a:ext cx="335280" cy="1119912"/>
            <a:chOff x="866503" y="3378926"/>
            <a:chExt cx="335280" cy="1119912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201783" y="3378926"/>
              <a:ext cx="0" cy="801188"/>
            </a:xfrm>
            <a:prstGeom prst="line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2" name="Group 21"/>
            <p:cNvGrpSpPr/>
            <p:nvPr/>
          </p:nvGrpSpPr>
          <p:grpSpPr>
            <a:xfrm>
              <a:off x="866503" y="3378926"/>
              <a:ext cx="335280" cy="1119912"/>
              <a:chOff x="866503" y="3378926"/>
              <a:chExt cx="335280" cy="1119912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 flipH="1">
                <a:off x="866503" y="3378926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866503" y="3629072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866503" y="3947796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>
                <a:off x="866503" y="4198393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TextBox 20"/>
          <p:cNvSpPr txBox="1"/>
          <p:nvPr/>
        </p:nvSpPr>
        <p:spPr>
          <a:xfrm>
            <a:off x="529045" y="2668850"/>
            <a:ext cx="1010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FIXED END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 rot="10800000">
            <a:off x="8064136" y="1685722"/>
            <a:ext cx="335280" cy="1119912"/>
            <a:chOff x="866503" y="3378926"/>
            <a:chExt cx="335280" cy="1119912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1201783" y="3378926"/>
              <a:ext cx="0" cy="801188"/>
            </a:xfrm>
            <a:prstGeom prst="line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1" name="Group 30"/>
            <p:cNvGrpSpPr/>
            <p:nvPr/>
          </p:nvGrpSpPr>
          <p:grpSpPr>
            <a:xfrm>
              <a:off x="866503" y="3378926"/>
              <a:ext cx="335280" cy="1119912"/>
              <a:chOff x="866503" y="3378926"/>
              <a:chExt cx="335280" cy="1119912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flipH="1">
                <a:off x="866503" y="3378926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866503" y="3629072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866503" y="3947796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866503" y="4198393"/>
                <a:ext cx="335280" cy="300445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TextBox 35"/>
          <p:cNvSpPr txBox="1"/>
          <p:nvPr/>
        </p:nvSpPr>
        <p:spPr>
          <a:xfrm>
            <a:off x="7874887" y="2712774"/>
            <a:ext cx="1010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FIXED END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4871498" y="2110777"/>
            <a:ext cx="19053" cy="805831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060771" y="2052098"/>
            <a:ext cx="99045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1.5 x 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277890" y="3766194"/>
            <a:ext cx="15814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Self Weight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4974402" y="3154712"/>
            <a:ext cx="24991" cy="70529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51822" y="4748984"/>
            <a:ext cx="8082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Loads assumed for the analysis:</a:t>
            </a:r>
          </a:p>
          <a:p>
            <a:pPr marL="571500" indent="-228600">
              <a:buAutoNum type="arabicPeriod"/>
            </a:pPr>
            <a:r>
              <a:rPr lang="en-US" dirty="0" smtClean="0"/>
              <a:t>Vertical Load of 1.5 x G </a:t>
            </a:r>
          </a:p>
          <a:p>
            <a:pPr marL="571500" indent="-228600">
              <a:buAutoNum type="arabicPeriod"/>
            </a:pPr>
            <a:r>
              <a:rPr lang="en-US" dirty="0" smtClean="0"/>
              <a:t>Self-Weight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64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161403" y="0"/>
            <a:ext cx="8385364" cy="1094443"/>
          </a:xfrm>
        </p:spPr>
        <p:txBody>
          <a:bodyPr/>
          <a:lstStyle/>
          <a:p>
            <a:r>
              <a:rPr lang="en-US" dirty="0" smtClean="0"/>
              <a:t>Case 1: </a:t>
            </a:r>
            <a:br>
              <a:rPr lang="en-US" dirty="0" smtClean="0"/>
            </a:br>
            <a:r>
              <a:rPr lang="en-US" dirty="0" smtClean="0"/>
              <a:t>(a) HGRP END CLAMP. = FRICTIONLESS</a:t>
            </a:r>
            <a:br>
              <a:rPr lang="en-US" dirty="0" smtClean="0"/>
            </a:br>
            <a:r>
              <a:rPr lang="en-US" dirty="0" smtClean="0"/>
              <a:t>(b) HGRP POSTS = FREE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071738" y="4406384"/>
            <a:ext cx="3984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Max Vertical Displacement = 2 mm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300" y="1251984"/>
            <a:ext cx="3813344" cy="3070399"/>
          </a:xfrm>
          <a:prstGeom prst="rect">
            <a:avLst/>
          </a:prstGeom>
        </p:spPr>
      </p:pic>
      <p:pic>
        <p:nvPicPr>
          <p:cNvPr id="5" name="vertical Stat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51984"/>
            <a:ext cx="5071738" cy="24434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5822" y="5033367"/>
            <a:ext cx="8770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 The location of the maximum displacement coincides with the failed bellow location (cavity 4 &amp; 5)</a:t>
            </a:r>
          </a:p>
        </p:txBody>
      </p:sp>
    </p:spTree>
    <p:extLst>
      <p:ext uri="{BB962C8B-B14F-4D97-AF65-F5344CB8AC3E}">
        <p14:creationId xmlns:p14="http://schemas.microsoft.com/office/powerpoint/2010/main" val="219246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29200" y="4361053"/>
            <a:ext cx="396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Max Vertical Displacement = 0.2 mm</a:t>
            </a: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247312" y="0"/>
            <a:ext cx="8385364" cy="109444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A400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Case 2: </a:t>
            </a:r>
            <a:br>
              <a:rPr lang="en-US" dirty="0" smtClean="0"/>
            </a:br>
            <a:r>
              <a:rPr lang="en-US" dirty="0" smtClean="0"/>
              <a:t>(a) HGRP END CLAMP = FRICTIONLESS</a:t>
            </a:r>
            <a:br>
              <a:rPr lang="en-US" dirty="0" smtClean="0"/>
            </a:br>
            <a:r>
              <a:rPr lang="en-US" dirty="0" smtClean="0"/>
              <a:t>(b) HGRP POSTS = CLAMPED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054" y="1373999"/>
            <a:ext cx="3497808" cy="2816338"/>
          </a:xfrm>
          <a:prstGeom prst="rect">
            <a:avLst/>
          </a:prstGeom>
        </p:spPr>
      </p:pic>
      <p:pic>
        <p:nvPicPr>
          <p:cNvPr id="5" name="Static Vertic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611" y="1373999"/>
            <a:ext cx="5029200" cy="242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3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71527" y="4176387"/>
            <a:ext cx="4172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Max Vertical Displacement = 0.2 mm</a:t>
            </a: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247312" y="0"/>
            <a:ext cx="8385364" cy="109444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A400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Case 2(a): </a:t>
            </a:r>
            <a:br>
              <a:rPr lang="en-US" dirty="0" smtClean="0"/>
            </a:br>
            <a:r>
              <a:rPr lang="en-US" dirty="0" smtClean="0"/>
              <a:t>(a) HGRP END CLAMP = FRICTIONLESS</a:t>
            </a:r>
            <a:br>
              <a:rPr lang="en-US" dirty="0" smtClean="0"/>
            </a:br>
            <a:r>
              <a:rPr lang="en-US" dirty="0" smtClean="0"/>
              <a:t>(b) ONLY CENTER HGRP POST = CLAMPED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946" y="1215569"/>
            <a:ext cx="3756162" cy="3024358"/>
          </a:xfrm>
          <a:prstGeom prst="rect">
            <a:avLst/>
          </a:prstGeom>
        </p:spPr>
      </p:pic>
      <p:pic>
        <p:nvPicPr>
          <p:cNvPr id="6" name="Static Vertical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220" y="1193638"/>
            <a:ext cx="5136543" cy="247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4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LastName_Template_FAC201502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8E8ED6671BC44BFC1CE0A0A5A28EE" ma:contentTypeVersion="4" ma:contentTypeDescription="Create a new document." ma:contentTypeScope="" ma:versionID="8694db373e82100f223ae3e4adbb4585">
  <xsd:schema xmlns:xsd="http://www.w3.org/2001/XMLSchema" xmlns:xs="http://www.w3.org/2001/XMLSchema" xmlns:p="http://schemas.microsoft.com/office/2006/metadata/properties" xmlns:ns2="http://schemas.microsoft.com/sharepoint/v4" targetNamespace="http://schemas.microsoft.com/office/2006/metadata/properties" ma:root="true" ma:fieldsID="fa080f8495b52bf656d2343d62b66d99" ns2:_=""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8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IconOverlay xmlns="http://schemas.microsoft.com/sharepoint/v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A3064D-7EA9-4944-87DB-4F870CD95E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1B16AA-9221-46AE-B700-523442ABDABD}">
  <ds:schemaRefs>
    <ds:schemaRef ds:uri="http://purl.org/dc/terms/"/>
    <ds:schemaRef ds:uri="http://schemas.microsoft.com/office/2006/documentManagement/types"/>
    <ds:schemaRef ds:uri="http://schemas.microsoft.com/sharepoint/v4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DE3F1C6-E643-4597-BD68-C599B5629A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LastName_Template_FAC201502</Template>
  <TotalTime>54876</TotalTime>
  <Words>931</Words>
  <Application>Microsoft Office PowerPoint</Application>
  <PresentationFormat>On-screen Show (4:3)</PresentationFormat>
  <Paragraphs>271</Paragraphs>
  <Slides>32</Slides>
  <Notes>0</Notes>
  <HiddenSlides>0</HiddenSlides>
  <MMClips>30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ＭＳ Ｐゴシック</vt:lpstr>
      <vt:lpstr>Arial</vt:lpstr>
      <vt:lpstr>LastName_Template_FAC201502</vt:lpstr>
      <vt:lpstr>Cryo-Module Analysis</vt:lpstr>
      <vt:lpstr>BOUNDARY CONDITIONS-WEIGHTS</vt:lpstr>
      <vt:lpstr>BOUNDARY CONDITIONS-GENERIC (COMMON TO ALL CASES CONSIDERED)</vt:lpstr>
      <vt:lpstr>BOUNDARY CONDITIONS-GENERIC (COMMON TO ALL CASES CONSIDERED)</vt:lpstr>
      <vt:lpstr>BOUNDARY CONDITIONS: CASES</vt:lpstr>
      <vt:lpstr>PART I: STATIC ANALYSIS (Vertical Acc = 1.5xG)</vt:lpstr>
      <vt:lpstr>Case 1:  (a) HGRP END CLAMP. = FRICTIONLESS (b) HGRP POSTS = FREE</vt:lpstr>
      <vt:lpstr>PowerPoint Presentation</vt:lpstr>
      <vt:lpstr>PowerPoint Presentation</vt:lpstr>
      <vt:lpstr>PowerPoint Presentation</vt:lpstr>
      <vt:lpstr>PowerPoint Presentation</vt:lpstr>
      <vt:lpstr>SUMMARY</vt:lpstr>
      <vt:lpstr>PART II: STATIC ANALYSIS (Vertical Acc = 2xG)</vt:lpstr>
      <vt:lpstr>Case 1:  (a) HGRP END CLAMP. = FRICTIONLESS (b) HGRP POSTS = FREE</vt:lpstr>
      <vt:lpstr>PowerPoint Presentation</vt:lpstr>
      <vt:lpstr>SUMMARY</vt:lpstr>
      <vt:lpstr>PART III: STATIC ANALYSIS (Transverse Acc = 1.5xG)</vt:lpstr>
      <vt:lpstr>Case 1:  (a) HGRP END CLAMP. = FRICTIONLESS (b) HGRP POSTS = FREE</vt:lpstr>
      <vt:lpstr>PowerPoint Presentation</vt:lpstr>
      <vt:lpstr>PowerPoint Presentation</vt:lpstr>
      <vt:lpstr>PowerPoint Presentation</vt:lpstr>
      <vt:lpstr>SUMMARY</vt:lpstr>
      <vt:lpstr>PART-III:  MODAL ANALYSIS</vt:lpstr>
      <vt:lpstr>Case 1:  (a) HGRP END CLAMP. = FRICTIONLESS (b) HGRP POSTS = FREE</vt:lpstr>
      <vt:lpstr>PowerPoint Presentation</vt:lpstr>
      <vt:lpstr>PowerPoint Presentation</vt:lpstr>
      <vt:lpstr>PowerPoint Presentation</vt:lpstr>
      <vt:lpstr>MODAL ANALYSIS SUMMARY</vt:lpstr>
      <vt:lpstr>BACK-UP </vt:lpstr>
      <vt:lpstr>PART III: STATIC ANALYSIS (Transverse Acc = 1.5xG)</vt:lpstr>
      <vt:lpstr>PowerPoint Presentation</vt:lpstr>
      <vt:lpstr>PowerPoint Presentation</vt:lpstr>
    </vt:vector>
  </TitlesOfParts>
  <Company>SLAC National Accelerator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tjpete@slac.stanford.edu</dc:creator>
  <cp:lastModifiedBy>Ravindranath, Viswanath</cp:lastModifiedBy>
  <cp:revision>1113</cp:revision>
  <cp:lastPrinted>2016-08-09T23:12:48Z</cp:lastPrinted>
  <dcterms:created xsi:type="dcterms:W3CDTF">2015-01-29T22:30:14Z</dcterms:created>
  <dcterms:modified xsi:type="dcterms:W3CDTF">2018-06-04T23:02:24Z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0x0101002F48E8ED6671BC44BFC1CE0A0A5A28EE</vt:lpwstr>
  </property>
  <property fmtid="{D5CDD505-2E9C-101B-9397-08002B2CF9AE}" pid="3" name="DocType">
    <vt:lpwstr>Presentation</vt:lpwstr>
  </property>
  <property fmtid="{D5CDD505-2E9C-101B-9397-08002B2CF9AE}" pid="4" name="Plenary Agenda Item">
    <vt:lpwstr>7</vt:lpwstr>
  </property>
  <property fmtid="{D5CDD505-2E9C-101B-9397-08002B2CF9AE}" pid="5" name="Formatting Updated">
    <vt:lpwstr>true</vt:lpwstr>
  </property>
  <property fmtid="{D5CDD505-2E9C-101B-9397-08002B2CF9AE}" pid="6" name="Plenary Agenda">
    <vt:lpwstr>8</vt:lpwstr>
  </property>
  <property fmtid="{D5CDD505-2E9C-101B-9397-08002B2CF9AE}" pid="7" name="Order">
    <vt:r8>3300</vt:r8>
  </property>
  <property fmtid="{D5CDD505-2E9C-101B-9397-08002B2CF9AE}" pid="8" name="xd_ProgID">
    <vt:lpwstr/>
  </property>
  <property fmtid="{D5CDD505-2E9C-101B-9397-08002B2CF9AE}" pid="9" name="_CopySource">
    <vt:lpwstr>https://slacspace.slac.stanford.edu/sites/reviews/lclsii/CD1DR_Dec2013/Presentations/Proc pres Dir review 12 2013.pptx</vt:lpwstr>
  </property>
  <property fmtid="{D5CDD505-2E9C-101B-9397-08002B2CF9AE}" pid="10" name="TemplateUrl">
    <vt:lpwstr/>
  </property>
  <property fmtid="{D5CDD505-2E9C-101B-9397-08002B2CF9AE}" pid="11" name="xd_Signature">
    <vt:bool>false</vt:bool>
  </property>
</Properties>
</file>