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14"/>
  </p:notesMasterIdLst>
  <p:handoutMasterIdLst>
    <p:handoutMasterId r:id="rId15"/>
  </p:handoutMasterIdLst>
  <p:sldIdLst>
    <p:sldId id="662" r:id="rId5"/>
    <p:sldId id="692" r:id="rId6"/>
    <p:sldId id="667" r:id="rId7"/>
    <p:sldId id="675" r:id="rId8"/>
    <p:sldId id="681" r:id="rId9"/>
    <p:sldId id="693" r:id="rId10"/>
    <p:sldId id="694" r:id="rId11"/>
    <p:sldId id="695" r:id="rId12"/>
    <p:sldId id="696" r:id="rId1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FF3EE4"/>
    <a:srgbClr val="A4001D"/>
    <a:srgbClr val="9A0000"/>
    <a:srgbClr val="FFCC99"/>
    <a:srgbClr val="9D3431"/>
    <a:srgbClr val="0000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6940" autoAdjust="0"/>
  </p:normalViewPr>
  <p:slideViewPr>
    <p:cSldViewPr snapToGrid="0">
      <p:cViewPr>
        <p:scale>
          <a:sx n="49" d="100"/>
          <a:sy n="49" d="100"/>
        </p:scale>
        <p:origin x="-173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NSYS%20Files\LCLS%20II\Shipping%20Frame\Shipping%20System%20Testing\SRF17\Shocks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Work%20Files\LCLS-II\DOE%20Review\JLab%20to%20FNAL%20Shocks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Work%20Files\LCLS-II\DOE%20Review\JLab%20to%20FNAL%20Shocks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JLABSGRP\SGROUP\srfdpt\HUQUE\LCLS%20II\DOE%20Review\Shoc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4731567644953"/>
          <c:y val="4.3650793650793648E-2"/>
          <c:w val="0.8773834804740317"/>
          <c:h val="0.67080552430946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Outer Frame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Sheet1!$D$4:$D$12</c:f>
              <c:strCache>
                <c:ptCount val="9"/>
                <c:pt idx="0">
                  <c:v>Longitudinal 1</c:v>
                </c:pt>
                <c:pt idx="1">
                  <c:v>Longitudinal 2</c:v>
                </c:pt>
                <c:pt idx="2">
                  <c:v>Longitudinal 3</c:v>
                </c:pt>
                <c:pt idx="3">
                  <c:v>Vertical 1</c:v>
                </c:pt>
                <c:pt idx="4">
                  <c:v>Vertical 2</c:v>
                </c:pt>
                <c:pt idx="5">
                  <c:v>Vertical 3</c:v>
                </c:pt>
                <c:pt idx="6">
                  <c:v>Transverse 1</c:v>
                </c:pt>
                <c:pt idx="7">
                  <c:v>Transverse 2</c:v>
                </c:pt>
                <c:pt idx="8">
                  <c:v>Transverse 3</c:v>
                </c:pt>
              </c:strCache>
            </c:strRef>
          </c:cat>
          <c:val>
            <c:numRef>
              <c:f>Sheet1!$E$4:$E$12</c:f>
              <c:numCache>
                <c:formatCode>General</c:formatCode>
                <c:ptCount val="9"/>
                <c:pt idx="0">
                  <c:v>3.53</c:v>
                </c:pt>
                <c:pt idx="1">
                  <c:v>3.36</c:v>
                </c:pt>
                <c:pt idx="2">
                  <c:v>2.84</c:v>
                </c:pt>
                <c:pt idx="3">
                  <c:v>3.58</c:v>
                </c:pt>
                <c:pt idx="4">
                  <c:v>3.47</c:v>
                </c:pt>
                <c:pt idx="5">
                  <c:v>2.94</c:v>
                </c:pt>
                <c:pt idx="6">
                  <c:v>4.7699999999999996</c:v>
                </c:pt>
                <c:pt idx="7">
                  <c:v>4.2</c:v>
                </c:pt>
                <c:pt idx="8">
                  <c:v>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2F-498F-A5EF-A86C414D3A88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Inner Frame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Sheet1!$D$4:$D$12</c:f>
              <c:strCache>
                <c:ptCount val="9"/>
                <c:pt idx="0">
                  <c:v>Longitudinal 1</c:v>
                </c:pt>
                <c:pt idx="1">
                  <c:v>Longitudinal 2</c:v>
                </c:pt>
                <c:pt idx="2">
                  <c:v>Longitudinal 3</c:v>
                </c:pt>
                <c:pt idx="3">
                  <c:v>Vertical 1</c:v>
                </c:pt>
                <c:pt idx="4">
                  <c:v>Vertical 2</c:v>
                </c:pt>
                <c:pt idx="5">
                  <c:v>Vertical 3</c:v>
                </c:pt>
                <c:pt idx="6">
                  <c:v>Transverse 1</c:v>
                </c:pt>
                <c:pt idx="7">
                  <c:v>Transverse 2</c:v>
                </c:pt>
                <c:pt idx="8">
                  <c:v>Transverse 3</c:v>
                </c:pt>
              </c:strCache>
            </c:strRef>
          </c:cat>
          <c:val>
            <c:numRef>
              <c:f>Sheet1!$F$4:$F$12</c:f>
              <c:numCache>
                <c:formatCode>General</c:formatCode>
                <c:ptCount val="9"/>
                <c:pt idx="0">
                  <c:v>1.25</c:v>
                </c:pt>
                <c:pt idx="1">
                  <c:v>1.26</c:v>
                </c:pt>
                <c:pt idx="2">
                  <c:v>0.68</c:v>
                </c:pt>
                <c:pt idx="3">
                  <c:v>0.57999999999999996</c:v>
                </c:pt>
                <c:pt idx="4">
                  <c:v>1</c:v>
                </c:pt>
                <c:pt idx="5">
                  <c:v>0.99</c:v>
                </c:pt>
                <c:pt idx="6">
                  <c:v>2.1800000000000002</c:v>
                </c:pt>
                <c:pt idx="7">
                  <c:v>3.01</c:v>
                </c:pt>
                <c:pt idx="8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2F-498F-A5EF-A86C414D3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336064"/>
        <c:axId val="175337856"/>
      </c:barChart>
      <c:catAx>
        <c:axId val="17533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37856"/>
        <c:crosses val="autoZero"/>
        <c:auto val="1"/>
        <c:lblAlgn val="ctr"/>
        <c:lblOffset val="100"/>
        <c:noMultiLvlLbl val="0"/>
      </c:catAx>
      <c:valAx>
        <c:axId val="1753378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Force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3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Largest Vertical (Y) Shocks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Outer Frame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Sheet1!$C$5:$C$9</c:f>
              <c:strCache>
                <c:ptCount val="5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2.61</c:v>
                </c:pt>
                <c:pt idx="1">
                  <c:v>1.64</c:v>
                </c:pt>
                <c:pt idx="2">
                  <c:v>2.31</c:v>
                </c:pt>
                <c:pt idx="3">
                  <c:v>3.31</c:v>
                </c:pt>
                <c:pt idx="4">
                  <c:v>1.96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CB-403F-BCD5-31F5F6E572E6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Inner Frame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Sheet1!$C$5:$C$9</c:f>
              <c:strCache>
                <c:ptCount val="5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</c:strCache>
            </c:strRef>
          </c:cat>
          <c:val>
            <c:numRef>
              <c:f>Sheet1!$E$5:$E$9</c:f>
              <c:numCache>
                <c:formatCode>General</c:formatCode>
                <c:ptCount val="5"/>
                <c:pt idx="0">
                  <c:v>2.85</c:v>
                </c:pt>
                <c:pt idx="1">
                  <c:v>2.8</c:v>
                </c:pt>
                <c:pt idx="2">
                  <c:v>2.2999999999999998</c:v>
                </c:pt>
                <c:pt idx="3">
                  <c:v>2.21</c:v>
                </c:pt>
                <c:pt idx="4">
                  <c:v>2.09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CB-403F-BCD5-31F5F6E572E6}"/>
            </c:ext>
          </c:extLst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Coupler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Sheet1!$C$5:$C$9</c:f>
              <c:strCache>
                <c:ptCount val="5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</c:strCache>
            </c:strRef>
          </c:cat>
          <c:val>
            <c:numRef>
              <c:f>Sheet1!$F$5:$F$9</c:f>
              <c:numCache>
                <c:formatCode>General</c:formatCode>
                <c:ptCount val="5"/>
                <c:pt idx="0">
                  <c:v>1.8</c:v>
                </c:pt>
                <c:pt idx="1">
                  <c:v>1.53</c:v>
                </c:pt>
                <c:pt idx="2">
                  <c:v>1.66</c:v>
                </c:pt>
                <c:pt idx="3">
                  <c:v>2.52</c:v>
                </c:pt>
                <c:pt idx="4">
                  <c:v>1.34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CB-403F-BCD5-31F5F6E57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37856"/>
        <c:axId val="177339392"/>
      </c:barChart>
      <c:catAx>
        <c:axId val="1773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39392"/>
        <c:crosses val="autoZero"/>
        <c:auto val="1"/>
        <c:lblAlgn val="ctr"/>
        <c:lblOffset val="100"/>
        <c:noMultiLvlLbl val="0"/>
      </c:catAx>
      <c:valAx>
        <c:axId val="17733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</a:t>
                </a:r>
                <a:r>
                  <a:rPr lang="en-US" baseline="0"/>
                  <a:t> (g)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3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Largest Vertical (Y) Shocks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'FNAL to JLab Shock'!$E$6</c:f>
              <c:strCache>
                <c:ptCount val="1"/>
                <c:pt idx="0">
                  <c:v>Outer Frame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'FNAL to JLab Shock'!$D$7:$D$11</c:f>
              <c:strCache>
                <c:ptCount val="5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</c:strCache>
            </c:strRef>
          </c:cat>
          <c:val>
            <c:numRef>
              <c:f>'FNAL to JLab Shock'!$E$7:$E$11</c:f>
              <c:numCache>
                <c:formatCode>General</c:formatCode>
                <c:ptCount val="5"/>
                <c:pt idx="0">
                  <c:v>2.27</c:v>
                </c:pt>
                <c:pt idx="1">
                  <c:v>0.66</c:v>
                </c:pt>
                <c:pt idx="2">
                  <c:v>1.86</c:v>
                </c:pt>
                <c:pt idx="3">
                  <c:v>1.85</c:v>
                </c:pt>
                <c:pt idx="4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E9-4256-8BD6-939BA4F8EBDF}"/>
            </c:ext>
          </c:extLst>
        </c:ser>
        <c:ser>
          <c:idx val="1"/>
          <c:order val="1"/>
          <c:tx>
            <c:strRef>
              <c:f>'FNAL to JLab Shock'!$F$6</c:f>
              <c:strCache>
                <c:ptCount val="1"/>
                <c:pt idx="0">
                  <c:v>Coupler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'FNAL to JLab Shock'!$D$7:$D$11</c:f>
              <c:strCache>
                <c:ptCount val="5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</c:strCache>
            </c:strRef>
          </c:cat>
          <c:val>
            <c:numRef>
              <c:f>'FNAL to JLab Shock'!$F$7:$F$11</c:f>
              <c:numCache>
                <c:formatCode>General</c:formatCode>
                <c:ptCount val="5"/>
                <c:pt idx="0">
                  <c:v>0.95</c:v>
                </c:pt>
                <c:pt idx="1">
                  <c:v>0.88</c:v>
                </c:pt>
                <c:pt idx="2">
                  <c:v>0.87</c:v>
                </c:pt>
                <c:pt idx="3">
                  <c:v>0.86</c:v>
                </c:pt>
                <c:pt idx="4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E9-4256-8BD6-939BA4F8E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808448"/>
        <c:axId val="174822528"/>
      </c:barChart>
      <c:catAx>
        <c:axId val="1748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22528"/>
        <c:crosses val="autoZero"/>
        <c:auto val="1"/>
        <c:lblAlgn val="ctr"/>
        <c:lblOffset val="100"/>
        <c:noMultiLvlLbl val="0"/>
      </c:catAx>
      <c:valAx>
        <c:axId val="17482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0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Vertical (Y) Shocks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Sheet2!$G$4</c:f>
              <c:strCache>
                <c:ptCount val="1"/>
                <c:pt idx="0">
                  <c:v>Outer Frame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Sheet2!$F$5:$F$9</c:f>
              <c:strCache>
                <c:ptCount val="5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</c:strCache>
            </c:strRef>
          </c:cat>
          <c:val>
            <c:numRef>
              <c:f>Sheet2!$G$5:$G$9</c:f>
              <c:numCache>
                <c:formatCode>General</c:formatCode>
                <c:ptCount val="5"/>
                <c:pt idx="0">
                  <c:v>2.1</c:v>
                </c:pt>
                <c:pt idx="1">
                  <c:v>1.66</c:v>
                </c:pt>
                <c:pt idx="2">
                  <c:v>1.56</c:v>
                </c:pt>
                <c:pt idx="3">
                  <c:v>1.53</c:v>
                </c:pt>
                <c:pt idx="4">
                  <c:v>1.52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65-4AE1-86C8-7C834DFD4BA4}"/>
            </c:ext>
          </c:extLst>
        </c:ser>
        <c:ser>
          <c:idx val="1"/>
          <c:order val="1"/>
          <c:tx>
            <c:strRef>
              <c:f>Sheet2!$H$4</c:f>
              <c:strCache>
                <c:ptCount val="1"/>
                <c:pt idx="0">
                  <c:v>Inner Frame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Sheet2!$F$5:$F$9</c:f>
              <c:strCache>
                <c:ptCount val="5"/>
                <c:pt idx="0">
                  <c:v>Event 1</c:v>
                </c:pt>
                <c:pt idx="1">
                  <c:v>Event 2</c:v>
                </c:pt>
                <c:pt idx="2">
                  <c:v>Event 3</c:v>
                </c:pt>
                <c:pt idx="3">
                  <c:v>Event 4</c:v>
                </c:pt>
                <c:pt idx="4">
                  <c:v>Event 5</c:v>
                </c:pt>
              </c:strCache>
            </c:strRef>
          </c:cat>
          <c:val>
            <c:numRef>
              <c:f>Sheet2!$H$5:$H$9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0.74</c:v>
                </c:pt>
                <c:pt idx="2">
                  <c:v>0.48</c:v>
                </c:pt>
                <c:pt idx="3">
                  <c:v>0.49</c:v>
                </c:pt>
                <c:pt idx="4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65-4AE1-86C8-7C834DFD4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252992"/>
        <c:axId val="175254528"/>
      </c:barChart>
      <c:catAx>
        <c:axId val="1752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54528"/>
        <c:crosses val="autoZero"/>
        <c:auto val="1"/>
        <c:lblAlgn val="ctr"/>
        <c:lblOffset val="100"/>
        <c:noMultiLvlLbl val="0"/>
      </c:catAx>
      <c:valAx>
        <c:axId val="17525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5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0.09091</cdr:x>
      <cdr:y>0.51079</cdr:y>
    </cdr:from>
    <cdr:to>
      <cdr:x>1</cdr:x>
      <cdr:y>0.51079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5EBFE36-F15A-40BF-AF9C-CDC28A62CBDC}"/>
            </a:ext>
          </a:extLst>
        </cdr:cNvPr>
        <cdr:cNvCxnSpPr/>
      </cdr:nvCxnSpPr>
      <cdr:spPr bwMode="auto">
        <a:xfrm xmlns:a="http://schemas.openxmlformats.org/drawingml/2006/main">
          <a:off x="457200" y="2705100"/>
          <a:ext cx="457200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rgbClr val="00B0F0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26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LCLS-II Shipping Review, June 12,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234260"/>
            <a:ext cx="8008937" cy="2499796"/>
          </a:xfrm>
        </p:spPr>
        <p:txBody>
          <a:bodyPr/>
          <a:lstStyle/>
          <a:p>
            <a:r>
              <a:rPr lang="en-US" sz="2800" dirty="0"/>
              <a:t>LCLS-II Cryomodule Shipping </a:t>
            </a:r>
            <a:r>
              <a:rPr lang="en-US" sz="2800" dirty="0" smtClean="0"/>
              <a:t>Frame Shock Attenuation</a:t>
            </a:r>
            <a:endParaRPr lang="en-US" sz="28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7213" y="3273552"/>
            <a:ext cx="7989887" cy="2367286"/>
          </a:xfrm>
        </p:spPr>
        <p:txBody>
          <a:bodyPr/>
          <a:lstStyle/>
          <a:p>
            <a:r>
              <a:rPr lang="en-US" dirty="0"/>
              <a:t>Naeem Huque</a:t>
            </a:r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43" t="30515" r="58899" b="26103"/>
          <a:stretch/>
        </p:blipFill>
        <p:spPr bwMode="auto">
          <a:xfrm>
            <a:off x="116547" y="3402928"/>
            <a:ext cx="8768535" cy="321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Trip Instrumentation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90524" y="1304144"/>
            <a:ext cx="8164868" cy="21361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The following shock readings are taken from the SAVER9X and its satellite PCB </a:t>
            </a:r>
            <a:r>
              <a:rPr lang="en-US" sz="1800" dirty="0" err="1" smtClean="0">
                <a:latin typeface="Calibri" panose="020F0502020204030204" pitchFamily="34" charset="0"/>
              </a:rPr>
              <a:t>Piezotronics</a:t>
            </a:r>
            <a:r>
              <a:rPr lang="en-US" sz="1800" dirty="0" smtClean="0">
                <a:latin typeface="Calibri" panose="020F0502020204030204" pitchFamily="34" charset="0"/>
              </a:rPr>
              <a:t> accelerometers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GP1 units were used as back-ups to verify information; results were different but comparable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Graphs show peak shock readings for each event, comparing Outer Frame to Inner Frame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4698" y="6001235"/>
            <a:ext cx="226808" cy="30128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00843" y="5693772"/>
            <a:ext cx="215786" cy="10933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35"/>
          <p:cNvSpPr txBox="1"/>
          <p:nvPr/>
        </p:nvSpPr>
        <p:spPr>
          <a:xfrm>
            <a:off x="935954" y="6213429"/>
            <a:ext cx="1460817" cy="452120"/>
          </a:xfrm>
          <a:prstGeom prst="rect">
            <a:avLst/>
          </a:prstGeom>
          <a:solidFill>
            <a:schemeClr val="lt1"/>
          </a:solidFill>
          <a:ln w="381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SAVER 9XGPS</a:t>
            </a:r>
            <a:endParaRPr lang="en-US" sz="1800" dirty="0"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(On Outer Frame</a:t>
            </a:r>
            <a:r>
              <a:rPr lang="en-US" sz="600" b="1" dirty="0">
                <a:effectLst/>
                <a:ea typeface="Calibri"/>
                <a:cs typeface="Times New Roman"/>
              </a:rPr>
              <a:t>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42"/>
          <p:cNvSpPr txBox="1"/>
          <p:nvPr/>
        </p:nvSpPr>
        <p:spPr>
          <a:xfrm>
            <a:off x="1027105" y="4559949"/>
            <a:ext cx="1600200" cy="373353"/>
          </a:xfrm>
          <a:prstGeom prst="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PCB Accelerometer</a:t>
            </a:r>
            <a:endParaRPr lang="en-US" sz="1000" dirty="0"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(On </a:t>
            </a:r>
            <a:r>
              <a:rPr lang="en-US" sz="1000" b="1" dirty="0">
                <a:ea typeface="Calibri"/>
                <a:cs typeface="Times New Roman"/>
              </a:rPr>
              <a:t>Inner Frame</a:t>
            </a:r>
            <a:r>
              <a:rPr lang="en-US" sz="1000" b="1" dirty="0">
                <a:effectLst/>
                <a:ea typeface="Calibri"/>
                <a:cs typeface="Times New Roman"/>
              </a:rPr>
              <a:t>)</a:t>
            </a:r>
            <a:endParaRPr lang="en-US" sz="1000" dirty="0">
              <a:effectLst/>
              <a:ea typeface="Calibri"/>
              <a:cs typeface="Times New Roman"/>
            </a:endParaRPr>
          </a:p>
        </p:txBody>
      </p:sp>
      <p:cxnSp>
        <p:nvCxnSpPr>
          <p:cNvPr id="28" name="Straight Arrow Connector 27"/>
          <p:cNvCxnSpPr>
            <a:stCxn id="16" idx="2"/>
          </p:cNvCxnSpPr>
          <p:nvPr/>
        </p:nvCxnSpPr>
        <p:spPr>
          <a:xfrm>
            <a:off x="1827205" y="4933302"/>
            <a:ext cx="569566" cy="76047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17422" y="5444848"/>
            <a:ext cx="215786" cy="10933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5" name="Straight Arrow Connector 34"/>
          <p:cNvCxnSpPr>
            <a:stCxn id="11" idx="3"/>
            <a:endCxn id="8" idx="1"/>
          </p:cNvCxnSpPr>
          <p:nvPr/>
        </p:nvCxnSpPr>
        <p:spPr>
          <a:xfrm flipV="1">
            <a:off x="2396771" y="6151876"/>
            <a:ext cx="887927" cy="28761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42"/>
          <p:cNvSpPr txBox="1"/>
          <p:nvPr/>
        </p:nvSpPr>
        <p:spPr>
          <a:xfrm>
            <a:off x="3333208" y="4373272"/>
            <a:ext cx="1600200" cy="373353"/>
          </a:xfrm>
          <a:prstGeom prst="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PCB Accelerometer</a:t>
            </a:r>
            <a:endParaRPr lang="en-US" sz="1000" dirty="0"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Calibri"/>
                <a:cs typeface="Times New Roman"/>
              </a:rPr>
              <a:t>(On </a:t>
            </a:r>
            <a:r>
              <a:rPr lang="en-US" sz="1000" b="1" dirty="0" smtClean="0">
                <a:ea typeface="Calibri"/>
                <a:cs typeface="Times New Roman"/>
              </a:rPr>
              <a:t>Cavity 1 WG</a:t>
            </a:r>
            <a:r>
              <a:rPr lang="en-US" sz="1000" b="1" dirty="0" smtClean="0">
                <a:effectLst/>
                <a:ea typeface="Calibri"/>
                <a:cs typeface="Times New Roman"/>
              </a:rPr>
              <a:t>)</a:t>
            </a:r>
            <a:endParaRPr lang="en-US" sz="1000" dirty="0">
              <a:effectLst/>
              <a:ea typeface="Calibri"/>
              <a:cs typeface="Times New Roman"/>
            </a:endParaRPr>
          </a:p>
        </p:txBody>
      </p:sp>
      <p:cxnSp>
        <p:nvCxnSpPr>
          <p:cNvPr id="50" name="Straight Arrow Connector 49"/>
          <p:cNvCxnSpPr>
            <a:stCxn id="46" idx="2"/>
            <a:endCxn id="29" idx="3"/>
          </p:cNvCxnSpPr>
          <p:nvPr/>
        </p:nvCxnSpPr>
        <p:spPr>
          <a:xfrm flipH="1">
            <a:off x="3333208" y="4746625"/>
            <a:ext cx="800100" cy="75289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1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</a:t>
            </a:r>
            <a:r>
              <a:rPr lang="en-US" dirty="0" err="1" smtClean="0"/>
              <a:t>pCM</a:t>
            </a:r>
            <a:r>
              <a:rPr lang="en-US" dirty="0" smtClean="0"/>
              <a:t>: </a:t>
            </a:r>
            <a:r>
              <a:rPr lang="en-US" dirty="0"/>
              <a:t>Road Test </a:t>
            </a:r>
            <a:r>
              <a:rPr lang="en-US" dirty="0" smtClean="0"/>
              <a:t>To Bristol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5200"/>
            <a:ext cx="3657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Distance: ~800 miles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Shock Attenuation: 60%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First iteration of shimming, clamps and straps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Minimum shimming was used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Large shocks are an indication of shipping frame and cryomodule movement in relation to the trailer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Outer frame unit installed high on the frame, which may exaggerate shocks</a:t>
            </a:r>
            <a:endParaRPr lang="en-US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27130"/>
              </p:ext>
            </p:extLst>
          </p:nvPr>
        </p:nvGraphicFramePr>
        <p:xfrm>
          <a:off x="3810000" y="1192340"/>
          <a:ext cx="50292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3440240"/>
            <a:ext cx="1219200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Spec = 1.5g</a:t>
            </a:r>
          </a:p>
        </p:txBody>
      </p:sp>
    </p:spTree>
    <p:extLst>
      <p:ext uri="{BB962C8B-B14F-4D97-AF65-F5344CB8AC3E}">
        <p14:creationId xmlns:p14="http://schemas.microsoft.com/office/powerpoint/2010/main" val="133489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</a:t>
            </a:r>
            <a:r>
              <a:rPr lang="en-US" dirty="0" err="1" smtClean="0"/>
              <a:t>pCM</a:t>
            </a:r>
            <a:r>
              <a:rPr lang="en-US" dirty="0" smtClean="0"/>
              <a:t>: </a:t>
            </a:r>
            <a:r>
              <a:rPr lang="en-US" dirty="0"/>
              <a:t>JLab to </a:t>
            </a:r>
            <a:r>
              <a:rPr lang="en-US" dirty="0" smtClean="0"/>
              <a:t>FNAL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8282" y="1260764"/>
            <a:ext cx="424570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Distance: ~900 miles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Instances of no attenuation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There </a:t>
            </a:r>
            <a:r>
              <a:rPr lang="en-US" sz="2000" kern="0" dirty="0">
                <a:latin typeface="Calibri" panose="020F0502020204030204" pitchFamily="34" charset="0"/>
              </a:rPr>
              <a:t>were a total of 39 events where the shock on the Inner Frame was higher than 1.5g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Calibri" panose="020F0502020204030204" pitchFamily="34" charset="0"/>
              </a:rPr>
              <a:t>The largest Inner Frame shock was 2.85g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Calibri" panose="020F0502020204030204" pitchFamily="34" charset="0"/>
              </a:rPr>
              <a:t>These were all in the vertical (Y) axis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>
                <a:latin typeface="Calibri" panose="020F0502020204030204" pitchFamily="34" charset="0"/>
              </a:rPr>
              <a:t>The five largest shock </a:t>
            </a:r>
            <a:r>
              <a:rPr lang="en-US" sz="2000" kern="0" dirty="0" smtClean="0">
                <a:latin typeface="Calibri" panose="020F0502020204030204" pitchFamily="34" charset="0"/>
              </a:rPr>
              <a:t>shown</a:t>
            </a:r>
            <a:endParaRPr lang="en-US" sz="2000" kern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Cryomodule clamps where found to have come loose. Large shocks likely due to excessive movement of the cryomodule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Results are similar to XFEL’s XM-2 shipment</a:t>
            </a:r>
            <a:endParaRPr lang="en-US" sz="1800" kern="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067610"/>
              </p:ext>
            </p:extLst>
          </p:nvPr>
        </p:nvGraphicFramePr>
        <p:xfrm>
          <a:off x="4300890" y="1254126"/>
          <a:ext cx="487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37082" y="4537364"/>
            <a:ext cx="1219200" cy="338554"/>
          </a:xfrm>
          <a:prstGeom prst="rect">
            <a:avLst/>
          </a:prstGeom>
          <a:solidFill>
            <a:srgbClr val="FFFFFF"/>
          </a:solidFill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 = 1.5g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617882" y="4337339"/>
            <a:ext cx="3276600" cy="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749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</a:t>
            </a:r>
            <a:r>
              <a:rPr lang="en-US" dirty="0" err="1" smtClean="0"/>
              <a:t>pCM</a:t>
            </a:r>
            <a:r>
              <a:rPr lang="en-US" dirty="0" smtClean="0"/>
              <a:t>: </a:t>
            </a:r>
            <a:r>
              <a:rPr lang="en-US" dirty="0"/>
              <a:t>FNAL to </a:t>
            </a:r>
            <a:r>
              <a:rPr lang="en-US" dirty="0" smtClean="0"/>
              <a:t>JLab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5738" y="1394978"/>
            <a:ext cx="3733800" cy="475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Distance: ~900 miles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Attenuation: 45%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Route is same as JLab - FNAL</a:t>
            </a:r>
            <a:endParaRPr lang="en-US" sz="2000" kern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Data was only available from PCB on coupler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All </a:t>
            </a:r>
            <a:r>
              <a:rPr lang="en-US" sz="2000" kern="0" dirty="0">
                <a:latin typeface="Calibri" panose="020F0502020204030204" pitchFamily="34" charset="0"/>
              </a:rPr>
              <a:t>shocks on the coupler were below 1.5g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Cryomodule clamps were torqued to a higher value and Loctite was added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Less relative cryomodule motion reduced shock values </a:t>
            </a:r>
            <a:endParaRPr lang="en-US" sz="1800" kern="0" dirty="0">
              <a:latin typeface="Calibri" panose="020F050202020403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531978"/>
              </p:ext>
            </p:extLst>
          </p:nvPr>
        </p:nvGraphicFramePr>
        <p:xfrm>
          <a:off x="4100946" y="1394979"/>
          <a:ext cx="4585854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74673" y="3095208"/>
            <a:ext cx="1219200" cy="338554"/>
          </a:xfrm>
          <a:prstGeom prst="rect">
            <a:avLst/>
          </a:prstGeom>
          <a:solidFill>
            <a:srgbClr val="FFFFFF"/>
          </a:solidFill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 = 1.5g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681728" y="3538728"/>
            <a:ext cx="3873664" cy="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9092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J1.3-07: Road Test to Bristol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5738" y="1394978"/>
            <a:ext cx="3897350" cy="475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Distance: ~800 miles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Attenuation: 45%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Route is same as JLab </a:t>
            </a:r>
            <a:r>
              <a:rPr lang="en-US" sz="2000" kern="0" dirty="0" err="1" smtClean="0">
                <a:latin typeface="Calibri" panose="020F0502020204030204" pitchFamily="34" charset="0"/>
              </a:rPr>
              <a:t>pCM</a:t>
            </a:r>
            <a:r>
              <a:rPr lang="en-US" sz="2000" kern="0" dirty="0" smtClean="0">
                <a:latin typeface="Calibri" panose="020F0502020204030204" pitchFamily="34" charset="0"/>
              </a:rPr>
              <a:t> Road Test</a:t>
            </a:r>
            <a:endParaRPr lang="en-US" sz="2000" kern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Shocks on Inner Frame all below 1.5g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New clamps to fix CM to shipping frame were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Extra shimming was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Straps used chains instead of webbing to carry 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 smtClean="0">
                <a:latin typeface="Calibri" panose="020F0502020204030204" pitchFamily="34" charset="0"/>
              </a:rPr>
              <a:t>Lower shocks attributed to better cryomodule/frame/trailer bed stability</a:t>
            </a:r>
            <a:endParaRPr lang="en-US" sz="1800" kern="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1217"/>
              </p:ext>
            </p:extLst>
          </p:nvPr>
        </p:nvGraphicFramePr>
        <p:xfrm>
          <a:off x="3969538" y="1394977"/>
          <a:ext cx="4572000" cy="52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70201" y="2796486"/>
            <a:ext cx="1219200" cy="338554"/>
          </a:xfrm>
          <a:prstGeom prst="rect">
            <a:avLst/>
          </a:prstGeom>
          <a:solidFill>
            <a:srgbClr val="FFFFFF"/>
          </a:solidFill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 = 1.5g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35424" y="3538728"/>
            <a:ext cx="3873664" cy="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562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J1.3-07 and F1.3-05: Straps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344168"/>
            <a:ext cx="0" cy="5358384"/>
          </a:xfrm>
          <a:prstGeom prst="line">
            <a:avLst/>
          </a:prstGeom>
          <a:ln w="158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r="10801"/>
          <a:stretch/>
        </p:blipFill>
        <p:spPr>
          <a:xfrm rot="16200000">
            <a:off x="609848" y="1200526"/>
            <a:ext cx="3229372" cy="3513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r="24533"/>
          <a:stretch/>
        </p:blipFill>
        <p:spPr>
          <a:xfrm rot="5400000">
            <a:off x="5211443" y="836992"/>
            <a:ext cx="3227835" cy="424218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57634" y="4663440"/>
            <a:ext cx="3733800" cy="14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u="sng" kern="0" dirty="0" smtClean="0">
                <a:latin typeface="Calibri" panose="020F0502020204030204" pitchFamily="34" charset="0"/>
              </a:rPr>
              <a:t>JLab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Vertical motion is restrained by metal chain links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Eyelets in trailer are used (12 in total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6 straps are used</a:t>
            </a:r>
          </a:p>
          <a:p>
            <a:endParaRPr lang="en-US" sz="2000" kern="0" dirty="0">
              <a:latin typeface="Calibri" panose="020F050202020403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58460" y="4663440"/>
            <a:ext cx="3733800" cy="14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u="sng" kern="0" dirty="0" smtClean="0">
                <a:latin typeface="Calibri" panose="020F0502020204030204" pitchFamily="34" charset="0"/>
              </a:rPr>
              <a:t>FNAL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Vertical motion is restrained by strap webbing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Tie-down winches on trailer are used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12 straps are used</a:t>
            </a:r>
            <a:endParaRPr lang="en-US" sz="2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9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J1.3-07 and F1.3-05: Shimming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344168"/>
            <a:ext cx="0" cy="5358384"/>
          </a:xfrm>
          <a:prstGeom prst="line">
            <a:avLst/>
          </a:prstGeom>
          <a:ln w="158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9269" y="4518468"/>
            <a:ext cx="3733800" cy="219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u="sng" kern="0" dirty="0" smtClean="0">
                <a:latin typeface="Calibri" panose="020F0502020204030204" pitchFamily="34" charset="0"/>
              </a:rPr>
              <a:t>JLab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Shipping frame loaded on trailer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Gaps between trailer bed and frame filled with wooden shims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About 1.5” - 2” of shimming required on each end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Large amount of contact between frame and trailer in center section</a:t>
            </a:r>
            <a:endParaRPr lang="en-US" sz="1600" kern="0" dirty="0">
              <a:latin typeface="Calibri" panose="020F050202020403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68874" y="4525045"/>
            <a:ext cx="3733800" cy="14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u="sng" kern="0" dirty="0" smtClean="0">
                <a:latin typeface="Calibri" panose="020F0502020204030204" pitchFamily="34" charset="0"/>
              </a:rPr>
              <a:t>FNAL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HDPE shims (3.5”) are positioned on trailer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Frame (and then CM) are loaded on top of shims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Frame sits higher on the trailer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Contact between frame and trailer bed is minimal (also lined with rubber)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r="27200" b="13378"/>
          <a:stretch/>
        </p:blipFill>
        <p:spPr>
          <a:xfrm>
            <a:off x="577851" y="1344167"/>
            <a:ext cx="3616637" cy="3180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74" y="1344167"/>
            <a:ext cx="4232401" cy="31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Attenuation Differences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in Shock Attenuation could be for several reasons: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sensors used: SAVER9X (JLab) vs Slam Stick X (FNAL)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Only peak shocks are used for JLab analysis (similar to XFEL)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Only largest shocks (&gt; 1.5g) are considered for when calculating JLab percentage, while all shocks are used in </a:t>
            </a:r>
            <a:r>
              <a:rPr lang="en-US" sz="2000" smtClean="0"/>
              <a:t>FNAL calculations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9834827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Theme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Theme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6/7 Cryo Systems &amp; Cryomodules (Conveners: Marc Ross/Andrew Burrill)</Breakout_x0020_Ses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d29e2c6284d2cdafe47f599c02642405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afbf752c3ed7589fff0d4a26ad77c33c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/2/3 Accelerator Systems (Conveners: Paul Emma/Jose Chan)"/>
          <xsd:enumeration value="4/5 Undulator Systems &amp; XTES (Convener: Michael Rowen)"/>
          <xsd:enumeration value="6/7 Cryo Systems &amp; Cryomodules (Conveners: Marc Ross/Andrew Burrill)"/>
          <xsd:enumeration value="8 Controls/Safety Systems (Convener: Joe DeLong)"/>
          <xsd:enumeration value="9/10 Conventional Facilities and Environmental, Safety, Health (Conveners: Carlos Rodrigues/Yoli Pilastro)"/>
          <xsd:enumeration value="11/12 Project Management, Procurement, QA, Cost and Schedule (Convener: Mark Reichanadter)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elements/1.1/"/>
    <ds:schemaRef ds:uri="http://schemas.microsoft.com/office/2006/metadata/properties"/>
    <ds:schemaRef ds:uri="f15a050e-1ce7-4ed2-9890-60f9658c1e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DF7D85-D4D9-449A-AD77-92BFA95D2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LastName_Template_FAC201502</Template>
  <TotalTime>16660</TotalTime>
  <Words>588</Words>
  <Application>Microsoft Office PowerPoint</Application>
  <PresentationFormat>On-screen Show (4:3)</PresentationFormat>
  <Paragraphs>94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LastName_Template_FAC201502</vt:lpstr>
      <vt:lpstr>LCLS-II Cryomodule Shipping Frame Shock Attenuation</vt:lpstr>
      <vt:lpstr>Road Trip Instrumentation</vt:lpstr>
      <vt:lpstr>JLab pCM: Road Test To Bristol</vt:lpstr>
      <vt:lpstr>JLab pCM: JLab to FNAL</vt:lpstr>
      <vt:lpstr>JLab pCM: FNAL to JLab</vt:lpstr>
      <vt:lpstr>J1.3-07: Road Test to Bristol</vt:lpstr>
      <vt:lpstr>Differences Between J1.3-07 and F1.3-05: Straps</vt:lpstr>
      <vt:lpstr>Differences Between J1.3-07 and F1.3-05: Shimming</vt:lpstr>
      <vt:lpstr>Shock Attenuation Differences</vt:lpstr>
    </vt:vector>
  </TitlesOfParts>
  <Company>SLAC National Accelerator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Naeem Huque</dc:creator>
  <cp:lastModifiedBy>Peterson, Thomas J</cp:lastModifiedBy>
  <cp:revision>659</cp:revision>
  <cp:lastPrinted>2017-06-29T21:18:34Z</cp:lastPrinted>
  <dcterms:created xsi:type="dcterms:W3CDTF">2015-01-29T22:30:14Z</dcterms:created>
  <dcterms:modified xsi:type="dcterms:W3CDTF">2018-07-30T21:08:44Z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  <property fmtid="{D5CDD505-2E9C-101B-9397-08002B2CF9AE}" pid="11" name="xd_Signature">
    <vt:bool>false</vt:bool>
  </property>
</Properties>
</file>