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2" r:id="rId5"/>
  </p:sldMasterIdLst>
  <p:notesMasterIdLst>
    <p:notesMasterId r:id="rId82"/>
  </p:notesMasterIdLst>
  <p:handoutMasterIdLst>
    <p:handoutMasterId r:id="rId83"/>
  </p:handoutMasterIdLst>
  <p:sldIdLst>
    <p:sldId id="265" r:id="rId6"/>
    <p:sldId id="375" r:id="rId7"/>
    <p:sldId id="376" r:id="rId8"/>
    <p:sldId id="351" r:id="rId9"/>
    <p:sldId id="308" r:id="rId10"/>
    <p:sldId id="353" r:id="rId11"/>
    <p:sldId id="377" r:id="rId12"/>
    <p:sldId id="348" r:id="rId13"/>
    <p:sldId id="349" r:id="rId14"/>
    <p:sldId id="350" r:id="rId15"/>
    <p:sldId id="310" r:id="rId16"/>
    <p:sldId id="311" r:id="rId17"/>
    <p:sldId id="312" r:id="rId18"/>
    <p:sldId id="360" r:id="rId19"/>
    <p:sldId id="361" r:id="rId20"/>
    <p:sldId id="354" r:id="rId21"/>
    <p:sldId id="313" r:id="rId22"/>
    <p:sldId id="355" r:id="rId23"/>
    <p:sldId id="346" r:id="rId24"/>
    <p:sldId id="341" r:id="rId25"/>
    <p:sldId id="343" r:id="rId26"/>
    <p:sldId id="344" r:id="rId27"/>
    <p:sldId id="345" r:id="rId28"/>
    <p:sldId id="356" r:id="rId29"/>
    <p:sldId id="332" r:id="rId30"/>
    <p:sldId id="357" r:id="rId31"/>
    <p:sldId id="358" r:id="rId32"/>
    <p:sldId id="374" r:id="rId33"/>
    <p:sldId id="370" r:id="rId34"/>
    <p:sldId id="369" r:id="rId35"/>
    <p:sldId id="367" r:id="rId36"/>
    <p:sldId id="371" r:id="rId37"/>
    <p:sldId id="366" r:id="rId38"/>
    <p:sldId id="359" r:id="rId39"/>
    <p:sldId id="362" r:id="rId40"/>
    <p:sldId id="363" r:id="rId41"/>
    <p:sldId id="364" r:id="rId42"/>
    <p:sldId id="365" r:id="rId43"/>
    <p:sldId id="372"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6" r:id="rId63"/>
    <p:sldId id="397" r:id="rId64"/>
    <p:sldId id="399" r:id="rId65"/>
    <p:sldId id="398" r:id="rId66"/>
    <p:sldId id="411" r:id="rId67"/>
    <p:sldId id="412" r:id="rId68"/>
    <p:sldId id="413" r:id="rId69"/>
    <p:sldId id="400" r:id="rId70"/>
    <p:sldId id="401" r:id="rId71"/>
    <p:sldId id="402" r:id="rId72"/>
    <p:sldId id="403" r:id="rId73"/>
    <p:sldId id="404" r:id="rId74"/>
    <p:sldId id="405" r:id="rId75"/>
    <p:sldId id="406" r:id="rId76"/>
    <p:sldId id="407" r:id="rId77"/>
    <p:sldId id="408" r:id="rId78"/>
    <p:sldId id="409" r:id="rId79"/>
    <p:sldId id="410" r:id="rId80"/>
    <p:sldId id="325" r:id="rId8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0F2D62"/>
    <a:srgbClr val="D74950"/>
    <a:srgbClr val="808080"/>
    <a:srgbClr val="A7A8AA"/>
    <a:srgbClr val="404040"/>
    <a:srgbClr val="505050"/>
    <a:srgbClr val="004C97"/>
    <a:srgbClr val="63666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2021" autoAdjust="0"/>
  </p:normalViewPr>
  <p:slideViewPr>
    <p:cSldViewPr snapToGrid="0" snapToObjects="1">
      <p:cViewPr varScale="1">
        <p:scale>
          <a:sx n="89" d="100"/>
          <a:sy n="89" d="100"/>
        </p:scale>
        <p:origin x="128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notesMaster" Target="notesMasters/notesMaster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7F9BB-D456-471D-8340-FF0E134B43A9}" type="doc">
      <dgm:prSet loTypeId="urn:microsoft.com/office/officeart/2005/8/layout/chevron1" loCatId="process" qsTypeId="urn:microsoft.com/office/officeart/2005/8/quickstyle/simple1" qsCatId="simple" csTypeId="urn:microsoft.com/office/officeart/2005/8/colors/colorful1" csCatId="colorful" phldr="1"/>
      <dgm:spPr/>
    </dgm:pt>
    <dgm:pt modelId="{A8572A99-4928-4CE4-888A-9F2277904AC4}">
      <dgm:prSet phldrT="[Text]"/>
      <dgm:spPr/>
      <dgm:t>
        <a:bodyPr/>
        <a:lstStyle/>
        <a:p>
          <a:r>
            <a:rPr lang="en-US" dirty="0"/>
            <a:t>Initiation</a:t>
          </a:r>
        </a:p>
      </dgm:t>
    </dgm:pt>
    <dgm:pt modelId="{81741265-E905-4319-B5C4-787CD1ACC96A}" type="parTrans" cxnId="{5E76424D-3C27-467E-AA33-B488F4ABD66E}">
      <dgm:prSet/>
      <dgm:spPr/>
      <dgm:t>
        <a:bodyPr/>
        <a:lstStyle/>
        <a:p>
          <a:endParaRPr lang="en-US"/>
        </a:p>
      </dgm:t>
    </dgm:pt>
    <dgm:pt modelId="{33C8D78B-1D2A-4562-853D-8C4224EB7FD5}" type="sibTrans" cxnId="{5E76424D-3C27-467E-AA33-B488F4ABD66E}">
      <dgm:prSet/>
      <dgm:spPr/>
      <dgm:t>
        <a:bodyPr/>
        <a:lstStyle/>
        <a:p>
          <a:endParaRPr lang="en-US"/>
        </a:p>
      </dgm:t>
    </dgm:pt>
    <dgm:pt modelId="{C0D22107-AE91-41B7-9AB9-D8CE63FA6D11}">
      <dgm:prSet phldrT="[Text]"/>
      <dgm:spPr/>
      <dgm:t>
        <a:bodyPr/>
        <a:lstStyle/>
        <a:p>
          <a:r>
            <a:rPr lang="en-US" dirty="0"/>
            <a:t>Planning</a:t>
          </a:r>
        </a:p>
      </dgm:t>
    </dgm:pt>
    <dgm:pt modelId="{47AA0E4A-AEF7-49B2-8426-6485C414F0E1}" type="parTrans" cxnId="{F1BEF6D9-4826-470E-810F-A39DEC51A189}">
      <dgm:prSet/>
      <dgm:spPr/>
      <dgm:t>
        <a:bodyPr/>
        <a:lstStyle/>
        <a:p>
          <a:endParaRPr lang="en-US"/>
        </a:p>
      </dgm:t>
    </dgm:pt>
    <dgm:pt modelId="{1B500A03-AF34-47A3-86A3-0D02A47B4C98}" type="sibTrans" cxnId="{F1BEF6D9-4826-470E-810F-A39DEC51A189}">
      <dgm:prSet/>
      <dgm:spPr/>
      <dgm:t>
        <a:bodyPr/>
        <a:lstStyle/>
        <a:p>
          <a:endParaRPr lang="en-US"/>
        </a:p>
      </dgm:t>
    </dgm:pt>
    <dgm:pt modelId="{1A18F378-74EB-4083-B387-E18424D7AE33}">
      <dgm:prSet phldrT="[Text]"/>
      <dgm:spPr/>
      <dgm:t>
        <a:bodyPr/>
        <a:lstStyle/>
        <a:p>
          <a:r>
            <a:rPr lang="en-US" dirty="0"/>
            <a:t>Execution</a:t>
          </a:r>
        </a:p>
      </dgm:t>
    </dgm:pt>
    <dgm:pt modelId="{D12727F8-5AEE-4FF1-9258-5B0F4DD69D1B}" type="parTrans" cxnId="{D127B063-FF43-4A55-BF08-6ED3791DFEF5}">
      <dgm:prSet/>
      <dgm:spPr/>
      <dgm:t>
        <a:bodyPr/>
        <a:lstStyle/>
        <a:p>
          <a:endParaRPr lang="en-US"/>
        </a:p>
      </dgm:t>
    </dgm:pt>
    <dgm:pt modelId="{8A66B15D-4547-49DD-9DDC-BB45DB5551F4}" type="sibTrans" cxnId="{D127B063-FF43-4A55-BF08-6ED3791DFEF5}">
      <dgm:prSet/>
      <dgm:spPr/>
      <dgm:t>
        <a:bodyPr/>
        <a:lstStyle/>
        <a:p>
          <a:endParaRPr lang="en-US"/>
        </a:p>
      </dgm:t>
    </dgm:pt>
    <dgm:pt modelId="{1339ADED-0CF2-4488-A5C7-9EEC3FC6D6A6}">
      <dgm:prSet/>
      <dgm:spPr/>
      <dgm:t>
        <a:bodyPr/>
        <a:lstStyle/>
        <a:p>
          <a:r>
            <a:rPr lang="en-US" dirty="0"/>
            <a:t>Close-out</a:t>
          </a:r>
        </a:p>
      </dgm:t>
    </dgm:pt>
    <dgm:pt modelId="{7418F2C8-D7AC-4D37-984C-C73035424B0E}" type="parTrans" cxnId="{EC353950-F259-46A7-8C64-A551640EC66C}">
      <dgm:prSet/>
      <dgm:spPr/>
      <dgm:t>
        <a:bodyPr/>
        <a:lstStyle/>
        <a:p>
          <a:endParaRPr lang="en-US"/>
        </a:p>
      </dgm:t>
    </dgm:pt>
    <dgm:pt modelId="{51BDB664-498E-483D-BB67-EC4F0C848498}" type="sibTrans" cxnId="{EC353950-F259-46A7-8C64-A551640EC66C}">
      <dgm:prSet/>
      <dgm:spPr/>
      <dgm:t>
        <a:bodyPr/>
        <a:lstStyle/>
        <a:p>
          <a:endParaRPr lang="en-US"/>
        </a:p>
      </dgm:t>
    </dgm:pt>
    <dgm:pt modelId="{105066B0-47A4-43AC-9932-1672A9FA5810}" type="pres">
      <dgm:prSet presAssocID="{7157F9BB-D456-471D-8340-FF0E134B43A9}" presName="Name0" presStyleCnt="0">
        <dgm:presLayoutVars>
          <dgm:dir/>
          <dgm:animLvl val="lvl"/>
          <dgm:resizeHandles val="exact"/>
        </dgm:presLayoutVars>
      </dgm:prSet>
      <dgm:spPr/>
    </dgm:pt>
    <dgm:pt modelId="{4FFA09CC-AA24-49AB-B814-5838D8A0C015}" type="pres">
      <dgm:prSet presAssocID="{A8572A99-4928-4CE4-888A-9F2277904AC4}" presName="parTxOnly" presStyleLbl="node1" presStyleIdx="0" presStyleCnt="4">
        <dgm:presLayoutVars>
          <dgm:chMax val="0"/>
          <dgm:chPref val="0"/>
          <dgm:bulletEnabled val="1"/>
        </dgm:presLayoutVars>
      </dgm:prSet>
      <dgm:spPr/>
    </dgm:pt>
    <dgm:pt modelId="{3DF3C8C6-E28E-4389-B304-5542B9431E6E}" type="pres">
      <dgm:prSet presAssocID="{33C8D78B-1D2A-4562-853D-8C4224EB7FD5}" presName="parTxOnlySpace" presStyleCnt="0"/>
      <dgm:spPr/>
    </dgm:pt>
    <dgm:pt modelId="{B10D5CA1-FEC2-4BBA-A262-91AEF6363BC1}" type="pres">
      <dgm:prSet presAssocID="{C0D22107-AE91-41B7-9AB9-D8CE63FA6D11}" presName="parTxOnly" presStyleLbl="node1" presStyleIdx="1" presStyleCnt="4">
        <dgm:presLayoutVars>
          <dgm:chMax val="0"/>
          <dgm:chPref val="0"/>
          <dgm:bulletEnabled val="1"/>
        </dgm:presLayoutVars>
      </dgm:prSet>
      <dgm:spPr/>
    </dgm:pt>
    <dgm:pt modelId="{D58E8276-7531-40C3-93F3-68A543ACCF57}" type="pres">
      <dgm:prSet presAssocID="{1B500A03-AF34-47A3-86A3-0D02A47B4C98}" presName="parTxOnlySpace" presStyleCnt="0"/>
      <dgm:spPr/>
    </dgm:pt>
    <dgm:pt modelId="{8BAF052D-4AEA-4E09-9DCB-C4D1815B811D}" type="pres">
      <dgm:prSet presAssocID="{1A18F378-74EB-4083-B387-E18424D7AE33}" presName="parTxOnly" presStyleLbl="node1" presStyleIdx="2" presStyleCnt="4">
        <dgm:presLayoutVars>
          <dgm:chMax val="0"/>
          <dgm:chPref val="0"/>
          <dgm:bulletEnabled val="1"/>
        </dgm:presLayoutVars>
      </dgm:prSet>
      <dgm:spPr/>
    </dgm:pt>
    <dgm:pt modelId="{1FD5EF3B-28AF-4C41-B246-36BCD75E5E8C}" type="pres">
      <dgm:prSet presAssocID="{8A66B15D-4547-49DD-9DDC-BB45DB5551F4}" presName="parTxOnlySpace" presStyleCnt="0"/>
      <dgm:spPr/>
    </dgm:pt>
    <dgm:pt modelId="{8589DFF0-8B52-4913-918C-7559C443CF29}" type="pres">
      <dgm:prSet presAssocID="{1339ADED-0CF2-4488-A5C7-9EEC3FC6D6A6}" presName="parTxOnly" presStyleLbl="node1" presStyleIdx="3" presStyleCnt="4">
        <dgm:presLayoutVars>
          <dgm:chMax val="0"/>
          <dgm:chPref val="0"/>
          <dgm:bulletEnabled val="1"/>
        </dgm:presLayoutVars>
      </dgm:prSet>
      <dgm:spPr/>
    </dgm:pt>
  </dgm:ptLst>
  <dgm:cxnLst>
    <dgm:cxn modelId="{B6CAED39-6C05-4676-9A88-38F91AE9721C}" type="presOf" srcId="{7157F9BB-D456-471D-8340-FF0E134B43A9}" destId="{105066B0-47A4-43AC-9932-1672A9FA5810}" srcOrd="0" destOrd="0" presId="urn:microsoft.com/office/officeart/2005/8/layout/chevron1"/>
    <dgm:cxn modelId="{D127B063-FF43-4A55-BF08-6ED3791DFEF5}" srcId="{7157F9BB-D456-471D-8340-FF0E134B43A9}" destId="{1A18F378-74EB-4083-B387-E18424D7AE33}" srcOrd="2" destOrd="0" parTransId="{D12727F8-5AEE-4FF1-9258-5B0F4DD69D1B}" sibTransId="{8A66B15D-4547-49DD-9DDC-BB45DB5551F4}"/>
    <dgm:cxn modelId="{5E76424D-3C27-467E-AA33-B488F4ABD66E}" srcId="{7157F9BB-D456-471D-8340-FF0E134B43A9}" destId="{A8572A99-4928-4CE4-888A-9F2277904AC4}" srcOrd="0" destOrd="0" parTransId="{81741265-E905-4319-B5C4-787CD1ACC96A}" sibTransId="{33C8D78B-1D2A-4562-853D-8C4224EB7FD5}"/>
    <dgm:cxn modelId="{EC353950-F259-46A7-8C64-A551640EC66C}" srcId="{7157F9BB-D456-471D-8340-FF0E134B43A9}" destId="{1339ADED-0CF2-4488-A5C7-9EEC3FC6D6A6}" srcOrd="3" destOrd="0" parTransId="{7418F2C8-D7AC-4D37-984C-C73035424B0E}" sibTransId="{51BDB664-498E-483D-BB67-EC4F0C848498}"/>
    <dgm:cxn modelId="{DC70FC86-6A8B-4975-86BC-563F9E63ACBC}" type="presOf" srcId="{A8572A99-4928-4CE4-888A-9F2277904AC4}" destId="{4FFA09CC-AA24-49AB-B814-5838D8A0C015}" srcOrd="0" destOrd="0" presId="urn:microsoft.com/office/officeart/2005/8/layout/chevron1"/>
    <dgm:cxn modelId="{E1E13C9E-76B3-4853-9886-ED3BE0EB5B29}" type="presOf" srcId="{1339ADED-0CF2-4488-A5C7-9EEC3FC6D6A6}" destId="{8589DFF0-8B52-4913-918C-7559C443CF29}" srcOrd="0" destOrd="0" presId="urn:microsoft.com/office/officeart/2005/8/layout/chevron1"/>
    <dgm:cxn modelId="{38993A9F-C910-4D8E-9DB6-7E29EFAF0E48}" type="presOf" srcId="{C0D22107-AE91-41B7-9AB9-D8CE63FA6D11}" destId="{B10D5CA1-FEC2-4BBA-A262-91AEF6363BC1}" srcOrd="0" destOrd="0" presId="urn:microsoft.com/office/officeart/2005/8/layout/chevron1"/>
    <dgm:cxn modelId="{A181A3CF-C866-4247-9B70-3A4371E7D8D1}" type="presOf" srcId="{1A18F378-74EB-4083-B387-E18424D7AE33}" destId="{8BAF052D-4AEA-4E09-9DCB-C4D1815B811D}" srcOrd="0" destOrd="0" presId="urn:microsoft.com/office/officeart/2005/8/layout/chevron1"/>
    <dgm:cxn modelId="{F1BEF6D9-4826-470E-810F-A39DEC51A189}" srcId="{7157F9BB-D456-471D-8340-FF0E134B43A9}" destId="{C0D22107-AE91-41B7-9AB9-D8CE63FA6D11}" srcOrd="1" destOrd="0" parTransId="{47AA0E4A-AEF7-49B2-8426-6485C414F0E1}" sibTransId="{1B500A03-AF34-47A3-86A3-0D02A47B4C98}"/>
    <dgm:cxn modelId="{85EDAECD-CABC-4DC9-A0FF-04E14645C703}" type="presParOf" srcId="{105066B0-47A4-43AC-9932-1672A9FA5810}" destId="{4FFA09CC-AA24-49AB-B814-5838D8A0C015}" srcOrd="0" destOrd="0" presId="urn:microsoft.com/office/officeart/2005/8/layout/chevron1"/>
    <dgm:cxn modelId="{3E77F8E3-F6EA-4E3E-8D87-16CD1264A13D}" type="presParOf" srcId="{105066B0-47A4-43AC-9932-1672A9FA5810}" destId="{3DF3C8C6-E28E-4389-B304-5542B9431E6E}" srcOrd="1" destOrd="0" presId="urn:microsoft.com/office/officeart/2005/8/layout/chevron1"/>
    <dgm:cxn modelId="{3FF97FB8-5398-4EB2-B064-3601D3E4BC50}" type="presParOf" srcId="{105066B0-47A4-43AC-9932-1672A9FA5810}" destId="{B10D5CA1-FEC2-4BBA-A262-91AEF6363BC1}" srcOrd="2" destOrd="0" presId="urn:microsoft.com/office/officeart/2005/8/layout/chevron1"/>
    <dgm:cxn modelId="{91ACCC26-B703-4003-A9C7-9A778C3203B5}" type="presParOf" srcId="{105066B0-47A4-43AC-9932-1672A9FA5810}" destId="{D58E8276-7531-40C3-93F3-68A543ACCF57}" srcOrd="3" destOrd="0" presId="urn:microsoft.com/office/officeart/2005/8/layout/chevron1"/>
    <dgm:cxn modelId="{25B33B00-A1E3-4310-BAC1-D18E9FF5BBD3}" type="presParOf" srcId="{105066B0-47A4-43AC-9932-1672A9FA5810}" destId="{8BAF052D-4AEA-4E09-9DCB-C4D1815B811D}" srcOrd="4" destOrd="0" presId="urn:microsoft.com/office/officeart/2005/8/layout/chevron1"/>
    <dgm:cxn modelId="{91B7E52D-4925-4755-891B-D9924B5C9A0C}" type="presParOf" srcId="{105066B0-47A4-43AC-9932-1672A9FA5810}" destId="{1FD5EF3B-28AF-4C41-B246-36BCD75E5E8C}" srcOrd="5" destOrd="0" presId="urn:microsoft.com/office/officeart/2005/8/layout/chevron1"/>
    <dgm:cxn modelId="{A325E662-4D7A-41CB-BE06-CC8F5079DB64}" type="presParOf" srcId="{105066B0-47A4-43AC-9932-1672A9FA5810}" destId="{8589DFF0-8B52-4913-918C-7559C443CF2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7F9BB-D456-471D-8340-FF0E134B43A9}" type="doc">
      <dgm:prSet loTypeId="urn:microsoft.com/office/officeart/2005/8/layout/chevron1" loCatId="process" qsTypeId="urn:microsoft.com/office/officeart/2005/8/quickstyle/simple1" qsCatId="simple" csTypeId="urn:microsoft.com/office/officeart/2005/8/colors/accent2_2" csCatId="accent2" phldr="1"/>
      <dgm:spPr/>
    </dgm:pt>
    <dgm:pt modelId="{A8572A99-4928-4CE4-888A-9F2277904AC4}">
      <dgm:prSet phldrT="[Text]"/>
      <dgm:spPr/>
      <dgm:t>
        <a:bodyPr/>
        <a:lstStyle/>
        <a:p>
          <a:r>
            <a:rPr lang="en-US" dirty="0" err="1"/>
            <a:t>Initia</a:t>
          </a:r>
          <a:r>
            <a:rPr lang="en-US" dirty="0"/>
            <a:t>…</a:t>
          </a:r>
        </a:p>
      </dgm:t>
    </dgm:pt>
    <dgm:pt modelId="{81741265-E905-4319-B5C4-787CD1ACC96A}" type="parTrans" cxnId="{5E76424D-3C27-467E-AA33-B488F4ABD66E}">
      <dgm:prSet/>
      <dgm:spPr/>
      <dgm:t>
        <a:bodyPr/>
        <a:lstStyle/>
        <a:p>
          <a:endParaRPr lang="en-US"/>
        </a:p>
      </dgm:t>
    </dgm:pt>
    <dgm:pt modelId="{33C8D78B-1D2A-4562-853D-8C4224EB7FD5}" type="sibTrans" cxnId="{5E76424D-3C27-467E-AA33-B488F4ABD66E}">
      <dgm:prSet/>
      <dgm:spPr/>
      <dgm:t>
        <a:bodyPr/>
        <a:lstStyle/>
        <a:p>
          <a:endParaRPr lang="en-US"/>
        </a:p>
      </dgm:t>
    </dgm:pt>
    <dgm:pt modelId="{C0D22107-AE91-41B7-9AB9-D8CE63FA6D11}">
      <dgm:prSet phldrT="[Text]"/>
      <dgm:spPr/>
      <dgm:t>
        <a:bodyPr/>
        <a:lstStyle/>
        <a:p>
          <a:r>
            <a:rPr lang="en-US" dirty="0"/>
            <a:t>Monitor/Control</a:t>
          </a:r>
        </a:p>
      </dgm:t>
    </dgm:pt>
    <dgm:pt modelId="{47AA0E4A-AEF7-49B2-8426-6485C414F0E1}" type="parTrans" cxnId="{F1BEF6D9-4826-470E-810F-A39DEC51A189}">
      <dgm:prSet/>
      <dgm:spPr/>
      <dgm:t>
        <a:bodyPr/>
        <a:lstStyle/>
        <a:p>
          <a:endParaRPr lang="en-US"/>
        </a:p>
      </dgm:t>
    </dgm:pt>
    <dgm:pt modelId="{1B500A03-AF34-47A3-86A3-0D02A47B4C98}" type="sibTrans" cxnId="{F1BEF6D9-4826-470E-810F-A39DEC51A189}">
      <dgm:prSet/>
      <dgm:spPr/>
      <dgm:t>
        <a:bodyPr/>
        <a:lstStyle/>
        <a:p>
          <a:endParaRPr lang="en-US"/>
        </a:p>
      </dgm:t>
    </dgm:pt>
    <dgm:pt modelId="{1A18F378-74EB-4083-B387-E18424D7AE33}">
      <dgm:prSet phldrT="[Text]"/>
      <dgm:spPr/>
      <dgm:t>
        <a:bodyPr/>
        <a:lstStyle/>
        <a:p>
          <a:r>
            <a:rPr lang="en-US" dirty="0"/>
            <a:t>…</a:t>
          </a:r>
          <a:r>
            <a:rPr lang="en-US" dirty="0" err="1"/>
            <a:t>tion</a:t>
          </a:r>
          <a:endParaRPr lang="en-US" dirty="0"/>
        </a:p>
      </dgm:t>
    </dgm:pt>
    <dgm:pt modelId="{D12727F8-5AEE-4FF1-9258-5B0F4DD69D1B}" type="parTrans" cxnId="{D127B063-FF43-4A55-BF08-6ED3791DFEF5}">
      <dgm:prSet/>
      <dgm:spPr/>
      <dgm:t>
        <a:bodyPr/>
        <a:lstStyle/>
        <a:p>
          <a:endParaRPr lang="en-US"/>
        </a:p>
      </dgm:t>
    </dgm:pt>
    <dgm:pt modelId="{8A66B15D-4547-49DD-9DDC-BB45DB5551F4}" type="sibTrans" cxnId="{D127B063-FF43-4A55-BF08-6ED3791DFEF5}">
      <dgm:prSet/>
      <dgm:spPr/>
      <dgm:t>
        <a:bodyPr/>
        <a:lstStyle/>
        <a:p>
          <a:endParaRPr lang="en-US"/>
        </a:p>
      </dgm:t>
    </dgm:pt>
    <dgm:pt modelId="{9A0AA802-5642-4740-9CF5-51DFB18B443A}">
      <dgm:prSet/>
      <dgm:spPr>
        <a:solidFill>
          <a:schemeClr val="accent3"/>
        </a:solidFill>
      </dgm:spPr>
      <dgm:t>
        <a:bodyPr/>
        <a:lstStyle/>
        <a:p>
          <a:r>
            <a:rPr lang="en-US" dirty="0"/>
            <a:t>Plan…</a:t>
          </a:r>
        </a:p>
      </dgm:t>
    </dgm:pt>
    <dgm:pt modelId="{012B3B84-90C8-47E9-8A17-450C020BD590}" type="parTrans" cxnId="{034DCE24-4968-4A12-A514-CE71137DA25E}">
      <dgm:prSet/>
      <dgm:spPr/>
      <dgm:t>
        <a:bodyPr/>
        <a:lstStyle/>
        <a:p>
          <a:endParaRPr lang="en-US"/>
        </a:p>
      </dgm:t>
    </dgm:pt>
    <dgm:pt modelId="{7659D308-F0B6-424F-B6CE-0FD840EF441A}" type="sibTrans" cxnId="{034DCE24-4968-4A12-A514-CE71137DA25E}">
      <dgm:prSet/>
      <dgm:spPr/>
      <dgm:t>
        <a:bodyPr/>
        <a:lstStyle/>
        <a:p>
          <a:endParaRPr lang="en-US"/>
        </a:p>
      </dgm:t>
    </dgm:pt>
    <dgm:pt modelId="{E4EDD494-2C74-4D8F-9849-92488B42607B}">
      <dgm:prSet/>
      <dgm:spPr>
        <a:solidFill>
          <a:schemeClr val="accent3"/>
        </a:solidFill>
      </dgm:spPr>
      <dgm:t>
        <a:bodyPr/>
        <a:lstStyle/>
        <a:p>
          <a:r>
            <a:rPr lang="en-US" dirty="0"/>
            <a:t>Monitor/Control</a:t>
          </a:r>
        </a:p>
      </dgm:t>
    </dgm:pt>
    <dgm:pt modelId="{008FB78A-906F-4810-9314-6698749FF4A3}" type="parTrans" cxnId="{CE114028-62A0-452F-865A-9A2010997641}">
      <dgm:prSet/>
      <dgm:spPr/>
      <dgm:t>
        <a:bodyPr/>
        <a:lstStyle/>
        <a:p>
          <a:endParaRPr lang="en-US"/>
        </a:p>
      </dgm:t>
    </dgm:pt>
    <dgm:pt modelId="{5CCED4E8-2660-4D3E-A95F-94067340F499}" type="sibTrans" cxnId="{CE114028-62A0-452F-865A-9A2010997641}">
      <dgm:prSet/>
      <dgm:spPr/>
      <dgm:t>
        <a:bodyPr/>
        <a:lstStyle/>
        <a:p>
          <a:endParaRPr lang="en-US"/>
        </a:p>
      </dgm:t>
    </dgm:pt>
    <dgm:pt modelId="{DEA5D415-AA52-484E-BF4A-FD602FAB9DFE}">
      <dgm:prSet/>
      <dgm:spPr>
        <a:solidFill>
          <a:schemeClr val="accent3"/>
        </a:solidFill>
      </dgm:spPr>
      <dgm:t>
        <a:bodyPr/>
        <a:lstStyle/>
        <a:p>
          <a:r>
            <a:rPr lang="en-US" dirty="0"/>
            <a:t>…</a:t>
          </a:r>
          <a:r>
            <a:rPr lang="en-US" dirty="0" err="1"/>
            <a:t>ning</a:t>
          </a:r>
          <a:endParaRPr lang="en-US" dirty="0"/>
        </a:p>
      </dgm:t>
    </dgm:pt>
    <dgm:pt modelId="{2146AAE7-4D9B-4E5F-A01B-7D5561BD40A0}" type="parTrans" cxnId="{46DFA633-9B11-47EA-9627-EC1E73537BBB}">
      <dgm:prSet/>
      <dgm:spPr/>
      <dgm:t>
        <a:bodyPr/>
        <a:lstStyle/>
        <a:p>
          <a:endParaRPr lang="en-US"/>
        </a:p>
      </dgm:t>
    </dgm:pt>
    <dgm:pt modelId="{E12079B0-D7AE-448E-AF42-F08D657248B6}" type="sibTrans" cxnId="{46DFA633-9B11-47EA-9627-EC1E73537BBB}">
      <dgm:prSet/>
      <dgm:spPr/>
      <dgm:t>
        <a:bodyPr/>
        <a:lstStyle/>
        <a:p>
          <a:endParaRPr lang="en-US"/>
        </a:p>
      </dgm:t>
    </dgm:pt>
    <dgm:pt modelId="{105066B0-47A4-43AC-9932-1672A9FA5810}" type="pres">
      <dgm:prSet presAssocID="{7157F9BB-D456-471D-8340-FF0E134B43A9}" presName="Name0" presStyleCnt="0">
        <dgm:presLayoutVars>
          <dgm:dir/>
          <dgm:animLvl val="lvl"/>
          <dgm:resizeHandles val="exact"/>
        </dgm:presLayoutVars>
      </dgm:prSet>
      <dgm:spPr/>
    </dgm:pt>
    <dgm:pt modelId="{4FFA09CC-AA24-49AB-B814-5838D8A0C015}" type="pres">
      <dgm:prSet presAssocID="{A8572A99-4928-4CE4-888A-9F2277904AC4}" presName="parTxOnly" presStyleLbl="node1" presStyleIdx="0" presStyleCnt="6">
        <dgm:presLayoutVars>
          <dgm:chMax val="0"/>
          <dgm:chPref val="0"/>
          <dgm:bulletEnabled val="1"/>
        </dgm:presLayoutVars>
      </dgm:prSet>
      <dgm:spPr/>
    </dgm:pt>
    <dgm:pt modelId="{3DF3C8C6-E28E-4389-B304-5542B9431E6E}" type="pres">
      <dgm:prSet presAssocID="{33C8D78B-1D2A-4562-853D-8C4224EB7FD5}" presName="parTxOnlySpace" presStyleCnt="0"/>
      <dgm:spPr/>
    </dgm:pt>
    <dgm:pt modelId="{B10D5CA1-FEC2-4BBA-A262-91AEF6363BC1}" type="pres">
      <dgm:prSet presAssocID="{C0D22107-AE91-41B7-9AB9-D8CE63FA6D11}" presName="parTxOnly" presStyleLbl="node1" presStyleIdx="1" presStyleCnt="6">
        <dgm:presLayoutVars>
          <dgm:chMax val="0"/>
          <dgm:chPref val="0"/>
          <dgm:bulletEnabled val="1"/>
        </dgm:presLayoutVars>
      </dgm:prSet>
      <dgm:spPr>
        <a:prstGeom prst="ellipse">
          <a:avLst/>
        </a:prstGeom>
      </dgm:spPr>
    </dgm:pt>
    <dgm:pt modelId="{D58E8276-7531-40C3-93F3-68A543ACCF57}" type="pres">
      <dgm:prSet presAssocID="{1B500A03-AF34-47A3-86A3-0D02A47B4C98}" presName="parTxOnlySpace" presStyleCnt="0"/>
      <dgm:spPr/>
    </dgm:pt>
    <dgm:pt modelId="{8BAF052D-4AEA-4E09-9DCB-C4D1815B811D}" type="pres">
      <dgm:prSet presAssocID="{1A18F378-74EB-4083-B387-E18424D7AE33}" presName="parTxOnly" presStyleLbl="node1" presStyleIdx="2" presStyleCnt="6" custLinFactNeighborX="-96423" custLinFactNeighborY="-159">
        <dgm:presLayoutVars>
          <dgm:chMax val="0"/>
          <dgm:chPref val="0"/>
          <dgm:bulletEnabled val="1"/>
        </dgm:presLayoutVars>
      </dgm:prSet>
      <dgm:spPr/>
    </dgm:pt>
    <dgm:pt modelId="{1FD5EF3B-28AF-4C41-B246-36BCD75E5E8C}" type="pres">
      <dgm:prSet presAssocID="{8A66B15D-4547-49DD-9DDC-BB45DB5551F4}" presName="parTxOnlySpace" presStyleCnt="0"/>
      <dgm:spPr/>
    </dgm:pt>
    <dgm:pt modelId="{D06FB16A-D693-48DC-9B99-A2FF2F6C5946}" type="pres">
      <dgm:prSet presAssocID="{9A0AA802-5642-4740-9CF5-51DFB18B443A}" presName="parTxOnly" presStyleLbl="node1" presStyleIdx="3" presStyleCnt="6" custLinFactX="-9569" custLinFactNeighborX="-100000">
        <dgm:presLayoutVars>
          <dgm:chMax val="0"/>
          <dgm:chPref val="0"/>
          <dgm:bulletEnabled val="1"/>
        </dgm:presLayoutVars>
      </dgm:prSet>
      <dgm:spPr/>
    </dgm:pt>
    <dgm:pt modelId="{54675D43-3526-4129-B6C0-871D695DA0E3}" type="pres">
      <dgm:prSet presAssocID="{7659D308-F0B6-424F-B6CE-0FD840EF441A}" presName="parTxOnlySpace" presStyleCnt="0"/>
      <dgm:spPr/>
    </dgm:pt>
    <dgm:pt modelId="{D14513AE-373A-4B1B-AAD5-F32521B78EC8}" type="pres">
      <dgm:prSet presAssocID="{E4EDD494-2C74-4D8F-9849-92488B42607B}" presName="parTxOnly" presStyleLbl="node1" presStyleIdx="4" presStyleCnt="6" custLinFactX="-10959" custLinFactNeighborX="-100000">
        <dgm:presLayoutVars>
          <dgm:chMax val="0"/>
          <dgm:chPref val="0"/>
          <dgm:bulletEnabled val="1"/>
        </dgm:presLayoutVars>
      </dgm:prSet>
      <dgm:spPr>
        <a:prstGeom prst="ellipse">
          <a:avLst/>
        </a:prstGeom>
      </dgm:spPr>
    </dgm:pt>
    <dgm:pt modelId="{9E06785D-D7FD-4A37-B717-209856A61435}" type="pres">
      <dgm:prSet presAssocID="{5CCED4E8-2660-4D3E-A95F-94067340F499}" presName="parTxOnlySpace" presStyleCnt="0"/>
      <dgm:spPr/>
    </dgm:pt>
    <dgm:pt modelId="{ED69FAAE-C010-4459-9216-B9AE0BAA6E86}" type="pres">
      <dgm:prSet presAssocID="{DEA5D415-AA52-484E-BF4A-FD602FAB9DFE}" presName="parTxOnly" presStyleLbl="node1" presStyleIdx="5" presStyleCnt="6" custLinFactX="-20595" custLinFactNeighborX="-100000">
        <dgm:presLayoutVars>
          <dgm:chMax val="0"/>
          <dgm:chPref val="0"/>
          <dgm:bulletEnabled val="1"/>
        </dgm:presLayoutVars>
      </dgm:prSet>
      <dgm:spPr/>
    </dgm:pt>
  </dgm:ptLst>
  <dgm:cxnLst>
    <dgm:cxn modelId="{E8354903-B9D8-4047-A7B4-ED031EDB549E}" type="presOf" srcId="{C0D22107-AE91-41B7-9AB9-D8CE63FA6D11}" destId="{B10D5CA1-FEC2-4BBA-A262-91AEF6363BC1}" srcOrd="0" destOrd="0" presId="urn:microsoft.com/office/officeart/2005/8/layout/chevron1"/>
    <dgm:cxn modelId="{F257F50C-BD55-4C27-A4F3-32DABB6CFEDE}" type="presOf" srcId="{9A0AA802-5642-4740-9CF5-51DFB18B443A}" destId="{D06FB16A-D693-48DC-9B99-A2FF2F6C5946}" srcOrd="0" destOrd="0" presId="urn:microsoft.com/office/officeart/2005/8/layout/chevron1"/>
    <dgm:cxn modelId="{034DCE24-4968-4A12-A514-CE71137DA25E}" srcId="{7157F9BB-D456-471D-8340-FF0E134B43A9}" destId="{9A0AA802-5642-4740-9CF5-51DFB18B443A}" srcOrd="3" destOrd="0" parTransId="{012B3B84-90C8-47E9-8A17-450C020BD590}" sibTransId="{7659D308-F0B6-424F-B6CE-0FD840EF441A}"/>
    <dgm:cxn modelId="{CE114028-62A0-452F-865A-9A2010997641}" srcId="{7157F9BB-D456-471D-8340-FF0E134B43A9}" destId="{E4EDD494-2C74-4D8F-9849-92488B42607B}" srcOrd="4" destOrd="0" parTransId="{008FB78A-906F-4810-9314-6698749FF4A3}" sibTransId="{5CCED4E8-2660-4D3E-A95F-94067340F499}"/>
    <dgm:cxn modelId="{89BD4E28-4C00-45B7-B055-8A1F38276F54}" type="presOf" srcId="{7157F9BB-D456-471D-8340-FF0E134B43A9}" destId="{105066B0-47A4-43AC-9932-1672A9FA5810}" srcOrd="0" destOrd="0" presId="urn:microsoft.com/office/officeart/2005/8/layout/chevron1"/>
    <dgm:cxn modelId="{46DFA633-9B11-47EA-9627-EC1E73537BBB}" srcId="{7157F9BB-D456-471D-8340-FF0E134B43A9}" destId="{DEA5D415-AA52-484E-BF4A-FD602FAB9DFE}" srcOrd="5" destOrd="0" parTransId="{2146AAE7-4D9B-4E5F-A01B-7D5561BD40A0}" sibTransId="{E12079B0-D7AE-448E-AF42-F08D657248B6}"/>
    <dgm:cxn modelId="{506DE437-C596-4C51-BBA3-01EDDF34CECC}" type="presOf" srcId="{1A18F378-74EB-4083-B387-E18424D7AE33}" destId="{8BAF052D-4AEA-4E09-9DCB-C4D1815B811D}" srcOrd="0" destOrd="0" presId="urn:microsoft.com/office/officeart/2005/8/layout/chevron1"/>
    <dgm:cxn modelId="{D127B063-FF43-4A55-BF08-6ED3791DFEF5}" srcId="{7157F9BB-D456-471D-8340-FF0E134B43A9}" destId="{1A18F378-74EB-4083-B387-E18424D7AE33}" srcOrd="2" destOrd="0" parTransId="{D12727F8-5AEE-4FF1-9258-5B0F4DD69D1B}" sibTransId="{8A66B15D-4547-49DD-9DDC-BB45DB5551F4}"/>
    <dgm:cxn modelId="{5E76424D-3C27-467E-AA33-B488F4ABD66E}" srcId="{7157F9BB-D456-471D-8340-FF0E134B43A9}" destId="{A8572A99-4928-4CE4-888A-9F2277904AC4}" srcOrd="0" destOrd="0" parTransId="{81741265-E905-4319-B5C4-787CD1ACC96A}" sibTransId="{33C8D78B-1D2A-4562-853D-8C4224EB7FD5}"/>
    <dgm:cxn modelId="{6AD0A86D-C3D3-4141-AA8B-80A4425D5EF5}" type="presOf" srcId="{DEA5D415-AA52-484E-BF4A-FD602FAB9DFE}" destId="{ED69FAAE-C010-4459-9216-B9AE0BAA6E86}" srcOrd="0" destOrd="0" presId="urn:microsoft.com/office/officeart/2005/8/layout/chevron1"/>
    <dgm:cxn modelId="{53FDA3C0-C719-45E1-ADC2-7E42CED418C3}" type="presOf" srcId="{A8572A99-4928-4CE4-888A-9F2277904AC4}" destId="{4FFA09CC-AA24-49AB-B814-5838D8A0C015}" srcOrd="0" destOrd="0" presId="urn:microsoft.com/office/officeart/2005/8/layout/chevron1"/>
    <dgm:cxn modelId="{F1BEF6D9-4826-470E-810F-A39DEC51A189}" srcId="{7157F9BB-D456-471D-8340-FF0E134B43A9}" destId="{C0D22107-AE91-41B7-9AB9-D8CE63FA6D11}" srcOrd="1" destOrd="0" parTransId="{47AA0E4A-AEF7-49B2-8426-6485C414F0E1}" sibTransId="{1B500A03-AF34-47A3-86A3-0D02A47B4C98}"/>
    <dgm:cxn modelId="{29119AFF-F4DE-498D-83D0-C5BC4B4509DA}" type="presOf" srcId="{E4EDD494-2C74-4D8F-9849-92488B42607B}" destId="{D14513AE-373A-4B1B-AAD5-F32521B78EC8}" srcOrd="0" destOrd="0" presId="urn:microsoft.com/office/officeart/2005/8/layout/chevron1"/>
    <dgm:cxn modelId="{D8FB87FA-A03D-463C-9726-4107D85FF1F5}" type="presParOf" srcId="{105066B0-47A4-43AC-9932-1672A9FA5810}" destId="{4FFA09CC-AA24-49AB-B814-5838D8A0C015}" srcOrd="0" destOrd="0" presId="urn:microsoft.com/office/officeart/2005/8/layout/chevron1"/>
    <dgm:cxn modelId="{3BCC8A82-FD7F-4C5D-BEC0-1ACD22AE8BF2}" type="presParOf" srcId="{105066B0-47A4-43AC-9932-1672A9FA5810}" destId="{3DF3C8C6-E28E-4389-B304-5542B9431E6E}" srcOrd="1" destOrd="0" presId="urn:microsoft.com/office/officeart/2005/8/layout/chevron1"/>
    <dgm:cxn modelId="{5DCEE6DF-C6D9-4FA2-9850-FA25AEAEBAD6}" type="presParOf" srcId="{105066B0-47A4-43AC-9932-1672A9FA5810}" destId="{B10D5CA1-FEC2-4BBA-A262-91AEF6363BC1}" srcOrd="2" destOrd="0" presId="urn:microsoft.com/office/officeart/2005/8/layout/chevron1"/>
    <dgm:cxn modelId="{155BD636-6C91-4A4B-B9BE-54F688D9CB82}" type="presParOf" srcId="{105066B0-47A4-43AC-9932-1672A9FA5810}" destId="{D58E8276-7531-40C3-93F3-68A543ACCF57}" srcOrd="3" destOrd="0" presId="urn:microsoft.com/office/officeart/2005/8/layout/chevron1"/>
    <dgm:cxn modelId="{E82FA5CC-45BA-4DE7-ADD0-C8FCF1FB912C}" type="presParOf" srcId="{105066B0-47A4-43AC-9932-1672A9FA5810}" destId="{8BAF052D-4AEA-4E09-9DCB-C4D1815B811D}" srcOrd="4" destOrd="0" presId="urn:microsoft.com/office/officeart/2005/8/layout/chevron1"/>
    <dgm:cxn modelId="{0870F1AF-0732-48D9-A870-F7D8CCB6FDEA}" type="presParOf" srcId="{105066B0-47A4-43AC-9932-1672A9FA5810}" destId="{1FD5EF3B-28AF-4C41-B246-36BCD75E5E8C}" srcOrd="5" destOrd="0" presId="urn:microsoft.com/office/officeart/2005/8/layout/chevron1"/>
    <dgm:cxn modelId="{1CDFDF5D-B0A0-4EE5-9E95-E994367C813E}" type="presParOf" srcId="{105066B0-47A4-43AC-9932-1672A9FA5810}" destId="{D06FB16A-D693-48DC-9B99-A2FF2F6C5946}" srcOrd="6" destOrd="0" presId="urn:microsoft.com/office/officeart/2005/8/layout/chevron1"/>
    <dgm:cxn modelId="{117DB21F-FDD4-40C5-A20D-5D77005EAD79}" type="presParOf" srcId="{105066B0-47A4-43AC-9932-1672A9FA5810}" destId="{54675D43-3526-4129-B6C0-871D695DA0E3}" srcOrd="7" destOrd="0" presId="urn:microsoft.com/office/officeart/2005/8/layout/chevron1"/>
    <dgm:cxn modelId="{6238E0F5-5582-40F5-88CE-4A52CC713DF4}" type="presParOf" srcId="{105066B0-47A4-43AC-9932-1672A9FA5810}" destId="{D14513AE-373A-4B1B-AAD5-F32521B78EC8}" srcOrd="8" destOrd="0" presId="urn:microsoft.com/office/officeart/2005/8/layout/chevron1"/>
    <dgm:cxn modelId="{979730B8-3424-4934-9BBE-3D448379E067}" type="presParOf" srcId="{105066B0-47A4-43AC-9932-1672A9FA5810}" destId="{9E06785D-D7FD-4A37-B717-209856A61435}" srcOrd="9" destOrd="0" presId="urn:microsoft.com/office/officeart/2005/8/layout/chevron1"/>
    <dgm:cxn modelId="{9F74A79D-FB8B-452B-86F8-8DDB2C446854}" type="presParOf" srcId="{105066B0-47A4-43AC-9932-1672A9FA5810}" destId="{ED69FAAE-C010-4459-9216-B9AE0BAA6E86}"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57F9BB-D456-471D-8340-FF0E134B43A9}" type="doc">
      <dgm:prSet loTypeId="urn:microsoft.com/office/officeart/2005/8/layout/chevron1" loCatId="process" qsTypeId="urn:microsoft.com/office/officeart/2005/8/quickstyle/simple1" qsCatId="simple" csTypeId="urn:microsoft.com/office/officeart/2005/8/colors/accent2_2" csCatId="accent2" phldr="1"/>
      <dgm:spPr/>
    </dgm:pt>
    <dgm:pt modelId="{A8572A99-4928-4CE4-888A-9F2277904AC4}">
      <dgm:prSet phldrT="[Text]"/>
      <dgm:spPr>
        <a:solidFill>
          <a:schemeClr val="accent4"/>
        </a:solidFill>
      </dgm:spPr>
      <dgm:t>
        <a:bodyPr/>
        <a:lstStyle/>
        <a:p>
          <a:r>
            <a:rPr lang="en-US" dirty="0" err="1"/>
            <a:t>Exacu</a:t>
          </a:r>
          <a:r>
            <a:rPr lang="en-US" dirty="0"/>
            <a:t>…</a:t>
          </a:r>
        </a:p>
      </dgm:t>
    </dgm:pt>
    <dgm:pt modelId="{81741265-E905-4319-B5C4-787CD1ACC96A}" type="parTrans" cxnId="{5E76424D-3C27-467E-AA33-B488F4ABD66E}">
      <dgm:prSet/>
      <dgm:spPr/>
      <dgm:t>
        <a:bodyPr/>
        <a:lstStyle/>
        <a:p>
          <a:endParaRPr lang="en-US"/>
        </a:p>
      </dgm:t>
    </dgm:pt>
    <dgm:pt modelId="{33C8D78B-1D2A-4562-853D-8C4224EB7FD5}" type="sibTrans" cxnId="{5E76424D-3C27-467E-AA33-B488F4ABD66E}">
      <dgm:prSet/>
      <dgm:spPr/>
      <dgm:t>
        <a:bodyPr/>
        <a:lstStyle/>
        <a:p>
          <a:endParaRPr lang="en-US"/>
        </a:p>
      </dgm:t>
    </dgm:pt>
    <dgm:pt modelId="{C0D22107-AE91-41B7-9AB9-D8CE63FA6D11}">
      <dgm:prSet phldrT="[Text]"/>
      <dgm:spPr>
        <a:solidFill>
          <a:schemeClr val="accent4"/>
        </a:solidFill>
      </dgm:spPr>
      <dgm:t>
        <a:bodyPr/>
        <a:lstStyle/>
        <a:p>
          <a:r>
            <a:rPr lang="en-US" dirty="0"/>
            <a:t>Monitor/Control</a:t>
          </a:r>
        </a:p>
      </dgm:t>
    </dgm:pt>
    <dgm:pt modelId="{47AA0E4A-AEF7-49B2-8426-6485C414F0E1}" type="parTrans" cxnId="{F1BEF6D9-4826-470E-810F-A39DEC51A189}">
      <dgm:prSet/>
      <dgm:spPr/>
      <dgm:t>
        <a:bodyPr/>
        <a:lstStyle/>
        <a:p>
          <a:endParaRPr lang="en-US"/>
        </a:p>
      </dgm:t>
    </dgm:pt>
    <dgm:pt modelId="{1B500A03-AF34-47A3-86A3-0D02A47B4C98}" type="sibTrans" cxnId="{F1BEF6D9-4826-470E-810F-A39DEC51A189}">
      <dgm:prSet/>
      <dgm:spPr/>
      <dgm:t>
        <a:bodyPr/>
        <a:lstStyle/>
        <a:p>
          <a:endParaRPr lang="en-US"/>
        </a:p>
      </dgm:t>
    </dgm:pt>
    <dgm:pt modelId="{1A18F378-74EB-4083-B387-E18424D7AE33}">
      <dgm:prSet phldrT="[Text]"/>
      <dgm:spPr>
        <a:solidFill>
          <a:schemeClr val="accent4"/>
        </a:solidFill>
      </dgm:spPr>
      <dgm:t>
        <a:bodyPr/>
        <a:lstStyle/>
        <a:p>
          <a:r>
            <a:rPr lang="en-US" dirty="0"/>
            <a:t>…</a:t>
          </a:r>
          <a:r>
            <a:rPr lang="en-US" dirty="0" err="1"/>
            <a:t>tion</a:t>
          </a:r>
          <a:endParaRPr lang="en-US" dirty="0"/>
        </a:p>
      </dgm:t>
    </dgm:pt>
    <dgm:pt modelId="{D12727F8-5AEE-4FF1-9258-5B0F4DD69D1B}" type="parTrans" cxnId="{D127B063-FF43-4A55-BF08-6ED3791DFEF5}">
      <dgm:prSet/>
      <dgm:spPr/>
      <dgm:t>
        <a:bodyPr/>
        <a:lstStyle/>
        <a:p>
          <a:endParaRPr lang="en-US"/>
        </a:p>
      </dgm:t>
    </dgm:pt>
    <dgm:pt modelId="{8A66B15D-4547-49DD-9DDC-BB45DB5551F4}" type="sibTrans" cxnId="{D127B063-FF43-4A55-BF08-6ED3791DFEF5}">
      <dgm:prSet/>
      <dgm:spPr/>
      <dgm:t>
        <a:bodyPr/>
        <a:lstStyle/>
        <a:p>
          <a:endParaRPr lang="en-US"/>
        </a:p>
      </dgm:t>
    </dgm:pt>
    <dgm:pt modelId="{9A0AA802-5642-4740-9CF5-51DFB18B443A}">
      <dgm:prSet/>
      <dgm:spPr>
        <a:solidFill>
          <a:schemeClr val="accent5"/>
        </a:solidFill>
      </dgm:spPr>
      <dgm:t>
        <a:bodyPr/>
        <a:lstStyle/>
        <a:p>
          <a:r>
            <a:rPr lang="en-US" dirty="0"/>
            <a:t>Close…</a:t>
          </a:r>
        </a:p>
      </dgm:t>
    </dgm:pt>
    <dgm:pt modelId="{012B3B84-90C8-47E9-8A17-450C020BD590}" type="parTrans" cxnId="{034DCE24-4968-4A12-A514-CE71137DA25E}">
      <dgm:prSet/>
      <dgm:spPr/>
      <dgm:t>
        <a:bodyPr/>
        <a:lstStyle/>
        <a:p>
          <a:endParaRPr lang="en-US"/>
        </a:p>
      </dgm:t>
    </dgm:pt>
    <dgm:pt modelId="{7659D308-F0B6-424F-B6CE-0FD840EF441A}" type="sibTrans" cxnId="{034DCE24-4968-4A12-A514-CE71137DA25E}">
      <dgm:prSet/>
      <dgm:spPr/>
      <dgm:t>
        <a:bodyPr/>
        <a:lstStyle/>
        <a:p>
          <a:endParaRPr lang="en-US"/>
        </a:p>
      </dgm:t>
    </dgm:pt>
    <dgm:pt modelId="{E4EDD494-2C74-4D8F-9849-92488B42607B}">
      <dgm:prSet/>
      <dgm:spPr>
        <a:solidFill>
          <a:schemeClr val="accent5"/>
        </a:solidFill>
      </dgm:spPr>
      <dgm:t>
        <a:bodyPr/>
        <a:lstStyle/>
        <a:p>
          <a:r>
            <a:rPr lang="en-US" dirty="0"/>
            <a:t>Monitor/Control</a:t>
          </a:r>
        </a:p>
      </dgm:t>
    </dgm:pt>
    <dgm:pt modelId="{008FB78A-906F-4810-9314-6698749FF4A3}" type="parTrans" cxnId="{CE114028-62A0-452F-865A-9A2010997641}">
      <dgm:prSet/>
      <dgm:spPr/>
      <dgm:t>
        <a:bodyPr/>
        <a:lstStyle/>
        <a:p>
          <a:endParaRPr lang="en-US"/>
        </a:p>
      </dgm:t>
    </dgm:pt>
    <dgm:pt modelId="{5CCED4E8-2660-4D3E-A95F-94067340F499}" type="sibTrans" cxnId="{CE114028-62A0-452F-865A-9A2010997641}">
      <dgm:prSet/>
      <dgm:spPr/>
      <dgm:t>
        <a:bodyPr/>
        <a:lstStyle/>
        <a:p>
          <a:endParaRPr lang="en-US"/>
        </a:p>
      </dgm:t>
    </dgm:pt>
    <dgm:pt modelId="{DEA5D415-AA52-484E-BF4A-FD602FAB9DFE}">
      <dgm:prSet/>
      <dgm:spPr>
        <a:solidFill>
          <a:schemeClr val="accent5"/>
        </a:solidFill>
      </dgm:spPr>
      <dgm:t>
        <a:bodyPr/>
        <a:lstStyle/>
        <a:p>
          <a:r>
            <a:rPr lang="en-US" dirty="0"/>
            <a:t>…Out</a:t>
          </a:r>
        </a:p>
      </dgm:t>
    </dgm:pt>
    <dgm:pt modelId="{2146AAE7-4D9B-4E5F-A01B-7D5561BD40A0}" type="parTrans" cxnId="{46DFA633-9B11-47EA-9627-EC1E73537BBB}">
      <dgm:prSet/>
      <dgm:spPr/>
      <dgm:t>
        <a:bodyPr/>
        <a:lstStyle/>
        <a:p>
          <a:endParaRPr lang="en-US"/>
        </a:p>
      </dgm:t>
    </dgm:pt>
    <dgm:pt modelId="{E12079B0-D7AE-448E-AF42-F08D657248B6}" type="sibTrans" cxnId="{46DFA633-9B11-47EA-9627-EC1E73537BBB}">
      <dgm:prSet/>
      <dgm:spPr/>
      <dgm:t>
        <a:bodyPr/>
        <a:lstStyle/>
        <a:p>
          <a:endParaRPr lang="en-US"/>
        </a:p>
      </dgm:t>
    </dgm:pt>
    <dgm:pt modelId="{105066B0-47A4-43AC-9932-1672A9FA5810}" type="pres">
      <dgm:prSet presAssocID="{7157F9BB-D456-471D-8340-FF0E134B43A9}" presName="Name0" presStyleCnt="0">
        <dgm:presLayoutVars>
          <dgm:dir/>
          <dgm:animLvl val="lvl"/>
          <dgm:resizeHandles val="exact"/>
        </dgm:presLayoutVars>
      </dgm:prSet>
      <dgm:spPr/>
    </dgm:pt>
    <dgm:pt modelId="{4FFA09CC-AA24-49AB-B814-5838D8A0C015}" type="pres">
      <dgm:prSet presAssocID="{A8572A99-4928-4CE4-888A-9F2277904AC4}" presName="parTxOnly" presStyleLbl="node1" presStyleIdx="0" presStyleCnt="6">
        <dgm:presLayoutVars>
          <dgm:chMax val="0"/>
          <dgm:chPref val="0"/>
          <dgm:bulletEnabled val="1"/>
        </dgm:presLayoutVars>
      </dgm:prSet>
      <dgm:spPr/>
    </dgm:pt>
    <dgm:pt modelId="{3DF3C8C6-E28E-4389-B304-5542B9431E6E}" type="pres">
      <dgm:prSet presAssocID="{33C8D78B-1D2A-4562-853D-8C4224EB7FD5}" presName="parTxOnlySpace" presStyleCnt="0"/>
      <dgm:spPr/>
    </dgm:pt>
    <dgm:pt modelId="{B10D5CA1-FEC2-4BBA-A262-91AEF6363BC1}" type="pres">
      <dgm:prSet presAssocID="{C0D22107-AE91-41B7-9AB9-D8CE63FA6D11}" presName="parTxOnly" presStyleLbl="node1" presStyleIdx="1" presStyleCnt="6">
        <dgm:presLayoutVars>
          <dgm:chMax val="0"/>
          <dgm:chPref val="0"/>
          <dgm:bulletEnabled val="1"/>
        </dgm:presLayoutVars>
      </dgm:prSet>
      <dgm:spPr>
        <a:prstGeom prst="ellipse">
          <a:avLst/>
        </a:prstGeom>
      </dgm:spPr>
    </dgm:pt>
    <dgm:pt modelId="{D58E8276-7531-40C3-93F3-68A543ACCF57}" type="pres">
      <dgm:prSet presAssocID="{1B500A03-AF34-47A3-86A3-0D02A47B4C98}" presName="parTxOnlySpace" presStyleCnt="0"/>
      <dgm:spPr/>
    </dgm:pt>
    <dgm:pt modelId="{8BAF052D-4AEA-4E09-9DCB-C4D1815B811D}" type="pres">
      <dgm:prSet presAssocID="{1A18F378-74EB-4083-B387-E18424D7AE33}" presName="parTxOnly" presStyleLbl="node1" presStyleIdx="2" presStyleCnt="6" custLinFactNeighborX="-90306" custLinFactNeighborY="-159">
        <dgm:presLayoutVars>
          <dgm:chMax val="0"/>
          <dgm:chPref val="0"/>
          <dgm:bulletEnabled val="1"/>
        </dgm:presLayoutVars>
      </dgm:prSet>
      <dgm:spPr/>
    </dgm:pt>
    <dgm:pt modelId="{1FD5EF3B-28AF-4C41-B246-36BCD75E5E8C}" type="pres">
      <dgm:prSet presAssocID="{8A66B15D-4547-49DD-9DDC-BB45DB5551F4}" presName="parTxOnlySpace" presStyleCnt="0"/>
      <dgm:spPr/>
    </dgm:pt>
    <dgm:pt modelId="{D06FB16A-D693-48DC-9B99-A2FF2F6C5946}" type="pres">
      <dgm:prSet presAssocID="{9A0AA802-5642-4740-9CF5-51DFB18B443A}" presName="parTxOnly" presStyleLbl="node1" presStyleIdx="3" presStyleCnt="6" custLinFactX="-9569" custLinFactNeighborX="-100000">
        <dgm:presLayoutVars>
          <dgm:chMax val="0"/>
          <dgm:chPref val="0"/>
          <dgm:bulletEnabled val="1"/>
        </dgm:presLayoutVars>
      </dgm:prSet>
      <dgm:spPr/>
    </dgm:pt>
    <dgm:pt modelId="{54675D43-3526-4129-B6C0-871D695DA0E3}" type="pres">
      <dgm:prSet presAssocID="{7659D308-F0B6-424F-B6CE-0FD840EF441A}" presName="parTxOnlySpace" presStyleCnt="0"/>
      <dgm:spPr/>
    </dgm:pt>
    <dgm:pt modelId="{D14513AE-373A-4B1B-AAD5-F32521B78EC8}" type="pres">
      <dgm:prSet presAssocID="{E4EDD494-2C74-4D8F-9849-92488B42607B}" presName="parTxOnly" presStyleLbl="node1" presStyleIdx="4" presStyleCnt="6" custLinFactX="-10959" custLinFactNeighborX="-100000">
        <dgm:presLayoutVars>
          <dgm:chMax val="0"/>
          <dgm:chPref val="0"/>
          <dgm:bulletEnabled val="1"/>
        </dgm:presLayoutVars>
      </dgm:prSet>
      <dgm:spPr>
        <a:prstGeom prst="ellipse">
          <a:avLst/>
        </a:prstGeom>
      </dgm:spPr>
    </dgm:pt>
    <dgm:pt modelId="{9E06785D-D7FD-4A37-B717-209856A61435}" type="pres">
      <dgm:prSet presAssocID="{5CCED4E8-2660-4D3E-A95F-94067340F499}" presName="parTxOnlySpace" presStyleCnt="0"/>
      <dgm:spPr/>
    </dgm:pt>
    <dgm:pt modelId="{ED69FAAE-C010-4459-9216-B9AE0BAA6E86}" type="pres">
      <dgm:prSet presAssocID="{DEA5D415-AA52-484E-BF4A-FD602FAB9DFE}" presName="parTxOnly" presStyleLbl="node1" presStyleIdx="5" presStyleCnt="6" custLinFactX="-20595" custLinFactNeighborX="-100000">
        <dgm:presLayoutVars>
          <dgm:chMax val="0"/>
          <dgm:chPref val="0"/>
          <dgm:bulletEnabled val="1"/>
        </dgm:presLayoutVars>
      </dgm:prSet>
      <dgm:spPr/>
    </dgm:pt>
  </dgm:ptLst>
  <dgm:cxnLst>
    <dgm:cxn modelId="{11730113-30CA-4508-BDDA-BB8C5E1AE774}" type="presOf" srcId="{DEA5D415-AA52-484E-BF4A-FD602FAB9DFE}" destId="{ED69FAAE-C010-4459-9216-B9AE0BAA6E86}" srcOrd="0" destOrd="0" presId="urn:microsoft.com/office/officeart/2005/8/layout/chevron1"/>
    <dgm:cxn modelId="{034DCE24-4968-4A12-A514-CE71137DA25E}" srcId="{7157F9BB-D456-471D-8340-FF0E134B43A9}" destId="{9A0AA802-5642-4740-9CF5-51DFB18B443A}" srcOrd="3" destOrd="0" parTransId="{012B3B84-90C8-47E9-8A17-450C020BD590}" sibTransId="{7659D308-F0B6-424F-B6CE-0FD840EF441A}"/>
    <dgm:cxn modelId="{CE114028-62A0-452F-865A-9A2010997641}" srcId="{7157F9BB-D456-471D-8340-FF0E134B43A9}" destId="{E4EDD494-2C74-4D8F-9849-92488B42607B}" srcOrd="4" destOrd="0" parTransId="{008FB78A-906F-4810-9314-6698749FF4A3}" sibTransId="{5CCED4E8-2660-4D3E-A95F-94067340F499}"/>
    <dgm:cxn modelId="{46DFA633-9B11-47EA-9627-EC1E73537BBB}" srcId="{7157F9BB-D456-471D-8340-FF0E134B43A9}" destId="{DEA5D415-AA52-484E-BF4A-FD602FAB9DFE}" srcOrd="5" destOrd="0" parTransId="{2146AAE7-4D9B-4E5F-A01B-7D5561BD40A0}" sibTransId="{E12079B0-D7AE-448E-AF42-F08D657248B6}"/>
    <dgm:cxn modelId="{719CAF63-69F6-41CC-B1DB-EC644C749F7B}" type="presOf" srcId="{A8572A99-4928-4CE4-888A-9F2277904AC4}" destId="{4FFA09CC-AA24-49AB-B814-5838D8A0C015}" srcOrd="0" destOrd="0" presId="urn:microsoft.com/office/officeart/2005/8/layout/chevron1"/>
    <dgm:cxn modelId="{D127B063-FF43-4A55-BF08-6ED3791DFEF5}" srcId="{7157F9BB-D456-471D-8340-FF0E134B43A9}" destId="{1A18F378-74EB-4083-B387-E18424D7AE33}" srcOrd="2" destOrd="0" parTransId="{D12727F8-5AEE-4FF1-9258-5B0F4DD69D1B}" sibTransId="{8A66B15D-4547-49DD-9DDC-BB45DB5551F4}"/>
    <dgm:cxn modelId="{5E76424D-3C27-467E-AA33-B488F4ABD66E}" srcId="{7157F9BB-D456-471D-8340-FF0E134B43A9}" destId="{A8572A99-4928-4CE4-888A-9F2277904AC4}" srcOrd="0" destOrd="0" parTransId="{81741265-E905-4319-B5C4-787CD1ACC96A}" sibTransId="{33C8D78B-1D2A-4562-853D-8C4224EB7FD5}"/>
    <dgm:cxn modelId="{17E06984-F78A-4BA8-9028-212A2D441A25}" type="presOf" srcId="{E4EDD494-2C74-4D8F-9849-92488B42607B}" destId="{D14513AE-373A-4B1B-AAD5-F32521B78EC8}" srcOrd="0" destOrd="0" presId="urn:microsoft.com/office/officeart/2005/8/layout/chevron1"/>
    <dgm:cxn modelId="{86BBB28C-B0FD-407F-9926-E245F2415207}" type="presOf" srcId="{1A18F378-74EB-4083-B387-E18424D7AE33}" destId="{8BAF052D-4AEA-4E09-9DCB-C4D1815B811D}" srcOrd="0" destOrd="0" presId="urn:microsoft.com/office/officeart/2005/8/layout/chevron1"/>
    <dgm:cxn modelId="{33178F8F-C10F-4E5E-A611-3F912AD63758}" type="presOf" srcId="{7157F9BB-D456-471D-8340-FF0E134B43A9}" destId="{105066B0-47A4-43AC-9932-1672A9FA5810}" srcOrd="0" destOrd="0" presId="urn:microsoft.com/office/officeart/2005/8/layout/chevron1"/>
    <dgm:cxn modelId="{6B59C6A6-CEEC-4C71-961B-E5730CBEE033}" type="presOf" srcId="{C0D22107-AE91-41B7-9AB9-D8CE63FA6D11}" destId="{B10D5CA1-FEC2-4BBA-A262-91AEF6363BC1}" srcOrd="0" destOrd="0" presId="urn:microsoft.com/office/officeart/2005/8/layout/chevron1"/>
    <dgm:cxn modelId="{C6B1B9BA-544F-4B0B-92FB-4689CA556616}" type="presOf" srcId="{9A0AA802-5642-4740-9CF5-51DFB18B443A}" destId="{D06FB16A-D693-48DC-9B99-A2FF2F6C5946}" srcOrd="0" destOrd="0" presId="urn:microsoft.com/office/officeart/2005/8/layout/chevron1"/>
    <dgm:cxn modelId="{F1BEF6D9-4826-470E-810F-A39DEC51A189}" srcId="{7157F9BB-D456-471D-8340-FF0E134B43A9}" destId="{C0D22107-AE91-41B7-9AB9-D8CE63FA6D11}" srcOrd="1" destOrd="0" parTransId="{47AA0E4A-AEF7-49B2-8426-6485C414F0E1}" sibTransId="{1B500A03-AF34-47A3-86A3-0D02A47B4C98}"/>
    <dgm:cxn modelId="{A8BD1D46-ACE2-4079-BA27-3C0CBFA00A42}" type="presParOf" srcId="{105066B0-47A4-43AC-9932-1672A9FA5810}" destId="{4FFA09CC-AA24-49AB-B814-5838D8A0C015}" srcOrd="0" destOrd="0" presId="urn:microsoft.com/office/officeart/2005/8/layout/chevron1"/>
    <dgm:cxn modelId="{9FF45D1E-B9BA-457C-B382-0285D9D563F1}" type="presParOf" srcId="{105066B0-47A4-43AC-9932-1672A9FA5810}" destId="{3DF3C8C6-E28E-4389-B304-5542B9431E6E}" srcOrd="1" destOrd="0" presId="urn:microsoft.com/office/officeart/2005/8/layout/chevron1"/>
    <dgm:cxn modelId="{04F97D95-A6AD-432A-95A0-BFEB829E0632}" type="presParOf" srcId="{105066B0-47A4-43AC-9932-1672A9FA5810}" destId="{B10D5CA1-FEC2-4BBA-A262-91AEF6363BC1}" srcOrd="2" destOrd="0" presId="urn:microsoft.com/office/officeart/2005/8/layout/chevron1"/>
    <dgm:cxn modelId="{42B154DA-DF95-4237-B963-9CCCAF60A466}" type="presParOf" srcId="{105066B0-47A4-43AC-9932-1672A9FA5810}" destId="{D58E8276-7531-40C3-93F3-68A543ACCF57}" srcOrd="3" destOrd="0" presId="urn:microsoft.com/office/officeart/2005/8/layout/chevron1"/>
    <dgm:cxn modelId="{85722DC0-F296-497D-941F-1E6DA20B1893}" type="presParOf" srcId="{105066B0-47A4-43AC-9932-1672A9FA5810}" destId="{8BAF052D-4AEA-4E09-9DCB-C4D1815B811D}" srcOrd="4" destOrd="0" presId="urn:microsoft.com/office/officeart/2005/8/layout/chevron1"/>
    <dgm:cxn modelId="{DC8920A7-E46D-42DD-87AA-17B8FB1C0656}" type="presParOf" srcId="{105066B0-47A4-43AC-9932-1672A9FA5810}" destId="{1FD5EF3B-28AF-4C41-B246-36BCD75E5E8C}" srcOrd="5" destOrd="0" presId="urn:microsoft.com/office/officeart/2005/8/layout/chevron1"/>
    <dgm:cxn modelId="{F08DC99D-5C74-426D-821E-DAEF13BF76FA}" type="presParOf" srcId="{105066B0-47A4-43AC-9932-1672A9FA5810}" destId="{D06FB16A-D693-48DC-9B99-A2FF2F6C5946}" srcOrd="6" destOrd="0" presId="urn:microsoft.com/office/officeart/2005/8/layout/chevron1"/>
    <dgm:cxn modelId="{31DBF2FC-8F79-485C-9B92-740FE0CFEF6C}" type="presParOf" srcId="{105066B0-47A4-43AC-9932-1672A9FA5810}" destId="{54675D43-3526-4129-B6C0-871D695DA0E3}" srcOrd="7" destOrd="0" presId="urn:microsoft.com/office/officeart/2005/8/layout/chevron1"/>
    <dgm:cxn modelId="{0BC39A65-034F-45A0-95B7-6EB47A4B8C12}" type="presParOf" srcId="{105066B0-47A4-43AC-9932-1672A9FA5810}" destId="{D14513AE-373A-4B1B-AAD5-F32521B78EC8}" srcOrd="8" destOrd="0" presId="urn:microsoft.com/office/officeart/2005/8/layout/chevron1"/>
    <dgm:cxn modelId="{98F1C98D-46AE-4665-BB9A-3FB9E5FD81EE}" type="presParOf" srcId="{105066B0-47A4-43AC-9932-1672A9FA5810}" destId="{9E06785D-D7FD-4A37-B717-209856A61435}" srcOrd="9" destOrd="0" presId="urn:microsoft.com/office/officeart/2005/8/layout/chevron1"/>
    <dgm:cxn modelId="{0B8F41C6-6FA0-47EA-896F-412B289E5945}" type="presParOf" srcId="{105066B0-47A4-43AC-9932-1672A9FA5810}" destId="{ED69FAAE-C010-4459-9216-B9AE0BAA6E86}"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83148-9038-48D8-98EF-BE549E8306D6}" type="doc">
      <dgm:prSet loTypeId="urn:microsoft.com/office/officeart/2005/8/layout/venn1" loCatId="relationship" qsTypeId="urn:microsoft.com/office/officeart/2005/8/quickstyle/3d1" qsCatId="3D" csTypeId="urn:microsoft.com/office/officeart/2005/8/colors/colorful1" csCatId="colorful" phldr="1"/>
      <dgm:spPr/>
    </dgm:pt>
    <dgm:pt modelId="{625C13BE-00D8-441C-9FBA-6F2ECB184C9F}">
      <dgm:prSet phldrT="[Text]"/>
      <dgm:spPr>
        <a:solidFill>
          <a:srgbClr val="FF0000">
            <a:alpha val="50000"/>
          </a:srgbClr>
        </a:solidFill>
      </dgm:spPr>
      <dgm:t>
        <a:bodyPr/>
        <a:lstStyle/>
        <a:p>
          <a:r>
            <a:rPr lang="en-US" b="1" dirty="0"/>
            <a:t>Work</a:t>
          </a:r>
        </a:p>
      </dgm:t>
    </dgm:pt>
    <dgm:pt modelId="{C2BA9A54-97A9-44C3-83D3-9378ED459D7C}" type="parTrans" cxnId="{B77C51A1-E81E-4077-A1A3-6C94E9293EEA}">
      <dgm:prSet/>
      <dgm:spPr/>
      <dgm:t>
        <a:bodyPr/>
        <a:lstStyle/>
        <a:p>
          <a:endParaRPr lang="en-US"/>
        </a:p>
      </dgm:t>
    </dgm:pt>
    <dgm:pt modelId="{F9FCF05D-A7BE-4323-846B-9383FAB8A322}" type="sibTrans" cxnId="{B77C51A1-E81E-4077-A1A3-6C94E9293EEA}">
      <dgm:prSet/>
      <dgm:spPr/>
      <dgm:t>
        <a:bodyPr/>
        <a:lstStyle/>
        <a:p>
          <a:endParaRPr lang="en-US"/>
        </a:p>
      </dgm:t>
    </dgm:pt>
    <dgm:pt modelId="{72DCD603-6363-446D-8FE9-8E6CC0C098B4}">
      <dgm:prSet phldrT="[Text]"/>
      <dgm:spPr>
        <a:solidFill>
          <a:schemeClr val="tx2">
            <a:lumMod val="60000"/>
            <a:lumOff val="40000"/>
            <a:alpha val="50000"/>
          </a:schemeClr>
        </a:solidFill>
      </dgm:spPr>
      <dgm:t>
        <a:bodyPr/>
        <a:lstStyle/>
        <a:p>
          <a:r>
            <a:rPr lang="en-US" b="1" dirty="0"/>
            <a:t>Schedule</a:t>
          </a:r>
        </a:p>
      </dgm:t>
    </dgm:pt>
    <dgm:pt modelId="{103CBE06-290B-4A0E-8F6D-E0D696FAA950}" type="parTrans" cxnId="{BA06457A-F352-4242-94FF-F7B5747A9875}">
      <dgm:prSet/>
      <dgm:spPr/>
      <dgm:t>
        <a:bodyPr/>
        <a:lstStyle/>
        <a:p>
          <a:endParaRPr lang="en-US"/>
        </a:p>
      </dgm:t>
    </dgm:pt>
    <dgm:pt modelId="{A8BB3ACD-DB01-4616-AE47-D43AC42C153C}" type="sibTrans" cxnId="{BA06457A-F352-4242-94FF-F7B5747A9875}">
      <dgm:prSet/>
      <dgm:spPr/>
      <dgm:t>
        <a:bodyPr/>
        <a:lstStyle/>
        <a:p>
          <a:endParaRPr lang="en-US"/>
        </a:p>
      </dgm:t>
    </dgm:pt>
    <dgm:pt modelId="{BCFD94C3-40F0-4785-A49C-8E1FC7E73FF5}">
      <dgm:prSet phldrT="[Text]"/>
      <dgm:spPr>
        <a:solidFill>
          <a:srgbClr val="00B050">
            <a:alpha val="50000"/>
          </a:srgbClr>
        </a:solidFill>
      </dgm:spPr>
      <dgm:t>
        <a:bodyPr/>
        <a:lstStyle/>
        <a:p>
          <a:r>
            <a:rPr lang="en-US" b="1" dirty="0"/>
            <a:t>Cost</a:t>
          </a:r>
        </a:p>
      </dgm:t>
    </dgm:pt>
    <dgm:pt modelId="{A063831E-0AE2-4858-B39E-9C6E980EA95E}" type="parTrans" cxnId="{12B2E2CC-32A6-46F9-95E9-7714233F2BB9}">
      <dgm:prSet/>
      <dgm:spPr/>
      <dgm:t>
        <a:bodyPr/>
        <a:lstStyle/>
        <a:p>
          <a:endParaRPr lang="en-US"/>
        </a:p>
      </dgm:t>
    </dgm:pt>
    <dgm:pt modelId="{2008962B-0406-4D14-884C-1B77783AE4FC}" type="sibTrans" cxnId="{12B2E2CC-32A6-46F9-95E9-7714233F2BB9}">
      <dgm:prSet/>
      <dgm:spPr/>
      <dgm:t>
        <a:bodyPr/>
        <a:lstStyle/>
        <a:p>
          <a:endParaRPr lang="en-US"/>
        </a:p>
      </dgm:t>
    </dgm:pt>
    <dgm:pt modelId="{DB352824-C8F9-422D-8C7A-68877445A866}" type="pres">
      <dgm:prSet presAssocID="{1A383148-9038-48D8-98EF-BE549E8306D6}" presName="compositeShape" presStyleCnt="0">
        <dgm:presLayoutVars>
          <dgm:chMax val="7"/>
          <dgm:dir/>
          <dgm:resizeHandles val="exact"/>
        </dgm:presLayoutVars>
      </dgm:prSet>
      <dgm:spPr/>
    </dgm:pt>
    <dgm:pt modelId="{E9205C8F-61A4-4882-B602-E9FA3CC3D65C}" type="pres">
      <dgm:prSet presAssocID="{625C13BE-00D8-441C-9FBA-6F2ECB184C9F}" presName="circ1" presStyleLbl="vennNode1" presStyleIdx="0" presStyleCnt="3"/>
      <dgm:spPr/>
    </dgm:pt>
    <dgm:pt modelId="{7CD8D54A-4A0C-4CBC-945F-7936BDC31C62}" type="pres">
      <dgm:prSet presAssocID="{625C13BE-00D8-441C-9FBA-6F2ECB184C9F}" presName="circ1Tx" presStyleLbl="revTx" presStyleIdx="0" presStyleCnt="0">
        <dgm:presLayoutVars>
          <dgm:chMax val="0"/>
          <dgm:chPref val="0"/>
          <dgm:bulletEnabled val="1"/>
        </dgm:presLayoutVars>
      </dgm:prSet>
      <dgm:spPr/>
    </dgm:pt>
    <dgm:pt modelId="{60CCFDA1-19E0-48AD-8DC0-2592FEEBE51D}" type="pres">
      <dgm:prSet presAssocID="{72DCD603-6363-446D-8FE9-8E6CC0C098B4}" presName="circ2" presStyleLbl="vennNode1" presStyleIdx="1" presStyleCnt="3"/>
      <dgm:spPr/>
    </dgm:pt>
    <dgm:pt modelId="{AE36155A-BCCA-46D3-86F4-765D1665D4E9}" type="pres">
      <dgm:prSet presAssocID="{72DCD603-6363-446D-8FE9-8E6CC0C098B4}" presName="circ2Tx" presStyleLbl="revTx" presStyleIdx="0" presStyleCnt="0">
        <dgm:presLayoutVars>
          <dgm:chMax val="0"/>
          <dgm:chPref val="0"/>
          <dgm:bulletEnabled val="1"/>
        </dgm:presLayoutVars>
      </dgm:prSet>
      <dgm:spPr/>
    </dgm:pt>
    <dgm:pt modelId="{6124625E-C057-4C98-AB5F-53D2E87302DB}" type="pres">
      <dgm:prSet presAssocID="{BCFD94C3-40F0-4785-A49C-8E1FC7E73FF5}" presName="circ3" presStyleLbl="vennNode1" presStyleIdx="2" presStyleCnt="3" custLinFactNeighborX="2431" custLinFactNeighborY="-1056"/>
      <dgm:spPr/>
    </dgm:pt>
    <dgm:pt modelId="{3A53FA32-A3AE-4833-8C46-266305B7E1EF}" type="pres">
      <dgm:prSet presAssocID="{BCFD94C3-40F0-4785-A49C-8E1FC7E73FF5}" presName="circ3Tx" presStyleLbl="revTx" presStyleIdx="0" presStyleCnt="0">
        <dgm:presLayoutVars>
          <dgm:chMax val="0"/>
          <dgm:chPref val="0"/>
          <dgm:bulletEnabled val="1"/>
        </dgm:presLayoutVars>
      </dgm:prSet>
      <dgm:spPr/>
    </dgm:pt>
  </dgm:ptLst>
  <dgm:cxnLst>
    <dgm:cxn modelId="{4C549618-50FF-48BC-87F4-E35107283894}" type="presOf" srcId="{BCFD94C3-40F0-4785-A49C-8E1FC7E73FF5}" destId="{3A53FA32-A3AE-4833-8C46-266305B7E1EF}" srcOrd="1" destOrd="0" presId="urn:microsoft.com/office/officeart/2005/8/layout/venn1"/>
    <dgm:cxn modelId="{5F3D842E-AF41-4198-B927-1D4891BB499D}" type="presOf" srcId="{1A383148-9038-48D8-98EF-BE549E8306D6}" destId="{DB352824-C8F9-422D-8C7A-68877445A866}" srcOrd="0" destOrd="0" presId="urn:microsoft.com/office/officeart/2005/8/layout/venn1"/>
    <dgm:cxn modelId="{BA06457A-F352-4242-94FF-F7B5747A9875}" srcId="{1A383148-9038-48D8-98EF-BE549E8306D6}" destId="{72DCD603-6363-446D-8FE9-8E6CC0C098B4}" srcOrd="1" destOrd="0" parTransId="{103CBE06-290B-4A0E-8F6D-E0D696FAA950}" sibTransId="{A8BB3ACD-DB01-4616-AE47-D43AC42C153C}"/>
    <dgm:cxn modelId="{EFED3789-062E-4050-9BC3-3EF1153FA496}" type="presOf" srcId="{72DCD603-6363-446D-8FE9-8E6CC0C098B4}" destId="{60CCFDA1-19E0-48AD-8DC0-2592FEEBE51D}" srcOrd="0" destOrd="0" presId="urn:microsoft.com/office/officeart/2005/8/layout/venn1"/>
    <dgm:cxn modelId="{C635ED90-41A6-49E9-912D-8465F4E66CB2}" type="presOf" srcId="{72DCD603-6363-446D-8FE9-8E6CC0C098B4}" destId="{AE36155A-BCCA-46D3-86F4-765D1665D4E9}" srcOrd="1" destOrd="0" presId="urn:microsoft.com/office/officeart/2005/8/layout/venn1"/>
    <dgm:cxn modelId="{B77C51A1-E81E-4077-A1A3-6C94E9293EEA}" srcId="{1A383148-9038-48D8-98EF-BE549E8306D6}" destId="{625C13BE-00D8-441C-9FBA-6F2ECB184C9F}" srcOrd="0" destOrd="0" parTransId="{C2BA9A54-97A9-44C3-83D3-9378ED459D7C}" sibTransId="{F9FCF05D-A7BE-4323-846B-9383FAB8A322}"/>
    <dgm:cxn modelId="{9A49BBA7-3B01-403F-9C93-33416896CC92}" type="presOf" srcId="{625C13BE-00D8-441C-9FBA-6F2ECB184C9F}" destId="{E9205C8F-61A4-4882-B602-E9FA3CC3D65C}" srcOrd="0" destOrd="0" presId="urn:microsoft.com/office/officeart/2005/8/layout/venn1"/>
    <dgm:cxn modelId="{4BE25FC8-C276-49A6-84FA-2922A5588D95}" type="presOf" srcId="{BCFD94C3-40F0-4785-A49C-8E1FC7E73FF5}" destId="{6124625E-C057-4C98-AB5F-53D2E87302DB}" srcOrd="0" destOrd="0" presId="urn:microsoft.com/office/officeart/2005/8/layout/venn1"/>
    <dgm:cxn modelId="{12B2E2CC-32A6-46F9-95E9-7714233F2BB9}" srcId="{1A383148-9038-48D8-98EF-BE549E8306D6}" destId="{BCFD94C3-40F0-4785-A49C-8E1FC7E73FF5}" srcOrd="2" destOrd="0" parTransId="{A063831E-0AE2-4858-B39E-9C6E980EA95E}" sibTransId="{2008962B-0406-4D14-884C-1B77783AE4FC}"/>
    <dgm:cxn modelId="{0D73FACF-2519-4E67-9814-94A7AD8B139D}" type="presOf" srcId="{625C13BE-00D8-441C-9FBA-6F2ECB184C9F}" destId="{7CD8D54A-4A0C-4CBC-945F-7936BDC31C62}" srcOrd="1" destOrd="0" presId="urn:microsoft.com/office/officeart/2005/8/layout/venn1"/>
    <dgm:cxn modelId="{83ECA5AB-9F1C-49DF-B1CE-EE58659C9277}" type="presParOf" srcId="{DB352824-C8F9-422D-8C7A-68877445A866}" destId="{E9205C8F-61A4-4882-B602-E9FA3CC3D65C}" srcOrd="0" destOrd="0" presId="urn:microsoft.com/office/officeart/2005/8/layout/venn1"/>
    <dgm:cxn modelId="{14A868B1-9771-438D-90EF-BEA8512FE827}" type="presParOf" srcId="{DB352824-C8F9-422D-8C7A-68877445A866}" destId="{7CD8D54A-4A0C-4CBC-945F-7936BDC31C62}" srcOrd="1" destOrd="0" presId="urn:microsoft.com/office/officeart/2005/8/layout/venn1"/>
    <dgm:cxn modelId="{86F39A10-4164-49B8-A39A-11585E5F9AE4}" type="presParOf" srcId="{DB352824-C8F9-422D-8C7A-68877445A866}" destId="{60CCFDA1-19E0-48AD-8DC0-2592FEEBE51D}" srcOrd="2" destOrd="0" presId="urn:microsoft.com/office/officeart/2005/8/layout/venn1"/>
    <dgm:cxn modelId="{8C5F140D-5155-4A6A-9074-EFDA669450CB}" type="presParOf" srcId="{DB352824-C8F9-422D-8C7A-68877445A866}" destId="{AE36155A-BCCA-46D3-86F4-765D1665D4E9}" srcOrd="3" destOrd="0" presId="urn:microsoft.com/office/officeart/2005/8/layout/venn1"/>
    <dgm:cxn modelId="{5C5C1433-14DD-4ADD-8BFF-E0ADC6BAE970}" type="presParOf" srcId="{DB352824-C8F9-422D-8C7A-68877445A866}" destId="{6124625E-C057-4C98-AB5F-53D2E87302DB}" srcOrd="4" destOrd="0" presId="urn:microsoft.com/office/officeart/2005/8/layout/venn1"/>
    <dgm:cxn modelId="{69C80CA1-1B84-4B5C-8FF6-49F54A092511}" type="presParOf" srcId="{DB352824-C8F9-422D-8C7A-68877445A866}" destId="{3A53FA32-A3AE-4833-8C46-266305B7E1E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09CC-AA24-49AB-B814-5838D8A0C015}">
      <dsp:nvSpPr>
        <dsp:cNvPr id="0" name=""/>
        <dsp:cNvSpPr/>
      </dsp:nvSpPr>
      <dsp:spPr>
        <a:xfrm>
          <a:off x="2827" y="301029"/>
          <a:ext cx="1646039" cy="65841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Initiation</a:t>
          </a:r>
        </a:p>
      </dsp:txBody>
      <dsp:txXfrm>
        <a:off x="332035" y="301029"/>
        <a:ext cx="987624" cy="658415"/>
      </dsp:txXfrm>
    </dsp:sp>
    <dsp:sp modelId="{B10D5CA1-FEC2-4BBA-A262-91AEF6363BC1}">
      <dsp:nvSpPr>
        <dsp:cNvPr id="0" name=""/>
        <dsp:cNvSpPr/>
      </dsp:nvSpPr>
      <dsp:spPr>
        <a:xfrm>
          <a:off x="1484262" y="301029"/>
          <a:ext cx="1646039" cy="65841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Planning</a:t>
          </a:r>
        </a:p>
      </dsp:txBody>
      <dsp:txXfrm>
        <a:off x="1813470" y="301029"/>
        <a:ext cx="987624" cy="658415"/>
      </dsp:txXfrm>
    </dsp:sp>
    <dsp:sp modelId="{8BAF052D-4AEA-4E09-9DCB-C4D1815B811D}">
      <dsp:nvSpPr>
        <dsp:cNvPr id="0" name=""/>
        <dsp:cNvSpPr/>
      </dsp:nvSpPr>
      <dsp:spPr>
        <a:xfrm>
          <a:off x="2965698" y="301029"/>
          <a:ext cx="1646039" cy="65841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Execution</a:t>
          </a:r>
        </a:p>
      </dsp:txBody>
      <dsp:txXfrm>
        <a:off x="3294906" y="301029"/>
        <a:ext cx="987624" cy="658415"/>
      </dsp:txXfrm>
    </dsp:sp>
    <dsp:sp modelId="{8589DFF0-8B52-4913-918C-7559C443CF29}">
      <dsp:nvSpPr>
        <dsp:cNvPr id="0" name=""/>
        <dsp:cNvSpPr/>
      </dsp:nvSpPr>
      <dsp:spPr>
        <a:xfrm>
          <a:off x="4447133" y="301029"/>
          <a:ext cx="1646039" cy="65841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Close-out</a:t>
          </a:r>
        </a:p>
      </dsp:txBody>
      <dsp:txXfrm>
        <a:off x="4776341" y="301029"/>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09CC-AA24-49AB-B814-5838D8A0C015}">
      <dsp:nvSpPr>
        <dsp:cNvPr id="0" name=""/>
        <dsp:cNvSpPr/>
      </dsp:nvSpPr>
      <dsp:spPr>
        <a:xfrm>
          <a:off x="4185" y="128857"/>
          <a:ext cx="1557114" cy="6228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err="1"/>
            <a:t>Initia</a:t>
          </a:r>
          <a:r>
            <a:rPr lang="en-US" sz="1100" kern="1200" dirty="0"/>
            <a:t>…</a:t>
          </a:r>
        </a:p>
      </dsp:txBody>
      <dsp:txXfrm>
        <a:off x="315608" y="128857"/>
        <a:ext cx="934269" cy="622845"/>
      </dsp:txXfrm>
    </dsp:sp>
    <dsp:sp modelId="{B10D5CA1-FEC2-4BBA-A262-91AEF6363BC1}">
      <dsp:nvSpPr>
        <dsp:cNvPr id="0" name=""/>
        <dsp:cNvSpPr/>
      </dsp:nvSpPr>
      <dsp:spPr>
        <a:xfrm>
          <a:off x="1405588" y="128857"/>
          <a:ext cx="1557114" cy="62284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Monitor/Control</a:t>
          </a:r>
        </a:p>
      </dsp:txBody>
      <dsp:txXfrm>
        <a:off x="1633622" y="220071"/>
        <a:ext cx="1101046" cy="440417"/>
      </dsp:txXfrm>
    </dsp:sp>
    <dsp:sp modelId="{8BAF052D-4AEA-4E09-9DCB-C4D1815B811D}">
      <dsp:nvSpPr>
        <dsp:cNvPr id="0" name=""/>
        <dsp:cNvSpPr/>
      </dsp:nvSpPr>
      <dsp:spPr>
        <a:xfrm>
          <a:off x="2656849" y="127866"/>
          <a:ext cx="1557114" cy="622845"/>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t>
          </a:r>
          <a:r>
            <a:rPr lang="en-US" sz="1100" kern="1200" dirty="0" err="1"/>
            <a:t>tion</a:t>
          </a:r>
          <a:endParaRPr lang="en-US" sz="1100" kern="1200" dirty="0"/>
        </a:p>
      </dsp:txBody>
      <dsp:txXfrm>
        <a:off x="2968272" y="127866"/>
        <a:ext cx="934269" cy="622845"/>
      </dsp:txXfrm>
    </dsp:sp>
    <dsp:sp modelId="{D06FB16A-D693-48DC-9B99-A2FF2F6C5946}">
      <dsp:nvSpPr>
        <dsp:cNvPr id="0" name=""/>
        <dsp:cNvSpPr/>
      </dsp:nvSpPr>
      <dsp:spPr>
        <a:xfrm>
          <a:off x="3903682" y="128857"/>
          <a:ext cx="1557114" cy="622845"/>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Plan…</a:t>
          </a:r>
        </a:p>
      </dsp:txBody>
      <dsp:txXfrm>
        <a:off x="4215105" y="128857"/>
        <a:ext cx="934269" cy="622845"/>
      </dsp:txXfrm>
    </dsp:sp>
    <dsp:sp modelId="{D14513AE-373A-4B1B-AAD5-F32521B78EC8}">
      <dsp:nvSpPr>
        <dsp:cNvPr id="0" name=""/>
        <dsp:cNvSpPr/>
      </dsp:nvSpPr>
      <dsp:spPr>
        <a:xfrm>
          <a:off x="5283440" y="128857"/>
          <a:ext cx="1557114" cy="62284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Monitor/Control</a:t>
          </a:r>
        </a:p>
      </dsp:txBody>
      <dsp:txXfrm>
        <a:off x="5511474" y="220071"/>
        <a:ext cx="1101046" cy="440417"/>
      </dsp:txXfrm>
    </dsp:sp>
    <dsp:sp modelId="{ED69FAAE-C010-4459-9216-B9AE0BAA6E86}">
      <dsp:nvSpPr>
        <dsp:cNvPr id="0" name=""/>
        <dsp:cNvSpPr/>
      </dsp:nvSpPr>
      <dsp:spPr>
        <a:xfrm>
          <a:off x="6534800" y="128857"/>
          <a:ext cx="1557114" cy="622845"/>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t>
          </a:r>
          <a:r>
            <a:rPr lang="en-US" sz="1100" kern="1200" dirty="0" err="1"/>
            <a:t>ning</a:t>
          </a:r>
          <a:endParaRPr lang="en-US" sz="1100" kern="1200" dirty="0"/>
        </a:p>
      </dsp:txBody>
      <dsp:txXfrm>
        <a:off x="6846223" y="128857"/>
        <a:ext cx="934269" cy="6228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A09CC-AA24-49AB-B814-5838D8A0C015}">
      <dsp:nvSpPr>
        <dsp:cNvPr id="0" name=""/>
        <dsp:cNvSpPr/>
      </dsp:nvSpPr>
      <dsp:spPr>
        <a:xfrm>
          <a:off x="4185" y="128857"/>
          <a:ext cx="1557114" cy="622845"/>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err="1"/>
            <a:t>Exacu</a:t>
          </a:r>
          <a:r>
            <a:rPr lang="en-US" sz="1100" kern="1200" dirty="0"/>
            <a:t>…</a:t>
          </a:r>
        </a:p>
      </dsp:txBody>
      <dsp:txXfrm>
        <a:off x="315608" y="128857"/>
        <a:ext cx="934269" cy="622845"/>
      </dsp:txXfrm>
    </dsp:sp>
    <dsp:sp modelId="{B10D5CA1-FEC2-4BBA-A262-91AEF6363BC1}">
      <dsp:nvSpPr>
        <dsp:cNvPr id="0" name=""/>
        <dsp:cNvSpPr/>
      </dsp:nvSpPr>
      <dsp:spPr>
        <a:xfrm>
          <a:off x="1405588" y="128857"/>
          <a:ext cx="1557114" cy="62284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Monitor/Control</a:t>
          </a:r>
        </a:p>
      </dsp:txBody>
      <dsp:txXfrm>
        <a:off x="1633622" y="220071"/>
        <a:ext cx="1101046" cy="440417"/>
      </dsp:txXfrm>
    </dsp:sp>
    <dsp:sp modelId="{8BAF052D-4AEA-4E09-9DCB-C4D1815B811D}">
      <dsp:nvSpPr>
        <dsp:cNvPr id="0" name=""/>
        <dsp:cNvSpPr/>
      </dsp:nvSpPr>
      <dsp:spPr>
        <a:xfrm>
          <a:off x="2666374" y="127866"/>
          <a:ext cx="1557114" cy="622845"/>
        </a:xfrm>
        <a:prstGeom prst="chevr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a:t>
          </a:r>
          <a:r>
            <a:rPr lang="en-US" sz="1100" kern="1200" dirty="0" err="1"/>
            <a:t>tion</a:t>
          </a:r>
          <a:endParaRPr lang="en-US" sz="1100" kern="1200" dirty="0"/>
        </a:p>
      </dsp:txBody>
      <dsp:txXfrm>
        <a:off x="2977797" y="127866"/>
        <a:ext cx="934269" cy="622845"/>
      </dsp:txXfrm>
    </dsp:sp>
    <dsp:sp modelId="{D06FB16A-D693-48DC-9B99-A2FF2F6C5946}">
      <dsp:nvSpPr>
        <dsp:cNvPr id="0" name=""/>
        <dsp:cNvSpPr/>
      </dsp:nvSpPr>
      <dsp:spPr>
        <a:xfrm>
          <a:off x="3903682" y="128857"/>
          <a:ext cx="1557114" cy="622845"/>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Close…</a:t>
          </a:r>
        </a:p>
      </dsp:txBody>
      <dsp:txXfrm>
        <a:off x="4215105" y="128857"/>
        <a:ext cx="934269" cy="622845"/>
      </dsp:txXfrm>
    </dsp:sp>
    <dsp:sp modelId="{D14513AE-373A-4B1B-AAD5-F32521B78EC8}">
      <dsp:nvSpPr>
        <dsp:cNvPr id="0" name=""/>
        <dsp:cNvSpPr/>
      </dsp:nvSpPr>
      <dsp:spPr>
        <a:xfrm>
          <a:off x="5283440" y="128857"/>
          <a:ext cx="1557114" cy="622845"/>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Monitor/Control</a:t>
          </a:r>
        </a:p>
      </dsp:txBody>
      <dsp:txXfrm>
        <a:off x="5511474" y="220071"/>
        <a:ext cx="1101046" cy="440417"/>
      </dsp:txXfrm>
    </dsp:sp>
    <dsp:sp modelId="{ED69FAAE-C010-4459-9216-B9AE0BAA6E86}">
      <dsp:nvSpPr>
        <dsp:cNvPr id="0" name=""/>
        <dsp:cNvSpPr/>
      </dsp:nvSpPr>
      <dsp:spPr>
        <a:xfrm>
          <a:off x="6534800" y="128857"/>
          <a:ext cx="1557114" cy="622845"/>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…Out</a:t>
          </a:r>
        </a:p>
      </dsp:txBody>
      <dsp:txXfrm>
        <a:off x="6846223" y="128857"/>
        <a:ext cx="934269" cy="622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05C8F-61A4-4882-B602-E9FA3CC3D65C}">
      <dsp:nvSpPr>
        <dsp:cNvPr id="0" name=""/>
        <dsp:cNvSpPr/>
      </dsp:nvSpPr>
      <dsp:spPr>
        <a:xfrm>
          <a:off x="729748" y="36290"/>
          <a:ext cx="1741932" cy="1741932"/>
        </a:xfrm>
        <a:prstGeom prst="ellipse">
          <a:avLst/>
        </a:prstGeom>
        <a:solidFill>
          <a:srgbClr val="FF000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Work</a:t>
          </a:r>
        </a:p>
      </dsp:txBody>
      <dsp:txXfrm>
        <a:off x="962005" y="341128"/>
        <a:ext cx="1277416" cy="783869"/>
      </dsp:txXfrm>
    </dsp:sp>
    <dsp:sp modelId="{60CCFDA1-19E0-48AD-8DC0-2592FEEBE51D}">
      <dsp:nvSpPr>
        <dsp:cNvPr id="0" name=""/>
        <dsp:cNvSpPr/>
      </dsp:nvSpPr>
      <dsp:spPr>
        <a:xfrm>
          <a:off x="1358295" y="1124997"/>
          <a:ext cx="1741932" cy="1741932"/>
        </a:xfrm>
        <a:prstGeom prst="ellipse">
          <a:avLst/>
        </a:prstGeom>
        <a:solidFill>
          <a:schemeClr val="tx2">
            <a:lumMod val="60000"/>
            <a:lumOff val="40000"/>
            <a:alpha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Schedule</a:t>
          </a:r>
        </a:p>
      </dsp:txBody>
      <dsp:txXfrm>
        <a:off x="1891036" y="1574996"/>
        <a:ext cx="1045159" cy="958062"/>
      </dsp:txXfrm>
    </dsp:sp>
    <dsp:sp modelId="{6124625E-C057-4C98-AB5F-53D2E87302DB}">
      <dsp:nvSpPr>
        <dsp:cNvPr id="0" name=""/>
        <dsp:cNvSpPr/>
      </dsp:nvSpPr>
      <dsp:spPr>
        <a:xfrm>
          <a:off x="143547" y="1106602"/>
          <a:ext cx="1741932" cy="1741932"/>
        </a:xfrm>
        <a:prstGeom prst="ellipse">
          <a:avLst/>
        </a:prstGeom>
        <a:solidFill>
          <a:srgbClr val="00B050">
            <a:alpha val="50000"/>
          </a:srgb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Cost</a:t>
          </a:r>
        </a:p>
      </dsp:txBody>
      <dsp:txXfrm>
        <a:off x="307579" y="1556602"/>
        <a:ext cx="1045159" cy="9580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F6FE12E8-3A22-403E-A674-D172B0F6866E}" type="datetimeFigureOut">
              <a:rPr lang="en-US"/>
              <a:pPr/>
              <a:t>2/28/2019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562CD289-97A2-42F6-9DA1-3E5694D355F3}" type="slidenum">
              <a:rPr lang="en-US"/>
              <a:pPr/>
              <a:t>‹#›</a:t>
            </a:fld>
            <a:endParaRPr lang="en-US" dirty="0"/>
          </a:p>
        </p:txBody>
      </p:sp>
    </p:spTree>
    <p:extLst>
      <p:ext uri="{BB962C8B-B14F-4D97-AF65-F5344CB8AC3E}">
        <p14:creationId xmlns:p14="http://schemas.microsoft.com/office/powerpoint/2010/main" val="793302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itchFamily="124" charset="0"/>
              </a:defRPr>
            </a:lvl1pPr>
          </a:lstStyle>
          <a:p>
            <a:fld id="{A29861C4-5435-4F4C-868B-9672FE848EA0}" type="datetimeFigureOut">
              <a:rPr lang="en-US"/>
              <a:pPr/>
              <a:t>2/28/2019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itchFamily="124" charset="0"/>
              </a:defRPr>
            </a:lvl1pPr>
          </a:lstStyle>
          <a:p>
            <a:fld id="{21208455-D1F7-47E4-80BA-378235509CA3}" type="slidenum">
              <a:rPr lang="en-US"/>
              <a:pPr/>
              <a:t>‹#›</a:t>
            </a:fld>
            <a:endParaRPr lang="en-US" dirty="0"/>
          </a:p>
        </p:txBody>
      </p:sp>
    </p:spTree>
    <p:extLst>
      <p:ext uri="{BB962C8B-B14F-4D97-AF65-F5344CB8AC3E}">
        <p14:creationId xmlns:p14="http://schemas.microsoft.com/office/powerpoint/2010/main" val="1031677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08455-D1F7-47E4-80BA-378235509CA3}" type="slidenum">
              <a:rPr lang="en-US" smtClean="0"/>
              <a:pPr/>
              <a:t>19</a:t>
            </a:fld>
            <a:endParaRPr lang="en-US" dirty="0"/>
          </a:p>
        </p:txBody>
      </p:sp>
    </p:spTree>
    <p:extLst>
      <p:ext uri="{BB962C8B-B14F-4D97-AF65-F5344CB8AC3E}">
        <p14:creationId xmlns:p14="http://schemas.microsoft.com/office/powerpoint/2010/main" val="381465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08455-D1F7-47E4-80BA-378235509CA3}" type="slidenum">
              <a:rPr lang="en-US" smtClean="0"/>
              <a:pPr/>
              <a:t>63</a:t>
            </a:fld>
            <a:endParaRPr lang="en-US" dirty="0"/>
          </a:p>
        </p:txBody>
      </p:sp>
    </p:spTree>
    <p:extLst>
      <p:ext uri="{BB962C8B-B14F-4D97-AF65-F5344CB8AC3E}">
        <p14:creationId xmlns:p14="http://schemas.microsoft.com/office/powerpoint/2010/main" val="81551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08455-D1F7-47E4-80BA-378235509CA3}" type="slidenum">
              <a:rPr lang="en-US" smtClean="0"/>
              <a:pPr/>
              <a:t>64</a:t>
            </a:fld>
            <a:endParaRPr lang="en-US" dirty="0"/>
          </a:p>
        </p:txBody>
      </p:sp>
    </p:spTree>
    <p:extLst>
      <p:ext uri="{BB962C8B-B14F-4D97-AF65-F5344CB8AC3E}">
        <p14:creationId xmlns:p14="http://schemas.microsoft.com/office/powerpoint/2010/main" val="1412883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2054863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fld id="{7F485BF4-CE5C-41E6-8479-CC2FEF65A683}" type="datetime1">
              <a:rPr lang="en-US" smtClean="0"/>
              <a:t>2/28/2019</a:t>
            </a:fld>
            <a:endParaRPr lang="en-US" dirty="0"/>
          </a:p>
        </p:txBody>
      </p:sp>
      <p:sp>
        <p:nvSpPr>
          <p:cNvPr id="11" name="Footer Placeholder 4"/>
          <p:cNvSpPr>
            <a:spLocks noGrp="1"/>
          </p:cNvSpPr>
          <p:nvPr>
            <p:ph type="ftr" sz="quarter" idx="21"/>
          </p:nvPr>
        </p:nvSpPr>
        <p:spPr>
          <a:ln/>
        </p:spPr>
        <p:txBody>
          <a:bodyPr/>
          <a:lstStyle>
            <a:lvl1pPr>
              <a:defRPr/>
            </a:lvl1pPr>
          </a:lstStyle>
          <a:p>
            <a:pPr>
              <a:defRPr/>
            </a:pPr>
            <a:r>
              <a:rPr lang="en-US"/>
              <a:t>Mohammed Elrafih | EVMS Training – Monitor &amp; Control: Estimate at Completion</a:t>
            </a:r>
            <a:endParaRPr lang="en-US" b="1" dirty="0"/>
          </a:p>
        </p:txBody>
      </p:sp>
      <p:sp>
        <p:nvSpPr>
          <p:cNvPr id="12" name="Slide Number Placeholder 5"/>
          <p:cNvSpPr>
            <a:spLocks noGrp="1"/>
          </p:cNvSpPr>
          <p:nvPr>
            <p:ph type="sldNum" sz="quarter" idx="22"/>
          </p:nvPr>
        </p:nvSpPr>
        <p:spPr>
          <a:ln/>
        </p:spPr>
        <p:txBody>
          <a:bodyPr/>
          <a:lstStyle>
            <a:lvl1pPr>
              <a:defRPr/>
            </a:lvl1pPr>
          </a:lstStyle>
          <a:p>
            <a:fld id="{1E463C03-59D4-4BD7-8EB1-B27E6AEA3218}" type="slidenum">
              <a:rPr lang="en-US"/>
              <a:pPr/>
              <a:t>‹#›</a:t>
            </a:fld>
            <a:endParaRPr lang="en-US" dirty="0"/>
          </a:p>
        </p:txBody>
      </p:sp>
    </p:spTree>
    <p:extLst>
      <p:ext uri="{BB962C8B-B14F-4D97-AF65-F5344CB8AC3E}">
        <p14:creationId xmlns:p14="http://schemas.microsoft.com/office/powerpoint/2010/main" val="1566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1FFB19F9-8906-47CA-B907-621EFB077264}" type="datetime1">
              <a:rPr lang="en-US" smtClean="0"/>
              <a:t>2/28/2019</a:t>
            </a:fld>
            <a:endParaRPr lang="en-US" dirty="0"/>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Mohammed Elrafih | EVMS Training – Monitor &amp; Control: Estimate at Completion</a:t>
            </a:r>
            <a:endParaRPr lang="en-US" b="1" dirty="0"/>
          </a:p>
        </p:txBody>
      </p:sp>
      <p:sp>
        <p:nvSpPr>
          <p:cNvPr id="6" name="Slide Number Placeholder 5"/>
          <p:cNvSpPr>
            <a:spLocks noGrp="1"/>
          </p:cNvSpPr>
          <p:nvPr>
            <p:ph type="sldNum" sz="quarter" idx="12"/>
          </p:nvPr>
        </p:nvSpPr>
        <p:spPr/>
        <p:txBody>
          <a:bodyPr/>
          <a:lstStyle>
            <a:lvl1pPr>
              <a:defRPr/>
            </a:lvl1pPr>
          </a:lstStyle>
          <a:p>
            <a:fld id="{FA7162E4-B8E2-4571-8DE9-C683C8D3379B}" type="slidenum">
              <a:rPr lang="en-US"/>
              <a:pPr/>
              <a:t>‹#›</a:t>
            </a:fld>
            <a:endParaRPr lang="en-US" dirty="0"/>
          </a:p>
        </p:txBody>
      </p:sp>
    </p:spTree>
    <p:extLst>
      <p:ext uri="{BB962C8B-B14F-4D97-AF65-F5344CB8AC3E}">
        <p14:creationId xmlns:p14="http://schemas.microsoft.com/office/powerpoint/2010/main" val="116322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fld id="{1C9690D7-F6D9-43DD-B9C2-B2DD60E7A6FF}" type="datetime1">
              <a:rPr lang="en-US" smtClean="0"/>
              <a:t>2/28/2019</a:t>
            </a:fld>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a:t>Mohammed Elrafih | EVMS Training – Monitor &amp; Control: Estimate at Completion</a:t>
            </a:r>
            <a:endParaRPr lang="en-US" b="1" dirty="0"/>
          </a:p>
        </p:txBody>
      </p:sp>
      <p:sp>
        <p:nvSpPr>
          <p:cNvPr id="9" name="Slide Number Placeholder 5"/>
          <p:cNvSpPr>
            <a:spLocks noGrp="1"/>
          </p:cNvSpPr>
          <p:nvPr>
            <p:ph type="sldNum" sz="quarter" idx="21"/>
          </p:nvPr>
        </p:nvSpPr>
        <p:spPr/>
        <p:txBody>
          <a:bodyPr/>
          <a:lstStyle>
            <a:lvl1pPr>
              <a:defRPr/>
            </a:lvl1pPr>
          </a:lstStyle>
          <a:p>
            <a:fld id="{10F9289C-8F03-4A41-8FA5-CFDF28557F2A}" type="slidenum">
              <a:rPr lang="en-US"/>
              <a:pPr/>
              <a:t>‹#›</a:t>
            </a:fld>
            <a:endParaRPr lang="en-US" dirty="0"/>
          </a:p>
        </p:txBody>
      </p:sp>
    </p:spTree>
    <p:extLst>
      <p:ext uri="{BB962C8B-B14F-4D97-AF65-F5344CB8AC3E}">
        <p14:creationId xmlns:p14="http://schemas.microsoft.com/office/powerpoint/2010/main" val="257941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fld id="{4814C916-0D4E-4DC3-8742-256431EB0052}" type="datetime1">
              <a:rPr lang="en-US" smtClean="0"/>
              <a:t>2/28/2019</a:t>
            </a:fld>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a:t>Mohammed Elrafih | EVMS Training – Monitor &amp; Control: Estimate at Completion</a:t>
            </a:r>
            <a:endParaRPr lang="en-US" b="1" dirty="0"/>
          </a:p>
        </p:txBody>
      </p:sp>
      <p:sp>
        <p:nvSpPr>
          <p:cNvPr id="7" name="Slide Number Placeholder 5"/>
          <p:cNvSpPr>
            <a:spLocks noGrp="1"/>
          </p:cNvSpPr>
          <p:nvPr>
            <p:ph type="sldNum" sz="quarter" idx="18"/>
          </p:nvPr>
        </p:nvSpPr>
        <p:spPr/>
        <p:txBody>
          <a:bodyPr/>
          <a:lstStyle>
            <a:lvl1pPr>
              <a:defRPr/>
            </a:lvl1pPr>
          </a:lstStyle>
          <a:p>
            <a:fld id="{9E905E17-7C9F-4C04-8520-DA10161D50E6}" type="slidenum">
              <a:rPr lang="en-US"/>
              <a:pPr/>
              <a:t>‹#›</a:t>
            </a:fld>
            <a:endParaRPr lang="en-US" dirty="0"/>
          </a:p>
        </p:txBody>
      </p:sp>
    </p:spTree>
    <p:extLst>
      <p:ext uri="{BB962C8B-B14F-4D97-AF65-F5344CB8AC3E}">
        <p14:creationId xmlns:p14="http://schemas.microsoft.com/office/powerpoint/2010/main" val="1471020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fld id="{F7410BA3-5950-42FA-9865-16D7B43136D6}" type="datetime1">
              <a:rPr lang="en-US" smtClean="0"/>
              <a:t>2/28/2019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Mohammed Elrafih | EVMS Training – Monitor &amp; Control: Estimate at Completion</a:t>
            </a:r>
            <a:endParaRPr lang="en-US" b="1" dirty="0"/>
          </a:p>
        </p:txBody>
      </p:sp>
      <p:sp>
        <p:nvSpPr>
          <p:cNvPr id="7" name="Slide Number Placeholder 5"/>
          <p:cNvSpPr>
            <a:spLocks noGrp="1"/>
          </p:cNvSpPr>
          <p:nvPr>
            <p:ph type="sldNum" sz="quarter" idx="12"/>
          </p:nvPr>
        </p:nvSpPr>
        <p:spPr/>
        <p:txBody>
          <a:bodyPr/>
          <a:lstStyle>
            <a:lvl1pPr>
              <a:defRPr/>
            </a:lvl1pPr>
          </a:lstStyle>
          <a:p>
            <a:fld id="{6B25F06C-1A17-4264-8B8C-A6031DE6E24C}" type="slidenum">
              <a:rPr lang="en-US"/>
              <a:pPr/>
              <a:t>‹#›</a:t>
            </a:fld>
            <a:endParaRPr lang="en-US" dirty="0"/>
          </a:p>
        </p:txBody>
      </p:sp>
    </p:spTree>
    <p:extLst>
      <p:ext uri="{BB962C8B-B14F-4D97-AF65-F5344CB8AC3E}">
        <p14:creationId xmlns:p14="http://schemas.microsoft.com/office/powerpoint/2010/main" val="286120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fld id="{85EA3E01-91E4-4F59-977C-4188ACC485B3}" type="datetime1">
              <a:rPr lang="en-US" smtClean="0"/>
              <a:t>2/28/2019</a:t>
            </a:fld>
            <a:endParaRPr lang="en-US" dirty="0"/>
          </a:p>
        </p:txBody>
      </p:sp>
      <p:sp>
        <p:nvSpPr>
          <p:cNvPr id="4" name="Footer Placeholder 4"/>
          <p:cNvSpPr>
            <a:spLocks noGrp="1"/>
          </p:cNvSpPr>
          <p:nvPr>
            <p:ph type="ftr" sz="quarter" idx="15"/>
          </p:nvPr>
        </p:nvSpPr>
        <p:spPr>
          <a:ln/>
        </p:spPr>
        <p:txBody>
          <a:bodyPr/>
          <a:lstStyle>
            <a:lvl1pPr>
              <a:defRPr/>
            </a:lvl1pPr>
          </a:lstStyle>
          <a:p>
            <a:pPr>
              <a:defRPr/>
            </a:pPr>
            <a:r>
              <a:rPr lang="en-US"/>
              <a:t>Mohammed Elrafih | EVMS Training – Monitor &amp; Control: Estimate at Completion</a:t>
            </a:r>
            <a:endParaRPr lang="en-US" b="1" dirty="0"/>
          </a:p>
        </p:txBody>
      </p:sp>
      <p:sp>
        <p:nvSpPr>
          <p:cNvPr id="5" name="Slide Number Placeholder 5"/>
          <p:cNvSpPr>
            <a:spLocks noGrp="1"/>
          </p:cNvSpPr>
          <p:nvPr>
            <p:ph type="sldNum" sz="quarter" idx="16"/>
          </p:nvPr>
        </p:nvSpPr>
        <p:spPr>
          <a:ln/>
        </p:spPr>
        <p:txBody>
          <a:bodyPr/>
          <a:lstStyle>
            <a:lvl1pPr>
              <a:defRPr/>
            </a:lvl1pPr>
          </a:lstStyle>
          <a:p>
            <a:fld id="{900E69C8-373D-42FE-9C7D-098A6B856654}" type="slidenum">
              <a:rPr lang="en-US"/>
              <a:pPr/>
              <a:t>‹#›</a:t>
            </a:fld>
            <a:endParaRPr lang="en-US" dirty="0"/>
          </a:p>
        </p:txBody>
      </p:sp>
    </p:spTree>
    <p:extLst>
      <p:ext uri="{BB962C8B-B14F-4D97-AF65-F5344CB8AC3E}">
        <p14:creationId xmlns:p14="http://schemas.microsoft.com/office/powerpoint/2010/main" val="31195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fld id="{08E2AEBD-15FF-4AB6-BF3A-A511E8E195BB}" type="datetime1">
              <a:rPr lang="en-US" smtClean="0"/>
              <a:t>2/28/2019</a:t>
            </a:fld>
            <a:endParaRPr lang="en-US" dirty="0"/>
          </a:p>
        </p:txBody>
      </p:sp>
      <p:sp>
        <p:nvSpPr>
          <p:cNvPr id="4" name="Footer Placeholder 4"/>
          <p:cNvSpPr>
            <a:spLocks noGrp="1"/>
          </p:cNvSpPr>
          <p:nvPr>
            <p:ph type="ftr" sz="quarter" idx="15"/>
          </p:nvPr>
        </p:nvSpPr>
        <p:spPr>
          <a:ln/>
        </p:spPr>
        <p:txBody>
          <a:bodyPr/>
          <a:lstStyle>
            <a:lvl1pPr>
              <a:defRPr/>
            </a:lvl1pPr>
          </a:lstStyle>
          <a:p>
            <a:pPr>
              <a:defRPr/>
            </a:pPr>
            <a:r>
              <a:rPr lang="en-US"/>
              <a:t>Mohammed Elrafih | EVMS Training – Monitor &amp; Control: Estimate at Completion</a:t>
            </a:r>
            <a:endParaRPr lang="en-US" b="1" dirty="0"/>
          </a:p>
        </p:txBody>
      </p:sp>
      <p:sp>
        <p:nvSpPr>
          <p:cNvPr id="5" name="Slide Number Placeholder 5"/>
          <p:cNvSpPr>
            <a:spLocks noGrp="1"/>
          </p:cNvSpPr>
          <p:nvPr>
            <p:ph type="sldNum" sz="quarter" idx="16"/>
          </p:nvPr>
        </p:nvSpPr>
        <p:spPr>
          <a:ln/>
        </p:spPr>
        <p:txBody>
          <a:bodyPr/>
          <a:lstStyle>
            <a:lvl1pPr>
              <a:defRPr/>
            </a:lvl1pPr>
          </a:lstStyle>
          <a:p>
            <a:fld id="{900E69C8-373D-42FE-9C7D-098A6B856654}" type="slidenum">
              <a:rPr lang="en-US"/>
              <a:pPr/>
              <a:t>‹#›</a:t>
            </a:fld>
            <a:endParaRPr lang="en-US" dirty="0"/>
          </a:p>
        </p:txBody>
      </p:sp>
    </p:spTree>
    <p:extLst>
      <p:ext uri="{BB962C8B-B14F-4D97-AF65-F5344CB8AC3E}">
        <p14:creationId xmlns:p14="http://schemas.microsoft.com/office/powerpoint/2010/main" val="84204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fld id="{9078613B-5EBC-4C79-A7F8-2367B321AE62}" type="datetime1">
              <a:rPr lang="en-US" smtClean="0"/>
              <a:t>2/28/2019</a:t>
            </a:fld>
            <a:endParaRPr lang="en-US" dirty="0"/>
          </a:p>
        </p:txBody>
      </p:sp>
      <p:sp>
        <p:nvSpPr>
          <p:cNvPr id="5" name="Footer Placeholder 4"/>
          <p:cNvSpPr>
            <a:spLocks noGrp="1"/>
          </p:cNvSpPr>
          <p:nvPr>
            <p:ph type="ftr" sz="quarter" idx="15"/>
          </p:nvPr>
        </p:nvSpPr>
        <p:spPr>
          <a:ln/>
        </p:spPr>
        <p:txBody>
          <a:bodyPr/>
          <a:lstStyle>
            <a:lvl1pPr>
              <a:defRPr/>
            </a:lvl1pPr>
          </a:lstStyle>
          <a:p>
            <a:pPr>
              <a:defRPr/>
            </a:pPr>
            <a:r>
              <a:rPr lang="en-US"/>
              <a:t>Mohammed Elrafih | EVMS Training – Monitor &amp; Control: Estimate at Completion</a:t>
            </a:r>
            <a:endParaRPr lang="en-US" b="1" dirty="0"/>
          </a:p>
        </p:txBody>
      </p:sp>
      <p:sp>
        <p:nvSpPr>
          <p:cNvPr id="6" name="Slide Number Placeholder 5"/>
          <p:cNvSpPr>
            <a:spLocks noGrp="1"/>
          </p:cNvSpPr>
          <p:nvPr>
            <p:ph type="sldNum" sz="quarter" idx="16"/>
          </p:nvPr>
        </p:nvSpPr>
        <p:spPr>
          <a:ln/>
        </p:spPr>
        <p:txBody>
          <a:bodyPr/>
          <a:lstStyle>
            <a:lvl1pPr>
              <a:defRPr/>
            </a:lvl1pPr>
          </a:lstStyle>
          <a:p>
            <a:fld id="{1CEBB834-932F-4699-AB61-765B1499BDA8}" type="slidenum">
              <a:rPr lang="en-US"/>
              <a:pPr/>
              <a:t>‹#›</a:t>
            </a:fld>
            <a:endParaRPr lang="en-US" dirty="0"/>
          </a:p>
        </p:txBody>
      </p:sp>
    </p:spTree>
    <p:extLst>
      <p:ext uri="{BB962C8B-B14F-4D97-AF65-F5344CB8AC3E}">
        <p14:creationId xmlns:p14="http://schemas.microsoft.com/office/powerpoint/2010/main" val="61436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fld id="{96BEBE7C-45ED-4566-8779-87A6F9A42BFB}" type="datetime1">
              <a:rPr lang="en-US" smtClean="0"/>
              <a:t>2/28/2019</a:t>
            </a:fld>
            <a:endParaRPr lang="en-US" dirty="0"/>
          </a:p>
        </p:txBody>
      </p:sp>
      <p:sp>
        <p:nvSpPr>
          <p:cNvPr id="5" name="Footer Placeholder 4"/>
          <p:cNvSpPr>
            <a:spLocks noGrp="1"/>
          </p:cNvSpPr>
          <p:nvPr>
            <p:ph type="ftr" sz="quarter" idx="11"/>
          </p:nvPr>
        </p:nvSpPr>
        <p:spPr>
          <a:ln/>
        </p:spPr>
        <p:txBody>
          <a:bodyPr/>
          <a:lstStyle>
            <a:lvl1pPr>
              <a:defRPr/>
            </a:lvl1pPr>
          </a:lstStyle>
          <a:p>
            <a:pPr>
              <a:defRPr/>
            </a:pPr>
            <a:r>
              <a:rPr lang="en-US"/>
              <a:t>Mohammed Elrafih | EVMS Training – Monitor &amp; Control: Estimate at Completion</a:t>
            </a:r>
            <a:endParaRPr lang="en-US" b="1" dirty="0"/>
          </a:p>
        </p:txBody>
      </p:sp>
      <p:sp>
        <p:nvSpPr>
          <p:cNvPr id="8" name="Slide Number Placeholder 5"/>
          <p:cNvSpPr>
            <a:spLocks noGrp="1"/>
          </p:cNvSpPr>
          <p:nvPr>
            <p:ph type="sldNum" sz="quarter" idx="12"/>
          </p:nvPr>
        </p:nvSpPr>
        <p:spPr>
          <a:ln/>
        </p:spPr>
        <p:txBody>
          <a:bodyPr/>
          <a:lstStyle>
            <a:lvl1pPr>
              <a:defRPr/>
            </a:lvl1pPr>
          </a:lstStyle>
          <a:p>
            <a:fld id="{59E12729-27F2-4D2E-8574-185B72A76EA3}" type="slidenum">
              <a:rPr lang="en-US"/>
              <a:pPr/>
              <a:t>‹#›</a:t>
            </a:fld>
            <a:endParaRPr lang="en-US" dirty="0"/>
          </a:p>
        </p:txBody>
      </p:sp>
    </p:spTree>
    <p:extLst>
      <p:ext uri="{BB962C8B-B14F-4D97-AF65-F5344CB8AC3E}">
        <p14:creationId xmlns:p14="http://schemas.microsoft.com/office/powerpoint/2010/main" val="174818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itchFamily="124" charset="0"/>
              </a:defRPr>
            </a:lvl1pPr>
          </a:lstStyle>
          <a:p>
            <a:fld id="{733CB05C-A8D9-4016-A5E7-4C0D3CB25662}" type="datetime1">
              <a:rPr lang="en-US" smtClean="0"/>
              <a:t>2/28/2019</a:t>
            </a:fld>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Mohammed Elrafih | EVMS Training – Monitor &amp; Control: Estimate at Completion</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itchFamily="124" charset="0"/>
              </a:defRPr>
            </a:lvl1pPr>
          </a:lstStyle>
          <a:p>
            <a:fld id="{BA85681E-89C7-4397-A5C6-9390F89AA522}" type="slidenum">
              <a:rPr lang="en-US"/>
              <a:pPr/>
              <a:t>‹#›</a:t>
            </a:fld>
            <a:endParaRPr lang="en-US" dirty="0"/>
          </a:p>
        </p:txBody>
      </p:sp>
      <p:pic>
        <p:nvPicPr>
          <p:cNvPr id="1029" name="Picture 2" descr="HeaderFooter_0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6" r:id="rId1"/>
    <p:sldLayoutId id="2147484087" r:id="rId2"/>
    <p:sldLayoutId id="2147484079" r:id="rId3"/>
    <p:sldLayoutId id="2147484080" r:id="rId4"/>
    <p:sldLayoutId id="2147484081" r:id="rId5"/>
    <p:sldLayoutId id="2147484088" r:id="rId6"/>
  </p:sldLayoutIdLst>
  <p:hf hdr="0"/>
  <p:txStyles>
    <p:title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itchFamily="124" charset="0"/>
              </a:defRPr>
            </a:lvl1pPr>
          </a:lstStyle>
          <a:p>
            <a:fld id="{28D3D78F-944B-4937-A2A3-DCBED0B5AD73}" type="datetime1">
              <a:rPr lang="en-US" smtClean="0"/>
              <a:t>2/28/2019</a:t>
            </a:fld>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a:t>Mohammed Elrafih | EVMS Training – Monitor &amp; Control: Estimate at Completion</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itchFamily="124" charset="0"/>
              </a:defRPr>
            </a:lvl1pPr>
          </a:lstStyle>
          <a:p>
            <a:fld id="{038510E4-0BB9-47AC-911C-9D71A8FE9F5F}" type="slidenum">
              <a:rPr lang="en-US"/>
              <a:pPr/>
              <a:t>‹#›</a:t>
            </a:fld>
            <a:endParaRPr lang="en-US" dirty="0"/>
          </a:p>
        </p:txBody>
      </p:sp>
      <p:pic>
        <p:nvPicPr>
          <p:cNvPr id="717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ermi.service-now.com/new_acct_request.d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emf"/><Relationship Id="rId5" Type="http://schemas.openxmlformats.org/officeDocument/2006/relationships/package" Target="../embeddings/Microsoft_Excel_Worksheet1.xlsx"/><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0.wmf"/><Relationship Id="rId4" Type="http://schemas.openxmlformats.org/officeDocument/2006/relationships/image" Target="../media/image39.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image" Target="../media/image41.emf"/><Relationship Id="rId4" Type="http://schemas.openxmlformats.org/officeDocument/2006/relationships/package" Target="../embeddings/Microsoft_Excel_Worksheet5.xlsx"/></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7.emf"/></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8.jpe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72.png"/><Relationship Id="rId4" Type="http://schemas.openxmlformats.org/officeDocument/2006/relationships/image" Target="../media/image71.emf"/></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6.w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1.emf"/></Relationships>
</file>

<file path=ppt/slides/_rels/slide7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292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latin typeface="Helvetica" pitchFamily="124" charset="0"/>
              </a:rPr>
              <a:t>Project Monitor and Control: Estimate at Completion</a:t>
            </a:r>
          </a:p>
        </p:txBody>
      </p:sp>
      <p:sp>
        <p:nvSpPr>
          <p:cNvPr id="14338" name="Text Placeholder 2"/>
          <p:cNvSpPr>
            <a:spLocks noGrp="1"/>
          </p:cNvSpPr>
          <p:nvPr>
            <p:ph type="body" sz="quarter" idx="10"/>
          </p:nvPr>
        </p:nvSpPr>
        <p:spPr bwMode="auto">
          <a:xfrm>
            <a:off x="806450" y="4990627"/>
            <a:ext cx="7526338" cy="140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latin typeface="Helvetica" pitchFamily="124" charset="0"/>
              </a:rPr>
              <a:t>Presenter</a:t>
            </a:r>
            <a:r>
              <a:rPr lang="en-US" altLang="en-US" dirty="0">
                <a:latin typeface="Helvetica" pitchFamily="124" charset="0"/>
              </a:rPr>
              <a:t>’</a:t>
            </a:r>
            <a:r>
              <a:rPr lang="en-US" dirty="0">
                <a:latin typeface="Helvetica" pitchFamily="124" charset="0"/>
              </a:rPr>
              <a:t>s Name: Mohammed Elrafih, Project Controls Specialist</a:t>
            </a:r>
          </a:p>
          <a:p>
            <a:r>
              <a:rPr lang="en-US" dirty="0">
                <a:latin typeface="Helvetica" pitchFamily="124" charset="0"/>
              </a:rPr>
              <a:t>Meeting Title : EVMS Training – Monitor &amp; Control: Estimate at Completion and Change Control</a:t>
            </a:r>
          </a:p>
          <a:p>
            <a:r>
              <a:rPr lang="en-US" dirty="0">
                <a:latin typeface="Helvetica" pitchFamily="124" charset="0"/>
              </a:rPr>
              <a:t>1 March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F71836-A11E-4145-9E36-E3A78E6F2F1B}"/>
              </a:ext>
            </a:extLst>
          </p:cNvPr>
          <p:cNvPicPr>
            <a:picLocks noChangeAspect="1"/>
          </p:cNvPicPr>
          <p:nvPr/>
        </p:nvPicPr>
        <p:blipFill>
          <a:blip r:embed="rId2"/>
          <a:stretch>
            <a:fillRect/>
          </a:stretch>
        </p:blipFill>
        <p:spPr>
          <a:xfrm>
            <a:off x="803961" y="3359196"/>
            <a:ext cx="7143750" cy="933450"/>
          </a:xfrm>
          <a:prstGeom prst="rect">
            <a:avLst/>
          </a:prstGeom>
        </p:spPr>
      </p:pic>
      <p:pic>
        <p:nvPicPr>
          <p:cNvPr id="5" name="Picture 4">
            <a:extLst>
              <a:ext uri="{FF2B5EF4-FFF2-40B4-BE49-F238E27FC236}">
                <a16:creationId xmlns:a16="http://schemas.microsoft.com/office/drawing/2014/main" id="{7F9897AA-F6BA-4BBF-A4CD-661C69AECE3E}"/>
              </a:ext>
            </a:extLst>
          </p:cNvPr>
          <p:cNvPicPr>
            <a:picLocks noChangeAspect="1"/>
          </p:cNvPicPr>
          <p:nvPr/>
        </p:nvPicPr>
        <p:blipFill>
          <a:blip r:embed="rId3"/>
          <a:stretch>
            <a:fillRect/>
          </a:stretch>
        </p:blipFill>
        <p:spPr>
          <a:xfrm>
            <a:off x="806450" y="4278458"/>
            <a:ext cx="7191375" cy="685800"/>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10</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12.PM-005  Cost Estimating</a:t>
            </a:r>
            <a:endParaRPr lang="en-US" sz="2400" dirty="0">
              <a:latin typeface="Helvetica" pitchFamily="124" charset="0"/>
            </a:endParaRPr>
          </a:p>
        </p:txBody>
      </p:sp>
      <p:cxnSp>
        <p:nvCxnSpPr>
          <p:cNvPr id="9" name="Straight Connector 8"/>
          <p:cNvCxnSpPr>
            <a:cxnSpLocks/>
          </p:cNvCxnSpPr>
          <p:nvPr/>
        </p:nvCxnSpPr>
        <p:spPr>
          <a:xfrm>
            <a:off x="910719" y="4496988"/>
            <a:ext cx="702043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6164735" y="4273185"/>
            <a:ext cx="17664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910719" y="4706489"/>
            <a:ext cx="508642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85451BD9-29A1-4B5A-A595-A35EDC195E0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6"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pic>
        <p:nvPicPr>
          <p:cNvPr id="2" name="Picture 1">
            <a:extLst>
              <a:ext uri="{FF2B5EF4-FFF2-40B4-BE49-F238E27FC236}">
                <a16:creationId xmlns:a16="http://schemas.microsoft.com/office/drawing/2014/main" id="{5DF2205F-ADBD-49CC-892C-889475EDC4B8}"/>
              </a:ext>
            </a:extLst>
          </p:cNvPr>
          <p:cNvPicPr>
            <a:picLocks noChangeAspect="1"/>
          </p:cNvPicPr>
          <p:nvPr/>
        </p:nvPicPr>
        <p:blipFill>
          <a:blip r:embed="rId4"/>
          <a:stretch>
            <a:fillRect/>
          </a:stretch>
        </p:blipFill>
        <p:spPr>
          <a:xfrm>
            <a:off x="317929" y="1155066"/>
            <a:ext cx="2000250" cy="323850"/>
          </a:xfrm>
          <a:prstGeom prst="rect">
            <a:avLst/>
          </a:prstGeom>
        </p:spPr>
      </p:pic>
      <p:pic>
        <p:nvPicPr>
          <p:cNvPr id="3" name="Picture 2">
            <a:extLst>
              <a:ext uri="{FF2B5EF4-FFF2-40B4-BE49-F238E27FC236}">
                <a16:creationId xmlns:a16="http://schemas.microsoft.com/office/drawing/2014/main" id="{456F1DA3-E635-4B35-BDF4-C34C0FCEEDA2}"/>
              </a:ext>
            </a:extLst>
          </p:cNvPr>
          <p:cNvPicPr>
            <a:picLocks noChangeAspect="1"/>
          </p:cNvPicPr>
          <p:nvPr/>
        </p:nvPicPr>
        <p:blipFill>
          <a:blip r:embed="rId5"/>
          <a:stretch>
            <a:fillRect/>
          </a:stretch>
        </p:blipFill>
        <p:spPr>
          <a:xfrm>
            <a:off x="806450" y="1462810"/>
            <a:ext cx="7124700" cy="1847850"/>
          </a:xfrm>
          <a:prstGeom prst="rect">
            <a:avLst/>
          </a:prstGeom>
        </p:spPr>
      </p:pic>
    </p:spTree>
    <p:extLst>
      <p:ext uri="{BB962C8B-B14F-4D97-AF65-F5344CB8AC3E}">
        <p14:creationId xmlns:p14="http://schemas.microsoft.com/office/powerpoint/2010/main" val="25112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B8E39B-7B0F-4A02-9C8C-1242B30011C0}"/>
              </a:ext>
            </a:extLst>
          </p:cNvPr>
          <p:cNvPicPr>
            <a:picLocks noChangeAspect="1"/>
          </p:cNvPicPr>
          <p:nvPr/>
        </p:nvPicPr>
        <p:blipFill>
          <a:blip r:embed="rId2"/>
          <a:stretch>
            <a:fillRect/>
          </a:stretch>
        </p:blipFill>
        <p:spPr>
          <a:xfrm>
            <a:off x="930876" y="907221"/>
            <a:ext cx="6775235" cy="5265235"/>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11</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12.PM-006 Monthly Status Reporting</a:t>
            </a:r>
            <a:endParaRPr lang="en-US" sz="2400" dirty="0">
              <a:latin typeface="Helvetica" pitchFamily="124" charset="0"/>
            </a:endParaRPr>
          </a:p>
        </p:txBody>
      </p:sp>
      <p:cxnSp>
        <p:nvCxnSpPr>
          <p:cNvPr id="9" name="Straight Connector 8"/>
          <p:cNvCxnSpPr>
            <a:cxnSpLocks/>
          </p:cNvCxnSpPr>
          <p:nvPr/>
        </p:nvCxnSpPr>
        <p:spPr>
          <a:xfrm>
            <a:off x="1444375" y="5121005"/>
            <a:ext cx="473576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4795631" y="4949713"/>
            <a:ext cx="274023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822A60C-8D0A-4AD2-842C-506043A2A09E}"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4"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33182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0D13C-A30A-4435-92F5-97245819735A}"/>
              </a:ext>
            </a:extLst>
          </p:cNvPr>
          <p:cNvPicPr>
            <a:picLocks noChangeAspect="1"/>
          </p:cNvPicPr>
          <p:nvPr/>
        </p:nvPicPr>
        <p:blipFill>
          <a:blip r:embed="rId2"/>
          <a:stretch>
            <a:fillRect/>
          </a:stretch>
        </p:blipFill>
        <p:spPr>
          <a:xfrm>
            <a:off x="1626586" y="5597352"/>
            <a:ext cx="5248275" cy="533400"/>
          </a:xfrm>
          <a:prstGeom prst="rect">
            <a:avLst/>
          </a:prstGeom>
        </p:spPr>
      </p:pic>
      <p:pic>
        <p:nvPicPr>
          <p:cNvPr id="2" name="Picture 1">
            <a:extLst>
              <a:ext uri="{FF2B5EF4-FFF2-40B4-BE49-F238E27FC236}">
                <a16:creationId xmlns:a16="http://schemas.microsoft.com/office/drawing/2014/main" id="{C3B48174-EDBF-4661-8CDB-25D5C648C2FE}"/>
              </a:ext>
            </a:extLst>
          </p:cNvPr>
          <p:cNvPicPr>
            <a:picLocks noChangeAspect="1"/>
          </p:cNvPicPr>
          <p:nvPr/>
        </p:nvPicPr>
        <p:blipFill>
          <a:blip r:embed="rId3"/>
          <a:stretch>
            <a:fillRect/>
          </a:stretch>
        </p:blipFill>
        <p:spPr>
          <a:xfrm>
            <a:off x="452437" y="873468"/>
            <a:ext cx="8248650" cy="4781550"/>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12</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12.PM-006 Monthly Status Reporting</a:t>
            </a:r>
            <a:endParaRPr lang="en-US" sz="2400" dirty="0">
              <a:latin typeface="Helvetica" pitchFamily="124" charset="0"/>
            </a:endParaRPr>
          </a:p>
        </p:txBody>
      </p:sp>
      <p:cxnSp>
        <p:nvCxnSpPr>
          <p:cNvPr id="9" name="Straight Connector 8"/>
          <p:cNvCxnSpPr>
            <a:cxnSpLocks/>
          </p:cNvCxnSpPr>
          <p:nvPr/>
        </p:nvCxnSpPr>
        <p:spPr>
          <a:xfrm>
            <a:off x="1952195" y="2461985"/>
            <a:ext cx="653277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1952195" y="6112933"/>
            <a:ext cx="36083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p:nvCxnSpPr>
        <p:spPr>
          <a:xfrm>
            <a:off x="1952195" y="2667673"/>
            <a:ext cx="653277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1975367" y="2873361"/>
            <a:ext cx="650960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C81C19FF-B0A4-456D-AB5E-C4C9C3C69220}"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3"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34553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403F7-305B-40C4-99EC-87102D888022}"/>
              </a:ext>
            </a:extLst>
          </p:cNvPr>
          <p:cNvPicPr>
            <a:picLocks noChangeAspect="1"/>
          </p:cNvPicPr>
          <p:nvPr/>
        </p:nvPicPr>
        <p:blipFill>
          <a:blip r:embed="rId2"/>
          <a:stretch>
            <a:fillRect/>
          </a:stretch>
        </p:blipFill>
        <p:spPr>
          <a:xfrm>
            <a:off x="728661" y="1325262"/>
            <a:ext cx="7629525" cy="3581400"/>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13</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12.PM-006 Monthly Status Reporting</a:t>
            </a:r>
            <a:endParaRPr lang="en-US" sz="2400" dirty="0">
              <a:latin typeface="Helvetica" pitchFamily="124" charset="0"/>
            </a:endParaRPr>
          </a:p>
        </p:txBody>
      </p:sp>
      <p:cxnSp>
        <p:nvCxnSpPr>
          <p:cNvPr id="9" name="Straight Connector 8"/>
          <p:cNvCxnSpPr>
            <a:cxnSpLocks/>
          </p:cNvCxnSpPr>
          <p:nvPr/>
        </p:nvCxnSpPr>
        <p:spPr>
          <a:xfrm>
            <a:off x="1584323" y="2709635"/>
            <a:ext cx="43469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C3EB75C5-8ABE-452E-9F2C-1046DD531731}"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1"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cxnSp>
        <p:nvCxnSpPr>
          <p:cNvPr id="12" name="Straight Connector 11">
            <a:extLst>
              <a:ext uri="{FF2B5EF4-FFF2-40B4-BE49-F238E27FC236}">
                <a16:creationId xmlns:a16="http://schemas.microsoft.com/office/drawing/2014/main" id="{B8D3BF65-89A9-4575-836F-997814CA95FF}"/>
              </a:ext>
            </a:extLst>
          </p:cNvPr>
          <p:cNvCxnSpPr>
            <a:cxnSpLocks/>
          </p:cNvCxnSpPr>
          <p:nvPr/>
        </p:nvCxnSpPr>
        <p:spPr>
          <a:xfrm>
            <a:off x="1637869" y="3157152"/>
            <a:ext cx="350254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6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415E2-ADE4-452F-925F-68B2369E3829}"/>
              </a:ext>
            </a:extLst>
          </p:cNvPr>
          <p:cNvPicPr>
            <a:picLocks noChangeAspect="1"/>
          </p:cNvPicPr>
          <p:nvPr/>
        </p:nvPicPr>
        <p:blipFill>
          <a:blip r:embed="rId2"/>
          <a:stretch>
            <a:fillRect/>
          </a:stretch>
        </p:blipFill>
        <p:spPr>
          <a:xfrm>
            <a:off x="781050" y="1366837"/>
            <a:ext cx="7581900" cy="4124325"/>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14</a:t>
            </a:fld>
            <a:endParaRPr lang="en-US" sz="900" dirty="0">
              <a:solidFill>
                <a:srgbClr val="004C97"/>
              </a:solidFill>
              <a:latin typeface="Helvetica" pitchFamily="124" charset="0"/>
            </a:endParaRPr>
          </a:p>
        </p:txBody>
      </p:sp>
      <p:sp>
        <p:nvSpPr>
          <p:cNvPr id="8" name="Title 1"/>
          <p:cNvSpPr txBox="1">
            <a:spLocks/>
          </p:cNvSpPr>
          <p:nvPr/>
        </p:nvSpPr>
        <p:spPr bwMode="auto">
          <a:xfrm>
            <a:off x="200024" y="85725"/>
            <a:ext cx="8686800" cy="727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Fermilab Earned Value Management System Description</a:t>
            </a:r>
            <a:endParaRPr lang="en-US" sz="2400" dirty="0">
              <a:latin typeface="Helvetica" pitchFamily="124" charset="0"/>
            </a:endParaRPr>
          </a:p>
        </p:txBody>
      </p:sp>
      <p:cxnSp>
        <p:nvCxnSpPr>
          <p:cNvPr id="9" name="Straight Connector 8"/>
          <p:cNvCxnSpPr>
            <a:cxnSpLocks/>
          </p:cNvCxnSpPr>
          <p:nvPr/>
        </p:nvCxnSpPr>
        <p:spPr>
          <a:xfrm>
            <a:off x="806450" y="2764468"/>
            <a:ext cx="349370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3418445" y="5525143"/>
            <a:ext cx="426745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F3506E4B-4810-4A2C-AABA-648A8C6CA47B}"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2"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1647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060525-0838-468C-A91D-F89EACD20100}"/>
              </a:ext>
            </a:extLst>
          </p:cNvPr>
          <p:cNvPicPr>
            <a:picLocks noChangeAspect="1"/>
          </p:cNvPicPr>
          <p:nvPr/>
        </p:nvPicPr>
        <p:blipFill>
          <a:blip r:embed="rId2"/>
          <a:stretch>
            <a:fillRect/>
          </a:stretch>
        </p:blipFill>
        <p:spPr>
          <a:xfrm>
            <a:off x="482040" y="4065574"/>
            <a:ext cx="8414005" cy="1300154"/>
          </a:xfrm>
          <a:prstGeom prst="rect">
            <a:avLst/>
          </a:prstGeom>
        </p:spPr>
      </p:pic>
      <p:pic>
        <p:nvPicPr>
          <p:cNvPr id="2" name="Picture 1">
            <a:extLst>
              <a:ext uri="{FF2B5EF4-FFF2-40B4-BE49-F238E27FC236}">
                <a16:creationId xmlns:a16="http://schemas.microsoft.com/office/drawing/2014/main" id="{E38E27C2-1BD9-4F6C-B5FF-F7D1771D2A93}"/>
              </a:ext>
            </a:extLst>
          </p:cNvPr>
          <p:cNvPicPr>
            <a:picLocks noChangeAspect="1"/>
          </p:cNvPicPr>
          <p:nvPr/>
        </p:nvPicPr>
        <p:blipFill>
          <a:blip r:embed="rId3"/>
          <a:stretch>
            <a:fillRect/>
          </a:stretch>
        </p:blipFill>
        <p:spPr>
          <a:xfrm>
            <a:off x="482041" y="1171576"/>
            <a:ext cx="8391547" cy="2736837"/>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15</a:t>
            </a:fld>
            <a:endParaRPr lang="en-US" sz="900" dirty="0">
              <a:solidFill>
                <a:srgbClr val="004C97"/>
              </a:solidFill>
              <a:latin typeface="Helvetica" pitchFamily="124" charset="0"/>
            </a:endParaRPr>
          </a:p>
        </p:txBody>
      </p:sp>
      <p:sp>
        <p:nvSpPr>
          <p:cNvPr id="8" name="Title 1"/>
          <p:cNvSpPr txBox="1">
            <a:spLocks/>
          </p:cNvSpPr>
          <p:nvPr/>
        </p:nvSpPr>
        <p:spPr bwMode="auto">
          <a:xfrm>
            <a:off x="200024" y="85725"/>
            <a:ext cx="8686800" cy="727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Fermilab EVMS Description – Continued 5.2.6</a:t>
            </a:r>
            <a:endParaRPr lang="en-US" sz="2400" dirty="0">
              <a:latin typeface="Helvetica" pitchFamily="124" charset="0"/>
            </a:endParaRPr>
          </a:p>
        </p:txBody>
      </p:sp>
      <p:cxnSp>
        <p:nvCxnSpPr>
          <p:cNvPr id="9" name="Straight Connector 8"/>
          <p:cNvCxnSpPr>
            <a:cxnSpLocks/>
          </p:cNvCxnSpPr>
          <p:nvPr/>
        </p:nvCxnSpPr>
        <p:spPr>
          <a:xfrm>
            <a:off x="5560541" y="1375620"/>
            <a:ext cx="30119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760838" y="2911561"/>
            <a:ext cx="628753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3875" y="1631607"/>
            <a:ext cx="80486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a:off x="519111" y="1863296"/>
            <a:ext cx="375632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6250" y="2674980"/>
            <a:ext cx="80486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348257" y="2424756"/>
            <a:ext cx="217661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cxnSpLocks/>
          </p:cNvCxnSpPr>
          <p:nvPr/>
        </p:nvCxnSpPr>
        <p:spPr>
          <a:xfrm>
            <a:off x="482041" y="2913878"/>
            <a:ext cx="118200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a:cxnSpLocks/>
          </p:cNvCxnSpPr>
          <p:nvPr/>
        </p:nvCxnSpPr>
        <p:spPr>
          <a:xfrm>
            <a:off x="476250" y="3155863"/>
            <a:ext cx="655062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23875" y="3605598"/>
            <a:ext cx="484822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9111" y="5071934"/>
            <a:ext cx="773724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6CAD2DFE-6006-48E7-AAC2-38E19201D0E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23"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cxnSp>
        <p:nvCxnSpPr>
          <p:cNvPr id="19" name="Straight Connector 18">
            <a:extLst>
              <a:ext uri="{FF2B5EF4-FFF2-40B4-BE49-F238E27FC236}">
                <a16:creationId xmlns:a16="http://schemas.microsoft.com/office/drawing/2014/main" id="{0C83ADF1-AA8A-4A1A-9558-200AA6A15B2B}"/>
              </a:ext>
            </a:extLst>
          </p:cNvPr>
          <p:cNvCxnSpPr>
            <a:cxnSpLocks/>
          </p:cNvCxnSpPr>
          <p:nvPr/>
        </p:nvCxnSpPr>
        <p:spPr>
          <a:xfrm>
            <a:off x="7535863" y="4837413"/>
            <a:ext cx="7204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Deviations from Plan are Answered by EVMS Procedures</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16</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A073022-A43A-4032-A497-9FED6CD9253F}"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TextBox 9"/>
          <p:cNvSpPr txBox="1"/>
          <p:nvPr/>
        </p:nvSpPr>
        <p:spPr>
          <a:xfrm>
            <a:off x="676275" y="1048851"/>
            <a:ext cx="3543300" cy="5262979"/>
          </a:xfrm>
          <a:prstGeom prst="rect">
            <a:avLst/>
          </a:prstGeom>
          <a:noFill/>
        </p:spPr>
        <p:txBody>
          <a:bodyPr wrap="square" rtlCol="0">
            <a:spAutoFit/>
          </a:bodyPr>
          <a:lstStyle/>
          <a:p>
            <a:r>
              <a:rPr lang="en-US" b="1" dirty="0">
                <a:solidFill>
                  <a:srgbClr val="000000"/>
                </a:solidFill>
              </a:rPr>
              <a:t>Who</a:t>
            </a:r>
          </a:p>
          <a:p>
            <a:pPr marL="800100" lvl="1" indent="-342900">
              <a:buFont typeface="Arial" panose="020B0604020202020204" pitchFamily="34" charset="0"/>
              <a:buChar char="•"/>
            </a:pPr>
            <a:r>
              <a:rPr lang="en-US" b="1" dirty="0">
                <a:solidFill>
                  <a:srgbClr val="000000"/>
                </a:solidFill>
              </a:rPr>
              <a:t>CAM</a:t>
            </a:r>
          </a:p>
          <a:p>
            <a:pPr marL="800100" lvl="1" indent="-342900">
              <a:buFont typeface="Arial" panose="020B0604020202020204" pitchFamily="34" charset="0"/>
              <a:buChar char="•"/>
            </a:pPr>
            <a:r>
              <a:rPr lang="en-US" b="1" dirty="0">
                <a:solidFill>
                  <a:srgbClr val="000000"/>
                </a:solidFill>
              </a:rPr>
              <a:t>PM</a:t>
            </a:r>
          </a:p>
          <a:p>
            <a:endParaRPr lang="en-US" b="1" dirty="0">
              <a:solidFill>
                <a:srgbClr val="000000"/>
              </a:solidFill>
            </a:endParaRPr>
          </a:p>
          <a:p>
            <a:r>
              <a:rPr lang="en-US" b="1" dirty="0">
                <a:solidFill>
                  <a:srgbClr val="000000"/>
                </a:solidFill>
              </a:rPr>
              <a:t>Why</a:t>
            </a:r>
          </a:p>
          <a:p>
            <a:pPr marL="800100" lvl="1" indent="-342900">
              <a:buFont typeface="Arial" panose="020B0604020202020204" pitchFamily="34" charset="0"/>
              <a:buChar char="•"/>
            </a:pPr>
            <a:r>
              <a:rPr lang="en-US" b="1" dirty="0">
                <a:solidFill>
                  <a:srgbClr val="000000"/>
                </a:solidFill>
              </a:rPr>
              <a:t>Required – OK but</a:t>
            </a:r>
          </a:p>
          <a:p>
            <a:pPr marL="800100" lvl="1" indent="-342900">
              <a:buFont typeface="Arial" panose="020B0604020202020204" pitchFamily="34" charset="0"/>
              <a:buChar char="•"/>
            </a:pPr>
            <a:r>
              <a:rPr lang="en-US" b="1" dirty="0">
                <a:solidFill>
                  <a:srgbClr val="000000"/>
                </a:solidFill>
              </a:rPr>
              <a:t>Manage</a:t>
            </a:r>
          </a:p>
          <a:p>
            <a:pPr marL="800100" lvl="1" indent="-342900">
              <a:buFont typeface="Arial" panose="020B0604020202020204" pitchFamily="34" charset="0"/>
              <a:buChar char="•"/>
            </a:pPr>
            <a:r>
              <a:rPr lang="en-US" b="1" dirty="0">
                <a:solidFill>
                  <a:srgbClr val="000000"/>
                </a:solidFill>
              </a:rPr>
              <a:t>Inform</a:t>
            </a:r>
          </a:p>
          <a:p>
            <a:endParaRPr lang="en-US" b="1" dirty="0">
              <a:solidFill>
                <a:srgbClr val="000000"/>
              </a:solidFill>
            </a:endParaRPr>
          </a:p>
          <a:p>
            <a:r>
              <a:rPr lang="en-US" b="1" dirty="0">
                <a:solidFill>
                  <a:srgbClr val="000000"/>
                </a:solidFill>
              </a:rPr>
              <a:t>When</a:t>
            </a:r>
          </a:p>
          <a:p>
            <a:pPr marL="800100" lvl="1" indent="-342900">
              <a:buFont typeface="Arial" panose="020B0604020202020204" pitchFamily="34" charset="0"/>
              <a:buChar char="•"/>
            </a:pPr>
            <a:r>
              <a:rPr lang="en-US" b="1" dirty="0">
                <a:solidFill>
                  <a:srgbClr val="000000"/>
                </a:solidFill>
              </a:rPr>
              <a:t>Annually</a:t>
            </a:r>
          </a:p>
          <a:p>
            <a:pPr marL="800100" lvl="1" indent="-342900">
              <a:buFont typeface="Arial" panose="020B0604020202020204" pitchFamily="34" charset="0"/>
              <a:buChar char="•"/>
            </a:pPr>
            <a:r>
              <a:rPr lang="en-US" b="1" dirty="0">
                <a:solidFill>
                  <a:srgbClr val="000000"/>
                </a:solidFill>
              </a:rPr>
              <a:t>When Requested</a:t>
            </a:r>
          </a:p>
          <a:p>
            <a:pPr marL="800100" lvl="1" indent="-342900">
              <a:buFont typeface="Arial" panose="020B0604020202020204" pitchFamily="34" charset="0"/>
              <a:buChar char="•"/>
            </a:pPr>
            <a:r>
              <a:rPr lang="en-US" b="1" dirty="0">
                <a:solidFill>
                  <a:srgbClr val="000000"/>
                </a:solidFill>
              </a:rPr>
              <a:t>Monthly Process</a:t>
            </a:r>
          </a:p>
          <a:p>
            <a:pPr marL="800100" lvl="1" indent="-342900">
              <a:buFont typeface="Arial" panose="020B0604020202020204" pitchFamily="34" charset="0"/>
              <a:buChar char="•"/>
            </a:pPr>
            <a:r>
              <a:rPr lang="en-US" b="1" dirty="0">
                <a:solidFill>
                  <a:srgbClr val="000000"/>
                </a:solidFill>
              </a:rPr>
              <a:t>When Known</a:t>
            </a:r>
          </a:p>
        </p:txBody>
      </p:sp>
      <p:pic>
        <p:nvPicPr>
          <p:cNvPr id="8195" name="Picture 3" descr="C:\Users\rmarcum\AppData\Local\Microsoft\Windows\Temporary Internet Files\Content.IE5\4DDX4FPY\MP90044849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26" y="1209675"/>
            <a:ext cx="1714499" cy="11429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rmarcum\AppData\Local\Microsoft\Windows\Temporary Internet Files\Content.IE5\5GAH4CI5\MC90041040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709" y="4656161"/>
            <a:ext cx="1469066" cy="12451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rmarcum\AppData\Local\Microsoft\Windows\Temporary Internet Files\Content.IE5\5GAH4CI5\MP9004424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126" y="2789412"/>
            <a:ext cx="2353297" cy="1564251"/>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8889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 calcmode="lin" valueType="num">
                                      <p:cBhvr additive="base">
                                        <p:cTn id="28"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anim calcmode="lin" valueType="num">
                                      <p:cBhvr additive="base">
                                        <p:cTn id="33"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anim calcmode="lin" valueType="num">
                                      <p:cBhvr additive="base">
                                        <p:cTn id="38"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9" end="9"/>
                                            </p:txEl>
                                          </p:spTgt>
                                        </p:tgtEl>
                                        <p:attrNameLst>
                                          <p:attrName>style.visibility</p:attrName>
                                        </p:attrNameLst>
                                      </p:cBhvr>
                                      <p:to>
                                        <p:strVal val="visible"/>
                                      </p:to>
                                    </p:set>
                                    <p:anim calcmode="lin" valueType="num">
                                      <p:cBhvr additive="base">
                                        <p:cTn id="44"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10">
                                            <p:txEl>
                                              <p:pRg st="10" end="10"/>
                                            </p:txEl>
                                          </p:spTgt>
                                        </p:tgtEl>
                                        <p:attrNameLst>
                                          <p:attrName>style.visibility</p:attrName>
                                        </p:attrNameLst>
                                      </p:cBhvr>
                                      <p:to>
                                        <p:strVal val="visible"/>
                                      </p:to>
                                    </p:set>
                                    <p:anim calcmode="lin" valueType="num">
                                      <p:cBhvr additive="base">
                                        <p:cTn id="49"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10">
                                            <p:txEl>
                                              <p:pRg st="11" end="11"/>
                                            </p:txEl>
                                          </p:spTgt>
                                        </p:tgtEl>
                                        <p:attrNameLst>
                                          <p:attrName>style.visibility</p:attrName>
                                        </p:attrNameLst>
                                      </p:cBhvr>
                                      <p:to>
                                        <p:strVal val="visible"/>
                                      </p:to>
                                    </p:set>
                                    <p:anim calcmode="lin" valueType="num">
                                      <p:cBhvr additive="base">
                                        <p:cTn id="54"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10">
                                            <p:txEl>
                                              <p:pRg st="12" end="12"/>
                                            </p:txEl>
                                          </p:spTgt>
                                        </p:tgtEl>
                                        <p:attrNameLst>
                                          <p:attrName>style.visibility</p:attrName>
                                        </p:attrNameLst>
                                      </p:cBhvr>
                                      <p:to>
                                        <p:strVal val="visible"/>
                                      </p:to>
                                    </p:set>
                                    <p:anim calcmode="lin" valueType="num">
                                      <p:cBhvr additive="base">
                                        <p:cTn id="5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par>
                          <p:cTn id="61" fill="hold">
                            <p:stCondLst>
                              <p:cond delay="2000"/>
                            </p:stCondLst>
                            <p:childTnLst>
                              <p:par>
                                <p:cTn id="62" presetID="2" presetClass="entr" presetSubtype="4" fill="hold" nodeType="afterEffect">
                                  <p:stCondLst>
                                    <p:cond delay="0"/>
                                  </p:stCondLst>
                                  <p:childTnLst>
                                    <p:set>
                                      <p:cBhvr>
                                        <p:cTn id="63" dur="1" fill="hold">
                                          <p:stCondLst>
                                            <p:cond delay="0"/>
                                          </p:stCondLst>
                                        </p:cTn>
                                        <p:tgtEl>
                                          <p:spTgt spid="10">
                                            <p:txEl>
                                              <p:pRg st="13" end="13"/>
                                            </p:txEl>
                                          </p:spTgt>
                                        </p:tgtEl>
                                        <p:attrNameLst>
                                          <p:attrName>style.visibility</p:attrName>
                                        </p:attrNameLst>
                                      </p:cBhvr>
                                      <p:to>
                                        <p:strVal val="visible"/>
                                      </p:to>
                                    </p:set>
                                    <p:anim calcmode="lin" valueType="num">
                                      <p:cBhvr additive="base">
                                        <p:cTn id="64"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17</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Deviation Communication Tool</a:t>
            </a:r>
            <a:endParaRPr lang="en-US" sz="2400" dirty="0">
              <a:latin typeface="Helvetica" pitchFamily="124" charset="0"/>
            </a:endParaRPr>
          </a:p>
        </p:txBody>
      </p:sp>
      <p:sp>
        <p:nvSpPr>
          <p:cNvPr id="11" name="TextBox 10"/>
          <p:cNvSpPr txBox="1"/>
          <p:nvPr/>
        </p:nvSpPr>
        <p:spPr>
          <a:xfrm>
            <a:off x="228600" y="823213"/>
            <a:ext cx="8658224" cy="830997"/>
          </a:xfrm>
          <a:prstGeom prst="rect">
            <a:avLst/>
          </a:prstGeom>
          <a:noFill/>
        </p:spPr>
        <p:txBody>
          <a:bodyPr wrap="square" rtlCol="0">
            <a:spAutoFit/>
          </a:bodyPr>
          <a:lstStyle/>
          <a:p>
            <a:r>
              <a:rPr lang="en-US" b="1" dirty="0">
                <a:solidFill>
                  <a:srgbClr val="000000"/>
                </a:solidFill>
              </a:rPr>
              <a:t>What Formal Tool(s) does FNAL use to Communicate Cost and Schedule Deviations?</a:t>
            </a:r>
          </a:p>
        </p:txBody>
      </p:sp>
      <p:pic>
        <p:nvPicPr>
          <p:cNvPr id="4" name="Picture 3"/>
          <p:cNvPicPr>
            <a:picLocks noChangeAspect="1"/>
          </p:cNvPicPr>
          <p:nvPr/>
        </p:nvPicPr>
        <p:blipFill>
          <a:blip r:embed="rId2"/>
          <a:stretch>
            <a:fillRect/>
          </a:stretch>
        </p:blipFill>
        <p:spPr>
          <a:xfrm>
            <a:off x="1975661" y="1654209"/>
            <a:ext cx="5362117" cy="4577417"/>
          </a:xfrm>
          <a:prstGeom prst="rect">
            <a:avLst/>
          </a:prstGeom>
        </p:spPr>
      </p:pic>
      <p:sp>
        <p:nvSpPr>
          <p:cNvPr id="10"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C397C80-9E11-4B7D-9BE6-DB563D217FCF}"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2"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9" name="Rectangle 8">
            <a:extLst>
              <a:ext uri="{FF2B5EF4-FFF2-40B4-BE49-F238E27FC236}">
                <a16:creationId xmlns:a16="http://schemas.microsoft.com/office/drawing/2014/main" id="{B6D52237-FB0E-48BA-935D-05C5E10CC5D1}"/>
              </a:ext>
            </a:extLst>
          </p:cNvPr>
          <p:cNvSpPr/>
          <p:nvPr/>
        </p:nvSpPr>
        <p:spPr>
          <a:xfrm>
            <a:off x="4425183" y="2214681"/>
            <a:ext cx="2850604" cy="402395"/>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1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18</a:t>
            </a:fld>
            <a:endParaRPr lang="en-US" sz="900" dirty="0">
              <a:solidFill>
                <a:srgbClr val="004C97"/>
              </a:solidFill>
              <a:latin typeface="Helvetica" pitchFamily="124" charset="0"/>
            </a:endParaRPr>
          </a:p>
        </p:txBody>
      </p:sp>
      <p:sp>
        <p:nvSpPr>
          <p:cNvPr id="8" name="Title 1"/>
          <p:cNvSpPr txBox="1">
            <a:spLocks/>
          </p:cNvSpPr>
          <p:nvPr/>
        </p:nvSpPr>
        <p:spPr bwMode="auto">
          <a:xfrm>
            <a:off x="228600" y="169862"/>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Deviation Communication Tool (Cont.)</a:t>
            </a:r>
            <a:endParaRPr lang="en-US" sz="2400" dirty="0">
              <a:latin typeface="Helvetica" pitchFamily="124" charset="0"/>
            </a:endParaRPr>
          </a:p>
        </p:txBody>
      </p:sp>
      <p:sp>
        <p:nvSpPr>
          <p:cNvPr id="11" name="TextBox 10"/>
          <p:cNvSpPr txBox="1"/>
          <p:nvPr/>
        </p:nvSpPr>
        <p:spPr>
          <a:xfrm>
            <a:off x="228600" y="835619"/>
            <a:ext cx="8658224" cy="1200329"/>
          </a:xfrm>
          <a:prstGeom prst="rect">
            <a:avLst/>
          </a:prstGeom>
          <a:noFill/>
        </p:spPr>
        <p:txBody>
          <a:bodyPr wrap="square" rtlCol="0">
            <a:spAutoFit/>
          </a:bodyPr>
          <a:lstStyle/>
          <a:p>
            <a:r>
              <a:rPr lang="en-US" b="1" dirty="0">
                <a:solidFill>
                  <a:srgbClr val="000000"/>
                </a:solidFill>
              </a:rPr>
              <a:t>What Formal Tool(s) does FNAL use to Communicate Forecast Cost Deviations (under/over)?</a:t>
            </a:r>
          </a:p>
          <a:p>
            <a:endParaRPr lang="en-US" b="1" dirty="0">
              <a:solidFill>
                <a:srgbClr val="000000"/>
              </a:solidFill>
            </a:endParaRPr>
          </a:p>
        </p:txBody>
      </p:sp>
      <p:pic>
        <p:nvPicPr>
          <p:cNvPr id="2" name="Picture 1"/>
          <p:cNvPicPr>
            <a:picLocks noChangeAspect="1"/>
          </p:cNvPicPr>
          <p:nvPr/>
        </p:nvPicPr>
        <p:blipFill>
          <a:blip r:embed="rId2"/>
          <a:stretch>
            <a:fillRect/>
          </a:stretch>
        </p:blipFill>
        <p:spPr>
          <a:xfrm>
            <a:off x="1666493" y="1828379"/>
            <a:ext cx="5347013" cy="4294126"/>
          </a:xfrm>
          <a:prstGeom prst="rect">
            <a:avLst/>
          </a:prstGeom>
        </p:spPr>
      </p:pic>
      <p:sp>
        <p:nvSpPr>
          <p:cNvPr id="10"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64BE497-63D1-49FA-B4C9-B63F1BCC88B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2"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9" name="Rectangle 8">
            <a:extLst>
              <a:ext uri="{FF2B5EF4-FFF2-40B4-BE49-F238E27FC236}">
                <a16:creationId xmlns:a16="http://schemas.microsoft.com/office/drawing/2014/main" id="{5D6EECAC-22A6-45A7-A757-BB9849BA747D}"/>
              </a:ext>
            </a:extLst>
          </p:cNvPr>
          <p:cNvSpPr/>
          <p:nvPr/>
        </p:nvSpPr>
        <p:spPr>
          <a:xfrm>
            <a:off x="2221254" y="2709102"/>
            <a:ext cx="2981367" cy="319606"/>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7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0029" y="1012963"/>
            <a:ext cx="8336402" cy="1925440"/>
          </a:xfrm>
          <a:prstGeom prst="rect">
            <a:avLst/>
          </a:prstGeom>
        </p:spPr>
      </p:pic>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Cobra Reports – VAR: Forecast Communication Tool</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19</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E649CA69-5C24-4AE4-BE1D-18A8FFE714BF}"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5" name="TextBox 14"/>
          <p:cNvSpPr txBox="1"/>
          <p:nvPr/>
        </p:nvSpPr>
        <p:spPr>
          <a:xfrm>
            <a:off x="787400" y="4057650"/>
            <a:ext cx="7938408" cy="1692771"/>
          </a:xfrm>
          <a:prstGeom prst="rect">
            <a:avLst/>
          </a:prstGeom>
          <a:noFill/>
        </p:spPr>
        <p:txBody>
          <a:bodyPr wrap="square" rtlCol="0">
            <a:spAutoFit/>
          </a:bodyPr>
          <a:lstStyle/>
          <a:p>
            <a:r>
              <a:rPr lang="en-US" sz="3200" b="1" dirty="0">
                <a:solidFill>
                  <a:schemeClr val="accent2">
                    <a:lumMod val="75000"/>
                  </a:schemeClr>
                </a:solidFill>
              </a:rPr>
              <a:t>At Complete</a:t>
            </a:r>
          </a:p>
          <a:p>
            <a:pPr marL="914400" lvl="1" indent="-457200">
              <a:buFont typeface="+mj-lt"/>
              <a:buAutoNum type="arabicPeriod"/>
            </a:pPr>
            <a:r>
              <a:rPr lang="en-US" b="1" dirty="0">
                <a:solidFill>
                  <a:srgbClr val="000000"/>
                </a:solidFill>
              </a:rPr>
              <a:t>BAC (Budget At Completion)</a:t>
            </a:r>
          </a:p>
          <a:p>
            <a:pPr marL="914400" lvl="1" indent="-457200">
              <a:buFont typeface="+mj-lt"/>
              <a:buAutoNum type="arabicPeriod"/>
            </a:pPr>
            <a:r>
              <a:rPr lang="en-US" b="1" dirty="0">
                <a:solidFill>
                  <a:srgbClr val="FF0000"/>
                </a:solidFill>
              </a:rPr>
              <a:t>EAC (Estimate At Completion)</a:t>
            </a:r>
          </a:p>
          <a:p>
            <a:pPr marL="914400" lvl="1" indent="-457200">
              <a:buFont typeface="+mj-lt"/>
              <a:buAutoNum type="arabicPeriod"/>
            </a:pPr>
            <a:r>
              <a:rPr lang="en-US" b="1" dirty="0">
                <a:solidFill>
                  <a:srgbClr val="00B050"/>
                </a:solidFill>
              </a:rPr>
              <a:t>VAC (Variance At Completion)</a:t>
            </a:r>
          </a:p>
        </p:txBody>
      </p:sp>
      <p:sp>
        <p:nvSpPr>
          <p:cNvPr id="17" name="Oval Callout 16"/>
          <p:cNvSpPr/>
          <p:nvPr/>
        </p:nvSpPr>
        <p:spPr>
          <a:xfrm>
            <a:off x="2532408" y="3071187"/>
            <a:ext cx="400050" cy="252412"/>
          </a:xfrm>
          <a:prstGeom prst="wedgeEllipseCallout">
            <a:avLst>
              <a:gd name="adj1" fmla="val -11309"/>
              <a:gd name="adj2" fmla="val -156368"/>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2</a:t>
            </a:r>
          </a:p>
        </p:txBody>
      </p:sp>
      <p:sp>
        <p:nvSpPr>
          <p:cNvPr id="18" name="Oval Callout 17"/>
          <p:cNvSpPr/>
          <p:nvPr/>
        </p:nvSpPr>
        <p:spPr>
          <a:xfrm>
            <a:off x="4371975" y="3033173"/>
            <a:ext cx="400050" cy="252412"/>
          </a:xfrm>
          <a:prstGeom prst="wedgeEllipseCallout">
            <a:avLst>
              <a:gd name="adj1" fmla="val -58928"/>
              <a:gd name="adj2" fmla="val -148821"/>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B050"/>
                </a:solidFill>
              </a:rPr>
              <a:t>3</a:t>
            </a:r>
          </a:p>
        </p:txBody>
      </p:sp>
      <p:sp>
        <p:nvSpPr>
          <p:cNvPr id="24" name="Rectangle 23"/>
          <p:cNvSpPr/>
          <p:nvPr/>
        </p:nvSpPr>
        <p:spPr>
          <a:xfrm>
            <a:off x="351182" y="2512600"/>
            <a:ext cx="5519531" cy="369047"/>
          </a:xfrm>
          <a:prstGeom prst="rect">
            <a:avLst/>
          </a:prstGeom>
          <a:noFill/>
          <a:ln w="28575" cap="rnd">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Callout 15"/>
          <p:cNvSpPr/>
          <p:nvPr/>
        </p:nvSpPr>
        <p:spPr>
          <a:xfrm>
            <a:off x="1819275" y="3046324"/>
            <a:ext cx="400050" cy="252412"/>
          </a:xfrm>
          <a:prstGeom prst="wedgeEllipseCallout">
            <a:avLst>
              <a:gd name="adj1" fmla="val -25595"/>
              <a:gd name="adj2" fmla="val -145047"/>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1</a:t>
            </a:r>
          </a:p>
        </p:txBody>
      </p:sp>
      <p:sp>
        <p:nvSpPr>
          <p:cNvPr id="33" name="Rectangle 32"/>
          <p:cNvSpPr/>
          <p:nvPr/>
        </p:nvSpPr>
        <p:spPr>
          <a:xfrm>
            <a:off x="4121425" y="2512600"/>
            <a:ext cx="992671" cy="317768"/>
          </a:xfrm>
          <a:prstGeom prst="rect">
            <a:avLst/>
          </a:prstGeom>
          <a:noFill/>
          <a:ln w="28575" cap="rnd">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B050"/>
              </a:solidFill>
            </a:endParaRPr>
          </a:p>
        </p:txBody>
      </p:sp>
      <p:pic>
        <p:nvPicPr>
          <p:cNvPr id="1026" name="Picture 2" descr="C:\Users\rmarcum\AppData\Local\Microsoft\Windows\Temporary Internet Files\Content.IE5\4DDX4FPY\MC90043382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6254" y="4488149"/>
            <a:ext cx="515650" cy="515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marcum\AppData\Local\Microsoft\Windows\Temporary Internet Files\Content.IE5\M0G7LJQX\MP9003058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050" y="5374899"/>
            <a:ext cx="798058" cy="744854"/>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8560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5">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 calcmode="lin" valueType="num">
                                      <p:cBhvr>
                                        <p:cTn id="21"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1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1000" fill="hold"/>
                                        <p:tgtEl>
                                          <p:spTgt spid="1026"/>
                                        </p:tgtEl>
                                        <p:attrNameLst>
                                          <p:attrName>ppt_w</p:attrName>
                                        </p:attrNameLst>
                                      </p:cBhvr>
                                      <p:tavLst>
                                        <p:tav tm="0">
                                          <p:val>
                                            <p:fltVal val="0"/>
                                          </p:val>
                                        </p:tav>
                                        <p:tav tm="100000">
                                          <p:val>
                                            <p:strVal val="#ppt_w"/>
                                          </p:val>
                                        </p:tav>
                                      </p:tavLst>
                                    </p:anim>
                                    <p:anim calcmode="lin" valueType="num">
                                      <p:cBhvr>
                                        <p:cTn id="30" dur="1000" fill="hold"/>
                                        <p:tgtEl>
                                          <p:spTgt spid="1026"/>
                                        </p:tgtEl>
                                        <p:attrNameLst>
                                          <p:attrName>ppt_h</p:attrName>
                                        </p:attrNameLst>
                                      </p:cBhvr>
                                      <p:tavLst>
                                        <p:tav tm="0">
                                          <p:val>
                                            <p:fltVal val="0"/>
                                          </p:val>
                                        </p:tav>
                                        <p:tav tm="100000">
                                          <p:val>
                                            <p:strVal val="#ppt_h"/>
                                          </p:val>
                                        </p:tav>
                                      </p:tavLst>
                                    </p:anim>
                                    <p:anim calcmode="lin" valueType="num">
                                      <p:cBhvr>
                                        <p:cTn id="31" dur="1000" fill="hold"/>
                                        <p:tgtEl>
                                          <p:spTgt spid="1026"/>
                                        </p:tgtEl>
                                        <p:attrNameLst>
                                          <p:attrName>style.rotation</p:attrName>
                                        </p:attrNameLst>
                                      </p:cBhvr>
                                      <p:tavLst>
                                        <p:tav tm="0">
                                          <p:val>
                                            <p:fltVal val="90"/>
                                          </p:val>
                                        </p:tav>
                                        <p:tav tm="100000">
                                          <p:val>
                                            <p:fltVal val="0"/>
                                          </p:val>
                                        </p:tav>
                                      </p:tavLst>
                                    </p:anim>
                                    <p:animEffect transition="in" filter="fade">
                                      <p:cBhvr>
                                        <p:cTn id="32" dur="10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par>
                          <p:cTn id="38" fill="hold">
                            <p:stCondLst>
                              <p:cond delay="2000"/>
                            </p:stCondLst>
                            <p:childTnLst>
                              <p:par>
                                <p:cTn id="39" presetID="31" presetClass="entr" presetSubtype="0" fill="hold" nodeType="after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 calcmode="lin" valueType="num">
                                      <p:cBhvr>
                                        <p:cTn id="41"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15">
                                            <p:txEl>
                                              <p:pRg st="2" end="2"/>
                                            </p:txEl>
                                          </p:spTgt>
                                        </p:tgtEl>
                                        <p:attrNameLst>
                                          <p:attrName>style.rotation</p:attrName>
                                        </p:attrNameLst>
                                      </p:cBhvr>
                                      <p:tavLst>
                                        <p:tav tm="0">
                                          <p:val>
                                            <p:fltVal val="90"/>
                                          </p:val>
                                        </p:tav>
                                        <p:tav tm="100000">
                                          <p:val>
                                            <p:fltVal val="0"/>
                                          </p:val>
                                        </p:tav>
                                      </p:tavLst>
                                    </p:anim>
                                    <p:animEffect transition="in" filter="fade">
                                      <p:cBhvr>
                                        <p:cTn id="44" dur="10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in)">
                                      <p:cBhvr>
                                        <p:cTn id="49" dur="2000"/>
                                        <p:tgtEl>
                                          <p:spTgt spid="33"/>
                                        </p:tgtEl>
                                      </p:cBhvr>
                                    </p:animEffect>
                                  </p:childTnLst>
                                </p:cTn>
                              </p:par>
                            </p:childTnLst>
                          </p:cTn>
                        </p:par>
                        <p:par>
                          <p:cTn id="50" fill="hold">
                            <p:stCondLst>
                              <p:cond delay="2000"/>
                            </p:stCondLst>
                            <p:childTnLst>
                              <p:par>
                                <p:cTn id="51" presetID="6"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ircle(in)">
                                      <p:cBhvr>
                                        <p:cTn id="53" dur="2000"/>
                                        <p:tgtEl>
                                          <p:spTgt spid="18"/>
                                        </p:tgtEl>
                                      </p:cBhvr>
                                    </p:animEffect>
                                  </p:childTnLst>
                                </p:cTn>
                              </p:par>
                            </p:childTnLst>
                          </p:cTn>
                        </p:par>
                        <p:par>
                          <p:cTn id="54" fill="hold">
                            <p:stCondLst>
                              <p:cond delay="4000"/>
                            </p:stCondLst>
                            <p:childTnLst>
                              <p:par>
                                <p:cTn id="55" presetID="31" presetClass="entr" presetSubtype="0" fill="hold" nodeType="afterEffect">
                                  <p:stCondLst>
                                    <p:cond delay="0"/>
                                  </p:stCondLst>
                                  <p:childTnLst>
                                    <p:set>
                                      <p:cBhvr>
                                        <p:cTn id="56" dur="1" fill="hold">
                                          <p:stCondLst>
                                            <p:cond delay="0"/>
                                          </p:stCondLst>
                                        </p:cTn>
                                        <p:tgtEl>
                                          <p:spTgt spid="15">
                                            <p:txEl>
                                              <p:pRg st="3" end="3"/>
                                            </p:txEl>
                                          </p:spTgt>
                                        </p:tgtEl>
                                        <p:attrNameLst>
                                          <p:attrName>style.visibility</p:attrName>
                                        </p:attrNameLst>
                                      </p:cBhvr>
                                      <p:to>
                                        <p:strVal val="visible"/>
                                      </p:to>
                                    </p:set>
                                    <p:anim calcmode="lin" valueType="num">
                                      <p:cBhvr>
                                        <p:cTn id="57" dur="10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15">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15">
                                            <p:txEl>
                                              <p:pRg st="3" end="3"/>
                                            </p:txEl>
                                          </p:spTgt>
                                        </p:tgtEl>
                                      </p:cBhvr>
                                    </p:animEffect>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1027"/>
                                        </p:tgtEl>
                                        <p:attrNameLst>
                                          <p:attrName>style.visibility</p:attrName>
                                        </p:attrNameLst>
                                      </p:cBhvr>
                                      <p:to>
                                        <p:strVal val="visible"/>
                                      </p:to>
                                    </p:set>
                                    <p:anim calcmode="lin" valueType="num">
                                      <p:cBhvr>
                                        <p:cTn id="64" dur="1000" fill="hold"/>
                                        <p:tgtEl>
                                          <p:spTgt spid="1027"/>
                                        </p:tgtEl>
                                        <p:attrNameLst>
                                          <p:attrName>ppt_w</p:attrName>
                                        </p:attrNameLst>
                                      </p:cBhvr>
                                      <p:tavLst>
                                        <p:tav tm="0">
                                          <p:val>
                                            <p:fltVal val="0"/>
                                          </p:val>
                                        </p:tav>
                                        <p:tav tm="100000">
                                          <p:val>
                                            <p:strVal val="#ppt_w"/>
                                          </p:val>
                                        </p:tav>
                                      </p:tavLst>
                                    </p:anim>
                                    <p:anim calcmode="lin" valueType="num">
                                      <p:cBhvr>
                                        <p:cTn id="65" dur="1000" fill="hold"/>
                                        <p:tgtEl>
                                          <p:spTgt spid="1027"/>
                                        </p:tgtEl>
                                        <p:attrNameLst>
                                          <p:attrName>ppt_h</p:attrName>
                                        </p:attrNameLst>
                                      </p:cBhvr>
                                      <p:tavLst>
                                        <p:tav tm="0">
                                          <p:val>
                                            <p:fltVal val="0"/>
                                          </p:val>
                                        </p:tav>
                                        <p:tav tm="100000">
                                          <p:val>
                                            <p:strVal val="#ppt_h"/>
                                          </p:val>
                                        </p:tav>
                                      </p:tavLst>
                                    </p:anim>
                                    <p:anim calcmode="lin" valueType="num">
                                      <p:cBhvr>
                                        <p:cTn id="66" dur="1000" fill="hold"/>
                                        <p:tgtEl>
                                          <p:spTgt spid="1027"/>
                                        </p:tgtEl>
                                        <p:attrNameLst>
                                          <p:attrName>style.rotation</p:attrName>
                                        </p:attrNameLst>
                                      </p:cBhvr>
                                      <p:tavLst>
                                        <p:tav tm="0">
                                          <p:val>
                                            <p:fltVal val="90"/>
                                          </p:val>
                                        </p:tav>
                                        <p:tav tm="100000">
                                          <p:val>
                                            <p:fltVal val="0"/>
                                          </p:val>
                                        </p:tav>
                                      </p:tavLst>
                                    </p:anim>
                                    <p:animEffect transition="in" filter="fade">
                                      <p:cBhvr>
                                        <p:cTn id="6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P spid="16"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Obtain a Fermi Services Account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a:t>
            </a:fld>
            <a:endParaRPr lang="en-US" sz="900" dirty="0">
              <a:solidFill>
                <a:srgbClr val="004C97"/>
              </a:solidFill>
              <a:latin typeface="Helvetica" pitchFamily="124" charset="0"/>
            </a:endParaRPr>
          </a:p>
        </p:txBody>
      </p:sp>
      <p:sp>
        <p:nvSpPr>
          <p:cNvPr id="8"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DE380A13-D286-4F50-8F54-B4A8225219F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2" name="TextBox 1"/>
          <p:cNvSpPr txBox="1"/>
          <p:nvPr/>
        </p:nvSpPr>
        <p:spPr>
          <a:xfrm>
            <a:off x="228601" y="832173"/>
            <a:ext cx="5951538" cy="5437998"/>
          </a:xfrm>
          <a:prstGeom prst="rect">
            <a:avLst/>
          </a:prstGeom>
          <a:noFill/>
        </p:spPr>
        <p:txBody>
          <a:bodyPr wrap="square" rtlCol="0">
            <a:normAutofit/>
          </a:bodyPr>
          <a:lstStyle/>
          <a:p>
            <a:r>
              <a:rPr lang="en-US" dirty="0">
                <a:solidFill>
                  <a:srgbClr val="000000"/>
                </a:solidFill>
              </a:rPr>
              <a:t>To request a Fermi account:</a:t>
            </a:r>
          </a:p>
          <a:p>
            <a:pPr marL="342900" indent="-342900">
              <a:buFont typeface="Arial" panose="020B0604020202020204" pitchFamily="34" charset="0"/>
              <a:buChar char="•"/>
            </a:pPr>
            <a:r>
              <a:rPr lang="en-US" dirty="0">
                <a:solidFill>
                  <a:srgbClr val="000000"/>
                </a:solidFill>
              </a:rPr>
              <a:t> Go to - </a:t>
            </a:r>
            <a:r>
              <a:rPr lang="en-US" dirty="0">
                <a:solidFill>
                  <a:srgbClr val="000000"/>
                </a:solidFill>
                <a:hlinkClick r:id="rId2"/>
              </a:rPr>
              <a:t>https://fermi.service-now.com/new_acct_request.do</a:t>
            </a:r>
            <a:endParaRPr lang="en-US" dirty="0">
              <a:solidFill>
                <a:srgbClr val="000000"/>
              </a:solidFill>
            </a:endParaRPr>
          </a:p>
          <a:p>
            <a:pPr marL="342900" indent="-342900">
              <a:buFont typeface="Arial" panose="020B0604020202020204" pitchFamily="34" charset="0"/>
              <a:buChar char="•"/>
            </a:pPr>
            <a:r>
              <a:rPr lang="en-US" dirty="0">
                <a:solidFill>
                  <a:srgbClr val="000000"/>
                </a:solidFill>
              </a:rPr>
              <a:t>Select your affiliation under “Collaborations” using the Pull-down menu</a:t>
            </a:r>
          </a:p>
          <a:p>
            <a:pPr marL="342900" indent="-342900">
              <a:buFont typeface="Arial" panose="020B0604020202020204" pitchFamily="34" charset="0"/>
              <a:buChar char="•"/>
            </a:pPr>
            <a:r>
              <a:rPr lang="en-US" dirty="0">
                <a:solidFill>
                  <a:srgbClr val="000000"/>
                </a:solidFill>
              </a:rPr>
              <a:t>Fill out the rest of the information.</a:t>
            </a:r>
          </a:p>
          <a:p>
            <a:endParaRPr lang="en-US" dirty="0">
              <a:solidFill>
                <a:srgbClr val="000000"/>
              </a:solidFill>
            </a:endParaRPr>
          </a:p>
          <a:p>
            <a:r>
              <a:rPr lang="en-US" dirty="0">
                <a:solidFill>
                  <a:srgbClr val="000000"/>
                </a:solidFill>
              </a:rPr>
              <a:t>After submitting the form, it should come to the Project PM/Director for approval</a:t>
            </a:r>
          </a:p>
          <a:p>
            <a:pPr marL="342900" indent="-342900">
              <a:buFont typeface="Arial" panose="020B0604020202020204" pitchFamily="34" charset="0"/>
              <a:buChar char="•"/>
            </a:pPr>
            <a:r>
              <a:rPr lang="en-US" dirty="0">
                <a:solidFill>
                  <a:srgbClr val="000000"/>
                </a:solidFill>
              </a:rPr>
              <a:t>Once approved it should be easy to get the Fermi account.</a:t>
            </a:r>
          </a:p>
          <a:p>
            <a:pPr marL="342900" indent="-342900">
              <a:buFont typeface="Arial" panose="020B0604020202020204" pitchFamily="34" charset="0"/>
              <a:buChar char="•"/>
            </a:pPr>
            <a:r>
              <a:rPr lang="en-US" dirty="0">
                <a:solidFill>
                  <a:srgbClr val="000000"/>
                </a:solidFill>
              </a:rPr>
              <a:t>The training courses and the Fermi Workday system set up take a little time</a:t>
            </a:r>
          </a:p>
        </p:txBody>
      </p:sp>
      <p:pic>
        <p:nvPicPr>
          <p:cNvPr id="3" name="Picture 2">
            <a:extLst>
              <a:ext uri="{FF2B5EF4-FFF2-40B4-BE49-F238E27FC236}">
                <a16:creationId xmlns:a16="http://schemas.microsoft.com/office/drawing/2014/main" id="{500E69D8-E8BC-4F84-A301-E65A749933DA}"/>
              </a:ext>
            </a:extLst>
          </p:cNvPr>
          <p:cNvPicPr>
            <a:picLocks noChangeAspect="1"/>
          </p:cNvPicPr>
          <p:nvPr/>
        </p:nvPicPr>
        <p:blipFill rotWithShape="1">
          <a:blip r:embed="rId3"/>
          <a:srcRect t="20709" r="82143" b="16162"/>
          <a:stretch/>
        </p:blipFill>
        <p:spPr>
          <a:xfrm>
            <a:off x="6459538" y="832173"/>
            <a:ext cx="2394857" cy="5172892"/>
          </a:xfrm>
          <a:prstGeom prst="rect">
            <a:avLst/>
          </a:prstGeom>
        </p:spPr>
      </p:pic>
    </p:spTree>
    <p:extLst>
      <p:ext uri="{BB962C8B-B14F-4D97-AF65-F5344CB8AC3E}">
        <p14:creationId xmlns:p14="http://schemas.microsoft.com/office/powerpoint/2010/main" val="36527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p:cTn id="39"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p:cTn id="4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 calcmode="lin" valueType="num">
                                      <p:cBhvr>
                                        <p:cTn id="55"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899305-9A30-4DE0-81C8-28E3E6F55390}"/>
              </a:ext>
            </a:extLst>
          </p:cNvPr>
          <p:cNvPicPr>
            <a:picLocks noChangeAspect="1"/>
          </p:cNvPicPr>
          <p:nvPr/>
        </p:nvPicPr>
        <p:blipFill>
          <a:blip r:embed="rId2"/>
          <a:stretch>
            <a:fillRect/>
          </a:stretch>
        </p:blipFill>
        <p:spPr>
          <a:xfrm>
            <a:off x="938645" y="819940"/>
            <a:ext cx="7266709" cy="3809389"/>
          </a:xfrm>
          <a:prstGeom prst="rect">
            <a:avLst/>
          </a:prstGeom>
        </p:spPr>
      </p:pic>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Variance Analysis Thresholds (Default)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20</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0E775E4B-71CE-4B92-B552-4F92409A9D63}"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grpSp>
        <p:nvGrpSpPr>
          <p:cNvPr id="6" name="Group 5"/>
          <p:cNvGrpSpPr/>
          <p:nvPr/>
        </p:nvGrpSpPr>
        <p:grpSpPr>
          <a:xfrm>
            <a:off x="1225155" y="4511674"/>
            <a:ext cx="6640908" cy="1729641"/>
            <a:chOff x="1015605" y="4511674"/>
            <a:chExt cx="6640908" cy="1729641"/>
          </a:xfrm>
        </p:grpSpPr>
        <p:sp>
          <p:nvSpPr>
            <p:cNvPr id="4" name="TextBox 3"/>
            <p:cNvSpPr txBox="1"/>
            <p:nvPr/>
          </p:nvSpPr>
          <p:spPr>
            <a:xfrm>
              <a:off x="1015605" y="4972050"/>
              <a:ext cx="3528218" cy="1200329"/>
            </a:xfrm>
            <a:prstGeom prst="rect">
              <a:avLst/>
            </a:prstGeom>
            <a:noFill/>
          </p:spPr>
          <p:txBody>
            <a:bodyPr wrap="square" rtlCol="0">
              <a:spAutoFit/>
            </a:bodyPr>
            <a:lstStyle/>
            <a:p>
              <a:pPr marL="342900" indent="-342900">
                <a:buFont typeface="Arial" panose="020B0604020202020204" pitchFamily="34" charset="0"/>
                <a:buChar char="•"/>
              </a:pPr>
              <a:r>
                <a:rPr lang="en-US" dirty="0"/>
                <a:t>FRA Management</a:t>
              </a:r>
            </a:p>
            <a:p>
              <a:pPr marL="342900" indent="-342900">
                <a:buFont typeface="Arial" panose="020B0604020202020204" pitchFamily="34" charset="0"/>
                <a:buChar char="•"/>
              </a:pPr>
              <a:r>
                <a:rPr lang="en-US" dirty="0"/>
                <a:t>Project Requirements</a:t>
              </a:r>
            </a:p>
            <a:p>
              <a:pPr marL="342900" indent="-342900">
                <a:buFont typeface="Arial" panose="020B0604020202020204" pitchFamily="34" charset="0"/>
                <a:buChar char="•"/>
              </a:pPr>
              <a:r>
                <a:rPr lang="en-US" dirty="0"/>
                <a:t>FRA Management</a:t>
              </a:r>
            </a:p>
          </p:txBody>
        </p:sp>
        <p:sp>
          <p:nvSpPr>
            <p:cNvPr id="13" name="TextBox 12"/>
            <p:cNvSpPr txBox="1"/>
            <p:nvPr/>
          </p:nvSpPr>
          <p:spPr>
            <a:xfrm>
              <a:off x="4416029" y="4917876"/>
              <a:ext cx="3240484" cy="1323439"/>
            </a:xfrm>
            <a:prstGeom prst="rect">
              <a:avLst/>
            </a:prstGeom>
            <a:noFill/>
          </p:spPr>
          <p:txBody>
            <a:bodyPr wrap="square" rtlCol="0">
              <a:spAutoFit/>
            </a:bodyPr>
            <a:lstStyle/>
            <a:p>
              <a:pPr marL="342900" indent="-342900">
                <a:buFont typeface="Arial" panose="020B0604020202020204" pitchFamily="34" charset="0"/>
                <a:buChar char="•"/>
              </a:pPr>
              <a:r>
                <a:rPr lang="en-US" dirty="0"/>
                <a:t>Project Requirements</a:t>
              </a:r>
            </a:p>
            <a:p>
              <a:pPr marL="800100" lvl="1" indent="-342900">
                <a:buFont typeface="Arial" panose="020B0604020202020204" pitchFamily="34" charset="0"/>
                <a:buChar char="•"/>
              </a:pPr>
              <a:r>
                <a:rPr lang="en-US" sz="1600" dirty="0"/>
                <a:t>Risk</a:t>
              </a:r>
            </a:p>
            <a:p>
              <a:pPr marL="800100" lvl="1" indent="-342900">
                <a:buFont typeface="Arial" panose="020B0604020202020204" pitchFamily="34" charset="0"/>
                <a:buChar char="•"/>
              </a:pPr>
              <a:r>
                <a:rPr lang="en-US" sz="1600" dirty="0"/>
                <a:t>Budget</a:t>
              </a:r>
            </a:p>
            <a:p>
              <a:pPr marL="342900" lvl="1" indent="-342900">
                <a:buFont typeface="Arial" panose="020B0604020202020204" pitchFamily="34" charset="0"/>
                <a:buChar char="•"/>
              </a:pPr>
              <a:r>
                <a:rPr lang="en-US" dirty="0"/>
                <a:t>Reflected in PMP</a:t>
              </a:r>
              <a:endParaRPr lang="en-US" sz="1600" dirty="0"/>
            </a:p>
          </p:txBody>
        </p:sp>
        <p:sp>
          <p:nvSpPr>
            <p:cNvPr id="5" name="TextBox 4"/>
            <p:cNvSpPr txBox="1"/>
            <p:nvPr/>
          </p:nvSpPr>
          <p:spPr>
            <a:xfrm>
              <a:off x="1015605" y="4511674"/>
              <a:ext cx="6640908" cy="461665"/>
            </a:xfrm>
            <a:prstGeom prst="rect">
              <a:avLst/>
            </a:prstGeom>
            <a:noFill/>
          </p:spPr>
          <p:txBody>
            <a:bodyPr wrap="square" rtlCol="0">
              <a:spAutoFit/>
            </a:bodyPr>
            <a:lstStyle/>
            <a:p>
              <a:pPr algn="ctr"/>
              <a:r>
                <a:rPr lang="en-US" dirty="0"/>
                <a:t>Changed by Exception</a:t>
              </a:r>
            </a:p>
          </p:txBody>
        </p:sp>
      </p:grpSp>
      <p:sp>
        <p:nvSpPr>
          <p:cNvPr id="11" name="Rectangle 10"/>
          <p:cNvSpPr/>
          <p:nvPr/>
        </p:nvSpPr>
        <p:spPr>
          <a:xfrm>
            <a:off x="1553406" y="2610333"/>
            <a:ext cx="5608738" cy="416646"/>
          </a:xfrm>
          <a:prstGeom prst="rect">
            <a:avLst/>
          </a:prstGeom>
          <a:solidFill>
            <a:srgbClr val="FFFF00">
              <a:alpha val="16000"/>
            </a:srgbClr>
          </a:solidFill>
          <a:ln w="28575" cap="rnd">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553406" y="3754164"/>
            <a:ext cx="5608738" cy="452915"/>
          </a:xfrm>
          <a:prstGeom prst="rect">
            <a:avLst/>
          </a:prstGeom>
          <a:solidFill>
            <a:srgbClr val="FF0000">
              <a:alpha val="15000"/>
            </a:srgbClr>
          </a:solidFill>
          <a:ln w="28575" cap="rnd">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2162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VAR – Narration (Four Key Elements)</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21</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06653D5-FF37-48E0-A307-17A73EF0196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8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6726" y="4105275"/>
            <a:ext cx="4305299" cy="1569660"/>
          </a:xfrm>
          <a:prstGeom prst="rect">
            <a:avLst/>
          </a:prstGeom>
          <a:noFill/>
        </p:spPr>
        <p:txBody>
          <a:bodyPr wrap="square" rtlCol="0">
            <a:spAutoFit/>
          </a:bodyPr>
          <a:lstStyle/>
          <a:p>
            <a:pPr marL="342900" lvl="0" indent="-342900">
              <a:buFont typeface="Arial" panose="020B0604020202020204" pitchFamily="34" charset="0"/>
              <a:buChar char="•"/>
            </a:pPr>
            <a:r>
              <a:rPr lang="en-US" b="1" dirty="0">
                <a:solidFill>
                  <a:srgbClr val="FF0000"/>
                </a:solidFill>
              </a:rPr>
              <a:t>Explanation of Variance</a:t>
            </a:r>
          </a:p>
          <a:p>
            <a:pPr marL="342900" indent="-342900">
              <a:buFont typeface="Arial" panose="020B0604020202020204" pitchFamily="34" charset="0"/>
              <a:buChar char="•"/>
            </a:pPr>
            <a:r>
              <a:rPr lang="en-US" b="1" dirty="0"/>
              <a:t>Impact</a:t>
            </a:r>
          </a:p>
          <a:p>
            <a:pPr marL="342900" indent="-342900">
              <a:buFont typeface="Arial" panose="020B0604020202020204" pitchFamily="34" charset="0"/>
              <a:buChar char="•"/>
            </a:pPr>
            <a:r>
              <a:rPr lang="en-US" b="1" dirty="0">
                <a:solidFill>
                  <a:schemeClr val="accent2"/>
                </a:solidFill>
              </a:rPr>
              <a:t>Corrective Action</a:t>
            </a:r>
          </a:p>
          <a:p>
            <a:pPr marL="342900" indent="-342900">
              <a:buFont typeface="Arial" panose="020B0604020202020204" pitchFamily="34" charset="0"/>
              <a:buChar char="•"/>
            </a:pPr>
            <a:r>
              <a:rPr lang="en-US" b="1" dirty="0">
                <a:solidFill>
                  <a:srgbClr val="00B050"/>
                </a:solidFill>
              </a:rPr>
              <a:t>Summary</a:t>
            </a:r>
          </a:p>
        </p:txBody>
      </p:sp>
      <p:cxnSp>
        <p:nvCxnSpPr>
          <p:cNvPr id="3" name="Straight Connector 2"/>
          <p:cNvCxnSpPr/>
          <p:nvPr/>
        </p:nvCxnSpPr>
        <p:spPr>
          <a:xfrm>
            <a:off x="330385" y="1143000"/>
            <a:ext cx="19175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0385" y="2276475"/>
            <a:ext cx="3729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0384" y="2781300"/>
            <a:ext cx="74594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30385" y="3286125"/>
            <a:ext cx="3470090"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2050" name="Picture 2" descr="C:\Users\rmarcum\AppData\Local\Microsoft\Windows\Temporary Internet Files\Content.IE5\TSJMDWKI\MC90043600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938" y="4124325"/>
            <a:ext cx="1690549" cy="1724025"/>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613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1" end="1"/>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10">
                                            <p:txEl>
                                              <p:pRg st="2" end="2"/>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 calcmode="lin" valueType="num">
                                      <p:cBhvr>
                                        <p:cTn id="43"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10">
                                            <p:txEl>
                                              <p:pRg st="3" end="3"/>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50"/>
                                        </p:tgtEl>
                                        <p:attrNameLst>
                                          <p:attrName>style.visibility</p:attrName>
                                        </p:attrNameLst>
                                      </p:cBhvr>
                                      <p:to>
                                        <p:strVal val="visible"/>
                                      </p:to>
                                    </p:set>
                                    <p:animEffect transition="in" filter="fade">
                                      <p:cBhvr>
                                        <p:cTn id="5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83" y="947204"/>
            <a:ext cx="8585015" cy="142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VAR – Narration (First Two Elements)</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22</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D6740323-420B-4546-9CA8-048EC4BC56B3}"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TextBox 9"/>
          <p:cNvSpPr txBox="1"/>
          <p:nvPr/>
        </p:nvSpPr>
        <p:spPr>
          <a:xfrm>
            <a:off x="330385" y="2924175"/>
            <a:ext cx="4305299" cy="3108543"/>
          </a:xfrm>
          <a:prstGeom prst="rect">
            <a:avLst/>
          </a:prstGeom>
          <a:noFill/>
        </p:spPr>
        <p:txBody>
          <a:bodyPr wrap="square" rtlCol="0">
            <a:spAutoFit/>
          </a:bodyPr>
          <a:lstStyle/>
          <a:p>
            <a:pPr lvl="0"/>
            <a:r>
              <a:rPr lang="en-US" sz="2800" b="1" dirty="0">
                <a:solidFill>
                  <a:srgbClr val="000000"/>
                </a:solidFill>
              </a:rPr>
              <a:t>Explanation of Variance</a:t>
            </a:r>
          </a:p>
          <a:p>
            <a:pPr marL="342900" indent="-342900">
              <a:buFont typeface="Wingdings" panose="05000000000000000000" pitchFamily="2" charset="2"/>
              <a:buChar char="Ø"/>
            </a:pPr>
            <a:r>
              <a:rPr lang="en-US" dirty="0">
                <a:solidFill>
                  <a:srgbClr val="000000"/>
                </a:solidFill>
              </a:rPr>
              <a:t>Current</a:t>
            </a:r>
          </a:p>
          <a:p>
            <a:pPr marL="342900" indent="-342900">
              <a:buFont typeface="Wingdings" panose="05000000000000000000" pitchFamily="2" charset="2"/>
              <a:buChar char="Ø"/>
            </a:pPr>
            <a:r>
              <a:rPr lang="en-US" dirty="0">
                <a:solidFill>
                  <a:srgbClr val="000000"/>
                </a:solidFill>
              </a:rPr>
              <a:t>Cumulative</a:t>
            </a:r>
          </a:p>
          <a:p>
            <a:pPr marL="800100" lvl="1" indent="-342900">
              <a:buFont typeface="Arial" panose="020B0604020202020204" pitchFamily="34" charset="0"/>
              <a:buChar char="•"/>
            </a:pPr>
            <a:r>
              <a:rPr lang="en-US" dirty="0">
                <a:solidFill>
                  <a:srgbClr val="000000"/>
                </a:solidFill>
              </a:rPr>
              <a:t>Cost</a:t>
            </a:r>
          </a:p>
          <a:p>
            <a:pPr marL="800100" lvl="1" indent="-342900">
              <a:buFont typeface="Arial" panose="020B0604020202020204" pitchFamily="34" charset="0"/>
              <a:buChar char="•"/>
            </a:pPr>
            <a:r>
              <a:rPr lang="en-US" dirty="0">
                <a:solidFill>
                  <a:srgbClr val="000000"/>
                </a:solidFill>
              </a:rPr>
              <a:t>Schedule</a:t>
            </a:r>
          </a:p>
          <a:p>
            <a:pPr marL="1257300" lvl="2" indent="-342900">
              <a:buFont typeface="Wingdings" panose="05000000000000000000" pitchFamily="2" charset="2"/>
              <a:buChar char="ü"/>
            </a:pPr>
            <a:r>
              <a:rPr lang="en-US" dirty="0">
                <a:solidFill>
                  <a:srgbClr val="000000"/>
                </a:solidFill>
              </a:rPr>
              <a:t>What</a:t>
            </a:r>
          </a:p>
          <a:p>
            <a:pPr marL="1257300" lvl="2" indent="-342900">
              <a:buFont typeface="Wingdings" panose="05000000000000000000" pitchFamily="2" charset="2"/>
              <a:buChar char="ü"/>
            </a:pPr>
            <a:r>
              <a:rPr lang="en-US" dirty="0">
                <a:solidFill>
                  <a:srgbClr val="000000"/>
                </a:solidFill>
              </a:rPr>
              <a:t>Why</a:t>
            </a:r>
          </a:p>
          <a:p>
            <a:pPr marL="342900" lvl="1" indent="-342900">
              <a:buFont typeface="Wingdings" panose="05000000000000000000" pitchFamily="2" charset="2"/>
              <a:buChar char="Ø"/>
            </a:pPr>
            <a:r>
              <a:rPr lang="en-US" b="1" dirty="0">
                <a:solidFill>
                  <a:srgbClr val="FF0000"/>
                </a:solidFill>
              </a:rPr>
              <a:t>At Completion</a:t>
            </a:r>
          </a:p>
        </p:txBody>
      </p:sp>
      <p:sp>
        <p:nvSpPr>
          <p:cNvPr id="11" name="TextBox 10"/>
          <p:cNvSpPr txBox="1"/>
          <p:nvPr/>
        </p:nvSpPr>
        <p:spPr>
          <a:xfrm>
            <a:off x="4533900" y="2924175"/>
            <a:ext cx="4305299" cy="2369880"/>
          </a:xfrm>
          <a:prstGeom prst="rect">
            <a:avLst/>
          </a:prstGeom>
          <a:noFill/>
        </p:spPr>
        <p:txBody>
          <a:bodyPr wrap="square" rtlCol="0">
            <a:spAutoFit/>
          </a:bodyPr>
          <a:lstStyle/>
          <a:p>
            <a:r>
              <a:rPr lang="en-US" sz="2800" b="1" dirty="0">
                <a:solidFill>
                  <a:srgbClr val="000000"/>
                </a:solidFill>
              </a:rPr>
              <a:t>Impact</a:t>
            </a:r>
          </a:p>
          <a:p>
            <a:pPr marL="342900" indent="-342900">
              <a:buFont typeface="Arial" panose="020B0604020202020204" pitchFamily="34" charset="0"/>
              <a:buChar char="•"/>
            </a:pPr>
            <a:r>
              <a:rPr lang="en-US" dirty="0">
                <a:solidFill>
                  <a:srgbClr val="000000"/>
                </a:solidFill>
              </a:rPr>
              <a:t>Schedule</a:t>
            </a:r>
          </a:p>
          <a:p>
            <a:pPr marL="342900" indent="-342900">
              <a:buFont typeface="Arial" panose="020B0604020202020204" pitchFamily="34" charset="0"/>
              <a:buChar char="•"/>
            </a:pPr>
            <a:r>
              <a:rPr lang="en-US" b="1" dirty="0"/>
              <a:t>Cost</a:t>
            </a:r>
          </a:p>
          <a:p>
            <a:pPr marL="342900" indent="-342900">
              <a:buFont typeface="Arial" panose="020B0604020202020204" pitchFamily="34" charset="0"/>
              <a:buChar char="•"/>
            </a:pPr>
            <a:r>
              <a:rPr lang="en-US" dirty="0">
                <a:solidFill>
                  <a:srgbClr val="000000"/>
                </a:solidFill>
              </a:rPr>
              <a:t>CA</a:t>
            </a:r>
          </a:p>
          <a:p>
            <a:pPr marL="342900" indent="-342900">
              <a:buFont typeface="Arial" panose="020B0604020202020204" pitchFamily="34" charset="0"/>
              <a:buChar char="•"/>
            </a:pPr>
            <a:r>
              <a:rPr lang="en-US" dirty="0">
                <a:solidFill>
                  <a:srgbClr val="000000"/>
                </a:solidFill>
              </a:rPr>
              <a:t>Think Successors</a:t>
            </a:r>
          </a:p>
          <a:p>
            <a:pPr marL="342900" indent="-342900">
              <a:buFont typeface="Arial" panose="020B0604020202020204" pitchFamily="34" charset="0"/>
              <a:buChar char="•"/>
            </a:pPr>
            <a:r>
              <a:rPr lang="en-US" dirty="0">
                <a:solidFill>
                  <a:srgbClr val="000000"/>
                </a:solidFill>
              </a:rPr>
              <a:t>Project</a:t>
            </a:r>
          </a:p>
        </p:txBody>
      </p:sp>
      <p:sp>
        <p:nvSpPr>
          <p:cNvPr id="12" name="Rectangle 11"/>
          <p:cNvSpPr/>
          <p:nvPr/>
        </p:nvSpPr>
        <p:spPr>
          <a:xfrm>
            <a:off x="320859" y="876300"/>
            <a:ext cx="8585016" cy="1152525"/>
          </a:xfrm>
          <a:prstGeom prst="rect">
            <a:avLst/>
          </a:prstGeom>
          <a:noFill/>
          <a:ln w="285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20858" y="2076451"/>
            <a:ext cx="8585017" cy="457200"/>
          </a:xfrm>
          <a:prstGeom prst="rect">
            <a:avLst/>
          </a:prstGeom>
          <a:noFill/>
          <a:ln w="28575" cap="rnd">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86845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3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p:cTn id="1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10">
                                            <p:txEl>
                                              <p:pRg st="1" end="1"/>
                                            </p:txEl>
                                          </p:spTgt>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p:cTn id="24"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10">
                                            <p:txEl>
                                              <p:pRg st="2" end="2"/>
                                            </p:txEl>
                                          </p:spTgt>
                                        </p:tgtEl>
                                      </p:cBhvr>
                                    </p:animEffect>
                                  </p:childTnLst>
                                </p:cTn>
                              </p:par>
                            </p:childTnLst>
                          </p:cTn>
                        </p:par>
                        <p:par>
                          <p:cTn id="28" fill="hold">
                            <p:stCondLst>
                              <p:cond delay="4000"/>
                            </p:stCondLst>
                            <p:childTnLst>
                              <p:par>
                                <p:cTn id="29" presetID="31" presetClass="entr" presetSubtype="0"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p:cTn id="31"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0">
                                            <p:txEl>
                                              <p:pRg st="3" end="3"/>
                                            </p:txEl>
                                          </p:spTgt>
                                        </p:tgtEl>
                                      </p:cBhvr>
                                    </p:animEffect>
                                  </p:childTnLst>
                                </p:cTn>
                              </p:par>
                            </p:childTnLst>
                          </p:cTn>
                        </p:par>
                        <p:par>
                          <p:cTn id="35" fill="hold">
                            <p:stCondLst>
                              <p:cond delay="5000"/>
                            </p:stCondLst>
                            <p:childTnLst>
                              <p:par>
                                <p:cTn id="36" presetID="31" presetClass="entr" presetSubtype="0" fill="hold" nodeType="after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 calcmode="lin" valueType="num">
                                      <p:cBhvr>
                                        <p:cTn id="38" dur="10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10">
                                            <p:txEl>
                                              <p:pRg st="4" end="4"/>
                                            </p:txEl>
                                          </p:spTgt>
                                        </p:tgtEl>
                                      </p:cBhvr>
                                    </p:animEffect>
                                  </p:childTnLst>
                                </p:cTn>
                              </p:par>
                            </p:childTnLst>
                          </p:cTn>
                        </p:par>
                        <p:par>
                          <p:cTn id="42" fill="hold">
                            <p:stCondLst>
                              <p:cond delay="6000"/>
                            </p:stCondLst>
                            <p:childTnLst>
                              <p:par>
                                <p:cTn id="43" presetID="31" presetClass="entr" presetSubtype="0" fill="hold" nodeType="after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 calcmode="lin" valueType="num">
                                      <p:cBhvr>
                                        <p:cTn id="45" dur="10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10">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10">
                                            <p:txEl>
                                              <p:pRg st="5" end="5"/>
                                            </p:txEl>
                                          </p:spTgt>
                                        </p:tgtEl>
                                      </p:cBhvr>
                                    </p:animEffect>
                                  </p:childTnLst>
                                </p:cTn>
                              </p:par>
                            </p:childTnLst>
                          </p:cTn>
                        </p:par>
                        <p:par>
                          <p:cTn id="49" fill="hold">
                            <p:stCondLst>
                              <p:cond delay="7000"/>
                            </p:stCondLst>
                            <p:childTnLst>
                              <p:par>
                                <p:cTn id="50" presetID="31" presetClass="entr" presetSubtype="0" fill="hold" nodeType="after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 calcmode="lin" valueType="num">
                                      <p:cBhvr>
                                        <p:cTn id="52"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53"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54" dur="1000" fill="hold"/>
                                        <p:tgtEl>
                                          <p:spTgt spid="10">
                                            <p:txEl>
                                              <p:pRg st="6" end="6"/>
                                            </p:txEl>
                                          </p:spTgt>
                                        </p:tgtEl>
                                        <p:attrNameLst>
                                          <p:attrName>style.rotation</p:attrName>
                                        </p:attrNameLst>
                                      </p:cBhvr>
                                      <p:tavLst>
                                        <p:tav tm="0">
                                          <p:val>
                                            <p:fltVal val="90"/>
                                          </p:val>
                                        </p:tav>
                                        <p:tav tm="100000">
                                          <p:val>
                                            <p:fltVal val="0"/>
                                          </p:val>
                                        </p:tav>
                                      </p:tavLst>
                                    </p:anim>
                                    <p:animEffect transition="in" filter="fade">
                                      <p:cBhvr>
                                        <p:cTn id="55" dur="1000"/>
                                        <p:tgtEl>
                                          <p:spTgt spid="10">
                                            <p:txEl>
                                              <p:pRg st="6" end="6"/>
                                            </p:txEl>
                                          </p:spTgt>
                                        </p:tgtEl>
                                      </p:cBhvr>
                                    </p:animEffect>
                                  </p:childTnLst>
                                </p:cTn>
                              </p:par>
                            </p:childTnLst>
                          </p:cTn>
                        </p:par>
                        <p:par>
                          <p:cTn id="56" fill="hold">
                            <p:stCondLst>
                              <p:cond delay="8000"/>
                            </p:stCondLst>
                            <p:childTnLst>
                              <p:par>
                                <p:cTn id="57" presetID="31" presetClass="entr" presetSubtype="0" fill="hold" nodeType="afterEffect">
                                  <p:stCondLst>
                                    <p:cond delay="0"/>
                                  </p:stCondLst>
                                  <p:childTnLst>
                                    <p:set>
                                      <p:cBhvr>
                                        <p:cTn id="58" dur="1" fill="hold">
                                          <p:stCondLst>
                                            <p:cond delay="0"/>
                                          </p:stCondLst>
                                        </p:cTn>
                                        <p:tgtEl>
                                          <p:spTgt spid="10">
                                            <p:txEl>
                                              <p:pRg st="7" end="7"/>
                                            </p:txEl>
                                          </p:spTgt>
                                        </p:tgtEl>
                                        <p:attrNameLst>
                                          <p:attrName>style.visibility</p:attrName>
                                        </p:attrNameLst>
                                      </p:cBhvr>
                                      <p:to>
                                        <p:strVal val="visible"/>
                                      </p:to>
                                    </p:set>
                                    <p:anim calcmode="lin" valueType="num">
                                      <p:cBhvr>
                                        <p:cTn id="59" dur="1000" fill="hold"/>
                                        <p:tgtEl>
                                          <p:spTgt spid="10">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10">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10">
                                            <p:txEl>
                                              <p:pRg st="7" end="7"/>
                                            </p:txEl>
                                          </p:spTgt>
                                        </p:tgtEl>
                                        <p:attrNameLst>
                                          <p:attrName>style.rotation</p:attrName>
                                        </p:attrNameLst>
                                      </p:cBhvr>
                                      <p:tavLst>
                                        <p:tav tm="0">
                                          <p:val>
                                            <p:fltVal val="90"/>
                                          </p:val>
                                        </p:tav>
                                        <p:tav tm="100000">
                                          <p:val>
                                            <p:fltVal val="0"/>
                                          </p:val>
                                        </p:tav>
                                      </p:tavLst>
                                    </p:anim>
                                    <p:animEffect transition="in" filter="fade">
                                      <p:cBhvr>
                                        <p:cTn id="62" dur="1000"/>
                                        <p:tgtEl>
                                          <p:spTgt spid="10">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p:cTn id="6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11">
                                            <p:txEl>
                                              <p:pRg st="0" end="0"/>
                                            </p:txEl>
                                          </p:spTgt>
                                        </p:tgtEl>
                                      </p:cBhvr>
                                    </p:animEffect>
                                  </p:childTnLst>
                                </p:cTn>
                              </p:par>
                            </p:childTnLst>
                          </p:cTn>
                        </p:par>
                        <p:par>
                          <p:cTn id="71" fill="hold">
                            <p:stCondLst>
                              <p:cond delay="1000"/>
                            </p:stCondLst>
                            <p:childTnLst>
                              <p:par>
                                <p:cTn id="72" presetID="6" presetClass="entr" presetSubtype="16"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circle(in)">
                                      <p:cBhvr>
                                        <p:cTn id="74" dur="2000"/>
                                        <p:tgtEl>
                                          <p:spTgt spid="13"/>
                                        </p:tgtEl>
                                      </p:cBhvr>
                                    </p:animEffect>
                                  </p:childTnLst>
                                </p:cTn>
                              </p:par>
                              <p:par>
                                <p:cTn id="75" presetID="31" presetClass="entr" presetSubtype="0" fill="hold" nodeType="with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 calcmode="lin" valueType="num">
                                      <p:cBhvr>
                                        <p:cTn id="77"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78"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79"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80" dur="1000"/>
                                        <p:tgtEl>
                                          <p:spTgt spid="11">
                                            <p:txEl>
                                              <p:pRg st="1" end="1"/>
                                            </p:txEl>
                                          </p:spTgt>
                                        </p:tgtEl>
                                      </p:cBhvr>
                                    </p:animEffect>
                                  </p:childTnLst>
                                </p:cTn>
                              </p:par>
                            </p:childTnLst>
                          </p:cTn>
                        </p:par>
                        <p:par>
                          <p:cTn id="81" fill="hold">
                            <p:stCondLst>
                              <p:cond delay="3000"/>
                            </p:stCondLst>
                            <p:childTnLst>
                              <p:par>
                                <p:cTn id="82" presetID="31" presetClass="entr" presetSubtype="0" fill="hold" nodeType="afterEffect">
                                  <p:stCondLst>
                                    <p:cond delay="0"/>
                                  </p:stCondLst>
                                  <p:childTnLst>
                                    <p:set>
                                      <p:cBhvr>
                                        <p:cTn id="83" dur="1" fill="hold">
                                          <p:stCondLst>
                                            <p:cond delay="0"/>
                                          </p:stCondLst>
                                        </p:cTn>
                                        <p:tgtEl>
                                          <p:spTgt spid="11">
                                            <p:txEl>
                                              <p:pRg st="2" end="2"/>
                                            </p:txEl>
                                          </p:spTgt>
                                        </p:tgtEl>
                                        <p:attrNameLst>
                                          <p:attrName>style.visibility</p:attrName>
                                        </p:attrNameLst>
                                      </p:cBhvr>
                                      <p:to>
                                        <p:strVal val="visible"/>
                                      </p:to>
                                    </p:set>
                                    <p:anim calcmode="lin" valueType="num">
                                      <p:cBhvr>
                                        <p:cTn id="84" dur="1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5" dur="1000" fill="hold"/>
                                        <p:tgtEl>
                                          <p:spTgt spid="11">
                                            <p:txEl>
                                              <p:pRg st="2" end="2"/>
                                            </p:txEl>
                                          </p:spTgt>
                                        </p:tgtEl>
                                        <p:attrNameLst>
                                          <p:attrName>ppt_h</p:attrName>
                                        </p:attrNameLst>
                                      </p:cBhvr>
                                      <p:tavLst>
                                        <p:tav tm="0">
                                          <p:val>
                                            <p:fltVal val="0"/>
                                          </p:val>
                                        </p:tav>
                                        <p:tav tm="100000">
                                          <p:val>
                                            <p:strVal val="#ppt_h"/>
                                          </p:val>
                                        </p:tav>
                                      </p:tavLst>
                                    </p:anim>
                                    <p:anim calcmode="lin" valueType="num">
                                      <p:cBhvr>
                                        <p:cTn id="86" dur="1000" fill="hold"/>
                                        <p:tgtEl>
                                          <p:spTgt spid="11">
                                            <p:txEl>
                                              <p:pRg st="2" end="2"/>
                                            </p:txEl>
                                          </p:spTgt>
                                        </p:tgtEl>
                                        <p:attrNameLst>
                                          <p:attrName>style.rotation</p:attrName>
                                        </p:attrNameLst>
                                      </p:cBhvr>
                                      <p:tavLst>
                                        <p:tav tm="0">
                                          <p:val>
                                            <p:fltVal val="90"/>
                                          </p:val>
                                        </p:tav>
                                        <p:tav tm="100000">
                                          <p:val>
                                            <p:fltVal val="0"/>
                                          </p:val>
                                        </p:tav>
                                      </p:tavLst>
                                    </p:anim>
                                    <p:animEffect transition="in" filter="fade">
                                      <p:cBhvr>
                                        <p:cTn id="87" dur="1000"/>
                                        <p:tgtEl>
                                          <p:spTgt spid="11">
                                            <p:txEl>
                                              <p:pRg st="2" end="2"/>
                                            </p:txEl>
                                          </p:spTgt>
                                        </p:tgtEl>
                                      </p:cBhvr>
                                    </p:animEffect>
                                  </p:childTnLst>
                                </p:cTn>
                              </p:par>
                            </p:childTnLst>
                          </p:cTn>
                        </p:par>
                        <p:par>
                          <p:cTn id="88" fill="hold">
                            <p:stCondLst>
                              <p:cond delay="4000"/>
                            </p:stCondLst>
                            <p:childTnLst>
                              <p:par>
                                <p:cTn id="89" presetID="31" presetClass="entr" presetSubtype="0" fill="hold" nodeType="afterEffect">
                                  <p:stCondLst>
                                    <p:cond delay="0"/>
                                  </p:stCondLst>
                                  <p:childTnLst>
                                    <p:set>
                                      <p:cBhvr>
                                        <p:cTn id="90" dur="1" fill="hold">
                                          <p:stCondLst>
                                            <p:cond delay="0"/>
                                          </p:stCondLst>
                                        </p:cTn>
                                        <p:tgtEl>
                                          <p:spTgt spid="11">
                                            <p:txEl>
                                              <p:pRg st="3" end="3"/>
                                            </p:txEl>
                                          </p:spTgt>
                                        </p:tgtEl>
                                        <p:attrNameLst>
                                          <p:attrName>style.visibility</p:attrName>
                                        </p:attrNameLst>
                                      </p:cBhvr>
                                      <p:to>
                                        <p:strVal val="visible"/>
                                      </p:to>
                                    </p:set>
                                    <p:anim calcmode="lin" valueType="num">
                                      <p:cBhvr>
                                        <p:cTn id="91" dur="10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92" dur="1000" fill="hold"/>
                                        <p:tgtEl>
                                          <p:spTgt spid="11">
                                            <p:txEl>
                                              <p:pRg st="3" end="3"/>
                                            </p:txEl>
                                          </p:spTgt>
                                        </p:tgtEl>
                                        <p:attrNameLst>
                                          <p:attrName>ppt_h</p:attrName>
                                        </p:attrNameLst>
                                      </p:cBhvr>
                                      <p:tavLst>
                                        <p:tav tm="0">
                                          <p:val>
                                            <p:fltVal val="0"/>
                                          </p:val>
                                        </p:tav>
                                        <p:tav tm="100000">
                                          <p:val>
                                            <p:strVal val="#ppt_h"/>
                                          </p:val>
                                        </p:tav>
                                      </p:tavLst>
                                    </p:anim>
                                    <p:anim calcmode="lin" valueType="num">
                                      <p:cBhvr>
                                        <p:cTn id="93" dur="1000" fill="hold"/>
                                        <p:tgtEl>
                                          <p:spTgt spid="11">
                                            <p:txEl>
                                              <p:pRg st="3" end="3"/>
                                            </p:txEl>
                                          </p:spTgt>
                                        </p:tgtEl>
                                        <p:attrNameLst>
                                          <p:attrName>style.rotation</p:attrName>
                                        </p:attrNameLst>
                                      </p:cBhvr>
                                      <p:tavLst>
                                        <p:tav tm="0">
                                          <p:val>
                                            <p:fltVal val="90"/>
                                          </p:val>
                                        </p:tav>
                                        <p:tav tm="100000">
                                          <p:val>
                                            <p:fltVal val="0"/>
                                          </p:val>
                                        </p:tav>
                                      </p:tavLst>
                                    </p:anim>
                                    <p:animEffect transition="in" filter="fade">
                                      <p:cBhvr>
                                        <p:cTn id="94" dur="1000"/>
                                        <p:tgtEl>
                                          <p:spTgt spid="11">
                                            <p:txEl>
                                              <p:pRg st="3" end="3"/>
                                            </p:txEl>
                                          </p:spTgt>
                                        </p:tgtEl>
                                      </p:cBhvr>
                                    </p:animEffect>
                                  </p:childTnLst>
                                </p:cTn>
                              </p:par>
                            </p:childTnLst>
                          </p:cTn>
                        </p:par>
                        <p:par>
                          <p:cTn id="95" fill="hold">
                            <p:stCondLst>
                              <p:cond delay="5000"/>
                            </p:stCondLst>
                            <p:childTnLst>
                              <p:par>
                                <p:cTn id="96" presetID="31" presetClass="entr" presetSubtype="0" fill="hold" nodeType="afterEffect">
                                  <p:stCondLst>
                                    <p:cond delay="0"/>
                                  </p:stCondLst>
                                  <p:childTnLst>
                                    <p:set>
                                      <p:cBhvr>
                                        <p:cTn id="97" dur="1" fill="hold">
                                          <p:stCondLst>
                                            <p:cond delay="0"/>
                                          </p:stCondLst>
                                        </p:cTn>
                                        <p:tgtEl>
                                          <p:spTgt spid="11">
                                            <p:txEl>
                                              <p:pRg st="4" end="4"/>
                                            </p:txEl>
                                          </p:spTgt>
                                        </p:tgtEl>
                                        <p:attrNameLst>
                                          <p:attrName>style.visibility</p:attrName>
                                        </p:attrNameLst>
                                      </p:cBhvr>
                                      <p:to>
                                        <p:strVal val="visible"/>
                                      </p:to>
                                    </p:set>
                                    <p:anim calcmode="lin" valueType="num">
                                      <p:cBhvr>
                                        <p:cTn id="98" dur="10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99" dur="1000" fill="hold"/>
                                        <p:tgtEl>
                                          <p:spTgt spid="11">
                                            <p:txEl>
                                              <p:pRg st="4" end="4"/>
                                            </p:txEl>
                                          </p:spTgt>
                                        </p:tgtEl>
                                        <p:attrNameLst>
                                          <p:attrName>ppt_h</p:attrName>
                                        </p:attrNameLst>
                                      </p:cBhvr>
                                      <p:tavLst>
                                        <p:tav tm="0">
                                          <p:val>
                                            <p:fltVal val="0"/>
                                          </p:val>
                                        </p:tav>
                                        <p:tav tm="100000">
                                          <p:val>
                                            <p:strVal val="#ppt_h"/>
                                          </p:val>
                                        </p:tav>
                                      </p:tavLst>
                                    </p:anim>
                                    <p:anim calcmode="lin" valueType="num">
                                      <p:cBhvr>
                                        <p:cTn id="100" dur="1000" fill="hold"/>
                                        <p:tgtEl>
                                          <p:spTgt spid="11">
                                            <p:txEl>
                                              <p:pRg st="4" end="4"/>
                                            </p:txEl>
                                          </p:spTgt>
                                        </p:tgtEl>
                                        <p:attrNameLst>
                                          <p:attrName>style.rotation</p:attrName>
                                        </p:attrNameLst>
                                      </p:cBhvr>
                                      <p:tavLst>
                                        <p:tav tm="0">
                                          <p:val>
                                            <p:fltVal val="90"/>
                                          </p:val>
                                        </p:tav>
                                        <p:tav tm="100000">
                                          <p:val>
                                            <p:fltVal val="0"/>
                                          </p:val>
                                        </p:tav>
                                      </p:tavLst>
                                    </p:anim>
                                    <p:animEffect transition="in" filter="fade">
                                      <p:cBhvr>
                                        <p:cTn id="101" dur="1000"/>
                                        <p:tgtEl>
                                          <p:spTgt spid="11">
                                            <p:txEl>
                                              <p:pRg st="4" end="4"/>
                                            </p:txEl>
                                          </p:spTgt>
                                        </p:tgtEl>
                                      </p:cBhvr>
                                    </p:animEffect>
                                  </p:childTnLst>
                                </p:cTn>
                              </p:par>
                            </p:childTnLst>
                          </p:cTn>
                        </p:par>
                        <p:par>
                          <p:cTn id="102" fill="hold">
                            <p:stCondLst>
                              <p:cond delay="6000"/>
                            </p:stCondLst>
                            <p:childTnLst>
                              <p:par>
                                <p:cTn id="103" presetID="31" presetClass="entr" presetSubtype="0" fill="hold" nodeType="afterEffect">
                                  <p:stCondLst>
                                    <p:cond delay="0"/>
                                  </p:stCondLst>
                                  <p:childTnLst>
                                    <p:set>
                                      <p:cBhvr>
                                        <p:cTn id="104" dur="1" fill="hold">
                                          <p:stCondLst>
                                            <p:cond delay="0"/>
                                          </p:stCondLst>
                                        </p:cTn>
                                        <p:tgtEl>
                                          <p:spTgt spid="11">
                                            <p:txEl>
                                              <p:pRg st="5" end="5"/>
                                            </p:txEl>
                                          </p:spTgt>
                                        </p:tgtEl>
                                        <p:attrNameLst>
                                          <p:attrName>style.visibility</p:attrName>
                                        </p:attrNameLst>
                                      </p:cBhvr>
                                      <p:to>
                                        <p:strVal val="visible"/>
                                      </p:to>
                                    </p:set>
                                    <p:anim calcmode="lin" valueType="num">
                                      <p:cBhvr>
                                        <p:cTn id="105"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106"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107"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108"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VAR – Narration (Last Elements)</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23</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C073F114-E588-416F-B264-371099E31B89}"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8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42901" y="4105275"/>
            <a:ext cx="3790949" cy="1723549"/>
          </a:xfrm>
          <a:prstGeom prst="rect">
            <a:avLst/>
          </a:prstGeom>
          <a:noFill/>
        </p:spPr>
        <p:txBody>
          <a:bodyPr wrap="square" rtlCol="0">
            <a:spAutoFit/>
          </a:bodyPr>
          <a:lstStyle/>
          <a:p>
            <a:r>
              <a:rPr lang="en-US" sz="2800" b="1" dirty="0">
                <a:solidFill>
                  <a:srgbClr val="000000"/>
                </a:solidFill>
              </a:rPr>
              <a:t>Corrective Action</a:t>
            </a:r>
          </a:p>
          <a:p>
            <a:pPr marL="342900" indent="-342900">
              <a:buFont typeface="Arial" panose="020B0604020202020204" pitchFamily="34" charset="0"/>
              <a:buChar char="•"/>
            </a:pPr>
            <a:r>
              <a:rPr lang="en-US" sz="1800" b="1" dirty="0">
                <a:solidFill>
                  <a:srgbClr val="000000"/>
                </a:solidFill>
              </a:rPr>
              <a:t>Plan to Return to PMB</a:t>
            </a:r>
          </a:p>
          <a:p>
            <a:pPr marL="342900" indent="-342900">
              <a:buFont typeface="Arial" panose="020B0604020202020204" pitchFamily="34" charset="0"/>
              <a:buChar char="•"/>
            </a:pPr>
            <a:r>
              <a:rPr lang="en-US" sz="1800" b="1" dirty="0">
                <a:solidFill>
                  <a:srgbClr val="000000"/>
                </a:solidFill>
              </a:rPr>
              <a:t>Time-frame to Correction</a:t>
            </a:r>
          </a:p>
          <a:p>
            <a:pPr marL="342900" indent="-342900">
              <a:buFont typeface="Arial" panose="020B0604020202020204" pitchFamily="34" charset="0"/>
              <a:buChar char="•"/>
            </a:pPr>
            <a:r>
              <a:rPr lang="en-US" sz="1800" b="1" dirty="0">
                <a:solidFill>
                  <a:srgbClr val="000000"/>
                </a:solidFill>
              </a:rPr>
              <a:t>Track Actions to Completion</a:t>
            </a:r>
          </a:p>
          <a:p>
            <a:pPr marL="342900" indent="-342900">
              <a:buFont typeface="Arial" panose="020B0604020202020204" pitchFamily="34" charset="0"/>
              <a:buChar char="•"/>
            </a:pPr>
            <a:r>
              <a:rPr lang="en-US" b="1" dirty="0">
                <a:solidFill>
                  <a:schemeClr val="accent2"/>
                </a:solidFill>
              </a:rPr>
              <a:t>VAC – Usually None</a:t>
            </a:r>
          </a:p>
        </p:txBody>
      </p:sp>
      <p:sp>
        <p:nvSpPr>
          <p:cNvPr id="13" name="TextBox 12"/>
          <p:cNvSpPr txBox="1"/>
          <p:nvPr/>
        </p:nvSpPr>
        <p:spPr>
          <a:xfrm>
            <a:off x="4781551" y="4102099"/>
            <a:ext cx="3829049" cy="1815882"/>
          </a:xfrm>
          <a:prstGeom prst="rect">
            <a:avLst/>
          </a:prstGeom>
          <a:noFill/>
        </p:spPr>
        <p:txBody>
          <a:bodyPr wrap="square" rtlCol="0">
            <a:spAutoFit/>
          </a:bodyPr>
          <a:lstStyle/>
          <a:p>
            <a:r>
              <a:rPr lang="en-US" sz="2800" b="1" dirty="0">
                <a:solidFill>
                  <a:srgbClr val="000000"/>
                </a:solidFill>
              </a:rPr>
              <a:t>Summary</a:t>
            </a:r>
          </a:p>
          <a:p>
            <a:pPr marL="342900" indent="-342900">
              <a:buFont typeface="Arial" panose="020B0604020202020204" pitchFamily="34" charset="0"/>
              <a:buChar char="•"/>
            </a:pPr>
            <a:r>
              <a:rPr lang="en-US" sz="1800" b="1" dirty="0">
                <a:solidFill>
                  <a:srgbClr val="000000"/>
                </a:solidFill>
              </a:rPr>
              <a:t>Accomplishments</a:t>
            </a:r>
          </a:p>
          <a:p>
            <a:pPr marL="342900" indent="-342900">
              <a:buFont typeface="Arial" panose="020B0604020202020204" pitchFamily="34" charset="0"/>
              <a:buChar char="•"/>
            </a:pPr>
            <a:r>
              <a:rPr lang="en-US" sz="1800" b="1" dirty="0">
                <a:solidFill>
                  <a:srgbClr val="000000"/>
                </a:solidFill>
              </a:rPr>
              <a:t>Technical Challenges</a:t>
            </a:r>
          </a:p>
          <a:p>
            <a:pPr marL="342900" indent="-342900">
              <a:buFont typeface="Arial" panose="020B0604020202020204" pitchFamily="34" charset="0"/>
              <a:buChar char="•"/>
            </a:pPr>
            <a:r>
              <a:rPr lang="en-US" b="1" dirty="0">
                <a:solidFill>
                  <a:srgbClr val="00B050"/>
                </a:solidFill>
              </a:rPr>
              <a:t>Look Ahead</a:t>
            </a:r>
          </a:p>
          <a:p>
            <a:pPr marL="800100" lvl="1" indent="-342900">
              <a:buFont typeface="Arial" panose="020B0604020202020204" pitchFamily="34" charset="0"/>
              <a:buChar char="•"/>
            </a:pPr>
            <a:r>
              <a:rPr lang="en-US" b="1" dirty="0">
                <a:solidFill>
                  <a:srgbClr val="00B050"/>
                </a:solidFill>
              </a:rPr>
              <a:t>Over and Under Runs</a:t>
            </a:r>
          </a:p>
        </p:txBody>
      </p:sp>
      <p:sp>
        <p:nvSpPr>
          <p:cNvPr id="14" name="Rectangle 13"/>
          <p:cNvSpPr/>
          <p:nvPr/>
        </p:nvSpPr>
        <p:spPr>
          <a:xfrm>
            <a:off x="330384" y="2581275"/>
            <a:ext cx="8508815" cy="460374"/>
          </a:xfrm>
          <a:prstGeom prst="rect">
            <a:avLst/>
          </a:prstGeom>
          <a:noFill/>
          <a:ln w="28575" cap="rnd">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39909" y="3155949"/>
            <a:ext cx="8508815" cy="460374"/>
          </a:xfrm>
          <a:prstGeom prst="rect">
            <a:avLst/>
          </a:prstGeom>
          <a:noFill/>
          <a:ln w="28575" cap="rnd">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571500" y="5793790"/>
            <a:ext cx="8201025" cy="461665"/>
          </a:xfrm>
          <a:prstGeom prst="rect">
            <a:avLst/>
          </a:prstGeom>
          <a:noFill/>
        </p:spPr>
        <p:txBody>
          <a:bodyPr wrap="square" rtlCol="0">
            <a:spAutoFit/>
          </a:bodyPr>
          <a:lstStyle/>
          <a:p>
            <a:pPr algn="ctr"/>
            <a:r>
              <a:rPr lang="en-US" b="1" dirty="0">
                <a:solidFill>
                  <a:srgbClr val="000000"/>
                </a:solidFill>
              </a:rPr>
              <a:t>Ensure your VAR is Approved (Project Manager)</a:t>
            </a:r>
          </a:p>
        </p:txBody>
      </p:sp>
      <p:sp>
        <p:nvSpPr>
          <p:cNvPr id="16"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40431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3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20" dur="1000"/>
                                        <p:tgtEl>
                                          <p:spTgt spid="12">
                                            <p:txEl>
                                              <p:pRg st="1" end="1"/>
                                            </p:txEl>
                                          </p:spTgt>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p:cTn id="24"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12">
                                            <p:txEl>
                                              <p:pRg st="2" end="2"/>
                                            </p:txEl>
                                          </p:spTgt>
                                        </p:tgtEl>
                                      </p:cBhvr>
                                    </p:animEffect>
                                  </p:childTnLst>
                                </p:cTn>
                              </p:par>
                            </p:childTnLst>
                          </p:cTn>
                        </p:par>
                        <p:par>
                          <p:cTn id="28" fill="hold">
                            <p:stCondLst>
                              <p:cond delay="4000"/>
                            </p:stCondLst>
                            <p:childTnLst>
                              <p:par>
                                <p:cTn id="29" presetID="31" presetClass="entr" presetSubtype="0" fill="hold" nodeType="after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p:cTn id="31" dur="10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2">
                                            <p:txEl>
                                              <p:pRg st="3" end="3"/>
                                            </p:txEl>
                                          </p:spTgt>
                                        </p:tgtEl>
                                      </p:cBhvr>
                                    </p:animEffect>
                                  </p:childTnLst>
                                </p:cTn>
                              </p:par>
                            </p:childTnLst>
                          </p:cTn>
                        </p:par>
                        <p:par>
                          <p:cTn id="35" fill="hold">
                            <p:stCondLst>
                              <p:cond delay="5000"/>
                            </p:stCondLst>
                            <p:childTnLst>
                              <p:par>
                                <p:cTn id="36" presetID="31" presetClass="entr" presetSubtype="0" fill="hold" nodeType="after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 calcmode="lin" valueType="num">
                                      <p:cBhvr>
                                        <p:cTn id="38" dur="10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12">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12">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1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p:cTn id="46"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49" dur="1000"/>
                                        <p:tgtEl>
                                          <p:spTgt spid="13">
                                            <p:txEl>
                                              <p:pRg st="0" end="0"/>
                                            </p:txEl>
                                          </p:spTgt>
                                        </p:tgtEl>
                                      </p:cBhvr>
                                    </p:animEffect>
                                  </p:childTnLst>
                                </p:cTn>
                              </p:par>
                            </p:childTnLst>
                          </p:cTn>
                        </p:par>
                        <p:par>
                          <p:cTn id="50" fill="hold">
                            <p:stCondLst>
                              <p:cond delay="1000"/>
                            </p:stCondLst>
                            <p:childTnLst>
                              <p:par>
                                <p:cTn id="51" presetID="6"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par>
                                <p:cTn id="54" presetID="31" presetClass="entr" presetSubtype="0" fill="hold" nodeType="withEffect">
                                  <p:stCondLst>
                                    <p:cond delay="0"/>
                                  </p:stCondLst>
                                  <p:childTnLst>
                                    <p:set>
                                      <p:cBhvr>
                                        <p:cTn id="55" dur="1" fill="hold">
                                          <p:stCondLst>
                                            <p:cond delay="0"/>
                                          </p:stCondLst>
                                        </p:cTn>
                                        <p:tgtEl>
                                          <p:spTgt spid="13">
                                            <p:txEl>
                                              <p:pRg st="1" end="1"/>
                                            </p:txEl>
                                          </p:spTgt>
                                        </p:tgtEl>
                                        <p:attrNameLst>
                                          <p:attrName>style.visibility</p:attrName>
                                        </p:attrNameLst>
                                      </p:cBhvr>
                                      <p:to>
                                        <p:strVal val="visible"/>
                                      </p:to>
                                    </p:set>
                                    <p:anim calcmode="lin" valueType="num">
                                      <p:cBhvr>
                                        <p:cTn id="56"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57"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58"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59" dur="1000"/>
                                        <p:tgtEl>
                                          <p:spTgt spid="13">
                                            <p:txEl>
                                              <p:pRg st="1" end="1"/>
                                            </p:txEl>
                                          </p:spTgt>
                                        </p:tgtEl>
                                      </p:cBhvr>
                                    </p:animEffect>
                                  </p:childTnLst>
                                </p:cTn>
                              </p:par>
                            </p:childTnLst>
                          </p:cTn>
                        </p:par>
                        <p:par>
                          <p:cTn id="60" fill="hold">
                            <p:stCondLst>
                              <p:cond delay="3000"/>
                            </p:stCondLst>
                            <p:childTnLst>
                              <p:par>
                                <p:cTn id="61" presetID="31" presetClass="entr" presetSubtype="0" fill="hold" nodeType="afterEffect">
                                  <p:stCondLst>
                                    <p:cond delay="0"/>
                                  </p:stCondLst>
                                  <p:childTnLst>
                                    <p:set>
                                      <p:cBhvr>
                                        <p:cTn id="62" dur="1" fill="hold">
                                          <p:stCondLst>
                                            <p:cond delay="0"/>
                                          </p:stCondLst>
                                        </p:cTn>
                                        <p:tgtEl>
                                          <p:spTgt spid="13">
                                            <p:txEl>
                                              <p:pRg st="2" end="2"/>
                                            </p:txEl>
                                          </p:spTgt>
                                        </p:tgtEl>
                                        <p:attrNameLst>
                                          <p:attrName>style.visibility</p:attrName>
                                        </p:attrNameLst>
                                      </p:cBhvr>
                                      <p:to>
                                        <p:strVal val="visible"/>
                                      </p:to>
                                    </p:set>
                                    <p:anim calcmode="lin" valueType="num">
                                      <p:cBhvr>
                                        <p:cTn id="63"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64"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65"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66" dur="1000"/>
                                        <p:tgtEl>
                                          <p:spTgt spid="13">
                                            <p:txEl>
                                              <p:pRg st="2" end="2"/>
                                            </p:txEl>
                                          </p:spTgt>
                                        </p:tgtEl>
                                      </p:cBhvr>
                                    </p:animEffect>
                                  </p:childTnLst>
                                </p:cTn>
                              </p:par>
                            </p:childTnLst>
                          </p:cTn>
                        </p:par>
                        <p:par>
                          <p:cTn id="67" fill="hold">
                            <p:stCondLst>
                              <p:cond delay="4000"/>
                            </p:stCondLst>
                            <p:childTnLst>
                              <p:par>
                                <p:cTn id="68" presetID="31" presetClass="entr" presetSubtype="0" fill="hold" nodeType="afterEffect">
                                  <p:stCondLst>
                                    <p:cond delay="0"/>
                                  </p:stCondLst>
                                  <p:childTnLst>
                                    <p:set>
                                      <p:cBhvr>
                                        <p:cTn id="69" dur="1" fill="hold">
                                          <p:stCondLst>
                                            <p:cond delay="0"/>
                                          </p:stCondLst>
                                        </p:cTn>
                                        <p:tgtEl>
                                          <p:spTgt spid="13">
                                            <p:txEl>
                                              <p:pRg st="3" end="3"/>
                                            </p:txEl>
                                          </p:spTgt>
                                        </p:tgtEl>
                                        <p:attrNameLst>
                                          <p:attrName>style.visibility</p:attrName>
                                        </p:attrNameLst>
                                      </p:cBhvr>
                                      <p:to>
                                        <p:strVal val="visible"/>
                                      </p:to>
                                    </p:set>
                                    <p:anim calcmode="lin" valueType="num">
                                      <p:cBhvr>
                                        <p:cTn id="70"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71"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72"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73" dur="1000"/>
                                        <p:tgtEl>
                                          <p:spTgt spid="13">
                                            <p:txEl>
                                              <p:pRg st="3" end="3"/>
                                            </p:txEl>
                                          </p:spTgt>
                                        </p:tgtEl>
                                      </p:cBhvr>
                                    </p:animEffect>
                                  </p:childTnLst>
                                </p:cTn>
                              </p:par>
                            </p:childTnLst>
                          </p:cTn>
                        </p:par>
                        <p:par>
                          <p:cTn id="74" fill="hold">
                            <p:stCondLst>
                              <p:cond delay="5000"/>
                            </p:stCondLst>
                            <p:childTnLst>
                              <p:par>
                                <p:cTn id="75" presetID="31" presetClass="entr" presetSubtype="0" fill="hold" nodeType="afterEffect">
                                  <p:stCondLst>
                                    <p:cond delay="0"/>
                                  </p:stCondLst>
                                  <p:childTnLst>
                                    <p:set>
                                      <p:cBhvr>
                                        <p:cTn id="76" dur="1" fill="hold">
                                          <p:stCondLst>
                                            <p:cond delay="0"/>
                                          </p:stCondLst>
                                        </p:cTn>
                                        <p:tgtEl>
                                          <p:spTgt spid="13">
                                            <p:txEl>
                                              <p:pRg st="4" end="4"/>
                                            </p:txEl>
                                          </p:spTgt>
                                        </p:tgtEl>
                                        <p:attrNameLst>
                                          <p:attrName>style.visibility</p:attrName>
                                        </p:attrNameLst>
                                      </p:cBhvr>
                                      <p:to>
                                        <p:strVal val="visible"/>
                                      </p:to>
                                    </p:set>
                                    <p:anim calcmode="lin" valueType="num">
                                      <p:cBhvr>
                                        <p:cTn id="77"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80" dur="1000"/>
                                        <p:tgtEl>
                                          <p:spTgt spid="13">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p:cTn id="85" dur="500" fill="hold"/>
                                        <p:tgtEl>
                                          <p:spTgt spid="2"/>
                                        </p:tgtEl>
                                        <p:attrNameLst>
                                          <p:attrName>ppt_w</p:attrName>
                                        </p:attrNameLst>
                                      </p:cBhvr>
                                      <p:tavLst>
                                        <p:tav tm="0">
                                          <p:val>
                                            <p:fltVal val="0"/>
                                          </p:val>
                                        </p:tav>
                                        <p:tav tm="100000">
                                          <p:val>
                                            <p:strVal val="#ppt_w"/>
                                          </p:val>
                                        </p:tav>
                                      </p:tavLst>
                                    </p:anim>
                                    <p:anim calcmode="lin" valueType="num">
                                      <p:cBhvr>
                                        <p:cTn id="86" dur="500" fill="hold"/>
                                        <p:tgtEl>
                                          <p:spTgt spid="2"/>
                                        </p:tgtEl>
                                        <p:attrNameLst>
                                          <p:attrName>ppt_h</p:attrName>
                                        </p:attrNameLst>
                                      </p:cBhvr>
                                      <p:tavLst>
                                        <p:tav tm="0">
                                          <p:val>
                                            <p:fltVal val="0"/>
                                          </p:val>
                                        </p:tav>
                                        <p:tav tm="100000">
                                          <p:val>
                                            <p:strVal val="#ppt_h"/>
                                          </p:val>
                                        </p:tav>
                                      </p:tavLst>
                                    </p:anim>
                                    <p:animEffect transition="in" filter="fade">
                                      <p:cBhvr>
                                        <p:cTn id="8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Scenario #1</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24</a:t>
            </a:fld>
            <a:endParaRPr lang="en-US" sz="900" dirty="0">
              <a:solidFill>
                <a:srgbClr val="004C97"/>
              </a:solidFill>
              <a:latin typeface="Helvetica" pitchFamily="124" charset="0"/>
            </a:endParaRPr>
          </a:p>
        </p:txBody>
      </p:sp>
      <p:sp>
        <p:nvSpPr>
          <p:cNvPr id="7" name="TextBox 6"/>
          <p:cNvSpPr txBox="1"/>
          <p:nvPr/>
        </p:nvSpPr>
        <p:spPr>
          <a:xfrm>
            <a:off x="409572" y="897999"/>
            <a:ext cx="8382001" cy="2739211"/>
          </a:xfrm>
          <a:prstGeom prst="rect">
            <a:avLst/>
          </a:prstGeom>
          <a:noFill/>
        </p:spPr>
        <p:txBody>
          <a:bodyPr wrap="square" rtlCol="0">
            <a:spAutoFit/>
          </a:bodyPr>
          <a:lstStyle/>
          <a:p>
            <a:pPr lvl="0"/>
            <a:r>
              <a:rPr lang="en-US" dirty="0">
                <a:solidFill>
                  <a:srgbClr val="000000"/>
                </a:solidFill>
              </a:rPr>
              <a:t>What if you know a Contract/M&amp;S </a:t>
            </a:r>
            <a:r>
              <a:rPr lang="en-US" u="sng" dirty="0">
                <a:solidFill>
                  <a:srgbClr val="000000"/>
                </a:solidFill>
              </a:rPr>
              <a:t>has</a:t>
            </a:r>
            <a:r>
              <a:rPr lang="en-US" dirty="0">
                <a:solidFill>
                  <a:srgbClr val="000000"/>
                </a:solidFill>
              </a:rPr>
              <a:t> cost more (or less) than Planned?</a:t>
            </a:r>
          </a:p>
          <a:p>
            <a:pPr lvl="0"/>
            <a:r>
              <a:rPr lang="en-US" dirty="0">
                <a:solidFill>
                  <a:srgbClr val="000000"/>
                </a:solidFill>
              </a:rPr>
              <a:t>Actions</a:t>
            </a:r>
          </a:p>
          <a:p>
            <a:pPr marL="342900" lvl="0" indent="-342900">
              <a:buFont typeface="Arial" panose="020B0604020202020204" pitchFamily="34" charset="0"/>
              <a:buChar char="•"/>
            </a:pPr>
            <a:r>
              <a:rPr lang="en-US" sz="2000" dirty="0">
                <a:solidFill>
                  <a:srgbClr val="000000"/>
                </a:solidFill>
              </a:rPr>
              <a:t>Communicate via VAR </a:t>
            </a:r>
          </a:p>
          <a:p>
            <a:pPr marL="800100" lvl="1" indent="-342900">
              <a:buFont typeface="Arial" panose="020B0604020202020204" pitchFamily="34" charset="0"/>
              <a:buChar char="•"/>
            </a:pPr>
            <a:r>
              <a:rPr lang="en-US" sz="2000" dirty="0">
                <a:solidFill>
                  <a:srgbClr val="000000"/>
                </a:solidFill>
              </a:rPr>
              <a:t>Explanation of Variance (VAC)</a:t>
            </a:r>
          </a:p>
          <a:p>
            <a:pPr marL="800100" lvl="1" indent="-342900">
              <a:buFont typeface="Arial" panose="020B0604020202020204" pitchFamily="34" charset="0"/>
              <a:buChar char="•"/>
            </a:pPr>
            <a:r>
              <a:rPr lang="en-US" sz="2000" dirty="0">
                <a:solidFill>
                  <a:srgbClr val="000000"/>
                </a:solidFill>
              </a:rPr>
              <a:t>Impact: CA increase </a:t>
            </a:r>
            <a:r>
              <a:rPr lang="en-US" sz="2000" dirty="0" err="1">
                <a:solidFill>
                  <a:srgbClr val="000000"/>
                </a:solidFill>
              </a:rPr>
              <a:t>EAC</a:t>
            </a:r>
            <a:r>
              <a:rPr lang="en-US" sz="2000" dirty="0">
                <a:solidFill>
                  <a:srgbClr val="000000"/>
                </a:solidFill>
              </a:rPr>
              <a:t> </a:t>
            </a:r>
          </a:p>
          <a:p>
            <a:pPr marL="800100" lvl="1" indent="-342900">
              <a:buFont typeface="Arial" panose="020B0604020202020204" pitchFamily="34" charset="0"/>
              <a:buChar char="•"/>
            </a:pPr>
            <a:r>
              <a:rPr lang="en-US" sz="2000" dirty="0">
                <a:solidFill>
                  <a:srgbClr val="000000"/>
                </a:solidFill>
              </a:rPr>
              <a:t>No Corrective Action (Unless warrants </a:t>
            </a:r>
            <a:r>
              <a:rPr lang="en-US" sz="2000" dirty="0" err="1">
                <a:solidFill>
                  <a:srgbClr val="000000"/>
                </a:solidFill>
              </a:rPr>
              <a:t>BCP</a:t>
            </a:r>
            <a:r>
              <a:rPr lang="en-US" sz="2000" dirty="0">
                <a:solidFill>
                  <a:srgbClr val="000000"/>
                </a:solidFill>
              </a:rPr>
              <a:t> on Future work)</a:t>
            </a:r>
          </a:p>
          <a:p>
            <a:pPr marL="342900" indent="-342900">
              <a:buFont typeface="Arial" panose="020B0604020202020204" pitchFamily="34" charset="0"/>
              <a:buChar char="•"/>
            </a:pPr>
            <a:r>
              <a:rPr lang="en-US" sz="2000" dirty="0">
                <a:solidFill>
                  <a:srgbClr val="000000"/>
                </a:solidFill>
              </a:rPr>
              <a:t>Project Change in ETC if Appropriate</a:t>
            </a:r>
          </a:p>
        </p:txBody>
      </p:sp>
      <p:grpSp>
        <p:nvGrpSpPr>
          <p:cNvPr id="2" name="Group 1"/>
          <p:cNvGrpSpPr/>
          <p:nvPr/>
        </p:nvGrpSpPr>
        <p:grpSpPr>
          <a:xfrm>
            <a:off x="568513" y="3676650"/>
            <a:ext cx="7261038" cy="2463800"/>
            <a:chOff x="600294" y="876300"/>
            <a:chExt cx="8557296" cy="317817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10675" y="1143000"/>
              <a:ext cx="191751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00294" y="2276475"/>
              <a:ext cx="3729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52198" y="2781300"/>
              <a:ext cx="74594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62577" y="3286125"/>
              <a:ext cx="3470091"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78597F6-5AD6-40AC-AAE3-5364C709E0B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373489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p:cTn id="55"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Scenario #2</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25</a:t>
            </a:fld>
            <a:endParaRPr lang="en-US" sz="900" dirty="0">
              <a:solidFill>
                <a:srgbClr val="004C97"/>
              </a:solidFill>
              <a:latin typeface="Helvetica" pitchFamily="124" charset="0"/>
            </a:endParaRPr>
          </a:p>
        </p:txBody>
      </p:sp>
      <p:sp>
        <p:nvSpPr>
          <p:cNvPr id="7" name="TextBox 6"/>
          <p:cNvSpPr txBox="1"/>
          <p:nvPr/>
        </p:nvSpPr>
        <p:spPr>
          <a:xfrm>
            <a:off x="409573" y="897999"/>
            <a:ext cx="8382001" cy="3046988"/>
          </a:xfrm>
          <a:prstGeom prst="rect">
            <a:avLst/>
          </a:prstGeom>
          <a:noFill/>
        </p:spPr>
        <p:txBody>
          <a:bodyPr wrap="square" rtlCol="0">
            <a:spAutoFit/>
          </a:bodyPr>
          <a:lstStyle/>
          <a:p>
            <a:pPr lvl="0"/>
            <a:r>
              <a:rPr lang="en-US" dirty="0">
                <a:solidFill>
                  <a:srgbClr val="000000"/>
                </a:solidFill>
              </a:rPr>
              <a:t>What if you know a </a:t>
            </a:r>
            <a:r>
              <a:rPr lang="en-US" b="1" dirty="0">
                <a:solidFill>
                  <a:srgbClr val="000000"/>
                </a:solidFill>
              </a:rPr>
              <a:t>Future</a:t>
            </a:r>
            <a:r>
              <a:rPr lang="en-US" dirty="0">
                <a:solidFill>
                  <a:srgbClr val="000000"/>
                </a:solidFill>
              </a:rPr>
              <a:t> Contract/M&amp;S </a:t>
            </a:r>
            <a:r>
              <a:rPr lang="en-US" b="1" dirty="0">
                <a:solidFill>
                  <a:srgbClr val="000000"/>
                </a:solidFill>
              </a:rPr>
              <a:t>will</a:t>
            </a:r>
            <a:r>
              <a:rPr lang="en-US" dirty="0">
                <a:solidFill>
                  <a:srgbClr val="000000"/>
                </a:solidFill>
              </a:rPr>
              <a:t> cost more (or less) than Planned?</a:t>
            </a:r>
          </a:p>
          <a:p>
            <a:pPr lvl="0"/>
            <a:r>
              <a:rPr lang="en-US" dirty="0">
                <a:solidFill>
                  <a:srgbClr val="000000"/>
                </a:solidFill>
              </a:rPr>
              <a:t>Actions</a:t>
            </a:r>
          </a:p>
          <a:p>
            <a:pPr marL="342900" indent="-342900">
              <a:buFont typeface="Arial" panose="020B0604020202020204" pitchFamily="34" charset="0"/>
              <a:buChar char="•"/>
            </a:pPr>
            <a:r>
              <a:rPr lang="en-US" sz="2000" dirty="0">
                <a:solidFill>
                  <a:srgbClr val="000000"/>
                </a:solidFill>
              </a:rPr>
              <a:t>Attempt to Mitigate</a:t>
            </a:r>
          </a:p>
          <a:p>
            <a:pPr marL="342900" indent="-342900">
              <a:buFont typeface="Arial" panose="020B0604020202020204" pitchFamily="34" charset="0"/>
              <a:buChar char="•"/>
            </a:pPr>
            <a:r>
              <a:rPr lang="en-US" sz="2000" dirty="0">
                <a:solidFill>
                  <a:srgbClr val="000000"/>
                </a:solidFill>
              </a:rPr>
              <a:t>Project change in ETC</a:t>
            </a:r>
          </a:p>
          <a:p>
            <a:pPr marL="342900" lvl="0" indent="-342900">
              <a:buFont typeface="Arial" panose="020B0604020202020204" pitchFamily="34" charset="0"/>
              <a:buChar char="•"/>
            </a:pPr>
            <a:r>
              <a:rPr lang="en-US" sz="2000" dirty="0">
                <a:solidFill>
                  <a:srgbClr val="000000"/>
                </a:solidFill>
              </a:rPr>
              <a:t>Communicate via VAR</a:t>
            </a:r>
          </a:p>
          <a:p>
            <a:pPr marL="800100" lvl="1" indent="-342900">
              <a:buFont typeface="Arial" panose="020B0604020202020204" pitchFamily="34" charset="0"/>
              <a:buChar char="•"/>
            </a:pPr>
            <a:r>
              <a:rPr lang="en-US" sz="2000" dirty="0">
                <a:solidFill>
                  <a:srgbClr val="000000"/>
                </a:solidFill>
              </a:rPr>
              <a:t>Cost Variance Explanation (VAC)</a:t>
            </a:r>
          </a:p>
          <a:p>
            <a:pPr marL="800100" lvl="1" indent="-342900">
              <a:buFont typeface="Arial" panose="020B0604020202020204" pitchFamily="34" charset="0"/>
              <a:buChar char="•"/>
            </a:pPr>
            <a:r>
              <a:rPr lang="en-US" sz="2000" dirty="0">
                <a:solidFill>
                  <a:srgbClr val="000000"/>
                </a:solidFill>
              </a:rPr>
              <a:t>Impact: CA increase EAC</a:t>
            </a:r>
          </a:p>
          <a:p>
            <a:pPr marL="800100" lvl="1" indent="-342900">
              <a:buFont typeface="Arial" panose="020B0604020202020204" pitchFamily="34" charset="0"/>
              <a:buChar char="•"/>
            </a:pPr>
            <a:r>
              <a:rPr lang="en-US" sz="2000" dirty="0">
                <a:solidFill>
                  <a:srgbClr val="000000"/>
                </a:solidFill>
              </a:rPr>
              <a:t>Corrective Action: Attempt Mitigation </a:t>
            </a:r>
            <a:r>
              <a:rPr lang="en-US" sz="2000" b="1" dirty="0">
                <a:solidFill>
                  <a:srgbClr val="000000"/>
                </a:solidFill>
              </a:rPr>
              <a:t>or </a:t>
            </a:r>
            <a:r>
              <a:rPr lang="en-US" sz="2000" dirty="0" err="1">
                <a:solidFill>
                  <a:srgbClr val="000000"/>
                </a:solidFill>
              </a:rPr>
              <a:t>BCR</a:t>
            </a:r>
            <a:endParaRPr lang="en-US" sz="2000" dirty="0">
              <a:solidFill>
                <a:srgbClr val="000000"/>
              </a:solidFill>
            </a:endParaRPr>
          </a:p>
        </p:txBody>
      </p:sp>
      <p:grpSp>
        <p:nvGrpSpPr>
          <p:cNvPr id="2" name="Group 1"/>
          <p:cNvGrpSpPr/>
          <p:nvPr/>
        </p:nvGrpSpPr>
        <p:grpSpPr>
          <a:xfrm>
            <a:off x="1035237" y="3994846"/>
            <a:ext cx="6660963" cy="2240853"/>
            <a:chOff x="610675" y="876300"/>
            <a:chExt cx="8546915" cy="317817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21053" y="1143000"/>
              <a:ext cx="19175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1053" y="2276475"/>
              <a:ext cx="3729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1052" y="2781300"/>
              <a:ext cx="74594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1053" y="3286125"/>
              <a:ext cx="3470091"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A22AB9F2-9E7A-42FA-94DF-B7245AFE2BA6}"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8210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p:cTn id="55"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Scenario #3</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26</a:t>
            </a:fld>
            <a:endParaRPr lang="en-US" sz="900" dirty="0">
              <a:solidFill>
                <a:srgbClr val="004C97"/>
              </a:solidFill>
              <a:latin typeface="Helvetica" pitchFamily="124" charset="0"/>
            </a:endParaRPr>
          </a:p>
        </p:txBody>
      </p:sp>
      <p:sp>
        <p:nvSpPr>
          <p:cNvPr id="7" name="TextBox 6"/>
          <p:cNvSpPr txBox="1"/>
          <p:nvPr/>
        </p:nvSpPr>
        <p:spPr>
          <a:xfrm>
            <a:off x="409573" y="1012299"/>
            <a:ext cx="8382001" cy="2431435"/>
          </a:xfrm>
          <a:prstGeom prst="rect">
            <a:avLst/>
          </a:prstGeom>
          <a:noFill/>
        </p:spPr>
        <p:txBody>
          <a:bodyPr wrap="square" rtlCol="0">
            <a:spAutoFit/>
          </a:bodyPr>
          <a:lstStyle/>
          <a:p>
            <a:pPr lvl="0"/>
            <a:r>
              <a:rPr lang="en-US" dirty="0">
                <a:solidFill>
                  <a:srgbClr val="000000"/>
                </a:solidFill>
              </a:rPr>
              <a:t>What if you know Rates (Labor/M&amp;S) have Changed from Planned?</a:t>
            </a:r>
          </a:p>
          <a:p>
            <a:pPr lvl="0"/>
            <a:r>
              <a:rPr lang="en-US" dirty="0">
                <a:solidFill>
                  <a:srgbClr val="000000"/>
                </a:solidFill>
              </a:rPr>
              <a:t>Actions: ETC</a:t>
            </a:r>
          </a:p>
          <a:p>
            <a:pPr marL="342900" indent="-342900">
              <a:buFont typeface="Arial" panose="020B0604020202020204" pitchFamily="34" charset="0"/>
              <a:buChar char="•"/>
            </a:pPr>
            <a:r>
              <a:rPr lang="en-US" sz="2000" dirty="0">
                <a:solidFill>
                  <a:srgbClr val="000000"/>
                </a:solidFill>
              </a:rPr>
              <a:t>Project change in ETC</a:t>
            </a:r>
          </a:p>
          <a:p>
            <a:pPr marL="342900" lvl="0" indent="-342900">
              <a:buFont typeface="Arial" panose="020B0604020202020204" pitchFamily="34" charset="0"/>
              <a:buChar char="•"/>
            </a:pPr>
            <a:r>
              <a:rPr lang="en-US" sz="2000" dirty="0">
                <a:solidFill>
                  <a:srgbClr val="000000"/>
                </a:solidFill>
              </a:rPr>
              <a:t>Communicate via VAR</a:t>
            </a:r>
          </a:p>
          <a:p>
            <a:pPr marL="800100" lvl="1" indent="-342900">
              <a:buFont typeface="Arial" panose="020B0604020202020204" pitchFamily="34" charset="0"/>
              <a:buChar char="•"/>
            </a:pPr>
            <a:r>
              <a:rPr lang="en-US" sz="2000" dirty="0">
                <a:solidFill>
                  <a:srgbClr val="000000"/>
                </a:solidFill>
              </a:rPr>
              <a:t>Cost Variance Explanation (VAC)</a:t>
            </a:r>
          </a:p>
          <a:p>
            <a:pPr marL="800100" lvl="1" indent="-342900">
              <a:buFont typeface="Arial" panose="020B0604020202020204" pitchFamily="34" charset="0"/>
              <a:buChar char="•"/>
            </a:pPr>
            <a:r>
              <a:rPr lang="en-US" sz="2000" dirty="0">
                <a:solidFill>
                  <a:srgbClr val="000000"/>
                </a:solidFill>
              </a:rPr>
              <a:t>No Corrective Action</a:t>
            </a:r>
          </a:p>
        </p:txBody>
      </p:sp>
      <p:grpSp>
        <p:nvGrpSpPr>
          <p:cNvPr id="2" name="Group 1"/>
          <p:cNvGrpSpPr/>
          <p:nvPr/>
        </p:nvGrpSpPr>
        <p:grpSpPr>
          <a:xfrm>
            <a:off x="1301937" y="3899596"/>
            <a:ext cx="6660963" cy="2240853"/>
            <a:chOff x="610675" y="876300"/>
            <a:chExt cx="8546915" cy="317817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21053" y="1143000"/>
              <a:ext cx="19175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1053" y="2276475"/>
              <a:ext cx="3729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1052" y="2781300"/>
              <a:ext cx="74594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1053" y="3286125"/>
              <a:ext cx="3470091"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4722435" y="1743968"/>
            <a:ext cx="4162426" cy="1138773"/>
          </a:xfrm>
          <a:prstGeom prst="rect">
            <a:avLst/>
          </a:prstGeom>
          <a:noFill/>
        </p:spPr>
        <p:txBody>
          <a:bodyPr wrap="square" rtlCol="0">
            <a:spAutoFit/>
          </a:bodyPr>
          <a:lstStyle/>
          <a:p>
            <a:pPr lvl="0"/>
            <a:r>
              <a:rPr lang="en-US" dirty="0">
                <a:solidFill>
                  <a:srgbClr val="000000"/>
                </a:solidFill>
              </a:rPr>
              <a:t>Actions: BCP</a:t>
            </a:r>
          </a:p>
          <a:p>
            <a:pPr marL="342900" lvl="0" indent="-342900">
              <a:buFont typeface="Arial" panose="020B0604020202020204" pitchFamily="34" charset="0"/>
              <a:buChar char="•"/>
            </a:pPr>
            <a:r>
              <a:rPr lang="en-US" sz="2000" dirty="0">
                <a:solidFill>
                  <a:srgbClr val="000000"/>
                </a:solidFill>
              </a:rPr>
              <a:t>Communicate via Change Control</a:t>
            </a:r>
          </a:p>
          <a:p>
            <a:pPr marL="342900" lvl="0" indent="-342900">
              <a:buFont typeface="Arial" panose="020B0604020202020204" pitchFamily="34" charset="0"/>
              <a:buChar char="•"/>
            </a:pPr>
            <a:r>
              <a:rPr lang="en-US" sz="2000" dirty="0">
                <a:solidFill>
                  <a:srgbClr val="000000"/>
                </a:solidFill>
              </a:rPr>
              <a:t>VAR</a:t>
            </a:r>
            <a:r>
              <a:rPr lang="en-US" dirty="0"/>
              <a:t> </a:t>
            </a:r>
            <a:r>
              <a:rPr lang="en-US" sz="2000" dirty="0">
                <a:solidFill>
                  <a:srgbClr val="000000"/>
                </a:solidFill>
              </a:rPr>
              <a:t>with new BAC</a:t>
            </a:r>
          </a:p>
        </p:txBody>
      </p:sp>
      <p:sp>
        <p:nvSpPr>
          <p:cNvPr id="4" name="TextBox 3"/>
          <p:cNvSpPr txBox="1"/>
          <p:nvPr/>
        </p:nvSpPr>
        <p:spPr>
          <a:xfrm>
            <a:off x="409573" y="3362325"/>
            <a:ext cx="8305802" cy="461665"/>
          </a:xfrm>
          <a:prstGeom prst="rect">
            <a:avLst/>
          </a:prstGeom>
          <a:noFill/>
        </p:spPr>
        <p:txBody>
          <a:bodyPr wrap="square" rtlCol="0">
            <a:spAutoFit/>
          </a:bodyPr>
          <a:lstStyle/>
          <a:p>
            <a:pPr algn="ctr"/>
            <a:r>
              <a:rPr lang="en-US" b="1" dirty="0">
                <a:solidFill>
                  <a:srgbClr val="FF0000"/>
                </a:solidFill>
              </a:rPr>
              <a:t>Decision of ETC vs BCP is PM’s</a:t>
            </a:r>
          </a:p>
        </p:txBody>
      </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E595691A-48EE-4AAD-9C5E-8A4B07F39D60}"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86385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p:cTn id="5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anim calcmode="lin" valueType="num">
                                      <p:cBhvr>
                                        <p:cTn id="6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2" end="2"/>
                                            </p:txEl>
                                          </p:spTgt>
                                        </p:tgtEl>
                                        <p:attrNameLst>
                                          <p:attrName>style.visibility</p:attrName>
                                        </p:attrNameLst>
                                      </p:cBhvr>
                                      <p:to>
                                        <p:strVal val="visible"/>
                                      </p:to>
                                    </p:set>
                                    <p:anim calcmode="lin" valueType="num">
                                      <p:cBhvr>
                                        <p:cTn id="7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Scenario #4</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27</a:t>
            </a:fld>
            <a:endParaRPr lang="en-US" sz="900" dirty="0">
              <a:solidFill>
                <a:srgbClr val="004C97"/>
              </a:solidFill>
              <a:latin typeface="Helvetica" pitchFamily="124" charset="0"/>
            </a:endParaRPr>
          </a:p>
        </p:txBody>
      </p:sp>
      <p:sp>
        <p:nvSpPr>
          <p:cNvPr id="7" name="TextBox 6"/>
          <p:cNvSpPr txBox="1"/>
          <p:nvPr/>
        </p:nvSpPr>
        <p:spPr>
          <a:xfrm>
            <a:off x="409573" y="1012299"/>
            <a:ext cx="8382001" cy="2431435"/>
          </a:xfrm>
          <a:prstGeom prst="rect">
            <a:avLst/>
          </a:prstGeom>
          <a:noFill/>
        </p:spPr>
        <p:txBody>
          <a:bodyPr wrap="square" rtlCol="0">
            <a:spAutoFit/>
          </a:bodyPr>
          <a:lstStyle/>
          <a:p>
            <a:pPr lvl="0"/>
            <a:r>
              <a:rPr lang="en-US" dirty="0">
                <a:solidFill>
                  <a:srgbClr val="000000"/>
                </a:solidFill>
              </a:rPr>
              <a:t>What if you know a Field Change has been Initiated (Added Scope) or </a:t>
            </a:r>
            <a:r>
              <a:rPr lang="en-US" b="1" dirty="0">
                <a:solidFill>
                  <a:srgbClr val="000000"/>
                </a:solidFill>
              </a:rPr>
              <a:t>BCR</a:t>
            </a:r>
            <a:r>
              <a:rPr lang="en-US" dirty="0">
                <a:solidFill>
                  <a:srgbClr val="000000"/>
                </a:solidFill>
              </a:rPr>
              <a:t> </a:t>
            </a:r>
            <a:r>
              <a:rPr lang="en-US" b="1" dirty="0">
                <a:solidFill>
                  <a:srgbClr val="000000"/>
                </a:solidFill>
              </a:rPr>
              <a:t>will be </a:t>
            </a:r>
            <a:r>
              <a:rPr lang="en-US" dirty="0">
                <a:solidFill>
                  <a:srgbClr val="000000"/>
                </a:solidFill>
              </a:rPr>
              <a:t>implemented, </a:t>
            </a:r>
            <a:r>
              <a:rPr lang="en-US" b="1" dirty="0">
                <a:solidFill>
                  <a:srgbClr val="000000"/>
                </a:solidFill>
              </a:rPr>
              <a:t>but</a:t>
            </a:r>
            <a:r>
              <a:rPr lang="en-US" dirty="0">
                <a:solidFill>
                  <a:srgbClr val="000000"/>
                </a:solidFill>
              </a:rPr>
              <a:t> has </a:t>
            </a:r>
            <a:r>
              <a:rPr lang="en-US" b="1" dirty="0">
                <a:solidFill>
                  <a:srgbClr val="000000"/>
                </a:solidFill>
              </a:rPr>
              <a:t>not</a:t>
            </a:r>
            <a:r>
              <a:rPr lang="en-US" dirty="0">
                <a:solidFill>
                  <a:srgbClr val="000000"/>
                </a:solidFill>
              </a:rPr>
              <a:t> been </a:t>
            </a:r>
            <a:r>
              <a:rPr lang="en-US" b="1" dirty="0">
                <a:solidFill>
                  <a:srgbClr val="000000"/>
                </a:solidFill>
              </a:rPr>
              <a:t>yet</a:t>
            </a:r>
            <a:r>
              <a:rPr lang="en-US" dirty="0">
                <a:solidFill>
                  <a:srgbClr val="000000"/>
                </a:solidFill>
              </a:rPr>
              <a:t>?</a:t>
            </a:r>
          </a:p>
          <a:p>
            <a:pPr lvl="0"/>
            <a:r>
              <a:rPr lang="en-US" dirty="0">
                <a:solidFill>
                  <a:srgbClr val="000000"/>
                </a:solidFill>
              </a:rPr>
              <a:t>Actions: ETC</a:t>
            </a:r>
          </a:p>
          <a:p>
            <a:pPr marL="342900" indent="-342900">
              <a:buFont typeface="Arial" panose="020B0604020202020204" pitchFamily="34" charset="0"/>
              <a:buChar char="•"/>
            </a:pPr>
            <a:r>
              <a:rPr lang="en-US" sz="2000" dirty="0">
                <a:solidFill>
                  <a:srgbClr val="000000"/>
                </a:solidFill>
              </a:rPr>
              <a:t>Project change in ETC</a:t>
            </a:r>
          </a:p>
          <a:p>
            <a:pPr marL="342900" lvl="0" indent="-342900">
              <a:buFont typeface="Arial" panose="020B0604020202020204" pitchFamily="34" charset="0"/>
              <a:buChar char="•"/>
            </a:pPr>
            <a:r>
              <a:rPr lang="en-US" sz="2000" dirty="0">
                <a:solidFill>
                  <a:srgbClr val="000000"/>
                </a:solidFill>
              </a:rPr>
              <a:t>Communicate via VAR</a:t>
            </a:r>
          </a:p>
          <a:p>
            <a:pPr marL="800100" lvl="1" indent="-342900">
              <a:buFont typeface="Arial" panose="020B0604020202020204" pitchFamily="34" charset="0"/>
              <a:buChar char="•"/>
            </a:pPr>
            <a:r>
              <a:rPr lang="en-US" sz="2000" dirty="0">
                <a:solidFill>
                  <a:srgbClr val="000000"/>
                </a:solidFill>
              </a:rPr>
              <a:t>Cost Variance Explanation (VAC)</a:t>
            </a:r>
          </a:p>
          <a:p>
            <a:pPr marL="800100" lvl="1" indent="-342900">
              <a:buFont typeface="Arial" panose="020B0604020202020204" pitchFamily="34" charset="0"/>
              <a:buChar char="•"/>
            </a:pPr>
            <a:r>
              <a:rPr lang="en-US" sz="2000" dirty="0">
                <a:solidFill>
                  <a:srgbClr val="000000"/>
                </a:solidFill>
              </a:rPr>
              <a:t>Corrective Action – Future BCR</a:t>
            </a:r>
          </a:p>
        </p:txBody>
      </p:sp>
      <p:grpSp>
        <p:nvGrpSpPr>
          <p:cNvPr id="2" name="Group 1"/>
          <p:cNvGrpSpPr/>
          <p:nvPr/>
        </p:nvGrpSpPr>
        <p:grpSpPr>
          <a:xfrm>
            <a:off x="1197162" y="3899596"/>
            <a:ext cx="6660963" cy="2240853"/>
            <a:chOff x="610675" y="876300"/>
            <a:chExt cx="8546915" cy="317817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21053" y="1143000"/>
              <a:ext cx="19175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1053" y="2276475"/>
              <a:ext cx="3729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1052" y="2781300"/>
              <a:ext cx="74594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1053" y="3286125"/>
              <a:ext cx="3470091"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4752974" y="2399489"/>
            <a:ext cx="4162426" cy="1015663"/>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srgbClr val="000000"/>
                </a:solidFill>
              </a:rPr>
              <a:t>Prepare Change Control Documentation</a:t>
            </a:r>
          </a:p>
          <a:p>
            <a:pPr marL="342900" indent="-342900">
              <a:buFont typeface="Arial" panose="020B0604020202020204" pitchFamily="34" charset="0"/>
              <a:buChar char="•"/>
            </a:pPr>
            <a:r>
              <a:rPr lang="en-US" sz="2000" dirty="0">
                <a:solidFill>
                  <a:srgbClr val="000000"/>
                </a:solidFill>
              </a:rPr>
              <a:t>Identify in Summary (Look ahead)</a:t>
            </a:r>
          </a:p>
        </p:txBody>
      </p:sp>
      <p:sp>
        <p:nvSpPr>
          <p:cNvPr id="4" name="TextBox 3"/>
          <p:cNvSpPr txBox="1"/>
          <p:nvPr/>
        </p:nvSpPr>
        <p:spPr>
          <a:xfrm>
            <a:off x="409573" y="3362325"/>
            <a:ext cx="8305802" cy="461665"/>
          </a:xfrm>
          <a:prstGeom prst="rect">
            <a:avLst/>
          </a:prstGeom>
          <a:noFill/>
        </p:spPr>
        <p:txBody>
          <a:bodyPr wrap="square" rtlCol="0">
            <a:spAutoFit/>
          </a:bodyPr>
          <a:lstStyle/>
          <a:p>
            <a:pPr algn="ctr"/>
            <a:r>
              <a:rPr lang="en-US" b="1" dirty="0">
                <a:solidFill>
                  <a:srgbClr val="FF0000"/>
                </a:solidFill>
              </a:rPr>
              <a:t>Decision BCP approval is PM’s - Communicate</a:t>
            </a:r>
          </a:p>
        </p:txBody>
      </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9C5AA19-E78A-48E2-81E5-AD1073546519}"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39545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p:cTn id="4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Scenario #4 (Cont.)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28</a:t>
            </a:fld>
            <a:endParaRPr lang="en-US" sz="900" dirty="0">
              <a:solidFill>
                <a:srgbClr val="004C97"/>
              </a:solidFill>
              <a:latin typeface="Helvetica" pitchFamily="124" charset="0"/>
            </a:endParaRPr>
          </a:p>
        </p:txBody>
      </p:sp>
      <p:sp>
        <p:nvSpPr>
          <p:cNvPr id="7" name="TextBox 6"/>
          <p:cNvSpPr txBox="1"/>
          <p:nvPr/>
        </p:nvSpPr>
        <p:spPr>
          <a:xfrm>
            <a:off x="409573" y="1012299"/>
            <a:ext cx="8382001" cy="2185214"/>
          </a:xfrm>
          <a:prstGeom prst="rect">
            <a:avLst/>
          </a:prstGeom>
          <a:noFill/>
        </p:spPr>
        <p:txBody>
          <a:bodyPr wrap="square" rtlCol="0">
            <a:spAutoFit/>
          </a:bodyPr>
          <a:lstStyle/>
          <a:p>
            <a:pPr lvl="0"/>
            <a:r>
              <a:rPr lang="en-US" dirty="0">
                <a:solidFill>
                  <a:srgbClr val="000000"/>
                </a:solidFill>
              </a:rPr>
              <a:t>What if you know a Field Change has been Initiated (Added Scope) or </a:t>
            </a:r>
            <a:r>
              <a:rPr lang="en-US" b="1" dirty="0">
                <a:solidFill>
                  <a:srgbClr val="000000"/>
                </a:solidFill>
              </a:rPr>
              <a:t>BCR</a:t>
            </a:r>
            <a:r>
              <a:rPr lang="en-US" dirty="0">
                <a:solidFill>
                  <a:srgbClr val="000000"/>
                </a:solidFill>
              </a:rPr>
              <a:t> </a:t>
            </a:r>
            <a:r>
              <a:rPr lang="en-US" b="1" dirty="0">
                <a:solidFill>
                  <a:srgbClr val="000000"/>
                </a:solidFill>
              </a:rPr>
              <a:t>will be </a:t>
            </a:r>
            <a:r>
              <a:rPr lang="en-US" dirty="0">
                <a:solidFill>
                  <a:srgbClr val="000000"/>
                </a:solidFill>
              </a:rPr>
              <a:t>implemented, </a:t>
            </a:r>
            <a:r>
              <a:rPr lang="en-US" b="1" dirty="0">
                <a:solidFill>
                  <a:srgbClr val="000000"/>
                </a:solidFill>
              </a:rPr>
              <a:t>but</a:t>
            </a:r>
            <a:r>
              <a:rPr lang="en-US" dirty="0">
                <a:solidFill>
                  <a:srgbClr val="000000"/>
                </a:solidFill>
              </a:rPr>
              <a:t> has </a:t>
            </a:r>
            <a:r>
              <a:rPr lang="en-US" b="1" dirty="0">
                <a:solidFill>
                  <a:srgbClr val="000000"/>
                </a:solidFill>
              </a:rPr>
              <a:t>not</a:t>
            </a:r>
            <a:r>
              <a:rPr lang="en-US" dirty="0">
                <a:solidFill>
                  <a:srgbClr val="000000"/>
                </a:solidFill>
              </a:rPr>
              <a:t> been </a:t>
            </a:r>
            <a:r>
              <a:rPr lang="en-US" b="1" dirty="0">
                <a:solidFill>
                  <a:srgbClr val="000000"/>
                </a:solidFill>
              </a:rPr>
              <a:t>yet</a:t>
            </a:r>
            <a:r>
              <a:rPr lang="en-US" dirty="0">
                <a:solidFill>
                  <a:srgbClr val="000000"/>
                </a:solidFill>
              </a:rPr>
              <a:t>? Communicated to PM but PM will not allow BCR</a:t>
            </a:r>
          </a:p>
          <a:p>
            <a:pPr lvl="0"/>
            <a:r>
              <a:rPr lang="en-US" dirty="0">
                <a:solidFill>
                  <a:srgbClr val="000000"/>
                </a:solidFill>
              </a:rPr>
              <a:t>Actions: ETC</a:t>
            </a:r>
          </a:p>
          <a:p>
            <a:pPr marL="342900" indent="-342900">
              <a:buFont typeface="Arial" panose="020B0604020202020204" pitchFamily="34" charset="0"/>
              <a:buChar char="•"/>
            </a:pPr>
            <a:r>
              <a:rPr lang="en-US" sz="2000" dirty="0">
                <a:solidFill>
                  <a:srgbClr val="000000"/>
                </a:solidFill>
              </a:rPr>
              <a:t>Project change in ETC</a:t>
            </a:r>
          </a:p>
          <a:p>
            <a:pPr marL="342900" lvl="0" indent="-342900">
              <a:buFont typeface="Arial" panose="020B0604020202020204" pitchFamily="34" charset="0"/>
              <a:buChar char="•"/>
            </a:pPr>
            <a:r>
              <a:rPr lang="en-US" sz="2000" dirty="0">
                <a:solidFill>
                  <a:srgbClr val="000000"/>
                </a:solidFill>
              </a:rPr>
              <a:t>Communicate via VAR</a:t>
            </a:r>
          </a:p>
        </p:txBody>
      </p:sp>
      <p:grpSp>
        <p:nvGrpSpPr>
          <p:cNvPr id="2" name="Group 1"/>
          <p:cNvGrpSpPr/>
          <p:nvPr/>
        </p:nvGrpSpPr>
        <p:grpSpPr>
          <a:xfrm>
            <a:off x="1197162" y="3899596"/>
            <a:ext cx="6660963" cy="2240853"/>
            <a:chOff x="610675" y="876300"/>
            <a:chExt cx="8546915" cy="317817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75" y="876300"/>
              <a:ext cx="854691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p:nvPr/>
          </p:nvCxnSpPr>
          <p:spPr>
            <a:xfrm>
              <a:off x="621053" y="1143000"/>
              <a:ext cx="191751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1053" y="2276475"/>
              <a:ext cx="37296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21052" y="2781300"/>
              <a:ext cx="74594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1053" y="3286125"/>
              <a:ext cx="3470091" cy="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541335" y="2797403"/>
            <a:ext cx="4162426"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00"/>
                </a:solidFill>
              </a:rPr>
              <a:t>Identify in Summary (Look ahead)</a:t>
            </a:r>
          </a:p>
        </p:txBody>
      </p:sp>
      <p:sp>
        <p:nvSpPr>
          <p:cNvPr id="4" name="TextBox 3"/>
          <p:cNvSpPr txBox="1"/>
          <p:nvPr/>
        </p:nvSpPr>
        <p:spPr>
          <a:xfrm>
            <a:off x="409573" y="3362325"/>
            <a:ext cx="8305802" cy="461665"/>
          </a:xfrm>
          <a:prstGeom prst="rect">
            <a:avLst/>
          </a:prstGeom>
          <a:noFill/>
        </p:spPr>
        <p:txBody>
          <a:bodyPr wrap="square" rtlCol="0">
            <a:spAutoFit/>
          </a:bodyPr>
          <a:lstStyle/>
          <a:p>
            <a:pPr algn="ctr"/>
            <a:r>
              <a:rPr lang="en-US" b="1" dirty="0">
                <a:solidFill>
                  <a:srgbClr val="FF0000"/>
                </a:solidFill>
              </a:rPr>
              <a:t>Decision BCP approval is PM’s - Communicate</a:t>
            </a:r>
          </a:p>
        </p:txBody>
      </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AC18238-D431-4CFB-9E52-73B783211BCF}"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5382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fltVal val="0"/>
                                          </p:val>
                                        </p:tav>
                                        <p:tav tm="100000">
                                          <p:val>
                                            <p:strVal val="#ppt_w"/>
                                          </p:val>
                                        </p:tav>
                                      </p:tavLst>
                                    </p:anim>
                                    <p:anim calcmode="lin" valueType="num">
                                      <p:cBhvr>
                                        <p:cTn id="40" dur="1000" fill="hold"/>
                                        <p:tgtEl>
                                          <p:spTgt spid="3"/>
                                        </p:tgtEl>
                                        <p:attrNameLst>
                                          <p:attrName>ppt_h</p:attrName>
                                        </p:attrNameLst>
                                      </p:cBhvr>
                                      <p:tavLst>
                                        <p:tav tm="0">
                                          <p:val>
                                            <p:fltVal val="0"/>
                                          </p:val>
                                        </p:tav>
                                        <p:tav tm="100000">
                                          <p:val>
                                            <p:strVal val="#ppt_h"/>
                                          </p:val>
                                        </p:tav>
                                      </p:tavLst>
                                    </p:anim>
                                    <p:anim calcmode="lin" valueType="num">
                                      <p:cBhvr>
                                        <p:cTn id="41" dur="1000" fill="hold"/>
                                        <p:tgtEl>
                                          <p:spTgt spid="3"/>
                                        </p:tgtEl>
                                        <p:attrNameLst>
                                          <p:attrName>style.rotation</p:attrName>
                                        </p:attrNameLst>
                                      </p:cBhvr>
                                      <p:tavLst>
                                        <p:tav tm="0">
                                          <p:val>
                                            <p:fltVal val="90"/>
                                          </p:val>
                                        </p:tav>
                                        <p:tav tm="100000">
                                          <p:val>
                                            <p:fltVal val="0"/>
                                          </p:val>
                                        </p:tav>
                                      </p:tavLst>
                                    </p:anim>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661320201"/>
              </p:ext>
            </p:extLst>
          </p:nvPr>
        </p:nvGraphicFramePr>
        <p:xfrm>
          <a:off x="1028311" y="3905801"/>
          <a:ext cx="7307263" cy="1350963"/>
        </p:xfrm>
        <a:graphic>
          <a:graphicData uri="http://schemas.openxmlformats.org/presentationml/2006/ole">
            <mc:AlternateContent xmlns:mc="http://schemas.openxmlformats.org/markup-compatibility/2006">
              <mc:Choice xmlns:v="urn:schemas-microsoft-com:vml" Requires="v">
                <p:oleObj spid="_x0000_s5206" name="Worksheet" r:id="rId3" imgW="6103708" imgH="1181154" progId="Excel.Sheet.12">
                  <p:embed/>
                </p:oleObj>
              </mc:Choice>
              <mc:Fallback>
                <p:oleObj name="Worksheet" r:id="rId3" imgW="6103708" imgH="1181154" progId="Excel.Sheet.12">
                  <p:embed/>
                  <p:pic>
                    <p:nvPicPr>
                      <p:cNvPr id="0" name=""/>
                      <p:cNvPicPr>
                        <a:picLocks noChangeAspect="1" noChangeArrowheads="1"/>
                      </p:cNvPicPr>
                      <p:nvPr/>
                    </p:nvPicPr>
                    <p:blipFill>
                      <a:blip r:embed="rId4"/>
                      <a:srcRect/>
                      <a:stretch>
                        <a:fillRect/>
                      </a:stretch>
                    </p:blipFill>
                    <p:spPr bwMode="auto">
                      <a:xfrm>
                        <a:off x="1028311" y="3905801"/>
                        <a:ext cx="730726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29</a:t>
            </a:fld>
            <a:endParaRPr lang="en-US" sz="900" dirty="0">
              <a:solidFill>
                <a:srgbClr val="004C97"/>
              </a:solidFill>
              <a:latin typeface="Helvetica" pitchFamily="124" charset="0"/>
            </a:endParaRPr>
          </a:p>
        </p:txBody>
      </p:sp>
      <p:sp>
        <p:nvSpPr>
          <p:cNvPr id="7" name="TextBox 6"/>
          <p:cNvSpPr txBox="1"/>
          <p:nvPr/>
        </p:nvSpPr>
        <p:spPr>
          <a:xfrm>
            <a:off x="5324474" y="1201221"/>
            <a:ext cx="3276602" cy="1938992"/>
          </a:xfrm>
          <a:prstGeom prst="rect">
            <a:avLst/>
          </a:prstGeom>
          <a:noFill/>
        </p:spPr>
        <p:txBody>
          <a:bodyPr wrap="square" rtlCol="0">
            <a:spAutoFit/>
          </a:bodyPr>
          <a:lstStyle/>
          <a:p>
            <a:r>
              <a:rPr lang="en-US" b="1" dirty="0">
                <a:solidFill>
                  <a:srgbClr val="000000"/>
                </a:solidFill>
              </a:rPr>
              <a:t>Calculations</a:t>
            </a:r>
          </a:p>
          <a:p>
            <a:pPr marL="342900" indent="-342900">
              <a:buFont typeface="Arial" panose="020B0604020202020204" pitchFamily="34" charset="0"/>
              <a:buChar char="•"/>
            </a:pPr>
            <a:r>
              <a:rPr lang="en-US" b="1" dirty="0">
                <a:solidFill>
                  <a:srgbClr val="000000"/>
                </a:solidFill>
              </a:rPr>
              <a:t>EAC = ACWP</a:t>
            </a:r>
            <a:r>
              <a:rPr lang="en-US" b="1" baseline="-25000" dirty="0">
                <a:solidFill>
                  <a:srgbClr val="000000"/>
                </a:solidFill>
              </a:rPr>
              <a:t>CTD</a:t>
            </a:r>
            <a:r>
              <a:rPr lang="en-US" b="1" dirty="0">
                <a:solidFill>
                  <a:srgbClr val="000000"/>
                </a:solidFill>
              </a:rPr>
              <a:t> + ETC</a:t>
            </a:r>
          </a:p>
          <a:p>
            <a:pPr marL="342900" indent="-342900">
              <a:buFont typeface="Arial" panose="020B0604020202020204" pitchFamily="34" charset="0"/>
              <a:buChar char="•"/>
            </a:pPr>
            <a:r>
              <a:rPr lang="en-US" b="1" dirty="0">
                <a:solidFill>
                  <a:srgbClr val="000000"/>
                </a:solidFill>
              </a:rPr>
              <a:t>ETC = EAC - ACWP</a:t>
            </a:r>
            <a:r>
              <a:rPr lang="en-US" b="1" baseline="-25000" dirty="0">
                <a:solidFill>
                  <a:srgbClr val="000000"/>
                </a:solidFill>
              </a:rPr>
              <a:t>CTD</a:t>
            </a:r>
            <a:endParaRPr lang="en-US" b="1" dirty="0">
              <a:solidFill>
                <a:srgbClr val="000000"/>
              </a:solidFill>
            </a:endParaRPr>
          </a:p>
          <a:p>
            <a:pPr marL="342900" indent="-342900">
              <a:buFont typeface="Arial" panose="020B0604020202020204" pitchFamily="34" charset="0"/>
              <a:buChar char="•"/>
            </a:pPr>
            <a:r>
              <a:rPr lang="en-US" b="1" dirty="0">
                <a:solidFill>
                  <a:srgbClr val="000000"/>
                </a:solidFill>
              </a:rPr>
              <a:t>ETC = BAC – BCWP</a:t>
            </a:r>
            <a:r>
              <a:rPr lang="en-US" b="1" baseline="-25000" dirty="0">
                <a:solidFill>
                  <a:srgbClr val="000000"/>
                </a:solidFill>
              </a:rPr>
              <a:t>CTD </a:t>
            </a:r>
          </a:p>
          <a:p>
            <a:pPr marL="342900" indent="-342900">
              <a:buFont typeface="Arial" panose="020B0604020202020204" pitchFamily="34" charset="0"/>
              <a:buChar char="•"/>
            </a:pPr>
            <a:r>
              <a:rPr lang="en-US" b="1" dirty="0">
                <a:solidFill>
                  <a:srgbClr val="000000"/>
                </a:solidFill>
              </a:rPr>
              <a:t>VAC = BAC - EAC</a:t>
            </a:r>
          </a:p>
        </p:txBody>
      </p:sp>
      <p:graphicFrame>
        <p:nvGraphicFramePr>
          <p:cNvPr id="3" name="Object 2"/>
          <p:cNvGraphicFramePr>
            <a:graphicFrameLocks noChangeAspect="1"/>
          </p:cNvGraphicFramePr>
          <p:nvPr>
            <p:extLst>
              <p:ext uri="{D42A27DB-BD31-4B8C-83A1-F6EECF244321}">
                <p14:modId xmlns:p14="http://schemas.microsoft.com/office/powerpoint/2010/main" val="3899904590"/>
              </p:ext>
            </p:extLst>
          </p:nvPr>
        </p:nvGraphicFramePr>
        <p:xfrm>
          <a:off x="1028311" y="3905801"/>
          <a:ext cx="7307263" cy="1350963"/>
        </p:xfrm>
        <a:graphic>
          <a:graphicData uri="http://schemas.openxmlformats.org/presentationml/2006/ole">
            <mc:AlternateContent xmlns:mc="http://schemas.openxmlformats.org/markup-compatibility/2006">
              <mc:Choice xmlns:v="urn:schemas-microsoft-com:vml" Requires="v">
                <p:oleObj spid="_x0000_s5207" name="Worksheet" r:id="rId5" imgW="6103708" imgH="1181154" progId="Excel.Sheet.12">
                  <p:embed/>
                </p:oleObj>
              </mc:Choice>
              <mc:Fallback>
                <p:oleObj name="Worksheet" r:id="rId5" imgW="6103708" imgH="1181154" progId="Excel.Sheet.12">
                  <p:embed/>
                  <p:pic>
                    <p:nvPicPr>
                      <p:cNvPr id="0" name=""/>
                      <p:cNvPicPr/>
                      <p:nvPr/>
                    </p:nvPicPr>
                    <p:blipFill>
                      <a:blip r:embed="rId6"/>
                      <a:stretch>
                        <a:fillRect/>
                      </a:stretch>
                    </p:blipFill>
                    <p:spPr>
                      <a:xfrm>
                        <a:off x="1028311" y="3905801"/>
                        <a:ext cx="7307263" cy="1350963"/>
                      </a:xfrm>
                      <a:prstGeom prst="rect">
                        <a:avLst/>
                      </a:prstGeom>
                    </p:spPr>
                  </p:pic>
                </p:oleObj>
              </mc:Fallback>
            </mc:AlternateContent>
          </a:graphicData>
        </a:graphic>
      </p:graphicFrame>
      <p:sp>
        <p:nvSpPr>
          <p:cNvPr id="9" name="TextBox 8"/>
          <p:cNvSpPr txBox="1"/>
          <p:nvPr/>
        </p:nvSpPr>
        <p:spPr>
          <a:xfrm>
            <a:off x="676275" y="1174224"/>
            <a:ext cx="4362450" cy="2185214"/>
          </a:xfrm>
          <a:prstGeom prst="rect">
            <a:avLst/>
          </a:prstGeom>
          <a:noFill/>
        </p:spPr>
        <p:txBody>
          <a:bodyPr wrap="square" rtlCol="0">
            <a:spAutoFit/>
          </a:bodyPr>
          <a:lstStyle/>
          <a:p>
            <a:r>
              <a:rPr lang="en-US" b="1" dirty="0">
                <a:solidFill>
                  <a:srgbClr val="000000"/>
                </a:solidFill>
              </a:rPr>
              <a:t>Information Needed to Start</a:t>
            </a:r>
          </a:p>
          <a:p>
            <a:pPr marL="342900" indent="-342900">
              <a:buFont typeface="Arial" panose="020B0604020202020204" pitchFamily="34" charset="0"/>
              <a:buChar char="•"/>
            </a:pPr>
            <a:r>
              <a:rPr lang="en-US" b="1" dirty="0">
                <a:solidFill>
                  <a:srgbClr val="000000"/>
                </a:solidFill>
              </a:rPr>
              <a:t>BAC = Budget at Completion</a:t>
            </a:r>
          </a:p>
          <a:p>
            <a:pPr marL="342900" indent="-342900">
              <a:buFont typeface="Arial" panose="020B0604020202020204" pitchFamily="34" charset="0"/>
              <a:buChar char="•"/>
            </a:pPr>
            <a:r>
              <a:rPr lang="en-US" b="1" dirty="0">
                <a:solidFill>
                  <a:srgbClr val="000000"/>
                </a:solidFill>
              </a:rPr>
              <a:t>BCWS</a:t>
            </a:r>
            <a:r>
              <a:rPr lang="en-US" b="1" baseline="-25000" dirty="0">
                <a:solidFill>
                  <a:srgbClr val="000000"/>
                </a:solidFill>
              </a:rPr>
              <a:t>CTD </a:t>
            </a:r>
            <a:r>
              <a:rPr lang="en-US" b="1" dirty="0">
                <a:solidFill>
                  <a:srgbClr val="000000"/>
                </a:solidFill>
              </a:rPr>
              <a:t>= Cumulative BCWS</a:t>
            </a:r>
            <a:endParaRPr lang="en-US" b="1" baseline="-25000" dirty="0">
              <a:solidFill>
                <a:srgbClr val="000000"/>
              </a:solidFill>
            </a:endParaRPr>
          </a:p>
          <a:p>
            <a:pPr marL="342900" indent="-342900">
              <a:buFont typeface="Arial" panose="020B0604020202020204" pitchFamily="34" charset="0"/>
              <a:buChar char="•"/>
            </a:pPr>
            <a:r>
              <a:rPr lang="en-US" b="1" dirty="0">
                <a:solidFill>
                  <a:srgbClr val="000000"/>
                </a:solidFill>
              </a:rPr>
              <a:t>BCWP</a:t>
            </a:r>
            <a:r>
              <a:rPr lang="en-US" b="1" baseline="-25000" dirty="0">
                <a:solidFill>
                  <a:srgbClr val="000000"/>
                </a:solidFill>
              </a:rPr>
              <a:t>CTD </a:t>
            </a:r>
            <a:r>
              <a:rPr lang="en-US" b="1" dirty="0">
                <a:solidFill>
                  <a:srgbClr val="000000"/>
                </a:solidFill>
              </a:rPr>
              <a:t>= Cumulative BCWP</a:t>
            </a:r>
          </a:p>
          <a:p>
            <a:pPr marL="342900" indent="-342900">
              <a:buFont typeface="Arial" panose="020B0604020202020204" pitchFamily="34" charset="0"/>
              <a:buChar char="•"/>
            </a:pPr>
            <a:r>
              <a:rPr lang="en-US" b="1" dirty="0">
                <a:solidFill>
                  <a:srgbClr val="000000"/>
                </a:solidFill>
              </a:rPr>
              <a:t>ACWP</a:t>
            </a:r>
            <a:r>
              <a:rPr lang="en-US" b="1" baseline="-25000" dirty="0">
                <a:solidFill>
                  <a:srgbClr val="000000"/>
                </a:solidFill>
              </a:rPr>
              <a:t>CTD </a:t>
            </a:r>
            <a:r>
              <a:rPr lang="en-US" b="1" dirty="0">
                <a:solidFill>
                  <a:srgbClr val="000000"/>
                </a:solidFill>
              </a:rPr>
              <a:t>= Cumulative ACWP</a:t>
            </a:r>
          </a:p>
          <a:p>
            <a:endParaRPr lang="en-US" b="1" baseline="-25000" dirty="0">
              <a:solidFill>
                <a:srgbClr val="000000"/>
              </a:solidFill>
            </a:endParaRPr>
          </a:p>
        </p:txBody>
      </p:sp>
      <p:sp>
        <p:nvSpPr>
          <p:cNvPr id="11"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B67391D-7C6A-4BDB-94BC-55059A5940A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3"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pic>
        <p:nvPicPr>
          <p:cNvPr id="2" name="Picture 1">
            <a:extLst>
              <a:ext uri="{FF2B5EF4-FFF2-40B4-BE49-F238E27FC236}">
                <a16:creationId xmlns:a16="http://schemas.microsoft.com/office/drawing/2014/main" id="{19D6F49C-17E8-421B-B3A4-FC0F72153A3A}"/>
              </a:ext>
            </a:extLst>
          </p:cNvPr>
          <p:cNvPicPr>
            <a:picLocks noChangeAspect="1"/>
          </p:cNvPicPr>
          <p:nvPr/>
        </p:nvPicPr>
        <p:blipFill>
          <a:blip r:embed="rId7"/>
          <a:stretch>
            <a:fillRect/>
          </a:stretch>
        </p:blipFill>
        <p:spPr>
          <a:xfrm>
            <a:off x="6325432" y="3414587"/>
            <a:ext cx="2275644" cy="2630489"/>
          </a:xfrm>
          <a:prstGeom prst="rect">
            <a:avLst/>
          </a:prstGeom>
        </p:spPr>
      </p:pic>
    </p:spTree>
    <p:extLst>
      <p:ext uri="{BB962C8B-B14F-4D97-AF65-F5344CB8AC3E}">
        <p14:creationId xmlns:p14="http://schemas.microsoft.com/office/powerpoint/2010/main" val="8555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900"/>
                                        <p:tgtEl>
                                          <p:spTgt spid="9">
                                            <p:txEl>
                                              <p:pRg st="0" end="0"/>
                                            </p:txEl>
                                          </p:spTgt>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900"/>
                                        <p:tgtEl>
                                          <p:spTgt spid="9">
                                            <p:txEl>
                                              <p:pRg st="1" end="1"/>
                                            </p:txEl>
                                          </p:spTgt>
                                        </p:tgtEl>
                                      </p:cBhvr>
                                    </p:animEffect>
                                  </p:childTnLst>
                                </p:cTn>
                              </p:par>
                            </p:childTnLst>
                          </p:cTn>
                        </p:par>
                        <p:par>
                          <p:cTn id="12" fill="hold">
                            <p:stCondLst>
                              <p:cond delay="1800"/>
                            </p:stCondLst>
                            <p:childTnLst>
                              <p:par>
                                <p:cTn id="13" presetID="10" presetClass="entr" presetSubtype="0"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900"/>
                                        <p:tgtEl>
                                          <p:spTgt spid="9">
                                            <p:txEl>
                                              <p:pRg st="2" end="2"/>
                                            </p:txEl>
                                          </p:spTgt>
                                        </p:tgtEl>
                                      </p:cBhvr>
                                    </p:animEffect>
                                  </p:childTnLst>
                                </p:cTn>
                              </p:par>
                            </p:childTnLst>
                          </p:cTn>
                        </p:par>
                        <p:par>
                          <p:cTn id="16" fill="hold">
                            <p:stCondLst>
                              <p:cond delay="2700"/>
                            </p:stCondLst>
                            <p:childTnLst>
                              <p:par>
                                <p:cTn id="17" presetID="10" presetClass="entr" presetSubtype="0"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900"/>
                                        <p:tgtEl>
                                          <p:spTgt spid="9">
                                            <p:txEl>
                                              <p:pRg st="3" end="3"/>
                                            </p:txEl>
                                          </p:spTgt>
                                        </p:tgtEl>
                                      </p:cBhvr>
                                    </p:animEffect>
                                  </p:childTnLst>
                                </p:cTn>
                              </p:par>
                            </p:childTnLst>
                          </p:cTn>
                        </p:par>
                        <p:par>
                          <p:cTn id="20" fill="hold">
                            <p:stCondLst>
                              <p:cond delay="3600"/>
                            </p:stCondLst>
                            <p:childTnLst>
                              <p:par>
                                <p:cTn id="21" presetID="10" presetClass="entr" presetSubtype="0"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900"/>
                                        <p:tgtEl>
                                          <p:spTgt spid="9">
                                            <p:txEl>
                                              <p:pRg st="4" end="4"/>
                                            </p:txEl>
                                          </p:spTgt>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900"/>
                                        <p:tgtEl>
                                          <p:spTgt spid="7">
                                            <p:txEl>
                                              <p:pRg st="0" end="0"/>
                                            </p:txEl>
                                          </p:spTgt>
                                        </p:tgtEl>
                                      </p:cBhvr>
                                    </p:animEffect>
                                  </p:childTnLst>
                                </p:cTn>
                              </p:par>
                            </p:childTnLst>
                          </p:cTn>
                        </p:par>
                        <p:par>
                          <p:cTn id="33" fill="hold">
                            <p:stCondLst>
                              <p:cond delay="900"/>
                            </p:stCondLst>
                            <p:childTnLst>
                              <p:par>
                                <p:cTn id="34" presetID="10" presetClass="entr" presetSubtype="0" fill="hold"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900"/>
                                        <p:tgtEl>
                                          <p:spTgt spid="7">
                                            <p:txEl>
                                              <p:pRg st="1" end="1"/>
                                            </p:txEl>
                                          </p:spTgt>
                                        </p:tgtEl>
                                      </p:cBhvr>
                                    </p:animEffect>
                                  </p:childTnLst>
                                </p:cTn>
                              </p:par>
                            </p:childTnLst>
                          </p:cTn>
                        </p:par>
                        <p:par>
                          <p:cTn id="37" fill="hold">
                            <p:stCondLst>
                              <p:cond delay="1800"/>
                            </p:stCondLst>
                            <p:childTnLst>
                              <p:par>
                                <p:cTn id="38" presetID="10" presetClass="entr" presetSubtype="0" fill="hold" nodeType="after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800"/>
                                        <p:tgtEl>
                                          <p:spTgt spid="7">
                                            <p:txEl>
                                              <p:pRg st="2" end="2"/>
                                            </p:txEl>
                                          </p:spTgt>
                                        </p:tgtEl>
                                      </p:cBhvr>
                                    </p:animEffect>
                                  </p:childTnLst>
                                </p:cTn>
                              </p:par>
                            </p:childTnLst>
                          </p:cTn>
                        </p:par>
                        <p:par>
                          <p:cTn id="41" fill="hold">
                            <p:stCondLst>
                              <p:cond delay="2600"/>
                            </p:stCondLst>
                            <p:childTnLst>
                              <p:par>
                                <p:cTn id="42" presetID="10" presetClass="entr" presetSubtype="0"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fade">
                                      <p:cBhvr>
                                        <p:cTn id="44" dur="1000"/>
                                        <p:tgtEl>
                                          <p:spTgt spid="7">
                                            <p:txEl>
                                              <p:pRg st="3" end="3"/>
                                            </p:txEl>
                                          </p:spTgt>
                                        </p:tgtEl>
                                      </p:cBhvr>
                                    </p:animEffect>
                                  </p:childTnLst>
                                </p:cTn>
                              </p:par>
                            </p:childTnLst>
                          </p:cTn>
                        </p:par>
                        <p:par>
                          <p:cTn id="45" fill="hold">
                            <p:stCondLst>
                              <p:cond delay="3600"/>
                            </p:stCondLst>
                            <p:childTnLst>
                              <p:par>
                                <p:cTn id="46" presetID="10" presetClass="entr" presetSubtype="0" fill="hold" nodeType="after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fade">
                                      <p:cBhvr>
                                        <p:cTn id="48" dur="1000"/>
                                        <p:tgtEl>
                                          <p:spTgt spid="7">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Fermi Systems Access</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a:t>
            </a:fld>
            <a:endParaRPr lang="en-US" sz="900" dirty="0">
              <a:solidFill>
                <a:srgbClr val="004C97"/>
              </a:solidFill>
              <a:latin typeface="Helvetica" pitchFamily="124" charset="0"/>
            </a:endParaRPr>
          </a:p>
        </p:txBody>
      </p:sp>
      <p:sp>
        <p:nvSpPr>
          <p:cNvPr id="8"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453EBB2-4A81-4762-8BDC-280E4396A2A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2" name="TextBox 1"/>
          <p:cNvSpPr txBox="1"/>
          <p:nvPr/>
        </p:nvSpPr>
        <p:spPr>
          <a:xfrm>
            <a:off x="228600" y="835572"/>
            <a:ext cx="8686800" cy="5462751"/>
          </a:xfrm>
          <a:prstGeom prst="rect">
            <a:avLst/>
          </a:prstGeom>
          <a:noFill/>
        </p:spPr>
        <p:txBody>
          <a:bodyPr wrap="square" rtlCol="0">
            <a:normAutofit lnSpcReduction="10000"/>
          </a:bodyPr>
          <a:lstStyle/>
          <a:p>
            <a:r>
              <a:rPr lang="en-US" dirty="0">
                <a:solidFill>
                  <a:srgbClr val="000000"/>
                </a:solidFill>
              </a:rPr>
              <a:t>Once you obtain your Fermi Services account PM/Director can (as appropriate):</a:t>
            </a:r>
          </a:p>
          <a:p>
            <a:pPr marL="342900" indent="-342900">
              <a:buFont typeface="Arial" panose="020B0604020202020204" pitchFamily="34" charset="0"/>
              <a:buChar char="•"/>
            </a:pPr>
            <a:r>
              <a:rPr lang="en-US" dirty="0">
                <a:solidFill>
                  <a:srgbClr val="000000"/>
                </a:solidFill>
              </a:rPr>
              <a:t>Inform Risk Manager to authorize you to access the Fermilab web-based risk register.</a:t>
            </a:r>
          </a:p>
          <a:p>
            <a:pPr marL="342900" indent="-342900">
              <a:buFont typeface="Arial" panose="020B0604020202020204" pitchFamily="34" charset="0"/>
              <a:buChar char="•"/>
            </a:pPr>
            <a:r>
              <a:rPr lang="en-US" dirty="0">
                <a:solidFill>
                  <a:srgbClr val="000000"/>
                </a:solidFill>
              </a:rPr>
              <a:t>Authorize access to </a:t>
            </a:r>
            <a:r>
              <a:rPr lang="en-US" dirty="0" err="1">
                <a:solidFill>
                  <a:srgbClr val="000000"/>
                </a:solidFill>
              </a:rPr>
              <a:t>DocDB</a:t>
            </a:r>
            <a:r>
              <a:rPr lang="en-US" dirty="0">
                <a:solidFill>
                  <a:srgbClr val="000000"/>
                </a:solidFill>
              </a:rPr>
              <a:t> or </a:t>
            </a:r>
            <a:r>
              <a:rPr lang="en-US" dirty="0" err="1">
                <a:solidFill>
                  <a:srgbClr val="000000"/>
                </a:solidFill>
              </a:rPr>
              <a:t>FermiPoint</a:t>
            </a:r>
            <a:r>
              <a:rPr lang="en-US" dirty="0">
                <a:solidFill>
                  <a:srgbClr val="000000"/>
                </a:solidFill>
              </a:rPr>
              <a:t> where all Project documents reside including</a:t>
            </a:r>
          </a:p>
          <a:p>
            <a:pPr marL="800100" lvl="1" indent="-342900">
              <a:buFont typeface="Arial" panose="020B0604020202020204" pitchFamily="34" charset="0"/>
              <a:buChar char="•"/>
            </a:pPr>
            <a:r>
              <a:rPr lang="en-US" dirty="0">
                <a:solidFill>
                  <a:srgbClr val="000000"/>
                </a:solidFill>
              </a:rPr>
              <a:t>P6 PDFs</a:t>
            </a:r>
          </a:p>
          <a:p>
            <a:pPr marL="800100" lvl="1" indent="-342900">
              <a:buFont typeface="Arial" panose="020B0604020202020204" pitchFamily="34" charset="0"/>
              <a:buChar char="•"/>
            </a:pPr>
            <a:r>
              <a:rPr lang="en-US" dirty="0">
                <a:solidFill>
                  <a:srgbClr val="000000"/>
                </a:solidFill>
              </a:rPr>
              <a:t>Status reports</a:t>
            </a:r>
          </a:p>
          <a:p>
            <a:pPr marL="800100" lvl="1" indent="-342900">
              <a:buFont typeface="Arial" panose="020B0604020202020204" pitchFamily="34" charset="0"/>
              <a:buChar char="•"/>
            </a:pPr>
            <a:r>
              <a:rPr lang="en-US" dirty="0">
                <a:solidFill>
                  <a:srgbClr val="000000"/>
                </a:solidFill>
              </a:rPr>
              <a:t>Other CAM reports</a:t>
            </a:r>
          </a:p>
          <a:p>
            <a:pPr marL="342900" indent="-342900">
              <a:buFont typeface="Arial" panose="020B0604020202020204" pitchFamily="34" charset="0"/>
              <a:buChar char="•"/>
            </a:pPr>
            <a:r>
              <a:rPr lang="en-US" dirty="0">
                <a:solidFill>
                  <a:srgbClr val="000000"/>
                </a:solidFill>
              </a:rPr>
              <a:t>Inform OPSS for Access to:</a:t>
            </a:r>
          </a:p>
          <a:p>
            <a:pPr marL="800100" lvl="1" indent="-342900">
              <a:buFont typeface="Arial" panose="020B0604020202020204" pitchFamily="34" charset="0"/>
              <a:buChar char="•"/>
            </a:pPr>
            <a:r>
              <a:rPr lang="en-US" dirty="0">
                <a:solidFill>
                  <a:srgbClr val="000000"/>
                </a:solidFill>
              </a:rPr>
              <a:t>P6 can be granted if desired.</a:t>
            </a:r>
          </a:p>
          <a:p>
            <a:pPr marL="1257300" lvl="2" indent="-342900">
              <a:buFont typeface="Arial" panose="020B0604020202020204" pitchFamily="34" charset="0"/>
              <a:buChar char="•"/>
            </a:pPr>
            <a:r>
              <a:rPr lang="en-US" sz="2200" dirty="0">
                <a:solidFill>
                  <a:srgbClr val="000000"/>
                </a:solidFill>
              </a:rPr>
              <a:t>Cost to Project ~$400 per year</a:t>
            </a:r>
          </a:p>
          <a:p>
            <a:pPr marL="1257300" lvl="2" indent="-342900">
              <a:buFont typeface="Arial" panose="020B0604020202020204" pitchFamily="34" charset="0"/>
              <a:buChar char="•"/>
            </a:pPr>
            <a:r>
              <a:rPr lang="en-US" sz="2200" dirty="0">
                <a:solidFill>
                  <a:srgbClr val="000000"/>
                </a:solidFill>
              </a:rPr>
              <a:t>Read only for project files</a:t>
            </a:r>
          </a:p>
          <a:p>
            <a:pPr marL="1257300" lvl="2" indent="-342900">
              <a:buFont typeface="Arial" panose="020B0604020202020204" pitchFamily="34" charset="0"/>
              <a:buChar char="•"/>
            </a:pPr>
            <a:r>
              <a:rPr lang="en-US" sz="2200" dirty="0">
                <a:solidFill>
                  <a:srgbClr val="000000"/>
                </a:solidFill>
              </a:rPr>
              <a:t>Read/Write for “Sandbox”</a:t>
            </a:r>
          </a:p>
          <a:p>
            <a:pPr marL="800100" lvl="1" indent="-342900">
              <a:buFont typeface="Arial" panose="020B0604020202020204" pitchFamily="34" charset="0"/>
              <a:buChar char="•"/>
            </a:pPr>
            <a:r>
              <a:rPr lang="en-US" dirty="0">
                <a:solidFill>
                  <a:srgbClr val="000000"/>
                </a:solidFill>
              </a:rPr>
              <a:t>Baseline Change Request (BCR) Tool – </a:t>
            </a:r>
            <a:r>
              <a:rPr lang="en-US" u="sng" dirty="0">
                <a:solidFill>
                  <a:srgbClr val="000000"/>
                </a:solidFill>
              </a:rPr>
              <a:t>Needed for next week</a:t>
            </a:r>
          </a:p>
          <a:p>
            <a:pPr marL="800100" lvl="1" indent="-342900">
              <a:buFont typeface="Arial" panose="020B0604020202020204" pitchFamily="34" charset="0"/>
              <a:buChar char="•"/>
            </a:pPr>
            <a:r>
              <a:rPr lang="en-US" dirty="0">
                <a:solidFill>
                  <a:srgbClr val="000000"/>
                </a:solidFill>
              </a:rPr>
              <a:t>CAM </a:t>
            </a:r>
            <a:r>
              <a:rPr lang="en-US" dirty="0" err="1">
                <a:solidFill>
                  <a:srgbClr val="000000"/>
                </a:solidFill>
              </a:rPr>
              <a:t>eToolbox</a:t>
            </a:r>
            <a:r>
              <a:rPr lang="en-US" dirty="0">
                <a:solidFill>
                  <a:srgbClr val="000000"/>
                </a:solidFill>
              </a:rPr>
              <a:t> – </a:t>
            </a:r>
            <a:r>
              <a:rPr lang="en-US" u="sng" dirty="0">
                <a:solidFill>
                  <a:srgbClr val="000000"/>
                </a:solidFill>
              </a:rPr>
              <a:t>Needed for next week</a:t>
            </a:r>
          </a:p>
        </p:txBody>
      </p:sp>
    </p:spTree>
    <p:extLst>
      <p:ext uri="{BB962C8B-B14F-4D97-AF65-F5344CB8AC3E}">
        <p14:creationId xmlns:p14="http://schemas.microsoft.com/office/powerpoint/2010/main" val="10306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 calcmode="lin" valueType="num">
                                      <p:cBhvr>
                                        <p:cTn id="71"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2">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 calcmode="lin" valueType="num">
                                      <p:cBhvr>
                                        <p:cTn id="79" dur="1000" fill="hold"/>
                                        <p:tgtEl>
                                          <p:spTgt spid="2">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2">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2">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2">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 calcmode="lin" valueType="num">
                                      <p:cBhvr>
                                        <p:cTn id="87" dur="10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2">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2">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2">
                                            <p:txEl>
                                              <p:pRg st="10" end="1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2">
                                            <p:txEl>
                                              <p:pRg st="11" end="11"/>
                                            </p:txEl>
                                          </p:spTgt>
                                        </p:tgtEl>
                                        <p:attrNameLst>
                                          <p:attrName>style.visibility</p:attrName>
                                        </p:attrNameLst>
                                      </p:cBhvr>
                                      <p:to>
                                        <p:strVal val="visible"/>
                                      </p:to>
                                    </p:set>
                                    <p:anim calcmode="lin" valueType="num">
                                      <p:cBhvr>
                                        <p:cTn id="95" dur="10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2">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2">
                                            <p:txEl>
                                              <p:pRg st="11" end="11"/>
                                            </p:txEl>
                                          </p:spTgt>
                                        </p:tgtEl>
                                        <p:attrNameLst>
                                          <p:attrName>style.rotation</p:attrName>
                                        </p:attrNameLst>
                                      </p:cBhvr>
                                      <p:tavLst>
                                        <p:tav tm="0">
                                          <p:val>
                                            <p:fltVal val="90"/>
                                          </p:val>
                                        </p:tav>
                                        <p:tav tm="100000">
                                          <p:val>
                                            <p:fltVal val="0"/>
                                          </p:val>
                                        </p:tav>
                                      </p:tavLst>
                                    </p:anim>
                                    <p:animEffect transition="in" filter="fade">
                                      <p:cBhvr>
                                        <p:cTn id="98" dur="1000"/>
                                        <p:tgtEl>
                                          <p:spTgt spid="2">
                                            <p:txEl>
                                              <p:pRg st="11" end="1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2">
                                            <p:txEl>
                                              <p:pRg st="12" end="12"/>
                                            </p:txEl>
                                          </p:spTgt>
                                        </p:tgtEl>
                                        <p:attrNameLst>
                                          <p:attrName>style.visibility</p:attrName>
                                        </p:attrNameLst>
                                      </p:cBhvr>
                                      <p:to>
                                        <p:strVal val="visible"/>
                                      </p:to>
                                    </p:set>
                                    <p:anim calcmode="lin" valueType="num">
                                      <p:cBhvr>
                                        <p:cTn id="103" dur="10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104" dur="1000" fill="hold"/>
                                        <p:tgtEl>
                                          <p:spTgt spid="2">
                                            <p:txEl>
                                              <p:pRg st="12" end="12"/>
                                            </p:txEl>
                                          </p:spTgt>
                                        </p:tgtEl>
                                        <p:attrNameLst>
                                          <p:attrName>ppt_h</p:attrName>
                                        </p:attrNameLst>
                                      </p:cBhvr>
                                      <p:tavLst>
                                        <p:tav tm="0">
                                          <p:val>
                                            <p:fltVal val="0"/>
                                          </p:val>
                                        </p:tav>
                                        <p:tav tm="100000">
                                          <p:val>
                                            <p:strVal val="#ppt_h"/>
                                          </p:val>
                                        </p:tav>
                                      </p:tavLst>
                                    </p:anim>
                                    <p:anim calcmode="lin" valueType="num">
                                      <p:cBhvr>
                                        <p:cTn id="105" dur="1000" fill="hold"/>
                                        <p:tgtEl>
                                          <p:spTgt spid="2">
                                            <p:txEl>
                                              <p:pRg st="12" end="12"/>
                                            </p:txEl>
                                          </p:spTgt>
                                        </p:tgtEl>
                                        <p:attrNameLst>
                                          <p:attrName>style.rotation</p:attrName>
                                        </p:attrNameLst>
                                      </p:cBhvr>
                                      <p:tavLst>
                                        <p:tav tm="0">
                                          <p:val>
                                            <p:fltVal val="90"/>
                                          </p:val>
                                        </p:tav>
                                        <p:tav tm="100000">
                                          <p:val>
                                            <p:fltVal val="0"/>
                                          </p:val>
                                        </p:tav>
                                      </p:tavLst>
                                    </p:anim>
                                    <p:animEffect transition="in" filter="fade">
                                      <p:cBhvr>
                                        <p:cTn id="106"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30</a:t>
            </a:fld>
            <a:endParaRPr lang="en-US" sz="900" dirty="0">
              <a:solidFill>
                <a:srgbClr val="004C97"/>
              </a:solidFill>
              <a:latin typeface="Helvetica" pitchFamily="12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039082528"/>
              </p:ext>
            </p:extLst>
          </p:nvPr>
        </p:nvGraphicFramePr>
        <p:xfrm>
          <a:off x="340787" y="3728738"/>
          <a:ext cx="8528188" cy="1576687"/>
        </p:xfrm>
        <a:graphic>
          <a:graphicData uri="http://schemas.openxmlformats.org/presentationml/2006/ole">
            <mc:AlternateContent xmlns:mc="http://schemas.openxmlformats.org/markup-compatibility/2006">
              <mc:Choice xmlns:v="urn:schemas-microsoft-com:vml" Requires="v">
                <p:oleObj spid="_x0000_s2099" name="Worksheet" r:id="rId3" imgW="6103708" imgH="1181154" progId="Excel.Sheet.12">
                  <p:embed/>
                </p:oleObj>
              </mc:Choice>
              <mc:Fallback>
                <p:oleObj name="Worksheet" r:id="rId3" imgW="6103708" imgH="1181154" progId="Excel.Sheet.12">
                  <p:embed/>
                  <p:pic>
                    <p:nvPicPr>
                      <p:cNvPr id="0" name=""/>
                      <p:cNvPicPr/>
                      <p:nvPr/>
                    </p:nvPicPr>
                    <p:blipFill>
                      <a:blip r:embed="rId4"/>
                      <a:stretch>
                        <a:fillRect/>
                      </a:stretch>
                    </p:blipFill>
                    <p:spPr>
                      <a:xfrm>
                        <a:off x="340787" y="3728738"/>
                        <a:ext cx="8528188" cy="1576687"/>
                      </a:xfrm>
                      <a:prstGeom prst="rect">
                        <a:avLst/>
                      </a:prstGeom>
                    </p:spPr>
                  </p:pic>
                </p:oleObj>
              </mc:Fallback>
            </mc:AlternateContent>
          </a:graphicData>
        </a:graphic>
      </p:graphicFrame>
      <p:sp>
        <p:nvSpPr>
          <p:cNvPr id="32" name="TextBox 31"/>
          <p:cNvSpPr txBox="1"/>
          <p:nvPr/>
        </p:nvSpPr>
        <p:spPr>
          <a:xfrm>
            <a:off x="5324474" y="1201221"/>
            <a:ext cx="3276602" cy="2308324"/>
          </a:xfrm>
          <a:prstGeom prst="rect">
            <a:avLst/>
          </a:prstGeom>
          <a:noFill/>
        </p:spPr>
        <p:txBody>
          <a:bodyPr wrap="square" rtlCol="0">
            <a:spAutoFit/>
          </a:bodyPr>
          <a:lstStyle/>
          <a:p>
            <a:r>
              <a:rPr lang="en-US" b="1" dirty="0">
                <a:solidFill>
                  <a:srgbClr val="000000"/>
                </a:solidFill>
              </a:rPr>
              <a:t>Calculations</a:t>
            </a:r>
          </a:p>
          <a:p>
            <a:pPr marL="342900" indent="-342900">
              <a:buFont typeface="Arial" panose="020B0604020202020204" pitchFamily="34" charset="0"/>
              <a:buChar char="•"/>
            </a:pPr>
            <a:r>
              <a:rPr lang="en-US" b="1" dirty="0">
                <a:solidFill>
                  <a:srgbClr val="000000"/>
                </a:solidFill>
              </a:rPr>
              <a:t>EAC = ACWP</a:t>
            </a:r>
            <a:r>
              <a:rPr lang="en-US" b="1" baseline="-25000" dirty="0">
                <a:solidFill>
                  <a:srgbClr val="000000"/>
                </a:solidFill>
              </a:rPr>
              <a:t>CTD</a:t>
            </a:r>
            <a:r>
              <a:rPr lang="en-US" b="1" dirty="0">
                <a:solidFill>
                  <a:srgbClr val="000000"/>
                </a:solidFill>
              </a:rPr>
              <a:t> + ETC</a:t>
            </a:r>
          </a:p>
          <a:p>
            <a:pPr marL="342900" indent="-342900">
              <a:buFont typeface="Arial" panose="020B0604020202020204" pitchFamily="34" charset="0"/>
              <a:buChar char="•"/>
            </a:pPr>
            <a:r>
              <a:rPr lang="en-US" b="1" dirty="0">
                <a:solidFill>
                  <a:srgbClr val="000000"/>
                </a:solidFill>
              </a:rPr>
              <a:t>ETC = EAC - ACWP</a:t>
            </a:r>
            <a:r>
              <a:rPr lang="en-US" b="1" baseline="-25000" dirty="0">
                <a:solidFill>
                  <a:srgbClr val="000000"/>
                </a:solidFill>
              </a:rPr>
              <a:t>CTD</a:t>
            </a:r>
            <a:endParaRPr lang="en-US" b="1" dirty="0">
              <a:solidFill>
                <a:srgbClr val="000000"/>
              </a:solidFill>
            </a:endParaRPr>
          </a:p>
          <a:p>
            <a:pPr marL="342900" indent="-342900">
              <a:buFont typeface="Arial" panose="020B0604020202020204" pitchFamily="34" charset="0"/>
              <a:buChar char="•"/>
            </a:pPr>
            <a:r>
              <a:rPr lang="en-US" b="1" dirty="0">
                <a:solidFill>
                  <a:srgbClr val="000000"/>
                </a:solidFill>
              </a:rPr>
              <a:t>ETC = BAC – BCWP</a:t>
            </a:r>
            <a:r>
              <a:rPr lang="en-US" b="1" baseline="-25000" dirty="0">
                <a:solidFill>
                  <a:srgbClr val="000000"/>
                </a:solidFill>
              </a:rPr>
              <a:t>CTD </a:t>
            </a:r>
          </a:p>
          <a:p>
            <a:pPr marL="342900" indent="-342900">
              <a:buFont typeface="Arial" panose="020B0604020202020204" pitchFamily="34" charset="0"/>
              <a:buChar char="•"/>
            </a:pPr>
            <a:r>
              <a:rPr lang="en-US" b="1" dirty="0">
                <a:solidFill>
                  <a:srgbClr val="000000"/>
                </a:solidFill>
              </a:rPr>
              <a:t>VAC = BAC – EAC</a:t>
            </a:r>
          </a:p>
          <a:p>
            <a:pPr marL="342900" indent="-342900">
              <a:buFont typeface="Arial" panose="020B0604020202020204" pitchFamily="34" charset="0"/>
              <a:buChar char="•"/>
            </a:pPr>
            <a:r>
              <a:rPr lang="en-US" b="1" dirty="0">
                <a:solidFill>
                  <a:srgbClr val="000000"/>
                </a:solidFill>
              </a:rPr>
              <a:t>SPI, CPI &amp; CV</a:t>
            </a:r>
          </a:p>
        </p:txBody>
      </p:sp>
      <p:sp>
        <p:nvSpPr>
          <p:cNvPr id="33" name="TextBox 32"/>
          <p:cNvSpPr txBox="1"/>
          <p:nvPr/>
        </p:nvSpPr>
        <p:spPr>
          <a:xfrm>
            <a:off x="676275" y="1174224"/>
            <a:ext cx="4362450" cy="2185214"/>
          </a:xfrm>
          <a:prstGeom prst="rect">
            <a:avLst/>
          </a:prstGeom>
          <a:noFill/>
        </p:spPr>
        <p:txBody>
          <a:bodyPr wrap="square" rtlCol="0">
            <a:spAutoFit/>
          </a:bodyPr>
          <a:lstStyle/>
          <a:p>
            <a:r>
              <a:rPr lang="en-US" b="1" dirty="0">
                <a:solidFill>
                  <a:srgbClr val="000000"/>
                </a:solidFill>
              </a:rPr>
              <a:t>Information Needed to Start</a:t>
            </a:r>
          </a:p>
          <a:p>
            <a:pPr marL="342900" indent="-342900">
              <a:buFont typeface="Arial" panose="020B0604020202020204" pitchFamily="34" charset="0"/>
              <a:buChar char="•"/>
            </a:pPr>
            <a:r>
              <a:rPr lang="en-US" b="1" dirty="0">
                <a:solidFill>
                  <a:srgbClr val="000000"/>
                </a:solidFill>
              </a:rPr>
              <a:t>BAC = Budget at Completion</a:t>
            </a:r>
          </a:p>
          <a:p>
            <a:pPr marL="342900" indent="-342900">
              <a:buFont typeface="Arial" panose="020B0604020202020204" pitchFamily="34" charset="0"/>
              <a:buChar char="•"/>
            </a:pPr>
            <a:r>
              <a:rPr lang="en-US" b="1" dirty="0">
                <a:solidFill>
                  <a:srgbClr val="000000"/>
                </a:solidFill>
              </a:rPr>
              <a:t>BCWS</a:t>
            </a:r>
            <a:r>
              <a:rPr lang="en-US" b="1" baseline="-25000" dirty="0">
                <a:solidFill>
                  <a:srgbClr val="000000"/>
                </a:solidFill>
              </a:rPr>
              <a:t>CTD </a:t>
            </a:r>
            <a:r>
              <a:rPr lang="en-US" b="1" dirty="0">
                <a:solidFill>
                  <a:srgbClr val="000000"/>
                </a:solidFill>
              </a:rPr>
              <a:t>= Cumulative BCWS</a:t>
            </a:r>
            <a:endParaRPr lang="en-US" b="1" baseline="-25000" dirty="0">
              <a:solidFill>
                <a:srgbClr val="000000"/>
              </a:solidFill>
            </a:endParaRPr>
          </a:p>
          <a:p>
            <a:pPr marL="342900" indent="-342900">
              <a:buFont typeface="Arial" panose="020B0604020202020204" pitchFamily="34" charset="0"/>
              <a:buChar char="•"/>
            </a:pPr>
            <a:r>
              <a:rPr lang="en-US" b="1" dirty="0">
                <a:solidFill>
                  <a:srgbClr val="000000"/>
                </a:solidFill>
              </a:rPr>
              <a:t>BCWP</a:t>
            </a:r>
            <a:r>
              <a:rPr lang="en-US" b="1" baseline="-25000" dirty="0">
                <a:solidFill>
                  <a:srgbClr val="000000"/>
                </a:solidFill>
              </a:rPr>
              <a:t>CTD </a:t>
            </a:r>
            <a:r>
              <a:rPr lang="en-US" b="1" dirty="0">
                <a:solidFill>
                  <a:srgbClr val="000000"/>
                </a:solidFill>
              </a:rPr>
              <a:t>= Cumulative BCWP</a:t>
            </a:r>
          </a:p>
          <a:p>
            <a:pPr marL="342900" indent="-342900">
              <a:buFont typeface="Arial" panose="020B0604020202020204" pitchFamily="34" charset="0"/>
              <a:buChar char="•"/>
            </a:pPr>
            <a:r>
              <a:rPr lang="en-US" b="1" dirty="0">
                <a:solidFill>
                  <a:srgbClr val="000000"/>
                </a:solidFill>
              </a:rPr>
              <a:t>ACWP</a:t>
            </a:r>
            <a:r>
              <a:rPr lang="en-US" b="1" baseline="-25000" dirty="0">
                <a:solidFill>
                  <a:srgbClr val="000000"/>
                </a:solidFill>
              </a:rPr>
              <a:t>CTD </a:t>
            </a:r>
            <a:r>
              <a:rPr lang="en-US" b="1" dirty="0">
                <a:solidFill>
                  <a:srgbClr val="000000"/>
                </a:solidFill>
              </a:rPr>
              <a:t>= Cumulative ACWP</a:t>
            </a:r>
          </a:p>
          <a:p>
            <a:endParaRPr lang="en-US" b="1" baseline="-25000" dirty="0">
              <a:solidFill>
                <a:srgbClr val="000000"/>
              </a:solidFill>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FF4BAD6-EFC3-4291-8BBB-05F2791C0F1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4020248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 (Cont.)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31</a:t>
            </a:fld>
            <a:endParaRPr lang="en-US" sz="900" dirty="0">
              <a:solidFill>
                <a:srgbClr val="004C97"/>
              </a:solidFill>
              <a:latin typeface="Helvetica" pitchFamily="124" charset="0"/>
            </a:endParaRPr>
          </a:p>
        </p:txBody>
      </p:sp>
      <p:sp>
        <p:nvSpPr>
          <p:cNvPr id="7" name="TextBox 6"/>
          <p:cNvSpPr txBox="1"/>
          <p:nvPr/>
        </p:nvSpPr>
        <p:spPr>
          <a:xfrm>
            <a:off x="800099" y="1473934"/>
            <a:ext cx="3276602" cy="1569660"/>
          </a:xfrm>
          <a:prstGeom prst="rect">
            <a:avLst/>
          </a:prstGeom>
          <a:noFill/>
        </p:spPr>
        <p:txBody>
          <a:bodyPr wrap="square" rtlCol="0">
            <a:spAutoFit/>
          </a:bodyPr>
          <a:lstStyle/>
          <a:p>
            <a:r>
              <a:rPr lang="en-US" b="1" dirty="0">
                <a:solidFill>
                  <a:srgbClr val="000000"/>
                </a:solidFill>
              </a:rPr>
              <a:t>EAC = ACWP</a:t>
            </a:r>
            <a:r>
              <a:rPr lang="en-US" b="1" baseline="-25000" dirty="0">
                <a:solidFill>
                  <a:srgbClr val="000000"/>
                </a:solidFill>
              </a:rPr>
              <a:t>CTD</a:t>
            </a:r>
            <a:r>
              <a:rPr lang="en-US" b="1" dirty="0">
                <a:solidFill>
                  <a:srgbClr val="000000"/>
                </a:solidFill>
              </a:rPr>
              <a:t> + ETC</a:t>
            </a:r>
          </a:p>
          <a:p>
            <a:r>
              <a:rPr lang="en-US" b="1" dirty="0">
                <a:solidFill>
                  <a:srgbClr val="000000"/>
                </a:solidFill>
              </a:rPr>
              <a:t>ETC = EAC - ACWP</a:t>
            </a:r>
            <a:r>
              <a:rPr lang="en-US" b="1" baseline="-25000" dirty="0">
                <a:solidFill>
                  <a:srgbClr val="000000"/>
                </a:solidFill>
              </a:rPr>
              <a:t>CTD</a:t>
            </a:r>
            <a:endParaRPr lang="en-US" b="1" dirty="0">
              <a:solidFill>
                <a:srgbClr val="000000"/>
              </a:solidFill>
            </a:endParaRPr>
          </a:p>
          <a:p>
            <a:r>
              <a:rPr lang="en-US" b="1" dirty="0">
                <a:solidFill>
                  <a:srgbClr val="000000"/>
                </a:solidFill>
              </a:rPr>
              <a:t>ETC = BAC – BCWP</a:t>
            </a:r>
            <a:r>
              <a:rPr lang="en-US" b="1" baseline="-25000" dirty="0">
                <a:solidFill>
                  <a:srgbClr val="000000"/>
                </a:solidFill>
              </a:rPr>
              <a:t>CTD </a:t>
            </a:r>
          </a:p>
          <a:p>
            <a:r>
              <a:rPr lang="en-US" b="1" dirty="0">
                <a:solidFill>
                  <a:srgbClr val="000000"/>
                </a:solidFill>
              </a:rPr>
              <a:t>VAC = BAC - EAC</a:t>
            </a:r>
          </a:p>
        </p:txBody>
      </p:sp>
      <p:graphicFrame>
        <p:nvGraphicFramePr>
          <p:cNvPr id="8" name="Object 7"/>
          <p:cNvGraphicFramePr>
            <a:graphicFrameLocks noChangeAspect="1"/>
          </p:cNvGraphicFramePr>
          <p:nvPr>
            <p:extLst>
              <p:ext uri="{D42A27DB-BD31-4B8C-83A1-F6EECF244321}">
                <p14:modId xmlns:p14="http://schemas.microsoft.com/office/powerpoint/2010/main" val="1612452924"/>
              </p:ext>
            </p:extLst>
          </p:nvPr>
        </p:nvGraphicFramePr>
        <p:xfrm>
          <a:off x="1003300" y="3902075"/>
          <a:ext cx="7307263" cy="1350963"/>
        </p:xfrm>
        <a:graphic>
          <a:graphicData uri="http://schemas.openxmlformats.org/presentationml/2006/ole">
            <mc:AlternateContent xmlns:mc="http://schemas.openxmlformats.org/markup-compatibility/2006">
              <mc:Choice xmlns:v="urn:schemas-microsoft-com:vml" Requires="v">
                <p:oleObj spid="_x0000_s3117" name="Worksheet" r:id="rId3" imgW="6103708" imgH="1181154" progId="Excel.Sheet.12">
                  <p:embed/>
                </p:oleObj>
              </mc:Choice>
              <mc:Fallback>
                <p:oleObj name="Worksheet" r:id="rId3" imgW="6103708" imgH="1181154" progId="Excel.Shee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3902075"/>
                        <a:ext cx="730726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676775" y="1219200"/>
            <a:ext cx="3209925" cy="523220"/>
          </a:xfrm>
          <a:prstGeom prst="rect">
            <a:avLst/>
          </a:prstGeom>
          <a:noFill/>
        </p:spPr>
        <p:txBody>
          <a:bodyPr wrap="square" rtlCol="0">
            <a:spAutoFit/>
          </a:bodyPr>
          <a:lstStyle/>
          <a:p>
            <a:r>
              <a:rPr lang="en-US" sz="2800" b="1" dirty="0">
                <a:solidFill>
                  <a:srgbClr val="FF0000"/>
                </a:solidFill>
              </a:rPr>
              <a:t>What is Missing?</a:t>
            </a:r>
          </a:p>
        </p:txBody>
      </p:sp>
      <p:pic>
        <p:nvPicPr>
          <p:cNvPr id="14" name="Picture 6" descr="C:\Users\rmarcum\AppData\Local\Microsoft\Windows\Temporary Internet Files\Content.IE5\TSJMDWKI\MC900312584[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2728" y="2217674"/>
            <a:ext cx="1868119" cy="1522476"/>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A642AB04-97CD-4A5C-B17F-A163B6F8D17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5"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5051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150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 (Cont.)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32</a:t>
            </a:fld>
            <a:endParaRPr lang="en-US" sz="900" dirty="0">
              <a:solidFill>
                <a:srgbClr val="004C97"/>
              </a:solidFill>
              <a:latin typeface="Helvetica" pitchFamily="124" charset="0"/>
            </a:endParaRPr>
          </a:p>
        </p:txBody>
      </p:sp>
      <p:sp>
        <p:nvSpPr>
          <p:cNvPr id="7" name="TextBox 6"/>
          <p:cNvSpPr txBox="1"/>
          <p:nvPr/>
        </p:nvSpPr>
        <p:spPr>
          <a:xfrm>
            <a:off x="800099" y="1473934"/>
            <a:ext cx="3276602" cy="1569660"/>
          </a:xfrm>
          <a:prstGeom prst="rect">
            <a:avLst/>
          </a:prstGeom>
          <a:noFill/>
        </p:spPr>
        <p:txBody>
          <a:bodyPr wrap="square" rtlCol="0">
            <a:spAutoFit/>
          </a:bodyPr>
          <a:lstStyle/>
          <a:p>
            <a:r>
              <a:rPr lang="en-US" b="1" dirty="0">
                <a:solidFill>
                  <a:srgbClr val="000000"/>
                </a:solidFill>
              </a:rPr>
              <a:t>EAC = ACWP</a:t>
            </a:r>
            <a:r>
              <a:rPr lang="en-US" b="1" baseline="-25000" dirty="0">
                <a:solidFill>
                  <a:srgbClr val="000000"/>
                </a:solidFill>
              </a:rPr>
              <a:t>CTD</a:t>
            </a:r>
            <a:r>
              <a:rPr lang="en-US" b="1" dirty="0">
                <a:solidFill>
                  <a:srgbClr val="000000"/>
                </a:solidFill>
              </a:rPr>
              <a:t> + ETC</a:t>
            </a:r>
          </a:p>
          <a:p>
            <a:r>
              <a:rPr lang="en-US" b="1" dirty="0">
                <a:solidFill>
                  <a:srgbClr val="000000"/>
                </a:solidFill>
              </a:rPr>
              <a:t>ETC = EAC - ACWP</a:t>
            </a:r>
            <a:r>
              <a:rPr lang="en-US" b="1" baseline="-25000" dirty="0">
                <a:solidFill>
                  <a:srgbClr val="000000"/>
                </a:solidFill>
              </a:rPr>
              <a:t>CTD</a:t>
            </a:r>
            <a:endParaRPr lang="en-US" b="1" dirty="0">
              <a:solidFill>
                <a:srgbClr val="000000"/>
              </a:solidFill>
            </a:endParaRPr>
          </a:p>
          <a:p>
            <a:r>
              <a:rPr lang="en-US" b="1" dirty="0">
                <a:solidFill>
                  <a:srgbClr val="000000"/>
                </a:solidFill>
              </a:rPr>
              <a:t>ETC = BAC – BCWP</a:t>
            </a:r>
            <a:r>
              <a:rPr lang="en-US" b="1" baseline="-25000" dirty="0">
                <a:solidFill>
                  <a:srgbClr val="000000"/>
                </a:solidFill>
              </a:rPr>
              <a:t>CTD </a:t>
            </a:r>
          </a:p>
          <a:p>
            <a:r>
              <a:rPr lang="en-US" b="1" dirty="0">
                <a:solidFill>
                  <a:srgbClr val="000000"/>
                </a:solidFill>
              </a:rPr>
              <a:t>VAC = BAC - EAC</a:t>
            </a:r>
          </a:p>
        </p:txBody>
      </p:sp>
      <p:graphicFrame>
        <p:nvGraphicFramePr>
          <p:cNvPr id="8" name="Object 7"/>
          <p:cNvGraphicFramePr>
            <a:graphicFrameLocks noChangeAspect="1"/>
          </p:cNvGraphicFramePr>
          <p:nvPr>
            <p:extLst>
              <p:ext uri="{D42A27DB-BD31-4B8C-83A1-F6EECF244321}">
                <p14:modId xmlns:p14="http://schemas.microsoft.com/office/powerpoint/2010/main" val="4266340302"/>
              </p:ext>
            </p:extLst>
          </p:nvPr>
        </p:nvGraphicFramePr>
        <p:xfrm>
          <a:off x="1003300" y="3902075"/>
          <a:ext cx="7307263" cy="1350963"/>
        </p:xfrm>
        <a:graphic>
          <a:graphicData uri="http://schemas.openxmlformats.org/presentationml/2006/ole">
            <mc:AlternateContent xmlns:mc="http://schemas.openxmlformats.org/markup-compatibility/2006">
              <mc:Choice xmlns:v="urn:schemas-microsoft-com:vml" Requires="v">
                <p:oleObj spid="_x0000_s6181" name="Worksheet" r:id="rId3" imgW="6103708" imgH="1181154" progId="Excel.Sheet.12">
                  <p:embed/>
                </p:oleObj>
              </mc:Choice>
              <mc:Fallback>
                <p:oleObj name="Worksheet" r:id="rId3" imgW="6103708" imgH="1181154"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00" y="3902075"/>
                        <a:ext cx="7307263"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3971924" y="1227712"/>
            <a:ext cx="4943475" cy="2062103"/>
          </a:xfrm>
          <a:prstGeom prst="rect">
            <a:avLst/>
          </a:prstGeom>
          <a:noFill/>
        </p:spPr>
        <p:txBody>
          <a:bodyPr wrap="square" rtlCol="0">
            <a:spAutoFit/>
          </a:bodyPr>
          <a:lstStyle/>
          <a:p>
            <a:r>
              <a:rPr lang="en-US" sz="2800" b="1" dirty="0">
                <a:solidFill>
                  <a:srgbClr val="FF0000"/>
                </a:solidFill>
              </a:rPr>
              <a:t>Understand:</a:t>
            </a:r>
          </a:p>
          <a:p>
            <a:pPr marL="457200" indent="-457200">
              <a:buFont typeface="Arial" panose="020B0604020202020204" pitchFamily="34" charset="0"/>
              <a:buChar char="•"/>
            </a:pPr>
            <a:r>
              <a:rPr lang="en-US" sz="2800" b="1" dirty="0">
                <a:solidFill>
                  <a:srgbClr val="FF0000"/>
                </a:solidFill>
              </a:rPr>
              <a:t>Assumes Plan is Perfect</a:t>
            </a:r>
          </a:p>
          <a:p>
            <a:pPr lvl="1"/>
            <a:r>
              <a:rPr lang="en-US" sz="1600" b="1" dirty="0">
                <a:solidFill>
                  <a:srgbClr val="FF0000"/>
                </a:solidFill>
              </a:rPr>
              <a:t>Does not Account for Good/Bad Performance</a:t>
            </a:r>
          </a:p>
          <a:p>
            <a:pPr marL="457200" indent="-457200">
              <a:buFont typeface="Arial" panose="020B0604020202020204" pitchFamily="34" charset="0"/>
              <a:buChar char="•"/>
            </a:pPr>
            <a:r>
              <a:rPr lang="en-US" sz="2800" b="1" dirty="0">
                <a:solidFill>
                  <a:srgbClr val="FF0000"/>
                </a:solidFill>
              </a:rPr>
              <a:t>No Future Adjustments</a:t>
            </a:r>
          </a:p>
          <a:p>
            <a:pPr marL="457200" indent="-457200">
              <a:buFont typeface="Arial" panose="020B0604020202020204" pitchFamily="34" charset="0"/>
              <a:buChar char="•"/>
            </a:pPr>
            <a:r>
              <a:rPr lang="en-US" sz="2800" b="1" dirty="0">
                <a:solidFill>
                  <a:srgbClr val="FF0000"/>
                </a:solidFill>
              </a:rPr>
              <a:t>No Cost of Schedule Slip</a:t>
            </a: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E889087-D50A-4719-9246-492F26891C5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74835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barn(inVertical)">
                                      <p:cBhvr>
                                        <p:cTn id="11" dur="1000"/>
                                        <p:tgtEl>
                                          <p:spTgt spid="13">
                                            <p:txEl>
                                              <p:pRg st="1" end="1"/>
                                            </p:txEl>
                                          </p:spTgt>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arn(inVertical)">
                                      <p:cBhvr>
                                        <p:cTn id="15" dur="1000"/>
                                        <p:tgtEl>
                                          <p:spTgt spid="13">
                                            <p:txEl>
                                              <p:pRg st="2" end="2"/>
                                            </p:txEl>
                                          </p:spTgt>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barn(inVertical)">
                                      <p:cBhvr>
                                        <p:cTn id="19" dur="1000"/>
                                        <p:tgtEl>
                                          <p:spTgt spid="13">
                                            <p:txEl>
                                              <p:pRg st="3" end="3"/>
                                            </p:txEl>
                                          </p:spTgt>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barn(inVertical)">
                                      <p:cBhvr>
                                        <p:cTn id="23"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52291" y="2464298"/>
            <a:ext cx="8259922" cy="2098253"/>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306617383"/>
              </p:ext>
            </p:extLst>
          </p:nvPr>
        </p:nvGraphicFramePr>
        <p:xfrm>
          <a:off x="603250" y="2494876"/>
          <a:ext cx="8208963" cy="2006102"/>
        </p:xfrm>
        <a:graphic>
          <a:graphicData uri="http://schemas.openxmlformats.org/presentationml/2006/ole">
            <mc:AlternateContent xmlns:mc="http://schemas.openxmlformats.org/markup-compatibility/2006">
              <mc:Choice xmlns:v="urn:schemas-microsoft-com:vml" Requires="v">
                <p:oleObj spid="_x0000_s1072" name="Worksheet" r:id="rId4" imgW="6857919" imgH="1645920" progId="Excel.Sheet.12">
                  <p:embed/>
                </p:oleObj>
              </mc:Choice>
              <mc:Fallback>
                <p:oleObj name="Worksheet" r:id="rId4" imgW="6857919" imgH="1645920" progId="Excel.Sheet.12">
                  <p:embed/>
                  <p:pic>
                    <p:nvPicPr>
                      <p:cNvPr id="0" name="Object 7"/>
                      <p:cNvPicPr>
                        <a:picLocks noChangeAspect="1" noChangeArrowheads="1"/>
                      </p:cNvPicPr>
                      <p:nvPr/>
                    </p:nvPicPr>
                    <p:blipFill>
                      <a:blip r:embed="rId5"/>
                      <a:srcRect/>
                      <a:stretch>
                        <a:fillRect/>
                      </a:stretch>
                    </p:blipFill>
                    <p:spPr bwMode="auto">
                      <a:xfrm>
                        <a:off x="603250" y="2494876"/>
                        <a:ext cx="8208963" cy="2006102"/>
                      </a:xfrm>
                      <a:prstGeom prst="rect">
                        <a:avLst/>
                      </a:prstGeom>
                      <a:noFill/>
                      <a:ln>
                        <a:noFill/>
                      </a:ln>
                      <a:extLst/>
                    </p:spPr>
                  </p:pic>
                </p:oleObj>
              </mc:Fallback>
            </mc:AlternateContent>
          </a:graphicData>
        </a:graphic>
      </p:graphicFrame>
      <p:sp>
        <p:nvSpPr>
          <p:cNvPr id="5" name="Rectangle 4"/>
          <p:cNvSpPr/>
          <p:nvPr/>
        </p:nvSpPr>
        <p:spPr>
          <a:xfrm>
            <a:off x="4030782" y="4562551"/>
            <a:ext cx="4400550" cy="156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 (Cont.)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33</a:t>
            </a:fld>
            <a:endParaRPr lang="en-US" sz="900" dirty="0">
              <a:solidFill>
                <a:srgbClr val="004C97"/>
              </a:solidFill>
              <a:latin typeface="Helvetica" pitchFamily="124" charset="0"/>
            </a:endParaRPr>
          </a:p>
        </p:txBody>
      </p:sp>
      <p:sp>
        <p:nvSpPr>
          <p:cNvPr id="7" name="TextBox 6"/>
          <p:cNvSpPr txBox="1"/>
          <p:nvPr/>
        </p:nvSpPr>
        <p:spPr>
          <a:xfrm>
            <a:off x="1209674" y="1012299"/>
            <a:ext cx="6739378" cy="1569660"/>
          </a:xfrm>
          <a:prstGeom prst="rect">
            <a:avLst/>
          </a:prstGeom>
          <a:noFill/>
        </p:spPr>
        <p:txBody>
          <a:bodyPr wrap="square" rtlCol="0">
            <a:spAutoFit/>
          </a:bodyPr>
          <a:lstStyle/>
          <a:p>
            <a:r>
              <a:rPr lang="en-US" b="1" dirty="0">
                <a:solidFill>
                  <a:srgbClr val="000000"/>
                </a:solidFill>
              </a:rPr>
              <a:t>EAC = ACWP</a:t>
            </a:r>
            <a:r>
              <a:rPr lang="en-US" b="1" baseline="-25000" dirty="0">
                <a:solidFill>
                  <a:srgbClr val="000000"/>
                </a:solidFill>
              </a:rPr>
              <a:t>CTD</a:t>
            </a:r>
            <a:r>
              <a:rPr lang="en-US" b="1" dirty="0">
                <a:solidFill>
                  <a:srgbClr val="000000"/>
                </a:solidFill>
              </a:rPr>
              <a:t> + ETC</a:t>
            </a:r>
          </a:p>
          <a:p>
            <a:r>
              <a:rPr lang="en-US" b="1" dirty="0">
                <a:solidFill>
                  <a:srgbClr val="000000"/>
                </a:solidFill>
              </a:rPr>
              <a:t>ETC = EAC - ACWP</a:t>
            </a:r>
            <a:r>
              <a:rPr lang="en-US" b="1" baseline="-25000" dirty="0">
                <a:solidFill>
                  <a:srgbClr val="000000"/>
                </a:solidFill>
              </a:rPr>
              <a:t>CTD</a:t>
            </a:r>
            <a:endParaRPr lang="en-US" b="1" dirty="0">
              <a:solidFill>
                <a:srgbClr val="000000"/>
              </a:solidFill>
            </a:endParaRPr>
          </a:p>
          <a:p>
            <a:r>
              <a:rPr lang="en-US" b="1" dirty="0">
                <a:solidFill>
                  <a:srgbClr val="000000"/>
                </a:solidFill>
              </a:rPr>
              <a:t>ETC = BAC – BCWP</a:t>
            </a:r>
            <a:r>
              <a:rPr lang="en-US" b="1" baseline="-25000" dirty="0">
                <a:solidFill>
                  <a:srgbClr val="000000"/>
                </a:solidFill>
              </a:rPr>
              <a:t>CTD </a:t>
            </a:r>
          </a:p>
          <a:p>
            <a:r>
              <a:rPr lang="en-US" b="1" dirty="0">
                <a:solidFill>
                  <a:srgbClr val="000000"/>
                </a:solidFill>
              </a:rPr>
              <a:t>VAC = BAC - EAC</a:t>
            </a:r>
          </a:p>
        </p:txBody>
      </p:sp>
      <p:sp>
        <p:nvSpPr>
          <p:cNvPr id="4" name="TextBox 3"/>
          <p:cNvSpPr txBox="1"/>
          <p:nvPr/>
        </p:nvSpPr>
        <p:spPr>
          <a:xfrm>
            <a:off x="3923316" y="1745675"/>
            <a:ext cx="4025735" cy="461665"/>
          </a:xfrm>
          <a:prstGeom prst="rect">
            <a:avLst/>
          </a:prstGeom>
          <a:noFill/>
        </p:spPr>
        <p:txBody>
          <a:bodyPr wrap="square" rtlCol="0">
            <a:spAutoFit/>
          </a:bodyPr>
          <a:lstStyle/>
          <a:p>
            <a:r>
              <a:rPr lang="en-US" b="1" dirty="0">
                <a:solidFill>
                  <a:srgbClr val="000000"/>
                </a:solidFill>
              </a:rPr>
              <a:t>+ Known Future Deviations</a:t>
            </a:r>
            <a:endParaRPr lang="en-US" dirty="0"/>
          </a:p>
        </p:txBody>
      </p:sp>
      <p:sp>
        <p:nvSpPr>
          <p:cNvPr id="11" name="TextBox 10"/>
          <p:cNvSpPr txBox="1"/>
          <p:nvPr/>
        </p:nvSpPr>
        <p:spPr>
          <a:xfrm>
            <a:off x="4506913" y="4819509"/>
            <a:ext cx="3695700" cy="1200329"/>
          </a:xfrm>
          <a:prstGeom prst="rect">
            <a:avLst/>
          </a:prstGeom>
          <a:noFill/>
        </p:spPr>
        <p:txBody>
          <a:bodyPr wrap="square" rtlCol="0">
            <a:spAutoFit/>
          </a:bodyPr>
          <a:lstStyle/>
          <a:p>
            <a:r>
              <a:rPr lang="en-US" b="1" dirty="0">
                <a:solidFill>
                  <a:schemeClr val="accent4"/>
                </a:solidFill>
              </a:rPr>
              <a:t>EVMS is:</a:t>
            </a:r>
          </a:p>
          <a:p>
            <a:pPr marL="342900" indent="-342900">
              <a:buFont typeface="Arial" panose="020B0604020202020204" pitchFamily="34" charset="0"/>
              <a:buChar char="•"/>
            </a:pPr>
            <a:r>
              <a:rPr lang="en-US" b="1" dirty="0">
                <a:solidFill>
                  <a:schemeClr val="accent4"/>
                </a:solidFill>
              </a:rPr>
              <a:t>Management Tool</a:t>
            </a:r>
          </a:p>
          <a:p>
            <a:pPr marL="342900" indent="-342900">
              <a:buFont typeface="Arial" panose="020B0604020202020204" pitchFamily="34" charset="0"/>
              <a:buChar char="•"/>
            </a:pPr>
            <a:r>
              <a:rPr lang="en-US" b="1" dirty="0">
                <a:solidFill>
                  <a:schemeClr val="accent4"/>
                </a:solidFill>
              </a:rPr>
              <a:t>Communication Tool</a:t>
            </a:r>
          </a:p>
        </p:txBody>
      </p:sp>
      <p:pic>
        <p:nvPicPr>
          <p:cNvPr id="1032" name="Picture 8" descr="C:\Users\rmarcum\AppData\Local\Microsoft\Windows\Temporary Internet Files\Content.IE5\M0G7LJQX\MC900151699[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8825" y="4562551"/>
            <a:ext cx="1823314" cy="16952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06913" y="4819560"/>
            <a:ext cx="3695700" cy="1200329"/>
          </a:xfrm>
          <a:prstGeom prst="rect">
            <a:avLst/>
          </a:prstGeom>
          <a:noFill/>
        </p:spPr>
        <p:txBody>
          <a:bodyPr wrap="square" rtlCol="0">
            <a:spAutoFit/>
          </a:bodyPr>
          <a:lstStyle/>
          <a:p>
            <a:r>
              <a:rPr lang="en-US" b="1" dirty="0">
                <a:solidFill>
                  <a:srgbClr val="FF0000"/>
                </a:solidFill>
              </a:rPr>
              <a:t>EVMS is:</a:t>
            </a:r>
          </a:p>
          <a:p>
            <a:pPr marL="342900" indent="-342900">
              <a:buFont typeface="Arial" panose="020B0604020202020204" pitchFamily="34" charset="0"/>
              <a:buChar char="•"/>
            </a:pPr>
            <a:r>
              <a:rPr lang="en-US" b="1" dirty="0">
                <a:solidFill>
                  <a:srgbClr val="FF0000"/>
                </a:solidFill>
              </a:rPr>
              <a:t>Management Tool</a:t>
            </a:r>
          </a:p>
          <a:p>
            <a:pPr marL="342900" indent="-342900">
              <a:buFont typeface="Arial" panose="020B0604020202020204" pitchFamily="34" charset="0"/>
              <a:buChar char="•"/>
            </a:pPr>
            <a:r>
              <a:rPr lang="en-US" b="1" dirty="0">
                <a:solidFill>
                  <a:srgbClr val="FF0000"/>
                </a:solidFill>
              </a:rPr>
              <a:t>Communication Tool</a:t>
            </a:r>
          </a:p>
        </p:txBody>
      </p:sp>
      <p:sp>
        <p:nvSpPr>
          <p:cNvPr id="14"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92BE5A4-04A2-47C6-9106-5211A839787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5"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6567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1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wipe(down)">
                                      <p:cBhvr>
                                        <p:cTn id="17" dur="580">
                                          <p:stCondLst>
                                            <p:cond delay="0"/>
                                          </p:stCondLst>
                                        </p:cTn>
                                        <p:tgtEl>
                                          <p:spTgt spid="1032"/>
                                        </p:tgtEl>
                                      </p:cBhvr>
                                    </p:animEffect>
                                    <p:anim calcmode="lin" valueType="num">
                                      <p:cBhvr>
                                        <p:cTn id="18"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23" dur="26">
                                          <p:stCondLst>
                                            <p:cond delay="650"/>
                                          </p:stCondLst>
                                        </p:cTn>
                                        <p:tgtEl>
                                          <p:spTgt spid="1032"/>
                                        </p:tgtEl>
                                      </p:cBhvr>
                                      <p:to x="100000" y="60000"/>
                                    </p:animScale>
                                    <p:animScale>
                                      <p:cBhvr>
                                        <p:cTn id="24" dur="166" decel="50000">
                                          <p:stCondLst>
                                            <p:cond delay="676"/>
                                          </p:stCondLst>
                                        </p:cTn>
                                        <p:tgtEl>
                                          <p:spTgt spid="1032"/>
                                        </p:tgtEl>
                                      </p:cBhvr>
                                      <p:to x="100000" y="100000"/>
                                    </p:animScale>
                                    <p:animScale>
                                      <p:cBhvr>
                                        <p:cTn id="25" dur="26">
                                          <p:stCondLst>
                                            <p:cond delay="1312"/>
                                          </p:stCondLst>
                                        </p:cTn>
                                        <p:tgtEl>
                                          <p:spTgt spid="1032"/>
                                        </p:tgtEl>
                                      </p:cBhvr>
                                      <p:to x="100000" y="80000"/>
                                    </p:animScale>
                                    <p:animScale>
                                      <p:cBhvr>
                                        <p:cTn id="26" dur="166" decel="50000">
                                          <p:stCondLst>
                                            <p:cond delay="1338"/>
                                          </p:stCondLst>
                                        </p:cTn>
                                        <p:tgtEl>
                                          <p:spTgt spid="1032"/>
                                        </p:tgtEl>
                                      </p:cBhvr>
                                      <p:to x="100000" y="100000"/>
                                    </p:animScale>
                                    <p:animScale>
                                      <p:cBhvr>
                                        <p:cTn id="27" dur="26">
                                          <p:stCondLst>
                                            <p:cond delay="1642"/>
                                          </p:stCondLst>
                                        </p:cTn>
                                        <p:tgtEl>
                                          <p:spTgt spid="1032"/>
                                        </p:tgtEl>
                                      </p:cBhvr>
                                      <p:to x="100000" y="90000"/>
                                    </p:animScale>
                                    <p:animScale>
                                      <p:cBhvr>
                                        <p:cTn id="28" dur="166" decel="50000">
                                          <p:stCondLst>
                                            <p:cond delay="1668"/>
                                          </p:stCondLst>
                                        </p:cTn>
                                        <p:tgtEl>
                                          <p:spTgt spid="1032"/>
                                        </p:tgtEl>
                                      </p:cBhvr>
                                      <p:to x="100000" y="100000"/>
                                    </p:animScale>
                                    <p:animScale>
                                      <p:cBhvr>
                                        <p:cTn id="29" dur="26">
                                          <p:stCondLst>
                                            <p:cond delay="1808"/>
                                          </p:stCondLst>
                                        </p:cTn>
                                        <p:tgtEl>
                                          <p:spTgt spid="1032"/>
                                        </p:tgtEl>
                                      </p:cBhvr>
                                      <p:to x="100000" y="95000"/>
                                    </p:animScale>
                                    <p:animScale>
                                      <p:cBhvr>
                                        <p:cTn id="30" dur="166" decel="50000">
                                          <p:stCondLst>
                                            <p:cond delay="1834"/>
                                          </p:stCondLst>
                                        </p:cTn>
                                        <p:tgtEl>
                                          <p:spTgt spid="1032"/>
                                        </p:tgtEl>
                                      </p:cBhvr>
                                      <p:to x="100000" y="100000"/>
                                    </p:animScale>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2000"/>
                            </p:stCondLst>
                            <p:childTnLst>
                              <p:par>
                                <p:cTn id="35" presetID="6" presetClass="entr" presetSubtype="16" repeatCount="indefinite" grpId="0" nodeType="afterEffect">
                                  <p:stCondLst>
                                    <p:cond delay="0"/>
                                  </p:stCondLst>
                                  <p:endCondLst>
                                    <p:cond evt="onNext" delay="0">
                                      <p:tgtEl>
                                        <p:sldTgt/>
                                      </p:tgtEl>
                                    </p:cond>
                                  </p:end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circle(in)">
                                      <p:cBhvr>
                                        <p:cTn id="37" dur="2000"/>
                                        <p:tgtEl>
                                          <p:spTgt spid="13">
                                            <p:txEl>
                                              <p:pRg st="0" end="0"/>
                                            </p:txEl>
                                          </p:spTgt>
                                        </p:tgtEl>
                                      </p:cBhvr>
                                    </p:animEffect>
                                  </p:childTnLst>
                                </p:cTn>
                              </p:par>
                            </p:childTnLst>
                          </p:cTn>
                        </p:par>
                        <p:par>
                          <p:cTn id="38" fill="hold">
                            <p:stCondLst>
                              <p:cond delay="4000"/>
                            </p:stCondLst>
                            <p:childTnLst>
                              <p:par>
                                <p:cTn id="39" presetID="6" presetClass="entr" presetSubtype="16" repeatCount="indefinite" grpId="0" nodeType="afterEffect">
                                  <p:stCondLst>
                                    <p:cond delay="0"/>
                                  </p:stCondLst>
                                  <p:endCondLst>
                                    <p:cond evt="onNext" delay="0">
                                      <p:tgtEl>
                                        <p:sldTgt/>
                                      </p:tgtEl>
                                    </p:cond>
                                  </p:end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circle(in)">
                                      <p:cBhvr>
                                        <p:cTn id="41" dur="2000"/>
                                        <p:tgtEl>
                                          <p:spTgt spid="13">
                                            <p:txEl>
                                              <p:pRg st="1" end="1"/>
                                            </p:txEl>
                                          </p:spTgt>
                                        </p:tgtEl>
                                      </p:cBhvr>
                                    </p:animEffect>
                                  </p:childTnLst>
                                </p:cTn>
                              </p:par>
                            </p:childTnLst>
                          </p:cTn>
                        </p:par>
                        <p:par>
                          <p:cTn id="42" fill="hold">
                            <p:stCondLst>
                              <p:cond delay="6000"/>
                            </p:stCondLst>
                            <p:childTnLst>
                              <p:par>
                                <p:cTn id="43" presetID="6" presetClass="entr" presetSubtype="16" repeatCount="indefinite" grpId="0" nodeType="afterEffect">
                                  <p:stCondLst>
                                    <p:cond delay="0"/>
                                  </p:stCondLst>
                                  <p:endCondLst>
                                    <p:cond evt="onNext" delay="0">
                                      <p:tgtEl>
                                        <p:sldTgt/>
                                      </p:tgtEl>
                                    </p:cond>
                                  </p:end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circle(in)">
                                      <p:cBhvr>
                                        <p:cTn id="45" dur="2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uiExpan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 using P6</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34</a:t>
            </a:fld>
            <a:endParaRPr lang="en-US" sz="900" dirty="0">
              <a:solidFill>
                <a:srgbClr val="004C97"/>
              </a:solidFill>
              <a:latin typeface="Helvetica" pitchFamily="124" charset="0"/>
            </a:endParaRPr>
          </a:p>
        </p:txBody>
      </p:sp>
      <p:sp>
        <p:nvSpPr>
          <p:cNvPr id="7" name="TextBox 6"/>
          <p:cNvSpPr txBox="1"/>
          <p:nvPr/>
        </p:nvSpPr>
        <p:spPr>
          <a:xfrm>
            <a:off x="409573" y="1012299"/>
            <a:ext cx="8382001" cy="461665"/>
          </a:xfrm>
          <a:prstGeom prst="rect">
            <a:avLst/>
          </a:prstGeom>
          <a:noFill/>
        </p:spPr>
        <p:txBody>
          <a:bodyPr wrap="square" rtlCol="0">
            <a:spAutoFit/>
          </a:bodyPr>
          <a:lstStyle/>
          <a:p>
            <a:r>
              <a:rPr lang="en-US" b="1" dirty="0">
                <a:solidFill>
                  <a:srgbClr val="000000"/>
                </a:solidFill>
              </a:rPr>
              <a:t>P6</a:t>
            </a:r>
            <a:r>
              <a:rPr lang="en-US" dirty="0">
                <a:solidFill>
                  <a:srgbClr val="000000"/>
                </a:solidFill>
              </a:rPr>
              <a:t> update included forecast dates and resource remaining units </a:t>
            </a:r>
          </a:p>
        </p:txBody>
      </p:sp>
      <p:pic>
        <p:nvPicPr>
          <p:cNvPr id="16" name="Picture 15"/>
          <p:cNvPicPr/>
          <p:nvPr/>
        </p:nvPicPr>
        <p:blipFill>
          <a:blip r:embed="rId2"/>
          <a:stretch>
            <a:fillRect/>
          </a:stretch>
        </p:blipFill>
        <p:spPr>
          <a:xfrm>
            <a:off x="1438275" y="1473964"/>
            <a:ext cx="6105525" cy="449580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20" y="1901825"/>
            <a:ext cx="828941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140203" y="2415381"/>
            <a:ext cx="3924299" cy="927894"/>
          </a:xfrm>
          <a:prstGeom prst="rect">
            <a:avLst/>
          </a:prstGeom>
          <a:noFill/>
          <a:ln w="28575" cap="rnd">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0027" y="3910012"/>
            <a:ext cx="511492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DDA93D40-69A3-47EF-95B7-641CD1529D3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3"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2" name="Rectangle 11">
            <a:extLst>
              <a:ext uri="{FF2B5EF4-FFF2-40B4-BE49-F238E27FC236}">
                <a16:creationId xmlns:a16="http://schemas.microsoft.com/office/drawing/2014/main" id="{82A41371-8ED4-4DA9-9716-DADB741666E6}"/>
              </a:ext>
            </a:extLst>
          </p:cNvPr>
          <p:cNvSpPr/>
          <p:nvPr/>
        </p:nvSpPr>
        <p:spPr>
          <a:xfrm>
            <a:off x="4140204" y="2782614"/>
            <a:ext cx="1070300" cy="124922"/>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5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barn(inVertical)">
                                      <p:cBhvr>
                                        <p:cTn id="15" dur="500"/>
                                        <p:tgtEl>
                                          <p:spTgt spid="81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How to Calculate ETC using P6 (cont.)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35</a:t>
            </a:fld>
            <a:endParaRPr lang="en-US" sz="900" dirty="0">
              <a:solidFill>
                <a:srgbClr val="004C97"/>
              </a:solidFill>
              <a:latin typeface="Helvetica" pitchFamily="124" charset="0"/>
            </a:endParaRPr>
          </a:p>
        </p:txBody>
      </p:sp>
      <p:sp>
        <p:nvSpPr>
          <p:cNvPr id="7" name="TextBox 6"/>
          <p:cNvSpPr txBox="1"/>
          <p:nvPr/>
        </p:nvSpPr>
        <p:spPr>
          <a:xfrm>
            <a:off x="409573" y="1012299"/>
            <a:ext cx="8382001" cy="461665"/>
          </a:xfrm>
          <a:prstGeom prst="rect">
            <a:avLst/>
          </a:prstGeom>
          <a:noFill/>
        </p:spPr>
        <p:txBody>
          <a:bodyPr wrap="square" rtlCol="0">
            <a:spAutoFit/>
          </a:bodyPr>
          <a:lstStyle/>
          <a:p>
            <a:r>
              <a:rPr lang="en-US" b="1" dirty="0">
                <a:solidFill>
                  <a:srgbClr val="000000"/>
                </a:solidFill>
              </a:rPr>
              <a:t>P6</a:t>
            </a:r>
            <a:r>
              <a:rPr lang="en-US" dirty="0">
                <a:solidFill>
                  <a:srgbClr val="000000"/>
                </a:solidFill>
              </a:rPr>
              <a:t> Forecast dates and remaining units integrated into </a:t>
            </a:r>
            <a:r>
              <a:rPr lang="en-US" b="1" dirty="0">
                <a:solidFill>
                  <a:srgbClr val="000000"/>
                </a:solidFill>
              </a:rPr>
              <a:t>Cobra</a:t>
            </a:r>
            <a:endParaRPr lang="en-US" dirty="0">
              <a:solidFill>
                <a:srgbClr val="000000"/>
              </a:solidFill>
            </a:endParaRPr>
          </a:p>
        </p:txBody>
      </p:sp>
      <p:pic>
        <p:nvPicPr>
          <p:cNvPr id="8" name="Picture 7"/>
          <p:cNvPicPr/>
          <p:nvPr/>
        </p:nvPicPr>
        <p:blipFill>
          <a:blip r:embed="rId2"/>
          <a:stretch>
            <a:fillRect/>
          </a:stretch>
        </p:blipFill>
        <p:spPr>
          <a:xfrm>
            <a:off x="538480" y="1473964"/>
            <a:ext cx="7838440" cy="3019425"/>
          </a:xfrm>
          <a:prstGeom prst="rect">
            <a:avLst/>
          </a:prstGeom>
        </p:spPr>
      </p:pic>
      <p:pic>
        <p:nvPicPr>
          <p:cNvPr id="9" name="Picture 8"/>
          <p:cNvPicPr/>
          <p:nvPr/>
        </p:nvPicPr>
        <p:blipFill>
          <a:blip r:embed="rId3"/>
          <a:stretch>
            <a:fillRect/>
          </a:stretch>
        </p:blipFill>
        <p:spPr>
          <a:xfrm>
            <a:off x="3875088" y="3950652"/>
            <a:ext cx="4610100" cy="2176145"/>
          </a:xfrm>
          <a:prstGeom prst="rect">
            <a:avLst/>
          </a:prstGeom>
        </p:spPr>
      </p:pic>
      <p:sp>
        <p:nvSpPr>
          <p:cNvPr id="11"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F6CF899-9EC2-4500-917A-0D24B485182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3"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70766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Reporting Tools – Understand ETC</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36</a:t>
            </a:fld>
            <a:endParaRPr lang="en-US" sz="900" dirty="0">
              <a:solidFill>
                <a:srgbClr val="004C97"/>
              </a:solidFill>
              <a:latin typeface="Helvetica" pitchFamily="124" charset="0"/>
            </a:endParaRPr>
          </a:p>
        </p:txBody>
      </p:sp>
      <p:sp>
        <p:nvSpPr>
          <p:cNvPr id="7" name="TextBox 6"/>
          <p:cNvSpPr txBox="1"/>
          <p:nvPr/>
        </p:nvSpPr>
        <p:spPr>
          <a:xfrm>
            <a:off x="409573" y="1012299"/>
            <a:ext cx="8382001" cy="461665"/>
          </a:xfrm>
          <a:prstGeom prst="rect">
            <a:avLst/>
          </a:prstGeom>
          <a:noFill/>
        </p:spPr>
        <p:txBody>
          <a:bodyPr wrap="square" rtlCol="0">
            <a:spAutoFit/>
          </a:bodyPr>
          <a:lstStyle/>
          <a:p>
            <a:r>
              <a:rPr lang="en-US" b="1" dirty="0">
                <a:solidFill>
                  <a:srgbClr val="000000"/>
                </a:solidFill>
              </a:rPr>
              <a:t>Time-Phased ACWP (Actuals), BCWS (Budget) &amp; ETC in </a:t>
            </a:r>
            <a:r>
              <a:rPr lang="en-US" b="1" u="sng" dirty="0">
                <a:solidFill>
                  <a:srgbClr val="000000"/>
                </a:solidFill>
              </a:rPr>
              <a:t>Hours</a:t>
            </a:r>
            <a:endParaRPr lang="en-US" u="sng"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3" y="1473964"/>
            <a:ext cx="8544564" cy="433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39F7DAB9-ED96-4FE5-A194-02CCD28623E3}"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2" name="Speech Bubble: Rectangle 1">
            <a:extLst>
              <a:ext uri="{FF2B5EF4-FFF2-40B4-BE49-F238E27FC236}">
                <a16:creationId xmlns:a16="http://schemas.microsoft.com/office/drawing/2014/main" id="{552C7322-95BD-456A-AA93-476B6725A41C}"/>
              </a:ext>
            </a:extLst>
          </p:cNvPr>
          <p:cNvSpPr/>
          <p:nvPr/>
        </p:nvSpPr>
        <p:spPr>
          <a:xfrm>
            <a:off x="6409439" y="85999"/>
            <a:ext cx="2206415" cy="926300"/>
          </a:xfrm>
          <a:prstGeom prst="wedgeRectCallout">
            <a:avLst>
              <a:gd name="adj1" fmla="val -101204"/>
              <a:gd name="adj2" fmla="val 3075"/>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0000"/>
                </a:solidFill>
              </a:rPr>
              <a:t>Estimate To Completion i.e. cost of future work</a:t>
            </a:r>
          </a:p>
        </p:txBody>
      </p:sp>
      <p:sp>
        <p:nvSpPr>
          <p:cNvPr id="10" name="Rectangle 9">
            <a:extLst>
              <a:ext uri="{FF2B5EF4-FFF2-40B4-BE49-F238E27FC236}">
                <a16:creationId xmlns:a16="http://schemas.microsoft.com/office/drawing/2014/main" id="{7E12F183-F9FF-4F2A-A63B-C05946132EC0}"/>
              </a:ext>
            </a:extLst>
          </p:cNvPr>
          <p:cNvSpPr/>
          <p:nvPr/>
        </p:nvSpPr>
        <p:spPr>
          <a:xfrm>
            <a:off x="1954923" y="1481847"/>
            <a:ext cx="425669" cy="189298"/>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0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Reporting Tools – Understand ETC</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37</a:t>
            </a:fld>
            <a:endParaRPr lang="en-US" sz="900" dirty="0">
              <a:solidFill>
                <a:srgbClr val="004C97"/>
              </a:solidFill>
              <a:latin typeface="Helvetica" pitchFamily="124" charset="0"/>
            </a:endParaRPr>
          </a:p>
        </p:txBody>
      </p:sp>
      <p:sp>
        <p:nvSpPr>
          <p:cNvPr id="7" name="TextBox 6"/>
          <p:cNvSpPr txBox="1"/>
          <p:nvPr/>
        </p:nvSpPr>
        <p:spPr>
          <a:xfrm>
            <a:off x="409573" y="1012299"/>
            <a:ext cx="8382001" cy="461665"/>
          </a:xfrm>
          <a:prstGeom prst="rect">
            <a:avLst/>
          </a:prstGeom>
          <a:noFill/>
        </p:spPr>
        <p:txBody>
          <a:bodyPr wrap="square" rtlCol="0">
            <a:spAutoFit/>
          </a:bodyPr>
          <a:lstStyle/>
          <a:p>
            <a:r>
              <a:rPr lang="en-US" b="1" dirty="0">
                <a:solidFill>
                  <a:srgbClr val="000000"/>
                </a:solidFill>
              </a:rPr>
              <a:t>Time-Phased ACWP, BCWS &amp; ETC in </a:t>
            </a:r>
            <a:r>
              <a:rPr lang="en-US" b="1" u="sng" dirty="0">
                <a:solidFill>
                  <a:srgbClr val="000000"/>
                </a:solidFill>
              </a:rPr>
              <a:t>Dollars</a:t>
            </a:r>
            <a:endParaRPr lang="en-US" u="sng" dirty="0">
              <a:solidFill>
                <a:srgbClr val="0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1597025"/>
            <a:ext cx="8332173"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77B6889D-7CE2-41F1-9B49-602D1BA9FBE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3895970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Reporting Tools – Understand ETC</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38</a:t>
            </a:fld>
            <a:endParaRPr lang="en-US" sz="900" dirty="0">
              <a:solidFill>
                <a:srgbClr val="004C97"/>
              </a:solidFill>
              <a:latin typeface="Helvetica" pitchFamily="124" charset="0"/>
            </a:endParaRPr>
          </a:p>
        </p:txBody>
      </p:sp>
      <p:sp>
        <p:nvSpPr>
          <p:cNvPr id="7" name="TextBox 6"/>
          <p:cNvSpPr txBox="1"/>
          <p:nvPr/>
        </p:nvSpPr>
        <p:spPr>
          <a:xfrm>
            <a:off x="409573" y="1012299"/>
            <a:ext cx="8382001" cy="461665"/>
          </a:xfrm>
          <a:prstGeom prst="rect">
            <a:avLst/>
          </a:prstGeom>
          <a:noFill/>
        </p:spPr>
        <p:txBody>
          <a:bodyPr wrap="square" rtlCol="0">
            <a:spAutoFit/>
          </a:bodyPr>
          <a:lstStyle/>
          <a:p>
            <a:r>
              <a:rPr lang="en-US" b="1" dirty="0">
                <a:solidFill>
                  <a:srgbClr val="000000"/>
                </a:solidFill>
              </a:rPr>
              <a:t>Time-Phased BCWS (Budget) &amp; ETC</a:t>
            </a:r>
            <a:endParaRPr lang="en-US" dirty="0">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1504202"/>
            <a:ext cx="7343777" cy="465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09D0FEDC-70AE-4F22-A107-DEFF6180EB8F}"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44904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CAMs Address Deviations from Plan</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39</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0DBE7786-B508-4AF2-87AD-BB892BBFD49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2" name="TextBox 1"/>
          <p:cNvSpPr txBox="1"/>
          <p:nvPr/>
        </p:nvSpPr>
        <p:spPr>
          <a:xfrm>
            <a:off x="2933700" y="2034005"/>
            <a:ext cx="5676900" cy="3416320"/>
          </a:xfrm>
          <a:prstGeom prst="rect">
            <a:avLst/>
          </a:prstGeom>
          <a:noFill/>
        </p:spPr>
        <p:txBody>
          <a:bodyPr wrap="square" rtlCol="0">
            <a:spAutoFit/>
          </a:bodyPr>
          <a:lstStyle/>
          <a:p>
            <a:r>
              <a:rPr lang="en-US" b="1" dirty="0">
                <a:solidFill>
                  <a:srgbClr val="000000"/>
                </a:solidFill>
              </a:rPr>
              <a:t>“How </a:t>
            </a:r>
            <a:r>
              <a:rPr lang="en-US" dirty="0">
                <a:solidFill>
                  <a:srgbClr val="000000"/>
                </a:solidFill>
              </a:rPr>
              <a:t>do you let your PM know there will be an increase (or decrease) in cost or schedule?”</a:t>
            </a:r>
          </a:p>
          <a:p>
            <a:endParaRPr lang="en-US" b="1" dirty="0">
              <a:solidFill>
                <a:srgbClr val="000000"/>
              </a:solidFill>
            </a:endParaRPr>
          </a:p>
          <a:p>
            <a:r>
              <a:rPr lang="en-US" b="1" dirty="0">
                <a:solidFill>
                  <a:srgbClr val="000000"/>
                </a:solidFill>
              </a:rPr>
              <a:t>“When </a:t>
            </a:r>
            <a:r>
              <a:rPr lang="en-US" dirty="0">
                <a:solidFill>
                  <a:srgbClr val="000000"/>
                </a:solidFill>
              </a:rPr>
              <a:t>do you let your PM know there will be an increase (or decrease) in cost or schedule?”</a:t>
            </a:r>
          </a:p>
          <a:p>
            <a:endParaRPr lang="en-US" b="1" dirty="0">
              <a:solidFill>
                <a:srgbClr val="000000"/>
              </a:solidFill>
            </a:endParaRPr>
          </a:p>
          <a:p>
            <a:r>
              <a:rPr lang="en-US" b="1" dirty="0">
                <a:solidFill>
                  <a:srgbClr val="000000"/>
                </a:solidFill>
              </a:rPr>
              <a:t>Why </a:t>
            </a:r>
            <a:r>
              <a:rPr lang="en-US" dirty="0">
                <a:solidFill>
                  <a:srgbClr val="000000"/>
                </a:solidFill>
              </a:rPr>
              <a:t>do you notify PM?</a:t>
            </a:r>
          </a:p>
        </p:txBody>
      </p:sp>
      <p:pic>
        <p:nvPicPr>
          <p:cNvPr id="5123" name="Picture 3" descr="C:\Users\rmarcum\AppData\Local\Microsoft\Windows\Temporary Internet Files\Content.IE5\M0G7LJQX\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31" y="2179422"/>
            <a:ext cx="2333244" cy="3270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1025" y="1020605"/>
            <a:ext cx="7839075" cy="584775"/>
          </a:xfrm>
          <a:prstGeom prst="rect">
            <a:avLst/>
          </a:prstGeom>
          <a:noFill/>
        </p:spPr>
        <p:txBody>
          <a:bodyPr wrap="square" rtlCol="0">
            <a:spAutoFit/>
          </a:bodyPr>
          <a:lstStyle/>
          <a:p>
            <a:pPr algn="ctr"/>
            <a:r>
              <a:rPr lang="en-US" sz="3200" b="1" dirty="0">
                <a:solidFill>
                  <a:srgbClr val="000000"/>
                </a:solidFill>
              </a:rPr>
              <a:t>Now How Would You Answer?</a:t>
            </a:r>
          </a:p>
        </p:txBody>
      </p:sp>
      <p:sp>
        <p:nvSpPr>
          <p:cNvPr id="10"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4183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CAMs Address Deviations from Plan</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4</a:t>
            </a:fld>
            <a:endParaRPr lang="en-US" sz="900" dirty="0">
              <a:solidFill>
                <a:srgbClr val="004C97"/>
              </a:solidFill>
              <a:latin typeface="Helvetica" pitchFamily="124" charset="0"/>
            </a:endParaRPr>
          </a:p>
        </p:txBody>
      </p:sp>
      <p:sp>
        <p:nvSpPr>
          <p:cNvPr id="8"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8D76AB4D-ACD7-43EA-BD65-83E410AD6E1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2" name="TextBox 1"/>
          <p:cNvSpPr txBox="1"/>
          <p:nvPr/>
        </p:nvSpPr>
        <p:spPr>
          <a:xfrm>
            <a:off x="2933700" y="1472030"/>
            <a:ext cx="5676900" cy="3416320"/>
          </a:xfrm>
          <a:prstGeom prst="rect">
            <a:avLst/>
          </a:prstGeom>
          <a:noFill/>
        </p:spPr>
        <p:txBody>
          <a:bodyPr wrap="square" rtlCol="0">
            <a:spAutoFit/>
          </a:bodyPr>
          <a:lstStyle/>
          <a:p>
            <a:r>
              <a:rPr lang="en-US" b="1" dirty="0">
                <a:solidFill>
                  <a:srgbClr val="000000"/>
                </a:solidFill>
              </a:rPr>
              <a:t>“How </a:t>
            </a:r>
            <a:r>
              <a:rPr lang="en-US" dirty="0">
                <a:solidFill>
                  <a:srgbClr val="000000"/>
                </a:solidFill>
              </a:rPr>
              <a:t>do you let your PM know there will be an increase (or decrease) in cost or schedule?”</a:t>
            </a:r>
          </a:p>
          <a:p>
            <a:endParaRPr lang="en-US" b="1" dirty="0">
              <a:solidFill>
                <a:srgbClr val="000000"/>
              </a:solidFill>
            </a:endParaRPr>
          </a:p>
          <a:p>
            <a:r>
              <a:rPr lang="en-US" b="1" dirty="0">
                <a:solidFill>
                  <a:srgbClr val="000000"/>
                </a:solidFill>
              </a:rPr>
              <a:t>“When </a:t>
            </a:r>
            <a:r>
              <a:rPr lang="en-US" dirty="0">
                <a:solidFill>
                  <a:srgbClr val="000000"/>
                </a:solidFill>
              </a:rPr>
              <a:t>do you let your PM know there will be an increase (or decrease) in cost or schedule?”</a:t>
            </a:r>
          </a:p>
          <a:p>
            <a:endParaRPr lang="en-US" b="1" dirty="0">
              <a:solidFill>
                <a:srgbClr val="000000"/>
              </a:solidFill>
            </a:endParaRPr>
          </a:p>
          <a:p>
            <a:r>
              <a:rPr lang="en-US" b="1" dirty="0">
                <a:solidFill>
                  <a:srgbClr val="000000"/>
                </a:solidFill>
              </a:rPr>
              <a:t>Why </a:t>
            </a:r>
            <a:r>
              <a:rPr lang="en-US" dirty="0">
                <a:solidFill>
                  <a:srgbClr val="000000"/>
                </a:solidFill>
              </a:rPr>
              <a:t>do you notify PM?</a:t>
            </a:r>
          </a:p>
        </p:txBody>
      </p:sp>
      <p:pic>
        <p:nvPicPr>
          <p:cNvPr id="5123" name="Picture 3" descr="C:\Users\rmarcum\AppData\Local\Microsoft\Windows\Temporary Internet Files\Content.IE5\M0G7LJQX\MP9003900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31" y="1617447"/>
            <a:ext cx="2333244" cy="32709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6275" y="5133975"/>
            <a:ext cx="7839075" cy="584775"/>
          </a:xfrm>
          <a:prstGeom prst="rect">
            <a:avLst/>
          </a:prstGeom>
          <a:noFill/>
        </p:spPr>
        <p:txBody>
          <a:bodyPr wrap="square" rtlCol="0">
            <a:spAutoFit/>
          </a:bodyPr>
          <a:lstStyle/>
          <a:p>
            <a:pPr algn="ctr"/>
            <a:r>
              <a:rPr lang="en-US" sz="3200" b="1" dirty="0"/>
              <a:t>How Would You Answer?</a:t>
            </a:r>
          </a:p>
        </p:txBody>
      </p:sp>
    </p:spTree>
    <p:extLst>
      <p:ext uri="{BB962C8B-B14F-4D97-AF65-F5344CB8AC3E}">
        <p14:creationId xmlns:p14="http://schemas.microsoft.com/office/powerpoint/2010/main" val="189991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2">
                                            <p:txEl>
                                              <p:pRg st="2" end="2"/>
                                            </p:txEl>
                                          </p:spTgt>
                                        </p:tgtEl>
                                      </p:cBhvr>
                                    </p:animEffect>
                                  </p:childTnLst>
                                </p:cTn>
                              </p:par>
                            </p:childTnLst>
                          </p:cTn>
                        </p:par>
                        <p:par>
                          <p:cTn id="18" fill="hold">
                            <p:stCondLst>
                              <p:cond delay="2000"/>
                            </p:stCondLst>
                            <p:childTnLst>
                              <p:par>
                                <p:cTn id="19" presetID="31" presetClass="entr" presetSubtype="0" fill="hold" nodeType="afterEffect">
                                  <p:stCondLst>
                                    <p:cond delay="200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80">
                                          <p:stCondLst>
                                            <p:cond delay="0"/>
                                          </p:stCondLst>
                                        </p:cTn>
                                        <p:tgtEl>
                                          <p:spTgt spid="3"/>
                                        </p:tgtEl>
                                      </p:cBhvr>
                                    </p:animEffect>
                                    <p:anim calcmode="lin" valueType="num">
                                      <p:cBhvr>
                                        <p:cTn id="3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gtEl>
                                      </p:cBhvr>
                                      <p:to x="100000" y="60000"/>
                                    </p:animScale>
                                    <p:animScale>
                                      <p:cBhvr>
                                        <p:cTn id="36" dur="166" decel="50000">
                                          <p:stCondLst>
                                            <p:cond delay="676"/>
                                          </p:stCondLst>
                                        </p:cTn>
                                        <p:tgtEl>
                                          <p:spTgt spid="3"/>
                                        </p:tgtEl>
                                      </p:cBhvr>
                                      <p:to x="100000" y="100000"/>
                                    </p:animScale>
                                    <p:animScale>
                                      <p:cBhvr>
                                        <p:cTn id="37" dur="26">
                                          <p:stCondLst>
                                            <p:cond delay="1312"/>
                                          </p:stCondLst>
                                        </p:cTn>
                                        <p:tgtEl>
                                          <p:spTgt spid="3"/>
                                        </p:tgtEl>
                                      </p:cBhvr>
                                      <p:to x="100000" y="80000"/>
                                    </p:animScale>
                                    <p:animScale>
                                      <p:cBhvr>
                                        <p:cTn id="38" dur="166" decel="50000">
                                          <p:stCondLst>
                                            <p:cond delay="1338"/>
                                          </p:stCondLst>
                                        </p:cTn>
                                        <p:tgtEl>
                                          <p:spTgt spid="3"/>
                                        </p:tgtEl>
                                      </p:cBhvr>
                                      <p:to x="100000" y="100000"/>
                                    </p:animScale>
                                    <p:animScale>
                                      <p:cBhvr>
                                        <p:cTn id="39" dur="26">
                                          <p:stCondLst>
                                            <p:cond delay="1642"/>
                                          </p:stCondLst>
                                        </p:cTn>
                                        <p:tgtEl>
                                          <p:spTgt spid="3"/>
                                        </p:tgtEl>
                                      </p:cBhvr>
                                      <p:to x="100000" y="90000"/>
                                    </p:animScale>
                                    <p:animScale>
                                      <p:cBhvr>
                                        <p:cTn id="40" dur="166" decel="50000">
                                          <p:stCondLst>
                                            <p:cond delay="1668"/>
                                          </p:stCondLst>
                                        </p:cTn>
                                        <p:tgtEl>
                                          <p:spTgt spid="3"/>
                                        </p:tgtEl>
                                      </p:cBhvr>
                                      <p:to x="100000" y="100000"/>
                                    </p:animScale>
                                    <p:animScale>
                                      <p:cBhvr>
                                        <p:cTn id="41" dur="26">
                                          <p:stCondLst>
                                            <p:cond delay="1808"/>
                                          </p:stCondLst>
                                        </p:cTn>
                                        <p:tgtEl>
                                          <p:spTgt spid="3"/>
                                        </p:tgtEl>
                                      </p:cBhvr>
                                      <p:to x="100000" y="95000"/>
                                    </p:animScale>
                                    <p:animScale>
                                      <p:cBhvr>
                                        <p:cTn id="4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52906-A13C-49AB-AEC7-CC2933B3B675}"/>
              </a:ext>
            </a:extLst>
          </p:cNvPr>
          <p:cNvPicPr>
            <a:picLocks noChangeAspect="1"/>
          </p:cNvPicPr>
          <p:nvPr/>
        </p:nvPicPr>
        <p:blipFill>
          <a:blip r:embed="rId2"/>
          <a:stretch>
            <a:fillRect/>
          </a:stretch>
        </p:blipFill>
        <p:spPr>
          <a:xfrm>
            <a:off x="228600" y="1300033"/>
            <a:ext cx="8429625" cy="4076700"/>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40</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12.PM-007  Change Control</a:t>
            </a:r>
            <a:endParaRPr lang="en-US" sz="2400" dirty="0">
              <a:latin typeface="Helvetica" pitchFamily="124" charset="0"/>
            </a:endParaRPr>
          </a:p>
        </p:txBody>
      </p:sp>
      <p:cxnSp>
        <p:nvCxnSpPr>
          <p:cNvPr id="9" name="Straight Connector 8"/>
          <p:cNvCxnSpPr/>
          <p:nvPr/>
        </p:nvCxnSpPr>
        <p:spPr>
          <a:xfrm>
            <a:off x="1563401" y="2874135"/>
            <a:ext cx="40025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63401" y="3711305"/>
            <a:ext cx="45168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4"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6CC05D5-9A5A-423F-B17D-296DB8DC2597}"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1" name="Speech Bubble: Rectangle 10">
            <a:extLst>
              <a:ext uri="{FF2B5EF4-FFF2-40B4-BE49-F238E27FC236}">
                <a16:creationId xmlns:a16="http://schemas.microsoft.com/office/drawing/2014/main" id="{5696AF01-B948-4BAA-9109-79280C9EC535}"/>
              </a:ext>
            </a:extLst>
          </p:cNvPr>
          <p:cNvSpPr/>
          <p:nvPr/>
        </p:nvSpPr>
        <p:spPr>
          <a:xfrm>
            <a:off x="6432655" y="2099736"/>
            <a:ext cx="2206415" cy="624432"/>
          </a:xfrm>
          <a:prstGeom prst="wedgeRectCallout">
            <a:avLst>
              <a:gd name="adj1" fmla="val -104062"/>
              <a:gd name="adj2" fmla="val -7519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0000"/>
                </a:solidFill>
              </a:rPr>
              <a:t>Baseline Change Request</a:t>
            </a:r>
          </a:p>
        </p:txBody>
      </p:sp>
    </p:spTree>
    <p:extLst>
      <p:ext uri="{BB962C8B-B14F-4D97-AF65-F5344CB8AC3E}">
        <p14:creationId xmlns:p14="http://schemas.microsoft.com/office/powerpoint/2010/main" val="24978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EAE92B-8F4B-4B89-B7D6-D38AE209A6A5}"/>
              </a:ext>
            </a:extLst>
          </p:cNvPr>
          <p:cNvPicPr>
            <a:picLocks noChangeAspect="1"/>
          </p:cNvPicPr>
          <p:nvPr/>
        </p:nvPicPr>
        <p:blipFill>
          <a:blip r:embed="rId2"/>
          <a:stretch>
            <a:fillRect/>
          </a:stretch>
        </p:blipFill>
        <p:spPr>
          <a:xfrm>
            <a:off x="513321" y="1690591"/>
            <a:ext cx="7886700" cy="4029075"/>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41</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12.PM-007  Change Control</a:t>
            </a:r>
            <a:endParaRPr lang="en-US" sz="2400" dirty="0">
              <a:latin typeface="Helvetica" pitchFamily="124" charset="0"/>
            </a:endParaRPr>
          </a:p>
        </p:txBody>
      </p:sp>
      <p:cxnSp>
        <p:nvCxnSpPr>
          <p:cNvPr id="9" name="Straight Connector 8"/>
          <p:cNvCxnSpPr/>
          <p:nvPr/>
        </p:nvCxnSpPr>
        <p:spPr>
          <a:xfrm>
            <a:off x="1426704" y="2375745"/>
            <a:ext cx="13736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417179" y="3680413"/>
            <a:ext cx="428829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55279" y="2623395"/>
            <a:ext cx="46216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55279" y="2842470"/>
            <a:ext cx="3182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426704" y="4360548"/>
            <a:ext cx="54122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20"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2E85D6E6-8881-4258-90DD-FE322EF73EF6}"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Tree>
    <p:extLst>
      <p:ext uri="{BB962C8B-B14F-4D97-AF65-F5344CB8AC3E}">
        <p14:creationId xmlns:p14="http://schemas.microsoft.com/office/powerpoint/2010/main" val="92588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543AD3-55F2-4014-A0AC-683716623FF4}"/>
              </a:ext>
            </a:extLst>
          </p:cNvPr>
          <p:cNvPicPr>
            <a:picLocks noChangeAspect="1"/>
          </p:cNvPicPr>
          <p:nvPr/>
        </p:nvPicPr>
        <p:blipFill>
          <a:blip r:embed="rId2"/>
          <a:stretch>
            <a:fillRect/>
          </a:stretch>
        </p:blipFill>
        <p:spPr>
          <a:xfrm>
            <a:off x="676275" y="1355723"/>
            <a:ext cx="8284595" cy="3982383"/>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42</a:t>
            </a:fld>
            <a:endParaRPr lang="en-US" sz="900" dirty="0">
              <a:solidFill>
                <a:srgbClr val="004C97"/>
              </a:solidFill>
              <a:latin typeface="Helvetica" pitchFamily="124" charset="0"/>
            </a:endParaRPr>
          </a:p>
        </p:txBody>
      </p:sp>
      <p:sp>
        <p:nvSpPr>
          <p:cNvPr id="8" name="Title 1"/>
          <p:cNvSpPr txBox="1">
            <a:spLocks/>
          </p:cNvSpPr>
          <p:nvPr/>
        </p:nvSpPr>
        <p:spPr bwMode="auto">
          <a:xfrm>
            <a:off x="200024" y="85725"/>
            <a:ext cx="8686800" cy="727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Fermilab Earned Value Management System Description</a:t>
            </a:r>
            <a:endParaRPr lang="en-US" sz="2400" dirty="0">
              <a:latin typeface="Helvetica" pitchFamily="124" charset="0"/>
            </a:endParaRPr>
          </a:p>
        </p:txBody>
      </p:sp>
      <p:cxnSp>
        <p:nvCxnSpPr>
          <p:cNvPr id="9" name="Straight Connector 8"/>
          <p:cNvCxnSpPr/>
          <p:nvPr/>
        </p:nvCxnSpPr>
        <p:spPr>
          <a:xfrm>
            <a:off x="699930" y="2382438"/>
            <a:ext cx="39531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699930" y="4831750"/>
            <a:ext cx="794156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cxnSpLocks/>
          </p:cNvCxnSpPr>
          <p:nvPr/>
        </p:nvCxnSpPr>
        <p:spPr>
          <a:xfrm>
            <a:off x="699930" y="5074251"/>
            <a:ext cx="135952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5"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AE25AAF-97F8-4C6D-B77B-05DDEEE18EC2}"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Tree>
    <p:extLst>
      <p:ext uri="{BB962C8B-B14F-4D97-AF65-F5344CB8AC3E}">
        <p14:creationId xmlns:p14="http://schemas.microsoft.com/office/powerpoint/2010/main" val="406480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Project Life Cycle – Models Review</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43</a:t>
            </a:fld>
            <a:endParaRPr lang="en-US" sz="900">
              <a:solidFill>
                <a:srgbClr val="004C97"/>
              </a:solidFill>
              <a:latin typeface="Helvetica" pitchFamily="124" charset="0"/>
            </a:endParaRPr>
          </a:p>
        </p:txBody>
      </p:sp>
      <p:graphicFrame>
        <p:nvGraphicFramePr>
          <p:cNvPr id="3" name="Diagram 2"/>
          <p:cNvGraphicFramePr/>
          <p:nvPr>
            <p:extLst/>
          </p:nvPr>
        </p:nvGraphicFramePr>
        <p:xfrm>
          <a:off x="1430338" y="900615"/>
          <a:ext cx="6096000" cy="126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00" y="1999164"/>
            <a:ext cx="7153276" cy="412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1"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068C85E8-4585-4E5E-967A-9D2D088C2F79}"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2" name="Rectangle 11"/>
          <p:cNvSpPr/>
          <p:nvPr/>
        </p:nvSpPr>
        <p:spPr>
          <a:xfrm>
            <a:off x="3153103" y="2926081"/>
            <a:ext cx="3392477" cy="2200046"/>
          </a:xfrm>
          <a:prstGeom prst="rect">
            <a:avLst/>
          </a:prstGeom>
          <a:noFill/>
          <a:ln w="285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ular Callout 12"/>
          <p:cNvSpPr/>
          <p:nvPr/>
        </p:nvSpPr>
        <p:spPr>
          <a:xfrm>
            <a:off x="6180138" y="960120"/>
            <a:ext cx="2666682" cy="1219200"/>
          </a:xfrm>
          <a:prstGeom prst="wedgeRoundRectCallout">
            <a:avLst>
              <a:gd name="adj1" fmla="val -36460"/>
              <a:gd name="adj2" fmla="val 111250"/>
              <a:gd name="adj3" fmla="val 16667"/>
            </a:avLst>
          </a:prstGeom>
          <a:gradFill>
            <a:gsLst>
              <a:gs pos="0">
                <a:schemeClr val="accent4">
                  <a:lumMod val="40000"/>
                  <a:lumOff val="60000"/>
                </a:schemeClr>
              </a:gs>
              <a:gs pos="100000">
                <a:schemeClr val="accent4">
                  <a:lumMod val="20000"/>
                  <a:lumOff val="80000"/>
                </a:schemeClr>
              </a:gs>
            </a:gsLs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Begin then Implement Change Control</a:t>
            </a:r>
          </a:p>
        </p:txBody>
      </p:sp>
    </p:spTree>
    <p:extLst>
      <p:ext uri="{BB962C8B-B14F-4D97-AF65-F5344CB8AC3E}">
        <p14:creationId xmlns:p14="http://schemas.microsoft.com/office/powerpoint/2010/main" val="42881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260" y="4033251"/>
            <a:ext cx="2836997" cy="175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Project Life Cycle – Monitor &amp; Control Review</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44</a:t>
            </a:fld>
            <a:endParaRPr lang="en-US" sz="900">
              <a:solidFill>
                <a:srgbClr val="004C97"/>
              </a:solidFill>
              <a:latin typeface="Helvetica" pitchFamily="124" charset="0"/>
            </a:endParaRPr>
          </a:p>
        </p:txBody>
      </p:sp>
      <p:graphicFrame>
        <p:nvGraphicFramePr>
          <p:cNvPr id="8" name="Diagram 7"/>
          <p:cNvGraphicFramePr/>
          <p:nvPr>
            <p:extLst/>
          </p:nvPr>
        </p:nvGraphicFramePr>
        <p:xfrm>
          <a:off x="314325" y="967291"/>
          <a:ext cx="8572499" cy="88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p:cNvGraphicFramePr/>
          <p:nvPr>
            <p:extLst/>
          </p:nvPr>
        </p:nvGraphicFramePr>
        <p:xfrm>
          <a:off x="295275" y="2843716"/>
          <a:ext cx="8572499" cy="8805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Down Arrow 21"/>
          <p:cNvSpPr/>
          <p:nvPr/>
        </p:nvSpPr>
        <p:spPr>
          <a:xfrm>
            <a:off x="180973" y="2247899"/>
            <a:ext cx="333377" cy="742951"/>
          </a:xfrm>
          <a:prstGeom prst="downArrow">
            <a:avLst/>
          </a:prstGeom>
          <a:gradFill>
            <a:gsLst>
              <a:gs pos="0">
                <a:schemeClr val="accent4"/>
              </a:gs>
              <a:gs pos="100000">
                <a:schemeClr val="accent3"/>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Shape 22"/>
          <p:cNvSpPr/>
          <p:nvPr/>
        </p:nvSpPr>
        <p:spPr>
          <a:xfrm flipH="1">
            <a:off x="8229592" y="1390649"/>
            <a:ext cx="381000" cy="942975"/>
          </a:xfrm>
          <a:prstGeom prst="corner">
            <a:avLst>
              <a:gd name="adj1" fmla="val 40000"/>
              <a:gd name="adj2"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66698" y="2247899"/>
            <a:ext cx="7981944" cy="9525"/>
          </a:xfrm>
          <a:prstGeom prst="line">
            <a:avLst/>
          </a:prstGeom>
          <a:ln w="1492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7415" name="TextBox 17414"/>
          <p:cNvSpPr txBox="1"/>
          <p:nvPr/>
        </p:nvSpPr>
        <p:spPr>
          <a:xfrm>
            <a:off x="885825" y="4152930"/>
            <a:ext cx="3881435" cy="1569660"/>
          </a:xfrm>
          <a:prstGeom prst="rect">
            <a:avLst/>
          </a:prstGeom>
          <a:noFill/>
        </p:spPr>
        <p:txBody>
          <a:bodyPr wrap="square" rtlCol="0">
            <a:spAutoFit/>
          </a:bodyPr>
          <a:lstStyle/>
          <a:p>
            <a:r>
              <a:rPr lang="en-US" b="1" dirty="0">
                <a:solidFill>
                  <a:srgbClr val="000000"/>
                </a:solidFill>
              </a:rPr>
              <a:t>Monitor &amp; Control Cycle</a:t>
            </a:r>
          </a:p>
          <a:p>
            <a:pPr marL="342900" indent="-342900">
              <a:buFont typeface="Arial" panose="020B0604020202020204" pitchFamily="34" charset="0"/>
              <a:buChar char="•"/>
            </a:pPr>
            <a:r>
              <a:rPr lang="en-US" b="1" dirty="0">
                <a:solidFill>
                  <a:srgbClr val="000000"/>
                </a:solidFill>
              </a:rPr>
              <a:t>Measure</a:t>
            </a:r>
          </a:p>
          <a:p>
            <a:pPr marL="342900" indent="-342900">
              <a:buFont typeface="Arial" panose="020B0604020202020204" pitchFamily="34" charset="0"/>
              <a:buChar char="•"/>
            </a:pPr>
            <a:r>
              <a:rPr lang="en-US" b="1" dirty="0">
                <a:solidFill>
                  <a:srgbClr val="000000"/>
                </a:solidFill>
              </a:rPr>
              <a:t>Evaluate</a:t>
            </a:r>
          </a:p>
          <a:p>
            <a:pPr marL="342900" indent="-342900">
              <a:buFont typeface="Arial" panose="020B0604020202020204" pitchFamily="34" charset="0"/>
              <a:buChar char="•"/>
            </a:pPr>
            <a:r>
              <a:rPr lang="en-US" b="1" dirty="0">
                <a:solidFill>
                  <a:srgbClr val="000000"/>
                </a:solidFill>
              </a:rPr>
              <a:t>Correct</a:t>
            </a:r>
          </a:p>
        </p:txBody>
      </p:sp>
      <p:sp>
        <p:nvSpPr>
          <p:cNvPr id="14" name="Oval 13"/>
          <p:cNvSpPr/>
          <p:nvPr/>
        </p:nvSpPr>
        <p:spPr>
          <a:xfrm>
            <a:off x="5657850" y="1104900"/>
            <a:ext cx="1400175" cy="55245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6C2E28E3-717F-4B08-8734-0B14A3449DCE}"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7" name="Oval 16"/>
          <p:cNvSpPr/>
          <p:nvPr/>
        </p:nvSpPr>
        <p:spPr>
          <a:xfrm>
            <a:off x="1781175" y="1114424"/>
            <a:ext cx="1400175" cy="55245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781175" y="2990850"/>
            <a:ext cx="1400175" cy="55245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5657849" y="3009900"/>
            <a:ext cx="1400175" cy="55245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467225" y="3990975"/>
            <a:ext cx="3419475" cy="2066924"/>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776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99733" y="990600"/>
          <a:ext cx="8342313" cy="4933950"/>
        </p:xfrm>
        <a:graphic>
          <a:graphicData uri="http://schemas.openxmlformats.org/presentationml/2006/ole">
            <mc:AlternateContent xmlns:mc="http://schemas.openxmlformats.org/markup-compatibility/2006">
              <mc:Choice xmlns:v="urn:schemas-microsoft-com:vml" Requires="v">
                <p:oleObj spid="_x0000_s7191" name="Visio" r:id="rId3" imgW="12968974" imgH="7665612" progId="Visio.Drawing.11">
                  <p:embed/>
                </p:oleObj>
              </mc:Choice>
              <mc:Fallback>
                <p:oleObj name="Visio" r:id="rId3" imgW="12968974" imgH="7665612" progId="Visio.Drawing.11">
                  <p:embed/>
                  <p:pic>
                    <p:nvPicPr>
                      <p:cNvPr id="2" name="Object 1"/>
                      <p:cNvPicPr>
                        <a:picLocks noChangeAspect="1" noChangeArrowheads="1"/>
                      </p:cNvPicPr>
                      <p:nvPr/>
                    </p:nvPicPr>
                    <p:blipFill>
                      <a:blip r:embed="rId4"/>
                      <a:srcRect/>
                      <a:stretch>
                        <a:fillRect/>
                      </a:stretch>
                    </p:blipFill>
                    <p:spPr bwMode="auto">
                      <a:xfrm>
                        <a:off x="399733" y="990600"/>
                        <a:ext cx="8342313"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u="sng" dirty="0">
                <a:latin typeface="Helvetica" pitchFamily="124" charset="0"/>
              </a:rPr>
              <a:t>Why</a:t>
            </a:r>
            <a:r>
              <a:rPr lang="en-US" dirty="0">
                <a:latin typeface="Helvetica" pitchFamily="124" charset="0"/>
              </a:rPr>
              <a:t> We Monitor/Control and Initiate Change Control</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45</a:t>
            </a:fld>
            <a:endParaRPr lang="en-US" sz="900">
              <a:solidFill>
                <a:srgbClr val="004C97"/>
              </a:solidFill>
              <a:latin typeface="Helvetica" pitchFamily="124" charset="0"/>
            </a:endParaRPr>
          </a:p>
        </p:txBody>
      </p:sp>
      <p:sp>
        <p:nvSpPr>
          <p:cNvPr id="15"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6"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05AEC81D-77D4-4E51-84F4-FA319283F05E}"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7" name="Content Placeholder 2"/>
          <p:cNvSpPr txBox="1">
            <a:spLocks/>
          </p:cNvSpPr>
          <p:nvPr/>
        </p:nvSpPr>
        <p:spPr>
          <a:xfrm>
            <a:off x="3476626" y="2781299"/>
            <a:ext cx="3771900" cy="2000251"/>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dirty="0">
                <a:solidFill>
                  <a:schemeClr val="tx1"/>
                </a:solidFill>
              </a:rPr>
              <a:t>During Baseline All agreed, Scope, Schedule, and Cost are reasonable</a:t>
            </a:r>
          </a:p>
          <a:p>
            <a:pPr marL="514350" indent="-514350" algn="l">
              <a:buFont typeface="+mj-lt"/>
              <a:buAutoNum type="arabicPeriod"/>
            </a:pPr>
            <a:r>
              <a:rPr lang="en-US" dirty="0">
                <a:solidFill>
                  <a:schemeClr val="tx1"/>
                </a:solidFill>
              </a:rPr>
              <a:t>Deviations need to be Agreed to</a:t>
            </a:r>
          </a:p>
          <a:p>
            <a:pPr marL="514350" indent="-514350" algn="l">
              <a:buFont typeface="+mj-lt"/>
              <a:buAutoNum type="arabicPeriod"/>
            </a:pPr>
            <a:r>
              <a:rPr lang="en-US" dirty="0">
                <a:solidFill>
                  <a:schemeClr val="tx1"/>
                </a:solidFill>
              </a:rPr>
              <a:t>Demonstrate We Manage not being Managed</a:t>
            </a:r>
          </a:p>
        </p:txBody>
      </p:sp>
    </p:spTree>
    <p:extLst>
      <p:ext uri="{BB962C8B-B14F-4D97-AF65-F5344CB8AC3E}">
        <p14:creationId xmlns:p14="http://schemas.microsoft.com/office/powerpoint/2010/main" val="8311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46</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Change Management – Primary </a:t>
            </a:r>
            <a:r>
              <a:rPr lang="en-CA" sz="2400" u="sng" dirty="0"/>
              <a:t>Goal</a:t>
            </a:r>
            <a:r>
              <a:rPr lang="en-CA" sz="2400" dirty="0"/>
              <a:t> is Manage/Control</a:t>
            </a:r>
            <a:endParaRPr lang="en-US" sz="2400" dirty="0">
              <a:latin typeface="Helvetica" pitchFamily="124" charset="0"/>
            </a:endParaRPr>
          </a:p>
        </p:txBody>
      </p:sp>
      <p:sp>
        <p:nvSpPr>
          <p:cNvPr id="10" name="Content Placeholder 2"/>
          <p:cNvSpPr txBox="1">
            <a:spLocks/>
          </p:cNvSpPr>
          <p:nvPr/>
        </p:nvSpPr>
        <p:spPr>
          <a:xfrm>
            <a:off x="457200" y="891541"/>
            <a:ext cx="4510007" cy="53263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0" lvl="1" algn="l"/>
            <a:r>
              <a:rPr lang="en-US" dirty="0">
                <a:solidFill>
                  <a:srgbClr val="000000"/>
                </a:solidFill>
              </a:rPr>
              <a:t>Control Deviations from Original Plan </a:t>
            </a:r>
          </a:p>
          <a:p>
            <a:pPr marL="731520" lvl="1" indent="-457200" algn="l">
              <a:buFont typeface="Arial" pitchFamily="34" charset="0"/>
              <a:buChar char="•"/>
            </a:pPr>
            <a:r>
              <a:rPr lang="en-US" dirty="0">
                <a:solidFill>
                  <a:srgbClr val="FF0000"/>
                </a:solidFill>
              </a:rPr>
              <a:t>Work</a:t>
            </a:r>
          </a:p>
          <a:p>
            <a:pPr marL="891540" lvl="2" indent="-342900" algn="l">
              <a:buFont typeface="Arial" pitchFamily="34" charset="0"/>
              <a:buChar char="•"/>
            </a:pPr>
            <a:r>
              <a:rPr lang="en-US" dirty="0">
                <a:solidFill>
                  <a:schemeClr val="tx1"/>
                </a:solidFill>
              </a:rPr>
              <a:t>Defined Scope</a:t>
            </a:r>
          </a:p>
          <a:p>
            <a:pPr marL="891540" lvl="2" indent="-342900" algn="l">
              <a:buFont typeface="Arial" pitchFamily="34" charset="0"/>
              <a:buChar char="•"/>
            </a:pPr>
            <a:r>
              <a:rPr lang="en-US" dirty="0">
                <a:solidFill>
                  <a:schemeClr val="tx1"/>
                </a:solidFill>
              </a:rPr>
              <a:t>Performed Scope</a:t>
            </a:r>
          </a:p>
          <a:p>
            <a:pPr marL="731520" lvl="1" indent="-457200" algn="l">
              <a:buFont typeface="Arial" pitchFamily="34" charset="0"/>
              <a:buChar char="•"/>
            </a:pPr>
            <a:r>
              <a:rPr lang="en-US" dirty="0">
                <a:solidFill>
                  <a:srgbClr val="00B050"/>
                </a:solidFill>
              </a:rPr>
              <a:t>Cost</a:t>
            </a:r>
          </a:p>
          <a:p>
            <a:pPr marL="891540" lvl="2" indent="-342900" algn="l">
              <a:buFont typeface="Arial" pitchFamily="34" charset="0"/>
              <a:buChar char="•"/>
            </a:pPr>
            <a:r>
              <a:rPr lang="en-US" dirty="0">
                <a:solidFill>
                  <a:schemeClr val="tx1"/>
                </a:solidFill>
              </a:rPr>
              <a:t>Budget</a:t>
            </a:r>
          </a:p>
          <a:p>
            <a:pPr marL="891540" lvl="2" indent="-342900" algn="l">
              <a:buFont typeface="Arial" pitchFamily="34" charset="0"/>
              <a:buChar char="•"/>
            </a:pPr>
            <a:r>
              <a:rPr lang="en-US" dirty="0">
                <a:solidFill>
                  <a:schemeClr val="tx1"/>
                </a:solidFill>
              </a:rPr>
              <a:t>Actual</a:t>
            </a:r>
          </a:p>
          <a:p>
            <a:pPr marL="731520" lvl="1" indent="-457200" algn="l">
              <a:buFont typeface="Arial" pitchFamily="34" charset="0"/>
              <a:buChar char="•"/>
            </a:pPr>
            <a:r>
              <a:rPr lang="en-US" dirty="0">
                <a:solidFill>
                  <a:srgbClr val="0070C0"/>
                </a:solidFill>
              </a:rPr>
              <a:t>Schedule</a:t>
            </a:r>
          </a:p>
          <a:p>
            <a:pPr marL="891540" lvl="2" indent="-342900" algn="l">
              <a:buFont typeface="Arial" pitchFamily="34" charset="0"/>
              <a:buChar char="•"/>
            </a:pPr>
            <a:r>
              <a:rPr lang="en-US" dirty="0">
                <a:solidFill>
                  <a:schemeClr val="tx1"/>
                </a:solidFill>
              </a:rPr>
              <a:t>Baseline</a:t>
            </a:r>
          </a:p>
          <a:p>
            <a:pPr marL="891540" lvl="2" indent="-342900" algn="l">
              <a:buFont typeface="Arial" pitchFamily="34" charset="0"/>
              <a:buChar char="•"/>
            </a:pPr>
            <a:r>
              <a:rPr lang="en-US" dirty="0">
                <a:solidFill>
                  <a:schemeClr val="tx1"/>
                </a:solidFill>
              </a:rPr>
              <a:t>Actual</a:t>
            </a:r>
          </a:p>
        </p:txBody>
      </p:sp>
      <p:graphicFrame>
        <p:nvGraphicFramePr>
          <p:cNvPr id="14" name="Diagram 13"/>
          <p:cNvGraphicFramePr/>
          <p:nvPr>
            <p:extLst/>
          </p:nvPr>
        </p:nvGraphicFramePr>
        <p:xfrm>
          <a:off x="5485372" y="2918461"/>
          <a:ext cx="3201428" cy="290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E6C52E86-FF24-4603-B285-A50BF91450BC}"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19458" name="Picture 2" descr="C:\Users\rmarcum\AppData\Local\Microsoft\Windows\Temporary Internet Files\Content.IE5\M0G7LJQX\MC90043932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0138" y="861061"/>
            <a:ext cx="2026920" cy="202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1000"/>
                                        <p:tgtEl>
                                          <p:spTgt spid="19458"/>
                                        </p:tgtEl>
                                      </p:cBhvr>
                                    </p:animEffect>
                                    <p:anim calcmode="lin" valueType="num">
                                      <p:cBhvr>
                                        <p:cTn id="13" dur="1000" fill="hold"/>
                                        <p:tgtEl>
                                          <p:spTgt spid="19458"/>
                                        </p:tgtEl>
                                        <p:attrNameLst>
                                          <p:attrName>ppt_x</p:attrName>
                                        </p:attrNameLst>
                                      </p:cBhvr>
                                      <p:tavLst>
                                        <p:tav tm="0">
                                          <p:val>
                                            <p:strVal val="#ppt_x"/>
                                          </p:val>
                                        </p:tav>
                                        <p:tav tm="100000">
                                          <p:val>
                                            <p:strVal val="#ppt_x"/>
                                          </p:val>
                                        </p:tav>
                                      </p:tavLst>
                                    </p:anim>
                                    <p:anim calcmode="lin" valueType="num">
                                      <p:cBhvr>
                                        <p:cTn id="14"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500"/>
                                        <p:tgtEl>
                                          <p:spTgt spid="10">
                                            <p:txEl>
                                              <p:pRg st="5" end="5"/>
                                            </p:txEl>
                                          </p:spTgt>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10">
                                            <p:txEl>
                                              <p:pRg st="8" end="8"/>
                                            </p:txEl>
                                          </p:spTgt>
                                        </p:tgtEl>
                                        <p:attrNameLst>
                                          <p:attrName>style.visibility</p:attrName>
                                        </p:attrNameLst>
                                      </p:cBhvr>
                                      <p:to>
                                        <p:strVal val="visible"/>
                                      </p:to>
                                    </p:set>
                                    <p:animEffect transition="in" filter="fade">
                                      <p:cBhvr>
                                        <p:cTn id="51" dur="500"/>
                                        <p:tgtEl>
                                          <p:spTgt spid="10">
                                            <p:txEl>
                                              <p:pRg st="8" end="8"/>
                                            </p:txEl>
                                          </p:spTgt>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47</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Types of Change</a:t>
            </a:r>
          </a:p>
        </p:txBody>
      </p:sp>
      <p:sp>
        <p:nvSpPr>
          <p:cNvPr id="10" name="Content Placeholder 2"/>
          <p:cNvSpPr txBox="1">
            <a:spLocks/>
          </p:cNvSpPr>
          <p:nvPr/>
        </p:nvSpPr>
        <p:spPr>
          <a:xfrm>
            <a:off x="457200" y="898634"/>
            <a:ext cx="5562600" cy="539180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b="1" dirty="0">
                <a:solidFill>
                  <a:srgbClr val="000000"/>
                </a:solidFill>
              </a:rPr>
              <a:t>Scope/Schedule/Cost</a:t>
            </a:r>
          </a:p>
          <a:p>
            <a:pPr marL="914400" lvl="1" indent="-457200" algn="l">
              <a:buFont typeface="Arial" pitchFamily="34" charset="0"/>
              <a:buChar char="•"/>
            </a:pPr>
            <a:r>
              <a:rPr lang="en-US" dirty="0">
                <a:solidFill>
                  <a:srgbClr val="000000"/>
                </a:solidFill>
              </a:rPr>
              <a:t>Internal Re-planning &amp; Changes</a:t>
            </a:r>
          </a:p>
          <a:p>
            <a:pPr marL="1371600" lvl="2" indent="-457200" algn="l">
              <a:buFont typeface="Arial" pitchFamily="34" charset="0"/>
              <a:buChar char="•"/>
            </a:pPr>
            <a:r>
              <a:rPr lang="en-US" dirty="0">
                <a:solidFill>
                  <a:srgbClr val="000000"/>
                </a:solidFill>
              </a:rPr>
              <a:t>Changed Conditions</a:t>
            </a:r>
          </a:p>
          <a:p>
            <a:pPr marL="1371600" lvl="2" indent="-457200" algn="l">
              <a:buFont typeface="Arial" pitchFamily="34" charset="0"/>
              <a:buChar char="•"/>
            </a:pPr>
            <a:r>
              <a:rPr lang="en-US" dirty="0">
                <a:solidFill>
                  <a:srgbClr val="000000"/>
                </a:solidFill>
              </a:rPr>
              <a:t>Better Mouse Trap</a:t>
            </a:r>
          </a:p>
          <a:p>
            <a:pPr marL="1371600" lvl="2" indent="-457200" algn="l">
              <a:buFont typeface="Arial" pitchFamily="34" charset="0"/>
              <a:buChar char="•"/>
            </a:pPr>
            <a:r>
              <a:rPr lang="en-US" dirty="0">
                <a:solidFill>
                  <a:srgbClr val="000000"/>
                </a:solidFill>
              </a:rPr>
              <a:t>Missed Scope (requires FPD Approval)</a:t>
            </a:r>
          </a:p>
          <a:p>
            <a:pPr marL="1371600" lvl="2" indent="-457200" algn="l">
              <a:buFont typeface="Arial" pitchFamily="34" charset="0"/>
              <a:buChar char="•"/>
            </a:pPr>
            <a:r>
              <a:rPr lang="en-US" dirty="0">
                <a:solidFill>
                  <a:srgbClr val="000000"/>
                </a:solidFill>
              </a:rPr>
              <a:t>Realized Risks</a:t>
            </a:r>
          </a:p>
          <a:p>
            <a:pPr marL="914400" lvl="1" indent="-457200" algn="l">
              <a:buFont typeface="Arial" pitchFamily="34" charset="0"/>
              <a:buChar char="•"/>
            </a:pPr>
            <a:r>
              <a:rPr lang="en-US" dirty="0">
                <a:solidFill>
                  <a:srgbClr val="000000"/>
                </a:solidFill>
              </a:rPr>
              <a:t>External/Directed (Added Scope)</a:t>
            </a:r>
          </a:p>
          <a:p>
            <a:pPr marL="914400" lvl="1" indent="-457200" algn="l">
              <a:buFont typeface="Arial" pitchFamily="34" charset="0"/>
              <a:buChar char="•"/>
            </a:pPr>
            <a:r>
              <a:rPr lang="en-US" dirty="0">
                <a:solidFill>
                  <a:srgbClr val="000000"/>
                </a:solidFill>
              </a:rPr>
              <a:t>Authorized Unpriced Work (Field Changes)</a:t>
            </a:r>
          </a:p>
          <a:p>
            <a:pPr marL="457200" indent="-457200" algn="l">
              <a:buFont typeface="Arial" pitchFamily="34" charset="0"/>
              <a:buChar char="•"/>
            </a:pPr>
            <a:r>
              <a:rPr lang="en-US" b="1" dirty="0">
                <a:solidFill>
                  <a:srgbClr val="000000"/>
                </a:solidFill>
              </a:rPr>
              <a:t>Administrative</a:t>
            </a:r>
          </a:p>
          <a:p>
            <a:pPr marL="914400" lvl="1" indent="-457200" algn="l">
              <a:buFont typeface="Arial" pitchFamily="34" charset="0"/>
              <a:buChar char="•"/>
            </a:pPr>
            <a:r>
              <a:rPr lang="en-US" dirty="0">
                <a:solidFill>
                  <a:srgbClr val="000000"/>
                </a:solidFill>
              </a:rPr>
              <a:t>Coding</a:t>
            </a:r>
          </a:p>
          <a:p>
            <a:pPr marL="914400" lvl="1" indent="-457200" algn="l">
              <a:buFont typeface="Arial" pitchFamily="34" charset="0"/>
              <a:buChar char="•"/>
            </a:pPr>
            <a:r>
              <a:rPr lang="en-US" dirty="0">
                <a:solidFill>
                  <a:srgbClr val="000000"/>
                </a:solidFill>
              </a:rPr>
              <a:t>Typographical</a:t>
            </a:r>
          </a:p>
          <a:p>
            <a:pPr marL="914400" lvl="1" indent="-457200" algn="l">
              <a:buFont typeface="Arial" pitchFamily="34" charset="0"/>
              <a:buChar char="•"/>
            </a:pPr>
            <a:r>
              <a:rPr lang="en-US" dirty="0">
                <a:solidFill>
                  <a:srgbClr val="000000"/>
                </a:solidFill>
              </a:rPr>
              <a:t>Description Clarification</a:t>
            </a: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8550CE61-F2A4-4962-BA1B-B7368C742D80}"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19" name="Picture 2" descr="C:\Users\richardma\AppData\Local\Microsoft\Windows\Temporary Internet Files\Content.IE5\YXLTN1SC\MC9000822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3419" y="971550"/>
            <a:ext cx="309340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rmarcum\AppData\Local\Microsoft\Windows\Temporary Internet Files\Content.IE5\TSJMDWKI\MP9003877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280" y="3603771"/>
            <a:ext cx="1746187"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0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500"/>
                                        <p:tgtEl>
                                          <p:spTgt spid="10">
                                            <p:txEl>
                                              <p:pRg st="4" end="4"/>
                                            </p:txEl>
                                          </p:spTgt>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500"/>
                                        <p:tgtEl>
                                          <p:spTgt spid="10">
                                            <p:txEl>
                                              <p:pRg st="5" end="5"/>
                                            </p:txEl>
                                          </p:spTgt>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animEffect transition="in" filter="fade">
                                      <p:cBhvr>
                                        <p:cTn id="38" dur="500"/>
                                        <p:tgtEl>
                                          <p:spTgt spid="10">
                                            <p:txEl>
                                              <p:pRg st="6" end="6"/>
                                            </p:txEl>
                                          </p:spTgt>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5366"/>
                                        </p:tgtEl>
                                        <p:attrNameLst>
                                          <p:attrName>style.visibility</p:attrName>
                                        </p:attrNameLst>
                                      </p:cBhvr>
                                      <p:to>
                                        <p:strVal val="visible"/>
                                      </p:to>
                                    </p:set>
                                    <p:anim calcmode="lin" valueType="num">
                                      <p:cBhvr>
                                        <p:cTn id="47" dur="1000" fill="hold"/>
                                        <p:tgtEl>
                                          <p:spTgt spid="15366"/>
                                        </p:tgtEl>
                                        <p:attrNameLst>
                                          <p:attrName>ppt_w</p:attrName>
                                        </p:attrNameLst>
                                      </p:cBhvr>
                                      <p:tavLst>
                                        <p:tav tm="0">
                                          <p:val>
                                            <p:fltVal val="0"/>
                                          </p:val>
                                        </p:tav>
                                        <p:tav tm="100000">
                                          <p:val>
                                            <p:strVal val="#ppt_w"/>
                                          </p:val>
                                        </p:tav>
                                      </p:tavLst>
                                    </p:anim>
                                    <p:anim calcmode="lin" valueType="num">
                                      <p:cBhvr>
                                        <p:cTn id="48" dur="1000" fill="hold"/>
                                        <p:tgtEl>
                                          <p:spTgt spid="15366"/>
                                        </p:tgtEl>
                                        <p:attrNameLst>
                                          <p:attrName>ppt_h</p:attrName>
                                        </p:attrNameLst>
                                      </p:cBhvr>
                                      <p:tavLst>
                                        <p:tav tm="0">
                                          <p:val>
                                            <p:fltVal val="0"/>
                                          </p:val>
                                        </p:tav>
                                        <p:tav tm="100000">
                                          <p:val>
                                            <p:strVal val="#ppt_h"/>
                                          </p:val>
                                        </p:tav>
                                      </p:tavLst>
                                    </p:anim>
                                    <p:anim calcmode="lin" valueType="num">
                                      <p:cBhvr>
                                        <p:cTn id="49" dur="1000" fill="hold"/>
                                        <p:tgtEl>
                                          <p:spTgt spid="15366"/>
                                        </p:tgtEl>
                                        <p:attrNameLst>
                                          <p:attrName>style.rotation</p:attrName>
                                        </p:attrNameLst>
                                      </p:cBhvr>
                                      <p:tavLst>
                                        <p:tav tm="0">
                                          <p:val>
                                            <p:fltVal val="90"/>
                                          </p:val>
                                        </p:tav>
                                        <p:tav tm="100000">
                                          <p:val>
                                            <p:fltVal val="0"/>
                                          </p:val>
                                        </p:tav>
                                      </p:tavLst>
                                    </p:anim>
                                    <p:animEffect transition="in" filter="fade">
                                      <p:cBhvr>
                                        <p:cTn id="50" dur="1000"/>
                                        <p:tgtEl>
                                          <p:spTgt spid="15366"/>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10">
                                            <p:txEl>
                                              <p:pRg st="8" end="8"/>
                                            </p:txEl>
                                          </p:spTgt>
                                        </p:tgtEl>
                                        <p:attrNameLst>
                                          <p:attrName>style.visibility</p:attrName>
                                        </p:attrNameLst>
                                      </p:cBhvr>
                                      <p:to>
                                        <p:strVal val="visible"/>
                                      </p:to>
                                    </p:set>
                                    <p:animEffect transition="in" filter="fade">
                                      <p:cBhvr>
                                        <p:cTn id="54" dur="500"/>
                                        <p:tgtEl>
                                          <p:spTgt spid="10">
                                            <p:txEl>
                                              <p:pRg st="8" end="8"/>
                                            </p:txEl>
                                          </p:spTgt>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10">
                                            <p:txEl>
                                              <p:pRg st="9" end="9"/>
                                            </p:txEl>
                                          </p:spTgt>
                                        </p:tgtEl>
                                        <p:attrNameLst>
                                          <p:attrName>style.visibility</p:attrName>
                                        </p:attrNameLst>
                                      </p:cBhvr>
                                      <p:to>
                                        <p:strVal val="visible"/>
                                      </p:to>
                                    </p:set>
                                    <p:animEffect transition="in" filter="fade">
                                      <p:cBhvr>
                                        <p:cTn id="58" dur="500"/>
                                        <p:tgtEl>
                                          <p:spTgt spid="10">
                                            <p:txEl>
                                              <p:pRg st="9" end="9"/>
                                            </p:txEl>
                                          </p:spTgt>
                                        </p:tgtEl>
                                      </p:cBhvr>
                                    </p:animEffect>
                                  </p:childTnLst>
                                </p:cTn>
                              </p:par>
                            </p:childTnLst>
                          </p:cTn>
                        </p:par>
                        <p:par>
                          <p:cTn id="59" fill="hold">
                            <p:stCondLst>
                              <p:cond delay="2000"/>
                            </p:stCondLst>
                            <p:childTnLst>
                              <p:par>
                                <p:cTn id="60" presetID="10" presetClass="entr" presetSubtype="0" fill="hold" nodeType="afterEffect">
                                  <p:stCondLst>
                                    <p:cond delay="0"/>
                                  </p:stCondLst>
                                  <p:childTnLst>
                                    <p:set>
                                      <p:cBhvr>
                                        <p:cTn id="61" dur="1" fill="hold">
                                          <p:stCondLst>
                                            <p:cond delay="0"/>
                                          </p:stCondLst>
                                        </p:cTn>
                                        <p:tgtEl>
                                          <p:spTgt spid="10">
                                            <p:txEl>
                                              <p:pRg st="10" end="10"/>
                                            </p:txEl>
                                          </p:spTgt>
                                        </p:tgtEl>
                                        <p:attrNameLst>
                                          <p:attrName>style.visibility</p:attrName>
                                        </p:attrNameLst>
                                      </p:cBhvr>
                                      <p:to>
                                        <p:strVal val="visible"/>
                                      </p:to>
                                    </p:set>
                                    <p:animEffect transition="in" filter="fade">
                                      <p:cBhvr>
                                        <p:cTn id="62" dur="500"/>
                                        <p:tgtEl>
                                          <p:spTgt spid="10">
                                            <p:txEl>
                                              <p:pRg st="10" end="10"/>
                                            </p:txEl>
                                          </p:spTgt>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10">
                                            <p:txEl>
                                              <p:pRg st="11" end="11"/>
                                            </p:txEl>
                                          </p:spTgt>
                                        </p:tgtEl>
                                        <p:attrNameLst>
                                          <p:attrName>style.visibility</p:attrName>
                                        </p:attrNameLst>
                                      </p:cBhvr>
                                      <p:to>
                                        <p:strVal val="visible"/>
                                      </p:to>
                                    </p:set>
                                    <p:animEffect transition="in" filter="fade">
                                      <p:cBhvr>
                                        <p:cTn id="66"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928" y="828676"/>
            <a:ext cx="5321546" cy="101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48</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Where to Find Change Thresholds</a:t>
            </a:r>
          </a:p>
        </p:txBody>
      </p:sp>
      <p:sp>
        <p:nvSpPr>
          <p:cNvPr id="10" name="Content Placeholder 2"/>
          <p:cNvSpPr txBox="1">
            <a:spLocks/>
          </p:cNvSpPr>
          <p:nvPr/>
        </p:nvSpPr>
        <p:spPr>
          <a:xfrm>
            <a:off x="452909" y="1097280"/>
            <a:ext cx="3042898" cy="49910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a:solidFill>
                  <a:srgbClr val="000000"/>
                </a:solidFill>
              </a:rPr>
              <a:t>Appendix C of Change Control Procedure (Guidance)</a:t>
            </a:r>
          </a:p>
          <a:p>
            <a:pPr marL="457200" indent="-457200" algn="l">
              <a:buFont typeface="Arial" pitchFamily="34" charset="0"/>
              <a:buChar char="•"/>
            </a:pPr>
            <a:endParaRPr lang="en-US" dirty="0">
              <a:solidFill>
                <a:srgbClr val="000000"/>
              </a:solidFill>
            </a:endParaRPr>
          </a:p>
          <a:p>
            <a:pPr marL="457200" indent="-457200" algn="l">
              <a:buFont typeface="Arial" pitchFamily="34" charset="0"/>
              <a:buChar char="•"/>
            </a:pPr>
            <a:r>
              <a:rPr lang="en-US" b="1" dirty="0">
                <a:solidFill>
                  <a:srgbClr val="000000"/>
                </a:solidFill>
              </a:rPr>
              <a:t>PEP – </a:t>
            </a:r>
          </a:p>
          <a:p>
            <a:pPr algn="l"/>
            <a:r>
              <a:rPr lang="en-US" dirty="0">
                <a:solidFill>
                  <a:srgbClr val="000000"/>
                </a:solidFill>
              </a:rPr>
              <a:t>Project Specific</a:t>
            </a: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8DF0A436-A9DE-4134-8EF6-3B1DFA9D2956}"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098" y="1858826"/>
            <a:ext cx="5096215" cy="99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807" y="2181224"/>
            <a:ext cx="5100505" cy="402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09726"/>
            <a:ext cx="5153024" cy="226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0925" y="1269849"/>
            <a:ext cx="4924424" cy="29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058" y="835660"/>
            <a:ext cx="5173366" cy="539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63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fade">
                                      <p:cBhvr>
                                        <p:cTn id="7" dur="500"/>
                                        <p:tgtEl>
                                          <p:spTgt spid="163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94"/>
                                        </p:tgtEl>
                                        <p:attrNameLst>
                                          <p:attrName>style.visibility</p:attrName>
                                        </p:attrNameLst>
                                      </p:cBhvr>
                                      <p:to>
                                        <p:strVal val="visible"/>
                                      </p:to>
                                    </p:set>
                                    <p:animEffect transition="in" filter="fade">
                                      <p:cBhvr>
                                        <p:cTn id="11" dur="500"/>
                                        <p:tgtEl>
                                          <p:spTgt spid="163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fade">
                                      <p:cBhvr>
                                        <p:cTn id="15" dur="500"/>
                                        <p:tgtEl>
                                          <p:spTgt spid="1639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fade">
                                      <p:cBhvr>
                                        <p:cTn id="19" dur="500"/>
                                        <p:tgtEl>
                                          <p:spTgt spid="1638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391"/>
                                        </p:tgtEl>
                                        <p:attrNameLst>
                                          <p:attrName>style.visibility</p:attrName>
                                        </p:attrNameLst>
                                      </p:cBhvr>
                                      <p:to>
                                        <p:strVal val="visible"/>
                                      </p:to>
                                    </p:set>
                                    <p:animEffect transition="in" filter="fade">
                                      <p:cBhvr>
                                        <p:cTn id="23" dur="500"/>
                                        <p:tgtEl>
                                          <p:spTgt spid="1639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Effect transition="in" filter="fade">
                                      <p:cBhvr>
                                        <p:cTn id="32" dur="500"/>
                                        <p:tgtEl>
                                          <p:spTgt spid="10">
                                            <p:txEl>
                                              <p:pRg st="3" end="3"/>
                                            </p:txEl>
                                          </p:spTgt>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15362"/>
                                        </p:tgtEl>
                                        <p:attrNameLst>
                                          <p:attrName>style.visibility</p:attrName>
                                        </p:attrNameLst>
                                      </p:cBhvr>
                                      <p:to>
                                        <p:strVal val="visible"/>
                                      </p:to>
                                    </p:set>
                                    <p:animEffect transition="in" filter="fade">
                                      <p:cBhvr>
                                        <p:cTn id="36" dur="1000"/>
                                        <p:tgtEl>
                                          <p:spTgt spid="15362"/>
                                        </p:tgtEl>
                                      </p:cBhvr>
                                    </p:animEffect>
                                    <p:anim calcmode="lin" valueType="num">
                                      <p:cBhvr>
                                        <p:cTn id="37" dur="1000" fill="hold"/>
                                        <p:tgtEl>
                                          <p:spTgt spid="15362"/>
                                        </p:tgtEl>
                                        <p:attrNameLst>
                                          <p:attrName>ppt_x</p:attrName>
                                        </p:attrNameLst>
                                      </p:cBhvr>
                                      <p:tavLst>
                                        <p:tav tm="0">
                                          <p:val>
                                            <p:strVal val="#ppt_x"/>
                                          </p:val>
                                        </p:tav>
                                        <p:tav tm="100000">
                                          <p:val>
                                            <p:strVal val="#ppt_x"/>
                                          </p:val>
                                        </p:tav>
                                      </p:tavLst>
                                    </p:anim>
                                    <p:anim calcmode="lin" valueType="num">
                                      <p:cBhvr>
                                        <p:cTn id="38"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Questions about Change - CCB</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49</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E656239-7375-43DE-B652-177DD80A7B1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TextBox 9"/>
          <p:cNvSpPr txBox="1"/>
          <p:nvPr/>
        </p:nvSpPr>
        <p:spPr>
          <a:xfrm>
            <a:off x="438148" y="863887"/>
            <a:ext cx="8263891" cy="5262979"/>
          </a:xfrm>
          <a:prstGeom prst="rect">
            <a:avLst/>
          </a:prstGeom>
          <a:noFill/>
        </p:spPr>
        <p:txBody>
          <a:bodyPr wrap="square" rtlCol="0">
            <a:spAutoFit/>
          </a:bodyPr>
          <a:lstStyle/>
          <a:p>
            <a:r>
              <a:rPr lang="en-US" b="1" dirty="0">
                <a:solidFill>
                  <a:srgbClr val="000000"/>
                </a:solidFill>
              </a:rPr>
              <a:t>What is a Change Control Board (CCB)?</a:t>
            </a: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r>
              <a:rPr lang="en-US" sz="1800" b="1" dirty="0"/>
              <a:t>“The CCB ensures technical performance, scope, cost, schedule, and associated risk impacts are understood and documented. CCB membership typically consists of key members of the project management team, including level 2 managers, the ES&amp;H officer, the QA manager, the Project Controls Manager/Lead, and others as appropriate. The Project Controls Manager/Lead will ensure that all changes are consistent with the EVMS processes. The Project Technical Board or the Project Management Group may also serve as the Change Control Board provided that these groups include the necessary membership. The composition, duties, and responsibilities of the CCB will be included in the Project Management Plan template.”</a:t>
            </a:r>
            <a:endParaRPr lang="en-US" sz="1800" b="1" dirty="0">
              <a:solidFill>
                <a:srgbClr val="000000"/>
              </a:solidFill>
            </a:endParaRP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30" y="1371598"/>
            <a:ext cx="70199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913130" y="1373501"/>
            <a:ext cx="3509962" cy="380999"/>
          </a:xfrm>
          <a:prstGeom prst="rect">
            <a:avLst/>
          </a:prstGeom>
          <a:noFill/>
          <a:ln w="285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1047292" y="3449210"/>
            <a:ext cx="7327088" cy="21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180138" y="3740885"/>
            <a:ext cx="87598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4800600" y="3997851"/>
            <a:ext cx="3421380" cy="21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54303" y="4281905"/>
            <a:ext cx="6844717"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54303" y="5645885"/>
            <a:ext cx="70885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9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animEffect transition="in" filter="fade">
                                      <p:cBhvr>
                                        <p:cTn id="25" dur="500"/>
                                        <p:tgtEl>
                                          <p:spTgt spid="10">
                                            <p:txEl>
                                              <p:pRg st="8" end="8"/>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FNAL EVMS process is found in procedures</a:t>
            </a:r>
          </a:p>
        </p:txBody>
      </p:sp>
      <p:sp>
        <p:nvSpPr>
          <p:cNvPr id="17410" name="Content Placeholder 2"/>
          <p:cNvSpPr>
            <a:spLocks noGrp="1"/>
          </p:cNvSpPr>
          <p:nvPr>
            <p:ph idx="1"/>
          </p:nvPr>
        </p:nvSpPr>
        <p:spPr bwMode="auto">
          <a:xfrm>
            <a:off x="1136908" y="4488967"/>
            <a:ext cx="3333749" cy="1641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74638" lvl="1" indent="0">
              <a:buNone/>
            </a:pPr>
            <a:r>
              <a:rPr lang="en-US" b="1" dirty="0">
                <a:solidFill>
                  <a:schemeClr val="accent6">
                    <a:lumMod val="50000"/>
                  </a:schemeClr>
                </a:solidFill>
              </a:rPr>
              <a:t>CAMs need to:</a:t>
            </a:r>
          </a:p>
          <a:p>
            <a:pPr marL="547688" lvl="1" indent="-273050">
              <a:buFont typeface="Arial" charset="0"/>
              <a:buChar char="•"/>
            </a:pPr>
            <a:r>
              <a:rPr lang="en-US" b="1" dirty="0">
                <a:solidFill>
                  <a:schemeClr val="accent6">
                    <a:lumMod val="50000"/>
                  </a:schemeClr>
                </a:solidFill>
              </a:rPr>
              <a:t>Know</a:t>
            </a:r>
          </a:p>
          <a:p>
            <a:pPr marL="547688" lvl="1" indent="-273050">
              <a:buFont typeface="Arial" charset="0"/>
              <a:buChar char="•"/>
            </a:pPr>
            <a:r>
              <a:rPr lang="en-US" b="1" dirty="0">
                <a:solidFill>
                  <a:schemeClr val="accent6">
                    <a:lumMod val="50000"/>
                  </a:schemeClr>
                </a:solidFill>
              </a:rPr>
              <a:t>Use</a:t>
            </a:r>
          </a:p>
          <a:p>
            <a:pPr marL="547688" lvl="1" indent="-273050">
              <a:buFont typeface="Arial" charset="0"/>
              <a:buChar char="•"/>
            </a:pPr>
            <a:r>
              <a:rPr lang="en-US" b="1" dirty="0">
                <a:solidFill>
                  <a:schemeClr val="accent6">
                    <a:lumMod val="50000"/>
                  </a:schemeClr>
                </a:solidFill>
              </a:rPr>
              <a:t>Reference</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5</a:t>
            </a:fld>
            <a:endParaRPr lang="en-US" sz="900" dirty="0">
              <a:solidFill>
                <a:srgbClr val="004C97"/>
              </a:solidFill>
              <a:latin typeface="Helvetica" pitchFamily="124" charset="0"/>
            </a:endParaRPr>
          </a:p>
        </p:txBody>
      </p:sp>
      <p:pic>
        <p:nvPicPr>
          <p:cNvPr id="7170" name="Picture 2" descr="C:\Users\rmarcum\AppData\Local\Microsoft\Windows\Temporary Internet Files\Content.IE5\4DDX4FPY\MC90039168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5" y="3520592"/>
            <a:ext cx="1131010" cy="2444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86301" y="1376984"/>
            <a:ext cx="3543300" cy="1938992"/>
          </a:xfrm>
          <a:prstGeom prst="rect">
            <a:avLst/>
          </a:prstGeom>
          <a:noFill/>
        </p:spPr>
        <p:txBody>
          <a:bodyPr wrap="square" rtlCol="0">
            <a:spAutoFit/>
          </a:bodyPr>
          <a:lstStyle/>
          <a:p>
            <a:r>
              <a:rPr lang="en-US" b="1" dirty="0">
                <a:solidFill>
                  <a:srgbClr val="000000"/>
                </a:solidFill>
              </a:rPr>
              <a:t>EVMS Procedures Answer:</a:t>
            </a:r>
          </a:p>
          <a:p>
            <a:pPr marL="800100" lvl="1" indent="-342900">
              <a:buFont typeface="Arial" panose="020B0604020202020204" pitchFamily="34" charset="0"/>
              <a:buChar char="•"/>
            </a:pPr>
            <a:r>
              <a:rPr lang="en-US" b="1" dirty="0">
                <a:solidFill>
                  <a:srgbClr val="000000"/>
                </a:solidFill>
              </a:rPr>
              <a:t>Who</a:t>
            </a:r>
          </a:p>
          <a:p>
            <a:pPr marL="800100" lvl="1" indent="-342900">
              <a:buFont typeface="Arial" panose="020B0604020202020204" pitchFamily="34" charset="0"/>
              <a:buChar char="•"/>
            </a:pPr>
            <a:r>
              <a:rPr lang="en-US" b="1" dirty="0">
                <a:solidFill>
                  <a:srgbClr val="000000"/>
                </a:solidFill>
              </a:rPr>
              <a:t>Why</a:t>
            </a:r>
          </a:p>
          <a:p>
            <a:pPr marL="800100" lvl="1" indent="-342900">
              <a:buFont typeface="Arial" panose="020B0604020202020204" pitchFamily="34" charset="0"/>
              <a:buChar char="•"/>
            </a:pPr>
            <a:r>
              <a:rPr lang="en-US" b="1" dirty="0">
                <a:solidFill>
                  <a:srgbClr val="000000"/>
                </a:solidFill>
              </a:rPr>
              <a:t>When</a:t>
            </a:r>
          </a:p>
          <a:p>
            <a:pPr marL="800100" lvl="1" indent="-342900">
              <a:buFont typeface="Arial" panose="020B0604020202020204" pitchFamily="34" charset="0"/>
              <a:buChar char="•"/>
            </a:pPr>
            <a:r>
              <a:rPr lang="en-US" b="1" dirty="0">
                <a:solidFill>
                  <a:srgbClr val="000000"/>
                </a:solidFill>
              </a:rPr>
              <a:t>How</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790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2314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3838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5362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5" y="16886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75" y="18410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934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2145817"/>
            <a:ext cx="1536958"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426" y="2301392"/>
            <a:ext cx="1521915"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3767311-5535-4D58-8637-7C4F03823D2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8447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fade">
                                      <p:cBhvr>
                                        <p:cTn id="13" dur="500"/>
                                        <p:tgtEl>
                                          <p:spTgt spid="717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7171"/>
                                        </p:tgtEl>
                                        <p:attrNameLst>
                                          <p:attrName>style.visibility</p:attrName>
                                        </p:attrNameLst>
                                      </p:cBhvr>
                                      <p:to>
                                        <p:strVal val="visible"/>
                                      </p:to>
                                    </p:set>
                                    <p:animEffect transition="in" filter="fade">
                                      <p:cBhvr>
                                        <p:cTn id="45" dur="500"/>
                                        <p:tgtEl>
                                          <p:spTgt spid="717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410">
                                            <p:txEl>
                                              <p:pRg st="0" end="0"/>
                                            </p:txEl>
                                          </p:spTgt>
                                        </p:tgtEl>
                                        <p:attrNameLst>
                                          <p:attrName>style.visibility</p:attrName>
                                        </p:attrNameLst>
                                      </p:cBhvr>
                                      <p:to>
                                        <p:strVal val="visible"/>
                                      </p:to>
                                    </p:set>
                                    <p:anim calcmode="lin" valueType="num">
                                      <p:cBhvr additive="base">
                                        <p:cTn id="50"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17410">
                                            <p:txEl>
                                              <p:pRg st="1" end="1"/>
                                            </p:txEl>
                                          </p:spTgt>
                                        </p:tgtEl>
                                        <p:attrNameLst>
                                          <p:attrName>style.visibility</p:attrName>
                                        </p:attrNameLst>
                                      </p:cBhvr>
                                      <p:to>
                                        <p:strVal val="visible"/>
                                      </p:to>
                                    </p:set>
                                    <p:anim calcmode="lin" valueType="num">
                                      <p:cBhvr additive="base">
                                        <p:cTn id="55"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10">
                                            <p:txEl>
                                              <p:pRg st="1" end="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410">
                                            <p:txEl>
                                              <p:pRg st="2" end="2"/>
                                            </p:txEl>
                                          </p:spTgt>
                                        </p:tgtEl>
                                        <p:attrNameLst>
                                          <p:attrName>style.visibility</p:attrName>
                                        </p:attrNameLst>
                                      </p:cBhvr>
                                      <p:to>
                                        <p:strVal val="visible"/>
                                      </p:to>
                                    </p:set>
                                    <p:anim calcmode="lin" valueType="num">
                                      <p:cBhvr additive="base">
                                        <p:cTn id="59"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410">
                                            <p:txEl>
                                              <p:pRg st="2" end="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10">
                                            <p:txEl>
                                              <p:pRg st="3" end="3"/>
                                            </p:txEl>
                                          </p:spTgt>
                                        </p:tgtEl>
                                        <p:attrNameLst>
                                          <p:attrName>style.visibility</p:attrName>
                                        </p:attrNameLst>
                                      </p:cBhvr>
                                      <p:to>
                                        <p:strVal val="visible"/>
                                      </p:to>
                                    </p:set>
                                    <p:anim calcmode="lin" valueType="num">
                                      <p:cBhvr additive="base">
                                        <p:cTn id="63"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par>
                          <p:cTn id="65" fill="hold">
                            <p:stCondLst>
                              <p:cond delay="1000"/>
                            </p:stCondLst>
                            <p:childTnLst>
                              <p:par>
                                <p:cTn id="66" presetID="6" presetClass="entr" presetSubtype="16" fill="hold" nodeType="afterEffect">
                                  <p:stCondLst>
                                    <p:cond delay="0"/>
                                  </p:stCondLst>
                                  <p:childTnLst>
                                    <p:set>
                                      <p:cBhvr>
                                        <p:cTn id="67" dur="1" fill="hold">
                                          <p:stCondLst>
                                            <p:cond delay="0"/>
                                          </p:stCondLst>
                                        </p:cTn>
                                        <p:tgtEl>
                                          <p:spTgt spid="7170"/>
                                        </p:tgtEl>
                                        <p:attrNameLst>
                                          <p:attrName>style.visibility</p:attrName>
                                        </p:attrNameLst>
                                      </p:cBhvr>
                                      <p:to>
                                        <p:strVal val="visible"/>
                                      </p:to>
                                    </p:set>
                                    <p:animEffect transition="in" filter="circle(in)">
                                      <p:cBhvr>
                                        <p:cTn id="68"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Questions about Change – Contingency, UB, MR</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50</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E5EE5460-2F0A-410B-92CE-EF55FB755C12}"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TextBox 9"/>
          <p:cNvSpPr txBox="1"/>
          <p:nvPr/>
        </p:nvSpPr>
        <p:spPr>
          <a:xfrm>
            <a:off x="438148" y="863887"/>
            <a:ext cx="8263891" cy="5632311"/>
          </a:xfrm>
          <a:prstGeom prst="rect">
            <a:avLst/>
          </a:prstGeom>
          <a:noFill/>
        </p:spPr>
        <p:txBody>
          <a:bodyPr wrap="square" rtlCol="0">
            <a:spAutoFit/>
          </a:bodyPr>
          <a:lstStyle/>
          <a:p>
            <a:r>
              <a:rPr lang="en-US" b="1" dirty="0">
                <a:solidFill>
                  <a:srgbClr val="000000"/>
                </a:solidFill>
              </a:rPr>
              <a:t>I hear about Contingency, Undistributed Budget, and Management Reserve. </a:t>
            </a:r>
          </a:p>
          <a:p>
            <a:pPr marL="342900" indent="-342900">
              <a:buFont typeface="Arial" panose="020B0604020202020204" pitchFamily="34" charset="0"/>
              <a:buChar char="•"/>
            </a:pPr>
            <a:r>
              <a:rPr lang="en-US" dirty="0">
                <a:solidFill>
                  <a:srgbClr val="000000"/>
                </a:solidFill>
              </a:rPr>
              <a:t>What are they?</a:t>
            </a:r>
          </a:p>
          <a:p>
            <a:pPr marL="342900" indent="-342900">
              <a:buFont typeface="Arial" panose="020B0604020202020204" pitchFamily="34" charset="0"/>
              <a:buChar char="•"/>
            </a:pPr>
            <a:r>
              <a:rPr lang="en-US" dirty="0">
                <a:solidFill>
                  <a:srgbClr val="000000"/>
                </a:solidFill>
              </a:rPr>
              <a:t>Why should I Care?</a:t>
            </a: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endParaRPr lang="en-US" sz="1800" b="1" dirty="0">
              <a:solidFill>
                <a:srgbClr val="000000"/>
              </a:solidFill>
            </a:endParaRPr>
          </a:p>
          <a:p>
            <a:r>
              <a:rPr lang="en-US" sz="1800" b="1" dirty="0">
                <a:solidFill>
                  <a:srgbClr val="000000"/>
                </a:solidFill>
              </a:rPr>
              <a:t>Contingency </a:t>
            </a:r>
            <a:r>
              <a:rPr lang="en-US" sz="1800" dirty="0">
                <a:solidFill>
                  <a:srgbClr val="000000"/>
                </a:solidFill>
              </a:rPr>
              <a:t>= Created by a Combination of Estimate Uncertainty (Bottom-up) &amp; Risk Mitigation (Top-Down) allowances.</a:t>
            </a:r>
          </a:p>
          <a:p>
            <a:r>
              <a:rPr lang="en-US" sz="1800" b="1" dirty="0">
                <a:solidFill>
                  <a:srgbClr val="000000"/>
                </a:solidFill>
              </a:rPr>
              <a:t>Undistributed Budget (UB) </a:t>
            </a:r>
            <a:r>
              <a:rPr lang="en-US" sz="1800" dirty="0">
                <a:solidFill>
                  <a:srgbClr val="000000"/>
                </a:solidFill>
              </a:rPr>
              <a:t>= Money Approved but Temporarily not Allocated to Discrete WBS/Activities. Addressed in CA’s EAC.  </a:t>
            </a:r>
          </a:p>
          <a:p>
            <a:r>
              <a:rPr lang="en-US" sz="1800" b="1" dirty="0">
                <a:solidFill>
                  <a:srgbClr val="000000"/>
                </a:solidFill>
              </a:rPr>
              <a:t>Management Reserve (MR) </a:t>
            </a:r>
            <a:r>
              <a:rPr lang="en-US" sz="1800" dirty="0">
                <a:solidFill>
                  <a:srgbClr val="000000"/>
                </a:solidFill>
              </a:rPr>
              <a:t>= Tool for tracking Cumulative total of Contingency transferred to active budget via Change Control. Note: The portion of contingency retained by PM and is equal to PM’s approval threshold</a:t>
            </a:r>
            <a:endParaRPr lang="en-US" sz="1800" b="1" dirty="0">
              <a:solidFill>
                <a:srgbClr val="000000"/>
              </a:solidFill>
            </a:endParaRP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2545078"/>
            <a:ext cx="701992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506912" y="3743325"/>
            <a:ext cx="3418356" cy="380999"/>
          </a:xfrm>
          <a:prstGeom prst="rect">
            <a:avLst/>
          </a:prstGeom>
          <a:noFill/>
          <a:ln w="285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18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 calcmode="lin" valueType="num">
                                      <p:cBhvr additive="base">
                                        <p:cTn id="43"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 calcmode="lin" valueType="num">
                                      <p:cBhvr additive="base">
                                        <p:cTn id="4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More Questions about Change</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51</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EE923027-669A-460C-A667-4C56A18EBB8B}"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TextBox 9"/>
          <p:cNvSpPr txBox="1"/>
          <p:nvPr/>
        </p:nvSpPr>
        <p:spPr>
          <a:xfrm>
            <a:off x="438149" y="1237267"/>
            <a:ext cx="6238876" cy="4154984"/>
          </a:xfrm>
          <a:prstGeom prst="rect">
            <a:avLst/>
          </a:prstGeom>
          <a:noFill/>
        </p:spPr>
        <p:txBody>
          <a:bodyPr wrap="square" rtlCol="0">
            <a:spAutoFit/>
          </a:bodyPr>
          <a:lstStyle/>
          <a:p>
            <a:r>
              <a:rPr lang="en-US" b="1" dirty="0">
                <a:solidFill>
                  <a:srgbClr val="000000"/>
                </a:solidFill>
              </a:rPr>
              <a:t>Who Owns Contingency?</a:t>
            </a:r>
          </a:p>
          <a:p>
            <a:pPr marL="914400" lvl="1" indent="-457200">
              <a:buFont typeface="+mj-lt"/>
              <a:buAutoNum type="arabicPeriod"/>
            </a:pPr>
            <a:r>
              <a:rPr lang="en-US" b="1" dirty="0">
                <a:solidFill>
                  <a:srgbClr val="000000"/>
                </a:solidFill>
              </a:rPr>
              <a:t>CAM</a:t>
            </a:r>
          </a:p>
          <a:p>
            <a:pPr marL="914400" lvl="1" indent="-457200">
              <a:buFont typeface="+mj-lt"/>
              <a:buAutoNum type="arabicPeriod"/>
            </a:pPr>
            <a:r>
              <a:rPr lang="en-US" b="1" dirty="0">
                <a:solidFill>
                  <a:srgbClr val="000000"/>
                </a:solidFill>
              </a:rPr>
              <a:t>PM</a:t>
            </a:r>
          </a:p>
          <a:p>
            <a:pPr marL="914400" lvl="1" indent="-457200">
              <a:buFont typeface="+mj-lt"/>
              <a:buAutoNum type="arabicPeriod"/>
            </a:pPr>
            <a:r>
              <a:rPr lang="en-US" b="1" dirty="0">
                <a:solidFill>
                  <a:srgbClr val="000000"/>
                </a:solidFill>
              </a:rPr>
              <a:t>Funding Agency</a:t>
            </a:r>
          </a:p>
          <a:p>
            <a:endParaRPr lang="en-US" b="1" dirty="0">
              <a:solidFill>
                <a:srgbClr val="000000"/>
              </a:solidFill>
            </a:endParaRPr>
          </a:p>
          <a:p>
            <a:r>
              <a:rPr lang="en-US" b="1" dirty="0">
                <a:solidFill>
                  <a:srgbClr val="000000"/>
                </a:solidFill>
              </a:rPr>
              <a:t>Why Do I need to Think About Change Control?</a:t>
            </a:r>
          </a:p>
          <a:p>
            <a:pPr marL="800100" lvl="1" indent="-342900">
              <a:buFont typeface="Arial" panose="020B0604020202020204" pitchFamily="34" charset="0"/>
              <a:buChar char="•"/>
            </a:pPr>
            <a:r>
              <a:rPr lang="en-US" b="1" dirty="0">
                <a:solidFill>
                  <a:srgbClr val="000000"/>
                </a:solidFill>
              </a:rPr>
              <a:t>Responsibility</a:t>
            </a:r>
          </a:p>
          <a:p>
            <a:pPr marL="800100" lvl="1" indent="-342900">
              <a:buFont typeface="Arial" panose="020B0604020202020204" pitchFamily="34" charset="0"/>
              <a:buChar char="•"/>
            </a:pPr>
            <a:r>
              <a:rPr lang="en-US" b="1" dirty="0">
                <a:solidFill>
                  <a:srgbClr val="000000"/>
                </a:solidFill>
              </a:rPr>
              <a:t>Manage</a:t>
            </a:r>
          </a:p>
          <a:p>
            <a:pPr marL="800100" lvl="1" indent="-342900">
              <a:buFont typeface="Arial" panose="020B0604020202020204" pitchFamily="34" charset="0"/>
              <a:buChar char="•"/>
            </a:pPr>
            <a:r>
              <a:rPr lang="en-US" b="1" dirty="0">
                <a:solidFill>
                  <a:srgbClr val="000000"/>
                </a:solidFill>
              </a:rPr>
              <a:t>Inform</a:t>
            </a:r>
          </a:p>
          <a:p>
            <a:endParaRPr lang="en-US" b="1" dirty="0">
              <a:solidFill>
                <a:srgbClr val="000000"/>
              </a:solidFill>
            </a:endParaRPr>
          </a:p>
          <a:p>
            <a:r>
              <a:rPr lang="en-US" b="1" dirty="0">
                <a:solidFill>
                  <a:srgbClr val="000000"/>
                </a:solidFill>
              </a:rPr>
              <a:t>How Long Does it Take to Process a Change?</a:t>
            </a: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pic>
        <p:nvPicPr>
          <p:cNvPr id="2" name="Picture 5" descr="C:\Users\rmarcum\AppData\Local\Microsoft\Windows\Temporary Internet Files\Content.IE5\5GAH4CI5\MC9004413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7110" y="883919"/>
            <a:ext cx="1958131" cy="195813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Users\rmarcum\AppData\Local\Microsoft\Windows\Temporary Internet Files\Content.IE5\4DDX4FPY\MC90043266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375" y="469582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Users\rmarcum\AppData\Local\Microsoft\Windows\Temporary Internet Files\Content.IE5\TSJMDWKI\MC90044193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814" y="2911475"/>
            <a:ext cx="1482725" cy="17843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76300" y="2314575"/>
            <a:ext cx="2838450" cy="52747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51F2BA-F5C6-4D85-AB44-E0155095922C}"/>
              </a:ext>
            </a:extLst>
          </p:cNvPr>
          <p:cNvSpPr/>
          <p:nvPr/>
        </p:nvSpPr>
        <p:spPr>
          <a:xfrm>
            <a:off x="562084" y="3414533"/>
            <a:ext cx="3152665" cy="128129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4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xEl>
                                              <p:pRg st="5" end="5"/>
                                            </p:txEl>
                                          </p:spTgt>
                                        </p:tgtEl>
                                        <p:attrNameLst>
                                          <p:attrName>style.visibility</p:attrName>
                                        </p:attrNameLst>
                                      </p:cBhvr>
                                      <p:to>
                                        <p:strVal val="visible"/>
                                      </p:to>
                                    </p:set>
                                    <p:anim calcmode="lin" valueType="num">
                                      <p:cBhvr additive="base">
                                        <p:cTn id="3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38" presetID="31" presetClass="entr" presetSubtype="0" fill="hold" nodeType="withEffect">
                                  <p:stCondLst>
                                    <p:cond delay="0"/>
                                  </p:stCondLst>
                                  <p:childTnLst>
                                    <p:set>
                                      <p:cBhvr>
                                        <p:cTn id="39" dur="1" fill="hold">
                                          <p:stCondLst>
                                            <p:cond delay="0"/>
                                          </p:stCondLst>
                                        </p:cTn>
                                        <p:tgtEl>
                                          <p:spTgt spid="17415"/>
                                        </p:tgtEl>
                                        <p:attrNameLst>
                                          <p:attrName>style.visibility</p:attrName>
                                        </p:attrNameLst>
                                      </p:cBhvr>
                                      <p:to>
                                        <p:strVal val="visible"/>
                                      </p:to>
                                    </p:set>
                                    <p:anim calcmode="lin" valueType="num">
                                      <p:cBhvr>
                                        <p:cTn id="40" dur="1000" fill="hold"/>
                                        <p:tgtEl>
                                          <p:spTgt spid="17415"/>
                                        </p:tgtEl>
                                        <p:attrNameLst>
                                          <p:attrName>ppt_w</p:attrName>
                                        </p:attrNameLst>
                                      </p:cBhvr>
                                      <p:tavLst>
                                        <p:tav tm="0">
                                          <p:val>
                                            <p:fltVal val="0"/>
                                          </p:val>
                                        </p:tav>
                                        <p:tav tm="100000">
                                          <p:val>
                                            <p:strVal val="#ppt_w"/>
                                          </p:val>
                                        </p:tav>
                                      </p:tavLst>
                                    </p:anim>
                                    <p:anim calcmode="lin" valueType="num">
                                      <p:cBhvr>
                                        <p:cTn id="41" dur="1000" fill="hold"/>
                                        <p:tgtEl>
                                          <p:spTgt spid="17415"/>
                                        </p:tgtEl>
                                        <p:attrNameLst>
                                          <p:attrName>ppt_h</p:attrName>
                                        </p:attrNameLst>
                                      </p:cBhvr>
                                      <p:tavLst>
                                        <p:tav tm="0">
                                          <p:val>
                                            <p:fltVal val="0"/>
                                          </p:val>
                                        </p:tav>
                                        <p:tav tm="100000">
                                          <p:val>
                                            <p:strVal val="#ppt_h"/>
                                          </p:val>
                                        </p:tav>
                                      </p:tavLst>
                                    </p:anim>
                                    <p:anim calcmode="lin" valueType="num">
                                      <p:cBhvr>
                                        <p:cTn id="42" dur="1000" fill="hold"/>
                                        <p:tgtEl>
                                          <p:spTgt spid="17415"/>
                                        </p:tgtEl>
                                        <p:attrNameLst>
                                          <p:attrName>style.rotation</p:attrName>
                                        </p:attrNameLst>
                                      </p:cBhvr>
                                      <p:tavLst>
                                        <p:tav tm="0">
                                          <p:val>
                                            <p:fltVal val="90"/>
                                          </p:val>
                                        </p:tav>
                                        <p:tav tm="100000">
                                          <p:val>
                                            <p:fltVal val="0"/>
                                          </p:val>
                                        </p:tav>
                                      </p:tavLst>
                                    </p:anim>
                                    <p:animEffect transition="in" filter="fade">
                                      <p:cBhvr>
                                        <p:cTn id="43" dur="1000"/>
                                        <p:tgtEl>
                                          <p:spTgt spid="17415"/>
                                        </p:tgtEl>
                                      </p:cBhvr>
                                    </p:animEffect>
                                  </p:childTnLst>
                                </p:cTn>
                              </p:par>
                            </p:childTnLst>
                          </p:cTn>
                        </p:par>
                        <p:par>
                          <p:cTn id="44" fill="hold">
                            <p:stCondLst>
                              <p:cond delay="1000"/>
                            </p:stCondLst>
                            <p:childTnLst>
                              <p:par>
                                <p:cTn id="45" presetID="2" presetClass="entr" presetSubtype="4" fill="hold" nodeType="after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 calcmode="lin" valueType="num">
                                      <p:cBhvr additive="base">
                                        <p:cTn id="4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4" fill="hold" nodeType="afterEffect">
                                  <p:stCondLst>
                                    <p:cond delay="0"/>
                                  </p:stCondLst>
                                  <p:childTnLst>
                                    <p:set>
                                      <p:cBhvr>
                                        <p:cTn id="51" dur="1" fill="hold">
                                          <p:stCondLst>
                                            <p:cond delay="0"/>
                                          </p:stCondLst>
                                        </p:cTn>
                                        <p:tgtEl>
                                          <p:spTgt spid="10">
                                            <p:txEl>
                                              <p:pRg st="7" end="7"/>
                                            </p:txEl>
                                          </p:spTgt>
                                        </p:tgtEl>
                                        <p:attrNameLst>
                                          <p:attrName>style.visibility</p:attrName>
                                        </p:attrNameLst>
                                      </p:cBhvr>
                                      <p:to>
                                        <p:strVal val="visible"/>
                                      </p:to>
                                    </p:set>
                                    <p:anim calcmode="lin" valueType="num">
                                      <p:cBhvr additive="base">
                                        <p:cTn id="52"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2" presetClass="entr" presetSubtype="4" fill="hold" nodeType="after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anim calcmode="lin" valueType="num">
                                      <p:cBhvr additive="base">
                                        <p:cTn id="5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10" end="10"/>
                                            </p:txEl>
                                          </p:spTgt>
                                        </p:tgtEl>
                                        <p:attrNameLst>
                                          <p:attrName>style.visibility</p:attrName>
                                        </p:attrNameLst>
                                      </p:cBhvr>
                                      <p:to>
                                        <p:strVal val="visible"/>
                                      </p:to>
                                    </p:set>
                                    <p:anim calcmode="lin" valueType="num">
                                      <p:cBhvr additive="base">
                                        <p:cTn id="67"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42" presetClass="entr" presetSubtype="0" fill="hold" nodeType="afterEffect">
                                  <p:stCondLst>
                                    <p:cond delay="0"/>
                                  </p:stCondLst>
                                  <p:childTnLst>
                                    <p:set>
                                      <p:cBhvr>
                                        <p:cTn id="71" dur="1" fill="hold">
                                          <p:stCondLst>
                                            <p:cond delay="0"/>
                                          </p:stCondLst>
                                        </p:cTn>
                                        <p:tgtEl>
                                          <p:spTgt spid="17414"/>
                                        </p:tgtEl>
                                        <p:attrNameLst>
                                          <p:attrName>style.visibility</p:attrName>
                                        </p:attrNameLst>
                                      </p:cBhvr>
                                      <p:to>
                                        <p:strVal val="visible"/>
                                      </p:to>
                                    </p:set>
                                    <p:animEffect transition="in" filter="fade">
                                      <p:cBhvr>
                                        <p:cTn id="72" dur="1000"/>
                                        <p:tgtEl>
                                          <p:spTgt spid="17414"/>
                                        </p:tgtEl>
                                      </p:cBhvr>
                                    </p:animEffect>
                                    <p:anim calcmode="lin" valueType="num">
                                      <p:cBhvr>
                                        <p:cTn id="73" dur="1000" fill="hold"/>
                                        <p:tgtEl>
                                          <p:spTgt spid="17414"/>
                                        </p:tgtEl>
                                        <p:attrNameLst>
                                          <p:attrName>ppt_x</p:attrName>
                                        </p:attrNameLst>
                                      </p:cBhvr>
                                      <p:tavLst>
                                        <p:tav tm="0">
                                          <p:val>
                                            <p:strVal val="#ppt_x"/>
                                          </p:val>
                                        </p:tav>
                                        <p:tav tm="100000">
                                          <p:val>
                                            <p:strVal val="#ppt_x"/>
                                          </p:val>
                                        </p:tav>
                                      </p:tavLst>
                                    </p:anim>
                                    <p:anim calcmode="lin" valueType="num">
                                      <p:cBhvr>
                                        <p:cTn id="74"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52</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Change Flowchart</a:t>
            </a:r>
            <a:endParaRPr lang="en-US" sz="2400" dirty="0">
              <a:latin typeface="Helvetica" pitchFamily="124" charset="0"/>
            </a:endParaRP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83BC5C3A-A995-4FF9-82B8-71C4A24B362B}"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graphicFrame>
        <p:nvGraphicFramePr>
          <p:cNvPr id="4" name="Object 3"/>
          <p:cNvGraphicFramePr>
            <a:graphicFrameLocks noChangeAspect="1"/>
          </p:cNvGraphicFramePr>
          <p:nvPr>
            <p:extLst/>
          </p:nvPr>
        </p:nvGraphicFramePr>
        <p:xfrm>
          <a:off x="647700" y="881955"/>
          <a:ext cx="7991475" cy="5271195"/>
        </p:xfrm>
        <a:graphic>
          <a:graphicData uri="http://schemas.openxmlformats.org/presentationml/2006/ole">
            <mc:AlternateContent xmlns:mc="http://schemas.openxmlformats.org/markup-compatibility/2006">
              <mc:Choice xmlns:v="urn:schemas-microsoft-com:vml" Requires="v">
                <p:oleObj spid="_x0000_s8215" name="Visio" r:id="rId3" imgW="10347388" imgH="8538723" progId="Visio.Drawing.11">
                  <p:embed/>
                </p:oleObj>
              </mc:Choice>
              <mc:Fallback>
                <p:oleObj name="Visio" r:id="rId3" imgW="10347388" imgH="8538723" progId="Visio.Drawing.11">
                  <p:embed/>
                  <p:pic>
                    <p:nvPicPr>
                      <p:cNvPr id="4" name="Object 3"/>
                      <p:cNvPicPr/>
                      <p:nvPr/>
                    </p:nvPicPr>
                    <p:blipFill>
                      <a:blip r:embed="rId4"/>
                      <a:stretch>
                        <a:fillRect/>
                      </a:stretch>
                    </p:blipFill>
                    <p:spPr>
                      <a:xfrm>
                        <a:off x="647700" y="881955"/>
                        <a:ext cx="7991475" cy="5271195"/>
                      </a:xfrm>
                      <a:prstGeom prst="rect">
                        <a:avLst/>
                      </a:prstGeom>
                    </p:spPr>
                  </p:pic>
                </p:oleObj>
              </mc:Fallback>
            </mc:AlternateContent>
          </a:graphicData>
        </a:graphic>
      </p:graphicFrame>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3048952"/>
            <a:ext cx="5467350"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7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53</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Questions regarding Change – Initiating BCR</a:t>
            </a:r>
            <a:endParaRPr lang="en-US" sz="2400" dirty="0">
              <a:latin typeface="Helvetica" pitchFamily="124" charset="0"/>
            </a:endParaRPr>
          </a:p>
        </p:txBody>
      </p:sp>
      <p:sp>
        <p:nvSpPr>
          <p:cNvPr id="11" name="Content Placeholder 2"/>
          <p:cNvSpPr txBox="1">
            <a:spLocks/>
          </p:cNvSpPr>
          <p:nvPr/>
        </p:nvSpPr>
        <p:spPr>
          <a:xfrm>
            <a:off x="228600" y="945733"/>
            <a:ext cx="6781800" cy="528361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a:solidFill>
                  <a:srgbClr val="000000"/>
                </a:solidFill>
              </a:rPr>
              <a:t>Who Can Initiate A BCR?</a:t>
            </a:r>
          </a:p>
          <a:p>
            <a:pPr marL="914400" lvl="1" indent="-457200" algn="l">
              <a:buFont typeface="Arial" pitchFamily="34" charset="0"/>
              <a:buChar char="•"/>
            </a:pPr>
            <a:r>
              <a:rPr lang="en-US" dirty="0">
                <a:solidFill>
                  <a:srgbClr val="000000"/>
                </a:solidFill>
              </a:rPr>
              <a:t>Anyone on Project</a:t>
            </a:r>
          </a:p>
          <a:p>
            <a:pPr marL="914400" lvl="1" indent="-457200" algn="l">
              <a:buFont typeface="Arial" pitchFamily="34" charset="0"/>
              <a:buChar char="•"/>
            </a:pPr>
            <a:r>
              <a:rPr lang="en-US" dirty="0">
                <a:solidFill>
                  <a:srgbClr val="000000"/>
                </a:solidFill>
              </a:rPr>
              <a:t>Client</a:t>
            </a:r>
          </a:p>
          <a:p>
            <a:pPr marL="457200" indent="-457200" algn="l">
              <a:buFont typeface="Arial" pitchFamily="34" charset="0"/>
              <a:buChar char="•"/>
            </a:pPr>
            <a:endParaRPr lang="en-US" dirty="0">
              <a:solidFill>
                <a:srgbClr val="000000"/>
              </a:solidFill>
            </a:endParaRPr>
          </a:p>
          <a:p>
            <a:pPr marL="457200" indent="-457200" algn="l">
              <a:buFont typeface="Arial" pitchFamily="34" charset="0"/>
              <a:buChar char="•"/>
            </a:pPr>
            <a:r>
              <a:rPr lang="en-US" dirty="0">
                <a:solidFill>
                  <a:srgbClr val="000000"/>
                </a:solidFill>
              </a:rPr>
              <a:t>When Can I Initiate BCR?</a:t>
            </a:r>
          </a:p>
          <a:p>
            <a:pPr marL="914400" lvl="1" indent="-457200" algn="l">
              <a:buFont typeface="Arial" pitchFamily="34" charset="0"/>
              <a:buChar char="•"/>
            </a:pPr>
            <a:r>
              <a:rPr lang="en-US" dirty="0">
                <a:solidFill>
                  <a:srgbClr val="000000"/>
                </a:solidFill>
              </a:rPr>
              <a:t>Approved Prior to Work Start</a:t>
            </a:r>
          </a:p>
          <a:p>
            <a:pPr marL="1371600" lvl="2" indent="-457200" algn="l">
              <a:buFont typeface="Arial" pitchFamily="34" charset="0"/>
              <a:buChar char="•"/>
            </a:pPr>
            <a:r>
              <a:rPr lang="en-US" dirty="0">
                <a:solidFill>
                  <a:srgbClr val="000000"/>
                </a:solidFill>
              </a:rPr>
              <a:t>Future = Managing Scope</a:t>
            </a:r>
          </a:p>
          <a:p>
            <a:pPr marL="1371600" lvl="2" indent="-457200" algn="l">
              <a:buFont typeface="Arial" pitchFamily="34" charset="0"/>
              <a:buChar char="•"/>
            </a:pPr>
            <a:r>
              <a:rPr lang="en-US" dirty="0">
                <a:solidFill>
                  <a:srgbClr val="000000"/>
                </a:solidFill>
              </a:rPr>
              <a:t>Past = Reaction Managed </a:t>
            </a:r>
          </a:p>
          <a:p>
            <a:pPr marL="914400" lvl="1" indent="-457200" algn="l">
              <a:buFont typeface="Arial" pitchFamily="34" charset="0"/>
              <a:buChar char="•"/>
            </a:pPr>
            <a:r>
              <a:rPr lang="en-US" dirty="0">
                <a:solidFill>
                  <a:srgbClr val="000000"/>
                </a:solidFill>
              </a:rPr>
              <a:t>Field Changes (Construction Only)</a:t>
            </a: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62676B88-BEEA-4B61-9958-60BC62D8D0DE}"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19" name="Picture 10" descr="C:\Users\rmarcum\AppData\Local\Microsoft\Windows\Temporary Internet Files\Content.IE5\39XI8001\MP9102163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028" y="1080988"/>
            <a:ext cx="2337117" cy="2036047"/>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rmarcum\AppData\Local\Microsoft\Windows\Temporary Internet Files\Content.IE5\5GAH4CI5\MP9003853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516" y="3695700"/>
            <a:ext cx="1034142" cy="144779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1764506" y="4896060"/>
            <a:ext cx="345757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4" name="&quot;No&quot; Symbol 3"/>
          <p:cNvSpPr/>
          <p:nvPr/>
        </p:nvSpPr>
        <p:spPr>
          <a:xfrm>
            <a:off x="6936105" y="3543299"/>
            <a:ext cx="1609725" cy="1752600"/>
          </a:xfrm>
          <a:prstGeom prst="noSmoking">
            <a:avLst/>
          </a:prstGeom>
          <a:solidFill>
            <a:srgbClr val="808080">
              <a:alpha val="64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6C88E5D4-9DFD-4ED9-971B-2C5B3A7B9C67}"/>
              </a:ext>
            </a:extLst>
          </p:cNvPr>
          <p:cNvSpPr/>
          <p:nvPr/>
        </p:nvSpPr>
        <p:spPr>
          <a:xfrm>
            <a:off x="435135" y="1395886"/>
            <a:ext cx="4238148" cy="131937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6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par>
                          <p:cTn id="17" fill="hold">
                            <p:stCondLst>
                              <p:cond delay="0"/>
                            </p:stCondLst>
                            <p:childTnLst>
                              <p:par>
                                <p:cTn id="18" presetID="2" presetClass="entr" presetSubtype="4" fill="hold" nodeType="after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 calcmode="lin" valueType="num">
                                      <p:cBhvr additive="base">
                                        <p:cTn id="20"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 calcmode="lin" valueType="num">
                                      <p:cBhvr additive="base">
                                        <p:cTn id="30"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4338"/>
                                        </p:tgtEl>
                                        <p:attrNameLst>
                                          <p:attrName>style.visibility</p:attrName>
                                        </p:attrNameLst>
                                      </p:cBhvr>
                                      <p:to>
                                        <p:strVal val="visible"/>
                                      </p:to>
                                    </p:set>
                                    <p:animEffect transition="in" filter="wheel(1)">
                                      <p:cBhvr>
                                        <p:cTn id="41" dur="2000"/>
                                        <p:tgtEl>
                                          <p:spTgt spid="1433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61" y="1647825"/>
            <a:ext cx="8315072"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54</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12.PM-007  Change Control - Clarification</a:t>
            </a:r>
            <a:endParaRPr lang="en-US" sz="2400" dirty="0">
              <a:latin typeface="Helvetica" pitchFamily="124" charset="0"/>
            </a:endParaRPr>
          </a:p>
        </p:txBody>
      </p:sp>
      <p:cxnSp>
        <p:nvCxnSpPr>
          <p:cNvPr id="13" name="Straight Connector 12"/>
          <p:cNvCxnSpPr/>
          <p:nvPr/>
        </p:nvCxnSpPr>
        <p:spPr>
          <a:xfrm>
            <a:off x="1455279" y="2623395"/>
            <a:ext cx="46216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20"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C1612422-0D9E-4D3D-93F7-2A076EFA718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2" name="Rounded Rectangular Callout 1"/>
          <p:cNvSpPr/>
          <p:nvPr/>
        </p:nvSpPr>
        <p:spPr>
          <a:xfrm>
            <a:off x="6459538" y="960120"/>
            <a:ext cx="1952942" cy="1219200"/>
          </a:xfrm>
          <a:prstGeom prst="wedgeRoundRectCallout">
            <a:avLst>
              <a:gd name="adj1" fmla="val -210070"/>
              <a:gd name="adj2" fmla="val 7562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What does this mean?</a:t>
            </a:r>
          </a:p>
        </p:txBody>
      </p:sp>
      <p:sp>
        <p:nvSpPr>
          <p:cNvPr id="3" name="Rectangle 2"/>
          <p:cNvSpPr/>
          <p:nvPr/>
        </p:nvSpPr>
        <p:spPr>
          <a:xfrm>
            <a:off x="335280" y="3116580"/>
            <a:ext cx="8496300" cy="28727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136630" y="2926080"/>
            <a:ext cx="6909773" cy="32308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a:solidFill>
                  <a:srgbClr val="000000"/>
                </a:solidFill>
              </a:rPr>
              <a:t>Response to Who can Initiate</a:t>
            </a:r>
          </a:p>
          <a:p>
            <a:pPr marL="457200" indent="-457200" algn="l">
              <a:buFont typeface="Arial" panose="020B0604020202020204" pitchFamily="34" charset="0"/>
              <a:buChar char="•"/>
            </a:pPr>
            <a:r>
              <a:rPr lang="en-US" dirty="0">
                <a:solidFill>
                  <a:srgbClr val="000000"/>
                </a:solidFill>
              </a:rPr>
              <a:t>Addresses CAM’s</a:t>
            </a:r>
          </a:p>
          <a:p>
            <a:pPr marL="914400" lvl="1" indent="-457200" algn="l">
              <a:buFont typeface="Arial" panose="020B0604020202020204" pitchFamily="34" charset="0"/>
              <a:buChar char="•"/>
            </a:pPr>
            <a:r>
              <a:rPr lang="en-US" dirty="0">
                <a:solidFill>
                  <a:srgbClr val="000000"/>
                </a:solidFill>
              </a:rPr>
              <a:t>Ability to Manage</a:t>
            </a:r>
          </a:p>
          <a:p>
            <a:pPr marL="914400" lvl="1" indent="-457200" algn="l">
              <a:buFont typeface="Arial" panose="020B0604020202020204" pitchFamily="34" charset="0"/>
              <a:buChar char="•"/>
            </a:pPr>
            <a:r>
              <a:rPr lang="en-US" dirty="0">
                <a:solidFill>
                  <a:srgbClr val="000000"/>
                </a:solidFill>
              </a:rPr>
              <a:t>Approve Means</a:t>
            </a:r>
          </a:p>
          <a:p>
            <a:pPr marL="1371600" lvl="2" indent="-457200" algn="l">
              <a:buFont typeface="Arial" panose="020B0604020202020204" pitchFamily="34" charset="0"/>
              <a:buChar char="•"/>
            </a:pPr>
            <a:r>
              <a:rPr lang="en-US" dirty="0">
                <a:solidFill>
                  <a:srgbClr val="000000"/>
                </a:solidFill>
              </a:rPr>
              <a:t>Preliminary</a:t>
            </a:r>
          </a:p>
          <a:p>
            <a:pPr marL="1371600" lvl="2" indent="-457200" algn="l">
              <a:buFont typeface="Arial" panose="020B0604020202020204" pitchFamily="34" charset="0"/>
              <a:buChar char="•"/>
            </a:pPr>
            <a:r>
              <a:rPr lang="en-US" dirty="0">
                <a:solidFill>
                  <a:srgbClr val="000000"/>
                </a:solidFill>
              </a:rPr>
              <a:t>Continues through Process</a:t>
            </a:r>
          </a:p>
          <a:p>
            <a:pPr marL="1371600" lvl="2" indent="-457200" algn="l">
              <a:buFont typeface="Arial" panose="020B0604020202020204" pitchFamily="34" charset="0"/>
              <a:buChar char="•"/>
            </a:pPr>
            <a:r>
              <a:rPr lang="en-US" dirty="0">
                <a:solidFill>
                  <a:srgbClr val="000000"/>
                </a:solidFill>
              </a:rPr>
              <a:t>PM/CCB ultimate approval/disapproval</a:t>
            </a:r>
          </a:p>
        </p:txBody>
      </p:sp>
      <p:sp>
        <p:nvSpPr>
          <p:cNvPr id="11" name="Speech Bubble: Rectangle 10">
            <a:extLst>
              <a:ext uri="{FF2B5EF4-FFF2-40B4-BE49-F238E27FC236}">
                <a16:creationId xmlns:a16="http://schemas.microsoft.com/office/drawing/2014/main" id="{89BD4A35-830E-45D6-907A-54DE4631C750}"/>
              </a:ext>
            </a:extLst>
          </p:cNvPr>
          <p:cNvSpPr/>
          <p:nvPr/>
        </p:nvSpPr>
        <p:spPr>
          <a:xfrm>
            <a:off x="6813852" y="2392757"/>
            <a:ext cx="2206415" cy="474268"/>
          </a:xfrm>
          <a:prstGeom prst="wedgeRectCallout">
            <a:avLst>
              <a:gd name="adj1" fmla="val -79769"/>
              <a:gd name="adj2" fmla="val -2204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0000"/>
                </a:solidFill>
              </a:rPr>
              <a:t>Change Request</a:t>
            </a:r>
          </a:p>
        </p:txBody>
      </p:sp>
    </p:spTree>
    <p:extLst>
      <p:ext uri="{BB962C8B-B14F-4D97-AF65-F5344CB8AC3E}">
        <p14:creationId xmlns:p14="http://schemas.microsoft.com/office/powerpoint/2010/main" val="13340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55</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Questions regarding Change – Action Steps</a:t>
            </a:r>
            <a:endParaRPr lang="en-US" sz="2400" dirty="0">
              <a:latin typeface="Helvetica" pitchFamily="124" charset="0"/>
            </a:endParaRPr>
          </a:p>
        </p:txBody>
      </p:sp>
      <p:sp>
        <p:nvSpPr>
          <p:cNvPr id="11" name="Content Placeholder 2"/>
          <p:cNvSpPr txBox="1">
            <a:spLocks/>
          </p:cNvSpPr>
          <p:nvPr/>
        </p:nvSpPr>
        <p:spPr>
          <a:xfrm>
            <a:off x="457200" y="1074420"/>
            <a:ext cx="8429624" cy="469392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a:solidFill>
                  <a:srgbClr val="000000"/>
                </a:solidFill>
              </a:rPr>
              <a:t>What Actions Do I take when Change is Identified?</a:t>
            </a:r>
          </a:p>
          <a:p>
            <a:pPr marL="457200" indent="-457200" algn="l">
              <a:buFont typeface="Arial" pitchFamily="34" charset="0"/>
              <a:buChar char="•"/>
            </a:pPr>
            <a:endParaRPr lang="en-US" dirty="0">
              <a:solidFill>
                <a:srgbClr val="000000"/>
              </a:solidFill>
            </a:endParaRPr>
          </a:p>
          <a:p>
            <a:pPr marL="914400" lvl="1" indent="-457200" algn="l">
              <a:buFont typeface="Arial" pitchFamily="34" charset="0"/>
              <a:buChar char="•"/>
            </a:pPr>
            <a:r>
              <a:rPr lang="en-US" dirty="0">
                <a:solidFill>
                  <a:srgbClr val="000000"/>
                </a:solidFill>
              </a:rPr>
              <a:t>Start Documentation Process</a:t>
            </a:r>
          </a:p>
          <a:p>
            <a:pPr marL="914400" lvl="1" indent="-457200" algn="l">
              <a:buFont typeface="Arial" pitchFamily="34" charset="0"/>
              <a:buChar char="•"/>
            </a:pPr>
            <a:r>
              <a:rPr lang="en-US" dirty="0">
                <a:solidFill>
                  <a:srgbClr val="000000"/>
                </a:solidFill>
              </a:rPr>
              <a:t>Iterative Process With PCS</a:t>
            </a:r>
          </a:p>
          <a:p>
            <a:pPr marL="914400" lvl="1" indent="-457200" algn="l">
              <a:buFont typeface="Arial" pitchFamily="34" charset="0"/>
              <a:buChar char="•"/>
            </a:pPr>
            <a:r>
              <a:rPr lang="en-US" dirty="0">
                <a:solidFill>
                  <a:srgbClr val="000000"/>
                </a:solidFill>
              </a:rPr>
              <a:t>Communicate</a:t>
            </a:r>
          </a:p>
          <a:p>
            <a:pPr marL="1371600" lvl="2" indent="-457200" algn="l">
              <a:buFont typeface="Arial" pitchFamily="34" charset="0"/>
              <a:buChar char="•"/>
            </a:pPr>
            <a:r>
              <a:rPr lang="en-US" dirty="0">
                <a:solidFill>
                  <a:srgbClr val="000000"/>
                </a:solidFill>
              </a:rPr>
              <a:t>Alternatives</a:t>
            </a:r>
          </a:p>
          <a:p>
            <a:pPr marL="1371600" lvl="2" indent="-457200" algn="l">
              <a:buFont typeface="Arial" pitchFamily="34" charset="0"/>
              <a:buChar char="•"/>
            </a:pPr>
            <a:r>
              <a:rPr lang="en-US" dirty="0">
                <a:solidFill>
                  <a:srgbClr val="000000"/>
                </a:solidFill>
              </a:rPr>
              <a:t>Impacts</a:t>
            </a:r>
          </a:p>
          <a:p>
            <a:pPr marL="1371600" lvl="2" indent="-457200" algn="l">
              <a:buFont typeface="Arial" pitchFamily="34" charset="0"/>
              <a:buChar char="•"/>
            </a:pPr>
            <a:r>
              <a:rPr lang="en-US" dirty="0">
                <a:solidFill>
                  <a:srgbClr val="000000"/>
                </a:solidFill>
              </a:rPr>
              <a:t>Urgency</a:t>
            </a:r>
          </a:p>
          <a:p>
            <a:pPr marL="1371600" lvl="2" indent="-457200" algn="l">
              <a:buFont typeface="Arial" pitchFamily="34" charset="0"/>
              <a:buChar char="•"/>
            </a:pPr>
            <a:r>
              <a:rPr lang="en-US" dirty="0">
                <a:solidFill>
                  <a:srgbClr val="000000"/>
                </a:solidFill>
              </a:rPr>
              <a:t>Consequence of Not Approving</a:t>
            </a:r>
          </a:p>
          <a:p>
            <a:pPr marL="914400" lvl="1" indent="-457200" algn="l">
              <a:buFont typeface="Arial" pitchFamily="34" charset="0"/>
              <a:buChar char="•"/>
            </a:pPr>
            <a:r>
              <a:rPr lang="en-US" dirty="0">
                <a:solidFill>
                  <a:srgbClr val="000000"/>
                </a:solidFill>
              </a:rPr>
              <a:t>Submit BCR</a:t>
            </a:r>
          </a:p>
          <a:p>
            <a:pPr marL="914400" lvl="1" indent="-457200" algn="l">
              <a:buFont typeface="Arial" pitchFamily="34" charset="0"/>
              <a:buChar char="•"/>
            </a:pPr>
            <a:r>
              <a:rPr lang="en-US" dirty="0">
                <a:solidFill>
                  <a:srgbClr val="000000"/>
                </a:solidFill>
              </a:rPr>
              <a:t>Wait for Approval</a:t>
            </a: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9AC8CB30-D7BE-4A17-A821-084B055F8867}"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14339" name="Picture 3" descr="C:\Users\rmarcum\AppData\Local\Microsoft\Windows\Temporary Internet Files\Content.IE5\TSJMDWKI\MC90007870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138" y="3888106"/>
            <a:ext cx="2537912" cy="14954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802" y="2045397"/>
            <a:ext cx="2847940" cy="154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0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 calcmode="lin" valueType="num">
                                      <p:cBhvr additive="base">
                                        <p:cTn id="1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1" presetClass="entr" presetSubtype="1" fill="hold" nodeType="after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wheel(1)">
                                      <p:cBhvr>
                                        <p:cTn id="28" dur="2000"/>
                                        <p:tgtEl>
                                          <p:spTgt spid="14339"/>
                                        </p:tgtEl>
                                      </p:cBhvr>
                                    </p:animEffect>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 calcmode="lin" valueType="num">
                                      <p:cBhvr additive="base">
                                        <p:cTn id="42"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 calcmode="lin" valueType="num">
                                      <p:cBhvr additive="base">
                                        <p:cTn id="4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
                                            <p:txEl>
                                              <p:pRg st="9" end="9"/>
                                            </p:txEl>
                                          </p:spTgt>
                                        </p:tgtEl>
                                        <p:attrNameLst>
                                          <p:attrName>style.visibility</p:attrName>
                                        </p:attrNameLst>
                                      </p:cBhvr>
                                      <p:to>
                                        <p:strVal val="visible"/>
                                      </p:to>
                                    </p:set>
                                    <p:anim calcmode="lin" valueType="num">
                                      <p:cBhvr additive="base">
                                        <p:cTn id="53"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4" fill="hold" nodeType="afterEffect">
                                  <p:stCondLst>
                                    <p:cond delay="0"/>
                                  </p:stCondLst>
                                  <p:childTnLst>
                                    <p:set>
                                      <p:cBhvr>
                                        <p:cTn id="57" dur="1" fill="hold">
                                          <p:stCondLst>
                                            <p:cond delay="0"/>
                                          </p:stCondLst>
                                        </p:cTn>
                                        <p:tgtEl>
                                          <p:spTgt spid="11">
                                            <p:txEl>
                                              <p:pRg st="10" end="10"/>
                                            </p:txEl>
                                          </p:spTgt>
                                        </p:tgtEl>
                                        <p:attrNameLst>
                                          <p:attrName>style.visibility</p:attrName>
                                        </p:attrNameLst>
                                      </p:cBhvr>
                                      <p:to>
                                        <p:strVal val="visible"/>
                                      </p:to>
                                    </p:set>
                                    <p:anim calcmode="lin" valueType="num">
                                      <p:cBhvr additive="base">
                                        <p:cTn id="58"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Control Process</a:t>
            </a:r>
          </a:p>
        </p:txBody>
      </p:sp>
      <p:sp>
        <p:nvSpPr>
          <p:cNvPr id="3" name="Content Placeholder 2"/>
          <p:cNvSpPr>
            <a:spLocks noGrp="1"/>
          </p:cNvSpPr>
          <p:nvPr>
            <p:ph idx="1"/>
          </p:nvPr>
        </p:nvSpPr>
        <p:spPr>
          <a:xfrm>
            <a:off x="228600" y="869625"/>
            <a:ext cx="8672513" cy="4987867"/>
          </a:xfrm>
        </p:spPr>
        <p:txBody>
          <a:bodyPr/>
          <a:lstStyle/>
          <a:p>
            <a:pPr marL="0" indent="0">
              <a:buNone/>
            </a:pPr>
            <a:r>
              <a:rPr lang="en-US" dirty="0">
                <a:solidFill>
                  <a:srgbClr val="000000"/>
                </a:solidFill>
              </a:rPr>
              <a:t>Steps to Change Control:</a:t>
            </a:r>
          </a:p>
          <a:p>
            <a:pPr lvl="1"/>
            <a:r>
              <a:rPr lang="en-US" dirty="0">
                <a:solidFill>
                  <a:srgbClr val="000000"/>
                </a:solidFill>
              </a:rPr>
              <a:t>1. Prepare supporting documentation [CAM]</a:t>
            </a:r>
          </a:p>
          <a:p>
            <a:pPr lvl="1"/>
            <a:r>
              <a:rPr lang="en-US" dirty="0">
                <a:solidFill>
                  <a:srgbClr val="000000"/>
                </a:solidFill>
              </a:rPr>
              <a:t>2. Fill out and submit Baseline Change Request (BCR) Form in BCR Tool [CAM]</a:t>
            </a:r>
          </a:p>
          <a:p>
            <a:pPr lvl="1"/>
            <a:r>
              <a:rPr lang="en-US" dirty="0">
                <a:solidFill>
                  <a:srgbClr val="000000"/>
                </a:solidFill>
              </a:rPr>
              <a:t>3. Enter routing data into BCR database [Config </a:t>
            </a:r>
            <a:r>
              <a:rPr lang="en-US" dirty="0" err="1">
                <a:solidFill>
                  <a:srgbClr val="000000"/>
                </a:solidFill>
              </a:rPr>
              <a:t>Mgr</a:t>
            </a:r>
            <a:r>
              <a:rPr lang="en-US" dirty="0">
                <a:solidFill>
                  <a:srgbClr val="000000"/>
                </a:solidFill>
              </a:rPr>
              <a:t>]</a:t>
            </a:r>
          </a:p>
          <a:p>
            <a:pPr lvl="1"/>
            <a:r>
              <a:rPr lang="en-US" dirty="0">
                <a:solidFill>
                  <a:srgbClr val="000000"/>
                </a:solidFill>
              </a:rPr>
              <a:t>4. Obtain approvals – depends on BCR Level [Config </a:t>
            </a:r>
            <a:r>
              <a:rPr lang="en-US" dirty="0" err="1">
                <a:solidFill>
                  <a:srgbClr val="000000"/>
                </a:solidFill>
              </a:rPr>
              <a:t>Mgr</a:t>
            </a:r>
            <a:r>
              <a:rPr lang="en-US" dirty="0">
                <a:solidFill>
                  <a:srgbClr val="000000"/>
                </a:solidFill>
              </a:rPr>
              <a:t>]</a:t>
            </a:r>
          </a:p>
          <a:p>
            <a:pPr lvl="1"/>
            <a:r>
              <a:rPr lang="en-US" dirty="0">
                <a:solidFill>
                  <a:srgbClr val="000000"/>
                </a:solidFill>
              </a:rPr>
              <a:t>5. Update cost &amp; schedule information in P6 &amp; Cobra, and finalize BCR database entries [PCS] </a:t>
            </a:r>
            <a:r>
              <a:rPr lang="en-US" dirty="0">
                <a:solidFill>
                  <a:srgbClr val="000000"/>
                </a:solidFill>
                <a:sym typeface="Wingdings" pitchFamily="2" charset="2"/>
              </a:rPr>
              <a:t> </a:t>
            </a:r>
            <a:r>
              <a:rPr lang="en-US" i="1" dirty="0">
                <a:solidFill>
                  <a:srgbClr val="000000"/>
                </a:solidFill>
                <a:sym typeface="Wingdings" pitchFamily="2" charset="2"/>
              </a:rPr>
              <a:t>details Beyond Scope of this Training</a:t>
            </a:r>
            <a:endParaRPr lang="en-US" i="1" dirty="0">
              <a:solidFill>
                <a:srgbClr val="000000"/>
              </a:solidFill>
            </a:endParaRPr>
          </a:p>
          <a:p>
            <a:pPr lvl="1"/>
            <a:r>
              <a:rPr lang="en-US" dirty="0">
                <a:solidFill>
                  <a:srgbClr val="000000"/>
                </a:solidFill>
              </a:rPr>
              <a:t>6. Then actually process</a:t>
            </a:r>
          </a:p>
          <a:p>
            <a:pPr marL="914400" lvl="2" indent="0">
              <a:buNone/>
            </a:pPr>
            <a:r>
              <a:rPr lang="en-US" dirty="0">
                <a:solidFill>
                  <a:srgbClr val="000000"/>
                </a:solidFill>
              </a:rPr>
              <a:t>   the changes…</a:t>
            </a:r>
          </a:p>
        </p:txBody>
      </p:sp>
      <p:sp>
        <p:nvSpPr>
          <p:cNvPr id="4" name="Date Placeholder 3"/>
          <p:cNvSpPr>
            <a:spLocks noGrp="1"/>
          </p:cNvSpPr>
          <p:nvPr>
            <p:ph type="dt" sz="half" idx="10"/>
          </p:nvPr>
        </p:nvSpPr>
        <p:spPr/>
        <p:txBody>
          <a:bodyPr/>
          <a:lstStyle/>
          <a:p>
            <a:pPr>
              <a:defRPr/>
            </a:pPr>
            <a:fld id="{F1DFDF11-45D0-4B72-8334-C8EEEDAA9F9A}" type="datetime1">
              <a:rPr lang="en-US" smtClean="0"/>
              <a:t>2/28/2019</a:t>
            </a:fld>
            <a:endParaRPr lang="en-US"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56</a:t>
            </a:fld>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366" y="4091152"/>
            <a:ext cx="3845981" cy="208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280464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57</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Questions regarding Change – Gate Keeper</a:t>
            </a:r>
            <a:endParaRPr lang="en-US" sz="2400" dirty="0">
              <a:latin typeface="Helvetica" pitchFamily="124" charset="0"/>
            </a:endParaRPr>
          </a:p>
        </p:txBody>
      </p:sp>
      <p:sp>
        <p:nvSpPr>
          <p:cNvPr id="11" name="Content Placeholder 2"/>
          <p:cNvSpPr txBox="1">
            <a:spLocks/>
          </p:cNvSpPr>
          <p:nvPr/>
        </p:nvSpPr>
        <p:spPr>
          <a:xfrm>
            <a:off x="457200" y="1150620"/>
            <a:ext cx="8429624" cy="43072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rgbClr val="000000"/>
                </a:solidFill>
              </a:rPr>
              <a:t>I have Some Changes to Make, but my PCS won’t Process them Now - </a:t>
            </a:r>
            <a:r>
              <a:rPr lang="en-US" b="1" dirty="0">
                <a:solidFill>
                  <a:srgbClr val="000000"/>
                </a:solidFill>
              </a:rPr>
              <a:t>Why</a:t>
            </a:r>
            <a:r>
              <a:rPr lang="en-US" dirty="0">
                <a:solidFill>
                  <a:srgbClr val="000000"/>
                </a:solidFill>
              </a:rPr>
              <a:t>?</a:t>
            </a: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6A8876C-8F23-42DA-847E-81D8681547AC}"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13" y="2571750"/>
            <a:ext cx="5124450" cy="278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7056125" y="3528270"/>
            <a:ext cx="65753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37288" y="3673680"/>
            <a:ext cx="12047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362" name="Picture 2" descr="C:\Users\rmarcum\AppData\Local\Microsoft\Windows\Temporary Internet Files\Content.IE5\5GAH4CI5\MC900098009[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20" y="2957322"/>
            <a:ext cx="1807769" cy="175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5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58</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Change Control – PCS Limitations</a:t>
            </a:r>
            <a:endParaRPr lang="en-US" sz="2400" dirty="0">
              <a:latin typeface="Helvetica" pitchFamily="124" charset="0"/>
            </a:endParaRPr>
          </a:p>
        </p:txBody>
      </p:sp>
      <p:sp>
        <p:nvSpPr>
          <p:cNvPr id="17"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8"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F5C286E1-B834-48B5-AD44-0D6BCC0B896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9" name="Content Placeholder 2"/>
          <p:cNvSpPr txBox="1">
            <a:spLocks/>
          </p:cNvSpPr>
          <p:nvPr/>
        </p:nvSpPr>
        <p:spPr>
          <a:xfrm>
            <a:off x="466102" y="981073"/>
            <a:ext cx="6515101" cy="399012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a:solidFill>
                  <a:srgbClr val="000000"/>
                </a:solidFill>
              </a:rPr>
              <a:t>Can Take Days or Weeks to Process</a:t>
            </a:r>
          </a:p>
          <a:p>
            <a:pPr marL="457200" indent="-457200" algn="l">
              <a:buFont typeface="Arial" pitchFamily="34" charset="0"/>
              <a:buChar char="•"/>
            </a:pPr>
            <a:endParaRPr lang="en-US" dirty="0">
              <a:solidFill>
                <a:srgbClr val="000000"/>
              </a:solidFill>
            </a:endParaRPr>
          </a:p>
          <a:p>
            <a:pPr marL="457200" indent="-457200" algn="l">
              <a:buFont typeface="Arial" pitchFamily="34" charset="0"/>
              <a:buChar char="•"/>
            </a:pPr>
            <a:r>
              <a:rPr lang="en-US" dirty="0">
                <a:solidFill>
                  <a:srgbClr val="000000"/>
                </a:solidFill>
              </a:rPr>
              <a:t>PM – Prioritizes / Approves</a:t>
            </a:r>
          </a:p>
          <a:p>
            <a:pPr marL="457200" indent="-457200" algn="l">
              <a:buFont typeface="Arial" pitchFamily="34" charset="0"/>
              <a:buChar char="•"/>
            </a:pPr>
            <a:r>
              <a:rPr lang="en-US" dirty="0">
                <a:solidFill>
                  <a:srgbClr val="000000"/>
                </a:solidFill>
              </a:rPr>
              <a:t>EVMS Guidelines</a:t>
            </a:r>
          </a:p>
          <a:p>
            <a:pPr marL="914400" lvl="1" indent="-457200" algn="l">
              <a:buFont typeface="Arial" pitchFamily="34" charset="0"/>
              <a:buChar char="•"/>
            </a:pPr>
            <a:r>
              <a:rPr lang="en-US" dirty="0">
                <a:solidFill>
                  <a:srgbClr val="000000"/>
                </a:solidFill>
              </a:rPr>
              <a:t>Can NOT Change History</a:t>
            </a:r>
          </a:p>
          <a:p>
            <a:pPr marL="914400" lvl="1" indent="-457200" algn="l">
              <a:buFont typeface="Arial" pitchFamily="34" charset="0"/>
              <a:buChar char="•"/>
            </a:pPr>
            <a:r>
              <a:rPr lang="en-US" dirty="0">
                <a:solidFill>
                  <a:srgbClr val="000000"/>
                </a:solidFill>
              </a:rPr>
              <a:t>Future </a:t>
            </a:r>
            <a:r>
              <a:rPr lang="en-US" u="sng" dirty="0">
                <a:solidFill>
                  <a:srgbClr val="000000"/>
                </a:solidFill>
              </a:rPr>
              <a:t>ONLY</a:t>
            </a:r>
            <a:r>
              <a:rPr lang="en-US" dirty="0">
                <a:solidFill>
                  <a:srgbClr val="000000"/>
                </a:solidFill>
              </a:rPr>
              <a:t> with Four Exceptions</a:t>
            </a:r>
          </a:p>
        </p:txBody>
      </p:sp>
      <p:pic>
        <p:nvPicPr>
          <p:cNvPr id="16388" name="Picture 4" descr="C:\Users\rmarcum\AppData\Local\Microsoft\Windows\Temporary Internet Files\Content.IE5\M0G7LJQX\MC90015710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070" y="981073"/>
            <a:ext cx="1814170" cy="150053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2324733" y="4962922"/>
            <a:ext cx="3100705" cy="120461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r>
              <a:rPr lang="en-US" sz="2000" dirty="0">
                <a:solidFill>
                  <a:srgbClr val="FF0000"/>
                </a:solidFill>
              </a:rPr>
              <a:t>Rate Changes</a:t>
            </a:r>
          </a:p>
          <a:p>
            <a:pPr marL="457200" indent="-457200" algn="l">
              <a:buFont typeface="Wingdings" panose="05000000000000000000" pitchFamily="2" charset="2"/>
              <a:buChar char="Ø"/>
            </a:pPr>
            <a:r>
              <a:rPr lang="en-US" sz="2000" dirty="0">
                <a:solidFill>
                  <a:srgbClr val="FF0000"/>
                </a:solidFill>
              </a:rPr>
              <a:t>Obvious Errors</a:t>
            </a:r>
          </a:p>
          <a:p>
            <a:pPr marL="457200" indent="-457200" algn="l">
              <a:buFont typeface="Wingdings" panose="05000000000000000000" pitchFamily="2" charset="2"/>
              <a:buChar char="Ø"/>
            </a:pPr>
            <a:r>
              <a:rPr lang="en-US" sz="2000" dirty="0">
                <a:solidFill>
                  <a:srgbClr val="FF0000"/>
                </a:solidFill>
              </a:rPr>
              <a:t>Establishing </a:t>
            </a:r>
            <a:r>
              <a:rPr lang="en-US" sz="2000" dirty="0" err="1">
                <a:solidFill>
                  <a:srgbClr val="FF0000"/>
                </a:solidFill>
              </a:rPr>
              <a:t>PMB</a:t>
            </a:r>
            <a:endParaRPr lang="en-US" sz="2000" dirty="0">
              <a:solidFill>
                <a:srgbClr val="FF0000"/>
              </a:solidFill>
            </a:endParaRPr>
          </a:p>
          <a:p>
            <a:pPr marL="457200" indent="-457200" algn="l">
              <a:buFont typeface="Wingdings" panose="05000000000000000000" pitchFamily="2" charset="2"/>
              <a:buChar char="Ø"/>
            </a:pPr>
            <a:r>
              <a:rPr lang="en-US" sz="2000" dirty="0">
                <a:solidFill>
                  <a:srgbClr val="FF0000"/>
                </a:solidFill>
              </a:rPr>
              <a:t>Contract Changes</a:t>
            </a:r>
          </a:p>
        </p:txBody>
      </p:sp>
      <p:pic>
        <p:nvPicPr>
          <p:cNvPr id="16389" name="Picture 5" descr="C:\Users\rmarcum\AppData\Local\Microsoft\Windows\Temporary Internet Files\Content.IE5\M0G7LJQX\MC90035546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3822" y="2646670"/>
            <a:ext cx="1747418" cy="105064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rmarcum\AppData\Local\Microsoft\Windows\Temporary Internet Files\Content.IE5\4DDX4FPY\MP91021638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603" y="4038795"/>
            <a:ext cx="1983105" cy="172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wheel(1)">
                                      <p:cBhvr>
                                        <p:cTn id="12" dur="2000"/>
                                        <p:tgtEl>
                                          <p:spTgt spid="1638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circle(in)">
                                      <p:cBhvr>
                                        <p:cTn id="22" dur="2000"/>
                                        <p:tgtEl>
                                          <p:spTgt spid="1638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additive="base">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31" presetClass="entr" presetSubtype="0" fill="hold" nodeType="afterEffect">
                                  <p:stCondLst>
                                    <p:cond delay="0"/>
                                  </p:stCondLst>
                                  <p:childTnLst>
                                    <p:set>
                                      <p:cBhvr>
                                        <p:cTn id="31" dur="1" fill="hold">
                                          <p:stCondLst>
                                            <p:cond delay="0"/>
                                          </p:stCondLst>
                                        </p:cTn>
                                        <p:tgtEl>
                                          <p:spTgt spid="16390"/>
                                        </p:tgtEl>
                                        <p:attrNameLst>
                                          <p:attrName>style.visibility</p:attrName>
                                        </p:attrNameLst>
                                      </p:cBhvr>
                                      <p:to>
                                        <p:strVal val="visible"/>
                                      </p:to>
                                    </p:set>
                                    <p:anim calcmode="lin" valueType="num">
                                      <p:cBhvr>
                                        <p:cTn id="32" dur="1000" fill="hold"/>
                                        <p:tgtEl>
                                          <p:spTgt spid="16390"/>
                                        </p:tgtEl>
                                        <p:attrNameLst>
                                          <p:attrName>ppt_w</p:attrName>
                                        </p:attrNameLst>
                                      </p:cBhvr>
                                      <p:tavLst>
                                        <p:tav tm="0">
                                          <p:val>
                                            <p:fltVal val="0"/>
                                          </p:val>
                                        </p:tav>
                                        <p:tav tm="100000">
                                          <p:val>
                                            <p:strVal val="#ppt_w"/>
                                          </p:val>
                                        </p:tav>
                                      </p:tavLst>
                                    </p:anim>
                                    <p:anim calcmode="lin" valueType="num">
                                      <p:cBhvr>
                                        <p:cTn id="33" dur="1000" fill="hold"/>
                                        <p:tgtEl>
                                          <p:spTgt spid="16390"/>
                                        </p:tgtEl>
                                        <p:attrNameLst>
                                          <p:attrName>ppt_h</p:attrName>
                                        </p:attrNameLst>
                                      </p:cBhvr>
                                      <p:tavLst>
                                        <p:tav tm="0">
                                          <p:val>
                                            <p:fltVal val="0"/>
                                          </p:val>
                                        </p:tav>
                                        <p:tav tm="100000">
                                          <p:val>
                                            <p:strVal val="#ppt_h"/>
                                          </p:val>
                                        </p:tav>
                                      </p:tavLst>
                                    </p:anim>
                                    <p:anim calcmode="lin" valueType="num">
                                      <p:cBhvr>
                                        <p:cTn id="34" dur="1000" fill="hold"/>
                                        <p:tgtEl>
                                          <p:spTgt spid="16390"/>
                                        </p:tgtEl>
                                        <p:attrNameLst>
                                          <p:attrName>style.rotation</p:attrName>
                                        </p:attrNameLst>
                                      </p:cBhvr>
                                      <p:tavLst>
                                        <p:tav tm="0">
                                          <p:val>
                                            <p:fltVal val="90"/>
                                          </p:val>
                                        </p:tav>
                                        <p:tav tm="100000">
                                          <p:val>
                                            <p:fltVal val="0"/>
                                          </p:val>
                                        </p:tav>
                                      </p:tavLst>
                                    </p:anim>
                                    <p:animEffect transition="in" filter="fade">
                                      <p:cBhvr>
                                        <p:cTn id="35" dur="1000"/>
                                        <p:tgtEl>
                                          <p:spTgt spid="16390"/>
                                        </p:tgtEl>
                                      </p:cBhvr>
                                    </p:animEffect>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fld id="{33FDAD5E-725A-46BB-B29B-141AB289D786}" type="datetime1">
              <a:rPr lang="en-US" smtClean="0"/>
              <a:t>2/28/2019</a:t>
            </a:fld>
            <a:endParaRPr lang="en-US" dirty="0"/>
          </a:p>
        </p:txBody>
      </p:sp>
      <p:sp>
        <p:nvSpPr>
          <p:cNvPr id="5" name="Slide Number Placeholder 4"/>
          <p:cNvSpPr>
            <a:spLocks noGrp="1"/>
          </p:cNvSpPr>
          <p:nvPr>
            <p:ph type="sldNum" sz="quarter" idx="16"/>
          </p:nvPr>
        </p:nvSpPr>
        <p:spPr/>
        <p:txBody>
          <a:bodyPr/>
          <a:lstStyle/>
          <a:p>
            <a:fld id="{900E69C8-373D-42FE-9C7D-098A6B856654}" type="slidenum">
              <a:rPr lang="en-US" smtClean="0"/>
              <a:pPr/>
              <a:t>59</a:t>
            </a:fld>
            <a:endParaRPr lang="en-US" dirty="0"/>
          </a:p>
        </p:txBody>
      </p:sp>
      <p:sp>
        <p:nvSpPr>
          <p:cNvPr id="7" name="Content Placeholder 2"/>
          <p:cNvSpPr txBox="1">
            <a:spLocks/>
          </p:cNvSpPr>
          <p:nvPr/>
        </p:nvSpPr>
        <p:spPr>
          <a:xfrm>
            <a:off x="351830" y="883920"/>
            <a:ext cx="5828308" cy="535686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b="1" dirty="0">
                <a:solidFill>
                  <a:srgbClr val="000000"/>
                </a:solidFill>
              </a:rPr>
              <a:t>Identified Change</a:t>
            </a:r>
          </a:p>
          <a:p>
            <a:pPr marL="914400" lvl="1" indent="-457200" algn="l">
              <a:buFont typeface="Arial" pitchFamily="34" charset="0"/>
              <a:buChar char="•"/>
            </a:pPr>
            <a:r>
              <a:rPr lang="en-US" dirty="0">
                <a:solidFill>
                  <a:srgbClr val="000000"/>
                </a:solidFill>
              </a:rPr>
              <a:t>How</a:t>
            </a:r>
          </a:p>
          <a:p>
            <a:pPr marL="914400" lvl="1" indent="-457200" algn="l">
              <a:buFont typeface="Arial" pitchFamily="34" charset="0"/>
              <a:buChar char="•"/>
            </a:pPr>
            <a:r>
              <a:rPr lang="en-US" dirty="0">
                <a:solidFill>
                  <a:srgbClr val="000000"/>
                </a:solidFill>
              </a:rPr>
              <a:t>When</a:t>
            </a:r>
          </a:p>
          <a:p>
            <a:pPr marL="914400" lvl="1" indent="-457200" algn="l">
              <a:buFont typeface="Arial" pitchFamily="34" charset="0"/>
              <a:buChar char="•"/>
            </a:pPr>
            <a:r>
              <a:rPr lang="en-US" dirty="0">
                <a:solidFill>
                  <a:srgbClr val="000000"/>
                </a:solidFill>
              </a:rPr>
              <a:t>Type</a:t>
            </a:r>
          </a:p>
          <a:p>
            <a:pPr marL="457200" indent="-457200" algn="l">
              <a:buFont typeface="Arial" pitchFamily="34" charset="0"/>
              <a:buChar char="•"/>
            </a:pPr>
            <a:r>
              <a:rPr lang="en-US" b="1" dirty="0">
                <a:solidFill>
                  <a:srgbClr val="000000"/>
                </a:solidFill>
              </a:rPr>
              <a:t>When Work can Start</a:t>
            </a:r>
          </a:p>
          <a:p>
            <a:pPr marL="914400" lvl="1" indent="-457200" algn="l">
              <a:buFont typeface="Arial" pitchFamily="34" charset="0"/>
              <a:buChar char="•"/>
            </a:pPr>
            <a:r>
              <a:rPr lang="en-US" dirty="0">
                <a:solidFill>
                  <a:srgbClr val="000000"/>
                </a:solidFill>
              </a:rPr>
              <a:t>Work Authorization &amp; BCR Approval</a:t>
            </a:r>
          </a:p>
          <a:p>
            <a:pPr marL="914400" lvl="1" indent="-457200" algn="l">
              <a:buFont typeface="Arial" pitchFamily="34" charset="0"/>
              <a:buChar char="•"/>
            </a:pPr>
            <a:r>
              <a:rPr lang="en-US" dirty="0">
                <a:solidFill>
                  <a:srgbClr val="000000"/>
                </a:solidFill>
              </a:rPr>
              <a:t>Demonstrate Management</a:t>
            </a:r>
          </a:p>
          <a:p>
            <a:pPr marL="914400" lvl="1" indent="-457200" algn="l">
              <a:buFont typeface="Arial" pitchFamily="34" charset="0"/>
              <a:buChar char="•"/>
            </a:pPr>
            <a:r>
              <a:rPr lang="en-US" dirty="0">
                <a:solidFill>
                  <a:srgbClr val="000000"/>
                </a:solidFill>
              </a:rPr>
              <a:t>Demonstrates Control</a:t>
            </a:r>
          </a:p>
          <a:p>
            <a:pPr marL="457200" indent="-457200" algn="l">
              <a:buFont typeface="Arial" pitchFamily="34" charset="0"/>
              <a:buChar char="•"/>
            </a:pPr>
            <a:r>
              <a:rPr lang="en-US" b="1" dirty="0">
                <a:solidFill>
                  <a:srgbClr val="000000"/>
                </a:solidFill>
              </a:rPr>
              <a:t>Impacts of Change</a:t>
            </a:r>
          </a:p>
          <a:p>
            <a:pPr marL="914400" lvl="1" indent="-457200" algn="l">
              <a:buFont typeface="Arial" pitchFamily="34" charset="0"/>
              <a:buChar char="•"/>
            </a:pPr>
            <a:r>
              <a:rPr lang="en-US" dirty="0">
                <a:solidFill>
                  <a:srgbClr val="000000"/>
                </a:solidFill>
              </a:rPr>
              <a:t>Cost</a:t>
            </a:r>
          </a:p>
          <a:p>
            <a:pPr marL="914400" lvl="1" indent="-457200" algn="l">
              <a:buFont typeface="Arial" pitchFamily="34" charset="0"/>
              <a:buChar char="•"/>
            </a:pPr>
            <a:r>
              <a:rPr lang="en-US" dirty="0">
                <a:solidFill>
                  <a:srgbClr val="000000"/>
                </a:solidFill>
              </a:rPr>
              <a:t>Schedule</a:t>
            </a:r>
          </a:p>
          <a:p>
            <a:pPr marL="914400" lvl="1" indent="-457200" algn="l">
              <a:buFont typeface="Arial" pitchFamily="34" charset="0"/>
              <a:buChar char="•"/>
            </a:pPr>
            <a:r>
              <a:rPr lang="en-US" dirty="0">
                <a:solidFill>
                  <a:srgbClr val="000000"/>
                </a:solidFill>
              </a:rPr>
              <a:t>Scope</a:t>
            </a:r>
          </a:p>
          <a:p>
            <a:pPr marL="914400" lvl="1" indent="-457200" algn="l">
              <a:buFont typeface="Arial" pitchFamily="34" charset="0"/>
              <a:buChar char="•"/>
            </a:pPr>
            <a:r>
              <a:rPr lang="en-US" dirty="0">
                <a:solidFill>
                  <a:srgbClr val="000000"/>
                </a:solidFill>
              </a:rPr>
              <a:t>Risks</a:t>
            </a:r>
          </a:p>
          <a:p>
            <a:pPr marL="1371600" lvl="2" indent="-457200" algn="l">
              <a:buFont typeface="Wingdings" panose="05000000000000000000" pitchFamily="2" charset="2"/>
              <a:buChar char="ü"/>
            </a:pPr>
            <a:r>
              <a:rPr lang="en-US" dirty="0">
                <a:solidFill>
                  <a:srgbClr val="000000"/>
                </a:solidFill>
              </a:rPr>
              <a:t>Quality</a:t>
            </a:r>
          </a:p>
          <a:p>
            <a:pPr marL="1371600" lvl="2" indent="-457200" algn="l">
              <a:buFont typeface="Wingdings" panose="05000000000000000000" pitchFamily="2" charset="2"/>
              <a:buChar char="ü"/>
            </a:pPr>
            <a:r>
              <a:rPr lang="en-US" dirty="0">
                <a:solidFill>
                  <a:srgbClr val="000000"/>
                </a:solidFill>
              </a:rPr>
              <a:t>Safety</a:t>
            </a:r>
          </a:p>
          <a:p>
            <a:pPr marL="457200" indent="-457200" algn="l">
              <a:buFont typeface="Arial" pitchFamily="34" charset="0"/>
              <a:buChar char="•"/>
            </a:pPr>
            <a:r>
              <a:rPr lang="en-US" b="1" dirty="0">
                <a:solidFill>
                  <a:srgbClr val="000000"/>
                </a:solidFill>
              </a:rPr>
              <a:t>Authority / Responsibility</a:t>
            </a:r>
            <a:r>
              <a:rPr lang="en-US" dirty="0">
                <a:solidFill>
                  <a:srgbClr val="000000"/>
                </a:solidFill>
              </a:rPr>
              <a:t> for Approvals</a:t>
            </a:r>
            <a:endParaRPr lang="en-US" b="1" dirty="0">
              <a:solidFill>
                <a:srgbClr val="000000"/>
              </a:solidFill>
            </a:endParaRPr>
          </a:p>
        </p:txBody>
      </p:sp>
      <p:sp>
        <p:nvSpPr>
          <p:cNvPr id="9"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CA" sz="2400" dirty="0"/>
              <a:t>Change Control System – Formal Documented Process</a:t>
            </a:r>
            <a:endParaRPr lang="en-US" sz="2400" dirty="0">
              <a:latin typeface="Helvetica" pitchFamily="124" charset="0"/>
            </a:endParaRPr>
          </a:p>
        </p:txBody>
      </p:sp>
      <p:sp>
        <p:nvSpPr>
          <p:cNvPr id="10"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6" name="Documents"/>
          <p:cNvSpPr>
            <a:spLocks noEditPoints="1" noChangeArrowheads="1"/>
          </p:cNvSpPr>
          <p:nvPr/>
        </p:nvSpPr>
        <p:spPr bwMode="auto">
          <a:xfrm>
            <a:off x="6717903" y="1400173"/>
            <a:ext cx="1635919" cy="202882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1269" name="Picture 5" descr="C:\Users\rmarcum\AppData\Local\Microsoft\Windows\Temporary Internet Files\Content.IE5\M0G7LJQX\MC9004326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083" y="3800473"/>
            <a:ext cx="2065337" cy="2065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62775" y="1962150"/>
            <a:ext cx="962025" cy="923330"/>
          </a:xfrm>
          <a:prstGeom prst="rect">
            <a:avLst/>
          </a:prstGeom>
          <a:noFill/>
        </p:spPr>
        <p:txBody>
          <a:bodyPr wrap="square" rtlCol="0">
            <a:spAutoFit/>
          </a:bodyPr>
          <a:lstStyle/>
          <a:p>
            <a:r>
              <a:rPr lang="en-US" sz="1800" dirty="0"/>
              <a:t>Baseline Change Request</a:t>
            </a:r>
          </a:p>
        </p:txBody>
      </p:sp>
    </p:spTree>
    <p:extLst>
      <p:ext uri="{BB962C8B-B14F-4D97-AF65-F5344CB8AC3E}">
        <p14:creationId xmlns:p14="http://schemas.microsoft.com/office/powerpoint/2010/main" val="40234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FNAL EVMS Procedures (4/9)</a:t>
            </a:r>
          </a:p>
        </p:txBody>
      </p:sp>
      <p:sp>
        <p:nvSpPr>
          <p:cNvPr id="17410" name="Content Placeholder 2"/>
          <p:cNvSpPr>
            <a:spLocks noGrp="1"/>
          </p:cNvSpPr>
          <p:nvPr>
            <p:ph idx="1"/>
          </p:nvPr>
        </p:nvSpPr>
        <p:spPr bwMode="auto">
          <a:xfrm>
            <a:off x="806450" y="972536"/>
            <a:ext cx="7691164" cy="4403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147638" indent="-273050">
              <a:buFont typeface="Arial" charset="0"/>
              <a:buChar char="•"/>
            </a:pPr>
            <a:r>
              <a:rPr lang="en-US" dirty="0">
                <a:solidFill>
                  <a:schemeClr val="accent6">
                    <a:lumMod val="50000"/>
                  </a:schemeClr>
                </a:solidFill>
              </a:rPr>
              <a:t>Project WBS, OBS, RAM</a:t>
            </a:r>
          </a:p>
          <a:p>
            <a:pPr marL="147638" indent="-273050">
              <a:buFont typeface="Arial" charset="0"/>
              <a:buChar char="•"/>
            </a:pPr>
            <a:r>
              <a:rPr lang="en-US" dirty="0">
                <a:solidFill>
                  <a:schemeClr val="accent6">
                    <a:lumMod val="50000"/>
                  </a:schemeClr>
                </a:solidFill>
              </a:rPr>
              <a:t>Control Accounts, Work Packages, Planning Packages</a:t>
            </a:r>
          </a:p>
          <a:p>
            <a:pPr marL="147638" indent="-273050">
              <a:buFont typeface="Arial" charset="0"/>
              <a:buChar char="•"/>
            </a:pPr>
            <a:r>
              <a:rPr lang="en-US" dirty="0">
                <a:solidFill>
                  <a:schemeClr val="accent6">
                    <a:lumMod val="50000"/>
                  </a:schemeClr>
                </a:solidFill>
              </a:rPr>
              <a:t>Work Authorization</a:t>
            </a:r>
          </a:p>
          <a:p>
            <a:pPr marL="147638" indent="-273050">
              <a:buFont typeface="Arial" charset="0"/>
              <a:buChar char="•"/>
            </a:pPr>
            <a:r>
              <a:rPr lang="en-US" dirty="0">
                <a:solidFill>
                  <a:schemeClr val="accent6">
                    <a:lumMod val="50000"/>
                  </a:schemeClr>
                </a:solidFill>
              </a:rPr>
              <a:t>Project Scheduling</a:t>
            </a:r>
          </a:p>
          <a:p>
            <a:pPr marL="147638" indent="-273050">
              <a:buFont typeface="Arial" charset="0"/>
              <a:buChar char="•"/>
            </a:pPr>
            <a:r>
              <a:rPr lang="en-US" dirty="0">
                <a:solidFill>
                  <a:srgbClr val="FF0000"/>
                </a:solidFill>
              </a:rPr>
              <a:t>Cost Estimating</a:t>
            </a:r>
          </a:p>
          <a:p>
            <a:pPr marL="147638" indent="-273050">
              <a:buFont typeface="Arial" charset="0"/>
              <a:buChar char="•"/>
            </a:pPr>
            <a:r>
              <a:rPr lang="en-US" dirty="0">
                <a:solidFill>
                  <a:srgbClr val="FF0000"/>
                </a:solidFill>
              </a:rPr>
              <a:t>Monthly Status Reporting</a:t>
            </a:r>
          </a:p>
          <a:p>
            <a:pPr marL="147638" indent="-273050">
              <a:buFont typeface="Arial" charset="0"/>
              <a:buChar char="•"/>
            </a:pPr>
            <a:r>
              <a:rPr lang="en-US" dirty="0">
                <a:solidFill>
                  <a:schemeClr val="accent2">
                    <a:lumMod val="75000"/>
                  </a:schemeClr>
                </a:solidFill>
              </a:rPr>
              <a:t>Change Control</a:t>
            </a:r>
          </a:p>
          <a:p>
            <a:pPr marL="147638" indent="-273050">
              <a:buFont typeface="Arial" charset="0"/>
              <a:buChar char="•"/>
            </a:pPr>
            <a:r>
              <a:rPr lang="en-US" dirty="0">
                <a:solidFill>
                  <a:schemeClr val="accent6">
                    <a:lumMod val="50000"/>
                  </a:schemeClr>
                </a:solidFill>
              </a:rPr>
              <a:t>EVMS Surveillance &amp; Maintenance</a:t>
            </a:r>
          </a:p>
          <a:p>
            <a:pPr marL="147638" indent="-273050">
              <a:buFont typeface="Arial" charset="0"/>
              <a:buChar char="•"/>
            </a:pPr>
            <a:r>
              <a:rPr lang="en-US" dirty="0">
                <a:solidFill>
                  <a:srgbClr val="FF0000"/>
                </a:solidFill>
              </a:rPr>
              <a:t>EVMS Description</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6</a:t>
            </a:fld>
            <a:endParaRPr lang="en-US" sz="900" dirty="0">
              <a:solidFill>
                <a:srgbClr val="004C97"/>
              </a:solidFill>
              <a:latin typeface="Helvetica" pitchFamily="124" charset="0"/>
            </a:endParaRPr>
          </a:p>
        </p:txBody>
      </p:sp>
      <p:sp>
        <p:nvSpPr>
          <p:cNvPr id="9"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4BFA3068-2E85-4470-ACF9-3E528E31AA67}"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3140645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Change Request Tool</a:t>
            </a:r>
          </a:p>
        </p:txBody>
      </p:sp>
      <p:sp>
        <p:nvSpPr>
          <p:cNvPr id="3" name="Content Placeholder 2"/>
          <p:cNvSpPr>
            <a:spLocks noGrp="1"/>
          </p:cNvSpPr>
          <p:nvPr>
            <p:ph idx="1"/>
          </p:nvPr>
        </p:nvSpPr>
        <p:spPr/>
        <p:txBody>
          <a:bodyPr/>
          <a:lstStyle/>
          <a:p>
            <a:pPr marL="0" indent="0">
              <a:buNone/>
            </a:pPr>
            <a:r>
              <a:rPr lang="en-US" sz="2800" dirty="0">
                <a:solidFill>
                  <a:srgbClr val="000000"/>
                </a:solidFill>
              </a:rPr>
              <a:t>BCR Tool database is used to Manage Changes.</a:t>
            </a:r>
          </a:p>
          <a:p>
            <a:r>
              <a:rPr lang="en-US" dirty="0">
                <a:solidFill>
                  <a:srgbClr val="000000"/>
                </a:solidFill>
              </a:rPr>
              <a:t>Data Input source is BCR form</a:t>
            </a:r>
          </a:p>
          <a:p>
            <a:r>
              <a:rPr lang="en-US" dirty="0">
                <a:solidFill>
                  <a:srgbClr val="000000"/>
                </a:solidFill>
              </a:rPr>
              <a:t>Approval Workflow and Routing controlled by Change Manager in Tool</a:t>
            </a:r>
          </a:p>
          <a:p>
            <a:r>
              <a:rPr lang="en-US" dirty="0">
                <a:solidFill>
                  <a:srgbClr val="000000"/>
                </a:solidFill>
              </a:rPr>
              <a:t>Tracks approval status</a:t>
            </a:r>
          </a:p>
          <a:p>
            <a:r>
              <a:rPr lang="en-US" dirty="0">
                <a:solidFill>
                  <a:srgbClr val="000000"/>
                </a:solidFill>
              </a:rPr>
              <a:t>Records cost impact (both Preliminary and Final amounts) by type (M&amp;S or Labor) and by Labor resource</a:t>
            </a:r>
          </a:p>
          <a:p>
            <a:r>
              <a:rPr lang="en-US" dirty="0">
                <a:solidFill>
                  <a:srgbClr val="000000"/>
                </a:solidFill>
              </a:rPr>
              <a:t>Also records schedule impacts (Reflected in P6 Schedule)</a:t>
            </a:r>
          </a:p>
          <a:p>
            <a:r>
              <a:rPr lang="en-US" dirty="0">
                <a:solidFill>
                  <a:srgbClr val="000000"/>
                </a:solidFill>
              </a:rPr>
              <a:t>Prints detailed report for each BCR</a:t>
            </a:r>
            <a:endParaRPr lang="en-US" i="1" dirty="0">
              <a:solidFill>
                <a:srgbClr val="000000"/>
              </a:solidFill>
            </a:endParaRPr>
          </a:p>
          <a:p>
            <a:r>
              <a:rPr lang="en-US" dirty="0">
                <a:solidFill>
                  <a:srgbClr val="000000"/>
                </a:solidFill>
              </a:rPr>
              <a:t>Database maintained by OPSS</a:t>
            </a:r>
          </a:p>
          <a:p>
            <a:pPr lvl="1"/>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60</a:t>
            </a:fld>
            <a:endParaRPr lang="en-US" dirty="0"/>
          </a:p>
        </p:txBody>
      </p:sp>
      <p:sp>
        <p:nvSpPr>
          <p:cNvPr id="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8"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B4F76A9-8279-4EF2-B412-8B6A4CD56DDE}"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spTree>
    <p:extLst>
      <p:ext uri="{BB962C8B-B14F-4D97-AF65-F5344CB8AC3E}">
        <p14:creationId xmlns:p14="http://schemas.microsoft.com/office/powerpoint/2010/main" val="412834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 Form – Generated by BCR Tool</a:t>
            </a: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61</a:t>
            </a:fld>
            <a:endParaRPr lang="en-US" dirty="0"/>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0"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6D8B388D-8FA0-4098-940C-5703D4582EF7}"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11" name="Picture 10">
            <a:extLst>
              <a:ext uri="{FF2B5EF4-FFF2-40B4-BE49-F238E27FC236}">
                <a16:creationId xmlns:a16="http://schemas.microsoft.com/office/drawing/2014/main" id="{E8C9E79A-D244-48BA-A0A5-B75109AD8A4E}"/>
              </a:ext>
            </a:extLst>
          </p:cNvPr>
          <p:cNvPicPr>
            <a:picLocks noChangeAspect="1"/>
          </p:cNvPicPr>
          <p:nvPr/>
        </p:nvPicPr>
        <p:blipFill>
          <a:blip r:embed="rId2"/>
          <a:stretch>
            <a:fillRect/>
          </a:stretch>
        </p:blipFill>
        <p:spPr>
          <a:xfrm>
            <a:off x="149772" y="851338"/>
            <a:ext cx="8875537" cy="4665834"/>
          </a:xfrm>
          <a:prstGeom prst="rect">
            <a:avLst/>
          </a:prstGeom>
        </p:spPr>
      </p:pic>
      <p:sp>
        <p:nvSpPr>
          <p:cNvPr id="13" name="Rectangle 12">
            <a:extLst>
              <a:ext uri="{FF2B5EF4-FFF2-40B4-BE49-F238E27FC236}">
                <a16:creationId xmlns:a16="http://schemas.microsoft.com/office/drawing/2014/main" id="{84644E77-45BA-477C-8C94-D55D019A8B67}"/>
              </a:ext>
            </a:extLst>
          </p:cNvPr>
          <p:cNvSpPr/>
          <p:nvPr/>
        </p:nvSpPr>
        <p:spPr>
          <a:xfrm>
            <a:off x="2717526" y="1053868"/>
            <a:ext cx="199094" cy="207373"/>
          </a:xfrm>
          <a:prstGeom prst="rect">
            <a:avLst/>
          </a:prstGeom>
          <a:noFill/>
          <a:ln w="28575" cap="rnd">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ED10F8A-CD23-4D1B-9F4D-065BC73C4B94}"/>
              </a:ext>
            </a:extLst>
          </p:cNvPr>
          <p:cNvPicPr>
            <a:picLocks noChangeAspect="1"/>
          </p:cNvPicPr>
          <p:nvPr/>
        </p:nvPicPr>
        <p:blipFill>
          <a:blip r:embed="rId3"/>
          <a:stretch>
            <a:fillRect/>
          </a:stretch>
        </p:blipFill>
        <p:spPr>
          <a:xfrm>
            <a:off x="2588169" y="2259169"/>
            <a:ext cx="6327231" cy="3608787"/>
          </a:xfrm>
          <a:prstGeom prst="rect">
            <a:avLst/>
          </a:prstGeom>
        </p:spPr>
      </p:pic>
      <p:cxnSp>
        <p:nvCxnSpPr>
          <p:cNvPr id="15" name="Straight Arrow Connector 14">
            <a:extLst>
              <a:ext uri="{FF2B5EF4-FFF2-40B4-BE49-F238E27FC236}">
                <a16:creationId xmlns:a16="http://schemas.microsoft.com/office/drawing/2014/main" id="{D9219398-E674-4F20-8094-7A898ED7F569}"/>
              </a:ext>
            </a:extLst>
          </p:cNvPr>
          <p:cNvCxnSpPr>
            <a:cxnSpLocks/>
            <a:stCxn id="13" idx="2"/>
          </p:cNvCxnSpPr>
          <p:nvPr/>
        </p:nvCxnSpPr>
        <p:spPr>
          <a:xfrm>
            <a:off x="2817073" y="1261241"/>
            <a:ext cx="0" cy="12454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33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 Form – Generated by BCR Tool (Cont.)</a:t>
            </a: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62</a:t>
            </a:fld>
            <a:endParaRPr lang="en-US" dirty="0"/>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0"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3039C4A-773C-44FC-8DDE-7413D1EA1057}"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11" name="Picture 10">
            <a:extLst>
              <a:ext uri="{FF2B5EF4-FFF2-40B4-BE49-F238E27FC236}">
                <a16:creationId xmlns:a16="http://schemas.microsoft.com/office/drawing/2014/main" id="{E8C9E79A-D244-48BA-A0A5-B75109AD8A4E}"/>
              </a:ext>
            </a:extLst>
          </p:cNvPr>
          <p:cNvPicPr>
            <a:picLocks noChangeAspect="1"/>
          </p:cNvPicPr>
          <p:nvPr/>
        </p:nvPicPr>
        <p:blipFill rotWithShape="1">
          <a:blip r:embed="rId2"/>
          <a:srcRect r="46001" b="60298"/>
          <a:stretch/>
        </p:blipFill>
        <p:spPr>
          <a:xfrm>
            <a:off x="228600" y="851338"/>
            <a:ext cx="8686800" cy="3357561"/>
          </a:xfrm>
          <a:prstGeom prst="rect">
            <a:avLst/>
          </a:prstGeom>
        </p:spPr>
      </p:pic>
      <p:sp>
        <p:nvSpPr>
          <p:cNvPr id="7" name="Speech Bubble: Rectangle 6">
            <a:extLst>
              <a:ext uri="{FF2B5EF4-FFF2-40B4-BE49-F238E27FC236}">
                <a16:creationId xmlns:a16="http://schemas.microsoft.com/office/drawing/2014/main" id="{1294330C-0ADA-4A5F-8541-57B4D9329EEA}"/>
              </a:ext>
            </a:extLst>
          </p:cNvPr>
          <p:cNvSpPr/>
          <p:nvPr/>
        </p:nvSpPr>
        <p:spPr>
          <a:xfrm>
            <a:off x="3172017" y="1801551"/>
            <a:ext cx="3008121" cy="474268"/>
          </a:xfrm>
          <a:prstGeom prst="wedgeRectCallout">
            <a:avLst>
              <a:gd name="adj1" fmla="val -85796"/>
              <a:gd name="adj2" fmla="val 112586"/>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0000"/>
                </a:solidFill>
              </a:rPr>
              <a:t>Title: Very Brief Summary</a:t>
            </a:r>
          </a:p>
        </p:txBody>
      </p:sp>
      <p:sp>
        <p:nvSpPr>
          <p:cNvPr id="8" name="Speech Bubble: Rectangle 7">
            <a:extLst>
              <a:ext uri="{FF2B5EF4-FFF2-40B4-BE49-F238E27FC236}">
                <a16:creationId xmlns:a16="http://schemas.microsoft.com/office/drawing/2014/main" id="{A07D3248-FF17-4FB7-8700-D7C164FB235F}"/>
              </a:ext>
            </a:extLst>
          </p:cNvPr>
          <p:cNvSpPr/>
          <p:nvPr/>
        </p:nvSpPr>
        <p:spPr>
          <a:xfrm>
            <a:off x="4150190" y="2438162"/>
            <a:ext cx="4765210" cy="3056121"/>
          </a:xfrm>
          <a:prstGeom prst="wedgeRectCallout">
            <a:avLst>
              <a:gd name="adj1" fmla="val -91657"/>
              <a:gd name="adj2" fmla="val -39810"/>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WBS Number: Single Lowest common WBS Element that encompasses all work. </a:t>
            </a:r>
          </a:p>
          <a:p>
            <a:r>
              <a:rPr lang="en-US" sz="1800" dirty="0">
                <a:solidFill>
                  <a:srgbClr val="000000"/>
                </a:solidFill>
              </a:rPr>
              <a:t>Example 1: Work affects the following WBS elements 123.01.02, 123.01.04, 123.01.06 then Lowest common WBS Element would be 123.01</a:t>
            </a:r>
          </a:p>
          <a:p>
            <a:r>
              <a:rPr lang="en-US" sz="1800" dirty="0">
                <a:solidFill>
                  <a:srgbClr val="000000"/>
                </a:solidFill>
              </a:rPr>
              <a:t>Example 2: Work affects the following WBS elements 1234.01.02, 123.01.04, 123.02.01 then Lowest common WBS Element would be 123 </a:t>
            </a:r>
          </a:p>
        </p:txBody>
      </p:sp>
    </p:spTree>
    <p:extLst>
      <p:ext uri="{BB962C8B-B14F-4D97-AF65-F5344CB8AC3E}">
        <p14:creationId xmlns:p14="http://schemas.microsoft.com/office/powerpoint/2010/main" val="1641086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 Form – Generated by BCR Tool (Cont.)</a:t>
            </a: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63</a:t>
            </a:fld>
            <a:endParaRPr lang="en-US" dirty="0"/>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0"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9BF37267-A98F-449D-9CCB-D1E4B1717146}"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11" name="Picture 10">
            <a:extLst>
              <a:ext uri="{FF2B5EF4-FFF2-40B4-BE49-F238E27FC236}">
                <a16:creationId xmlns:a16="http://schemas.microsoft.com/office/drawing/2014/main" id="{E8C9E79A-D244-48BA-A0A5-B75109AD8A4E}"/>
              </a:ext>
            </a:extLst>
          </p:cNvPr>
          <p:cNvPicPr>
            <a:picLocks noChangeAspect="1"/>
          </p:cNvPicPr>
          <p:nvPr/>
        </p:nvPicPr>
        <p:blipFill rotWithShape="1">
          <a:blip r:embed="rId3"/>
          <a:srcRect t="39428" r="46001" b="31956"/>
          <a:stretch/>
        </p:blipFill>
        <p:spPr>
          <a:xfrm>
            <a:off x="228600" y="907746"/>
            <a:ext cx="8686800" cy="2420007"/>
          </a:xfrm>
          <a:prstGeom prst="rect">
            <a:avLst/>
          </a:prstGeom>
        </p:spPr>
      </p:pic>
      <p:sp>
        <p:nvSpPr>
          <p:cNvPr id="12" name="Speech Bubble: Rectangle 11">
            <a:extLst>
              <a:ext uri="{FF2B5EF4-FFF2-40B4-BE49-F238E27FC236}">
                <a16:creationId xmlns:a16="http://schemas.microsoft.com/office/drawing/2014/main" id="{F3E96DF6-7799-42FD-9D0D-9C95065839D0}"/>
              </a:ext>
            </a:extLst>
          </p:cNvPr>
          <p:cNvSpPr/>
          <p:nvPr/>
        </p:nvSpPr>
        <p:spPr>
          <a:xfrm>
            <a:off x="4150190" y="1129624"/>
            <a:ext cx="4765210" cy="2583155"/>
          </a:xfrm>
          <a:prstGeom prst="wedgeRectCallout">
            <a:avLst>
              <a:gd name="adj1" fmla="val -104064"/>
              <a:gd name="adj2" fmla="val -55068"/>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Describe all details of the change such as why it is needed, How need was discovered, Basic BOE information – what is the Basis for the Change (remember the BCR is used instead of BOE and should contain equivalent back-up. Can use Attachments later but at least brief description and note that will bring reviewers to attachment)</a:t>
            </a:r>
          </a:p>
        </p:txBody>
      </p:sp>
      <p:sp>
        <p:nvSpPr>
          <p:cNvPr id="13" name="Speech Bubble: Rectangle 12">
            <a:extLst>
              <a:ext uri="{FF2B5EF4-FFF2-40B4-BE49-F238E27FC236}">
                <a16:creationId xmlns:a16="http://schemas.microsoft.com/office/drawing/2014/main" id="{AD7A0E47-284D-48ED-888A-097AE1F5EF52}"/>
              </a:ext>
            </a:extLst>
          </p:cNvPr>
          <p:cNvSpPr/>
          <p:nvPr/>
        </p:nvSpPr>
        <p:spPr>
          <a:xfrm>
            <a:off x="392741" y="3909102"/>
            <a:ext cx="4765210" cy="1195467"/>
          </a:xfrm>
          <a:prstGeom prst="wedgeRectCallout">
            <a:avLst>
              <a:gd name="adj1" fmla="val -21021"/>
              <a:gd name="adj2" fmla="val -45414"/>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sz="1800" dirty="0">
                <a:solidFill>
                  <a:srgbClr val="000000"/>
                </a:solidFill>
              </a:rPr>
              <a:t>Include Consequences of NOT approving this Change. Also, specify and Risk, ESH, Interface, and Scientific impacts.</a:t>
            </a:r>
          </a:p>
        </p:txBody>
      </p:sp>
      <p:cxnSp>
        <p:nvCxnSpPr>
          <p:cNvPr id="5" name="Straight Arrow Connector 4">
            <a:extLst>
              <a:ext uri="{FF2B5EF4-FFF2-40B4-BE49-F238E27FC236}">
                <a16:creationId xmlns:a16="http://schemas.microsoft.com/office/drawing/2014/main" id="{F3DC3039-1A94-45A9-889F-240D71673EE0}"/>
              </a:ext>
            </a:extLst>
          </p:cNvPr>
          <p:cNvCxnSpPr/>
          <p:nvPr/>
        </p:nvCxnSpPr>
        <p:spPr>
          <a:xfrm flipH="1" flipV="1">
            <a:off x="1560786" y="3129455"/>
            <a:ext cx="2589404" cy="1418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DA6E30E-9E44-430B-A53F-9ED54169CA69}"/>
              </a:ext>
            </a:extLst>
          </p:cNvPr>
          <p:cNvCxnSpPr>
            <a:cxnSpLocks/>
          </p:cNvCxnSpPr>
          <p:nvPr/>
        </p:nvCxnSpPr>
        <p:spPr>
          <a:xfrm flipV="1">
            <a:off x="676275" y="2025869"/>
            <a:ext cx="0" cy="1883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186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Request Form – Generated by BCR Tool (Cont.)</a:t>
            </a: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64</a:t>
            </a:fld>
            <a:endParaRPr lang="en-US" dirty="0"/>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0"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0D45857-83AD-4A67-A873-1424F3FE45E6}"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11" name="Picture 10">
            <a:extLst>
              <a:ext uri="{FF2B5EF4-FFF2-40B4-BE49-F238E27FC236}">
                <a16:creationId xmlns:a16="http://schemas.microsoft.com/office/drawing/2014/main" id="{E8C9E79A-D244-48BA-A0A5-B75109AD8A4E}"/>
              </a:ext>
            </a:extLst>
          </p:cNvPr>
          <p:cNvPicPr>
            <a:picLocks noChangeAspect="1"/>
          </p:cNvPicPr>
          <p:nvPr/>
        </p:nvPicPr>
        <p:blipFill rotWithShape="1">
          <a:blip r:embed="rId3"/>
          <a:srcRect l="-617" t="67649" r="70139" b="199"/>
          <a:stretch/>
        </p:blipFill>
        <p:spPr>
          <a:xfrm>
            <a:off x="228600" y="961552"/>
            <a:ext cx="7665901" cy="4251122"/>
          </a:xfrm>
          <a:prstGeom prst="rect">
            <a:avLst/>
          </a:prstGeom>
        </p:spPr>
      </p:pic>
      <p:sp>
        <p:nvSpPr>
          <p:cNvPr id="7" name="Speech Bubble: Rectangle 6">
            <a:extLst>
              <a:ext uri="{FF2B5EF4-FFF2-40B4-BE49-F238E27FC236}">
                <a16:creationId xmlns:a16="http://schemas.microsoft.com/office/drawing/2014/main" id="{1294330C-0ADA-4A5F-8541-57B4D9329EEA}"/>
              </a:ext>
            </a:extLst>
          </p:cNvPr>
          <p:cNvSpPr/>
          <p:nvPr/>
        </p:nvSpPr>
        <p:spPr>
          <a:xfrm>
            <a:off x="5576258" y="2047829"/>
            <a:ext cx="3339142" cy="916088"/>
          </a:xfrm>
          <a:prstGeom prst="wedgeRectCallout">
            <a:avLst>
              <a:gd name="adj1" fmla="val -138440"/>
              <a:gd name="adj2" fmla="val -2078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0000"/>
                </a:solidFill>
              </a:rPr>
              <a:t>Filled out by Change Manager and Read Only for CAM after Request is Submitted.</a:t>
            </a:r>
          </a:p>
        </p:txBody>
      </p:sp>
      <p:sp>
        <p:nvSpPr>
          <p:cNvPr id="12" name="Speech Bubble: Rectangle 11">
            <a:extLst>
              <a:ext uri="{FF2B5EF4-FFF2-40B4-BE49-F238E27FC236}">
                <a16:creationId xmlns:a16="http://schemas.microsoft.com/office/drawing/2014/main" id="{8C50AA09-F8A2-496C-B8B3-B022DA203D76}"/>
              </a:ext>
            </a:extLst>
          </p:cNvPr>
          <p:cNvSpPr/>
          <p:nvPr/>
        </p:nvSpPr>
        <p:spPr>
          <a:xfrm>
            <a:off x="5576258" y="3087113"/>
            <a:ext cx="3339142" cy="1179230"/>
          </a:xfrm>
          <a:prstGeom prst="wedgeRectCallout">
            <a:avLst>
              <a:gd name="adj1" fmla="val -160631"/>
              <a:gd name="adj2" fmla="val -83604"/>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000000"/>
                </a:solidFill>
              </a:rPr>
              <a:t>Who will be Notified. Edited out by Change Manager and Read Only for CAM after Request is Submitted.</a:t>
            </a:r>
          </a:p>
        </p:txBody>
      </p:sp>
    </p:spTree>
    <p:extLst>
      <p:ext uri="{BB962C8B-B14F-4D97-AF65-F5344CB8AC3E}">
        <p14:creationId xmlns:p14="http://schemas.microsoft.com/office/powerpoint/2010/main" val="265703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Change Request Detail Report</a:t>
            </a: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65</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67323"/>
            <a:ext cx="4305300" cy="541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48200" y="1676400"/>
            <a:ext cx="3810000" cy="3170099"/>
          </a:xfrm>
          <a:prstGeom prst="rect">
            <a:avLst/>
          </a:prstGeom>
          <a:noFill/>
        </p:spPr>
        <p:txBody>
          <a:bodyPr wrap="square" rtlCol="0">
            <a:spAutoFit/>
          </a:bodyPr>
          <a:lstStyle/>
          <a:p>
            <a:r>
              <a:rPr lang="en-US" sz="2000" dirty="0"/>
              <a:t>This printable form is produced by Access for each BCR. </a:t>
            </a:r>
          </a:p>
          <a:p>
            <a:pPr marL="285750" indent="-285750">
              <a:buFont typeface="Arial" pitchFamily="34" charset="0"/>
              <a:buChar char="•"/>
            </a:pPr>
            <a:r>
              <a:rPr lang="en-US" sz="2000" dirty="0"/>
              <a:t>Stored as PDF in DocDB</a:t>
            </a:r>
          </a:p>
          <a:p>
            <a:pPr marL="285750" indent="-285750">
              <a:buFont typeface="Arial" pitchFamily="34" charset="0"/>
              <a:buChar char="•"/>
            </a:pPr>
            <a:r>
              <a:rPr lang="en-US" sz="2000" dirty="0"/>
              <a:t>Contains signature box for approvals</a:t>
            </a:r>
          </a:p>
          <a:p>
            <a:pPr marL="285750" indent="-285750">
              <a:buFont typeface="Arial" pitchFamily="34" charset="0"/>
              <a:buChar char="•"/>
            </a:pPr>
            <a:r>
              <a:rPr lang="en-US" sz="2000" dirty="0"/>
              <a:t>Lists cost, schedule impacts, supporting documents, change type and level, affected L2 subprojects, WBS, justification, technical &amp; risk impacts…</a:t>
            </a:r>
          </a:p>
        </p:txBody>
      </p:sp>
      <p:sp>
        <p:nvSpPr>
          <p:cNvPr id="8"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0"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A0E846F-34FB-4283-8AC8-57A248B4570B}"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spTree>
    <p:extLst>
      <p:ext uri="{BB962C8B-B14F-4D97-AF65-F5344CB8AC3E}">
        <p14:creationId xmlns:p14="http://schemas.microsoft.com/office/powerpoint/2010/main" val="3145523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Change Request Log (Summary)</a:t>
            </a:r>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66</a:t>
            </a:fld>
            <a:endParaRPr lang="en-US" dirty="0"/>
          </a:p>
        </p:txBody>
      </p:sp>
      <p:pic>
        <p:nvPicPr>
          <p:cNvPr id="9" name="Picture 8"/>
          <p:cNvPicPr>
            <a:picLocks noChangeAspect="1"/>
          </p:cNvPicPr>
          <p:nvPr/>
        </p:nvPicPr>
        <p:blipFill>
          <a:blip r:embed="rId2"/>
          <a:stretch>
            <a:fillRect/>
          </a:stretch>
        </p:blipFill>
        <p:spPr>
          <a:xfrm>
            <a:off x="316617" y="883322"/>
            <a:ext cx="7873286" cy="5182497"/>
          </a:xfrm>
          <a:prstGeom prst="rect">
            <a:avLst/>
          </a:prstGeom>
        </p:spPr>
      </p:pic>
      <p:sp>
        <p:nvSpPr>
          <p:cNvPr id="7" name="TextBox 6"/>
          <p:cNvSpPr txBox="1"/>
          <p:nvPr/>
        </p:nvSpPr>
        <p:spPr>
          <a:xfrm>
            <a:off x="5191020" y="880374"/>
            <a:ext cx="3733800" cy="923330"/>
          </a:xfrm>
          <a:prstGeom prst="rect">
            <a:avLst/>
          </a:prstGeom>
          <a:solidFill>
            <a:schemeClr val="accent1"/>
          </a:solidFill>
        </p:spPr>
        <p:txBody>
          <a:bodyPr wrap="square" rtlCol="0">
            <a:spAutoFit/>
          </a:bodyPr>
          <a:lstStyle/>
          <a:p>
            <a:pPr marL="342900" indent="-342900">
              <a:buFont typeface="Arial" pitchFamily="34" charset="0"/>
              <a:buChar char="•"/>
            </a:pPr>
            <a:r>
              <a:rPr lang="en-US" sz="1800" dirty="0"/>
              <a:t>Summary record of all changes</a:t>
            </a:r>
          </a:p>
          <a:p>
            <a:pPr marL="342900" indent="-342900">
              <a:buFont typeface="Arial" pitchFamily="34" charset="0"/>
              <a:buChar char="•"/>
            </a:pPr>
            <a:r>
              <a:rPr lang="en-US" sz="1800" dirty="0"/>
              <a:t>Tracks contingency and </a:t>
            </a:r>
            <a:r>
              <a:rPr lang="en-US" sz="1800" dirty="0" err="1"/>
              <a:t>mgmt</a:t>
            </a:r>
            <a:r>
              <a:rPr lang="en-US" sz="1800" dirty="0"/>
              <a:t> reserve used</a:t>
            </a:r>
          </a:p>
        </p:txBody>
      </p:sp>
      <p:sp>
        <p:nvSpPr>
          <p:cNvPr id="10"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4214738-6983-4D0B-BB78-5B6EF167CD3F}"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spTree>
    <p:extLst>
      <p:ext uri="{BB962C8B-B14F-4D97-AF65-F5344CB8AC3E}">
        <p14:creationId xmlns:p14="http://schemas.microsoft.com/office/powerpoint/2010/main" val="37854943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BCR Control Account Log (Control Account)</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67</a:t>
            </a:fld>
            <a:endParaRPr lang="en-US" sz="900"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A945AB00-1893-410B-AE26-2B556C171BEF}"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91" y="2042160"/>
            <a:ext cx="8445679" cy="2964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93042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Work Authorization Document (WAD)</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68</a:t>
            </a:fld>
            <a:endParaRPr lang="en-US" sz="900"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4BD78BF-A64B-4754-A696-EAF1AE0981B1}"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7" name="Picture 6"/>
          <p:cNvPicPr/>
          <p:nvPr/>
        </p:nvPicPr>
        <p:blipFill>
          <a:blip r:embed="rId2"/>
          <a:stretch>
            <a:fillRect/>
          </a:stretch>
        </p:blipFill>
        <p:spPr>
          <a:xfrm>
            <a:off x="1769533" y="931332"/>
            <a:ext cx="5765800" cy="5130800"/>
          </a:xfrm>
          <a:prstGeom prst="rect">
            <a:avLst/>
          </a:prstGeom>
        </p:spPr>
      </p:pic>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3630271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69</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WAD Attachments Examples: Schedule &amp; CAP</a:t>
            </a:r>
            <a:endParaRPr lang="en-US" sz="2400" dirty="0">
              <a:latin typeface="Helvetica" pitchFamily="124" charset="0"/>
            </a:endParaRPr>
          </a:p>
        </p:txBody>
      </p:sp>
      <p:sp>
        <p:nvSpPr>
          <p:cNvPr id="13"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7E58478-9784-4428-9856-3DD3CBAFA455}"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0"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p:nvPr/>
        </p:nvPicPr>
        <p:blipFill>
          <a:blip r:embed="rId2"/>
          <a:stretch>
            <a:fillRect/>
          </a:stretch>
        </p:blipFill>
        <p:spPr>
          <a:xfrm>
            <a:off x="293046" y="879792"/>
            <a:ext cx="4564180" cy="2516522"/>
          </a:xfrm>
          <a:prstGeom prst="rect">
            <a:avLst/>
          </a:prstGeom>
        </p:spPr>
      </p:pic>
      <p:pic>
        <p:nvPicPr>
          <p:cNvPr id="15"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46" y="3555586"/>
            <a:ext cx="4446876" cy="2482215"/>
          </a:xfrm>
          <a:prstGeom prst="rect">
            <a:avLst/>
          </a:prstGeom>
          <a:noFill/>
          <a:ln>
            <a:noFill/>
          </a:ln>
          <a:extLst/>
        </p:spPr>
      </p:pic>
      <p:sp>
        <p:nvSpPr>
          <p:cNvPr id="16" name="Rectangle 25"/>
          <p:cNvSpPr txBox="1">
            <a:spLocks noChangeArrowheads="1"/>
          </p:cNvSpPr>
          <p:nvPr/>
        </p:nvSpPr>
        <p:spPr bwMode="auto">
          <a:xfrm>
            <a:off x="5115930" y="1927691"/>
            <a:ext cx="3770894" cy="23821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457200" indent="-457200" defTabSz="914400">
              <a:spcBef>
                <a:spcPct val="20000"/>
              </a:spcBef>
              <a:buFont typeface="Wingdings" pitchFamily="2" charset="2"/>
              <a:buChar char="Ø"/>
              <a:defRPr/>
            </a:pPr>
            <a:r>
              <a:rPr lang="en-US" kern="0" dirty="0">
                <a:solidFill>
                  <a:schemeClr val="accent6">
                    <a:lumMod val="50000"/>
                  </a:schemeClr>
                </a:solidFill>
                <a:latin typeface="+mn-lt"/>
              </a:rPr>
              <a:t>Procedure outlines required fields for these reports</a:t>
            </a:r>
            <a:endParaRPr lang="en-US" sz="2000" dirty="0">
              <a:solidFill>
                <a:srgbClr val="000000"/>
              </a:solidFill>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lang="en-US" kern="0" dirty="0">
                <a:solidFill>
                  <a:schemeClr val="accent6">
                    <a:lumMod val="50000"/>
                  </a:schemeClr>
                </a:solidFill>
                <a:latin typeface="+mn-lt"/>
              </a:rPr>
              <a:t>WAD information is incomplete without these attachments</a:t>
            </a:r>
          </a:p>
        </p:txBody>
      </p:sp>
    </p:spTree>
    <p:extLst>
      <p:ext uri="{BB962C8B-B14F-4D97-AF65-F5344CB8AC3E}">
        <p14:creationId xmlns:p14="http://schemas.microsoft.com/office/powerpoint/2010/main" val="12464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5840" y="851251"/>
            <a:ext cx="6797040" cy="4881422"/>
          </a:xfrm>
          <a:prstGeom prst="rect">
            <a:avLst/>
          </a:prstGeom>
        </p:spPr>
      </p:pic>
      <p:sp>
        <p:nvSpPr>
          <p:cNvPr id="18434" name="Date Placeholder 2"/>
          <p:cNvSpPr>
            <a:spLocks noGrp="1"/>
          </p:cNvSpPr>
          <p:nvPr>
            <p:ph type="dt" sz="quarter" idx="14"/>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3024C0F-0E75-4D11-9B11-A5C41FF2EDB8}"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7</a:t>
            </a:fld>
            <a:endParaRPr lang="en-US" sz="900" dirty="0">
              <a:solidFill>
                <a:srgbClr val="004C97"/>
              </a:solidFill>
              <a:latin typeface="Helvetica" pitchFamily="124" charset="0"/>
            </a:endParaRPr>
          </a:p>
        </p:txBody>
      </p:sp>
      <p:sp>
        <p:nvSpPr>
          <p:cNvPr id="4" name="Rectangle 3"/>
          <p:cNvSpPr/>
          <p:nvPr/>
        </p:nvSpPr>
        <p:spPr>
          <a:xfrm>
            <a:off x="2063599" y="3934046"/>
            <a:ext cx="5622091" cy="185979"/>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8600" y="266080"/>
            <a:ext cx="8658225" cy="461665"/>
          </a:xfrm>
          <a:prstGeom prst="rect">
            <a:avLst/>
          </a:prstGeom>
        </p:spPr>
        <p:txBody>
          <a:bodyPr wrap="square">
            <a:spAutoFit/>
          </a:bodyPr>
          <a:lstStyle/>
          <a:p>
            <a:r>
              <a:rPr lang="en-US" dirty="0"/>
              <a:t>Getting to Procedures &amp; Guidelines – Policies &amp; Procedures</a:t>
            </a:r>
          </a:p>
        </p:txBody>
      </p:sp>
      <p:sp>
        <p:nvSpPr>
          <p:cNvPr id="9" name="Rectangle 8"/>
          <p:cNvSpPr/>
          <p:nvPr/>
        </p:nvSpPr>
        <p:spPr>
          <a:xfrm>
            <a:off x="2063599" y="4573111"/>
            <a:ext cx="5622091" cy="519151"/>
          </a:xfrm>
          <a:prstGeom prst="rect">
            <a:avLst/>
          </a:prstGeom>
          <a:noFill/>
          <a:ln w="2222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599" y="5398157"/>
            <a:ext cx="8658225" cy="892552"/>
          </a:xfrm>
          <a:prstGeom prst="rect">
            <a:avLst/>
          </a:prstGeom>
          <a:solidFill>
            <a:schemeClr val="bg1"/>
          </a:solidFill>
        </p:spPr>
        <p:txBody>
          <a:bodyPr wrap="square">
            <a:spAutoFit/>
          </a:bodyPr>
          <a:lstStyle/>
          <a:p>
            <a:pPr algn="ctr"/>
            <a:r>
              <a:rPr lang="en-US" sz="2600" b="1" dirty="0"/>
              <a:t>https://web.fnal.gov/organization/OPSS/Pages/EVMS-Documentation.aspx</a:t>
            </a:r>
          </a:p>
        </p:txBody>
      </p:sp>
      <p:sp>
        <p:nvSpPr>
          <p:cNvPr id="12"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3" name="Rectangle 12">
            <a:extLst>
              <a:ext uri="{FF2B5EF4-FFF2-40B4-BE49-F238E27FC236}">
                <a16:creationId xmlns:a16="http://schemas.microsoft.com/office/drawing/2014/main" id="{B6FABB35-1107-4B7A-B8B6-FE24F8BCFB59}"/>
              </a:ext>
            </a:extLst>
          </p:cNvPr>
          <p:cNvSpPr/>
          <p:nvPr/>
        </p:nvSpPr>
        <p:spPr>
          <a:xfrm>
            <a:off x="2063598" y="4104229"/>
            <a:ext cx="5622091" cy="185979"/>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8B2E2F-EE27-4E0F-B4BF-DB047A1B0FE3}"/>
              </a:ext>
            </a:extLst>
          </p:cNvPr>
          <p:cNvSpPr/>
          <p:nvPr/>
        </p:nvSpPr>
        <p:spPr>
          <a:xfrm>
            <a:off x="2063598" y="2454715"/>
            <a:ext cx="2705472" cy="185979"/>
          </a:xfrm>
          <a:prstGeom prst="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156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WAD Attachments: Schedule Reports (By CA)</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70</a:t>
            </a:fld>
            <a:endParaRPr lang="en-US" sz="900" dirty="0">
              <a:solidFill>
                <a:srgbClr val="004C97"/>
              </a:solidFill>
              <a:latin typeface="Helvetica" pitchFamily="124" charset="0"/>
            </a:endParaRP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2"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323C15B-B8B1-4610-826E-043B05868A04}"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3" name="Picture 2"/>
          <p:cNvPicPr>
            <a:picLocks noChangeAspect="1"/>
          </p:cNvPicPr>
          <p:nvPr/>
        </p:nvPicPr>
        <p:blipFill>
          <a:blip r:embed="rId2"/>
          <a:stretch>
            <a:fillRect/>
          </a:stretch>
        </p:blipFill>
        <p:spPr>
          <a:xfrm>
            <a:off x="228600" y="883403"/>
            <a:ext cx="8628582" cy="4113250"/>
          </a:xfrm>
          <a:prstGeom prst="rect">
            <a:avLst/>
          </a:prstGeom>
        </p:spPr>
      </p:pic>
      <p:pic>
        <p:nvPicPr>
          <p:cNvPr id="4" name="Picture 3"/>
          <p:cNvPicPr>
            <a:picLocks noChangeAspect="1"/>
          </p:cNvPicPr>
          <p:nvPr/>
        </p:nvPicPr>
        <p:blipFill>
          <a:blip r:embed="rId3"/>
          <a:stretch>
            <a:fillRect/>
          </a:stretch>
        </p:blipFill>
        <p:spPr>
          <a:xfrm>
            <a:off x="3382810" y="4444433"/>
            <a:ext cx="5474372" cy="1518480"/>
          </a:xfrm>
          <a:prstGeom prst="rect">
            <a:avLst/>
          </a:prstGeom>
        </p:spPr>
      </p:pic>
    </p:spTree>
    <p:extLst>
      <p:ext uri="{BB962C8B-B14F-4D97-AF65-F5344CB8AC3E}">
        <p14:creationId xmlns:p14="http://schemas.microsoft.com/office/powerpoint/2010/main" val="26167816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71</a:t>
            </a:fld>
            <a:endParaRPr lang="en-US" sz="900"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78B6D22-C9A8-4DCF-8BA8-848D9CC94C27}"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 y="1026794"/>
            <a:ext cx="7984890" cy="498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WAD Attachments: Control Account Plan</a:t>
            </a:r>
          </a:p>
        </p:txBody>
      </p:sp>
      <p:sp>
        <p:nvSpPr>
          <p:cNvPr id="10"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2697581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BCR Documentation: Schedule Reports – Three Required</a:t>
            </a:r>
          </a:p>
        </p:txBody>
      </p:sp>
      <p:sp>
        <p:nvSpPr>
          <p:cNvPr id="17410" name="Content Placeholder 2"/>
          <p:cNvSpPr>
            <a:spLocks noGrp="1"/>
          </p:cNvSpPr>
          <p:nvPr>
            <p:ph idx="1"/>
          </p:nvPr>
        </p:nvSpPr>
        <p:spPr bwMode="auto">
          <a:xfrm>
            <a:off x="994555" y="3058593"/>
            <a:ext cx="6994821" cy="504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lvl="0" indent="0">
              <a:buNone/>
            </a:pPr>
            <a:r>
              <a:rPr lang="en-US" dirty="0">
                <a:solidFill>
                  <a:srgbClr val="000000"/>
                </a:solidFill>
              </a:rPr>
              <a:t>Schedule Impacts                            Critical Path</a:t>
            </a:r>
          </a:p>
          <a:p>
            <a:pPr marL="0" indent="0">
              <a:buNone/>
            </a:pPr>
            <a:endParaRPr lang="en-US" dirty="0">
              <a:solidFill>
                <a:srgbClr val="000000"/>
              </a:solidFill>
            </a:endParaRPr>
          </a:p>
          <a:p>
            <a:endParaRPr lang="en-US" dirty="0">
              <a:solidFill>
                <a:srgbClr val="000000"/>
              </a:solidFill>
            </a:endParaRPr>
          </a:p>
          <a:p>
            <a:pPr marL="0" indent="0">
              <a:buNone/>
            </a:pPr>
            <a:r>
              <a:rPr lang="en-CA" b="1" dirty="0">
                <a:solidFill>
                  <a:srgbClr val="000000"/>
                </a:solidFill>
              </a:rPr>
              <a:t> </a:t>
            </a:r>
            <a:endParaRPr lang="en-US" dirty="0">
              <a:solidFill>
                <a:srgbClr val="000000"/>
              </a:solidFill>
            </a:endParaRPr>
          </a:p>
          <a:p>
            <a:pPr marL="674688" lvl="2" indent="0">
              <a:buNone/>
            </a:pPr>
            <a:endParaRPr lang="en-US" dirty="0">
              <a:solidFill>
                <a:srgbClr val="000000"/>
              </a:solidFill>
            </a:endParaRP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72</a:t>
            </a:fld>
            <a:endParaRPr lang="en-US" sz="900" dirty="0">
              <a:solidFill>
                <a:srgbClr val="004C97"/>
              </a:solidFill>
              <a:latin typeface="Helvetica" pitchFamily="124"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640224" y="1135182"/>
            <a:ext cx="5877837" cy="1790324"/>
          </a:xfrm>
          <a:prstGeom prst="rect">
            <a:avLst/>
          </a:prstGeom>
        </p:spPr>
      </p:pic>
      <p:pic>
        <p:nvPicPr>
          <p:cNvPr id="8" name="Picture 7"/>
          <p:cNvPicPr>
            <a:picLocks noChangeAspect="1"/>
          </p:cNvPicPr>
          <p:nvPr/>
        </p:nvPicPr>
        <p:blipFill>
          <a:blip r:embed="rId3"/>
          <a:stretch>
            <a:fillRect/>
          </a:stretch>
        </p:blipFill>
        <p:spPr>
          <a:xfrm>
            <a:off x="228600" y="3575506"/>
            <a:ext cx="4243549" cy="2674862"/>
          </a:xfrm>
          <a:prstGeom prst="rect">
            <a:avLst/>
          </a:prstGeom>
        </p:spPr>
      </p:pic>
      <p:pic>
        <p:nvPicPr>
          <p:cNvPr id="9" name="Picture 8"/>
          <p:cNvPicPr/>
          <p:nvPr/>
        </p:nvPicPr>
        <p:blipFill>
          <a:blip r:embed="rId4"/>
          <a:stretch>
            <a:fillRect/>
          </a:stretch>
        </p:blipFill>
        <p:spPr>
          <a:xfrm>
            <a:off x="4572000" y="3575506"/>
            <a:ext cx="4420892" cy="2505390"/>
          </a:xfrm>
          <a:prstGeom prst="rect">
            <a:avLst/>
          </a:prstGeom>
        </p:spPr>
      </p:pic>
      <p:sp>
        <p:nvSpPr>
          <p:cNvPr id="10" name="Content Placeholder 2"/>
          <p:cNvSpPr txBox="1">
            <a:spLocks/>
          </p:cNvSpPr>
          <p:nvPr/>
        </p:nvSpPr>
        <p:spPr bwMode="auto">
          <a:xfrm>
            <a:off x="3756485" y="831732"/>
            <a:ext cx="1637457" cy="3924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itchFamily="34" charset="0"/>
              <a:buChar char="•"/>
              <a:defRPr sz="2400" kern="1200">
                <a:solidFill>
                  <a:srgbClr val="404040"/>
                </a:solidFill>
                <a:latin typeface="Helvetica"/>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200" kern="1200">
                <a:solidFill>
                  <a:srgbClr val="404040"/>
                </a:solidFill>
                <a:latin typeface="Helvetica"/>
                <a:ea typeface="MS PGothic" pitchFamily="34" charset="-128"/>
                <a:cs typeface="ＭＳ Ｐゴシック" charset="0"/>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Helvetica"/>
                <a:ea typeface="MS PGothic" pitchFamily="34" charset="-128"/>
                <a:cs typeface="ＭＳ Ｐゴシック" charset="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404040"/>
                </a:solidFill>
                <a:latin typeface="Helvetica"/>
                <a:ea typeface="MS PGothic"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000000"/>
                </a:solidFill>
              </a:rPr>
              <a:t>Milestone</a:t>
            </a:r>
          </a:p>
          <a:p>
            <a:endParaRPr lang="en-US" dirty="0">
              <a:solidFill>
                <a:srgbClr val="000000"/>
              </a:solidFill>
            </a:endParaRPr>
          </a:p>
          <a:p>
            <a:pPr marL="0" indent="0">
              <a:buFont typeface="Arial" pitchFamily="34" charset="0"/>
              <a:buNone/>
            </a:pPr>
            <a:r>
              <a:rPr lang="en-CA" b="1" dirty="0">
                <a:solidFill>
                  <a:srgbClr val="000000"/>
                </a:solidFill>
              </a:rPr>
              <a:t> </a:t>
            </a:r>
            <a:endParaRPr lang="en-US" dirty="0">
              <a:solidFill>
                <a:srgbClr val="000000"/>
              </a:solidFill>
            </a:endParaRPr>
          </a:p>
          <a:p>
            <a:pPr marL="674688" lvl="2" indent="0">
              <a:buFont typeface="Arial" pitchFamily="34" charset="0"/>
              <a:buNone/>
            </a:pPr>
            <a:endParaRPr lang="en-US" dirty="0">
              <a:solidFill>
                <a:srgbClr val="000000"/>
              </a:solidFill>
            </a:endParaRPr>
          </a:p>
        </p:txBody>
      </p:sp>
      <p:sp>
        <p:nvSpPr>
          <p:cNvPr id="11"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12"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1656443-1F38-41AF-9C89-190FE6CE9198}"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spTree>
    <p:extLst>
      <p:ext uri="{BB962C8B-B14F-4D97-AF65-F5344CB8AC3E}">
        <p14:creationId xmlns:p14="http://schemas.microsoft.com/office/powerpoint/2010/main" val="17002749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BCR Documentation: Validation Reports </a:t>
            </a:r>
            <a:r>
              <a:rPr lang="en-US" sz="1400" dirty="0">
                <a:latin typeface="Helvetica" pitchFamily="124" charset="0"/>
              </a:rPr>
              <a:t>(CA Impact i.e. Before &amp; After)</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73</a:t>
            </a:fld>
            <a:endParaRPr lang="en-US" sz="900"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6BF91D9-6EF3-4B22-8FAA-DE6246FD5339}"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7" name="Picture 6"/>
          <p:cNvPicPr/>
          <p:nvPr/>
        </p:nvPicPr>
        <p:blipFill>
          <a:blip r:embed="rId2"/>
          <a:stretch>
            <a:fillRect/>
          </a:stretch>
        </p:blipFill>
        <p:spPr>
          <a:xfrm>
            <a:off x="676276" y="1202267"/>
            <a:ext cx="7858124" cy="4368799"/>
          </a:xfrm>
          <a:prstGeom prst="rect">
            <a:avLst/>
          </a:prstGeom>
        </p:spPr>
      </p:pic>
      <p:sp>
        <p:nvSpPr>
          <p:cNvPr id="2" name="Oval Callout 1"/>
          <p:cNvSpPr/>
          <p:nvPr/>
        </p:nvSpPr>
        <p:spPr>
          <a:xfrm>
            <a:off x="5968800" y="2066400"/>
            <a:ext cx="2829600" cy="871200"/>
          </a:xfrm>
          <a:prstGeom prst="wedgeEllipseCallout">
            <a:avLst>
              <a:gd name="adj1" fmla="val -22360"/>
              <a:gd name="adj2" fmla="val 1170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 Subtotaled</a:t>
            </a:r>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131250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BCR Documentation: Validation Reports </a:t>
            </a:r>
            <a:r>
              <a:rPr lang="en-US" sz="2000" dirty="0">
                <a:latin typeface="Helvetica" pitchFamily="124" charset="0"/>
              </a:rPr>
              <a:t>(History Unchanged)</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74</a:t>
            </a:fld>
            <a:endParaRPr lang="en-US" sz="900"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210BC4D-CE28-4538-8EDD-1524ADFA02E8}"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007534"/>
            <a:ext cx="4987925" cy="369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96" y="2852842"/>
            <a:ext cx="3593883" cy="328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20980785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28600" y="103189"/>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dirty="0">
                <a:latin typeface="Helvetica" pitchFamily="124" charset="0"/>
              </a:rPr>
              <a:t>Other Documents Possibly needing Update with BCR</a:t>
            </a:r>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75</a:t>
            </a:fld>
            <a:endParaRPr lang="en-US" sz="900" dirty="0">
              <a:solidFill>
                <a:srgbClr val="004C97"/>
              </a:solidFill>
              <a:latin typeface="Helvetica" pitchFamily="124" charset="0"/>
            </a:endParaRPr>
          </a:p>
        </p:txBody>
      </p:sp>
      <p:sp>
        <p:nvSpPr>
          <p:cNvPr id="11" name="Date Placeholder 3"/>
          <p:cNvSpPr>
            <a:spLocks noGrp="1"/>
          </p:cNvSpPr>
          <p:nvPr>
            <p:ph type="dt" sz="quarter" idx="4294967295"/>
          </p:nvPr>
        </p:nvSpPr>
        <p:spPr bwMode="auto">
          <a:xfrm>
            <a:off x="6754813" y="6515100"/>
            <a:ext cx="788987"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2506B7C-BDF5-41EB-9FC0-FA34F17DB1CA}" type="datetime1">
              <a:rPr lang="en-US" sz="900" smtClean="0">
                <a:solidFill>
                  <a:srgbClr val="004C97"/>
                </a:solidFill>
                <a:latin typeface="Helvetica" pitchFamily="124" charset="0"/>
              </a:rPr>
              <a:t>2/28/2019</a:t>
            </a:fld>
            <a:r>
              <a:rPr lang="en-US" sz="900">
                <a:solidFill>
                  <a:srgbClr val="004C97"/>
                </a:solidFill>
                <a:latin typeface="Helvetica" pitchFamily="124" charset="0"/>
              </a:rPr>
              <a:t>4</a:t>
            </a:r>
            <a:endParaRPr lang="en-US" sz="900" dirty="0">
              <a:solidFill>
                <a:srgbClr val="004C97"/>
              </a:solidFill>
              <a:latin typeface="Helvetica" pitchFamily="124" charset="0"/>
            </a:endParaRPr>
          </a:p>
        </p:txBody>
      </p:sp>
      <p:sp>
        <p:nvSpPr>
          <p:cNvPr id="9"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
        <p:nvSpPr>
          <p:cNvPr id="8" name="Content Placeholder 2"/>
          <p:cNvSpPr>
            <a:spLocks noGrp="1"/>
          </p:cNvSpPr>
          <p:nvPr>
            <p:ph idx="1"/>
          </p:nvPr>
        </p:nvSpPr>
        <p:spPr>
          <a:xfrm>
            <a:off x="228600" y="1043046"/>
            <a:ext cx="8672513" cy="5241517"/>
          </a:xfrm>
        </p:spPr>
        <p:txBody>
          <a:bodyPr/>
          <a:lstStyle/>
          <a:p>
            <a:r>
              <a:rPr lang="en-US" dirty="0">
                <a:solidFill>
                  <a:srgbClr val="000000"/>
                </a:solidFill>
              </a:rPr>
              <a:t>Manage the documents is detailed in the project’s Configuration Management Plan</a:t>
            </a:r>
          </a:p>
          <a:p>
            <a:endParaRPr lang="en-US" dirty="0">
              <a:solidFill>
                <a:srgbClr val="000000"/>
              </a:solidFill>
            </a:endParaRPr>
          </a:p>
          <a:p>
            <a:r>
              <a:rPr lang="en-US" dirty="0">
                <a:solidFill>
                  <a:srgbClr val="000000"/>
                </a:solidFill>
              </a:rPr>
              <a:t>WBS </a:t>
            </a:r>
          </a:p>
          <a:p>
            <a:endParaRPr lang="en-US" dirty="0">
              <a:solidFill>
                <a:srgbClr val="000000"/>
              </a:solidFill>
            </a:endParaRPr>
          </a:p>
          <a:p>
            <a:r>
              <a:rPr lang="en-US" dirty="0">
                <a:solidFill>
                  <a:srgbClr val="000000"/>
                </a:solidFill>
              </a:rPr>
              <a:t>WBS Dictionary</a:t>
            </a:r>
          </a:p>
          <a:p>
            <a:endParaRPr lang="en-US" dirty="0">
              <a:solidFill>
                <a:srgbClr val="000000"/>
              </a:solidFill>
            </a:endParaRPr>
          </a:p>
          <a:p>
            <a:r>
              <a:rPr lang="en-US" dirty="0">
                <a:solidFill>
                  <a:srgbClr val="000000"/>
                </a:solidFill>
              </a:rPr>
              <a:t>Milestone Dict.</a:t>
            </a:r>
          </a:p>
          <a:p>
            <a:pPr marL="457200" lvl="1" indent="0">
              <a:buNone/>
            </a:pPr>
            <a:endParaRPr lang="en-US" dirty="0">
              <a:solidFill>
                <a:srgbClr val="000000"/>
              </a:solidFill>
            </a:endParaRPr>
          </a:p>
          <a:p>
            <a:r>
              <a:rPr lang="en-US" dirty="0">
                <a:solidFill>
                  <a:srgbClr val="000000"/>
                </a:solidFill>
              </a:rPr>
              <a:t>PEP</a:t>
            </a:r>
          </a:p>
          <a:p>
            <a:endParaRPr lang="en-US" dirty="0">
              <a:solidFill>
                <a:srgbClr val="000000"/>
              </a:solidFill>
            </a:endParaRPr>
          </a:p>
          <a:p>
            <a:r>
              <a:rPr lang="en-US" dirty="0">
                <a:solidFill>
                  <a:srgbClr val="000000"/>
                </a:solidFill>
              </a:rPr>
              <a:t>PMP</a:t>
            </a:r>
          </a:p>
        </p:txBody>
      </p:sp>
      <p:graphicFrame>
        <p:nvGraphicFramePr>
          <p:cNvPr id="10" name="Object 9"/>
          <p:cNvGraphicFramePr>
            <a:graphicFrameLocks noChangeAspect="1"/>
          </p:cNvGraphicFramePr>
          <p:nvPr>
            <p:extLst/>
          </p:nvPr>
        </p:nvGraphicFramePr>
        <p:xfrm>
          <a:off x="2944677" y="1988496"/>
          <a:ext cx="5714237" cy="3769124"/>
        </p:xfrm>
        <a:graphic>
          <a:graphicData uri="http://schemas.openxmlformats.org/presentationml/2006/ole">
            <mc:AlternateContent xmlns:mc="http://schemas.openxmlformats.org/markup-compatibility/2006">
              <mc:Choice xmlns:v="urn:schemas-microsoft-com:vml" Requires="v">
                <p:oleObj spid="_x0000_s9239" name="Visio" r:id="rId3" imgW="10347388" imgH="8538723" progId="Visio.Drawing.11">
                  <p:embed/>
                </p:oleObj>
              </mc:Choice>
              <mc:Fallback>
                <p:oleObj name="Visio" r:id="rId3" imgW="10347388" imgH="8538723" progId="Visio.Drawing.11">
                  <p:embed/>
                  <p:pic>
                    <p:nvPicPr>
                      <p:cNvPr id="10" name="Object 9"/>
                      <p:cNvPicPr/>
                      <p:nvPr/>
                    </p:nvPicPr>
                    <p:blipFill>
                      <a:blip r:embed="rId4"/>
                      <a:stretch>
                        <a:fillRect/>
                      </a:stretch>
                    </p:blipFill>
                    <p:spPr>
                      <a:xfrm>
                        <a:off x="2944677" y="1988496"/>
                        <a:ext cx="5714237" cy="3769124"/>
                      </a:xfrm>
                      <a:prstGeom prst="rect">
                        <a:avLst/>
                      </a:prstGeom>
                    </p:spPr>
                  </p:pic>
                </p:oleObj>
              </mc:Fallback>
            </mc:AlternateContent>
          </a:graphicData>
        </a:graphic>
      </p:graphicFrame>
    </p:spTree>
    <p:extLst>
      <p:ext uri="{BB962C8B-B14F-4D97-AF65-F5344CB8AC3E}">
        <p14:creationId xmlns:p14="http://schemas.microsoft.com/office/powerpoint/2010/main" val="33930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 calcmode="lin" valueType="num">
                                      <p:cBhvr additive="base">
                                        <p:cTn id="3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 calcmode="lin" valueType="num">
                                      <p:cBhvr additive="base">
                                        <p:cTn id="43"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E220988-1BCC-4649-8D37-7F6171397C9B}" type="slidenum">
              <a:rPr lang="en-US" sz="900">
                <a:solidFill>
                  <a:srgbClr val="004C97"/>
                </a:solidFill>
                <a:latin typeface="Helvetica" pitchFamily="124" charset="0"/>
              </a:rPr>
              <a:pPr eaLnBrk="1" hangingPunct="1"/>
              <a:t>76</a:t>
            </a:fld>
            <a:endParaRPr lang="en-US" sz="900" dirty="0">
              <a:solidFill>
                <a:srgbClr val="004C97"/>
              </a:solidFill>
              <a:latin typeface="Helvetica" pitchFamily="124" charset="0"/>
            </a:endParaRPr>
          </a:p>
        </p:txBody>
      </p:sp>
      <p:pic>
        <p:nvPicPr>
          <p:cNvPr id="2051" name="Picture 3" descr="C:\Users\rmarcum\AppData\Local\Microsoft\Windows\Temporary Internet Files\Content.IE5\UZL2L95M\MC9004414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050" y="800100"/>
            <a:ext cx="5248275" cy="5248275"/>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15A03FE1-3918-4EA9-A840-F0A7524A3C39}"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8" name="Footer Placeholder 4"/>
          <p:cNvSpPr>
            <a:spLocks noGrp="1"/>
          </p:cNvSpPr>
          <p:nvPr>
            <p:ph type="ftr" sz="quarter" idx="11"/>
          </p:nvPr>
        </p:nvSpPr>
        <p:spPr bwMode="auto">
          <a:xfrm>
            <a:off x="806450" y="6515100"/>
            <a:ext cx="5373688" cy="24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88765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8</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12.PM-005  Cost Estimating</a:t>
            </a:r>
            <a:endParaRPr lang="en-US" sz="2400" dirty="0">
              <a:latin typeface="Helvetica" pitchFamily="124" charset="0"/>
            </a:endParaRPr>
          </a:p>
        </p:txBody>
      </p:sp>
      <p:sp>
        <p:nvSpPr>
          <p:cNvPr id="10"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C03B77A6-D734-4663-B537-C5E586DDFE6D}"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3"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pic>
        <p:nvPicPr>
          <p:cNvPr id="2" name="Picture 1">
            <a:extLst>
              <a:ext uri="{FF2B5EF4-FFF2-40B4-BE49-F238E27FC236}">
                <a16:creationId xmlns:a16="http://schemas.microsoft.com/office/drawing/2014/main" id="{BD62857E-5944-4F1D-A3DD-38F970056FF2}"/>
              </a:ext>
            </a:extLst>
          </p:cNvPr>
          <p:cNvPicPr>
            <a:picLocks noChangeAspect="1"/>
          </p:cNvPicPr>
          <p:nvPr/>
        </p:nvPicPr>
        <p:blipFill>
          <a:blip r:embed="rId2"/>
          <a:stretch>
            <a:fillRect/>
          </a:stretch>
        </p:blipFill>
        <p:spPr>
          <a:xfrm>
            <a:off x="543183" y="1521278"/>
            <a:ext cx="7810500" cy="2457450"/>
          </a:xfrm>
          <a:prstGeom prst="rect">
            <a:avLst/>
          </a:prstGeom>
        </p:spPr>
      </p:pic>
      <p:cxnSp>
        <p:nvCxnSpPr>
          <p:cNvPr id="9" name="Straight Connector 8"/>
          <p:cNvCxnSpPr/>
          <p:nvPr/>
        </p:nvCxnSpPr>
        <p:spPr>
          <a:xfrm>
            <a:off x="754624" y="3707444"/>
            <a:ext cx="738761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6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E629F2-473F-4E2D-89CF-9594A9E1A9E2}"/>
              </a:ext>
            </a:extLst>
          </p:cNvPr>
          <p:cNvPicPr>
            <a:picLocks noChangeAspect="1"/>
          </p:cNvPicPr>
          <p:nvPr/>
        </p:nvPicPr>
        <p:blipFill>
          <a:blip r:embed="rId2"/>
          <a:stretch>
            <a:fillRect/>
          </a:stretch>
        </p:blipFill>
        <p:spPr>
          <a:xfrm>
            <a:off x="371475" y="1530037"/>
            <a:ext cx="8401050" cy="2695575"/>
          </a:xfrm>
          <a:prstGeom prst="rect">
            <a:avLst/>
          </a:prstGeom>
        </p:spPr>
      </p:pic>
      <p:sp>
        <p:nvSpPr>
          <p:cNvPr id="18436" name="Slide Number Placeholder 4"/>
          <p:cNvSpPr>
            <a:spLocks noGrp="1"/>
          </p:cNvSpPr>
          <p:nvPr>
            <p:ph type="sldNum" sz="quarter" idx="16"/>
          </p:nvPr>
        </p:nvSpPr>
        <p:spPr>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B48862DB-417D-48F5-8FE1-3DB3FEF8D572}" type="slidenum">
              <a:rPr lang="en-US" sz="900">
                <a:solidFill>
                  <a:srgbClr val="004C97"/>
                </a:solidFill>
                <a:latin typeface="Helvetica" pitchFamily="124" charset="0"/>
              </a:rPr>
              <a:pPr eaLnBrk="1" hangingPunct="1"/>
              <a:t>9</a:t>
            </a:fld>
            <a:endParaRPr lang="en-US" sz="900" dirty="0">
              <a:solidFill>
                <a:srgbClr val="004C97"/>
              </a:solidFill>
              <a:latin typeface="Helvetica" pitchFamily="124" charset="0"/>
            </a:endParaRPr>
          </a:p>
        </p:txBody>
      </p:sp>
      <p:sp>
        <p:nvSpPr>
          <p:cNvPr id="8" name="Title 1"/>
          <p:cNvSpPr txBox="1">
            <a:spLocks/>
          </p:cNvSpPr>
          <p:nvPr/>
        </p:nvSpPr>
        <p:spPr bwMode="auto">
          <a:xfrm>
            <a:off x="200024" y="169863"/>
            <a:ext cx="8686800" cy="642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b" compatLnSpc="1">
            <a:prstTxWarp prst="textNoShape">
              <a:avLst/>
            </a:prstTxWarp>
          </a:bodyPr>
          <a:lstStyle>
            <a:lvl1pPr algn="l" defTabSz="457200" rtl="0" eaLnBrk="1" fontAlgn="base" hangingPunct="1">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dirty="0">
                <a:cs typeface="Arial" charset="0"/>
              </a:rPr>
              <a:t>FNAL Procedure 12.PM-005  Cost Estimating</a:t>
            </a:r>
            <a:endParaRPr lang="en-US" sz="2400" dirty="0">
              <a:latin typeface="Helvetica" pitchFamily="124" charset="0"/>
            </a:endParaRPr>
          </a:p>
        </p:txBody>
      </p:sp>
      <p:cxnSp>
        <p:nvCxnSpPr>
          <p:cNvPr id="9" name="Straight Connector 8"/>
          <p:cNvCxnSpPr/>
          <p:nvPr/>
        </p:nvCxnSpPr>
        <p:spPr>
          <a:xfrm>
            <a:off x="1594459" y="3928320"/>
            <a:ext cx="539689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94459" y="4184422"/>
            <a:ext cx="4882541" cy="550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4294967295"/>
          </p:nvPr>
        </p:nvSpPr>
        <p:spPr bwMode="auto">
          <a:xfrm>
            <a:off x="1365508" y="4574692"/>
            <a:ext cx="6054467" cy="14070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74638" lvl="1" indent="0">
              <a:buNone/>
            </a:pPr>
            <a:r>
              <a:rPr lang="en-US" sz="2400" b="1" dirty="0">
                <a:solidFill>
                  <a:schemeClr val="accent6">
                    <a:lumMod val="50000"/>
                  </a:schemeClr>
                </a:solidFill>
              </a:rPr>
              <a:t>EAC = Estimate At Completion</a:t>
            </a:r>
          </a:p>
          <a:p>
            <a:pPr marL="274638" lvl="1" indent="0">
              <a:buNone/>
            </a:pPr>
            <a:endParaRPr lang="en-US" sz="2400" b="1" dirty="0">
              <a:solidFill>
                <a:schemeClr val="accent6">
                  <a:lumMod val="50000"/>
                </a:schemeClr>
              </a:solidFill>
            </a:endParaRPr>
          </a:p>
          <a:p>
            <a:pPr marL="274638" lvl="1" indent="0">
              <a:buNone/>
            </a:pPr>
            <a:r>
              <a:rPr lang="en-US" sz="2400" b="1" dirty="0">
                <a:solidFill>
                  <a:schemeClr val="accent6">
                    <a:lumMod val="50000"/>
                  </a:schemeClr>
                </a:solidFill>
              </a:rPr>
              <a:t>ETC = Estimate To Completion</a:t>
            </a:r>
          </a:p>
        </p:txBody>
      </p:sp>
      <p:sp>
        <p:nvSpPr>
          <p:cNvPr id="14" name="Date Placeholder 2"/>
          <p:cNvSpPr>
            <a:spLocks noGrp="1"/>
          </p:cNvSpPr>
          <p:nvPr>
            <p:ph type="dt" sz="quarter" idx="4294967295"/>
          </p:nvPr>
        </p:nvSpPr>
        <p:spPr>
          <a:xfrm>
            <a:off x="6459538" y="6515100"/>
            <a:ext cx="1076325" cy="241300"/>
          </a:xfrm>
          <a:prstGeom prst="rect">
            <a:avLst/>
          </a:prstGeom>
          <a:noFill/>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B6FEA89D-57A7-485E-8542-C90D95D3029A}" type="datetime1">
              <a:rPr lang="en-US" sz="900" smtClean="0">
                <a:solidFill>
                  <a:srgbClr val="004C97"/>
                </a:solidFill>
                <a:latin typeface="Helvetica" pitchFamily="124" charset="0"/>
              </a:rPr>
              <a:t>2/28/2019</a:t>
            </a:fld>
            <a:endParaRPr lang="en-US" sz="900" dirty="0">
              <a:solidFill>
                <a:srgbClr val="004C97"/>
              </a:solidFill>
              <a:latin typeface="Helvetica" pitchFamily="124" charset="0"/>
            </a:endParaRPr>
          </a:p>
        </p:txBody>
      </p:sp>
      <p:sp>
        <p:nvSpPr>
          <p:cNvPr id="15" name="Footer Placeholder 4"/>
          <p:cNvSpPr>
            <a:spLocks noGrp="1"/>
          </p:cNvSpPr>
          <p:nvPr>
            <p:ph type="ftr" sz="quarter" idx="4294967295"/>
          </p:nvPr>
        </p:nvSpPr>
        <p:spPr bwMode="auto">
          <a:xfrm>
            <a:off x="806450" y="6515100"/>
            <a:ext cx="5373688" cy="241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900">
                <a:solidFill>
                  <a:srgbClr val="004C97"/>
                </a:solidFill>
                <a:latin typeface="Helvetica" pitchFamily="124" charset="0"/>
              </a:rPr>
              <a:t>Mohammed Elrafih | EVMS Training – Monitor &amp; Control: Estimate at Completion</a:t>
            </a:r>
            <a:endParaRPr lang="en-US" sz="900" b="1" dirty="0">
              <a:solidFill>
                <a:srgbClr val="004C97"/>
              </a:solidFill>
              <a:latin typeface="Helvetica" pitchFamily="124" charset="0"/>
            </a:endParaRPr>
          </a:p>
        </p:txBody>
      </p:sp>
    </p:spTree>
    <p:extLst>
      <p:ext uri="{BB962C8B-B14F-4D97-AF65-F5344CB8AC3E}">
        <p14:creationId xmlns:p14="http://schemas.microsoft.com/office/powerpoint/2010/main" val="1482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 calcmode="lin" valueType="num">
                                      <p:cBhvr additive="base">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FNAL_TemplateP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92DEB5AF06C642855C216FAD4289C8" ma:contentTypeVersion="2" ma:contentTypeDescription="Create a new document." ma:contentTypeScope="" ma:versionID="cdb43d8dcae07cc89aefdb0cff90c0b1">
  <xsd:schema xmlns:xsd="http://www.w3.org/2001/XMLSchema" xmlns:xs="http://www.w3.org/2001/XMLSchema" xmlns:p="http://schemas.microsoft.com/office/2006/metadata/properties" xmlns:ns1="http://schemas.microsoft.com/sharepoint/v3" targetNamespace="http://schemas.microsoft.com/office/2006/metadata/properties" ma:root="true" ma:fieldsID="49e1b8b4bbdc3d0d7783ecb258b7db4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1809D1-8A9E-4067-AF02-38C7ADA649F9}">
  <ds:schemaRefs>
    <ds:schemaRef ds:uri="http://schemas.microsoft.com/sharepoint/v3/contenttype/forms"/>
  </ds:schemaRefs>
</ds:datastoreItem>
</file>

<file path=customXml/itemProps2.xml><?xml version="1.0" encoding="utf-8"?>
<ds:datastoreItem xmlns:ds="http://schemas.openxmlformats.org/officeDocument/2006/customXml" ds:itemID="{440AC298-35BA-4B7A-B8A5-1C4C0E704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B11364-16BA-4123-A8CB-6EFB1EAF8504}">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FNAL_TemplatePC_060514</Template>
  <TotalTime>3921</TotalTime>
  <Words>3739</Words>
  <Application>Microsoft Office PowerPoint</Application>
  <PresentationFormat>On-screen Show (4:3)</PresentationFormat>
  <Paragraphs>708</Paragraphs>
  <Slides>76</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76</vt:i4>
      </vt:variant>
    </vt:vector>
  </HeadingPairs>
  <TitlesOfParts>
    <vt:vector size="86" baseType="lpstr">
      <vt:lpstr>MS PGothic</vt:lpstr>
      <vt:lpstr>MS PGothic</vt:lpstr>
      <vt:lpstr>Arial</vt:lpstr>
      <vt:lpstr>Calibri</vt:lpstr>
      <vt:lpstr>Helvetica</vt:lpstr>
      <vt:lpstr>Wingdings</vt:lpstr>
      <vt:lpstr>FNAL_TemplatePC_060514</vt:lpstr>
      <vt:lpstr>Fermilab: Footer Only</vt:lpstr>
      <vt:lpstr>Worksheet</vt:lpstr>
      <vt:lpstr>Visio</vt:lpstr>
      <vt:lpstr>Project Monitor and Control: Estimate at Completion</vt:lpstr>
      <vt:lpstr>Obtain a Fermi Services Account</vt:lpstr>
      <vt:lpstr>Fermi Systems Access</vt:lpstr>
      <vt:lpstr>CAMs Address Deviations from Plan</vt:lpstr>
      <vt:lpstr>FNAL EVMS process is found in procedures</vt:lpstr>
      <vt:lpstr>FNAL EVMS Procedures (4/9)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Deviations from Plan are Answered by EVMS Procedures</vt:lpstr>
      <vt:lpstr>PowerPoint Presentation</vt:lpstr>
      <vt:lpstr>PowerPoint Presentation</vt:lpstr>
      <vt:lpstr>Cobra Reports – VAR: Forecast Communication Tool</vt:lpstr>
      <vt:lpstr>Variance Analysis Thresholds (Default)</vt:lpstr>
      <vt:lpstr>VAR – Narration (Four Key Elements)</vt:lpstr>
      <vt:lpstr>VAR – Narration (First Two Elements)</vt:lpstr>
      <vt:lpstr>VAR – Narration (Last Elements)</vt:lpstr>
      <vt:lpstr>Scenario #1</vt:lpstr>
      <vt:lpstr>Scenario #2</vt:lpstr>
      <vt:lpstr>Scenario #3</vt:lpstr>
      <vt:lpstr>Scenario #4</vt:lpstr>
      <vt:lpstr>Scenario #4 (Cont.)</vt:lpstr>
      <vt:lpstr>How to Calculate ETC</vt:lpstr>
      <vt:lpstr>How to Calculate ETC</vt:lpstr>
      <vt:lpstr>How to Calculate ETC (Cont.)</vt:lpstr>
      <vt:lpstr>How to Calculate ETC (Cont.)</vt:lpstr>
      <vt:lpstr>How to Calculate ETC (Cont.)</vt:lpstr>
      <vt:lpstr>How to Calculate ETC using P6</vt:lpstr>
      <vt:lpstr>How to Calculate ETC using P6 (cont.)</vt:lpstr>
      <vt:lpstr>Reporting Tools – Understand ETC</vt:lpstr>
      <vt:lpstr>Reporting Tools – Understand ETC</vt:lpstr>
      <vt:lpstr>Reporting Tools – Understand ETC</vt:lpstr>
      <vt:lpstr>CAMs Address Deviations from Plan</vt:lpstr>
      <vt:lpstr>PowerPoint Presentation</vt:lpstr>
      <vt:lpstr>PowerPoint Presentation</vt:lpstr>
      <vt:lpstr>PowerPoint Presentation</vt:lpstr>
      <vt:lpstr>Project Life Cycle – Models Review</vt:lpstr>
      <vt:lpstr>Project Life Cycle – Monitor &amp; Control Review</vt:lpstr>
      <vt:lpstr>Why We Monitor/Control and Initiate Change Control</vt:lpstr>
      <vt:lpstr>PowerPoint Presentation</vt:lpstr>
      <vt:lpstr>PowerPoint Presentation</vt:lpstr>
      <vt:lpstr>PowerPoint Presentation</vt:lpstr>
      <vt:lpstr>Questions about Change - CCB</vt:lpstr>
      <vt:lpstr>Questions about Change – Contingency, UB, MR</vt:lpstr>
      <vt:lpstr>More Questions about Change</vt:lpstr>
      <vt:lpstr>PowerPoint Presentation</vt:lpstr>
      <vt:lpstr>PowerPoint Presentation</vt:lpstr>
      <vt:lpstr>PowerPoint Presentation</vt:lpstr>
      <vt:lpstr>PowerPoint Presentation</vt:lpstr>
      <vt:lpstr>Change Control Process</vt:lpstr>
      <vt:lpstr>PowerPoint Presentation</vt:lpstr>
      <vt:lpstr>PowerPoint Presentation</vt:lpstr>
      <vt:lpstr>PowerPoint Presentation</vt:lpstr>
      <vt:lpstr>Baseline Change Request Tool</vt:lpstr>
      <vt:lpstr>Change Request Form – Generated by BCR Tool</vt:lpstr>
      <vt:lpstr>Change Request Form – Generated by BCR Tool (Cont.)</vt:lpstr>
      <vt:lpstr>Change Request Form – Generated by BCR Tool (Cont.)</vt:lpstr>
      <vt:lpstr>Change Request Form – Generated by BCR Tool (Cont.)</vt:lpstr>
      <vt:lpstr>Example: Change Request Detail Report</vt:lpstr>
      <vt:lpstr>Example: Change Request Log (Summary)</vt:lpstr>
      <vt:lpstr>BCR Control Account Log (Control Account)</vt:lpstr>
      <vt:lpstr>Work Authorization Document (WAD)</vt:lpstr>
      <vt:lpstr>PowerPoint Presentation</vt:lpstr>
      <vt:lpstr>WAD Attachments: Schedule Reports (By CA)</vt:lpstr>
      <vt:lpstr>WAD Attachments: Control Account Plan</vt:lpstr>
      <vt:lpstr>BCR Documentation: Schedule Reports – Three Required</vt:lpstr>
      <vt:lpstr>BCR Documentation: Validation Reports (CA Impact i.e. Before &amp; After)</vt:lpstr>
      <vt:lpstr>BCR Documentation: Validation Reports (History Unchanged)</vt:lpstr>
      <vt:lpstr>Other Documents Possibly needing Update with BCR</vt:lpstr>
      <vt:lpstr>PowerPoint Presentation</vt:lpstr>
    </vt:vector>
  </TitlesOfParts>
  <Company>Fermi National Accelerator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Earned Value Management</dc:title>
  <dc:creator>Richard L. Marcum x8898 16430N</dc:creator>
  <cp:lastModifiedBy>Mohammed Elrafih x 31041N</cp:lastModifiedBy>
  <cp:revision>260</cp:revision>
  <cp:lastPrinted>2014-01-20T19:40:21Z</cp:lastPrinted>
  <dcterms:created xsi:type="dcterms:W3CDTF">2014-06-24T12:51:57Z</dcterms:created>
  <dcterms:modified xsi:type="dcterms:W3CDTF">2019-02-28T16:34:19Z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0x010100AF92DEB5AF06C642855C216FAD4289C8</vt:lpwstr>
  </property>
</Properties>
</file>