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10"/>
  </p:notesMasterIdLst>
  <p:handoutMasterIdLst>
    <p:handoutMasterId r:id="rId11"/>
  </p:handoutMasterIdLst>
  <p:sldIdLst>
    <p:sldId id="265" r:id="rId3"/>
    <p:sldId id="282" r:id="rId4"/>
    <p:sldId id="283" r:id="rId5"/>
    <p:sldId id="292" r:id="rId6"/>
    <p:sldId id="293" r:id="rId7"/>
    <p:sldId id="294" r:id="rId8"/>
    <p:sldId id="291" r:id="rId9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9890F"/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5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8/7/2018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8/7/2018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54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8/9/2018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Jerry Annala | Department meeting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8/9/2018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Jerry Annala | Department meeting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8/9/2018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Jerry Annala | Department meeting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8/9/2018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Jerry Annala | Department meeting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8/9/2018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Jerry Annala | Department meeting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8/9/2018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Jerry Annala | Department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844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8/9/2018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Jerry Annala | Department meeting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8/9/2018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Jerry Annala | Department meeting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8/9/2018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Jerry Annala | Department meeting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8/9/2018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Jerry Annala | Department meeting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7" r:id="rId6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8/9/2018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Jerry Annala | Department meeting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Muon Department meeting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August 9, 2018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3585F-671F-4054-9B97-8668213E3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44766-6167-4170-B26F-A0799C1D5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97" y="784957"/>
            <a:ext cx="8672513" cy="5563592"/>
          </a:xfrm>
        </p:spPr>
        <p:txBody>
          <a:bodyPr/>
          <a:lstStyle/>
          <a:p>
            <a:r>
              <a:rPr lang="en-US" sz="2000" dirty="0"/>
              <a:t>Safety</a:t>
            </a:r>
          </a:p>
          <a:p>
            <a:pPr lvl="1"/>
            <a:r>
              <a:rPr lang="en-US" sz="1800" dirty="0"/>
              <a:t>Work stoppage – details of the triggering incident</a:t>
            </a:r>
          </a:p>
          <a:p>
            <a:pPr lvl="1"/>
            <a:r>
              <a:rPr lang="en-US" sz="1800" dirty="0"/>
              <a:t>Rethink activities that seem commonplace</a:t>
            </a:r>
          </a:p>
          <a:p>
            <a:pPr lvl="2"/>
            <a:r>
              <a:rPr lang="en-US" sz="1600" dirty="0"/>
              <a:t>Pay attention to all signs and postings</a:t>
            </a:r>
          </a:p>
          <a:p>
            <a:pPr lvl="2"/>
            <a:r>
              <a:rPr lang="en-US" sz="1600" dirty="0"/>
              <a:t>Follow two man rule in the tunnels</a:t>
            </a:r>
          </a:p>
          <a:p>
            <a:pPr lvl="2"/>
            <a:r>
              <a:rPr lang="en-US" sz="1600" dirty="0"/>
              <a:t>Be careful about handling items from the tunnel</a:t>
            </a:r>
          </a:p>
          <a:p>
            <a:pPr lvl="2"/>
            <a:r>
              <a:rPr lang="en-US" sz="1600" dirty="0"/>
              <a:t>Remember to frisk</a:t>
            </a:r>
          </a:p>
          <a:p>
            <a:pPr lvl="1"/>
            <a:r>
              <a:rPr lang="en-US" sz="1800" dirty="0"/>
              <a:t>There was another Safety violation this week</a:t>
            </a:r>
          </a:p>
          <a:p>
            <a:pPr lvl="1"/>
            <a:r>
              <a:rPr lang="en-US" sz="1800" dirty="0"/>
              <a:t>Everbridge drill today</a:t>
            </a:r>
          </a:p>
          <a:p>
            <a:r>
              <a:rPr lang="en-US" sz="2000" dirty="0"/>
              <a:t>Performance appraisal process</a:t>
            </a:r>
          </a:p>
          <a:p>
            <a:pPr lvl="1"/>
            <a:r>
              <a:rPr lang="en-US" sz="2000" dirty="0"/>
              <a:t>All self evaluations are in </a:t>
            </a:r>
          </a:p>
          <a:p>
            <a:pPr lvl="1"/>
            <a:r>
              <a:rPr lang="en-US" sz="2000" dirty="0"/>
              <a:t>Discussion with supervisor should be in September</a:t>
            </a:r>
          </a:p>
          <a:p>
            <a:pPr lvl="1"/>
            <a:r>
              <a:rPr lang="en-US" sz="2000" dirty="0"/>
              <a:t>Start looking at goals for next year</a:t>
            </a:r>
          </a:p>
          <a:p>
            <a:r>
              <a:rPr lang="en-US" sz="2000" dirty="0"/>
              <a:t>“Friends of Fermilab for Science Education” tour on Sep 8</a:t>
            </a:r>
          </a:p>
          <a:p>
            <a:r>
              <a:rPr lang="en-US" sz="2000" dirty="0"/>
              <a:t>Power Outage schedule </a:t>
            </a:r>
            <a:endParaRPr lang="en-US" sz="1800" dirty="0"/>
          </a:p>
          <a:p>
            <a:pPr lvl="1"/>
            <a:r>
              <a:rPr lang="en-US" sz="1800" dirty="0"/>
              <a:t>Aug 17 – BWT (all day)</a:t>
            </a:r>
          </a:p>
          <a:p>
            <a:pPr lvl="1"/>
            <a:r>
              <a:rPr lang="en-US" sz="1800" dirty="0"/>
              <a:t>Aug 27 and Sep 10 – Site (15 minutes)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B9E03-B553-4706-BD10-7CB5DBA86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8/9/2018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95824-EC12-4459-884C-2ECBA7BE0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Jerry Annala | Department meeting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554DC-5AD9-4813-92E2-04D336B80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943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32E44-FF95-4A73-A44B-E16D981E8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Shutdown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51F8D-26C4-478A-BDE0-773935903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Electrician work</a:t>
            </a:r>
          </a:p>
          <a:p>
            <a:pPr lvl="1"/>
            <a:r>
              <a:rPr lang="en-US" sz="2000" dirty="0"/>
              <a:t>M4 line vacuum cables – done</a:t>
            </a:r>
          </a:p>
          <a:p>
            <a:pPr lvl="1"/>
            <a:r>
              <a:rPr lang="en-US" sz="2000" dirty="0"/>
              <a:t>US M4 instrumentation cables – done</a:t>
            </a:r>
          </a:p>
          <a:p>
            <a:pPr lvl="1"/>
            <a:r>
              <a:rPr lang="en-US" sz="2000" dirty="0"/>
              <a:t>M5 line capacity increase for Q12,13 – done</a:t>
            </a:r>
          </a:p>
          <a:p>
            <a:pPr lvl="1"/>
            <a:r>
              <a:rPr lang="en-US" sz="2000" dirty="0"/>
              <a:t>TLMs – done</a:t>
            </a:r>
          </a:p>
          <a:p>
            <a:pPr lvl="1"/>
            <a:r>
              <a:rPr lang="en-US" sz="2000" dirty="0"/>
              <a:t>Collimators and Cooling Wedge – done</a:t>
            </a:r>
          </a:p>
          <a:p>
            <a:pPr lvl="1"/>
            <a:r>
              <a:rPr lang="en-US" sz="2000" dirty="0"/>
              <a:t>Heliax pulls from AP-50 to MC-1 (3 out of 5 cables done)</a:t>
            </a:r>
          </a:p>
          <a:p>
            <a:pPr lvl="1"/>
            <a:r>
              <a:rPr lang="en-US" sz="2000" dirty="0"/>
              <a:t>LOTO disconnect switch conversion to Kirk key (60% complete)</a:t>
            </a:r>
          </a:p>
          <a:p>
            <a:r>
              <a:rPr lang="en-US" dirty="0"/>
              <a:t>Miscellaneous work</a:t>
            </a:r>
          </a:p>
          <a:p>
            <a:pPr lvl="1"/>
            <a:r>
              <a:rPr lang="en-US" sz="2000" dirty="0"/>
              <a:t>AP-0 interlock upgrade ()</a:t>
            </a:r>
          </a:p>
          <a:p>
            <a:pPr lvl="1"/>
            <a:r>
              <a:rPr lang="en-US" sz="2000" dirty="0"/>
              <a:t>Target rotation repair (In progress)</a:t>
            </a:r>
          </a:p>
          <a:p>
            <a:pPr lvl="1"/>
            <a:r>
              <a:rPr lang="en-US" sz="2000" dirty="0"/>
              <a:t>PWC investigation (in progress)</a:t>
            </a:r>
          </a:p>
          <a:p>
            <a:pPr lvl="1"/>
            <a:r>
              <a:rPr lang="en-US" sz="2000" dirty="0"/>
              <a:t>Prototype g-2 target (materials to construct target have been ordered)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8D00F-BED3-4509-987E-388C53029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8/9/2018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EF2AC-9AA6-4BFC-AFEF-D6D06EA69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Jerry Annala | Department meeting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16EAF-27AA-4597-872E-F6BF414F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15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32E44-FF95-4A73-A44B-E16D981E8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Shutdown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51F8D-26C4-478A-BDE0-773935903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Vacuum work</a:t>
            </a:r>
          </a:p>
          <a:p>
            <a:pPr lvl="1"/>
            <a:r>
              <a:rPr lang="en-US" sz="2000" dirty="0"/>
              <a:t>Delivery Ring Maintenance and leak check complete</a:t>
            </a:r>
          </a:p>
          <a:p>
            <a:pPr lvl="1"/>
            <a:r>
              <a:rPr lang="en-US" sz="2000" dirty="0"/>
              <a:t>M2/M3 line collimators installed </a:t>
            </a:r>
          </a:p>
          <a:p>
            <a:pPr lvl="2"/>
            <a:r>
              <a:rPr lang="en-US" sz="1800" dirty="0"/>
              <a:t>Only motion controls and readback connections remain</a:t>
            </a:r>
          </a:p>
          <a:p>
            <a:pPr lvl="1"/>
            <a:r>
              <a:rPr lang="en-US" sz="2000" dirty="0"/>
              <a:t>RGA scan of 30 straight (data collected but no report yet)</a:t>
            </a:r>
          </a:p>
          <a:p>
            <a:pPr lvl="1"/>
            <a:r>
              <a:rPr lang="en-US" sz="2000" dirty="0"/>
              <a:t>M4 line construction (up to temporary shield wall)</a:t>
            </a:r>
          </a:p>
          <a:p>
            <a:pPr lvl="2"/>
            <a:r>
              <a:rPr lang="en-US" sz="1800" dirty="0"/>
              <a:t>Beam pipes are in the magnets</a:t>
            </a:r>
          </a:p>
          <a:p>
            <a:pPr lvl="2"/>
            <a:r>
              <a:rPr lang="en-US" sz="1800" dirty="0"/>
              <a:t>Instrumentation stands in place</a:t>
            </a:r>
          </a:p>
          <a:p>
            <a:pPr lvl="2"/>
            <a:r>
              <a:rPr lang="en-US" sz="1800" dirty="0"/>
              <a:t>Welder needed to interface beam pipes that are in place</a:t>
            </a:r>
          </a:p>
          <a:p>
            <a:pPr lvl="2"/>
            <a:r>
              <a:rPr lang="en-US" sz="1800" dirty="0"/>
              <a:t>Vacuum tees and pumps and instruments need to be placed</a:t>
            </a:r>
          </a:p>
          <a:p>
            <a:pPr lvl="1"/>
            <a:r>
              <a:rPr lang="en-US" sz="2000" dirty="0"/>
              <a:t>M4/M5 shared maintenance not started</a:t>
            </a:r>
          </a:p>
          <a:p>
            <a:pPr lvl="1"/>
            <a:r>
              <a:rPr lang="en-US" sz="2000" dirty="0"/>
              <a:t>Cooling wedge installation not started</a:t>
            </a:r>
          </a:p>
          <a:p>
            <a:pPr lvl="1"/>
            <a:r>
              <a:rPr lang="en-US" sz="2000" dirty="0"/>
              <a:t>Vacuum window replacement at end of M5 line not started.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8D00F-BED3-4509-987E-388C53029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8/9/2018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EF2AC-9AA6-4BFC-AFEF-D6D06EA69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Jerry Annala | Department meeting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16EAF-27AA-4597-872E-F6BF414F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9900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32E44-FF95-4A73-A44B-E16D981E8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Shutdown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51F8D-26C4-478A-BDE0-773935903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30" y="859899"/>
            <a:ext cx="8672513" cy="4987867"/>
          </a:xfrm>
        </p:spPr>
        <p:txBody>
          <a:bodyPr/>
          <a:lstStyle/>
          <a:p>
            <a:r>
              <a:rPr lang="en-US" dirty="0"/>
              <a:t>New (Unplanned) Jobs</a:t>
            </a:r>
          </a:p>
          <a:p>
            <a:pPr lvl="1"/>
            <a:r>
              <a:rPr lang="en-US" sz="2000" dirty="0"/>
              <a:t>Target rotation bearing replacement</a:t>
            </a:r>
          </a:p>
          <a:p>
            <a:pPr lvl="1"/>
            <a:r>
              <a:rPr lang="en-US" sz="2000" dirty="0"/>
              <a:t>Broke ceramic on D:H748</a:t>
            </a:r>
          </a:p>
          <a:p>
            <a:pPr lvl="1"/>
            <a:r>
              <a:rPr lang="en-US" sz="2000" dirty="0"/>
              <a:t>Water leak on D:V003</a:t>
            </a:r>
          </a:p>
          <a:p>
            <a:pPr lvl="1"/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8D00F-BED3-4509-987E-388C53029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8/9/2018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EF2AC-9AA6-4BFC-AFEF-D6D06EA69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Jerry Annala | Department meeting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16EAF-27AA-4597-872E-F6BF414F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7FE688-A9AE-488D-B129-F65830E7B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3353833"/>
            <a:ext cx="7588373" cy="28361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45225B-93A6-442F-9674-0CB2F3879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372" y="2174804"/>
            <a:ext cx="3357701" cy="44609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22FFC8-FAE0-4CC8-9A32-3793C7849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405" y="101600"/>
            <a:ext cx="3687668" cy="207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72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FFB27-C573-44A5-B088-5F122D83C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Shutdown Activities (g-2 experiment)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AFF45-88F3-4EB4-BC63-ABF023614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Magnet was warmed up to purify helium and cooled down</a:t>
            </a:r>
          </a:p>
          <a:p>
            <a:r>
              <a:rPr lang="en-US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Compressors in A0 have been refurbished</a:t>
            </a:r>
          </a:p>
          <a:p>
            <a:r>
              <a:rPr lang="en-US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Work on Compressor Trip </a:t>
            </a:r>
            <a:r>
              <a:rPr lang="en-US" sz="16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Cryo</a:t>
            </a:r>
            <a:r>
              <a:rPr lang="en-US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Response is continuing and behind schedule due to manpower</a:t>
            </a:r>
          </a:p>
          <a:p>
            <a:r>
              <a:rPr lang="en-US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Ongoing work for overall reliability improvements to </a:t>
            </a:r>
            <a:r>
              <a:rPr lang="en-US" sz="16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cryo</a:t>
            </a:r>
            <a:r>
              <a:rPr lang="en-US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system and controls</a:t>
            </a:r>
          </a:p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Electrostatic quadrupoles tested an additional so-called batman insulators. After successful testing, we are proceeding to produce and install the remaining 7 batman.</a:t>
            </a:r>
          </a:p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Quad testing at better vacuum allows us to raise the voltage to 29kV which is above operating voltages</a:t>
            </a:r>
          </a:p>
          <a:p>
            <a:r>
              <a:rPr lang="en-US" sz="1600" dirty="0">
                <a:solidFill>
                  <a:srgbClr val="7030A0"/>
                </a:solidFill>
              </a:rPr>
              <a:t>Kicker - quadrupole interference was tested with better vacuum and we saw a significant improvement</a:t>
            </a:r>
          </a:p>
          <a:p>
            <a:r>
              <a:rPr lang="en-US" sz="1600" dirty="0">
                <a:solidFill>
                  <a:srgbClr val="7030A0"/>
                </a:solidFill>
              </a:rPr>
              <a:t>Kicker bazooka upgrades is the main schedule driver at the moment. Currently we are working on the drawings to send them out for bidding. </a:t>
            </a:r>
          </a:p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Inflector passed final cold test, preparing final steps to ship to MC1. Inflector mini-review last week left us with homework which we are addressing to get approval for the installation of new inflector</a:t>
            </a:r>
          </a:p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Preparing to proceed with the magnet insulation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4844B-FB4A-471F-A2EA-61F47A236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8/9/2018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F31A2-8A75-41C2-88BF-96AA61B43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Jerry Annala | Department meeting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50548-8DD0-4820-AB8D-699C1EBFF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826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7430" y="251752"/>
            <a:ext cx="8686800" cy="427877"/>
          </a:xfrm>
        </p:spPr>
        <p:txBody>
          <a:bodyPr/>
          <a:lstStyle/>
          <a:p>
            <a:r>
              <a:rPr lang="en-US" sz="2400" dirty="0">
                <a:latin typeface="Helvetica" panose="020B0604020202020204" pitchFamily="34" charset="0"/>
                <a:ea typeface="Geneva" pitchFamily="121" charset="-128"/>
              </a:rPr>
              <a:t>Path to higher flux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Jerry Annala | Department meeting</a:t>
            </a:r>
            <a:endParaRPr lang="en-US" b="1" dirty="0"/>
          </a:p>
        </p:txBody>
      </p:sp>
      <p:sp>
        <p:nvSpPr>
          <p:cNvPr id="19" name="Content Placeholder 29"/>
          <p:cNvSpPr txBox="1">
            <a:spLocks/>
          </p:cNvSpPr>
          <p:nvPr/>
        </p:nvSpPr>
        <p:spPr bwMode="auto">
          <a:xfrm>
            <a:off x="307429" y="908231"/>
            <a:ext cx="8590385" cy="4613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/>
              <a:t>Improvements to flux this summer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accent3"/>
                </a:solidFill>
              </a:rPr>
              <a:t>(5% gain) Replace F17B3 and V907 Beamline PS to allow faster switching between SY(FTBF) spills (really 7% convolve with more SY120 time)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accent3"/>
                </a:solidFill>
              </a:rPr>
              <a:t>(20% gain) Add wedges for momentum compaction of beam</a:t>
            </a:r>
            <a:r>
              <a:rPr lang="mr-IN" dirty="0">
                <a:solidFill>
                  <a:schemeClr val="accent3"/>
                </a:solidFill>
              </a:rPr>
              <a:t>…</a:t>
            </a:r>
            <a:r>
              <a:rPr lang="en-US" dirty="0">
                <a:solidFill>
                  <a:schemeClr val="accent3"/>
                </a:solidFill>
              </a:rPr>
              <a:t>funded through LDRD and aiming to install this summer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accent3"/>
                </a:solidFill>
              </a:rPr>
              <a:t>(10% gain) Reliable quad operation, possibly at higher n-value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accent3"/>
                </a:solidFill>
              </a:rPr>
              <a:t>(10% gain) Kicker amplitude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accent3"/>
                </a:solidFill>
              </a:rPr>
              <a:t>(40% gain) New inflector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rgbClr val="FFC000"/>
                </a:solidFill>
              </a:rPr>
              <a:t>(10-20% gain) Broader beam in M2/M3, optics need to be understood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rgbClr val="FF0000"/>
                </a:solidFill>
              </a:rPr>
              <a:t>(10% gain) New target </a:t>
            </a:r>
            <a:r>
              <a:rPr lang="mr-IN" dirty="0">
                <a:solidFill>
                  <a:srgbClr val="FF0000"/>
                </a:solidFill>
              </a:rPr>
              <a:t>–</a:t>
            </a:r>
            <a:r>
              <a:rPr lang="en-US" dirty="0">
                <a:solidFill>
                  <a:srgbClr val="FF0000"/>
                </a:solidFill>
              </a:rPr>
              <a:t> but target group stretched thin with LBNF work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Completing list in green improves flux by 213%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8/9/2018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147113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7026</TotalTime>
  <Words>674</Words>
  <Application>Microsoft Office PowerPoint</Application>
  <PresentationFormat>On-screen Show (4:3)</PresentationFormat>
  <Paragraphs>93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ＭＳ Ｐゴシック</vt:lpstr>
      <vt:lpstr>ＭＳ Ｐゴシック</vt:lpstr>
      <vt:lpstr>Arial</vt:lpstr>
      <vt:lpstr>Calibri</vt:lpstr>
      <vt:lpstr>Geneva</vt:lpstr>
      <vt:lpstr>Helvetica</vt:lpstr>
      <vt:lpstr>FNAL_TemplateMac_060514</vt:lpstr>
      <vt:lpstr>Fermilab: Footer Only</vt:lpstr>
      <vt:lpstr>Muon Department meeting</vt:lpstr>
      <vt:lpstr>Department Business</vt:lpstr>
      <vt:lpstr>Shutdown Update</vt:lpstr>
      <vt:lpstr>Shutdown Update</vt:lpstr>
      <vt:lpstr>Shutdown Update</vt:lpstr>
      <vt:lpstr>Shutdown Activities (g-2 experiment)</vt:lpstr>
      <vt:lpstr>Path to higher flux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Muon Department meeting</dc:title>
  <dc:creator>Gerald E. Annala x3804 06541N</dc:creator>
  <cp:lastModifiedBy>Gerald E. Annala x3804 06541N</cp:lastModifiedBy>
  <cp:revision>40</cp:revision>
  <cp:lastPrinted>2018-07-18T11:22:26Z</cp:lastPrinted>
  <dcterms:created xsi:type="dcterms:W3CDTF">2018-01-17T14:38:30Z</dcterms:created>
  <dcterms:modified xsi:type="dcterms:W3CDTF">2018-08-09T13:39:53Z</dcterms:modified>
</cp:coreProperties>
</file>