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53" r:id="rId5"/>
    <p:sldId id="331" r:id="rId6"/>
    <p:sldId id="326" r:id="rId7"/>
    <p:sldId id="328" r:id="rId8"/>
    <p:sldId id="360" r:id="rId9"/>
    <p:sldId id="358" r:id="rId10"/>
    <p:sldId id="362" r:id="rId11"/>
    <p:sldId id="368" r:id="rId12"/>
    <p:sldId id="370" r:id="rId13"/>
    <p:sldId id="367" r:id="rId14"/>
    <p:sldId id="363" r:id="rId15"/>
    <p:sldId id="371" r:id="rId16"/>
    <p:sldId id="372" r:id="rId17"/>
    <p:sldId id="364" r:id="rId18"/>
    <p:sldId id="369" r:id="rId19"/>
    <p:sldId id="373" r:id="rId20"/>
    <p:sldId id="366" r:id="rId21"/>
    <p:sldId id="359" r:id="rId22"/>
    <p:sldId id="327" r:id="rId23"/>
    <p:sldId id="329" r:id="rId24"/>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E4E4E"/>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87" autoAdjust="0"/>
    <p:restoredTop sz="86943" autoAdjust="0"/>
  </p:normalViewPr>
  <p:slideViewPr>
    <p:cSldViewPr snapToGrid="0" snapToObjects="1" showGuides="1">
      <p:cViewPr varScale="1">
        <p:scale>
          <a:sx n="147" d="100"/>
          <a:sy n="147" d="100"/>
        </p:scale>
        <p:origin x="2344" y="200"/>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wrap="square" lIns="96658" tIns="48329" rIns="96658" bIns="4832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8/15/18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58" tIns="48329" rIns="96658" bIns="4832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wrap="square" lIns="96658" tIns="48329" rIns="96658" bIns="4832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8/15/18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pPr lvl="0"/>
            <a:endParaRPr lang="en-US" noProof="0"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8" tIns="48329" rIns="96658" bIns="4832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dirty="0"/>
          </a:p>
        </p:txBody>
      </p:sp>
    </p:spTree>
    <p:extLst>
      <p:ext uri="{BB962C8B-B14F-4D97-AF65-F5344CB8AC3E}">
        <p14:creationId xmlns:p14="http://schemas.microsoft.com/office/powerpoint/2010/main" val="58180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19</a:t>
            </a:fld>
            <a:endParaRPr lang="en-US" dirty="0"/>
          </a:p>
        </p:txBody>
      </p:sp>
    </p:spTree>
    <p:extLst>
      <p:ext uri="{BB962C8B-B14F-4D97-AF65-F5344CB8AC3E}">
        <p14:creationId xmlns:p14="http://schemas.microsoft.com/office/powerpoint/2010/main" val="1389411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727131" y="619509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97" y="874754"/>
            <a:ext cx="9161762" cy="3068205"/>
          </a:xfrm>
          <a:prstGeom prst="rect">
            <a:avLst/>
          </a:prstGeom>
        </p:spPr>
      </p:pic>
      <p:sp>
        <p:nvSpPr>
          <p:cNvPr id="9" name="TextBox 8"/>
          <p:cNvSpPr txBox="1"/>
          <p:nvPr userDrawn="1"/>
        </p:nvSpPr>
        <p:spPr>
          <a:xfrm>
            <a:off x="5727131" y="5162312"/>
            <a:ext cx="3143723" cy="923330"/>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India/DAE</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Italy/INFN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UK/STFC</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France/CEA/lrfu, CNRS/IN2P3</a:t>
            </a:r>
            <a:endParaRPr lang="en-US" dirty="0"/>
          </a:p>
        </p:txBody>
      </p: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8/15/18</a:t>
            </a:r>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J. Leibfritz | PIP2IT Conversion</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8/15/18</a:t>
            </a:r>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J. Leibfritz | PIP2IT Conversion</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dirty="0"/>
              <a:t>8/15/18</a:t>
            </a:r>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dirty="0"/>
              <a:t>J. Leibfritz | PIP2IT Conversion</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dirty="0"/>
              <a:t>8/15/18</a:t>
            </a:r>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dirty="0"/>
              <a:t>J. Leibfritz | PIP2IT Conversion</a:t>
            </a:r>
            <a:endParaRPr lang="en-US" b="1" dirty="0"/>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8/15/18</a:t>
            </a:r>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dirty="0"/>
              <a:t>J. Leibfritz | PIP2IT Conversion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dirty="0"/>
              <a:t>Click icon to add picture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11" name="Date Placeholder 10"/>
          <p:cNvSpPr>
            <a:spLocks noGrp="1"/>
          </p:cNvSpPr>
          <p:nvPr>
            <p:ph type="dt" sz="half" idx="10"/>
          </p:nvPr>
        </p:nvSpPr>
        <p:spPr/>
        <p:txBody>
          <a:bodyPr/>
          <a:lstStyle/>
          <a:p>
            <a:pPr>
              <a:defRPr/>
            </a:pPr>
            <a:r>
              <a:rPr lang="en-US" dirty="0"/>
              <a:t>8/15/18</a:t>
            </a:r>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dirty="0"/>
              <a:t>J. Leibfritz | PIP2IT Conversion</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8/15/18</a:t>
            </a:r>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J. Leibfritz | PIP2IT Conversion</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Jerry Leibfritz</a:t>
            </a:r>
          </a:p>
          <a:p>
            <a:r>
              <a:rPr lang="en-US" dirty="0"/>
              <a:t>PIP-II PMG Meeting</a:t>
            </a:r>
          </a:p>
          <a:p>
            <a:r>
              <a:rPr lang="en-US" dirty="0"/>
              <a:t>15 August 2018</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Conversion of PIP2IT to a CM Test Stand</a:t>
            </a:r>
          </a:p>
        </p:txBody>
      </p:sp>
    </p:spTree>
    <p:extLst>
      <p:ext uri="{BB962C8B-B14F-4D97-AF65-F5344CB8AC3E}">
        <p14:creationId xmlns:p14="http://schemas.microsoft.com/office/powerpoint/2010/main" val="79988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80AA-2975-B74E-8F6B-35482E082335}"/>
              </a:ext>
            </a:extLst>
          </p:cNvPr>
          <p:cNvSpPr>
            <a:spLocks noGrp="1"/>
          </p:cNvSpPr>
          <p:nvPr>
            <p:ph type="title"/>
          </p:nvPr>
        </p:nvSpPr>
        <p:spPr/>
        <p:txBody>
          <a:bodyPr/>
          <a:lstStyle/>
          <a:p>
            <a:r>
              <a:rPr lang="en-US" dirty="0"/>
              <a:t>Additional view (2)</a:t>
            </a:r>
          </a:p>
        </p:txBody>
      </p:sp>
      <p:sp>
        <p:nvSpPr>
          <p:cNvPr id="3" name="Content Placeholder 2">
            <a:extLst>
              <a:ext uri="{FF2B5EF4-FFF2-40B4-BE49-F238E27FC236}">
                <a16:creationId xmlns:a16="http://schemas.microsoft.com/office/drawing/2014/main" id="{D340DB7A-1646-7C4B-9BA3-2B5BDB46EC5E}"/>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83E5D52B-9D4E-084B-9078-6ED54D9CCA4C}"/>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AC36BE08-8D71-AD4A-876B-C4FB3066723F}"/>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2068E0FF-378D-AB49-B382-874AA54F1713}"/>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8" name="Picture 7">
            <a:extLst>
              <a:ext uri="{FF2B5EF4-FFF2-40B4-BE49-F238E27FC236}">
                <a16:creationId xmlns:a16="http://schemas.microsoft.com/office/drawing/2014/main" id="{806F8F43-ADD4-364D-B6AD-D4E0EB1025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6603" y="1043046"/>
            <a:ext cx="8376506" cy="4824354"/>
          </a:xfrm>
          <a:prstGeom prst="rect">
            <a:avLst/>
          </a:prstGeom>
        </p:spPr>
      </p:pic>
    </p:spTree>
    <p:extLst>
      <p:ext uri="{BB962C8B-B14F-4D97-AF65-F5344CB8AC3E}">
        <p14:creationId xmlns:p14="http://schemas.microsoft.com/office/powerpoint/2010/main" val="420768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72C9-6D97-9C47-82B3-09DCE5666F5F}"/>
              </a:ext>
            </a:extLst>
          </p:cNvPr>
          <p:cNvSpPr>
            <a:spLocks noGrp="1"/>
          </p:cNvSpPr>
          <p:nvPr>
            <p:ph type="title"/>
          </p:nvPr>
        </p:nvSpPr>
        <p:spPr/>
        <p:txBody>
          <a:bodyPr/>
          <a:lstStyle/>
          <a:p>
            <a:r>
              <a:rPr lang="en-US" dirty="0"/>
              <a:t>Next challenge - RF SSA layout &amp; RF routing</a:t>
            </a:r>
          </a:p>
        </p:txBody>
      </p:sp>
      <p:sp>
        <p:nvSpPr>
          <p:cNvPr id="3" name="Content Placeholder 2">
            <a:extLst>
              <a:ext uri="{FF2B5EF4-FFF2-40B4-BE49-F238E27FC236}">
                <a16:creationId xmlns:a16="http://schemas.microsoft.com/office/drawing/2014/main" id="{91F7DE35-B83A-AA47-B22F-6256F59A248F}"/>
              </a:ext>
            </a:extLst>
          </p:cNvPr>
          <p:cNvSpPr>
            <a:spLocks noGrp="1"/>
          </p:cNvSpPr>
          <p:nvPr>
            <p:ph idx="1"/>
          </p:nvPr>
        </p:nvSpPr>
        <p:spPr/>
        <p:txBody>
          <a:bodyPr/>
          <a:lstStyle/>
          <a:p>
            <a:r>
              <a:rPr lang="en-US" dirty="0"/>
              <a:t>Need space for SSA’s for:</a:t>
            </a:r>
          </a:p>
          <a:p>
            <a:pPr lvl="1"/>
            <a:r>
              <a:rPr lang="en-US" dirty="0"/>
              <a:t>HWR (already have rack space assigned)</a:t>
            </a:r>
          </a:p>
          <a:p>
            <a:pPr lvl="1"/>
            <a:r>
              <a:rPr lang="en-US" dirty="0"/>
              <a:t>SSR1 (8 SSA’s)</a:t>
            </a:r>
          </a:p>
          <a:p>
            <a:pPr lvl="1"/>
            <a:r>
              <a:rPr lang="en-US" dirty="0"/>
              <a:t>SSR2 (5 SSA’s)</a:t>
            </a:r>
          </a:p>
          <a:p>
            <a:pPr lvl="2"/>
            <a:r>
              <a:rPr lang="en-US" dirty="0"/>
              <a:t>Could SSR2 SSA’s replace SSR1 SSA’s, or do all have to be in place at same time?</a:t>
            </a:r>
          </a:p>
          <a:p>
            <a:pPr lvl="1"/>
            <a:r>
              <a:rPr lang="en-US" dirty="0"/>
              <a:t>LB650 (8 SSA’s)</a:t>
            </a:r>
          </a:p>
          <a:p>
            <a:pPr lvl="2"/>
            <a:r>
              <a:rPr lang="en-US" dirty="0"/>
              <a:t>Very large</a:t>
            </a:r>
          </a:p>
          <a:p>
            <a:pPr lvl="2"/>
            <a:r>
              <a:rPr lang="en-US" dirty="0"/>
              <a:t>Will also be used for HB650</a:t>
            </a:r>
          </a:p>
        </p:txBody>
      </p:sp>
      <p:sp>
        <p:nvSpPr>
          <p:cNvPr id="4" name="Date Placeholder 3">
            <a:extLst>
              <a:ext uri="{FF2B5EF4-FFF2-40B4-BE49-F238E27FC236}">
                <a16:creationId xmlns:a16="http://schemas.microsoft.com/office/drawing/2014/main" id="{68060C3D-0AE7-D546-ABA1-D9F3C1F4262A}"/>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BF814431-F511-0F43-A41A-13148E22498D}"/>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1F99F9CF-2DD4-CC47-BEDD-AC0730B4AE73}"/>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4543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72C9-6D97-9C47-82B3-09DCE5666F5F}"/>
              </a:ext>
            </a:extLst>
          </p:cNvPr>
          <p:cNvSpPr>
            <a:spLocks noGrp="1"/>
          </p:cNvSpPr>
          <p:nvPr>
            <p:ph type="title"/>
          </p:nvPr>
        </p:nvSpPr>
        <p:spPr/>
        <p:txBody>
          <a:bodyPr/>
          <a:lstStyle/>
          <a:p>
            <a:r>
              <a:rPr lang="en-US" dirty="0"/>
              <a:t>HWR and SSR1 SSA’s – conceptual plan</a:t>
            </a:r>
          </a:p>
        </p:txBody>
      </p:sp>
      <p:sp>
        <p:nvSpPr>
          <p:cNvPr id="3" name="Content Placeholder 2">
            <a:extLst>
              <a:ext uri="{FF2B5EF4-FFF2-40B4-BE49-F238E27FC236}">
                <a16:creationId xmlns:a16="http://schemas.microsoft.com/office/drawing/2014/main" id="{91F7DE35-B83A-AA47-B22F-6256F59A248F}"/>
              </a:ext>
            </a:extLst>
          </p:cNvPr>
          <p:cNvSpPr>
            <a:spLocks noGrp="1"/>
          </p:cNvSpPr>
          <p:nvPr>
            <p:ph idx="1"/>
          </p:nvPr>
        </p:nvSpPr>
        <p:spPr/>
        <p:txBody>
          <a:bodyPr/>
          <a:lstStyle/>
          <a:p>
            <a:r>
              <a:rPr lang="en-US" dirty="0"/>
              <a:t>To be installed in FY19</a:t>
            </a:r>
          </a:p>
        </p:txBody>
      </p:sp>
      <p:sp>
        <p:nvSpPr>
          <p:cNvPr id="4" name="Date Placeholder 3">
            <a:extLst>
              <a:ext uri="{FF2B5EF4-FFF2-40B4-BE49-F238E27FC236}">
                <a16:creationId xmlns:a16="http://schemas.microsoft.com/office/drawing/2014/main" id="{68060C3D-0AE7-D546-ABA1-D9F3C1F4262A}"/>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BF814431-F511-0F43-A41A-13148E22498D}"/>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1F99F9CF-2DD4-CC47-BEDD-AC0730B4AE73}"/>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10" name="Picture 9">
            <a:extLst>
              <a:ext uri="{FF2B5EF4-FFF2-40B4-BE49-F238E27FC236}">
                <a16:creationId xmlns:a16="http://schemas.microsoft.com/office/drawing/2014/main" id="{E2EB6E40-4E5F-B847-A429-F01D43E3769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2365747" y="1133055"/>
            <a:ext cx="4412507" cy="5383212"/>
          </a:xfrm>
          <a:prstGeom prst="rect">
            <a:avLst/>
          </a:prstGeom>
        </p:spPr>
      </p:pic>
      <p:sp>
        <p:nvSpPr>
          <p:cNvPr id="7" name="TextBox 6">
            <a:extLst>
              <a:ext uri="{FF2B5EF4-FFF2-40B4-BE49-F238E27FC236}">
                <a16:creationId xmlns:a16="http://schemas.microsoft.com/office/drawing/2014/main" id="{92861512-6B54-684F-8831-CBBDD41203D5}"/>
              </a:ext>
            </a:extLst>
          </p:cNvPr>
          <p:cNvSpPr txBox="1"/>
          <p:nvPr/>
        </p:nvSpPr>
        <p:spPr>
          <a:xfrm>
            <a:off x="6020027" y="1055923"/>
            <a:ext cx="1511073" cy="461665"/>
          </a:xfrm>
          <a:prstGeom prst="rect">
            <a:avLst/>
          </a:prstGeom>
          <a:noFill/>
        </p:spPr>
        <p:txBody>
          <a:bodyPr wrap="square" rtlCol="0">
            <a:spAutoFit/>
          </a:bodyPr>
          <a:lstStyle/>
          <a:p>
            <a:r>
              <a:rPr lang="en-US" dirty="0"/>
              <a:t>HWR SSA’s</a:t>
            </a:r>
          </a:p>
        </p:txBody>
      </p:sp>
      <p:sp>
        <p:nvSpPr>
          <p:cNvPr id="9" name="TextBox 8">
            <a:extLst>
              <a:ext uri="{FF2B5EF4-FFF2-40B4-BE49-F238E27FC236}">
                <a16:creationId xmlns:a16="http://schemas.microsoft.com/office/drawing/2014/main" id="{7822F287-7FAE-C640-BF21-FEDDA45E9AA8}"/>
              </a:ext>
            </a:extLst>
          </p:cNvPr>
          <p:cNvSpPr txBox="1"/>
          <p:nvPr/>
        </p:nvSpPr>
        <p:spPr>
          <a:xfrm>
            <a:off x="927327" y="5308143"/>
            <a:ext cx="1511073" cy="461665"/>
          </a:xfrm>
          <a:prstGeom prst="rect">
            <a:avLst/>
          </a:prstGeom>
          <a:noFill/>
        </p:spPr>
        <p:txBody>
          <a:bodyPr wrap="square" rtlCol="0">
            <a:spAutoFit/>
          </a:bodyPr>
          <a:lstStyle/>
          <a:p>
            <a:r>
              <a:rPr lang="en-US" dirty="0"/>
              <a:t>SSR1 SSA’s</a:t>
            </a:r>
          </a:p>
        </p:txBody>
      </p:sp>
      <p:cxnSp>
        <p:nvCxnSpPr>
          <p:cNvPr id="11" name="Straight Arrow Connector 10">
            <a:extLst>
              <a:ext uri="{FF2B5EF4-FFF2-40B4-BE49-F238E27FC236}">
                <a16:creationId xmlns:a16="http://schemas.microsoft.com/office/drawing/2014/main" id="{4B10A5A9-803C-324B-9F9B-D3C6A041CA4D}"/>
              </a:ext>
            </a:extLst>
          </p:cNvPr>
          <p:cNvCxnSpPr>
            <a:cxnSpLocks/>
          </p:cNvCxnSpPr>
          <p:nvPr/>
        </p:nvCxnSpPr>
        <p:spPr>
          <a:xfrm flipH="1">
            <a:off x="4254500" y="1517588"/>
            <a:ext cx="2349501" cy="24067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D6090E5-3E2A-9B45-AA57-E27BCBB267E1}"/>
              </a:ext>
            </a:extLst>
          </p:cNvPr>
          <p:cNvCxnSpPr>
            <a:cxnSpLocks/>
          </p:cNvCxnSpPr>
          <p:nvPr/>
        </p:nvCxnSpPr>
        <p:spPr>
          <a:xfrm flipV="1">
            <a:off x="2324100" y="5135805"/>
            <a:ext cx="813027" cy="3023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AB22F78-0AF7-CB4A-B4B1-F577A157BE07}"/>
              </a:ext>
            </a:extLst>
          </p:cNvPr>
          <p:cNvSpPr/>
          <p:nvPr/>
        </p:nvSpPr>
        <p:spPr>
          <a:xfrm>
            <a:off x="3594100" y="3924300"/>
            <a:ext cx="1016000" cy="3937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738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A214-0CD4-E64A-92BE-923808D55858}"/>
              </a:ext>
            </a:extLst>
          </p:cNvPr>
          <p:cNvSpPr>
            <a:spLocks noGrp="1"/>
          </p:cNvSpPr>
          <p:nvPr>
            <p:ph type="title"/>
          </p:nvPr>
        </p:nvSpPr>
        <p:spPr/>
        <p:txBody>
          <a:bodyPr/>
          <a:lstStyle/>
          <a:p>
            <a:br>
              <a:rPr lang="en-US" dirty="0"/>
            </a:br>
            <a:r>
              <a:rPr lang="en-US" dirty="0"/>
              <a:t>Preliminary concept - 1</a:t>
            </a:r>
          </a:p>
        </p:txBody>
      </p:sp>
      <p:sp>
        <p:nvSpPr>
          <p:cNvPr id="3" name="Content Placeholder 2">
            <a:extLst>
              <a:ext uri="{FF2B5EF4-FFF2-40B4-BE49-F238E27FC236}">
                <a16:creationId xmlns:a16="http://schemas.microsoft.com/office/drawing/2014/main" id="{C9A3F9C8-1B5C-054A-BD30-3FA9D212C2F5}"/>
              </a:ext>
            </a:extLst>
          </p:cNvPr>
          <p:cNvSpPr>
            <a:spLocks noGrp="1"/>
          </p:cNvSpPr>
          <p:nvPr>
            <p:ph idx="1"/>
          </p:nvPr>
        </p:nvSpPr>
        <p:spPr>
          <a:xfrm>
            <a:off x="228600" y="1043046"/>
            <a:ext cx="8672513" cy="4987867"/>
          </a:xfrm>
        </p:spPr>
        <p:txBody>
          <a:bodyPr/>
          <a:lstStyle/>
          <a:p>
            <a:r>
              <a:rPr lang="en-US" dirty="0"/>
              <a:t>Assuming SSR1 SSA’s can be removed prior to SSR2 testing</a:t>
            </a:r>
          </a:p>
          <a:p>
            <a:r>
              <a:rPr lang="en-US" dirty="0"/>
              <a:t>Used maximum SSA size envelope</a:t>
            </a:r>
          </a:p>
        </p:txBody>
      </p:sp>
      <p:sp>
        <p:nvSpPr>
          <p:cNvPr id="4" name="Date Placeholder 3">
            <a:extLst>
              <a:ext uri="{FF2B5EF4-FFF2-40B4-BE49-F238E27FC236}">
                <a16:creationId xmlns:a16="http://schemas.microsoft.com/office/drawing/2014/main" id="{F8A6DE87-7AC3-104D-A9D5-4D3A15EC175A}"/>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2F2E528D-ADDE-9B42-85D5-2767114A7660}"/>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0BE81EDC-9AB0-6F46-AD35-0BD04FDF79BB}"/>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7" name="Content Placeholder 7">
            <a:extLst>
              <a:ext uri="{FF2B5EF4-FFF2-40B4-BE49-F238E27FC236}">
                <a16:creationId xmlns:a16="http://schemas.microsoft.com/office/drawing/2014/main" id="{573C43D2-E7E7-6143-BE1F-F214CB4255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3184020" y="-489622"/>
            <a:ext cx="2792003" cy="8702845"/>
          </a:xfrm>
          <a:prstGeom prst="rect">
            <a:avLst/>
          </a:prstGeom>
        </p:spPr>
      </p:pic>
      <p:sp>
        <p:nvSpPr>
          <p:cNvPr id="8" name="TextBox 7">
            <a:extLst>
              <a:ext uri="{FF2B5EF4-FFF2-40B4-BE49-F238E27FC236}">
                <a16:creationId xmlns:a16="http://schemas.microsoft.com/office/drawing/2014/main" id="{B83069EE-F44F-BB4F-A119-E662244B92E5}"/>
              </a:ext>
            </a:extLst>
          </p:cNvPr>
          <p:cNvSpPr txBox="1"/>
          <p:nvPr/>
        </p:nvSpPr>
        <p:spPr>
          <a:xfrm>
            <a:off x="4191000" y="5718726"/>
            <a:ext cx="2755900" cy="461665"/>
          </a:xfrm>
          <a:prstGeom prst="rect">
            <a:avLst/>
          </a:prstGeom>
          <a:noFill/>
        </p:spPr>
        <p:txBody>
          <a:bodyPr wrap="square" rtlCol="0">
            <a:spAutoFit/>
          </a:bodyPr>
          <a:lstStyle/>
          <a:p>
            <a:r>
              <a:rPr lang="en-US" dirty="0"/>
              <a:t>LB650 SSA’s (8)</a:t>
            </a:r>
          </a:p>
        </p:txBody>
      </p:sp>
      <p:cxnSp>
        <p:nvCxnSpPr>
          <p:cNvPr id="10" name="Straight Arrow Connector 9">
            <a:extLst>
              <a:ext uri="{FF2B5EF4-FFF2-40B4-BE49-F238E27FC236}">
                <a16:creationId xmlns:a16="http://schemas.microsoft.com/office/drawing/2014/main" id="{809511A3-B4C2-5441-864C-CECD89B78107}"/>
              </a:ext>
            </a:extLst>
          </p:cNvPr>
          <p:cNvCxnSpPr/>
          <p:nvPr/>
        </p:nvCxnSpPr>
        <p:spPr>
          <a:xfrm flipH="1" flipV="1">
            <a:off x="1828800" y="4876800"/>
            <a:ext cx="2362200" cy="8419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734EACA-0F7A-184C-B3E6-964A3CB4ADBF}"/>
              </a:ext>
            </a:extLst>
          </p:cNvPr>
          <p:cNvCxnSpPr>
            <a:cxnSpLocks/>
          </p:cNvCxnSpPr>
          <p:nvPr/>
        </p:nvCxnSpPr>
        <p:spPr>
          <a:xfrm flipV="1">
            <a:off x="5765800" y="3746500"/>
            <a:ext cx="1752600" cy="19722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994A119-042C-6449-BA1C-A1DA5E909D0A}"/>
              </a:ext>
            </a:extLst>
          </p:cNvPr>
          <p:cNvSpPr txBox="1"/>
          <p:nvPr/>
        </p:nvSpPr>
        <p:spPr>
          <a:xfrm>
            <a:off x="2667000" y="1846588"/>
            <a:ext cx="1955800" cy="461665"/>
          </a:xfrm>
          <a:prstGeom prst="rect">
            <a:avLst/>
          </a:prstGeom>
          <a:noFill/>
        </p:spPr>
        <p:txBody>
          <a:bodyPr wrap="square" rtlCol="0">
            <a:spAutoFit/>
          </a:bodyPr>
          <a:lstStyle/>
          <a:p>
            <a:r>
              <a:rPr lang="en-US" dirty="0">
                <a:solidFill>
                  <a:srgbClr val="C00000"/>
                </a:solidFill>
              </a:rPr>
              <a:t>SSR2 SSA’s (5)</a:t>
            </a:r>
          </a:p>
        </p:txBody>
      </p:sp>
      <p:cxnSp>
        <p:nvCxnSpPr>
          <p:cNvPr id="14" name="Straight Arrow Connector 13">
            <a:extLst>
              <a:ext uri="{FF2B5EF4-FFF2-40B4-BE49-F238E27FC236}">
                <a16:creationId xmlns:a16="http://schemas.microsoft.com/office/drawing/2014/main" id="{A03D8AB9-5CA0-C84F-89B0-5AAA01ED74C0}"/>
              </a:ext>
            </a:extLst>
          </p:cNvPr>
          <p:cNvCxnSpPr>
            <a:cxnSpLocks/>
          </p:cNvCxnSpPr>
          <p:nvPr/>
        </p:nvCxnSpPr>
        <p:spPr>
          <a:xfrm>
            <a:off x="3403600" y="2238103"/>
            <a:ext cx="393700" cy="217412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137A3D9-408F-8840-8943-CF86520C5883}"/>
              </a:ext>
            </a:extLst>
          </p:cNvPr>
          <p:cNvSpPr txBox="1"/>
          <p:nvPr/>
        </p:nvSpPr>
        <p:spPr>
          <a:xfrm>
            <a:off x="5789612" y="1675338"/>
            <a:ext cx="2389188" cy="461665"/>
          </a:xfrm>
          <a:prstGeom prst="rect">
            <a:avLst/>
          </a:prstGeom>
          <a:noFill/>
        </p:spPr>
        <p:txBody>
          <a:bodyPr wrap="square" rtlCol="0">
            <a:spAutoFit/>
          </a:bodyPr>
          <a:lstStyle/>
          <a:p>
            <a:r>
              <a:rPr lang="en-US" dirty="0">
                <a:solidFill>
                  <a:schemeClr val="accent3">
                    <a:lumMod val="75000"/>
                  </a:schemeClr>
                </a:solidFill>
              </a:rPr>
              <a:t>Move cave wall</a:t>
            </a:r>
          </a:p>
        </p:txBody>
      </p:sp>
      <p:cxnSp>
        <p:nvCxnSpPr>
          <p:cNvPr id="17" name="Straight Arrow Connector 16">
            <a:extLst>
              <a:ext uri="{FF2B5EF4-FFF2-40B4-BE49-F238E27FC236}">
                <a16:creationId xmlns:a16="http://schemas.microsoft.com/office/drawing/2014/main" id="{ADE3FE9B-E49B-DB45-AA43-61DB240EB0B7}"/>
              </a:ext>
            </a:extLst>
          </p:cNvPr>
          <p:cNvCxnSpPr>
            <a:cxnSpLocks/>
          </p:cNvCxnSpPr>
          <p:nvPr/>
        </p:nvCxnSpPr>
        <p:spPr>
          <a:xfrm flipH="1">
            <a:off x="6946900" y="2077420"/>
            <a:ext cx="355600" cy="792780"/>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8F581EC9-11E1-0146-AD34-4EB78EBC2017}"/>
              </a:ext>
            </a:extLst>
          </p:cNvPr>
          <p:cNvSpPr/>
          <p:nvPr/>
        </p:nvSpPr>
        <p:spPr>
          <a:xfrm>
            <a:off x="3155224" y="4741027"/>
            <a:ext cx="1284152" cy="15390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69C0450-B336-3748-9BBA-ECF519F79C0F}"/>
              </a:ext>
            </a:extLst>
          </p:cNvPr>
          <p:cNvSpPr txBox="1"/>
          <p:nvPr/>
        </p:nvSpPr>
        <p:spPr>
          <a:xfrm>
            <a:off x="1171472" y="2186977"/>
            <a:ext cx="2550892" cy="338554"/>
          </a:xfrm>
          <a:prstGeom prst="rect">
            <a:avLst/>
          </a:prstGeom>
          <a:noFill/>
        </p:spPr>
        <p:txBody>
          <a:bodyPr wrap="square" rtlCol="0">
            <a:spAutoFit/>
          </a:bodyPr>
          <a:lstStyle/>
          <a:p>
            <a:r>
              <a:rPr lang="en-US" sz="1600" dirty="0">
                <a:solidFill>
                  <a:schemeClr val="accent4">
                    <a:lumMod val="60000"/>
                    <a:lumOff val="40000"/>
                  </a:schemeClr>
                </a:solidFill>
              </a:rPr>
              <a:t>(Alternate SSR2 SSA’s (5))</a:t>
            </a:r>
          </a:p>
        </p:txBody>
      </p:sp>
      <p:cxnSp>
        <p:nvCxnSpPr>
          <p:cNvPr id="19" name="Straight Arrow Connector 18">
            <a:extLst>
              <a:ext uri="{FF2B5EF4-FFF2-40B4-BE49-F238E27FC236}">
                <a16:creationId xmlns:a16="http://schemas.microsoft.com/office/drawing/2014/main" id="{F300CB0D-A2D5-7349-A772-8F0FC6BCAB83}"/>
              </a:ext>
            </a:extLst>
          </p:cNvPr>
          <p:cNvCxnSpPr>
            <a:cxnSpLocks/>
          </p:cNvCxnSpPr>
          <p:nvPr/>
        </p:nvCxnSpPr>
        <p:spPr>
          <a:xfrm>
            <a:off x="2565400" y="2444026"/>
            <a:ext cx="763264" cy="2297001"/>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31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3BEC-4565-7544-A65C-4A34DB507A78}"/>
              </a:ext>
            </a:extLst>
          </p:cNvPr>
          <p:cNvSpPr>
            <a:spLocks noGrp="1"/>
          </p:cNvSpPr>
          <p:nvPr>
            <p:ph type="title"/>
          </p:nvPr>
        </p:nvSpPr>
        <p:spPr/>
        <p:txBody>
          <a:bodyPr/>
          <a:lstStyle/>
          <a:p>
            <a:r>
              <a:rPr lang="en-US" dirty="0"/>
              <a:t>Preliminary concept - 2</a:t>
            </a:r>
          </a:p>
        </p:txBody>
      </p:sp>
      <p:sp>
        <p:nvSpPr>
          <p:cNvPr id="3" name="Content Placeholder 2">
            <a:extLst>
              <a:ext uri="{FF2B5EF4-FFF2-40B4-BE49-F238E27FC236}">
                <a16:creationId xmlns:a16="http://schemas.microsoft.com/office/drawing/2014/main" id="{A65C19FC-451C-CA46-9D12-C0E2839639FA}"/>
              </a:ext>
            </a:extLst>
          </p:cNvPr>
          <p:cNvSpPr>
            <a:spLocks noGrp="1"/>
          </p:cNvSpPr>
          <p:nvPr>
            <p:ph idx="1"/>
          </p:nvPr>
        </p:nvSpPr>
        <p:spPr/>
        <p:txBody>
          <a:bodyPr/>
          <a:lstStyle/>
          <a:p>
            <a:r>
              <a:rPr lang="en-US" dirty="0"/>
              <a:t>Not ideal from RF distribution point of view</a:t>
            </a:r>
          </a:p>
          <a:p>
            <a:r>
              <a:rPr lang="en-US" dirty="0"/>
              <a:t>Layouts need further study and refinement of SSA schedule timing and actual size</a:t>
            </a:r>
          </a:p>
        </p:txBody>
      </p:sp>
      <p:sp>
        <p:nvSpPr>
          <p:cNvPr id="4" name="Date Placeholder 3">
            <a:extLst>
              <a:ext uri="{FF2B5EF4-FFF2-40B4-BE49-F238E27FC236}">
                <a16:creationId xmlns:a16="http://schemas.microsoft.com/office/drawing/2014/main" id="{0510FD7F-E73C-B04F-B5AF-1FE588E0BBEF}"/>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7164EF0D-BBB3-AD4B-B5E5-35CCBC53DCE8}"/>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E03BB4C8-4A6C-224E-8022-61DE9ADB484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Picture 7">
            <a:extLst>
              <a:ext uri="{FF2B5EF4-FFF2-40B4-BE49-F238E27FC236}">
                <a16:creationId xmlns:a16="http://schemas.microsoft.com/office/drawing/2014/main" id="{8669B77E-C516-744E-8C08-1DAFB7DE56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55196" y="2810544"/>
            <a:ext cx="4631268" cy="3369847"/>
          </a:xfrm>
          <a:prstGeom prst="rect">
            <a:avLst/>
          </a:prstGeom>
        </p:spPr>
      </p:pic>
    </p:spTree>
    <p:extLst>
      <p:ext uri="{BB962C8B-B14F-4D97-AF65-F5344CB8AC3E}">
        <p14:creationId xmlns:p14="http://schemas.microsoft.com/office/powerpoint/2010/main" val="407683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738B-E394-1E47-80AE-E6297584A98A}"/>
              </a:ext>
            </a:extLst>
          </p:cNvPr>
          <p:cNvSpPr>
            <a:spLocks noGrp="1"/>
          </p:cNvSpPr>
          <p:nvPr>
            <p:ph type="title"/>
          </p:nvPr>
        </p:nvSpPr>
        <p:spPr/>
        <p:txBody>
          <a:bodyPr/>
          <a:lstStyle/>
          <a:p>
            <a:r>
              <a:rPr lang="en-US" dirty="0"/>
              <a:t>Schedule – P6</a:t>
            </a:r>
          </a:p>
        </p:txBody>
      </p:sp>
      <p:sp>
        <p:nvSpPr>
          <p:cNvPr id="3" name="Content Placeholder 2">
            <a:extLst>
              <a:ext uri="{FF2B5EF4-FFF2-40B4-BE49-F238E27FC236}">
                <a16:creationId xmlns:a16="http://schemas.microsoft.com/office/drawing/2014/main" id="{6B31FC44-70C0-B243-A0B4-74166A515523}"/>
              </a:ext>
            </a:extLst>
          </p:cNvPr>
          <p:cNvSpPr>
            <a:spLocks noGrp="1"/>
          </p:cNvSpPr>
          <p:nvPr>
            <p:ph idx="1"/>
          </p:nvPr>
        </p:nvSpPr>
        <p:spPr/>
        <p:txBody>
          <a:bodyPr/>
          <a:lstStyle/>
          <a:p>
            <a:r>
              <a:rPr lang="en-US" dirty="0"/>
              <a:t>10/19 – 4/21:  Install and test HWR &amp; SSR1-1</a:t>
            </a:r>
          </a:p>
          <a:p>
            <a:endParaRPr lang="en-US" dirty="0"/>
          </a:p>
          <a:p>
            <a:r>
              <a:rPr lang="en-US" dirty="0"/>
              <a:t>4/21 – 10/21:  Install 650 Test Stand</a:t>
            </a:r>
          </a:p>
          <a:p>
            <a:pPr lvl="1"/>
            <a:r>
              <a:rPr lang="en-US" dirty="0"/>
              <a:t>10/19 – 4/21:  Design and fabricate 650 Test Stand</a:t>
            </a:r>
          </a:p>
          <a:p>
            <a:pPr marL="457200" lvl="1" indent="0">
              <a:buNone/>
            </a:pPr>
            <a:r>
              <a:rPr lang="en-US" dirty="0"/>
              <a:t>	(Have ~ 1 year to work on conceptual design/plan)</a:t>
            </a:r>
          </a:p>
          <a:p>
            <a:pPr marL="0" indent="0">
              <a:buNone/>
            </a:pPr>
            <a:endParaRPr lang="en-US" dirty="0"/>
          </a:p>
          <a:p>
            <a:r>
              <a:rPr lang="en-US" dirty="0"/>
              <a:t>10/23-12/23:  Install SSR1-2 Test Stand</a:t>
            </a:r>
          </a:p>
          <a:p>
            <a:pPr lvl="1"/>
            <a:r>
              <a:rPr lang="en-US" dirty="0"/>
              <a:t>10/21 – 10/23 – Design and fabricate SSR1-2 Test Stand</a:t>
            </a:r>
          </a:p>
          <a:p>
            <a:pPr lvl="1"/>
            <a:r>
              <a:rPr lang="en-US" dirty="0"/>
              <a:t>Modifications should be minimal</a:t>
            </a:r>
          </a:p>
          <a:p>
            <a:pPr lvl="1"/>
            <a:endParaRPr lang="en-US" dirty="0"/>
          </a:p>
        </p:txBody>
      </p:sp>
      <p:sp>
        <p:nvSpPr>
          <p:cNvPr id="4" name="Date Placeholder 3">
            <a:extLst>
              <a:ext uri="{FF2B5EF4-FFF2-40B4-BE49-F238E27FC236}">
                <a16:creationId xmlns:a16="http://schemas.microsoft.com/office/drawing/2014/main" id="{28017B7A-730C-8C43-A3F0-5D6B714C0FFC}"/>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2DA3059A-3BDC-8946-B289-2FDA309972B8}"/>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64723801-F3BF-C44A-AC32-7F28CD607CE7}"/>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26347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2160-C2A8-B64C-B2FF-6A3BA4C42317}"/>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43908657-6227-9340-B885-FC2C11C8E5D3}"/>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FDE29A40-D98C-4C4D-8785-A07342E9465F}"/>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07C36460-A112-0442-9DA0-D354C512A656}"/>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8CF70008-1A5B-0343-B9CE-AAA19B3E94A4}"/>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69627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C787-041E-7E48-A9B9-941FD80C84DA}"/>
              </a:ext>
            </a:extLst>
          </p:cNvPr>
          <p:cNvSpPr>
            <a:spLocks noGrp="1"/>
          </p:cNvSpPr>
          <p:nvPr>
            <p:ph type="title"/>
          </p:nvPr>
        </p:nvSpPr>
        <p:spPr/>
        <p:txBody>
          <a:bodyPr/>
          <a:lstStyle/>
          <a:p>
            <a:r>
              <a:rPr lang="en-US" dirty="0"/>
              <a:t>Additional view (3)</a:t>
            </a:r>
          </a:p>
        </p:txBody>
      </p:sp>
      <p:sp>
        <p:nvSpPr>
          <p:cNvPr id="3" name="Content Placeholder 2">
            <a:extLst>
              <a:ext uri="{FF2B5EF4-FFF2-40B4-BE49-F238E27FC236}">
                <a16:creationId xmlns:a16="http://schemas.microsoft.com/office/drawing/2014/main" id="{BB4DFF93-E364-4C4B-A09B-37D154A1B718}"/>
              </a:ext>
            </a:extLst>
          </p:cNvPr>
          <p:cNvSpPr>
            <a:spLocks noGrp="1"/>
          </p:cNvSpPr>
          <p:nvPr>
            <p:ph idx="1"/>
          </p:nvPr>
        </p:nvSpPr>
        <p:spPr/>
        <p:txBody>
          <a:bodyPr/>
          <a:lstStyle/>
          <a:p>
            <a:pPr marL="0" indent="0">
              <a:buNone/>
            </a:pPr>
            <a:endParaRPr lang="en-US" dirty="0"/>
          </a:p>
        </p:txBody>
      </p:sp>
      <p:sp>
        <p:nvSpPr>
          <p:cNvPr id="4" name="Date Placeholder 3">
            <a:extLst>
              <a:ext uri="{FF2B5EF4-FFF2-40B4-BE49-F238E27FC236}">
                <a16:creationId xmlns:a16="http://schemas.microsoft.com/office/drawing/2014/main" id="{B54FC0C2-B704-7B48-BB4A-4272B982B5C2}"/>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1CABDDED-403A-8949-9569-93CB5D27CD0C}"/>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253CBE94-5F14-264B-8925-29E2E4173343}"/>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8" name="Picture 7">
            <a:extLst>
              <a:ext uri="{FF2B5EF4-FFF2-40B4-BE49-F238E27FC236}">
                <a16:creationId xmlns:a16="http://schemas.microsoft.com/office/drawing/2014/main" id="{7E8055D5-29C2-6C45-9258-CF7C59721C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50591" y="1043046"/>
            <a:ext cx="6301581" cy="5214084"/>
          </a:xfrm>
          <a:prstGeom prst="rect">
            <a:avLst/>
          </a:prstGeom>
        </p:spPr>
      </p:pic>
    </p:spTree>
    <p:extLst>
      <p:ext uri="{BB962C8B-B14F-4D97-AF65-F5344CB8AC3E}">
        <p14:creationId xmlns:p14="http://schemas.microsoft.com/office/powerpoint/2010/main" val="301448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69FB-EFF9-EC4A-935C-ECACAF69CE65}"/>
              </a:ext>
            </a:extLst>
          </p:cNvPr>
          <p:cNvSpPr>
            <a:spLocks noGrp="1"/>
          </p:cNvSpPr>
          <p:nvPr>
            <p:ph type="title"/>
          </p:nvPr>
        </p:nvSpPr>
        <p:spPr/>
        <p:txBody>
          <a:bodyPr/>
          <a:lstStyle/>
          <a:p>
            <a:r>
              <a:rPr lang="en-US" dirty="0"/>
              <a:t>Additional view (4)</a:t>
            </a:r>
          </a:p>
        </p:txBody>
      </p:sp>
      <p:pic>
        <p:nvPicPr>
          <p:cNvPr id="8" name="Content Placeholder 7">
            <a:extLst>
              <a:ext uri="{FF2B5EF4-FFF2-40B4-BE49-F238E27FC236}">
                <a16:creationId xmlns:a16="http://schemas.microsoft.com/office/drawing/2014/main" id="{DE0C7EA1-AD8F-984C-9476-0795E1B843A5}"/>
              </a:ext>
            </a:extLst>
          </p:cNvPr>
          <p:cNvPicPr>
            <a:picLocks noGrp="1" noChangeAspect="1"/>
          </p:cNvPicPr>
          <p:nvPr>
            <p:ph idx="1"/>
          </p:nvPr>
        </p:nvPicPr>
        <p:blipFill>
          <a:blip r:embed="rId2"/>
          <a:stretch>
            <a:fillRect/>
          </a:stretch>
        </p:blipFill>
        <p:spPr>
          <a:xfrm>
            <a:off x="1137340" y="1042988"/>
            <a:ext cx="6855033" cy="4987925"/>
          </a:xfrm>
        </p:spPr>
      </p:pic>
      <p:sp>
        <p:nvSpPr>
          <p:cNvPr id="4" name="Date Placeholder 3">
            <a:extLst>
              <a:ext uri="{FF2B5EF4-FFF2-40B4-BE49-F238E27FC236}">
                <a16:creationId xmlns:a16="http://schemas.microsoft.com/office/drawing/2014/main" id="{A06201E5-0EEE-4E42-835B-B39820C65910}"/>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DCEBA814-FF09-7445-A4B6-FD125B9CEB38}"/>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54978F9B-6AD5-784C-A182-0FA08EAA1337}"/>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39887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CMTS1</a:t>
            </a:r>
          </a:p>
        </p:txBody>
      </p:sp>
      <p:sp>
        <p:nvSpPr>
          <p:cNvPr id="3" name="Content Placeholder 2"/>
          <p:cNvSpPr>
            <a:spLocks noGrp="1"/>
          </p:cNvSpPr>
          <p:nvPr>
            <p:ph idx="1"/>
          </p:nvPr>
        </p:nvSpPr>
        <p:spPr>
          <a:xfrm>
            <a:off x="228600" y="1043046"/>
            <a:ext cx="8686800" cy="5167749"/>
          </a:xfrm>
        </p:spPr>
        <p:txBody>
          <a:bodyPr>
            <a:normAutofit/>
          </a:bodyPr>
          <a:lstStyle/>
          <a:p>
            <a:r>
              <a:rPr lang="en-US" dirty="0"/>
              <a:t>CMTS1 (Cryomodule Test Stand #1)</a:t>
            </a:r>
          </a:p>
          <a:p>
            <a:pPr lvl="1"/>
            <a:r>
              <a:rPr lang="en-US" sz="2000" dirty="0"/>
              <a:t>Fully operational test stand for cold RF testing of cryomodules (no beam)</a:t>
            </a:r>
          </a:p>
          <a:p>
            <a:pPr lvl="1"/>
            <a:r>
              <a:rPr lang="en-US" sz="2000" dirty="0"/>
              <a:t>Currently testing LCLS-II cryomodules (1.3 &amp; 3.9 GHz, CW)</a:t>
            </a:r>
          </a:p>
          <a:p>
            <a:pPr lvl="1"/>
            <a:r>
              <a:rPr lang="en-US" sz="2000" strike="sngStrike" dirty="0"/>
              <a:t>After LCLS-II testing is complete, infrastructure will be reconfigured to test PIP-II 650 MHz cryomodules</a:t>
            </a:r>
          </a:p>
        </p:txBody>
      </p:sp>
      <p:sp>
        <p:nvSpPr>
          <p:cNvPr id="4" name="Date Placeholder 3"/>
          <p:cNvSpPr>
            <a:spLocks noGrp="1"/>
          </p:cNvSpPr>
          <p:nvPr>
            <p:ph type="dt" sz="half" idx="2"/>
          </p:nvPr>
        </p:nvSpPr>
        <p:spPr>
          <a:xfrm>
            <a:off x="636588" y="6495482"/>
            <a:ext cx="775607" cy="241300"/>
          </a:xfrm>
        </p:spPr>
        <p:txBody>
          <a:bodyPr/>
          <a:lstStyle/>
          <a:p>
            <a:pPr>
              <a:defRPr/>
            </a:pPr>
            <a:r>
              <a:rPr lang="en-US" dirty="0"/>
              <a:t>8/15/18</a:t>
            </a:r>
          </a:p>
        </p:txBody>
      </p:sp>
      <p:sp>
        <p:nvSpPr>
          <p:cNvPr id="5" name="Footer Placeholder 4"/>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10" name="Picture 9" descr="3D U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8342" y="3935120"/>
            <a:ext cx="2038428" cy="1338670"/>
          </a:xfrm>
          <a:prstGeom prst="rect">
            <a:avLst/>
          </a:prstGeom>
        </p:spPr>
      </p:pic>
      <p:pic>
        <p:nvPicPr>
          <p:cNvPr id="11" name="Picture 10" descr="CMTS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67" y="4209562"/>
            <a:ext cx="5321808" cy="1962359"/>
          </a:xfrm>
          <a:prstGeom prst="rect">
            <a:avLst/>
          </a:prstGeom>
        </p:spPr>
      </p:pic>
      <p:sp>
        <p:nvSpPr>
          <p:cNvPr id="12" name="Rectangle 11"/>
          <p:cNvSpPr/>
          <p:nvPr/>
        </p:nvSpPr>
        <p:spPr>
          <a:xfrm>
            <a:off x="587525" y="4654454"/>
            <a:ext cx="2072640" cy="619336"/>
          </a:xfrm>
          <a:prstGeom prst="rect">
            <a:avLst/>
          </a:prstGeom>
          <a:solidFill>
            <a:srgbClr val="FF0000">
              <a:alpha val="2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99167" y="3605449"/>
            <a:ext cx="1398567"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accent4"/>
                </a:solidFill>
              </a:rPr>
              <a:t>CMTS1 650 Test Cave</a:t>
            </a:r>
          </a:p>
        </p:txBody>
      </p:sp>
      <p:cxnSp>
        <p:nvCxnSpPr>
          <p:cNvPr id="18" name="Straight Arrow Connector 17"/>
          <p:cNvCxnSpPr/>
          <p:nvPr/>
        </p:nvCxnSpPr>
        <p:spPr>
          <a:xfrm>
            <a:off x="1530602" y="3935120"/>
            <a:ext cx="295366" cy="719334"/>
          </a:xfrm>
          <a:prstGeom prst="straightConnector1">
            <a:avLst/>
          </a:prstGeom>
          <a:ln>
            <a:solidFill>
              <a:schemeClr val="accent4">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84963" y="5271233"/>
            <a:ext cx="1947447" cy="276999"/>
          </a:xfrm>
          <a:prstGeom prst="rect">
            <a:avLst/>
          </a:prstGeom>
          <a:noFill/>
        </p:spPr>
        <p:txBody>
          <a:bodyPr wrap="square" rtlCol="0">
            <a:spAutoFit/>
          </a:bodyPr>
          <a:lstStyle/>
          <a:p>
            <a:r>
              <a:rPr lang="en-US" sz="1200" dirty="0"/>
              <a:t>3-D model of current CMTS1</a:t>
            </a:r>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59031" y="3780361"/>
            <a:ext cx="1805084" cy="2406779"/>
          </a:xfrm>
          <a:prstGeom prst="rect">
            <a:avLst/>
          </a:prstGeom>
        </p:spPr>
      </p:pic>
      <p:sp>
        <p:nvSpPr>
          <p:cNvPr id="19" name="TextBox 18"/>
          <p:cNvSpPr txBox="1"/>
          <p:nvPr/>
        </p:nvSpPr>
        <p:spPr>
          <a:xfrm>
            <a:off x="7612893" y="3509944"/>
            <a:ext cx="1390431" cy="276999"/>
          </a:xfrm>
          <a:prstGeom prst="rect">
            <a:avLst/>
          </a:prstGeom>
          <a:noFill/>
        </p:spPr>
        <p:txBody>
          <a:bodyPr wrap="square" rtlCol="0">
            <a:spAutoFit/>
          </a:bodyPr>
          <a:lstStyle/>
          <a:p>
            <a:r>
              <a:rPr lang="en-US" sz="1200" dirty="0"/>
              <a:t>CMTS1 Test Stand</a:t>
            </a:r>
          </a:p>
        </p:txBody>
      </p:sp>
      <p:sp>
        <p:nvSpPr>
          <p:cNvPr id="23" name="Rectangle 22"/>
          <p:cNvSpPr/>
          <p:nvPr/>
        </p:nvSpPr>
        <p:spPr>
          <a:xfrm>
            <a:off x="2760749" y="5372100"/>
            <a:ext cx="268201" cy="95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928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28600" y="1016000"/>
            <a:ext cx="8774724" cy="5222240"/>
          </a:xfrm>
        </p:spPr>
        <p:txBody>
          <a:bodyPr>
            <a:normAutofit fontScale="92500" lnSpcReduction="10000"/>
          </a:bodyPr>
          <a:lstStyle/>
          <a:p>
            <a:r>
              <a:rPr lang="en-US" dirty="0"/>
              <a:t>CD-1 Plan</a:t>
            </a:r>
          </a:p>
          <a:p>
            <a:pPr lvl="1"/>
            <a:r>
              <a:rPr lang="en-US" dirty="0"/>
              <a:t>Test HWR and SSR1-1 in PIP2IT with beam</a:t>
            </a:r>
          </a:p>
          <a:p>
            <a:pPr lvl="1"/>
            <a:r>
              <a:rPr lang="en-US" dirty="0"/>
              <a:t>Convert SSR-1 slot in PIP2IT to test remaining SSR CM’s (without beam)</a:t>
            </a:r>
          </a:p>
          <a:p>
            <a:pPr lvl="1"/>
            <a:r>
              <a:rPr lang="en-US" dirty="0">
                <a:solidFill>
                  <a:schemeClr val="tx1"/>
                </a:solidFill>
              </a:rPr>
              <a:t>Convert CMTS1 test stand to test 650MHz CM’s (without beam) after LCLS-II testing is complete</a:t>
            </a:r>
          </a:p>
          <a:p>
            <a:pPr lvl="1"/>
            <a:endParaRPr lang="en-US" dirty="0"/>
          </a:p>
          <a:p>
            <a:r>
              <a:rPr lang="en-US" dirty="0"/>
              <a:t>LCLS-II and LCLS-II-HE schedules are uncertain and create risk to PIP-II schedule, so revised plan</a:t>
            </a:r>
          </a:p>
          <a:p>
            <a:endParaRPr lang="en-US" dirty="0"/>
          </a:p>
          <a:p>
            <a:r>
              <a:rPr lang="en-US" dirty="0"/>
              <a:t>CD-2 Plan</a:t>
            </a:r>
          </a:p>
          <a:p>
            <a:pPr lvl="1"/>
            <a:r>
              <a:rPr lang="en-US" dirty="0"/>
              <a:t>Test HWR and SSR1-1 in PIP2IT with beam</a:t>
            </a:r>
          </a:p>
          <a:p>
            <a:pPr lvl="1"/>
            <a:r>
              <a:rPr lang="en-US" dirty="0"/>
              <a:t>Convert SSR-1 slot in PIP2IT to test remaining SSR CM’s (without beam)</a:t>
            </a:r>
          </a:p>
          <a:p>
            <a:pPr lvl="1"/>
            <a:r>
              <a:rPr lang="en-US" dirty="0">
                <a:solidFill>
                  <a:srgbClr val="FF0000"/>
                </a:solidFill>
              </a:rPr>
              <a:t>Convert HWR slot (and portion of MEBT) in PIP2IT to test 650 MHz CM’s (without beam)</a:t>
            </a:r>
          </a:p>
          <a:p>
            <a:pPr lvl="1"/>
            <a:endParaRPr lang="en-US" dirty="0"/>
          </a:p>
          <a:p>
            <a:endParaRPr lang="en-US" dirty="0"/>
          </a:p>
          <a:p>
            <a:pPr lvl="3"/>
            <a:endParaRPr lang="en-US" dirty="0"/>
          </a:p>
          <a:p>
            <a:pPr marL="342900" lvl="1" indent="-342900">
              <a:buFont typeface="Arial" charset="0"/>
              <a:buChar char="•"/>
            </a:pPr>
            <a:endParaRPr lang="en-US" sz="2400" dirty="0"/>
          </a:p>
          <a:p>
            <a:endParaRPr lang="en-US" dirty="0"/>
          </a:p>
        </p:txBody>
      </p:sp>
      <p:sp>
        <p:nvSpPr>
          <p:cNvPr id="4" name="Date Placeholder 3"/>
          <p:cNvSpPr>
            <a:spLocks noGrp="1"/>
          </p:cNvSpPr>
          <p:nvPr>
            <p:ph type="dt" sz="half" idx="2"/>
          </p:nvPr>
        </p:nvSpPr>
        <p:spPr>
          <a:xfrm>
            <a:off x="636588" y="6495482"/>
            <a:ext cx="793775" cy="241300"/>
          </a:xfrm>
        </p:spPr>
        <p:txBody>
          <a:bodyPr/>
          <a:lstStyle/>
          <a:p>
            <a:pPr>
              <a:defRPr/>
            </a:pPr>
            <a:r>
              <a:rPr lang="en-US" dirty="0"/>
              <a:t>8/15/18</a:t>
            </a:r>
          </a:p>
        </p:txBody>
      </p:sp>
      <p:sp>
        <p:nvSpPr>
          <p:cNvPr id="5" name="Footer Placeholder 4"/>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32649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465691"/>
            <a:ext cx="8686800" cy="427877"/>
          </a:xfrm>
        </p:spPr>
        <p:txBody>
          <a:bodyPr/>
          <a:lstStyle/>
          <a:p>
            <a:r>
              <a:rPr lang="en-US" dirty="0"/>
              <a:t>CMTS1 – 121.3.21.2</a:t>
            </a:r>
          </a:p>
        </p:txBody>
      </p:sp>
      <p:sp>
        <p:nvSpPr>
          <p:cNvPr id="3" name="Content Placeholder 2"/>
          <p:cNvSpPr>
            <a:spLocks noGrp="1"/>
          </p:cNvSpPr>
          <p:nvPr>
            <p:ph idx="1"/>
          </p:nvPr>
        </p:nvSpPr>
        <p:spPr>
          <a:xfrm>
            <a:off x="228600" y="1043046"/>
            <a:ext cx="8774724" cy="5167749"/>
          </a:xfrm>
        </p:spPr>
        <p:txBody>
          <a:bodyPr>
            <a:normAutofit fontScale="85000" lnSpcReduction="10000"/>
          </a:bodyPr>
          <a:lstStyle/>
          <a:p>
            <a:r>
              <a:rPr lang="en-US" dirty="0"/>
              <a:t>Scope</a:t>
            </a:r>
          </a:p>
          <a:p>
            <a:pPr lvl="1"/>
            <a:r>
              <a:rPr lang="en-US" dirty="0"/>
              <a:t>After LCLS-II cryomodule testing is complete, infrastructure will be reconfigured/modified to test PIP-II 650 MHz cryomodules</a:t>
            </a:r>
          </a:p>
          <a:p>
            <a:pPr lvl="2"/>
            <a:r>
              <a:rPr lang="en-US" sz="1700" dirty="0"/>
              <a:t>Cryogenic distribution, RF power, mechanical &amp; electrical infrastructure, controls, safety, etc.</a:t>
            </a:r>
          </a:p>
          <a:p>
            <a:pPr lvl="3"/>
            <a:endParaRPr lang="en-US" sz="1500" dirty="0"/>
          </a:p>
          <a:p>
            <a:r>
              <a:rPr lang="en-US" dirty="0"/>
              <a:t>Schedule</a:t>
            </a:r>
          </a:p>
          <a:p>
            <a:pPr lvl="1"/>
            <a:r>
              <a:rPr lang="en-US" dirty="0"/>
              <a:t>The duration is estimated to be 6 months to install the new systems, followed by 2 months of commissioning.  This is based on experience from configuring the CMTS1 test cave for the LCLS-II project</a:t>
            </a:r>
          </a:p>
          <a:p>
            <a:pPr lvl="3"/>
            <a:endParaRPr lang="en-US" dirty="0"/>
          </a:p>
          <a:p>
            <a:r>
              <a:rPr lang="en-US" dirty="0"/>
              <a:t>Design Maturity</a:t>
            </a:r>
          </a:p>
          <a:p>
            <a:pPr lvl="1"/>
            <a:r>
              <a:rPr lang="en-US" dirty="0"/>
              <a:t>The plan is at a preliminary stage and the details are under development. Scope of work is similar to, and all estimates are based on, previous experience/costs from constructing and commissioning CMTS1 for LCLS-II</a:t>
            </a:r>
          </a:p>
          <a:p>
            <a:pPr lvl="3"/>
            <a:endParaRPr lang="en-US" dirty="0"/>
          </a:p>
          <a:p>
            <a:r>
              <a:rPr lang="en-US" dirty="0"/>
              <a:t>There is an experienced team already in place that developed, operates and maintains all systems associated with CMTS1and this same team of experts will be involved in the modification of CMTS1 for PIP-II</a:t>
            </a:r>
          </a:p>
        </p:txBody>
      </p:sp>
      <p:sp>
        <p:nvSpPr>
          <p:cNvPr id="4" name="Date Placeholder 3"/>
          <p:cNvSpPr>
            <a:spLocks noGrp="1"/>
          </p:cNvSpPr>
          <p:nvPr>
            <p:ph type="dt" sz="half" idx="2"/>
          </p:nvPr>
        </p:nvSpPr>
        <p:spPr>
          <a:xfrm>
            <a:off x="636588" y="6495482"/>
            <a:ext cx="775607" cy="241300"/>
          </a:xfrm>
        </p:spPr>
        <p:txBody>
          <a:bodyPr/>
          <a:lstStyle/>
          <a:p>
            <a:pPr>
              <a:defRPr/>
            </a:pPr>
            <a:r>
              <a:rPr lang="en-US" dirty="0"/>
              <a:t>8/15/18</a:t>
            </a:r>
          </a:p>
        </p:txBody>
      </p:sp>
      <p:sp>
        <p:nvSpPr>
          <p:cNvPr id="5" name="Footer Placeholder 4"/>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187511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CMTF – Cryomodule Test Facility</a:t>
            </a:r>
          </a:p>
        </p:txBody>
      </p:sp>
      <p:sp>
        <p:nvSpPr>
          <p:cNvPr id="4" name="Date Placeholder 3"/>
          <p:cNvSpPr>
            <a:spLocks noGrp="1"/>
          </p:cNvSpPr>
          <p:nvPr>
            <p:ph type="dt" sz="half" idx="2"/>
          </p:nvPr>
        </p:nvSpPr>
        <p:spPr>
          <a:xfrm>
            <a:off x="636588" y="6495482"/>
            <a:ext cx="775607" cy="241300"/>
          </a:xfrm>
        </p:spPr>
        <p:txBody>
          <a:bodyPr/>
          <a:lstStyle/>
          <a:p>
            <a:pPr>
              <a:defRPr/>
            </a:pPr>
            <a:r>
              <a:rPr lang="en-US" dirty="0"/>
              <a:t>8/15/18</a:t>
            </a:r>
          </a:p>
        </p:txBody>
      </p:sp>
      <p:sp>
        <p:nvSpPr>
          <p:cNvPr id="5" name="Footer Placeholder 4"/>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8" name="Content Placeholder 6" descr="PXIE layout pic.png"/>
          <p:cNvPicPr>
            <a:picLocks noChangeAspect="1"/>
          </p:cNvPicPr>
          <p:nvPr/>
        </p:nvPicPr>
        <p:blipFill>
          <a:blip r:embed="rId2" cstate="print">
            <a:extLst>
              <a:ext uri="{28A0092B-C50C-407E-A947-70E740481C1C}">
                <a14:useLocalDpi xmlns:a14="http://schemas.microsoft.com/office/drawing/2010/main"/>
              </a:ext>
            </a:extLst>
          </a:blip>
          <a:srcRect l="-521" r="-521"/>
          <a:stretch>
            <a:fillRect/>
          </a:stretch>
        </p:blipFill>
        <p:spPr>
          <a:xfrm>
            <a:off x="608583" y="1745284"/>
            <a:ext cx="8131973" cy="4472272"/>
          </a:xfrm>
          <a:prstGeom prst="rect">
            <a:avLst/>
          </a:prstGeom>
        </p:spPr>
      </p:pic>
      <p:sp>
        <p:nvSpPr>
          <p:cNvPr id="9" name="TextBox 8"/>
          <p:cNvSpPr txBox="1"/>
          <p:nvPr/>
        </p:nvSpPr>
        <p:spPr>
          <a:xfrm>
            <a:off x="1024391" y="3242756"/>
            <a:ext cx="914400" cy="523220"/>
          </a:xfrm>
          <a:prstGeom prst="rect">
            <a:avLst/>
          </a:prstGeom>
          <a:noFill/>
        </p:spPr>
        <p:txBody>
          <a:bodyPr wrap="square" rtlCol="0">
            <a:spAutoFit/>
          </a:bodyPr>
          <a:lstStyle/>
          <a:p>
            <a:r>
              <a:rPr lang="en-US" sz="1400" dirty="0">
                <a:solidFill>
                  <a:srgbClr val="FF0000"/>
                </a:solidFill>
              </a:rPr>
              <a:t>CMTS1 Test Cave</a:t>
            </a:r>
          </a:p>
        </p:txBody>
      </p:sp>
      <p:cxnSp>
        <p:nvCxnSpPr>
          <p:cNvPr id="10" name="Straight Arrow Connector 9"/>
          <p:cNvCxnSpPr/>
          <p:nvPr/>
        </p:nvCxnSpPr>
        <p:spPr>
          <a:xfrm>
            <a:off x="1446784" y="3963292"/>
            <a:ext cx="1044168" cy="895682"/>
          </a:xfrm>
          <a:prstGeom prst="straightConnector1">
            <a:avLst/>
          </a:prstGeom>
          <a:ln w="127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5209350" y="3693769"/>
            <a:ext cx="2058695" cy="307777"/>
          </a:xfrm>
          <a:prstGeom prst="rect">
            <a:avLst/>
          </a:prstGeom>
          <a:noFill/>
        </p:spPr>
        <p:txBody>
          <a:bodyPr wrap="square" rtlCol="0">
            <a:spAutoFit/>
          </a:bodyPr>
          <a:lstStyle/>
          <a:p>
            <a:r>
              <a:rPr lang="en-US" sz="1400" dirty="0">
                <a:solidFill>
                  <a:srgbClr val="3366FF"/>
                </a:solidFill>
              </a:rPr>
              <a:t>PIP2IT Test Cave</a:t>
            </a:r>
          </a:p>
        </p:txBody>
      </p:sp>
      <p:sp>
        <p:nvSpPr>
          <p:cNvPr id="13" name="TextBox 12"/>
          <p:cNvSpPr txBox="1"/>
          <p:nvPr/>
        </p:nvSpPr>
        <p:spPr>
          <a:xfrm>
            <a:off x="7758113" y="3972896"/>
            <a:ext cx="1143000" cy="523220"/>
          </a:xfrm>
          <a:prstGeom prst="rect">
            <a:avLst/>
          </a:prstGeom>
          <a:noFill/>
        </p:spPr>
        <p:txBody>
          <a:bodyPr wrap="square" rtlCol="0">
            <a:spAutoFit/>
          </a:bodyPr>
          <a:lstStyle/>
          <a:p>
            <a:r>
              <a:rPr lang="en-US" sz="1400" dirty="0">
                <a:solidFill>
                  <a:srgbClr val="008000"/>
                </a:solidFill>
              </a:rPr>
              <a:t>Cryogenic Plant</a:t>
            </a:r>
          </a:p>
        </p:txBody>
      </p:sp>
      <p:cxnSp>
        <p:nvCxnSpPr>
          <p:cNvPr id="14" name="Straight Arrow Connector 13"/>
          <p:cNvCxnSpPr/>
          <p:nvPr/>
        </p:nvCxnSpPr>
        <p:spPr>
          <a:xfrm flipH="1">
            <a:off x="7009384" y="4440712"/>
            <a:ext cx="991616" cy="875462"/>
          </a:xfrm>
          <a:prstGeom prst="straightConnector1">
            <a:avLst/>
          </a:prstGeom>
          <a:ln w="12700" cmpd="sng">
            <a:solidFill>
              <a:srgbClr val="008000"/>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H="1">
            <a:off x="3457904" y="4101966"/>
            <a:ext cx="1813842" cy="1303062"/>
          </a:xfrm>
          <a:prstGeom prst="straightConnector1">
            <a:avLst/>
          </a:prstGeom>
          <a:ln w="12700" cmpd="sng">
            <a:solidFill>
              <a:srgbClr val="3366FF"/>
            </a:solidFill>
            <a:tailEnd type="arrow"/>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1446784" y="4630374"/>
            <a:ext cx="2667000" cy="68580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5942584" y="4858974"/>
            <a:ext cx="1066800" cy="1219200"/>
          </a:xfrm>
          <a:prstGeom prst="ellipse">
            <a:avLst/>
          </a:prstGeom>
          <a:solidFill>
            <a:srgbClr val="008000">
              <a:alpha val="17000"/>
            </a:srgb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V="1">
            <a:off x="4023360" y="5163774"/>
            <a:ext cx="1995424" cy="123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pic>
        <p:nvPicPr>
          <p:cNvPr id="25" name="Picture 24" descr="Z:\GAFOE\13-0170-05D CMTF.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91988" y="1289297"/>
            <a:ext cx="3248568" cy="2160298"/>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6734836" y="1402533"/>
            <a:ext cx="1023277" cy="246221"/>
          </a:xfrm>
          <a:prstGeom prst="rect">
            <a:avLst/>
          </a:prstGeom>
          <a:solidFill>
            <a:schemeClr val="bg1"/>
          </a:solidFill>
        </p:spPr>
        <p:txBody>
          <a:bodyPr wrap="square" rtlCol="0">
            <a:spAutoFit/>
          </a:bodyPr>
          <a:lstStyle/>
          <a:p>
            <a:r>
              <a:rPr lang="en-US" sz="1000" dirty="0">
                <a:solidFill>
                  <a:srgbClr val="000000"/>
                </a:solidFill>
              </a:rPr>
              <a:t>CMTF Building</a:t>
            </a:r>
          </a:p>
        </p:txBody>
      </p:sp>
      <p:cxnSp>
        <p:nvCxnSpPr>
          <p:cNvPr id="32" name="Straight Connector 31"/>
          <p:cNvCxnSpPr/>
          <p:nvPr/>
        </p:nvCxnSpPr>
        <p:spPr>
          <a:xfrm flipV="1">
            <a:off x="3831336" y="5852362"/>
            <a:ext cx="2186432" cy="1416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2894584" y="5713958"/>
            <a:ext cx="936752" cy="16550"/>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785616" y="5730508"/>
            <a:ext cx="45720" cy="124100"/>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228600" y="1043047"/>
            <a:ext cx="5102831" cy="1276031"/>
          </a:xfrm>
          <a:solidFill>
            <a:schemeClr val="bg1"/>
          </a:solidFill>
        </p:spPr>
        <p:txBody>
          <a:bodyPr>
            <a:normAutofit/>
          </a:bodyPr>
          <a:lstStyle/>
          <a:p>
            <a:r>
              <a:rPr lang="en-US" dirty="0"/>
              <a:t>The CMTF Building contains two test stands (CMTS1 and PIP2IT)</a:t>
            </a:r>
          </a:p>
          <a:p>
            <a:endParaRPr lang="en-US" dirty="0"/>
          </a:p>
        </p:txBody>
      </p:sp>
      <p:sp>
        <p:nvSpPr>
          <p:cNvPr id="21" name="Rectangle 20"/>
          <p:cNvSpPr/>
          <p:nvPr/>
        </p:nvSpPr>
        <p:spPr>
          <a:xfrm>
            <a:off x="4192362" y="5405074"/>
            <a:ext cx="263534" cy="12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399210" y="5306420"/>
            <a:ext cx="4394278" cy="644550"/>
          </a:xfrm>
          <a:prstGeom prst="rect">
            <a:avLst/>
          </a:prstGeom>
          <a:solidFill>
            <a:srgbClr val="3366FF">
              <a:alpha val="2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Tree>
    <p:extLst>
      <p:ext uri="{BB962C8B-B14F-4D97-AF65-F5344CB8AC3E}">
        <p14:creationId xmlns:p14="http://schemas.microsoft.com/office/powerpoint/2010/main" val="212830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PIP2IT</a:t>
            </a:r>
          </a:p>
        </p:txBody>
      </p:sp>
      <p:sp>
        <p:nvSpPr>
          <p:cNvPr id="3" name="Content Placeholder 2"/>
          <p:cNvSpPr>
            <a:spLocks noGrp="1"/>
          </p:cNvSpPr>
          <p:nvPr>
            <p:ph idx="1"/>
          </p:nvPr>
        </p:nvSpPr>
        <p:spPr>
          <a:xfrm>
            <a:off x="228600" y="1043046"/>
            <a:ext cx="8686800" cy="5167749"/>
          </a:xfrm>
        </p:spPr>
        <p:txBody>
          <a:bodyPr>
            <a:normAutofit/>
          </a:bodyPr>
          <a:lstStyle/>
          <a:p>
            <a:r>
              <a:rPr lang="en-US" dirty="0"/>
              <a:t>PIP2IT (PIP-II Injector Test)</a:t>
            </a:r>
          </a:p>
          <a:p>
            <a:pPr lvl="1"/>
            <a:r>
              <a:rPr lang="en-US" sz="1800" dirty="0"/>
              <a:t>Half Wave Resonator (HWR) and 1</a:t>
            </a:r>
            <a:r>
              <a:rPr lang="en-US" sz="1800" baseline="30000" dirty="0"/>
              <a:t>st</a:t>
            </a:r>
            <a:r>
              <a:rPr lang="en-US" sz="1800" dirty="0"/>
              <a:t> 325 MHz cryomodule (SSR1-1) will be tested in PIP2IT as part of front-end test</a:t>
            </a:r>
          </a:p>
          <a:p>
            <a:pPr lvl="1"/>
            <a:r>
              <a:rPr lang="en-US" sz="1800" dirty="0"/>
              <a:t>PIP2IT will be converted to a cryomodule test stand to cold RF test the remaining PIP-II cryomodules (no beam)</a:t>
            </a:r>
          </a:p>
          <a:p>
            <a:pPr lvl="2"/>
            <a:r>
              <a:rPr lang="en-US" sz="1600" dirty="0"/>
              <a:t>SSR1-1 test stand will require minimal modifications to accommodate remaining SSR cryomodule testing </a:t>
            </a:r>
          </a:p>
          <a:p>
            <a:pPr lvl="2"/>
            <a:r>
              <a:rPr lang="en-US" sz="1600" dirty="0"/>
              <a:t>HWR test stand will be converted to RF test 650 MHz cryomodules (no beam)</a:t>
            </a:r>
          </a:p>
          <a:p>
            <a:pPr lvl="1"/>
            <a:endParaRPr lang="en-US" sz="1800" dirty="0"/>
          </a:p>
        </p:txBody>
      </p:sp>
      <p:sp>
        <p:nvSpPr>
          <p:cNvPr id="4" name="Date Placeholder 3"/>
          <p:cNvSpPr>
            <a:spLocks noGrp="1"/>
          </p:cNvSpPr>
          <p:nvPr>
            <p:ph type="dt" sz="half" idx="2"/>
          </p:nvPr>
        </p:nvSpPr>
        <p:spPr>
          <a:xfrm>
            <a:off x="636588" y="6495482"/>
            <a:ext cx="775607" cy="241300"/>
          </a:xfrm>
        </p:spPr>
        <p:txBody>
          <a:bodyPr/>
          <a:lstStyle/>
          <a:p>
            <a:pPr>
              <a:defRPr/>
            </a:pPr>
            <a:r>
              <a:rPr lang="en-US" dirty="0"/>
              <a:t>8/15/18</a:t>
            </a:r>
          </a:p>
        </p:txBody>
      </p:sp>
      <p:sp>
        <p:nvSpPr>
          <p:cNvPr id="5" name="Footer Placeholder 4"/>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7" name="TextBox 16"/>
          <p:cNvSpPr txBox="1"/>
          <p:nvPr/>
        </p:nvSpPr>
        <p:spPr>
          <a:xfrm>
            <a:off x="1067742" y="3774988"/>
            <a:ext cx="2024411" cy="30777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accent4"/>
                </a:solidFill>
              </a:rPr>
              <a:t>SSR 325MHz Test Stand</a:t>
            </a:r>
          </a:p>
        </p:txBody>
      </p:sp>
      <p:pic>
        <p:nvPicPr>
          <p:cNvPr id="19" name="Content Placeholder 6" descr="PXIE layout pic.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9419" y="4113227"/>
            <a:ext cx="5529097" cy="2036645"/>
          </a:xfrm>
          <a:prstGeom prst="rect">
            <a:avLst/>
          </a:prstGeom>
        </p:spPr>
      </p:pic>
      <p:sp>
        <p:nvSpPr>
          <p:cNvPr id="20" name="Rectangle 19"/>
          <p:cNvSpPr/>
          <p:nvPr/>
        </p:nvSpPr>
        <p:spPr>
          <a:xfrm>
            <a:off x="2183323" y="5320697"/>
            <a:ext cx="748991" cy="288894"/>
          </a:xfrm>
          <a:prstGeom prst="rect">
            <a:avLst/>
          </a:prstGeom>
          <a:solidFill>
            <a:srgbClr val="FF0000">
              <a:alpha val="2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1749287" y="4052304"/>
            <a:ext cx="808531" cy="1258003"/>
          </a:xfrm>
          <a:prstGeom prst="straightConnector1">
            <a:avLst/>
          </a:prstGeom>
          <a:ln>
            <a:solidFill>
              <a:schemeClr val="accent4">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47192" y="3621952"/>
            <a:ext cx="1398567" cy="307777"/>
          </a:xfrm>
          <a:prstGeom prst="rect">
            <a:avLst/>
          </a:prstGeom>
          <a:noFill/>
        </p:spPr>
        <p:txBody>
          <a:bodyPr wrap="square" rtlCol="0">
            <a:spAutoFit/>
          </a:bodyPr>
          <a:lstStyle/>
          <a:p>
            <a:r>
              <a:rPr lang="en-US" sz="1400" dirty="0"/>
              <a:t>PIP2IT Test Cave</a:t>
            </a:r>
          </a:p>
        </p:txBody>
      </p:sp>
      <p:cxnSp>
        <p:nvCxnSpPr>
          <p:cNvPr id="24" name="Straight Arrow Connector 23"/>
          <p:cNvCxnSpPr>
            <a:cxnSpLocks/>
            <a:stCxn id="23" idx="2"/>
          </p:cNvCxnSpPr>
          <p:nvPr/>
        </p:nvCxnSpPr>
        <p:spPr>
          <a:xfrm flipH="1">
            <a:off x="4987165" y="3929729"/>
            <a:ext cx="359311" cy="11060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967409" y="5035826"/>
            <a:ext cx="4863548" cy="821635"/>
          </a:xfrm>
          <a:prstGeom prst="roundRect">
            <a:avLst/>
          </a:prstGeom>
          <a:noFill/>
          <a:ln w="476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3003" y="3674659"/>
            <a:ext cx="2692400" cy="2019300"/>
          </a:xfrm>
          <a:prstGeom prst="rect">
            <a:avLst/>
          </a:prstGeom>
        </p:spPr>
      </p:pic>
      <p:sp>
        <p:nvSpPr>
          <p:cNvPr id="18" name="TextBox 17"/>
          <p:cNvSpPr txBox="1"/>
          <p:nvPr/>
        </p:nvSpPr>
        <p:spPr>
          <a:xfrm>
            <a:off x="6358656" y="5703572"/>
            <a:ext cx="2241094" cy="307777"/>
          </a:xfrm>
          <a:prstGeom prst="rect">
            <a:avLst/>
          </a:prstGeom>
          <a:noFill/>
        </p:spPr>
        <p:txBody>
          <a:bodyPr wrap="square" rtlCol="0">
            <a:spAutoFit/>
          </a:bodyPr>
          <a:lstStyle/>
          <a:p>
            <a:r>
              <a:rPr lang="en-US" sz="1400" dirty="0"/>
              <a:t>PIP-II Injector Test (PIP2IT)</a:t>
            </a:r>
          </a:p>
        </p:txBody>
      </p:sp>
      <p:sp>
        <p:nvSpPr>
          <p:cNvPr id="10" name="Rectangle 9"/>
          <p:cNvSpPr/>
          <p:nvPr/>
        </p:nvSpPr>
        <p:spPr>
          <a:xfrm>
            <a:off x="3986997" y="5310307"/>
            <a:ext cx="292903" cy="112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F39CBA-630A-0944-ACAD-889B99DBFABD}"/>
              </a:ext>
            </a:extLst>
          </p:cNvPr>
          <p:cNvSpPr txBox="1"/>
          <p:nvPr/>
        </p:nvSpPr>
        <p:spPr>
          <a:xfrm>
            <a:off x="2847160" y="3918184"/>
            <a:ext cx="2263683" cy="307777"/>
          </a:xfrm>
          <a:prstGeom prst="rect">
            <a:avLst/>
          </a:prstGeom>
          <a:solidFill>
            <a:schemeClr val="bg1"/>
          </a:solid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accent3">
                    <a:lumMod val="75000"/>
                  </a:schemeClr>
                </a:solidFill>
              </a:rPr>
              <a:t>HWR/650 MHz Test Stand</a:t>
            </a:r>
          </a:p>
        </p:txBody>
      </p:sp>
      <p:sp>
        <p:nvSpPr>
          <p:cNvPr id="25" name="Rectangle 24">
            <a:extLst>
              <a:ext uri="{FF2B5EF4-FFF2-40B4-BE49-F238E27FC236}">
                <a16:creationId xmlns:a16="http://schemas.microsoft.com/office/drawing/2014/main" id="{2B5F6EA8-E3B4-7B41-BFA0-853BC0DA1023}"/>
              </a:ext>
            </a:extLst>
          </p:cNvPr>
          <p:cNvSpPr/>
          <p:nvPr/>
        </p:nvSpPr>
        <p:spPr>
          <a:xfrm>
            <a:off x="2950536" y="5314884"/>
            <a:ext cx="748991" cy="288894"/>
          </a:xfrm>
          <a:prstGeom prst="rect">
            <a:avLst/>
          </a:prstGeom>
          <a:solidFill>
            <a:schemeClr val="accent3">
              <a:lumMod val="60000"/>
              <a:lumOff val="40000"/>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78AD11B1-1C0D-FC46-A863-AC94F7C90273}"/>
              </a:ext>
            </a:extLst>
          </p:cNvPr>
          <p:cNvCxnSpPr>
            <a:cxnSpLocks/>
          </p:cNvCxnSpPr>
          <p:nvPr/>
        </p:nvCxnSpPr>
        <p:spPr>
          <a:xfrm flipH="1">
            <a:off x="3325031" y="4224583"/>
            <a:ext cx="138385" cy="1079911"/>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48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1517-D3E5-CA46-8C3D-F81986F47D2D}"/>
              </a:ext>
            </a:extLst>
          </p:cNvPr>
          <p:cNvSpPr>
            <a:spLocks noGrp="1"/>
          </p:cNvSpPr>
          <p:nvPr>
            <p:ph type="title"/>
          </p:nvPr>
        </p:nvSpPr>
        <p:spPr/>
        <p:txBody>
          <a:bodyPr/>
          <a:lstStyle/>
          <a:p>
            <a:r>
              <a:rPr lang="en-US" dirty="0"/>
              <a:t>Feasibility layout of HB650 in PIP2IT</a:t>
            </a:r>
          </a:p>
        </p:txBody>
      </p:sp>
      <p:sp>
        <p:nvSpPr>
          <p:cNvPr id="3" name="Content Placeholder 2">
            <a:extLst>
              <a:ext uri="{FF2B5EF4-FFF2-40B4-BE49-F238E27FC236}">
                <a16:creationId xmlns:a16="http://schemas.microsoft.com/office/drawing/2014/main" id="{021DC985-D088-A84F-972C-8886116C8574}"/>
              </a:ext>
            </a:extLst>
          </p:cNvPr>
          <p:cNvSpPr>
            <a:spLocks noGrp="1"/>
          </p:cNvSpPr>
          <p:nvPr>
            <p:ph idx="1"/>
          </p:nvPr>
        </p:nvSpPr>
        <p:spPr/>
        <p:txBody>
          <a:bodyPr/>
          <a:lstStyle/>
          <a:p>
            <a:r>
              <a:rPr lang="en-US" sz="2000" dirty="0"/>
              <a:t>Goal is to see if it is possible (mechanical and cryo)</a:t>
            </a:r>
          </a:p>
          <a:p>
            <a:r>
              <a:rPr lang="en-US" sz="2000" dirty="0"/>
              <a:t>Used HB650 since it is longer than LB650</a:t>
            </a:r>
          </a:p>
          <a:p>
            <a:r>
              <a:rPr lang="en-US" sz="2000" dirty="0"/>
              <a:t>1.5m gap between CM’s to allow for vacuum stations</a:t>
            </a:r>
          </a:p>
          <a:p>
            <a:r>
              <a:rPr lang="en-US" sz="2000" dirty="0"/>
              <a:t>Avoid trapped roof blocks (cable tray)</a:t>
            </a:r>
          </a:p>
          <a:p>
            <a:r>
              <a:rPr lang="en-US" sz="2000" dirty="0"/>
              <a:t>Mechanically – Looks OK!</a:t>
            </a:r>
          </a:p>
        </p:txBody>
      </p:sp>
      <p:sp>
        <p:nvSpPr>
          <p:cNvPr id="4" name="Date Placeholder 3">
            <a:extLst>
              <a:ext uri="{FF2B5EF4-FFF2-40B4-BE49-F238E27FC236}">
                <a16:creationId xmlns:a16="http://schemas.microsoft.com/office/drawing/2014/main" id="{8DCAF0C5-6511-1B44-8741-5929C8AB78A8}"/>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808EADC1-DDAC-2C4C-8BE7-55038358F811}"/>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972B2244-39BD-6249-A0A4-25DF13506ACC}"/>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7" name="Content Placeholder 7">
            <a:extLst>
              <a:ext uri="{FF2B5EF4-FFF2-40B4-BE49-F238E27FC236}">
                <a16:creationId xmlns:a16="http://schemas.microsoft.com/office/drawing/2014/main" id="{F680698C-0D20-AA47-9C19-95601E6986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3825" b="10750"/>
          <a:stretch/>
        </p:blipFill>
        <p:spPr>
          <a:xfrm>
            <a:off x="228600" y="2792914"/>
            <a:ext cx="7802217" cy="3310205"/>
          </a:xfrm>
          <a:prstGeom prst="rect">
            <a:avLst/>
          </a:prstGeom>
        </p:spPr>
      </p:pic>
      <p:sp>
        <p:nvSpPr>
          <p:cNvPr id="8" name="TextBox 7">
            <a:extLst>
              <a:ext uri="{FF2B5EF4-FFF2-40B4-BE49-F238E27FC236}">
                <a16:creationId xmlns:a16="http://schemas.microsoft.com/office/drawing/2014/main" id="{ECAFBC9F-E608-D343-A7B3-64166429F9FF}"/>
              </a:ext>
            </a:extLst>
          </p:cNvPr>
          <p:cNvSpPr txBox="1"/>
          <p:nvPr/>
        </p:nvSpPr>
        <p:spPr>
          <a:xfrm>
            <a:off x="5947028" y="2720708"/>
            <a:ext cx="679059" cy="30777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accent3">
                    <a:lumMod val="75000"/>
                  </a:schemeClr>
                </a:solidFill>
              </a:rPr>
              <a:t>HWR</a:t>
            </a:r>
          </a:p>
        </p:txBody>
      </p:sp>
      <p:cxnSp>
        <p:nvCxnSpPr>
          <p:cNvPr id="9" name="Straight Arrow Connector 8">
            <a:extLst>
              <a:ext uri="{FF2B5EF4-FFF2-40B4-BE49-F238E27FC236}">
                <a16:creationId xmlns:a16="http://schemas.microsoft.com/office/drawing/2014/main" id="{49127EF5-7B05-4C42-A3BF-C022FCE66B5D}"/>
              </a:ext>
            </a:extLst>
          </p:cNvPr>
          <p:cNvCxnSpPr>
            <a:cxnSpLocks/>
          </p:cNvCxnSpPr>
          <p:nvPr/>
        </p:nvCxnSpPr>
        <p:spPr>
          <a:xfrm flipH="1">
            <a:off x="5380384" y="3050977"/>
            <a:ext cx="795129" cy="951180"/>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56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BA37-82FC-BB42-96F5-099BFFC88165}"/>
              </a:ext>
            </a:extLst>
          </p:cNvPr>
          <p:cNvSpPr>
            <a:spLocks noGrp="1"/>
          </p:cNvSpPr>
          <p:nvPr>
            <p:ph type="title"/>
          </p:nvPr>
        </p:nvSpPr>
        <p:spPr/>
        <p:txBody>
          <a:bodyPr/>
          <a:lstStyle/>
          <a:p>
            <a:r>
              <a:rPr lang="en-US" dirty="0"/>
              <a:t>Feasibility - Cryogenic Transferline (CTL)</a:t>
            </a:r>
          </a:p>
        </p:txBody>
      </p:sp>
      <p:sp>
        <p:nvSpPr>
          <p:cNvPr id="3" name="Content Placeholder 2">
            <a:extLst>
              <a:ext uri="{FF2B5EF4-FFF2-40B4-BE49-F238E27FC236}">
                <a16:creationId xmlns:a16="http://schemas.microsoft.com/office/drawing/2014/main" id="{7E54DD80-A9A3-B74A-BD66-01A5D1576EFA}"/>
              </a:ext>
            </a:extLst>
          </p:cNvPr>
          <p:cNvSpPr>
            <a:spLocks noGrp="1"/>
          </p:cNvSpPr>
          <p:nvPr>
            <p:ph idx="1"/>
          </p:nvPr>
        </p:nvSpPr>
        <p:spPr/>
        <p:txBody>
          <a:bodyPr/>
          <a:lstStyle/>
          <a:p>
            <a:r>
              <a:rPr lang="en-US" dirty="0"/>
              <a:t>HB650 shown with existing CTL</a:t>
            </a:r>
          </a:p>
          <a:p>
            <a:r>
              <a:rPr lang="en-US" dirty="0"/>
              <a:t>Cryo engineers confirmed it is doable!</a:t>
            </a:r>
          </a:p>
          <a:p>
            <a:r>
              <a:rPr lang="en-US" dirty="0"/>
              <a:t>Current configuration is messy, bayonets would be long and overlapping</a:t>
            </a:r>
          </a:p>
        </p:txBody>
      </p:sp>
      <p:sp>
        <p:nvSpPr>
          <p:cNvPr id="4" name="Date Placeholder 3">
            <a:extLst>
              <a:ext uri="{FF2B5EF4-FFF2-40B4-BE49-F238E27FC236}">
                <a16:creationId xmlns:a16="http://schemas.microsoft.com/office/drawing/2014/main" id="{004BA223-BE41-144E-A99A-F0D75247B900}"/>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5AABA0D2-C45B-D94F-B7A2-135C9C509C6F}"/>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E81A378C-D348-214F-8951-4746DD2B3B99}"/>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0" name="Picture 9">
            <a:extLst>
              <a:ext uri="{FF2B5EF4-FFF2-40B4-BE49-F238E27FC236}">
                <a16:creationId xmlns:a16="http://schemas.microsoft.com/office/drawing/2014/main" id="{A4D42195-0CA7-6F46-81E8-7084C2D7278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9419" y="2828788"/>
            <a:ext cx="7956550" cy="3434410"/>
          </a:xfrm>
          <a:prstGeom prst="rect">
            <a:avLst/>
          </a:prstGeom>
        </p:spPr>
      </p:pic>
      <p:sp>
        <p:nvSpPr>
          <p:cNvPr id="7" name="Oval 6">
            <a:extLst>
              <a:ext uri="{FF2B5EF4-FFF2-40B4-BE49-F238E27FC236}">
                <a16:creationId xmlns:a16="http://schemas.microsoft.com/office/drawing/2014/main" id="{BCCAE165-3C0B-1C49-9B8E-667FC536AFD2}"/>
              </a:ext>
            </a:extLst>
          </p:cNvPr>
          <p:cNvSpPr/>
          <p:nvPr/>
        </p:nvSpPr>
        <p:spPr>
          <a:xfrm>
            <a:off x="2950419" y="3909581"/>
            <a:ext cx="596900" cy="619183"/>
          </a:xfrm>
          <a:prstGeom prst="ellipse">
            <a:avLst/>
          </a:prstGeom>
          <a:noFill/>
          <a:ln w="349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062E26F-5474-0941-90C6-6FCA33C886A0}"/>
              </a:ext>
            </a:extLst>
          </p:cNvPr>
          <p:cNvSpPr/>
          <p:nvPr/>
        </p:nvSpPr>
        <p:spPr>
          <a:xfrm>
            <a:off x="3961606" y="3931105"/>
            <a:ext cx="596900" cy="619183"/>
          </a:xfrm>
          <a:prstGeom prst="ellipse">
            <a:avLst/>
          </a:prstGeom>
          <a:noFill/>
          <a:ln w="349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EDD0A38-BEDC-7149-BDA3-FB6DEB4ACB49}"/>
              </a:ext>
            </a:extLst>
          </p:cNvPr>
          <p:cNvSpPr/>
          <p:nvPr/>
        </p:nvSpPr>
        <p:spPr>
          <a:xfrm>
            <a:off x="4864150" y="3909580"/>
            <a:ext cx="596900" cy="619183"/>
          </a:xfrm>
          <a:prstGeom prst="ellipse">
            <a:avLst/>
          </a:prstGeom>
          <a:noFill/>
          <a:ln w="349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04F3B715-B26A-484B-89D5-9A22932E5D17}"/>
              </a:ext>
            </a:extLst>
          </p:cNvPr>
          <p:cNvSpPr/>
          <p:nvPr/>
        </p:nvSpPr>
        <p:spPr>
          <a:xfrm>
            <a:off x="2566244" y="4300225"/>
            <a:ext cx="1270000" cy="406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6A0374E-E9F9-CB40-9278-3F9C236CDFA8}"/>
              </a:ext>
            </a:extLst>
          </p:cNvPr>
          <p:cNvSpPr txBox="1"/>
          <p:nvPr/>
        </p:nvSpPr>
        <p:spPr>
          <a:xfrm>
            <a:off x="2809554" y="3333674"/>
            <a:ext cx="2983656" cy="461665"/>
          </a:xfrm>
          <a:prstGeom prst="rect">
            <a:avLst/>
          </a:prstGeom>
          <a:noFill/>
        </p:spPr>
        <p:txBody>
          <a:bodyPr wrap="square" rtlCol="0">
            <a:spAutoFit/>
          </a:bodyPr>
          <a:lstStyle/>
          <a:p>
            <a:r>
              <a:rPr lang="en-US" dirty="0">
                <a:solidFill>
                  <a:srgbClr val="C00000"/>
                </a:solidFill>
              </a:rPr>
              <a:t>CTL bayonet boxes</a:t>
            </a:r>
          </a:p>
        </p:txBody>
      </p:sp>
      <p:sp>
        <p:nvSpPr>
          <p:cNvPr id="14" name="TextBox 13">
            <a:extLst>
              <a:ext uri="{FF2B5EF4-FFF2-40B4-BE49-F238E27FC236}">
                <a16:creationId xmlns:a16="http://schemas.microsoft.com/office/drawing/2014/main" id="{2612DCD9-1BB1-3940-9A60-0586D8505E0B}"/>
              </a:ext>
            </a:extLst>
          </p:cNvPr>
          <p:cNvSpPr txBox="1"/>
          <p:nvPr/>
        </p:nvSpPr>
        <p:spPr>
          <a:xfrm>
            <a:off x="1289472" y="5767452"/>
            <a:ext cx="2037928" cy="461665"/>
          </a:xfrm>
          <a:prstGeom prst="rect">
            <a:avLst/>
          </a:prstGeom>
          <a:solidFill>
            <a:srgbClr val="FFFF00"/>
          </a:solidFill>
        </p:spPr>
        <p:txBody>
          <a:bodyPr wrap="square" rtlCol="0">
            <a:spAutoFit/>
          </a:bodyPr>
          <a:lstStyle/>
          <a:p>
            <a:r>
              <a:rPr lang="en-US" dirty="0"/>
              <a:t>CM Valve Box</a:t>
            </a:r>
          </a:p>
        </p:txBody>
      </p:sp>
      <p:cxnSp>
        <p:nvCxnSpPr>
          <p:cNvPr id="16" name="Straight Arrow Connector 15">
            <a:extLst>
              <a:ext uri="{FF2B5EF4-FFF2-40B4-BE49-F238E27FC236}">
                <a16:creationId xmlns:a16="http://schemas.microsoft.com/office/drawing/2014/main" id="{1745B830-4363-374A-BFFD-DA8B0AF296C2}"/>
              </a:ext>
            </a:extLst>
          </p:cNvPr>
          <p:cNvCxnSpPr/>
          <p:nvPr/>
        </p:nvCxnSpPr>
        <p:spPr>
          <a:xfrm flipV="1">
            <a:off x="2171700" y="4673600"/>
            <a:ext cx="609600" cy="1104900"/>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85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2D94-4138-D24F-8789-E96A4B04628C}"/>
              </a:ext>
            </a:extLst>
          </p:cNvPr>
          <p:cNvSpPr>
            <a:spLocks noGrp="1"/>
          </p:cNvSpPr>
          <p:nvPr>
            <p:ph type="title"/>
          </p:nvPr>
        </p:nvSpPr>
        <p:spPr/>
        <p:txBody>
          <a:bodyPr/>
          <a:lstStyle/>
          <a:p>
            <a:r>
              <a:rPr lang="en-US" dirty="0"/>
              <a:t>Cryo proposal to modify CTL for 650 MHz CM’s</a:t>
            </a:r>
          </a:p>
        </p:txBody>
      </p:sp>
      <p:sp>
        <p:nvSpPr>
          <p:cNvPr id="3" name="Content Placeholder 2">
            <a:extLst>
              <a:ext uri="{FF2B5EF4-FFF2-40B4-BE49-F238E27FC236}">
                <a16:creationId xmlns:a16="http://schemas.microsoft.com/office/drawing/2014/main" id="{85C69CE1-5613-9B45-ADFA-02D7DA0D7729}"/>
              </a:ext>
            </a:extLst>
          </p:cNvPr>
          <p:cNvSpPr>
            <a:spLocks noGrp="1"/>
          </p:cNvSpPr>
          <p:nvPr>
            <p:ph idx="1"/>
          </p:nvPr>
        </p:nvSpPr>
        <p:spPr>
          <a:xfrm>
            <a:off x="228600" y="1043046"/>
            <a:ext cx="4108269" cy="4987867"/>
          </a:xfrm>
        </p:spPr>
        <p:txBody>
          <a:bodyPr/>
          <a:lstStyle/>
          <a:p>
            <a:r>
              <a:rPr lang="en-US" dirty="0"/>
              <a:t>Add secondary CTL</a:t>
            </a:r>
          </a:p>
          <a:p>
            <a:r>
              <a:rPr lang="en-US" dirty="0"/>
              <a:t>Move CM 28” towards aisle</a:t>
            </a:r>
          </a:p>
          <a:p>
            <a:r>
              <a:rPr lang="en-US" dirty="0"/>
              <a:t>Install new 16” transferline</a:t>
            </a:r>
          </a:p>
          <a:p>
            <a:r>
              <a:rPr lang="en-US" dirty="0"/>
              <a:t>Maintains a 44” aisle in PIP2IT</a:t>
            </a:r>
          </a:p>
        </p:txBody>
      </p:sp>
      <p:sp>
        <p:nvSpPr>
          <p:cNvPr id="4" name="Date Placeholder 3">
            <a:extLst>
              <a:ext uri="{FF2B5EF4-FFF2-40B4-BE49-F238E27FC236}">
                <a16:creationId xmlns:a16="http://schemas.microsoft.com/office/drawing/2014/main" id="{7FDCDF67-3D0A-CF40-92AF-139E2A50484B}"/>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B36E1063-A8B5-E247-9399-557CA1DDC395}"/>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5499A1D4-82A5-1B45-902D-311FF35A7E04}"/>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9" name="AutoShape 2" descr="Sketch of additional Bayonet Box.pdf">
            <a:extLst>
              <a:ext uri="{FF2B5EF4-FFF2-40B4-BE49-F238E27FC236}">
                <a16:creationId xmlns:a16="http://schemas.microsoft.com/office/drawing/2014/main" id="{F857C071-3BF1-5141-ABC2-4643A534E8B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a:extLst>
              <a:ext uri="{FF2B5EF4-FFF2-40B4-BE49-F238E27FC236}">
                <a16:creationId xmlns:a16="http://schemas.microsoft.com/office/drawing/2014/main" id="{3C078926-CEAA-B141-8996-BC7AE15EDCFD}"/>
              </a:ext>
            </a:extLst>
          </p:cNvPr>
          <p:cNvPicPr>
            <a:picLocks noChangeAspect="1"/>
          </p:cNvPicPr>
          <p:nvPr/>
        </p:nvPicPr>
        <p:blipFill>
          <a:blip r:embed="rId2"/>
          <a:stretch>
            <a:fillRect/>
          </a:stretch>
        </p:blipFill>
        <p:spPr>
          <a:xfrm>
            <a:off x="4301382" y="1244085"/>
            <a:ext cx="4601443" cy="3554338"/>
          </a:xfrm>
          <a:prstGeom prst="rect">
            <a:avLst/>
          </a:prstGeom>
        </p:spPr>
      </p:pic>
      <p:sp>
        <p:nvSpPr>
          <p:cNvPr id="15" name="TextBox 14">
            <a:extLst>
              <a:ext uri="{FF2B5EF4-FFF2-40B4-BE49-F238E27FC236}">
                <a16:creationId xmlns:a16="http://schemas.microsoft.com/office/drawing/2014/main" id="{566F5AF6-5CC5-5D4E-A69F-887F70F82644}"/>
              </a:ext>
            </a:extLst>
          </p:cNvPr>
          <p:cNvSpPr txBox="1"/>
          <p:nvPr/>
        </p:nvSpPr>
        <p:spPr>
          <a:xfrm>
            <a:off x="5461000" y="4864314"/>
            <a:ext cx="2516051" cy="830997"/>
          </a:xfrm>
          <a:prstGeom prst="rect">
            <a:avLst/>
          </a:prstGeom>
          <a:noFill/>
        </p:spPr>
        <p:txBody>
          <a:bodyPr wrap="square" rtlCol="0">
            <a:spAutoFit/>
          </a:bodyPr>
          <a:lstStyle/>
          <a:p>
            <a:r>
              <a:rPr lang="en-US" dirty="0"/>
              <a:t>Sketch of new CTL</a:t>
            </a:r>
          </a:p>
          <a:p>
            <a:r>
              <a:rPr lang="en-US" dirty="0"/>
              <a:t>(Renzhuo Wang)</a:t>
            </a:r>
          </a:p>
        </p:txBody>
      </p:sp>
    </p:spTree>
    <p:extLst>
      <p:ext uri="{BB962C8B-B14F-4D97-AF65-F5344CB8AC3E}">
        <p14:creationId xmlns:p14="http://schemas.microsoft.com/office/powerpoint/2010/main" val="23389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47AA-8285-034C-A257-7B68ADC3B889}"/>
              </a:ext>
            </a:extLst>
          </p:cNvPr>
          <p:cNvSpPr>
            <a:spLocks noGrp="1"/>
          </p:cNvSpPr>
          <p:nvPr>
            <p:ph type="title"/>
          </p:nvPr>
        </p:nvSpPr>
        <p:spPr/>
        <p:txBody>
          <a:bodyPr/>
          <a:lstStyle/>
          <a:p>
            <a:r>
              <a:rPr lang="en-US" dirty="0"/>
              <a:t>New CTL proposal (orange)</a:t>
            </a:r>
          </a:p>
        </p:txBody>
      </p:sp>
      <p:sp>
        <p:nvSpPr>
          <p:cNvPr id="3" name="Content Placeholder 2">
            <a:extLst>
              <a:ext uri="{FF2B5EF4-FFF2-40B4-BE49-F238E27FC236}">
                <a16:creationId xmlns:a16="http://schemas.microsoft.com/office/drawing/2014/main" id="{86439948-B528-D74D-AA64-97E49965B104}"/>
              </a:ext>
            </a:extLst>
          </p:cNvPr>
          <p:cNvSpPr>
            <a:spLocks noGrp="1"/>
          </p:cNvSpPr>
          <p:nvPr>
            <p:ph idx="1"/>
          </p:nvPr>
        </p:nvSpPr>
        <p:spPr/>
        <p:txBody>
          <a:bodyPr/>
          <a:lstStyle/>
          <a:p>
            <a:pPr marL="0" indent="0">
              <a:buNone/>
            </a:pPr>
            <a:endParaRPr lang="en-US" dirty="0"/>
          </a:p>
        </p:txBody>
      </p:sp>
      <p:sp>
        <p:nvSpPr>
          <p:cNvPr id="4" name="Date Placeholder 3">
            <a:extLst>
              <a:ext uri="{FF2B5EF4-FFF2-40B4-BE49-F238E27FC236}">
                <a16:creationId xmlns:a16="http://schemas.microsoft.com/office/drawing/2014/main" id="{B441AB99-6694-624A-B0BF-E61AA046C5D5}"/>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8A1E059B-852E-324F-B871-CBA1987B94CB}"/>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C66FB9A5-F90F-944B-8938-908EED552C1C}"/>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8" name="Picture 7">
            <a:extLst>
              <a:ext uri="{FF2B5EF4-FFF2-40B4-BE49-F238E27FC236}">
                <a16:creationId xmlns:a16="http://schemas.microsoft.com/office/drawing/2014/main" id="{DCB02E10-44EA-224D-943E-DA30D3B01A3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74511" y="1043046"/>
            <a:ext cx="6926489" cy="5129430"/>
          </a:xfrm>
          <a:prstGeom prst="rect">
            <a:avLst/>
          </a:prstGeom>
        </p:spPr>
      </p:pic>
    </p:spTree>
    <p:extLst>
      <p:ext uri="{BB962C8B-B14F-4D97-AF65-F5344CB8AC3E}">
        <p14:creationId xmlns:p14="http://schemas.microsoft.com/office/powerpoint/2010/main" val="368394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47AA-8285-034C-A257-7B68ADC3B889}"/>
              </a:ext>
            </a:extLst>
          </p:cNvPr>
          <p:cNvSpPr>
            <a:spLocks noGrp="1"/>
          </p:cNvSpPr>
          <p:nvPr>
            <p:ph type="title"/>
          </p:nvPr>
        </p:nvSpPr>
        <p:spPr/>
        <p:txBody>
          <a:bodyPr/>
          <a:lstStyle/>
          <a:p>
            <a:r>
              <a:rPr lang="en-US" dirty="0"/>
              <a:t>Full view – new CTL</a:t>
            </a:r>
          </a:p>
        </p:txBody>
      </p:sp>
      <p:sp>
        <p:nvSpPr>
          <p:cNvPr id="3" name="Content Placeholder 2">
            <a:extLst>
              <a:ext uri="{FF2B5EF4-FFF2-40B4-BE49-F238E27FC236}">
                <a16:creationId xmlns:a16="http://schemas.microsoft.com/office/drawing/2014/main" id="{86439948-B528-D74D-AA64-97E49965B104}"/>
              </a:ext>
            </a:extLst>
          </p:cNvPr>
          <p:cNvSpPr>
            <a:spLocks noGrp="1"/>
          </p:cNvSpPr>
          <p:nvPr>
            <p:ph idx="1"/>
          </p:nvPr>
        </p:nvSpPr>
        <p:spPr>
          <a:xfrm>
            <a:off x="228601" y="1043046"/>
            <a:ext cx="3695700" cy="4987867"/>
          </a:xfrm>
        </p:spPr>
        <p:txBody>
          <a:bodyPr/>
          <a:lstStyle/>
          <a:p>
            <a:r>
              <a:rPr lang="en-US" dirty="0"/>
              <a:t>New CTL in orange</a:t>
            </a:r>
          </a:p>
          <a:p>
            <a:r>
              <a:rPr lang="en-US" dirty="0"/>
              <a:t>HB 650 CM moved towards aisle 28”</a:t>
            </a:r>
          </a:p>
          <a:p>
            <a:r>
              <a:rPr lang="en-US" dirty="0"/>
              <a:t>Cost to modify CTL should be equal to (or less than) CD-1 cost to modify CMTS1 Cryo distribution</a:t>
            </a:r>
          </a:p>
          <a:p>
            <a:endParaRPr lang="en-US" dirty="0"/>
          </a:p>
        </p:txBody>
      </p:sp>
      <p:sp>
        <p:nvSpPr>
          <p:cNvPr id="4" name="Date Placeholder 3">
            <a:extLst>
              <a:ext uri="{FF2B5EF4-FFF2-40B4-BE49-F238E27FC236}">
                <a16:creationId xmlns:a16="http://schemas.microsoft.com/office/drawing/2014/main" id="{B441AB99-6694-624A-B0BF-E61AA046C5D5}"/>
              </a:ext>
            </a:extLst>
          </p:cNvPr>
          <p:cNvSpPr>
            <a:spLocks noGrp="1"/>
          </p:cNvSpPr>
          <p:nvPr>
            <p:ph type="dt" sz="half" idx="2"/>
          </p:nvPr>
        </p:nvSpPr>
        <p:spPr/>
        <p:txBody>
          <a:bodyPr/>
          <a:lstStyle/>
          <a:p>
            <a:pPr>
              <a:defRPr/>
            </a:pPr>
            <a:r>
              <a:rPr lang="en-US" dirty="0"/>
              <a:t>8/15/18</a:t>
            </a:r>
          </a:p>
        </p:txBody>
      </p:sp>
      <p:sp>
        <p:nvSpPr>
          <p:cNvPr id="5" name="Footer Placeholder 4">
            <a:extLst>
              <a:ext uri="{FF2B5EF4-FFF2-40B4-BE49-F238E27FC236}">
                <a16:creationId xmlns:a16="http://schemas.microsoft.com/office/drawing/2014/main" id="{8A1E059B-852E-324F-B871-CBA1987B94CB}"/>
              </a:ext>
            </a:extLst>
          </p:cNvPr>
          <p:cNvSpPr>
            <a:spLocks noGrp="1"/>
          </p:cNvSpPr>
          <p:nvPr>
            <p:ph type="ftr" sz="quarter" idx="3"/>
          </p:nvPr>
        </p:nvSpPr>
        <p:spPr/>
        <p:txBody>
          <a:bodyPr/>
          <a:lstStyle/>
          <a:p>
            <a:pPr>
              <a:defRPr/>
            </a:pPr>
            <a:r>
              <a:rPr lang="en-US" dirty="0"/>
              <a:t>J. Leibfritz | PIP2IT Conversion</a:t>
            </a:r>
            <a:endParaRPr lang="en-US" b="1" dirty="0"/>
          </a:p>
        </p:txBody>
      </p:sp>
      <p:sp>
        <p:nvSpPr>
          <p:cNvPr id="6" name="Slide Number Placeholder 5">
            <a:extLst>
              <a:ext uri="{FF2B5EF4-FFF2-40B4-BE49-F238E27FC236}">
                <a16:creationId xmlns:a16="http://schemas.microsoft.com/office/drawing/2014/main" id="{C66FB9A5-F90F-944B-8938-908EED552C1C}"/>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a:extLst>
              <a:ext uri="{FF2B5EF4-FFF2-40B4-BE49-F238E27FC236}">
                <a16:creationId xmlns:a16="http://schemas.microsoft.com/office/drawing/2014/main" id="{DCB02E10-44EA-224D-943E-DA30D3B01A3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35399" y="578477"/>
            <a:ext cx="4711001" cy="5452436"/>
          </a:xfrm>
          <a:prstGeom prst="rect">
            <a:avLst/>
          </a:prstGeom>
        </p:spPr>
      </p:pic>
    </p:spTree>
    <p:extLst>
      <p:ext uri="{BB962C8B-B14F-4D97-AF65-F5344CB8AC3E}">
        <p14:creationId xmlns:p14="http://schemas.microsoft.com/office/powerpoint/2010/main" val="1584633276"/>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2.xml><?xml version="1.0" encoding="utf-8"?>
<ds:datastoreItem xmlns:ds="http://schemas.openxmlformats.org/officeDocument/2006/customXml" ds:itemID="{9F92619A-EA3F-48C6-8353-0E1D78874E9E}">
  <ds:schemaRef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17884</TotalTime>
  <Words>973</Words>
  <Application>Microsoft Macintosh PowerPoint</Application>
  <PresentationFormat>On-screen Show (4:3)</PresentationFormat>
  <Paragraphs>177</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Geneva</vt:lpstr>
      <vt:lpstr>Helvetica</vt:lpstr>
      <vt:lpstr>FermilabPartnerships_PPT_090915</vt:lpstr>
      <vt:lpstr>PowerPoint Presentation</vt:lpstr>
      <vt:lpstr>Overview</vt:lpstr>
      <vt:lpstr>CMTF – Cryomodule Test Facility</vt:lpstr>
      <vt:lpstr>PIP2IT</vt:lpstr>
      <vt:lpstr>Feasibility layout of HB650 in PIP2IT</vt:lpstr>
      <vt:lpstr>Feasibility - Cryogenic Transferline (CTL)</vt:lpstr>
      <vt:lpstr>Cryo proposal to modify CTL for 650 MHz CM’s</vt:lpstr>
      <vt:lpstr>New CTL proposal (orange)</vt:lpstr>
      <vt:lpstr>Full view – new CTL</vt:lpstr>
      <vt:lpstr>Additional view (2)</vt:lpstr>
      <vt:lpstr>Next challenge - RF SSA layout &amp; RF routing</vt:lpstr>
      <vt:lpstr>HWR and SSR1 SSA’s – conceptual plan</vt:lpstr>
      <vt:lpstr> Preliminary concept - 1</vt:lpstr>
      <vt:lpstr>Preliminary concept - 2</vt:lpstr>
      <vt:lpstr>Schedule – P6</vt:lpstr>
      <vt:lpstr>Backup Slides</vt:lpstr>
      <vt:lpstr>Additional view (3)</vt:lpstr>
      <vt:lpstr>Additional view (4)</vt:lpstr>
      <vt:lpstr>CMTS1</vt:lpstr>
      <vt:lpstr>CMTS1 – 121.3.21.2</vt:lpstr>
    </vt:vector>
  </TitlesOfParts>
  <Company>Sandbox Studio</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Jerry R Leibfritz</cp:lastModifiedBy>
  <cp:revision>304</cp:revision>
  <cp:lastPrinted>2017-10-04T16:43:12Z</cp:lastPrinted>
  <dcterms:created xsi:type="dcterms:W3CDTF">2017-04-21T15:07:14Z</dcterms:created>
  <dcterms:modified xsi:type="dcterms:W3CDTF">2018-08-15T13:33:58Z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