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22"/>
  </p:notesMasterIdLst>
  <p:handoutMasterIdLst>
    <p:handoutMasterId r:id="rId23"/>
  </p:handoutMasterIdLst>
  <p:sldIdLst>
    <p:sldId id="500" r:id="rId2"/>
    <p:sldId id="351" r:id="rId3"/>
    <p:sldId id="432" r:id="rId4"/>
    <p:sldId id="459" r:id="rId5"/>
    <p:sldId id="530" r:id="rId6"/>
    <p:sldId id="502" r:id="rId7"/>
    <p:sldId id="531" r:id="rId8"/>
    <p:sldId id="520" r:id="rId9"/>
    <p:sldId id="521" r:id="rId10"/>
    <p:sldId id="523" r:id="rId11"/>
    <p:sldId id="532" r:id="rId12"/>
    <p:sldId id="437" r:id="rId13"/>
    <p:sldId id="438" r:id="rId14"/>
    <p:sldId id="439" r:id="rId15"/>
    <p:sldId id="329" r:id="rId16"/>
    <p:sldId id="330" r:id="rId17"/>
    <p:sldId id="331" r:id="rId18"/>
    <p:sldId id="497" r:id="rId19"/>
    <p:sldId id="498" r:id="rId20"/>
    <p:sldId id="370" r:id="rId21"/>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6B8CC9A2-4587-476C-8CE7-3E481C7450F4}">
          <p14:sldIdLst>
            <p14:sldId id="500"/>
            <p14:sldId id="351"/>
            <p14:sldId id="432"/>
            <p14:sldId id="459"/>
            <p14:sldId id="530"/>
            <p14:sldId id="502"/>
            <p14:sldId id="531"/>
            <p14:sldId id="520"/>
            <p14:sldId id="521"/>
            <p14:sldId id="523"/>
            <p14:sldId id="532"/>
            <p14:sldId id="437"/>
            <p14:sldId id="438"/>
            <p14:sldId id="439"/>
            <p14:sldId id="329"/>
            <p14:sldId id="330"/>
            <p14:sldId id="331"/>
            <p14:sldId id="497"/>
            <p14:sldId id="498"/>
            <p14:sldId id="370"/>
          </p14:sldIdLst>
        </p14:section>
        <p14:section name="backup" id="{024EBE90-2D8B-417D-A6A8-9E574C6C5914}">
          <p14:sldIdLst/>
        </p14:section>
      </p14:sectionLst>
    </p:ex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hary, Adam" initials="BA" lastIdx="19" clrIdx="0">
    <p:extLst>
      <p:ext uri="{19B8F6BF-5375-455C-9EA6-DF929625EA0E}">
        <p15:presenceInfo xmlns:p15="http://schemas.microsoft.com/office/powerpoint/2012/main" userId="S-1-5-21-414935543-1342250053-1793291686-110708" providerId="AD"/>
      </p:ext>
    </p:extLst>
  </p:cmAuthor>
  <p:cmAuthor id="2" name="Marc L Kaducak" initials="MLK" lastIdx="8" clrIdx="1">
    <p:extLst>
      <p:ext uri="{19B8F6BF-5375-455C-9EA6-DF929625EA0E}">
        <p15:presenceInfo xmlns:p15="http://schemas.microsoft.com/office/powerpoint/2012/main" userId="Marc L Kaducak" providerId="None"/>
      </p:ext>
    </p:extLst>
  </p:cmAuthor>
  <p:cmAuthor id="3" name="Marc L. Kaducak x5192 13409N" initials="MLKx1" lastIdx="3" clrIdx="2">
    <p:extLst>
      <p:ext uri="{19B8F6BF-5375-455C-9EA6-DF929625EA0E}">
        <p15:presenceInfo xmlns:p15="http://schemas.microsoft.com/office/powerpoint/2012/main" userId="S-1-5-21-1644491937-1202660629-839522115-6461" providerId="AD"/>
      </p:ext>
    </p:extLst>
  </p:cmAuthor>
  <p:cmAuthor id="4" name="Lia Merminga" initials="LM" lastIdx="5" clrIdx="3">
    <p:extLst>
      <p:ext uri="{19B8F6BF-5375-455C-9EA6-DF929625EA0E}">
        <p15:presenceInfo xmlns:p15="http://schemas.microsoft.com/office/powerpoint/2012/main" userId="Lia Mermin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00"/>
    <a:srgbClr val="000000"/>
    <a:srgbClr val="404040"/>
    <a:srgbClr val="004C97"/>
    <a:srgbClr val="50504E"/>
    <a:srgbClr val="4E4E4E"/>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3195" autoAdjust="0"/>
  </p:normalViewPr>
  <p:slideViewPr>
    <p:cSldViewPr snapToGrid="0" snapToObjects="1" showGuides="1">
      <p:cViewPr varScale="1">
        <p:scale>
          <a:sx n="114" d="100"/>
          <a:sy n="114" d="100"/>
        </p:scale>
        <p:origin x="738" y="11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p:scale>
        <a:sx n="68" d="100"/>
        <a:sy n="68" d="100"/>
      </p:scale>
      <p:origin x="0" y="-2268"/>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L Kaducak" userId="fd7db0a2-3cc4-43c8-8fdd-807e73ab72af" providerId="ADAL" clId="{8C4AA8BB-7C88-412B-B334-DD26F0A88B55}"/>
    <pc:docChg chg="undo redo custSel addSld modSld">
      <pc:chgData name="Marc L Kaducak" userId="fd7db0a2-3cc4-43c8-8fdd-807e73ab72af" providerId="ADAL" clId="{8C4AA8BB-7C88-412B-B334-DD26F0A88B55}" dt="2018-08-15T14:32:54.362" v="639" actId="1076"/>
      <pc:docMkLst>
        <pc:docMk/>
      </pc:docMkLst>
      <pc:sldChg chg="modSp">
        <pc:chgData name="Marc L Kaducak" userId="fd7db0a2-3cc4-43c8-8fdd-807e73ab72af" providerId="ADAL" clId="{8C4AA8BB-7C88-412B-B334-DD26F0A88B55}" dt="2018-08-15T13:24:04.786" v="506" actId="20577"/>
        <pc:sldMkLst>
          <pc:docMk/>
          <pc:sldMk cId="2282509360" sldId="329"/>
        </pc:sldMkLst>
        <pc:spChg chg="mod">
          <ac:chgData name="Marc L Kaducak" userId="fd7db0a2-3cc4-43c8-8fdd-807e73ab72af" providerId="ADAL" clId="{8C4AA8BB-7C88-412B-B334-DD26F0A88B55}" dt="2018-08-15T13:24:04.786" v="506" actId="20577"/>
          <ac:spMkLst>
            <pc:docMk/>
            <pc:sldMk cId="2282509360" sldId="329"/>
            <ac:spMk id="3" creationId="{5B152468-9117-B94A-84D8-782EAAF1AAC8}"/>
          </ac:spMkLst>
        </pc:spChg>
      </pc:sldChg>
      <pc:sldChg chg="modSp">
        <pc:chgData name="Marc L Kaducak" userId="fd7db0a2-3cc4-43c8-8fdd-807e73ab72af" providerId="ADAL" clId="{8C4AA8BB-7C88-412B-B334-DD26F0A88B55}" dt="2018-08-15T12:53:02.581" v="34" actId="20577"/>
        <pc:sldMkLst>
          <pc:docMk/>
          <pc:sldMk cId="872554256" sldId="370"/>
        </pc:sldMkLst>
        <pc:spChg chg="mod">
          <ac:chgData name="Marc L Kaducak" userId="fd7db0a2-3cc4-43c8-8fdd-807e73ab72af" providerId="ADAL" clId="{8C4AA8BB-7C88-412B-B334-DD26F0A88B55}" dt="2018-08-15T12:53:02.581" v="34" actId="20577"/>
          <ac:spMkLst>
            <pc:docMk/>
            <pc:sldMk cId="872554256" sldId="370"/>
            <ac:spMk id="3" creationId="{00000000-0000-0000-0000-000000000000}"/>
          </ac:spMkLst>
        </pc:spChg>
      </pc:sldChg>
      <pc:sldChg chg="modSp">
        <pc:chgData name="Marc L Kaducak" userId="fd7db0a2-3cc4-43c8-8fdd-807e73ab72af" providerId="ADAL" clId="{8C4AA8BB-7C88-412B-B334-DD26F0A88B55}" dt="2018-08-15T14:24:46.326" v="610" actId="20577"/>
        <pc:sldMkLst>
          <pc:docMk/>
          <pc:sldMk cId="3226089562" sldId="432"/>
        </pc:sldMkLst>
        <pc:spChg chg="mod">
          <ac:chgData name="Marc L Kaducak" userId="fd7db0a2-3cc4-43c8-8fdd-807e73ab72af" providerId="ADAL" clId="{8C4AA8BB-7C88-412B-B334-DD26F0A88B55}" dt="2018-08-15T14:24:46.326" v="610" actId="20577"/>
          <ac:spMkLst>
            <pc:docMk/>
            <pc:sldMk cId="3226089562" sldId="432"/>
            <ac:spMk id="3" creationId="{90C4BF90-C7F1-40EF-AE6E-524043A44B7D}"/>
          </ac:spMkLst>
        </pc:spChg>
      </pc:sldChg>
      <pc:sldChg chg="modSp">
        <pc:chgData name="Marc L Kaducak" userId="fd7db0a2-3cc4-43c8-8fdd-807e73ab72af" providerId="ADAL" clId="{8C4AA8BB-7C88-412B-B334-DD26F0A88B55}" dt="2018-08-15T13:56:47.957" v="600" actId="20577"/>
        <pc:sldMkLst>
          <pc:docMk/>
          <pc:sldMk cId="3424928334" sldId="437"/>
        </pc:sldMkLst>
        <pc:spChg chg="mod">
          <ac:chgData name="Marc L Kaducak" userId="fd7db0a2-3cc4-43c8-8fdd-807e73ab72af" providerId="ADAL" clId="{8C4AA8BB-7C88-412B-B334-DD26F0A88B55}" dt="2018-08-15T13:56:47.957" v="600" actId="20577"/>
          <ac:spMkLst>
            <pc:docMk/>
            <pc:sldMk cId="3424928334" sldId="437"/>
            <ac:spMk id="8" creationId="{D54B9D1B-CEF8-478D-90A1-BE6B7C080CC2}"/>
          </ac:spMkLst>
        </pc:spChg>
      </pc:sldChg>
      <pc:sldChg chg="addSp delSp modSp">
        <pc:chgData name="Marc L Kaducak" userId="fd7db0a2-3cc4-43c8-8fdd-807e73ab72af" providerId="ADAL" clId="{8C4AA8BB-7C88-412B-B334-DD26F0A88B55}" dt="2018-08-15T14:32:54.362" v="639" actId="1076"/>
        <pc:sldMkLst>
          <pc:docMk/>
          <pc:sldMk cId="520684632" sldId="498"/>
        </pc:sldMkLst>
        <pc:picChg chg="del">
          <ac:chgData name="Marc L Kaducak" userId="fd7db0a2-3cc4-43c8-8fdd-807e73ab72af" providerId="ADAL" clId="{8C4AA8BB-7C88-412B-B334-DD26F0A88B55}" dt="2018-08-15T14:32:35.326" v="635" actId="478"/>
          <ac:picMkLst>
            <pc:docMk/>
            <pc:sldMk cId="520684632" sldId="498"/>
            <ac:picMk id="3" creationId="{462D841A-9C63-460F-B89C-2853DC4DB94B}"/>
          </ac:picMkLst>
        </pc:picChg>
        <pc:picChg chg="add mod">
          <ac:chgData name="Marc L Kaducak" userId="fd7db0a2-3cc4-43c8-8fdd-807e73ab72af" providerId="ADAL" clId="{8C4AA8BB-7C88-412B-B334-DD26F0A88B55}" dt="2018-08-15T14:32:54.362" v="639" actId="1076"/>
          <ac:picMkLst>
            <pc:docMk/>
            <pc:sldMk cId="520684632" sldId="498"/>
            <ac:picMk id="5" creationId="{A3D9B832-269A-4665-948E-5BF64DF82314}"/>
          </ac:picMkLst>
        </pc:picChg>
      </pc:sldChg>
      <pc:sldChg chg="modSp">
        <pc:chgData name="Marc L Kaducak" userId="fd7db0a2-3cc4-43c8-8fdd-807e73ab72af" providerId="ADAL" clId="{8C4AA8BB-7C88-412B-B334-DD26F0A88B55}" dt="2018-08-15T14:25:57.370" v="612" actId="27636"/>
        <pc:sldMkLst>
          <pc:docMk/>
          <pc:sldMk cId="950865541" sldId="502"/>
        </pc:sldMkLst>
        <pc:spChg chg="mod">
          <ac:chgData name="Marc L Kaducak" userId="fd7db0a2-3cc4-43c8-8fdd-807e73ab72af" providerId="ADAL" clId="{8C4AA8BB-7C88-412B-B334-DD26F0A88B55}" dt="2018-08-15T14:25:57.370" v="612" actId="27636"/>
          <ac:spMkLst>
            <pc:docMk/>
            <pc:sldMk cId="950865541" sldId="502"/>
            <ac:spMk id="20" creationId="{2CD772AA-0826-4299-B956-608817087496}"/>
          </ac:spMkLst>
        </pc:spChg>
      </pc:sldChg>
      <pc:sldChg chg="modSp">
        <pc:chgData name="Marc L Kaducak" userId="fd7db0a2-3cc4-43c8-8fdd-807e73ab72af" providerId="ADAL" clId="{8C4AA8BB-7C88-412B-B334-DD26F0A88B55}" dt="2018-08-15T13:49:50.549" v="577" actId="20577"/>
        <pc:sldMkLst>
          <pc:docMk/>
          <pc:sldMk cId="161918322" sldId="530"/>
        </pc:sldMkLst>
        <pc:spChg chg="mod">
          <ac:chgData name="Marc L Kaducak" userId="fd7db0a2-3cc4-43c8-8fdd-807e73ab72af" providerId="ADAL" clId="{8C4AA8BB-7C88-412B-B334-DD26F0A88B55}" dt="2018-08-15T13:49:50.549" v="577" actId="20577"/>
          <ac:spMkLst>
            <pc:docMk/>
            <pc:sldMk cId="161918322" sldId="530"/>
            <ac:spMk id="16" creationId="{73B70437-A697-44BD-BB14-B67E824122A7}"/>
          </ac:spMkLst>
        </pc:spChg>
      </pc:sldChg>
      <pc:sldChg chg="modSp add">
        <pc:chgData name="Marc L Kaducak" userId="fd7db0a2-3cc4-43c8-8fdd-807e73ab72af" providerId="ADAL" clId="{8C4AA8BB-7C88-412B-B334-DD26F0A88B55}" dt="2018-08-15T13:52:03.115" v="594" actId="20577"/>
        <pc:sldMkLst>
          <pc:docMk/>
          <pc:sldMk cId="442743148" sldId="531"/>
        </pc:sldMkLst>
        <pc:spChg chg="mod">
          <ac:chgData name="Marc L Kaducak" userId="fd7db0a2-3cc4-43c8-8fdd-807e73ab72af" providerId="ADAL" clId="{8C4AA8BB-7C88-412B-B334-DD26F0A88B55}" dt="2018-08-15T12:58:47.857" v="57" actId="20577"/>
          <ac:spMkLst>
            <pc:docMk/>
            <pc:sldMk cId="442743148" sldId="531"/>
            <ac:spMk id="2" creationId="{957F6C5D-2570-4658-AFA7-8BC4107A49DA}"/>
          </ac:spMkLst>
        </pc:spChg>
        <pc:spChg chg="mod">
          <ac:chgData name="Marc L Kaducak" userId="fd7db0a2-3cc4-43c8-8fdd-807e73ab72af" providerId="ADAL" clId="{8C4AA8BB-7C88-412B-B334-DD26F0A88B55}" dt="2018-08-15T13:52:03.115" v="594" actId="20577"/>
          <ac:spMkLst>
            <pc:docMk/>
            <pc:sldMk cId="442743148" sldId="531"/>
            <ac:spMk id="3" creationId="{B18DFB54-F748-48F2-B3AD-F03A8E91F0EB}"/>
          </ac:spMkLst>
        </pc:spChg>
      </pc:sldChg>
      <pc:sldChg chg="modSp add">
        <pc:chgData name="Marc L Kaducak" userId="fd7db0a2-3cc4-43c8-8fdd-807e73ab72af" providerId="ADAL" clId="{8C4AA8BB-7C88-412B-B334-DD26F0A88B55}" dt="2018-08-15T14:27:19.638" v="634" actId="20577"/>
        <pc:sldMkLst>
          <pc:docMk/>
          <pc:sldMk cId="2411027098" sldId="532"/>
        </pc:sldMkLst>
        <pc:spChg chg="mod">
          <ac:chgData name="Marc L Kaducak" userId="fd7db0a2-3cc4-43c8-8fdd-807e73ab72af" providerId="ADAL" clId="{8C4AA8BB-7C88-412B-B334-DD26F0A88B55}" dt="2018-08-15T14:27:19.638" v="634" actId="20577"/>
          <ac:spMkLst>
            <pc:docMk/>
            <pc:sldMk cId="2411027098" sldId="532"/>
            <ac:spMk id="2" creationId="{C560A8A3-1BCE-4C64-8884-C5849B947727}"/>
          </ac:spMkLst>
        </pc:spChg>
        <pc:spChg chg="mod">
          <ac:chgData name="Marc L Kaducak" userId="fd7db0a2-3cc4-43c8-8fdd-807e73ab72af" providerId="ADAL" clId="{8C4AA8BB-7C88-412B-B334-DD26F0A88B55}" dt="2018-08-15T13:44:36.939" v="548" actId="20577"/>
          <ac:spMkLst>
            <pc:docMk/>
            <pc:sldMk cId="2411027098" sldId="532"/>
            <ac:spMk id="3" creationId="{71C65F8E-D445-416E-8612-4E7970B4E50A}"/>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8/15/2018</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8/15/2018</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2997627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6927925" y="6505786"/>
            <a:ext cx="784587"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002ABCA2-CF6B-473D-8232-8E3FDB50FFE6}" type="datetime1">
              <a:rPr lang="en-US" smtClean="0"/>
              <a:t>8/15/2018</a:t>
            </a:fld>
            <a:endParaRPr lang="en-US" dirty="0"/>
          </a:p>
        </p:txBody>
      </p:sp>
      <p:sp>
        <p:nvSpPr>
          <p:cNvPr id="9" name="Footer Placeholder 4"/>
          <p:cNvSpPr>
            <a:spLocks noGrp="1"/>
          </p:cNvSpPr>
          <p:nvPr>
            <p:ph type="ftr" sz="quarter" idx="3"/>
          </p:nvPr>
        </p:nvSpPr>
        <p:spPr>
          <a:xfrm>
            <a:off x="1530603" y="6504213"/>
            <a:ext cx="266960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grpSp>
        <p:nvGrpSpPr>
          <p:cNvPr id="12" name="Group 11">
            <a:extLst>
              <a:ext uri="{FF2B5EF4-FFF2-40B4-BE49-F238E27FC236}">
                <a16:creationId xmlns:a16="http://schemas.microsoft.com/office/drawing/2014/main" id="{7E5924DF-F9CE-44FF-8136-D684671B390E}"/>
              </a:ext>
            </a:extLst>
          </p:cNvPr>
          <p:cNvGrpSpPr/>
          <p:nvPr userDrawn="1"/>
        </p:nvGrpSpPr>
        <p:grpSpPr>
          <a:xfrm>
            <a:off x="215900" y="6203027"/>
            <a:ext cx="8720277" cy="440660"/>
            <a:chOff x="215900" y="6203027"/>
            <a:chExt cx="8720277" cy="440660"/>
          </a:xfrm>
        </p:grpSpPr>
        <p:cxnSp>
          <p:nvCxnSpPr>
            <p:cNvPr id="13" name="Straight Connector 12">
              <a:extLst>
                <a:ext uri="{FF2B5EF4-FFF2-40B4-BE49-F238E27FC236}">
                  <a16:creationId xmlns:a16="http://schemas.microsoft.com/office/drawing/2014/main" id="{DCB7F5D6-9777-409D-8CAF-FF9497E440FB}"/>
                </a:ext>
              </a:extLst>
            </p:cNvPr>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D5F2EC2A-E05D-4356-9C28-AF2382386D0E}"/>
                </a:ext>
              </a:extLst>
            </p:cNvPr>
            <p:cNvPicPr>
              <a:picLocks noChangeAspect="1"/>
            </p:cNvPicPr>
            <p:nvPr userDrawn="1"/>
          </p:nvPicPr>
          <p:blipFill>
            <a:blip r:embed="rId2"/>
            <a:stretch>
              <a:fillRect/>
            </a:stretch>
          </p:blipFill>
          <p:spPr>
            <a:xfrm>
              <a:off x="7816741" y="6203027"/>
              <a:ext cx="1119436" cy="440660"/>
            </a:xfrm>
            <a:prstGeom prst="rect">
              <a:avLst/>
            </a:prstGeom>
          </p:spPr>
        </p:pic>
      </p:gr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fld id="{8E40D02F-1DB0-4F7D-B4C4-0387B0330CD9}" type="datetime1">
              <a:rPr lang="en-US" altLang="en-US" smtClean="0"/>
              <a:t>8/15/2018</a:t>
            </a:fld>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grpSp>
        <p:nvGrpSpPr>
          <p:cNvPr id="8" name="Group 7">
            <a:extLst>
              <a:ext uri="{FF2B5EF4-FFF2-40B4-BE49-F238E27FC236}">
                <a16:creationId xmlns:a16="http://schemas.microsoft.com/office/drawing/2014/main" id="{E521CFC6-6A2D-4ACC-BAAF-7A189376E9FC}"/>
              </a:ext>
            </a:extLst>
          </p:cNvPr>
          <p:cNvGrpSpPr/>
          <p:nvPr userDrawn="1"/>
        </p:nvGrpSpPr>
        <p:grpSpPr>
          <a:xfrm>
            <a:off x="215900" y="6203027"/>
            <a:ext cx="8720277" cy="440660"/>
            <a:chOff x="215900" y="6203027"/>
            <a:chExt cx="8720277" cy="440660"/>
          </a:xfrm>
        </p:grpSpPr>
        <p:cxnSp>
          <p:nvCxnSpPr>
            <p:cNvPr id="9" name="Straight Connector 8">
              <a:extLst>
                <a:ext uri="{FF2B5EF4-FFF2-40B4-BE49-F238E27FC236}">
                  <a16:creationId xmlns:a16="http://schemas.microsoft.com/office/drawing/2014/main" id="{B19545A4-F2B8-4F5A-AD52-47E9A550EC9C}"/>
                </a:ext>
              </a:extLst>
            </p:cNvPr>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8E8E135B-BCD5-4E8A-B6D9-7E59193B9D44}"/>
                </a:ext>
              </a:extLst>
            </p:cNvPr>
            <p:cNvPicPr>
              <a:picLocks noChangeAspect="1"/>
            </p:cNvPicPr>
            <p:nvPr userDrawn="1"/>
          </p:nvPicPr>
          <p:blipFill>
            <a:blip r:embed="rId2"/>
            <a:stretch>
              <a:fillRect/>
            </a:stretch>
          </p:blipFill>
          <p:spPr>
            <a:xfrm>
              <a:off x="7816741" y="6203027"/>
              <a:ext cx="1119436" cy="440660"/>
            </a:xfrm>
            <a:prstGeom prst="rect">
              <a:avLst/>
            </a:prstGeom>
          </p:spPr>
        </p:pic>
      </p:grpSp>
    </p:spTree>
    <p:extLst>
      <p:ext uri="{BB962C8B-B14F-4D97-AF65-F5344CB8AC3E}">
        <p14:creationId xmlns:p14="http://schemas.microsoft.com/office/powerpoint/2010/main" val="278679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83522-0702-4E11-AC0C-A9EF51318636}" type="datetime1">
              <a:rPr lang="en-US" smtClean="0"/>
              <a:t>8/15/2018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861219-22F8-4446-B763-DCCC4BB17535}" type="slidenum">
              <a:rPr lang="en-US" smtClean="0"/>
              <a:t>‹#›</a:t>
            </a:fld>
            <a:endParaRPr lang="en-US"/>
          </a:p>
        </p:txBody>
      </p:sp>
      <p:grpSp>
        <p:nvGrpSpPr>
          <p:cNvPr id="5" name="Group 4">
            <a:extLst>
              <a:ext uri="{FF2B5EF4-FFF2-40B4-BE49-F238E27FC236}">
                <a16:creationId xmlns:a16="http://schemas.microsoft.com/office/drawing/2014/main" id="{00608F62-12EE-4F7F-9F0B-C7A5467BB56F}"/>
              </a:ext>
            </a:extLst>
          </p:cNvPr>
          <p:cNvGrpSpPr/>
          <p:nvPr userDrawn="1"/>
        </p:nvGrpSpPr>
        <p:grpSpPr>
          <a:xfrm>
            <a:off x="215900" y="6203027"/>
            <a:ext cx="8720277" cy="440660"/>
            <a:chOff x="215900" y="6203027"/>
            <a:chExt cx="8720277" cy="440660"/>
          </a:xfrm>
        </p:grpSpPr>
        <p:cxnSp>
          <p:nvCxnSpPr>
            <p:cNvPr id="6" name="Straight Connector 5">
              <a:extLst>
                <a:ext uri="{FF2B5EF4-FFF2-40B4-BE49-F238E27FC236}">
                  <a16:creationId xmlns:a16="http://schemas.microsoft.com/office/drawing/2014/main" id="{F42AF85F-2F69-4FA7-92C1-CD93B7340A92}"/>
                </a:ext>
              </a:extLst>
            </p:cNvPr>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3E75D094-3DF4-4EDA-BF02-6C5B049893C4}"/>
                </a:ext>
              </a:extLst>
            </p:cNvPr>
            <p:cNvPicPr>
              <a:picLocks noChangeAspect="1"/>
            </p:cNvPicPr>
            <p:nvPr userDrawn="1"/>
          </p:nvPicPr>
          <p:blipFill>
            <a:blip r:embed="rId2"/>
            <a:stretch>
              <a:fillRect/>
            </a:stretch>
          </p:blipFill>
          <p:spPr>
            <a:xfrm>
              <a:off x="7816741" y="6203027"/>
              <a:ext cx="1119436" cy="440660"/>
            </a:xfrm>
            <a:prstGeom prst="rect">
              <a:avLst/>
            </a:prstGeom>
          </p:spPr>
        </p:pic>
      </p:grpSp>
    </p:spTree>
    <p:extLst>
      <p:ext uri="{BB962C8B-B14F-4D97-AF65-F5344CB8AC3E}">
        <p14:creationId xmlns:p14="http://schemas.microsoft.com/office/powerpoint/2010/main" val="2330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507658" y="6292134"/>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9" name="TextBox 8">
            <a:extLst>
              <a:ext uri="{FF2B5EF4-FFF2-40B4-BE49-F238E27FC236}">
                <a16:creationId xmlns:a16="http://schemas.microsoft.com/office/drawing/2014/main" id="{5057CEE6-7DAC-40F3-833E-0E8F757BFF24}"/>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10" name="Picture 9">
            <a:extLst>
              <a:ext uri="{FF2B5EF4-FFF2-40B4-BE49-F238E27FC236}">
                <a16:creationId xmlns:a16="http://schemas.microsoft.com/office/drawing/2014/main" id="{E096C2A6-0B21-4BC1-81A6-9250AEBA8DAF}"/>
              </a:ext>
            </a:extLst>
          </p:cNvPr>
          <p:cNvPicPr>
            <a:picLocks noChangeAspect="1"/>
          </p:cNvPicPr>
          <p:nvPr userDrawn="1"/>
        </p:nvPicPr>
        <p:blipFill>
          <a:blip r:embed="rId3"/>
          <a:stretch>
            <a:fillRect/>
          </a:stretch>
        </p:blipFill>
        <p:spPr>
          <a:xfrm>
            <a:off x="-17762" y="905817"/>
            <a:ext cx="9189720" cy="3037142"/>
          </a:xfrm>
          <a:prstGeom prst="rect">
            <a:avLst/>
          </a:prstGeom>
        </p:spPr>
      </p:pic>
    </p:spTree>
    <p:extLst>
      <p:ext uri="{BB962C8B-B14F-4D97-AF65-F5344CB8AC3E}">
        <p14:creationId xmlns:p14="http://schemas.microsoft.com/office/powerpoint/2010/main" val="355522027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6DFACFFC-DD93-4A35-9BF2-619B00CE1070}" type="datetime1">
              <a:rPr lang="en-US" smtClean="0"/>
              <a:t>8/15/2018</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25" r:id="rId3"/>
    <p:sldLayoutId id="2147484145" r:id="rId4"/>
    <p:sldLayoutId id="2147484138" r:id="rId5"/>
  </p:sldLayoutIdLst>
  <p:hf hdr="0" ft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indico.fnal.gov/event/17313/"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if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e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Marc Kaducak</a:t>
            </a:r>
          </a:p>
          <a:p>
            <a:r>
              <a:rPr lang="en-US" dirty="0"/>
              <a:t>Project Management Group</a:t>
            </a:r>
          </a:p>
          <a:p>
            <a:r>
              <a:rPr lang="en-US" dirty="0"/>
              <a:t>15 Aug 2018</a:t>
            </a:r>
          </a:p>
        </p:txBody>
      </p:sp>
      <p:sp>
        <p:nvSpPr>
          <p:cNvPr id="5" name="Text Placeholder 4"/>
          <p:cNvSpPr>
            <a:spLocks noGrp="1"/>
          </p:cNvSpPr>
          <p:nvPr>
            <p:ph type="body" sz="quarter" idx="11"/>
          </p:nvPr>
        </p:nvSpPr>
        <p:spPr>
          <a:xfrm>
            <a:off x="219719" y="4000972"/>
            <a:ext cx="8667106" cy="1003049"/>
          </a:xfrm>
        </p:spPr>
        <p:txBody>
          <a:bodyPr>
            <a:normAutofit/>
          </a:bodyPr>
          <a:lstStyle/>
          <a:p>
            <a:r>
              <a:rPr lang="en-US" dirty="0"/>
              <a:t>PIP-II Project Manager’s Report</a:t>
            </a:r>
          </a:p>
        </p:txBody>
      </p:sp>
    </p:spTree>
    <p:extLst>
      <p:ext uri="{BB962C8B-B14F-4D97-AF65-F5344CB8AC3E}">
        <p14:creationId xmlns:p14="http://schemas.microsoft.com/office/powerpoint/2010/main" val="2466307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E9B6D3-C748-4A16-B438-BE8F3E1ED4C3}"/>
              </a:ext>
            </a:extLst>
          </p:cNvPr>
          <p:cNvSpPr>
            <a:spLocks noGrp="1"/>
          </p:cNvSpPr>
          <p:nvPr>
            <p:ph type="title"/>
          </p:nvPr>
        </p:nvSpPr>
        <p:spPr/>
        <p:txBody>
          <a:bodyPr/>
          <a:lstStyle/>
          <a:p>
            <a:r>
              <a:rPr lang="en-US" dirty="0"/>
              <a:t>WBS 121.2 SRF Updates - Couplers</a:t>
            </a:r>
          </a:p>
        </p:txBody>
      </p:sp>
      <p:sp>
        <p:nvSpPr>
          <p:cNvPr id="4" name="Date Placeholder 3">
            <a:extLst>
              <a:ext uri="{FF2B5EF4-FFF2-40B4-BE49-F238E27FC236}">
                <a16:creationId xmlns:a16="http://schemas.microsoft.com/office/drawing/2014/main" id="{1178ACA4-CF82-4B10-AB46-4B03F886125E}"/>
              </a:ext>
            </a:extLst>
          </p:cNvPr>
          <p:cNvSpPr>
            <a:spLocks noGrp="1"/>
          </p:cNvSpPr>
          <p:nvPr>
            <p:ph type="dt" sz="half" idx="2"/>
          </p:nvPr>
        </p:nvSpPr>
        <p:spPr/>
        <p:txBody>
          <a:bodyPr/>
          <a:lstStyle/>
          <a:p>
            <a:pPr>
              <a:defRPr/>
            </a:pPr>
            <a:fld id="{59AF4994-FBC2-4DAD-AD29-D358027F9869}" type="datetime1">
              <a:rPr lang="en-US" smtClean="0"/>
              <a:t>8/15/2018</a:t>
            </a:fld>
            <a:endParaRPr lang="en-US" dirty="0"/>
          </a:p>
        </p:txBody>
      </p:sp>
      <p:sp>
        <p:nvSpPr>
          <p:cNvPr id="5" name="Slide Number Placeholder 4">
            <a:extLst>
              <a:ext uri="{FF2B5EF4-FFF2-40B4-BE49-F238E27FC236}">
                <a16:creationId xmlns:a16="http://schemas.microsoft.com/office/drawing/2014/main" id="{39443D92-026C-4112-8D6B-63F2ADFBBAA9}"/>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8" name="Picture 7">
            <a:extLst>
              <a:ext uri="{FF2B5EF4-FFF2-40B4-BE49-F238E27FC236}">
                <a16:creationId xmlns:a16="http://schemas.microsoft.com/office/drawing/2014/main" id="{AADB873F-42A4-41B1-866D-AEDC4D7213F2}"/>
              </a:ext>
            </a:extLst>
          </p:cNvPr>
          <p:cNvPicPr>
            <a:picLocks noChangeAspect="1"/>
          </p:cNvPicPr>
          <p:nvPr/>
        </p:nvPicPr>
        <p:blipFill>
          <a:blip r:embed="rId2"/>
          <a:stretch>
            <a:fillRect/>
          </a:stretch>
        </p:blipFill>
        <p:spPr>
          <a:xfrm>
            <a:off x="1266252" y="760207"/>
            <a:ext cx="6686511" cy="5520793"/>
          </a:xfrm>
          <a:prstGeom prst="rect">
            <a:avLst/>
          </a:prstGeom>
        </p:spPr>
      </p:pic>
    </p:spTree>
    <p:extLst>
      <p:ext uri="{BB962C8B-B14F-4D97-AF65-F5344CB8AC3E}">
        <p14:creationId xmlns:p14="http://schemas.microsoft.com/office/powerpoint/2010/main" val="196790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60A8A3-1BCE-4C64-8884-C5849B947727}"/>
              </a:ext>
            </a:extLst>
          </p:cNvPr>
          <p:cNvSpPr>
            <a:spLocks noGrp="1"/>
          </p:cNvSpPr>
          <p:nvPr>
            <p:ph idx="1"/>
          </p:nvPr>
        </p:nvSpPr>
        <p:spPr/>
        <p:txBody>
          <a:bodyPr>
            <a:normAutofit fontScale="92500" lnSpcReduction="10000"/>
          </a:bodyPr>
          <a:lstStyle/>
          <a:p>
            <a:r>
              <a:rPr lang="en-US" dirty="0"/>
              <a:t>Work progresses towards 650 MHz coupler test stand at Meson Detector Building.  The 650 MHz IOT amplifier was successfully powered to 16 kW, RF distribution network is being assembled, the Low Level RF hardware is proceeding apace.</a:t>
            </a:r>
          </a:p>
          <a:p>
            <a:endParaRPr lang="en-US" dirty="0"/>
          </a:p>
          <a:p>
            <a:r>
              <a:rPr lang="en-US" dirty="0"/>
              <a:t>Working with AD Radiation Safety on a preliminary shielding assessment document for the </a:t>
            </a:r>
            <a:r>
              <a:rPr lang="en-US" dirty="0" err="1"/>
              <a:t>Cryo</a:t>
            </a:r>
            <a:r>
              <a:rPr lang="en-US" dirty="0"/>
              <a:t> Plant Building.  Approval of this document is necessary before we can go out for construction bids.  We have agreed on an approach to produce the document.</a:t>
            </a:r>
          </a:p>
          <a:p>
            <a:endParaRPr lang="en-US" dirty="0"/>
          </a:p>
          <a:p>
            <a:r>
              <a:rPr lang="en-US" dirty="0"/>
              <a:t>L4’s for beam instrumentation have been appointed:</a:t>
            </a:r>
          </a:p>
          <a:p>
            <a:pPr marL="800100" lvl="2" indent="0">
              <a:buNone/>
            </a:pPr>
            <a:r>
              <a:rPr lang="en-US" dirty="0"/>
              <a:t>BPM System – Nathan Eddy</a:t>
            </a:r>
          </a:p>
          <a:p>
            <a:pPr marL="800100" lvl="2" indent="0">
              <a:buNone/>
            </a:pPr>
            <a:r>
              <a:rPr lang="en-US" dirty="0"/>
              <a:t>Beam Current System – Aisha Ibrahim</a:t>
            </a:r>
          </a:p>
          <a:p>
            <a:pPr marL="800100" lvl="2" indent="0">
              <a:buNone/>
            </a:pPr>
            <a:r>
              <a:rPr lang="en-US" dirty="0"/>
              <a:t>BLM System – Randy Thurman-</a:t>
            </a:r>
            <a:r>
              <a:rPr lang="en-US" dirty="0" err="1"/>
              <a:t>Keup</a:t>
            </a:r>
            <a:endParaRPr lang="en-US" dirty="0"/>
          </a:p>
          <a:p>
            <a:pPr marL="800100" lvl="2" indent="0">
              <a:buNone/>
            </a:pPr>
            <a:r>
              <a:rPr lang="en-US" dirty="0"/>
              <a:t>Beam Profile System and Emittance – Vic </a:t>
            </a:r>
            <a:r>
              <a:rPr lang="en-US" dirty="0" err="1"/>
              <a:t>Scarpine</a:t>
            </a:r>
            <a:endParaRPr lang="en-US" dirty="0"/>
          </a:p>
          <a:p>
            <a:endParaRPr lang="en-US" dirty="0"/>
          </a:p>
        </p:txBody>
      </p:sp>
      <p:sp>
        <p:nvSpPr>
          <p:cNvPr id="3" name="Title 2">
            <a:extLst>
              <a:ext uri="{FF2B5EF4-FFF2-40B4-BE49-F238E27FC236}">
                <a16:creationId xmlns:a16="http://schemas.microsoft.com/office/drawing/2014/main" id="{71C65F8E-D445-416E-8612-4E7970B4E50A}"/>
              </a:ext>
            </a:extLst>
          </p:cNvPr>
          <p:cNvSpPr>
            <a:spLocks noGrp="1"/>
          </p:cNvSpPr>
          <p:nvPr>
            <p:ph type="title"/>
          </p:nvPr>
        </p:nvSpPr>
        <p:spPr/>
        <p:txBody>
          <a:bodyPr/>
          <a:lstStyle/>
          <a:p>
            <a:r>
              <a:rPr lang="en-US" dirty="0"/>
              <a:t>WBS 121.3 – Accelerator Systems Update</a:t>
            </a:r>
          </a:p>
        </p:txBody>
      </p:sp>
      <p:sp>
        <p:nvSpPr>
          <p:cNvPr id="4" name="Date Placeholder 3">
            <a:extLst>
              <a:ext uri="{FF2B5EF4-FFF2-40B4-BE49-F238E27FC236}">
                <a16:creationId xmlns:a16="http://schemas.microsoft.com/office/drawing/2014/main" id="{C14CC1F3-6A3A-48A2-9352-693530DB8680}"/>
              </a:ext>
            </a:extLst>
          </p:cNvPr>
          <p:cNvSpPr>
            <a:spLocks noGrp="1"/>
          </p:cNvSpPr>
          <p:nvPr>
            <p:ph type="dt" sz="half" idx="2"/>
          </p:nvPr>
        </p:nvSpPr>
        <p:spPr/>
        <p:txBody>
          <a:bodyPr/>
          <a:lstStyle/>
          <a:p>
            <a:pPr>
              <a:defRPr/>
            </a:pPr>
            <a:fld id="{002ABCA2-CF6B-473D-8232-8E3FDB50FFE6}" type="datetime1">
              <a:rPr lang="en-US" smtClean="0"/>
              <a:t>8/15/2018</a:t>
            </a:fld>
            <a:endParaRPr lang="en-US" dirty="0"/>
          </a:p>
        </p:txBody>
      </p:sp>
      <p:sp>
        <p:nvSpPr>
          <p:cNvPr id="5" name="Slide Number Placeholder 4">
            <a:extLst>
              <a:ext uri="{FF2B5EF4-FFF2-40B4-BE49-F238E27FC236}">
                <a16:creationId xmlns:a16="http://schemas.microsoft.com/office/drawing/2014/main" id="{5F06C770-C8C0-4AB2-AD63-5EE4C5207A28}"/>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241102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9E86-3DF1-4C27-84A8-32BB19F67406}"/>
              </a:ext>
            </a:extLst>
          </p:cNvPr>
          <p:cNvSpPr>
            <a:spLocks noGrp="1"/>
          </p:cNvSpPr>
          <p:nvPr>
            <p:ph type="title"/>
          </p:nvPr>
        </p:nvSpPr>
        <p:spPr>
          <a:xfrm>
            <a:off x="228600" y="692964"/>
            <a:ext cx="8686800" cy="427877"/>
          </a:xfrm>
        </p:spPr>
        <p:txBody>
          <a:bodyPr/>
          <a:lstStyle/>
          <a:p>
            <a:r>
              <a:rPr lang="en-US" dirty="0"/>
              <a:t>Updates - WBS 121.4 Linac Installation and Commissioning (1 of 3)</a:t>
            </a:r>
          </a:p>
        </p:txBody>
      </p:sp>
      <p:sp>
        <p:nvSpPr>
          <p:cNvPr id="3" name="Rectangle 2">
            <a:extLst>
              <a:ext uri="{FF2B5EF4-FFF2-40B4-BE49-F238E27FC236}">
                <a16:creationId xmlns:a16="http://schemas.microsoft.com/office/drawing/2014/main" id="{B36F3E91-1318-43E3-87AB-66602187C4E0}"/>
              </a:ext>
            </a:extLst>
          </p:cNvPr>
          <p:cNvSpPr/>
          <p:nvPr/>
        </p:nvSpPr>
        <p:spPr>
          <a:xfrm>
            <a:off x="134755" y="1114208"/>
            <a:ext cx="3697200" cy="400110"/>
          </a:xfrm>
          <a:prstGeom prst="rect">
            <a:avLst/>
          </a:prstGeom>
        </p:spPr>
        <p:txBody>
          <a:bodyPr wrap="square">
            <a:spAutoFit/>
          </a:bodyPr>
          <a:lstStyle/>
          <a:p>
            <a:pPr marL="231775" indent="-231775">
              <a:buFont typeface="Arial" panose="020B0604020202020204" pitchFamily="34" charset="0"/>
              <a:buChar char="•"/>
            </a:pPr>
            <a:r>
              <a:rPr lang="en-US" sz="2000" b="1" dirty="0">
                <a:solidFill>
                  <a:schemeClr val="accent6">
                    <a:lumMod val="50000"/>
                  </a:schemeClr>
                </a:solidFill>
                <a:latin typeface="Helvetica" panose="020B0604020202020204" pitchFamily="34" charset="0"/>
                <a:cs typeface="Helvetica" panose="020B0604020202020204" pitchFamily="34" charset="0"/>
              </a:rPr>
              <a:t>Test Infrastructure</a:t>
            </a:r>
          </a:p>
        </p:txBody>
      </p:sp>
      <p:sp>
        <p:nvSpPr>
          <p:cNvPr id="8" name="TextBox 7">
            <a:extLst>
              <a:ext uri="{FF2B5EF4-FFF2-40B4-BE49-F238E27FC236}">
                <a16:creationId xmlns:a16="http://schemas.microsoft.com/office/drawing/2014/main" id="{D54B9D1B-CEF8-478D-90A1-BE6B7C080CC2}"/>
              </a:ext>
            </a:extLst>
          </p:cNvPr>
          <p:cNvSpPr txBox="1"/>
          <p:nvPr/>
        </p:nvSpPr>
        <p:spPr>
          <a:xfrm>
            <a:off x="87881" y="1490007"/>
            <a:ext cx="7116959" cy="3877985"/>
          </a:xfrm>
          <a:prstGeom prst="rect">
            <a:avLst/>
          </a:prstGeom>
          <a:noFill/>
        </p:spPr>
        <p:txBody>
          <a:bodyPr wrap="square" rtlCol="0">
            <a:spAutoFit/>
          </a:bodyPr>
          <a:lstStyle/>
          <a:p>
            <a:r>
              <a:rPr lang="en-US" sz="1800" dirty="0">
                <a:solidFill>
                  <a:schemeClr val="accent6">
                    <a:lumMod val="50000"/>
                  </a:schemeClr>
                </a:solidFill>
                <a:latin typeface="Helvetica" panose="020B0604020202020204" pitchFamily="34" charset="0"/>
                <a:cs typeface="Helvetica" panose="020B0604020202020204" pitchFamily="34" charset="0"/>
              </a:rPr>
              <a:t>Progress continues with the PIP2IT cave expansion.</a:t>
            </a:r>
          </a:p>
          <a:p>
            <a:pPr marL="285750" lvl="1" indent="-174625">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This month the vertical </a:t>
            </a:r>
            <a:r>
              <a:rPr lang="en-US" sz="1800" dirty="0" err="1">
                <a:solidFill>
                  <a:schemeClr val="accent6">
                    <a:lumMod val="50000"/>
                  </a:schemeClr>
                </a:solidFill>
                <a:latin typeface="Helvetica" panose="020B0604020202020204" pitchFamily="34" charset="0"/>
                <a:cs typeface="Helvetica" panose="020B0604020202020204" pitchFamily="34" charset="0"/>
              </a:rPr>
              <a:t>cryo</a:t>
            </a:r>
            <a:r>
              <a:rPr lang="en-US" sz="1800" dirty="0">
                <a:solidFill>
                  <a:schemeClr val="accent6">
                    <a:lumMod val="50000"/>
                  </a:schemeClr>
                </a:solidFill>
                <a:latin typeface="Helvetica" panose="020B0604020202020204" pitchFamily="34" charset="0"/>
                <a:cs typeface="Helvetica" panose="020B0604020202020204" pitchFamily="34" charset="0"/>
              </a:rPr>
              <a:t> transfer line for PIP2IT was installed</a:t>
            </a:r>
          </a:p>
          <a:p>
            <a:pPr marL="285750" lvl="1" indent="-174625">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Continued working on the high-level layout of using PIP2IT test stand for both 650 and SSR testing. </a:t>
            </a:r>
          </a:p>
          <a:p>
            <a:pPr marL="742950" lvl="2" indent="-174625">
              <a:buFont typeface="Arial" panose="020B0604020202020204" pitchFamily="34" charset="0"/>
              <a:buChar char="•"/>
            </a:pPr>
            <a:r>
              <a:rPr lang="en-US" sz="1600" dirty="0">
                <a:solidFill>
                  <a:schemeClr val="accent6">
                    <a:lumMod val="50000"/>
                  </a:schemeClr>
                </a:solidFill>
                <a:latin typeface="Helvetica" panose="020B0604020202020204" pitchFamily="34" charset="0"/>
                <a:cs typeface="Helvetica" panose="020B0604020202020204" pitchFamily="34" charset="0"/>
              </a:rPr>
              <a:t>Cryogenics experts confirmed that this is feasible.</a:t>
            </a:r>
          </a:p>
          <a:p>
            <a:pPr marL="568325" lvl="2"/>
            <a:endParaRPr lang="en-US" sz="1600" dirty="0">
              <a:solidFill>
                <a:schemeClr val="accent6">
                  <a:lumMod val="50000"/>
                </a:schemeClr>
              </a:solidFill>
              <a:latin typeface="Helvetica" panose="020B0604020202020204" pitchFamily="34" charset="0"/>
              <a:cs typeface="Helvetica" panose="020B0604020202020204" pitchFamily="34" charset="0"/>
            </a:endParaRPr>
          </a:p>
          <a:p>
            <a:pPr marL="568325" lvl="2"/>
            <a:endParaRPr lang="en-US" sz="1600" dirty="0">
              <a:solidFill>
                <a:schemeClr val="accent6">
                  <a:lumMod val="50000"/>
                </a:schemeClr>
              </a:solidFill>
              <a:latin typeface="Helvetica" panose="020B0604020202020204" pitchFamily="34" charset="0"/>
              <a:cs typeface="Helvetica" panose="020B0604020202020204" pitchFamily="34" charset="0"/>
            </a:endParaRPr>
          </a:p>
          <a:p>
            <a:pPr marL="568325" lvl="2"/>
            <a:endParaRPr lang="en-US" sz="1600" dirty="0">
              <a:solidFill>
                <a:schemeClr val="accent6">
                  <a:lumMod val="50000"/>
                </a:schemeClr>
              </a:solidFill>
              <a:latin typeface="Helvetica" panose="020B0604020202020204" pitchFamily="34" charset="0"/>
              <a:cs typeface="Helvetica" panose="020B0604020202020204" pitchFamily="34" charset="0"/>
            </a:endParaRPr>
          </a:p>
          <a:p>
            <a:pPr marL="0" lvl="2"/>
            <a:endParaRPr lang="en-US" sz="1800" dirty="0">
              <a:solidFill>
                <a:schemeClr val="accent4"/>
              </a:solidFill>
              <a:highlight>
                <a:srgbClr val="C0C0C0"/>
              </a:highlight>
              <a:latin typeface="Helvetica" panose="020B0604020202020204" pitchFamily="34" charset="0"/>
              <a:cs typeface="Helvetica" panose="020B0604020202020204" pitchFamily="34" charset="0"/>
            </a:endParaRPr>
          </a:p>
          <a:p>
            <a:pPr marL="0" lvl="2"/>
            <a:endParaRPr lang="en-US" sz="1800" dirty="0">
              <a:solidFill>
                <a:schemeClr val="accent4"/>
              </a:solidFill>
              <a:highlight>
                <a:srgbClr val="C0C0C0"/>
              </a:highlight>
              <a:latin typeface="Helvetica" panose="020B0604020202020204" pitchFamily="34" charset="0"/>
              <a:cs typeface="Helvetica" panose="020B0604020202020204" pitchFamily="34" charset="0"/>
            </a:endParaRPr>
          </a:p>
          <a:p>
            <a:pPr marL="0" lvl="2"/>
            <a:endParaRPr lang="en-US" sz="1800" dirty="0">
              <a:solidFill>
                <a:schemeClr val="accent4"/>
              </a:solidFill>
              <a:highlight>
                <a:srgbClr val="C0C0C0"/>
              </a:highlight>
              <a:latin typeface="Helvetica" panose="020B0604020202020204" pitchFamily="34" charset="0"/>
              <a:cs typeface="Helvetica" panose="020B0604020202020204" pitchFamily="34" charset="0"/>
            </a:endParaRPr>
          </a:p>
          <a:p>
            <a:pPr marL="231775" indent="-231775">
              <a:buFont typeface="Arial" panose="020B0604020202020204" pitchFamily="34" charset="0"/>
              <a:buChar char="•"/>
            </a:pPr>
            <a:r>
              <a:rPr lang="en-US" sz="2000" b="1" dirty="0">
                <a:solidFill>
                  <a:schemeClr val="accent6">
                    <a:lumMod val="50000"/>
                  </a:schemeClr>
                </a:solidFill>
                <a:latin typeface="Helvetica" panose="020B0604020202020204" pitchFamily="34" charset="0"/>
                <a:cs typeface="Helvetica" panose="020B0604020202020204" pitchFamily="34" charset="0"/>
              </a:rPr>
              <a:t>Building Infrastructure</a:t>
            </a:r>
          </a:p>
          <a:p>
            <a:pPr marL="688975" lvl="1" indent="-231775">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AD/EE support assigned an interim electrical engineer to work on AC power distribution</a:t>
            </a:r>
            <a:r>
              <a:rPr lang="en-US" sz="1800" dirty="0">
                <a:solidFill>
                  <a:schemeClr val="accent4"/>
                </a:solidFill>
                <a:highlight>
                  <a:srgbClr val="C0C0C0"/>
                </a:highlight>
                <a:latin typeface="Helvetica" panose="020B0604020202020204" pitchFamily="34" charset="0"/>
                <a:cs typeface="Helvetica" panose="020B0604020202020204" pitchFamily="34" charset="0"/>
              </a:rPr>
              <a:t> </a:t>
            </a:r>
          </a:p>
        </p:txBody>
      </p:sp>
      <p:pic>
        <p:nvPicPr>
          <p:cNvPr id="4" name="Picture 3">
            <a:extLst>
              <a:ext uri="{FF2B5EF4-FFF2-40B4-BE49-F238E27FC236}">
                <a16:creationId xmlns:a16="http://schemas.microsoft.com/office/drawing/2014/main" id="{0B3CED99-1CDE-4C08-BD12-C1249D70EE68}"/>
              </a:ext>
            </a:extLst>
          </p:cNvPr>
          <p:cNvPicPr>
            <a:picLocks noChangeAspect="1"/>
          </p:cNvPicPr>
          <p:nvPr/>
        </p:nvPicPr>
        <p:blipFill>
          <a:blip r:embed="rId2"/>
          <a:stretch>
            <a:fillRect/>
          </a:stretch>
        </p:blipFill>
        <p:spPr>
          <a:xfrm>
            <a:off x="7284982" y="1314263"/>
            <a:ext cx="1724263" cy="2282406"/>
          </a:xfrm>
          <a:prstGeom prst="rect">
            <a:avLst/>
          </a:prstGeom>
        </p:spPr>
      </p:pic>
      <p:sp>
        <p:nvSpPr>
          <p:cNvPr id="5" name="Rectangle 4">
            <a:extLst>
              <a:ext uri="{FF2B5EF4-FFF2-40B4-BE49-F238E27FC236}">
                <a16:creationId xmlns:a16="http://schemas.microsoft.com/office/drawing/2014/main" id="{15B86EB1-F017-4262-B1CC-6646E33FEC61}"/>
              </a:ext>
            </a:extLst>
          </p:cNvPr>
          <p:cNvSpPr/>
          <p:nvPr/>
        </p:nvSpPr>
        <p:spPr>
          <a:xfrm>
            <a:off x="677274" y="5248133"/>
            <a:ext cx="8047625" cy="615553"/>
          </a:xfrm>
          <a:prstGeom prst="rect">
            <a:avLst/>
          </a:prstGeom>
        </p:spPr>
        <p:txBody>
          <a:bodyPr wrap="square">
            <a:spAutoFit/>
          </a:bodyPr>
          <a:lstStyle/>
          <a:p>
            <a:pPr marL="403225" lvl="2" indent="-228600">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It is </a:t>
            </a:r>
            <a:r>
              <a:rPr lang="en-US" sz="1800" b="1" dirty="0">
                <a:solidFill>
                  <a:schemeClr val="accent6">
                    <a:lumMod val="50000"/>
                  </a:schemeClr>
                </a:solidFill>
                <a:latin typeface="Helvetica" panose="020B0604020202020204" pitchFamily="34" charset="0"/>
                <a:cs typeface="Helvetica" panose="020B0604020202020204" pitchFamily="34" charset="0"/>
              </a:rPr>
              <a:t>crucial to find a long-term </a:t>
            </a:r>
            <a:r>
              <a:rPr lang="en-US" sz="1800" dirty="0">
                <a:solidFill>
                  <a:schemeClr val="accent6">
                    <a:lumMod val="50000"/>
                  </a:schemeClr>
                </a:solidFill>
                <a:latin typeface="Helvetica" panose="020B0604020202020204" pitchFamily="34" charset="0"/>
                <a:cs typeface="Helvetica" panose="020B0604020202020204" pitchFamily="34" charset="0"/>
              </a:rPr>
              <a:t>solution for this position, </a:t>
            </a:r>
          </a:p>
          <a:p>
            <a:pPr marL="860425" lvl="4" indent="-228600">
              <a:buFont typeface="Arial" panose="020B0604020202020204" pitchFamily="34" charset="0"/>
              <a:buChar char="•"/>
            </a:pPr>
            <a:r>
              <a:rPr lang="en-US" sz="1600" dirty="0">
                <a:solidFill>
                  <a:schemeClr val="accent6">
                    <a:lumMod val="50000"/>
                  </a:schemeClr>
                </a:solidFill>
                <a:latin typeface="Helvetica" panose="020B0604020202020204" pitchFamily="34" charset="0"/>
                <a:cs typeface="Helvetica" panose="020B0604020202020204" pitchFamily="34" charset="0"/>
              </a:rPr>
              <a:t>Great opportunity to work side-by-side with the Senior Eng. to learn the job</a:t>
            </a:r>
          </a:p>
        </p:txBody>
      </p:sp>
      <p:pic>
        <p:nvPicPr>
          <p:cNvPr id="7" name="Picture 6">
            <a:extLst>
              <a:ext uri="{FF2B5EF4-FFF2-40B4-BE49-F238E27FC236}">
                <a16:creationId xmlns:a16="http://schemas.microsoft.com/office/drawing/2014/main" id="{4C77426F-9863-435A-94E3-9C3783694B65}"/>
              </a:ext>
            </a:extLst>
          </p:cNvPr>
          <p:cNvPicPr>
            <a:picLocks noChangeAspect="1"/>
          </p:cNvPicPr>
          <p:nvPr/>
        </p:nvPicPr>
        <p:blipFill rotWithShape="1">
          <a:blip r:embed="rId3"/>
          <a:srcRect t="14764" b="9016"/>
          <a:stretch/>
        </p:blipFill>
        <p:spPr>
          <a:xfrm>
            <a:off x="1310620" y="2899047"/>
            <a:ext cx="2987197" cy="1521372"/>
          </a:xfrm>
          <a:prstGeom prst="rect">
            <a:avLst/>
          </a:prstGeom>
        </p:spPr>
      </p:pic>
      <p:sp>
        <p:nvSpPr>
          <p:cNvPr id="9" name="TextBox 8">
            <a:extLst>
              <a:ext uri="{FF2B5EF4-FFF2-40B4-BE49-F238E27FC236}">
                <a16:creationId xmlns:a16="http://schemas.microsoft.com/office/drawing/2014/main" id="{F97FA99D-E2C6-433F-8631-17826B403068}"/>
              </a:ext>
            </a:extLst>
          </p:cNvPr>
          <p:cNvSpPr txBox="1"/>
          <p:nvPr/>
        </p:nvSpPr>
        <p:spPr>
          <a:xfrm>
            <a:off x="4297817" y="4071128"/>
            <a:ext cx="4019049" cy="369332"/>
          </a:xfrm>
          <a:prstGeom prst="rect">
            <a:avLst/>
          </a:prstGeom>
          <a:noFill/>
        </p:spPr>
        <p:txBody>
          <a:bodyPr wrap="none" rtlCol="0">
            <a:spAutoFit/>
          </a:bodyPr>
          <a:lstStyle/>
          <a:p>
            <a:pPr marL="0" lvl="2"/>
            <a:r>
              <a:rPr lang="en-US" sz="1800" dirty="0">
                <a:solidFill>
                  <a:schemeClr val="accent4"/>
                </a:solidFill>
                <a:highlight>
                  <a:srgbClr val="C0C0C0"/>
                </a:highlight>
                <a:latin typeface="Helvetica" panose="020B0604020202020204" pitchFamily="34" charset="0"/>
                <a:cs typeface="Helvetica" panose="020B0604020202020204" pitchFamily="34" charset="0"/>
              </a:rPr>
              <a:t>see J. Leibfritz presentation this PMG</a:t>
            </a:r>
          </a:p>
        </p:txBody>
      </p:sp>
      <p:cxnSp>
        <p:nvCxnSpPr>
          <p:cNvPr id="10" name="Straight Arrow Connector 9">
            <a:extLst>
              <a:ext uri="{FF2B5EF4-FFF2-40B4-BE49-F238E27FC236}">
                <a16:creationId xmlns:a16="http://schemas.microsoft.com/office/drawing/2014/main" id="{CAB80859-27A6-4F74-8A6D-84C3910A6F46}"/>
              </a:ext>
            </a:extLst>
          </p:cNvPr>
          <p:cNvCxnSpPr/>
          <p:nvPr/>
        </p:nvCxnSpPr>
        <p:spPr>
          <a:xfrm flipV="1">
            <a:off x="7013196" y="1514318"/>
            <a:ext cx="1711703" cy="442014"/>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1" name="Date Placeholder 10">
            <a:extLst>
              <a:ext uri="{FF2B5EF4-FFF2-40B4-BE49-F238E27FC236}">
                <a16:creationId xmlns:a16="http://schemas.microsoft.com/office/drawing/2014/main" id="{AA1439C3-F227-42E1-86F4-2BB324106820}"/>
              </a:ext>
            </a:extLst>
          </p:cNvPr>
          <p:cNvSpPr>
            <a:spLocks noGrp="1"/>
          </p:cNvSpPr>
          <p:nvPr>
            <p:ph type="dt" sz="half" idx="10"/>
          </p:nvPr>
        </p:nvSpPr>
        <p:spPr/>
        <p:txBody>
          <a:bodyPr/>
          <a:lstStyle/>
          <a:p>
            <a:fld id="{E207A43A-8394-42A9-96F0-56E9282FFCD9}" type="datetime1">
              <a:rPr lang="en-US" altLang="en-US" smtClean="0"/>
              <a:t>8/15/2018</a:t>
            </a:fld>
            <a:endParaRPr lang="en-US" altLang="en-US" dirty="0"/>
          </a:p>
        </p:txBody>
      </p:sp>
      <p:sp>
        <p:nvSpPr>
          <p:cNvPr id="12" name="Slide Number Placeholder 11">
            <a:extLst>
              <a:ext uri="{FF2B5EF4-FFF2-40B4-BE49-F238E27FC236}">
                <a16:creationId xmlns:a16="http://schemas.microsoft.com/office/drawing/2014/main" id="{EA9D3C3C-D347-4AB8-A569-08BB2388D720}"/>
              </a:ext>
            </a:extLst>
          </p:cNvPr>
          <p:cNvSpPr>
            <a:spLocks noGrp="1"/>
          </p:cNvSpPr>
          <p:nvPr>
            <p:ph type="sldNum" sz="quarter" idx="12"/>
          </p:nvPr>
        </p:nvSpPr>
        <p:spPr/>
        <p:txBody>
          <a:bodyPr/>
          <a:lstStyle/>
          <a:p>
            <a:fld id="{D4078CA2-75EA-4F42-B0AF-FB0975373545}" type="slidenum">
              <a:rPr lang="en-US" altLang="en-US" smtClean="0"/>
              <a:pPr/>
              <a:t>12</a:t>
            </a:fld>
            <a:endParaRPr lang="en-US" altLang="en-US" dirty="0"/>
          </a:p>
        </p:txBody>
      </p:sp>
    </p:spTree>
    <p:extLst>
      <p:ext uri="{BB962C8B-B14F-4D97-AF65-F5344CB8AC3E}">
        <p14:creationId xmlns:p14="http://schemas.microsoft.com/office/powerpoint/2010/main" val="342492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9E86-3DF1-4C27-84A8-32BB19F67406}"/>
              </a:ext>
            </a:extLst>
          </p:cNvPr>
          <p:cNvSpPr>
            <a:spLocks noGrp="1"/>
          </p:cNvSpPr>
          <p:nvPr>
            <p:ph type="title"/>
          </p:nvPr>
        </p:nvSpPr>
        <p:spPr>
          <a:xfrm>
            <a:off x="228600" y="801250"/>
            <a:ext cx="8686800" cy="427877"/>
          </a:xfrm>
        </p:spPr>
        <p:txBody>
          <a:bodyPr/>
          <a:lstStyle/>
          <a:p>
            <a:r>
              <a:rPr lang="en-US" dirty="0"/>
              <a:t>Updates - WBS 121.4 Linac Installation and Commissioning (2 of 3)</a:t>
            </a:r>
          </a:p>
        </p:txBody>
      </p:sp>
      <p:sp>
        <p:nvSpPr>
          <p:cNvPr id="14" name="Rectangle 13">
            <a:extLst>
              <a:ext uri="{FF2B5EF4-FFF2-40B4-BE49-F238E27FC236}">
                <a16:creationId xmlns:a16="http://schemas.microsoft.com/office/drawing/2014/main" id="{8D6BD6F1-D5BD-4287-9272-2D975CE1DCBC}"/>
              </a:ext>
            </a:extLst>
          </p:cNvPr>
          <p:cNvSpPr/>
          <p:nvPr/>
        </p:nvSpPr>
        <p:spPr>
          <a:xfrm>
            <a:off x="1084" y="1417920"/>
            <a:ext cx="8914316" cy="4616648"/>
          </a:xfrm>
          <a:prstGeom prst="rect">
            <a:avLst/>
          </a:prstGeom>
        </p:spPr>
        <p:txBody>
          <a:bodyPr wrap="square">
            <a:spAutoFit/>
          </a:bodyPr>
          <a:lstStyle/>
          <a:p>
            <a:pPr marL="231775" indent="-231775">
              <a:buFont typeface="Arial" panose="020B0604020202020204" pitchFamily="34" charset="0"/>
              <a:buChar char="•"/>
            </a:pPr>
            <a:r>
              <a:rPr lang="en-US" sz="1800" b="1" dirty="0">
                <a:solidFill>
                  <a:schemeClr val="accent6">
                    <a:lumMod val="50000"/>
                  </a:schemeClr>
                </a:solidFill>
                <a:latin typeface="Helvetica" panose="020B0604020202020204" pitchFamily="34" charset="0"/>
                <a:cs typeface="Helvetica" panose="020B0604020202020204" pitchFamily="34" charset="0"/>
              </a:rPr>
              <a:t>Installation</a:t>
            </a:r>
          </a:p>
          <a:p>
            <a:pPr marL="688975" lvl="1" indent="-231775">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Team continues to evaluate lattice-to-CAD import</a:t>
            </a:r>
            <a:r>
              <a:rPr lang="en-US" sz="1800" dirty="0">
                <a:solidFill>
                  <a:schemeClr val="accent6"/>
                </a:solidFill>
                <a:latin typeface="Helvetica" panose="020B0604020202020204" pitchFamily="34" charset="0"/>
                <a:cs typeface="Helvetica" panose="020B0604020202020204" pitchFamily="34" charset="0"/>
              </a:rPr>
              <a:t> </a:t>
            </a:r>
          </a:p>
          <a:p>
            <a:pPr marL="688975" lvl="1" indent="-231775">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Good progress on the cryomodules stands</a:t>
            </a:r>
          </a:p>
          <a:p>
            <a:pPr marL="1146175" lvl="2" indent="-231775">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Primary requirements/goals</a:t>
            </a:r>
          </a:p>
          <a:p>
            <a:pPr marL="1603375" lvl="3" indent="-231775">
              <a:buFont typeface="Arial" panose="020B0604020202020204" pitchFamily="34" charset="0"/>
              <a:buChar char="•"/>
            </a:pPr>
            <a:r>
              <a:rPr lang="en-US" sz="1600" dirty="0">
                <a:solidFill>
                  <a:schemeClr val="accent6">
                    <a:lumMod val="50000"/>
                  </a:schemeClr>
                </a:solidFill>
                <a:latin typeface="Helvetica" panose="020B0604020202020204" pitchFamily="34" charset="0"/>
                <a:cs typeface="Helvetica" panose="020B0604020202020204" pitchFamily="34" charset="0"/>
              </a:rPr>
              <a:t>Design shall be compatible with SSR1, SSR2, LB650 and HB650 cryomodules, with minimal modification between cryomodule types, (including HWR)</a:t>
            </a:r>
          </a:p>
          <a:p>
            <a:pPr marL="1603375" lvl="3" indent="-231775">
              <a:buFont typeface="Arial" panose="020B0604020202020204" pitchFamily="34" charset="0"/>
              <a:buChar char="•"/>
            </a:pPr>
            <a:r>
              <a:rPr lang="en-US" sz="1600" dirty="0">
                <a:solidFill>
                  <a:schemeClr val="accent6">
                    <a:lumMod val="50000"/>
                  </a:schemeClr>
                </a:solidFill>
                <a:latin typeface="Helvetica" panose="020B0604020202020204" pitchFamily="34" charset="0"/>
                <a:cs typeface="Helvetica" panose="020B0604020202020204" pitchFamily="34" charset="0"/>
              </a:rPr>
              <a:t>Positively restrain the cryomodule in all degrees of freedom</a:t>
            </a:r>
          </a:p>
          <a:p>
            <a:pPr marL="1146175" lvl="2" indent="-231775">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Plan is to build two CM stands for HWR/SSR1 at PIP2IT</a:t>
            </a:r>
          </a:p>
          <a:p>
            <a:pPr marL="1146175" lvl="2" indent="-231775">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Current status:</a:t>
            </a:r>
          </a:p>
          <a:p>
            <a:pPr marL="1603375" lvl="3" indent="-231775">
              <a:buFont typeface="Arial" panose="020B0604020202020204" pitchFamily="34" charset="0"/>
              <a:buChar char="•"/>
            </a:pPr>
            <a:r>
              <a:rPr lang="en-US" sz="1600" dirty="0">
                <a:solidFill>
                  <a:schemeClr val="accent6">
                    <a:lumMod val="50000"/>
                  </a:schemeClr>
                </a:solidFill>
                <a:latin typeface="Helvetica" panose="020B0604020202020204" pitchFamily="34" charset="0"/>
                <a:cs typeface="Helvetica" panose="020B0604020202020204" pitchFamily="34" charset="0"/>
              </a:rPr>
              <a:t>The conceptual design of the CM stands is done</a:t>
            </a:r>
          </a:p>
          <a:p>
            <a:pPr marL="1603375" lvl="3" indent="-231775">
              <a:buFont typeface="Arial" panose="020B0604020202020204" pitchFamily="34" charset="0"/>
              <a:buChar char="•"/>
            </a:pPr>
            <a:r>
              <a:rPr lang="en-US" sz="1600" dirty="0">
                <a:solidFill>
                  <a:schemeClr val="accent6">
                    <a:lumMod val="50000"/>
                  </a:schemeClr>
                </a:solidFill>
                <a:latin typeface="Helvetica" panose="020B0604020202020204" pitchFamily="34" charset="0"/>
                <a:cs typeface="Helvetica" panose="020B0604020202020204" pitchFamily="34" charset="0"/>
              </a:rPr>
              <a:t>Drawings under review</a:t>
            </a:r>
          </a:p>
          <a:p>
            <a:pPr marL="231775" indent="-231775">
              <a:buFont typeface="Arial" panose="020B0604020202020204" pitchFamily="34" charset="0"/>
              <a:buChar char="•"/>
            </a:pPr>
            <a:endParaRPr lang="en-US" sz="1600" dirty="0">
              <a:solidFill>
                <a:schemeClr val="accent6">
                  <a:lumMod val="50000"/>
                </a:schemeClr>
              </a:solidFill>
              <a:latin typeface="Helvetica" panose="020B0604020202020204" pitchFamily="34" charset="0"/>
              <a:cs typeface="Helvetica" panose="020B0604020202020204" pitchFamily="34" charset="0"/>
            </a:endParaRPr>
          </a:p>
          <a:p>
            <a:pPr marL="231775" indent="-231775">
              <a:buFont typeface="Arial" panose="020B0604020202020204" pitchFamily="34" charset="0"/>
              <a:buChar char="•"/>
            </a:pPr>
            <a:r>
              <a:rPr lang="en-US" sz="1800" b="1" dirty="0">
                <a:solidFill>
                  <a:schemeClr val="accent6">
                    <a:lumMod val="50000"/>
                  </a:schemeClr>
                </a:solidFill>
                <a:latin typeface="Helvetica" panose="020B0604020202020204" pitchFamily="34" charset="0"/>
                <a:cs typeface="Helvetica" panose="020B0604020202020204" pitchFamily="34" charset="0"/>
              </a:rPr>
              <a:t>Commissioning</a:t>
            </a:r>
          </a:p>
          <a:p>
            <a:pPr marL="688975" lvl="1" indent="-231775">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Start structuring the preliminary Commissioning Plan</a:t>
            </a:r>
          </a:p>
          <a:p>
            <a:pPr marL="1146175" lvl="2" indent="-231775">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Reaching out to other labs (i.e. SNS) to seek for actual cost information, labor and M&amp;S, during the commissioning efforts</a:t>
            </a:r>
          </a:p>
          <a:p>
            <a:pPr marL="1146175" lvl="2" indent="-231775">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Start work on Transition to Operations Plan</a:t>
            </a:r>
          </a:p>
        </p:txBody>
      </p:sp>
      <p:sp>
        <p:nvSpPr>
          <p:cNvPr id="3" name="Date Placeholder 2">
            <a:extLst>
              <a:ext uri="{FF2B5EF4-FFF2-40B4-BE49-F238E27FC236}">
                <a16:creationId xmlns:a16="http://schemas.microsoft.com/office/drawing/2014/main" id="{BAA0C7AF-8DFE-42B6-BD6C-40142D0E57C5}"/>
              </a:ext>
            </a:extLst>
          </p:cNvPr>
          <p:cNvSpPr>
            <a:spLocks noGrp="1"/>
          </p:cNvSpPr>
          <p:nvPr>
            <p:ph type="dt" sz="half" idx="10"/>
          </p:nvPr>
        </p:nvSpPr>
        <p:spPr/>
        <p:txBody>
          <a:bodyPr/>
          <a:lstStyle/>
          <a:p>
            <a:fld id="{1F6988C5-BE01-4B41-B39E-ACF91FA96361}" type="datetime1">
              <a:rPr lang="en-US" altLang="en-US" smtClean="0"/>
              <a:t>8/15/2018</a:t>
            </a:fld>
            <a:endParaRPr lang="en-US" altLang="en-US" dirty="0"/>
          </a:p>
        </p:txBody>
      </p:sp>
      <p:sp>
        <p:nvSpPr>
          <p:cNvPr id="4" name="Slide Number Placeholder 3">
            <a:extLst>
              <a:ext uri="{FF2B5EF4-FFF2-40B4-BE49-F238E27FC236}">
                <a16:creationId xmlns:a16="http://schemas.microsoft.com/office/drawing/2014/main" id="{A5BB8B2C-552A-422B-8BC9-6C9F96FD0D84}"/>
              </a:ext>
            </a:extLst>
          </p:cNvPr>
          <p:cNvSpPr>
            <a:spLocks noGrp="1"/>
          </p:cNvSpPr>
          <p:nvPr>
            <p:ph type="sldNum" sz="quarter" idx="12"/>
          </p:nvPr>
        </p:nvSpPr>
        <p:spPr/>
        <p:txBody>
          <a:bodyPr/>
          <a:lstStyle/>
          <a:p>
            <a:fld id="{D4078CA2-75EA-4F42-B0AF-FB0975373545}" type="slidenum">
              <a:rPr lang="en-US" altLang="en-US" smtClean="0"/>
              <a:pPr/>
              <a:t>13</a:t>
            </a:fld>
            <a:endParaRPr lang="en-US" altLang="en-US" dirty="0"/>
          </a:p>
        </p:txBody>
      </p:sp>
    </p:spTree>
    <p:extLst>
      <p:ext uri="{BB962C8B-B14F-4D97-AF65-F5344CB8AC3E}">
        <p14:creationId xmlns:p14="http://schemas.microsoft.com/office/powerpoint/2010/main" val="456276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9E86-3DF1-4C27-84A8-32BB19F67406}"/>
              </a:ext>
            </a:extLst>
          </p:cNvPr>
          <p:cNvSpPr>
            <a:spLocks noGrp="1"/>
          </p:cNvSpPr>
          <p:nvPr>
            <p:ph type="title"/>
          </p:nvPr>
        </p:nvSpPr>
        <p:spPr>
          <a:xfrm>
            <a:off x="228600" y="719961"/>
            <a:ext cx="8686800" cy="427877"/>
          </a:xfrm>
        </p:spPr>
        <p:txBody>
          <a:bodyPr/>
          <a:lstStyle/>
          <a:p>
            <a:r>
              <a:rPr lang="en-US" dirty="0"/>
              <a:t>Updates - WBS 121.4 Linac Installation and Commissioning (3 of 3)</a:t>
            </a:r>
          </a:p>
        </p:txBody>
      </p:sp>
      <p:sp>
        <p:nvSpPr>
          <p:cNvPr id="14" name="Rectangle 13">
            <a:extLst>
              <a:ext uri="{FF2B5EF4-FFF2-40B4-BE49-F238E27FC236}">
                <a16:creationId xmlns:a16="http://schemas.microsoft.com/office/drawing/2014/main" id="{8D6BD6F1-D5BD-4287-9272-2D975CE1DCBC}"/>
              </a:ext>
            </a:extLst>
          </p:cNvPr>
          <p:cNvSpPr/>
          <p:nvPr/>
        </p:nvSpPr>
        <p:spPr>
          <a:xfrm>
            <a:off x="1084" y="1341022"/>
            <a:ext cx="8914316" cy="3539430"/>
          </a:xfrm>
          <a:prstGeom prst="rect">
            <a:avLst/>
          </a:prstGeom>
        </p:spPr>
        <p:txBody>
          <a:bodyPr wrap="square">
            <a:spAutoFit/>
          </a:bodyPr>
          <a:lstStyle/>
          <a:p>
            <a:pPr marL="231775" indent="-231775">
              <a:buFont typeface="Arial" panose="020B0604020202020204" pitchFamily="34" charset="0"/>
              <a:buChar char="•"/>
            </a:pPr>
            <a:r>
              <a:rPr lang="en-US" sz="1800" b="1" dirty="0">
                <a:solidFill>
                  <a:schemeClr val="accent6">
                    <a:lumMod val="50000"/>
                  </a:schemeClr>
                </a:solidFill>
                <a:latin typeface="Helvetica" panose="020B0604020202020204" pitchFamily="34" charset="0"/>
                <a:cs typeface="Helvetica" panose="020B0604020202020204" pitchFamily="34" charset="0"/>
              </a:rPr>
              <a:t>Warm-Front End</a:t>
            </a:r>
            <a:endParaRPr lang="en-US" dirty="0"/>
          </a:p>
          <a:p>
            <a:pPr marL="742950" lvl="1" indent="-285750">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The MEBT kicker FDR/PRR review was conducted in August 2</a:t>
            </a:r>
            <a:r>
              <a:rPr lang="en-US" sz="1800" baseline="30000" dirty="0">
                <a:solidFill>
                  <a:schemeClr val="accent6">
                    <a:lumMod val="50000"/>
                  </a:schemeClr>
                </a:solidFill>
                <a:latin typeface="Helvetica" panose="020B0604020202020204" pitchFamily="34" charset="0"/>
                <a:cs typeface="Helvetica" panose="020B0604020202020204" pitchFamily="34" charset="0"/>
              </a:rPr>
              <a:t>nd</a:t>
            </a:r>
            <a:r>
              <a:rPr lang="en-US" sz="1800" dirty="0">
                <a:solidFill>
                  <a:schemeClr val="accent6">
                    <a:lumMod val="50000"/>
                  </a:schemeClr>
                </a:solidFill>
                <a:latin typeface="Helvetica" panose="020B0604020202020204" pitchFamily="34" charset="0"/>
                <a:cs typeface="Helvetica" panose="020B0604020202020204" pitchFamily="34" charset="0"/>
              </a:rPr>
              <a:t> </a:t>
            </a:r>
          </a:p>
          <a:p>
            <a:pPr marL="1200150" lvl="2" indent="-285750">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Agenda/presentations: </a:t>
            </a:r>
            <a:r>
              <a:rPr lang="en-US" sz="1800" dirty="0">
                <a:solidFill>
                  <a:srgbClr val="FF0000"/>
                </a:solidFill>
                <a:latin typeface="Helvetica" panose="020B0604020202020204" pitchFamily="34" charset="0"/>
                <a:cs typeface="Helvetica" panose="020B0604020202020204" pitchFamily="34" charset="0"/>
                <a:hlinkClick r:id="rId2"/>
              </a:rPr>
              <a:t>https://indico.fnal.gov/event/17313/</a:t>
            </a:r>
            <a:endParaRPr lang="en-US" sz="1800" dirty="0">
              <a:solidFill>
                <a:srgbClr val="FF0000"/>
              </a:solidFill>
              <a:latin typeface="Helvetica" panose="020B0604020202020204" pitchFamily="34" charset="0"/>
              <a:cs typeface="Helvetica" panose="020B0604020202020204" pitchFamily="34" charset="0"/>
            </a:endParaRPr>
          </a:p>
          <a:p>
            <a:pPr marL="1200150" lvl="2" indent="-285750">
              <a:buFont typeface="Arial" panose="020B0604020202020204" pitchFamily="34" charset="0"/>
              <a:buChar char="•"/>
            </a:pPr>
            <a:r>
              <a:rPr lang="en-US" sz="1800" dirty="0">
                <a:solidFill>
                  <a:schemeClr val="accent6">
                    <a:lumMod val="50000"/>
                  </a:schemeClr>
                </a:solidFill>
                <a:latin typeface="Helvetica" panose="020B0604020202020204" pitchFamily="34" charset="0"/>
              </a:rPr>
              <a:t>First review to go under the new direction developed by the Technical Integration Team </a:t>
            </a:r>
          </a:p>
          <a:p>
            <a:pPr marL="1200150" lvl="2" indent="-285750">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Final close-out report has not yet been released by the committee.</a:t>
            </a:r>
          </a:p>
          <a:p>
            <a:pPr marL="1657350" lvl="3" indent="-285750">
              <a:buFont typeface="Arial" panose="020B0604020202020204" pitchFamily="34" charset="0"/>
              <a:buChar char="•"/>
            </a:pPr>
            <a:r>
              <a:rPr lang="en-US" sz="1600" dirty="0">
                <a:solidFill>
                  <a:schemeClr val="accent6">
                    <a:lumMod val="50000"/>
                  </a:schemeClr>
                </a:solidFill>
                <a:latin typeface="Helvetica" panose="020B0604020202020204" pitchFamily="34" charset="0"/>
                <a:cs typeface="Helvetica" panose="020B0604020202020204" pitchFamily="34" charset="0"/>
              </a:rPr>
              <a:t>Unofficial recommendations - proceed with the procurement and fabrication of the mechanical assembly; </a:t>
            </a:r>
            <a:r>
              <a:rPr lang="en-US" sz="1600" b="1" dirty="0">
                <a:solidFill>
                  <a:schemeClr val="accent6">
                    <a:lumMod val="50000"/>
                  </a:schemeClr>
                </a:solidFill>
                <a:latin typeface="Helvetica" panose="020B0604020202020204" pitchFamily="34" charset="0"/>
                <a:cs typeface="Helvetica" panose="020B0604020202020204" pitchFamily="34" charset="0"/>
              </a:rPr>
              <a:t>but not </a:t>
            </a:r>
            <a:r>
              <a:rPr lang="en-US" sz="1600" dirty="0">
                <a:solidFill>
                  <a:schemeClr val="accent6">
                    <a:lumMod val="50000"/>
                  </a:schemeClr>
                </a:solidFill>
                <a:latin typeface="Helvetica" panose="020B0604020202020204" pitchFamily="34" charset="0"/>
                <a:cs typeface="Helvetica" panose="020B0604020202020204" pitchFamily="34" charset="0"/>
              </a:rPr>
              <a:t>the kicker driver system </a:t>
            </a:r>
          </a:p>
          <a:p>
            <a:pPr marL="2114550" lvl="4" indent="-285750">
              <a:buFont typeface="Arial" panose="020B0604020202020204" pitchFamily="34" charset="0"/>
              <a:buChar char="•"/>
            </a:pPr>
            <a:r>
              <a:rPr lang="en-US" sz="1600" dirty="0">
                <a:solidFill>
                  <a:schemeClr val="accent6">
                    <a:lumMod val="50000"/>
                  </a:schemeClr>
                </a:solidFill>
                <a:latin typeface="Helvetica" panose="020B0604020202020204" pitchFamily="34" charset="0"/>
                <a:cs typeface="Helvetica" panose="020B0604020202020204" pitchFamily="34" charset="0"/>
              </a:rPr>
              <a:t>The recommendation is that one should proceed with the changes foreseen for the electrical system and have a new suite of measurements to verify that meets specifications prior declaring production run.</a:t>
            </a:r>
          </a:p>
          <a:p>
            <a:pPr marL="1200150" lvl="2" indent="-285750">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Team agrees with this recommendation and is currently adjusting the schedule to reflect this change.    </a:t>
            </a:r>
          </a:p>
        </p:txBody>
      </p:sp>
      <p:sp>
        <p:nvSpPr>
          <p:cNvPr id="3" name="Date Placeholder 2">
            <a:extLst>
              <a:ext uri="{FF2B5EF4-FFF2-40B4-BE49-F238E27FC236}">
                <a16:creationId xmlns:a16="http://schemas.microsoft.com/office/drawing/2014/main" id="{F4532BCB-EC28-49BC-A86B-73ED036B8E19}"/>
              </a:ext>
            </a:extLst>
          </p:cNvPr>
          <p:cNvSpPr>
            <a:spLocks noGrp="1"/>
          </p:cNvSpPr>
          <p:nvPr>
            <p:ph type="dt" sz="half" idx="10"/>
          </p:nvPr>
        </p:nvSpPr>
        <p:spPr/>
        <p:txBody>
          <a:bodyPr/>
          <a:lstStyle/>
          <a:p>
            <a:fld id="{86ED7AB8-4D52-4965-ABEF-C2181D676966}" type="datetime1">
              <a:rPr lang="en-US" altLang="en-US" smtClean="0"/>
              <a:t>8/15/2018</a:t>
            </a:fld>
            <a:endParaRPr lang="en-US" altLang="en-US" dirty="0"/>
          </a:p>
        </p:txBody>
      </p:sp>
      <p:sp>
        <p:nvSpPr>
          <p:cNvPr id="4" name="Slide Number Placeholder 3">
            <a:extLst>
              <a:ext uri="{FF2B5EF4-FFF2-40B4-BE49-F238E27FC236}">
                <a16:creationId xmlns:a16="http://schemas.microsoft.com/office/drawing/2014/main" id="{49E9DA6C-9F4D-44B9-BFA6-744FEB4534EC}"/>
              </a:ext>
            </a:extLst>
          </p:cNvPr>
          <p:cNvSpPr>
            <a:spLocks noGrp="1"/>
          </p:cNvSpPr>
          <p:nvPr>
            <p:ph type="sldNum" sz="quarter" idx="12"/>
          </p:nvPr>
        </p:nvSpPr>
        <p:spPr/>
        <p:txBody>
          <a:bodyPr/>
          <a:lstStyle/>
          <a:p>
            <a:fld id="{D4078CA2-75EA-4F42-B0AF-FB0975373545}" type="slidenum">
              <a:rPr lang="en-US" altLang="en-US" smtClean="0"/>
              <a:pPr/>
              <a:t>14</a:t>
            </a:fld>
            <a:endParaRPr lang="en-US" altLang="en-US" dirty="0"/>
          </a:p>
        </p:txBody>
      </p:sp>
    </p:spTree>
    <p:extLst>
      <p:ext uri="{BB962C8B-B14F-4D97-AF65-F5344CB8AC3E}">
        <p14:creationId xmlns:p14="http://schemas.microsoft.com/office/powerpoint/2010/main" val="421349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6342-6139-AF47-9CFC-CA57EF10BB39}"/>
              </a:ext>
            </a:extLst>
          </p:cNvPr>
          <p:cNvSpPr>
            <a:spLocks noGrp="1"/>
          </p:cNvSpPr>
          <p:nvPr>
            <p:ph type="title"/>
          </p:nvPr>
        </p:nvSpPr>
        <p:spPr/>
        <p:txBody>
          <a:bodyPr/>
          <a:lstStyle/>
          <a:p>
            <a:r>
              <a:rPr lang="en-US" dirty="0"/>
              <a:t>Conventional Facilities</a:t>
            </a:r>
          </a:p>
        </p:txBody>
      </p:sp>
      <p:sp>
        <p:nvSpPr>
          <p:cNvPr id="3" name="Content Placeholder 2">
            <a:extLst>
              <a:ext uri="{FF2B5EF4-FFF2-40B4-BE49-F238E27FC236}">
                <a16:creationId xmlns:a16="http://schemas.microsoft.com/office/drawing/2014/main" id="{5B152468-9117-B94A-84D8-782EAAF1AAC8}"/>
              </a:ext>
            </a:extLst>
          </p:cNvPr>
          <p:cNvSpPr>
            <a:spLocks noGrp="1"/>
          </p:cNvSpPr>
          <p:nvPr>
            <p:ph idx="1"/>
          </p:nvPr>
        </p:nvSpPr>
        <p:spPr>
          <a:xfrm>
            <a:off x="228600" y="1043046"/>
            <a:ext cx="8672513" cy="5349263"/>
          </a:xfrm>
        </p:spPr>
        <p:txBody>
          <a:bodyPr/>
          <a:lstStyle/>
          <a:p>
            <a:r>
              <a:rPr lang="en-US" b="1" dirty="0">
                <a:solidFill>
                  <a:schemeClr val="accent6"/>
                </a:solidFill>
              </a:rPr>
              <a:t>Site Prep Design</a:t>
            </a:r>
          </a:p>
          <a:p>
            <a:pPr lvl="1"/>
            <a:r>
              <a:rPr lang="en-US" sz="1400" b="1" dirty="0">
                <a:solidFill>
                  <a:schemeClr val="accent6"/>
                </a:solidFill>
              </a:rPr>
              <a:t>Design work continues;</a:t>
            </a:r>
          </a:p>
          <a:p>
            <a:pPr lvl="1"/>
            <a:r>
              <a:rPr lang="en-US" sz="1400" b="1" dirty="0">
                <a:solidFill>
                  <a:schemeClr val="accent6"/>
                </a:solidFill>
              </a:rPr>
              <a:t>Preliminary Design Review (~60% complete) scheduled for August 20, 2018;</a:t>
            </a:r>
          </a:p>
          <a:p>
            <a:pPr lvl="1"/>
            <a:r>
              <a:rPr lang="en-US" sz="1400" b="1" dirty="0">
                <a:solidFill>
                  <a:schemeClr val="accent6"/>
                </a:solidFill>
              </a:rPr>
              <a:t>Cost/Schedule Update in August 2018;</a:t>
            </a:r>
          </a:p>
          <a:p>
            <a:pPr lvl="1"/>
            <a:r>
              <a:rPr lang="en-US" sz="1400" b="1" dirty="0">
                <a:solidFill>
                  <a:schemeClr val="accent6"/>
                </a:solidFill>
              </a:rPr>
              <a:t>Four construction packages:</a:t>
            </a:r>
          </a:p>
          <a:p>
            <a:pPr lvl="2"/>
            <a:r>
              <a:rPr lang="en-US" sz="1400" b="1" dirty="0">
                <a:solidFill>
                  <a:schemeClr val="accent6"/>
                </a:solidFill>
              </a:rPr>
              <a:t>Site Clearing: </a:t>
            </a:r>
            <a:r>
              <a:rPr lang="en-US" sz="1400" dirty="0">
                <a:solidFill>
                  <a:schemeClr val="accent6"/>
                </a:solidFill>
              </a:rPr>
              <a:t>Erosion Control, Topsoil Stockpile, Tree Removal, Temporary Road</a:t>
            </a:r>
          </a:p>
          <a:p>
            <a:pPr lvl="2"/>
            <a:r>
              <a:rPr lang="en-US" sz="1400" b="1" dirty="0">
                <a:solidFill>
                  <a:schemeClr val="accent6"/>
                </a:solidFill>
              </a:rPr>
              <a:t>Utilities Package: </a:t>
            </a:r>
            <a:r>
              <a:rPr lang="en-US" sz="1400" dirty="0">
                <a:solidFill>
                  <a:schemeClr val="accent6"/>
                </a:solidFill>
              </a:rPr>
              <a:t>Electrical Feeder, Utility Corridor</a:t>
            </a:r>
          </a:p>
          <a:p>
            <a:pPr lvl="2"/>
            <a:r>
              <a:rPr lang="en-US" sz="1400" b="1" dirty="0">
                <a:solidFill>
                  <a:schemeClr val="accent6"/>
                </a:solidFill>
              </a:rPr>
              <a:t>Site Work: </a:t>
            </a:r>
            <a:r>
              <a:rPr lang="en-US" sz="1400" dirty="0">
                <a:solidFill>
                  <a:schemeClr val="accent6"/>
                </a:solidFill>
              </a:rPr>
              <a:t>Final Grading, Roadwork, Pond Rework </a:t>
            </a:r>
          </a:p>
          <a:p>
            <a:pPr lvl="2"/>
            <a:r>
              <a:rPr lang="en-US" sz="1400" b="1" dirty="0">
                <a:solidFill>
                  <a:schemeClr val="accent6"/>
                </a:solidFill>
              </a:rPr>
              <a:t>Site Restoration: </a:t>
            </a:r>
            <a:r>
              <a:rPr lang="en-US" sz="1400" dirty="0">
                <a:solidFill>
                  <a:schemeClr val="accent6"/>
                </a:solidFill>
              </a:rPr>
              <a:t>Final Paving, Landscaping, Roadway Lighting</a:t>
            </a:r>
          </a:p>
          <a:p>
            <a:pPr lvl="1"/>
            <a:r>
              <a:rPr lang="en-US" sz="1400" b="1" dirty="0">
                <a:solidFill>
                  <a:schemeClr val="accent6"/>
                </a:solidFill>
              </a:rPr>
              <a:t>Design Completion scheduled for December 2018.</a:t>
            </a:r>
            <a:endParaRPr lang="en-US" sz="1400" b="1" baseline="30000" dirty="0">
              <a:solidFill>
                <a:schemeClr val="accent6"/>
              </a:solidFill>
            </a:endParaRPr>
          </a:p>
          <a:p>
            <a:r>
              <a:rPr lang="en-US" b="1" dirty="0">
                <a:solidFill>
                  <a:schemeClr val="accent6"/>
                </a:solidFill>
              </a:rPr>
              <a:t>Cryo Plant Building Technical Requirements</a:t>
            </a:r>
          </a:p>
          <a:p>
            <a:pPr lvl="1"/>
            <a:r>
              <a:rPr lang="en-US" sz="1400" b="1" dirty="0">
                <a:solidFill>
                  <a:schemeClr val="accent6"/>
                </a:solidFill>
              </a:rPr>
              <a:t>Design work continues;</a:t>
            </a:r>
          </a:p>
          <a:p>
            <a:pPr lvl="1"/>
            <a:r>
              <a:rPr lang="en-US" sz="1400" b="1" dirty="0">
                <a:solidFill>
                  <a:schemeClr val="accent6"/>
                </a:solidFill>
              </a:rPr>
              <a:t>Completion in October 2018.</a:t>
            </a:r>
            <a:endParaRPr lang="en-US" sz="1400" b="1" baseline="30000" dirty="0">
              <a:solidFill>
                <a:schemeClr val="accent6"/>
              </a:solidFill>
            </a:endParaRPr>
          </a:p>
          <a:p>
            <a:r>
              <a:rPr lang="en-US" b="1" dirty="0">
                <a:solidFill>
                  <a:schemeClr val="accent6"/>
                </a:solidFill>
              </a:rPr>
              <a:t>A/E Re-compete</a:t>
            </a:r>
          </a:p>
          <a:p>
            <a:pPr lvl="1"/>
            <a:r>
              <a:rPr lang="en-US" sz="1400" b="1" dirty="0">
                <a:solidFill>
                  <a:schemeClr val="accent6"/>
                </a:solidFill>
              </a:rPr>
              <a:t>Acquisition Plan approved;</a:t>
            </a:r>
          </a:p>
          <a:p>
            <a:pPr lvl="1"/>
            <a:r>
              <a:rPr lang="en-US" sz="1400" b="1" dirty="0">
                <a:solidFill>
                  <a:schemeClr val="accent6"/>
                </a:solidFill>
              </a:rPr>
              <a:t>Request for Proposal and Source Evaluation Plan FSO review underway;</a:t>
            </a:r>
          </a:p>
          <a:p>
            <a:pPr lvl="1"/>
            <a:r>
              <a:rPr lang="en-US" sz="1400" b="1" dirty="0">
                <a:solidFill>
                  <a:srgbClr val="FF0000"/>
                </a:solidFill>
              </a:rPr>
              <a:t>A/E Selection likely delayed impacting completion of Cryo Plant Building.</a:t>
            </a:r>
          </a:p>
          <a:p>
            <a:pPr lvl="1"/>
            <a:endParaRPr lang="en-US" b="1" baseline="30000" dirty="0">
              <a:solidFill>
                <a:schemeClr val="accent6"/>
              </a:solidFill>
            </a:endParaRPr>
          </a:p>
          <a:p>
            <a:pPr lvl="1"/>
            <a:endParaRPr lang="en-US" b="1" baseline="30000" dirty="0">
              <a:solidFill>
                <a:schemeClr val="accent6"/>
              </a:solidFill>
            </a:endParaRPr>
          </a:p>
          <a:p>
            <a:pPr lvl="1"/>
            <a:endParaRPr lang="en-US" b="1" baseline="30000" dirty="0">
              <a:solidFill>
                <a:schemeClr val="accent6"/>
              </a:solidFill>
            </a:endParaRPr>
          </a:p>
        </p:txBody>
      </p:sp>
      <p:sp>
        <p:nvSpPr>
          <p:cNvPr id="4" name="Date Placeholder 3">
            <a:extLst>
              <a:ext uri="{FF2B5EF4-FFF2-40B4-BE49-F238E27FC236}">
                <a16:creationId xmlns:a16="http://schemas.microsoft.com/office/drawing/2014/main" id="{EDDC34C1-2FA1-6441-8BB5-795163977015}"/>
              </a:ext>
            </a:extLst>
          </p:cNvPr>
          <p:cNvSpPr>
            <a:spLocks noGrp="1"/>
          </p:cNvSpPr>
          <p:nvPr>
            <p:ph type="dt" sz="half" idx="10"/>
          </p:nvPr>
        </p:nvSpPr>
        <p:spPr/>
        <p:txBody>
          <a:bodyPr/>
          <a:lstStyle/>
          <a:p>
            <a:pPr>
              <a:defRPr/>
            </a:pPr>
            <a:fld id="{A966ED42-E9FE-4ADB-804F-14F4077BBAF9}" type="datetime1">
              <a:rPr lang="en-US" smtClean="0"/>
              <a:t>8/15/2018</a:t>
            </a:fld>
            <a:endParaRPr lang="en-US" dirty="0"/>
          </a:p>
        </p:txBody>
      </p:sp>
      <p:sp>
        <p:nvSpPr>
          <p:cNvPr id="6" name="Slide Number Placeholder 5">
            <a:extLst>
              <a:ext uri="{FF2B5EF4-FFF2-40B4-BE49-F238E27FC236}">
                <a16:creationId xmlns:a16="http://schemas.microsoft.com/office/drawing/2014/main" id="{E8E70C6F-F4DD-4B4A-92CC-406B9F6F27B5}"/>
              </a:ext>
            </a:extLst>
          </p:cNvPr>
          <p:cNvSpPr>
            <a:spLocks noGrp="1"/>
          </p:cNvSpPr>
          <p:nvPr>
            <p:ph type="sldNum" sz="quarter" idx="12"/>
          </p:nvPr>
        </p:nvSpPr>
        <p:spPr/>
        <p:txBody>
          <a:bodyPr/>
          <a:lstStyle/>
          <a:p>
            <a:pPr>
              <a:defRPr/>
            </a:pPr>
            <a:fld id="{148C009B-CB69-E04A-B9B3-34B26D69E9CF}" type="slidenum">
              <a:rPr lang="en-US" smtClean="0"/>
              <a:pPr>
                <a:defRPr/>
              </a:pPr>
              <a:t>15</a:t>
            </a:fld>
            <a:endParaRPr lang="en-US" dirty="0"/>
          </a:p>
        </p:txBody>
      </p:sp>
      <p:sp>
        <p:nvSpPr>
          <p:cNvPr id="7" name="TextBox 6">
            <a:extLst>
              <a:ext uri="{FF2B5EF4-FFF2-40B4-BE49-F238E27FC236}">
                <a16:creationId xmlns:a16="http://schemas.microsoft.com/office/drawing/2014/main" id="{98978165-2DDA-4A6B-B0BE-CDED296960CD}"/>
              </a:ext>
            </a:extLst>
          </p:cNvPr>
          <p:cNvSpPr txBox="1"/>
          <p:nvPr/>
        </p:nvSpPr>
        <p:spPr>
          <a:xfrm>
            <a:off x="6698513" y="2772318"/>
            <a:ext cx="2216888" cy="830997"/>
          </a:xfrm>
          <a:prstGeom prst="rect">
            <a:avLst/>
          </a:prstGeom>
          <a:noFill/>
          <a:ln>
            <a:solidFill>
              <a:schemeClr val="tx2"/>
            </a:solidFill>
          </a:ln>
        </p:spPr>
        <p:txBody>
          <a:bodyPr wrap="square" rtlCol="0">
            <a:spAutoFit/>
          </a:bodyPr>
          <a:lstStyle/>
          <a:p>
            <a:r>
              <a:rPr lang="en-US" sz="1600" dirty="0"/>
              <a:t>Would like to start site clearing before March 2019</a:t>
            </a:r>
          </a:p>
        </p:txBody>
      </p:sp>
    </p:spTree>
    <p:extLst>
      <p:ext uri="{BB962C8B-B14F-4D97-AF65-F5344CB8AC3E}">
        <p14:creationId xmlns:p14="http://schemas.microsoft.com/office/powerpoint/2010/main" val="2282509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6342-6139-AF47-9CFC-CA57EF10BB39}"/>
              </a:ext>
            </a:extLst>
          </p:cNvPr>
          <p:cNvSpPr>
            <a:spLocks noGrp="1"/>
          </p:cNvSpPr>
          <p:nvPr>
            <p:ph type="title"/>
          </p:nvPr>
        </p:nvSpPr>
        <p:spPr/>
        <p:txBody>
          <a:bodyPr/>
          <a:lstStyle/>
          <a:p>
            <a:r>
              <a:rPr lang="en-US" dirty="0"/>
              <a:t>Site Preparation</a:t>
            </a:r>
          </a:p>
        </p:txBody>
      </p:sp>
      <p:sp>
        <p:nvSpPr>
          <p:cNvPr id="4" name="Date Placeholder 3">
            <a:extLst>
              <a:ext uri="{FF2B5EF4-FFF2-40B4-BE49-F238E27FC236}">
                <a16:creationId xmlns:a16="http://schemas.microsoft.com/office/drawing/2014/main" id="{EDDC34C1-2FA1-6441-8BB5-795163977015}"/>
              </a:ext>
            </a:extLst>
          </p:cNvPr>
          <p:cNvSpPr>
            <a:spLocks noGrp="1"/>
          </p:cNvSpPr>
          <p:nvPr>
            <p:ph type="dt" sz="half" idx="10"/>
          </p:nvPr>
        </p:nvSpPr>
        <p:spPr/>
        <p:txBody>
          <a:bodyPr/>
          <a:lstStyle/>
          <a:p>
            <a:pPr>
              <a:defRPr/>
            </a:pPr>
            <a:fld id="{6223A0BD-AB7A-48ED-814D-27263096030D}" type="datetime1">
              <a:rPr lang="en-US" smtClean="0"/>
              <a:t>8/15/2018</a:t>
            </a:fld>
            <a:endParaRPr lang="en-US" dirty="0"/>
          </a:p>
        </p:txBody>
      </p:sp>
      <p:sp>
        <p:nvSpPr>
          <p:cNvPr id="6" name="Slide Number Placeholder 5">
            <a:extLst>
              <a:ext uri="{FF2B5EF4-FFF2-40B4-BE49-F238E27FC236}">
                <a16:creationId xmlns:a16="http://schemas.microsoft.com/office/drawing/2014/main" id="{E8E70C6F-F4DD-4B4A-92CC-406B9F6F27B5}"/>
              </a:ext>
            </a:extLst>
          </p:cNvPr>
          <p:cNvSpPr>
            <a:spLocks noGrp="1"/>
          </p:cNvSpPr>
          <p:nvPr>
            <p:ph type="sldNum" sz="quarter" idx="12"/>
          </p:nvPr>
        </p:nvSpPr>
        <p:spPr/>
        <p:txBody>
          <a:bodyPr/>
          <a:lstStyle/>
          <a:p>
            <a:pPr>
              <a:defRPr/>
            </a:pPr>
            <a:fld id="{148C009B-CB69-E04A-B9B3-34B26D69E9CF}" type="slidenum">
              <a:rPr lang="en-US" smtClean="0"/>
              <a:pPr>
                <a:defRPr/>
              </a:pPr>
              <a:t>16</a:t>
            </a:fld>
            <a:endParaRPr lang="en-US" dirty="0"/>
          </a:p>
        </p:txBody>
      </p:sp>
      <p:pic>
        <p:nvPicPr>
          <p:cNvPr id="11" name="Picture 10">
            <a:extLst>
              <a:ext uri="{FF2B5EF4-FFF2-40B4-BE49-F238E27FC236}">
                <a16:creationId xmlns:a16="http://schemas.microsoft.com/office/drawing/2014/main" id="{EF37D541-0CCA-44C0-B6E2-9323E8B9675E}"/>
              </a:ext>
            </a:extLst>
          </p:cNvPr>
          <p:cNvPicPr>
            <a:picLocks noChangeAspect="1"/>
          </p:cNvPicPr>
          <p:nvPr/>
        </p:nvPicPr>
        <p:blipFill>
          <a:blip r:embed="rId2"/>
          <a:stretch>
            <a:fillRect/>
          </a:stretch>
        </p:blipFill>
        <p:spPr>
          <a:xfrm>
            <a:off x="228600" y="1092200"/>
            <a:ext cx="6693717" cy="5197566"/>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5A7CA74-440F-40E4-9EEB-60EBD65E01A4}"/>
              </a:ext>
            </a:extLst>
          </p:cNvPr>
          <p:cNvPicPr>
            <a:picLocks noChangeAspect="1"/>
          </p:cNvPicPr>
          <p:nvPr/>
        </p:nvPicPr>
        <p:blipFill>
          <a:blip r:embed="rId3"/>
          <a:stretch>
            <a:fillRect/>
          </a:stretch>
        </p:blipFill>
        <p:spPr>
          <a:xfrm>
            <a:off x="4572000" y="465691"/>
            <a:ext cx="4335318" cy="3378961"/>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DC176340-FF48-46F5-B880-32F2C2FC1304}"/>
              </a:ext>
            </a:extLst>
          </p:cNvPr>
          <p:cNvSpPr txBox="1"/>
          <p:nvPr/>
        </p:nvSpPr>
        <p:spPr>
          <a:xfrm>
            <a:off x="5742532" y="3904784"/>
            <a:ext cx="3180806" cy="276999"/>
          </a:xfrm>
          <a:prstGeom prst="rect">
            <a:avLst/>
          </a:prstGeom>
          <a:noFill/>
        </p:spPr>
        <p:txBody>
          <a:bodyPr wrap="square" rtlCol="0">
            <a:spAutoFit/>
          </a:bodyPr>
          <a:lstStyle/>
          <a:p>
            <a:pPr algn="r"/>
            <a:r>
              <a:rPr lang="en-US" sz="1200" i="1" dirty="0">
                <a:solidFill>
                  <a:srgbClr val="FF0000"/>
                </a:solidFill>
              </a:rPr>
              <a:t> 06AUG18 Status Review Set </a:t>
            </a:r>
          </a:p>
        </p:txBody>
      </p:sp>
    </p:spTree>
    <p:extLst>
      <p:ext uri="{BB962C8B-B14F-4D97-AF65-F5344CB8AC3E}">
        <p14:creationId xmlns:p14="http://schemas.microsoft.com/office/powerpoint/2010/main" val="664908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6342-6139-AF47-9CFC-CA57EF10BB39}"/>
              </a:ext>
            </a:extLst>
          </p:cNvPr>
          <p:cNvSpPr>
            <a:spLocks noGrp="1"/>
          </p:cNvSpPr>
          <p:nvPr>
            <p:ph type="title"/>
          </p:nvPr>
        </p:nvSpPr>
        <p:spPr/>
        <p:txBody>
          <a:bodyPr/>
          <a:lstStyle/>
          <a:p>
            <a:r>
              <a:rPr lang="en-US" dirty="0"/>
              <a:t>Cryo Plant Building</a:t>
            </a:r>
          </a:p>
        </p:txBody>
      </p:sp>
      <p:sp>
        <p:nvSpPr>
          <p:cNvPr id="4" name="Date Placeholder 3">
            <a:extLst>
              <a:ext uri="{FF2B5EF4-FFF2-40B4-BE49-F238E27FC236}">
                <a16:creationId xmlns:a16="http://schemas.microsoft.com/office/drawing/2014/main" id="{EDDC34C1-2FA1-6441-8BB5-795163977015}"/>
              </a:ext>
            </a:extLst>
          </p:cNvPr>
          <p:cNvSpPr>
            <a:spLocks noGrp="1"/>
          </p:cNvSpPr>
          <p:nvPr>
            <p:ph type="dt" sz="half" idx="10"/>
          </p:nvPr>
        </p:nvSpPr>
        <p:spPr/>
        <p:txBody>
          <a:bodyPr/>
          <a:lstStyle/>
          <a:p>
            <a:pPr>
              <a:defRPr/>
            </a:pPr>
            <a:fld id="{B24DD7E5-6FAA-4DE1-9344-0E3CDCE79048}" type="datetime1">
              <a:rPr lang="en-US" smtClean="0"/>
              <a:t>8/15/2018</a:t>
            </a:fld>
            <a:endParaRPr lang="en-US" dirty="0"/>
          </a:p>
        </p:txBody>
      </p:sp>
      <p:sp>
        <p:nvSpPr>
          <p:cNvPr id="6" name="Slide Number Placeholder 5">
            <a:extLst>
              <a:ext uri="{FF2B5EF4-FFF2-40B4-BE49-F238E27FC236}">
                <a16:creationId xmlns:a16="http://schemas.microsoft.com/office/drawing/2014/main" id="{E8E70C6F-F4DD-4B4A-92CC-406B9F6F27B5}"/>
              </a:ext>
            </a:extLst>
          </p:cNvPr>
          <p:cNvSpPr>
            <a:spLocks noGrp="1"/>
          </p:cNvSpPr>
          <p:nvPr>
            <p:ph type="sldNum" sz="quarter" idx="12"/>
          </p:nvPr>
        </p:nvSpPr>
        <p:spPr/>
        <p:txBody>
          <a:bodyPr/>
          <a:lstStyle/>
          <a:p>
            <a:pPr>
              <a:defRPr/>
            </a:pPr>
            <a:fld id="{148C009B-CB69-E04A-B9B3-34B26D69E9CF}" type="slidenum">
              <a:rPr lang="en-US" smtClean="0"/>
              <a:pPr>
                <a:defRPr/>
              </a:pPr>
              <a:t>17</a:t>
            </a:fld>
            <a:endParaRPr lang="en-US" dirty="0"/>
          </a:p>
        </p:txBody>
      </p:sp>
      <p:pic>
        <p:nvPicPr>
          <p:cNvPr id="11" name="Picture 10">
            <a:extLst>
              <a:ext uri="{FF2B5EF4-FFF2-40B4-BE49-F238E27FC236}">
                <a16:creationId xmlns:a16="http://schemas.microsoft.com/office/drawing/2014/main" id="{EF37D541-0CCA-44C0-B6E2-9323E8B9675E}"/>
              </a:ext>
            </a:extLst>
          </p:cNvPr>
          <p:cNvPicPr>
            <a:picLocks noChangeAspect="1"/>
          </p:cNvPicPr>
          <p:nvPr/>
        </p:nvPicPr>
        <p:blipFill rotWithShape="1">
          <a:blip r:embed="rId2"/>
          <a:srcRect l="39616" t="22643" b="34046"/>
          <a:stretch/>
        </p:blipFill>
        <p:spPr>
          <a:xfrm>
            <a:off x="228600" y="1149667"/>
            <a:ext cx="8441521" cy="4678766"/>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F720DE29-82C4-4026-9DC2-E4D526C2BE8F}"/>
              </a:ext>
            </a:extLst>
          </p:cNvPr>
          <p:cNvSpPr txBox="1"/>
          <p:nvPr/>
        </p:nvSpPr>
        <p:spPr>
          <a:xfrm>
            <a:off x="228600" y="5828433"/>
            <a:ext cx="3180806" cy="276999"/>
          </a:xfrm>
          <a:prstGeom prst="rect">
            <a:avLst/>
          </a:prstGeom>
          <a:noFill/>
        </p:spPr>
        <p:txBody>
          <a:bodyPr wrap="square" rtlCol="0">
            <a:spAutoFit/>
          </a:bodyPr>
          <a:lstStyle/>
          <a:p>
            <a:r>
              <a:rPr lang="en-US" sz="1200" i="1" dirty="0">
                <a:solidFill>
                  <a:srgbClr val="FF0000"/>
                </a:solidFill>
              </a:rPr>
              <a:t>Thanks to B. Hansen (Cryoplant L3M)</a:t>
            </a:r>
          </a:p>
        </p:txBody>
      </p:sp>
    </p:spTree>
    <p:extLst>
      <p:ext uri="{BB962C8B-B14F-4D97-AF65-F5344CB8AC3E}">
        <p14:creationId xmlns:p14="http://schemas.microsoft.com/office/powerpoint/2010/main" val="433609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5723-05DD-40F7-BF8C-50362E4C491C}"/>
              </a:ext>
            </a:extLst>
          </p:cNvPr>
          <p:cNvSpPr>
            <a:spLocks noGrp="1"/>
          </p:cNvSpPr>
          <p:nvPr>
            <p:ph type="title"/>
          </p:nvPr>
        </p:nvSpPr>
        <p:spPr>
          <a:xfrm>
            <a:off x="106016" y="-12775"/>
            <a:ext cx="8686800" cy="427877"/>
          </a:xfrm>
        </p:spPr>
        <p:txBody>
          <a:bodyPr/>
          <a:lstStyle/>
          <a:p>
            <a:r>
              <a:rPr lang="en-US" dirty="0"/>
              <a:t>RLS Development Status as of 15-Aug-2018</a:t>
            </a:r>
          </a:p>
        </p:txBody>
      </p:sp>
      <p:sp>
        <p:nvSpPr>
          <p:cNvPr id="3" name="Slide Number Placeholder 2">
            <a:extLst>
              <a:ext uri="{FF2B5EF4-FFF2-40B4-BE49-F238E27FC236}">
                <a16:creationId xmlns:a16="http://schemas.microsoft.com/office/drawing/2014/main" id="{0E89F3FB-4FB2-4ECC-8123-B37C14AE6281}"/>
              </a:ext>
            </a:extLst>
          </p:cNvPr>
          <p:cNvSpPr>
            <a:spLocks noGrp="1"/>
          </p:cNvSpPr>
          <p:nvPr>
            <p:ph type="sldNum" sz="quarter" idx="12"/>
          </p:nvPr>
        </p:nvSpPr>
        <p:spPr/>
        <p:txBody>
          <a:bodyPr/>
          <a:lstStyle/>
          <a:p>
            <a:fld id="{D4078CA2-75EA-4F42-B0AF-FB0975373545}" type="slidenum">
              <a:rPr lang="en-US" altLang="en-US" smtClean="0"/>
              <a:pPr/>
              <a:t>18</a:t>
            </a:fld>
            <a:endParaRPr lang="en-US" altLang="en-US" dirty="0"/>
          </a:p>
        </p:txBody>
      </p:sp>
      <p:pic>
        <p:nvPicPr>
          <p:cNvPr id="12" name="Picture 11">
            <a:extLst>
              <a:ext uri="{FF2B5EF4-FFF2-40B4-BE49-F238E27FC236}">
                <a16:creationId xmlns:a16="http://schemas.microsoft.com/office/drawing/2014/main" id="{DB07D1CE-F4CB-9A4D-AB39-87182A6290EB}"/>
              </a:ext>
            </a:extLst>
          </p:cNvPr>
          <p:cNvPicPr>
            <a:picLocks noChangeAspect="1"/>
          </p:cNvPicPr>
          <p:nvPr/>
        </p:nvPicPr>
        <p:blipFill>
          <a:blip r:embed="rId2"/>
          <a:stretch>
            <a:fillRect/>
          </a:stretch>
        </p:blipFill>
        <p:spPr>
          <a:xfrm>
            <a:off x="5651226" y="5335372"/>
            <a:ext cx="3302000" cy="825500"/>
          </a:xfrm>
          <a:prstGeom prst="rect">
            <a:avLst/>
          </a:prstGeom>
        </p:spPr>
      </p:pic>
      <p:sp>
        <p:nvSpPr>
          <p:cNvPr id="8" name="TextBox 7">
            <a:extLst>
              <a:ext uri="{FF2B5EF4-FFF2-40B4-BE49-F238E27FC236}">
                <a16:creationId xmlns:a16="http://schemas.microsoft.com/office/drawing/2014/main" id="{5FCCF212-2058-43DE-86DE-18DBB1AAFDFA}"/>
              </a:ext>
            </a:extLst>
          </p:cNvPr>
          <p:cNvSpPr txBox="1"/>
          <p:nvPr/>
        </p:nvSpPr>
        <p:spPr>
          <a:xfrm>
            <a:off x="106016" y="5152080"/>
            <a:ext cx="5326596" cy="1432664"/>
          </a:xfrm>
          <a:prstGeom prst="rect">
            <a:avLst/>
          </a:prstGeom>
          <a:solidFill>
            <a:schemeClr val="bg1">
              <a:alpha val="88000"/>
            </a:schemeClr>
          </a:solidFill>
        </p:spPr>
        <p:txBody>
          <a:bodyPr wrap="square" rtlCol="0">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3087"/>
                </a:solidFill>
                <a:effectLst/>
                <a:uLnTx/>
                <a:uFillTx/>
                <a:latin typeface="Calibri" charset="0"/>
              </a:rPr>
              <a:t>Work in progress in all the technical areas and documented in RLS website</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3087"/>
                </a:solidFill>
                <a:effectLst/>
                <a:uLnTx/>
                <a:uFillTx/>
                <a:latin typeface="Calibri" charset="0"/>
              </a:rPr>
              <a:t>https://pip-ii-</a:t>
            </a:r>
            <a:r>
              <a:rPr kumimoji="0" lang="en-US" sz="2400" b="0" i="0" u="none" strike="noStrike" kern="1200" cap="none" spc="0" normalizeH="0" baseline="0" noProof="0" dirty="0" err="1">
                <a:ln>
                  <a:noFill/>
                </a:ln>
                <a:solidFill>
                  <a:srgbClr val="003087"/>
                </a:solidFill>
                <a:effectLst/>
                <a:uLnTx/>
                <a:uFillTx/>
                <a:latin typeface="Calibri" charset="0"/>
              </a:rPr>
              <a:t>evms</a:t>
            </a:r>
            <a:r>
              <a:rPr kumimoji="0" lang="en-US" sz="2400" b="0" i="0" u="none" strike="noStrike" kern="1200" cap="none" spc="0" normalizeH="0" baseline="0" noProof="0" dirty="0">
                <a:ln>
                  <a:noFill/>
                </a:ln>
                <a:solidFill>
                  <a:srgbClr val="003087"/>
                </a:solidFill>
                <a:effectLst/>
                <a:uLnTx/>
                <a:uFillTx/>
                <a:latin typeface="Calibri" charset="0"/>
              </a:rPr>
              <a:t>-</a:t>
            </a:r>
            <a:r>
              <a:rPr kumimoji="0" lang="en-US" sz="2400" b="0" i="0" u="none" strike="noStrike" kern="1200" cap="none" spc="0" normalizeH="0" baseline="0" noProof="0" dirty="0" err="1">
                <a:ln>
                  <a:noFill/>
                </a:ln>
                <a:solidFill>
                  <a:srgbClr val="003087"/>
                </a:solidFill>
                <a:effectLst/>
                <a:uLnTx/>
                <a:uFillTx/>
                <a:latin typeface="Calibri" charset="0"/>
              </a:rPr>
              <a:t>tracking.fnal.gov</a:t>
            </a:r>
            <a:r>
              <a:rPr kumimoji="0" lang="en-US" sz="2400" b="0" i="0" u="none" strike="noStrike" kern="1200" cap="none" spc="0" normalizeH="0" baseline="0" noProof="0" dirty="0">
                <a:ln>
                  <a:noFill/>
                </a:ln>
                <a:solidFill>
                  <a:srgbClr val="003087"/>
                </a:solidFill>
                <a:effectLst/>
                <a:uLnTx/>
                <a:uFillTx/>
                <a:latin typeface="Calibri" charset="0"/>
              </a:rPr>
              <a:t>/</a:t>
            </a:r>
          </a:p>
        </p:txBody>
      </p:sp>
      <p:pic>
        <p:nvPicPr>
          <p:cNvPr id="6" name="Picture 5">
            <a:extLst>
              <a:ext uri="{FF2B5EF4-FFF2-40B4-BE49-F238E27FC236}">
                <a16:creationId xmlns:a16="http://schemas.microsoft.com/office/drawing/2014/main" id="{8E495758-1ADD-4675-A7C4-4DFA53E57AE6}"/>
              </a:ext>
            </a:extLst>
          </p:cNvPr>
          <p:cNvPicPr>
            <a:picLocks noChangeAspect="1"/>
          </p:cNvPicPr>
          <p:nvPr/>
        </p:nvPicPr>
        <p:blipFill>
          <a:blip r:embed="rId3"/>
          <a:stretch>
            <a:fillRect/>
          </a:stretch>
        </p:blipFill>
        <p:spPr>
          <a:xfrm>
            <a:off x="1048765" y="504673"/>
            <a:ext cx="7046470" cy="4557836"/>
          </a:xfrm>
          <a:prstGeom prst="rect">
            <a:avLst/>
          </a:prstGeom>
        </p:spPr>
      </p:pic>
      <p:sp>
        <p:nvSpPr>
          <p:cNvPr id="9" name="Rectangle: Rounded Corners 8">
            <a:extLst>
              <a:ext uri="{FF2B5EF4-FFF2-40B4-BE49-F238E27FC236}">
                <a16:creationId xmlns:a16="http://schemas.microsoft.com/office/drawing/2014/main" id="{DFE63F16-72BC-47D4-8F3D-19E7713F4C33}"/>
              </a:ext>
            </a:extLst>
          </p:cNvPr>
          <p:cNvSpPr/>
          <p:nvPr/>
        </p:nvSpPr>
        <p:spPr>
          <a:xfrm>
            <a:off x="6001713" y="3932542"/>
            <a:ext cx="1272208" cy="503583"/>
          </a:xfrm>
          <a:prstGeom prst="round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A6479CD-6954-466E-B761-BCFC02CFFBC9}"/>
              </a:ext>
            </a:extLst>
          </p:cNvPr>
          <p:cNvSpPr/>
          <p:nvPr/>
        </p:nvSpPr>
        <p:spPr>
          <a:xfrm>
            <a:off x="5180079" y="3445662"/>
            <a:ext cx="1272208" cy="452657"/>
          </a:xfrm>
          <a:prstGeom prst="round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1079216-DB72-4BAB-AF02-ACD2DA4F6EFA}"/>
              </a:ext>
            </a:extLst>
          </p:cNvPr>
          <p:cNvSpPr/>
          <p:nvPr/>
        </p:nvSpPr>
        <p:spPr>
          <a:xfrm>
            <a:off x="6760401" y="1889408"/>
            <a:ext cx="636104" cy="329199"/>
          </a:xfrm>
          <a:prstGeom prst="round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ate Placeholder 6">
            <a:extLst>
              <a:ext uri="{FF2B5EF4-FFF2-40B4-BE49-F238E27FC236}">
                <a16:creationId xmlns:a16="http://schemas.microsoft.com/office/drawing/2014/main" id="{B648F659-C307-4205-881F-A95E627830A3}"/>
              </a:ext>
            </a:extLst>
          </p:cNvPr>
          <p:cNvSpPr>
            <a:spLocks noGrp="1"/>
          </p:cNvSpPr>
          <p:nvPr>
            <p:ph type="dt" sz="half" idx="10"/>
          </p:nvPr>
        </p:nvSpPr>
        <p:spPr/>
        <p:txBody>
          <a:bodyPr/>
          <a:lstStyle/>
          <a:p>
            <a:fld id="{EDAD69EC-68AC-4E6F-844F-14FA103FC49C}" type="datetime1">
              <a:rPr lang="en-US" altLang="en-US" smtClean="0"/>
              <a:t>8/15/2018</a:t>
            </a:fld>
            <a:endParaRPr lang="en-US" altLang="en-US" dirty="0"/>
          </a:p>
        </p:txBody>
      </p:sp>
    </p:spTree>
    <p:extLst>
      <p:ext uri="{BB962C8B-B14F-4D97-AF65-F5344CB8AC3E}">
        <p14:creationId xmlns:p14="http://schemas.microsoft.com/office/powerpoint/2010/main" val="3653853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EB98-0AA1-40D8-A1FB-581155198AEE}"/>
              </a:ext>
            </a:extLst>
          </p:cNvPr>
          <p:cNvSpPr>
            <a:spLocks noGrp="1"/>
          </p:cNvSpPr>
          <p:nvPr>
            <p:ph type="title"/>
          </p:nvPr>
        </p:nvSpPr>
        <p:spPr>
          <a:xfrm>
            <a:off x="228601" y="103664"/>
            <a:ext cx="8672512" cy="401303"/>
          </a:xfrm>
        </p:spPr>
        <p:txBody>
          <a:bodyPr/>
          <a:lstStyle/>
          <a:p>
            <a:r>
              <a:rPr lang="en-US" dirty="0"/>
              <a:t>CD-2 Preparation Scheduled (Revised 15-Aug-2018)</a:t>
            </a:r>
          </a:p>
        </p:txBody>
      </p:sp>
      <p:sp>
        <p:nvSpPr>
          <p:cNvPr id="4" name="Slide Number Placeholder 3">
            <a:extLst>
              <a:ext uri="{FF2B5EF4-FFF2-40B4-BE49-F238E27FC236}">
                <a16:creationId xmlns:a16="http://schemas.microsoft.com/office/drawing/2014/main" id="{A6719008-D55D-46C5-B96C-7B0F10BAD9EC}"/>
              </a:ext>
            </a:extLst>
          </p:cNvPr>
          <p:cNvSpPr>
            <a:spLocks noGrp="1"/>
          </p:cNvSpPr>
          <p:nvPr>
            <p:ph type="sldNum" sz="quarter" idx="12"/>
          </p:nvPr>
        </p:nvSpPr>
        <p:spPr/>
        <p:txBody>
          <a:bodyPr/>
          <a:lstStyle/>
          <a:p>
            <a:fld id="{D4078CA2-75EA-4F42-B0AF-FB0975373545}" type="slidenum">
              <a:rPr lang="en-US" altLang="en-US" smtClean="0"/>
              <a:pPr/>
              <a:t>19</a:t>
            </a:fld>
            <a:endParaRPr lang="en-US" altLang="en-US" dirty="0"/>
          </a:p>
        </p:txBody>
      </p:sp>
      <p:sp>
        <p:nvSpPr>
          <p:cNvPr id="6" name="Date Placeholder 5">
            <a:extLst>
              <a:ext uri="{FF2B5EF4-FFF2-40B4-BE49-F238E27FC236}">
                <a16:creationId xmlns:a16="http://schemas.microsoft.com/office/drawing/2014/main" id="{39E8E721-03D3-46DF-9F74-C4623E9843C9}"/>
              </a:ext>
            </a:extLst>
          </p:cNvPr>
          <p:cNvSpPr>
            <a:spLocks noGrp="1"/>
          </p:cNvSpPr>
          <p:nvPr>
            <p:ph type="dt" sz="half" idx="10"/>
          </p:nvPr>
        </p:nvSpPr>
        <p:spPr/>
        <p:txBody>
          <a:bodyPr/>
          <a:lstStyle/>
          <a:p>
            <a:fld id="{5D8E8C00-ADD6-47A7-A05F-763081320B0D}" type="datetime1">
              <a:rPr lang="en-US" altLang="en-US" smtClean="0"/>
              <a:t>8/15/2018</a:t>
            </a:fld>
            <a:endParaRPr lang="en-US" altLang="en-US" dirty="0"/>
          </a:p>
        </p:txBody>
      </p:sp>
      <p:pic>
        <p:nvPicPr>
          <p:cNvPr id="5" name="Picture 4">
            <a:extLst>
              <a:ext uri="{FF2B5EF4-FFF2-40B4-BE49-F238E27FC236}">
                <a16:creationId xmlns:a16="http://schemas.microsoft.com/office/drawing/2014/main" id="{A3D9B832-269A-4665-948E-5BF64DF82314}"/>
              </a:ext>
            </a:extLst>
          </p:cNvPr>
          <p:cNvPicPr>
            <a:picLocks noChangeAspect="1"/>
          </p:cNvPicPr>
          <p:nvPr/>
        </p:nvPicPr>
        <p:blipFill>
          <a:blip r:embed="rId2"/>
          <a:stretch>
            <a:fillRect/>
          </a:stretch>
        </p:blipFill>
        <p:spPr>
          <a:xfrm>
            <a:off x="0" y="504967"/>
            <a:ext cx="8187655" cy="5669494"/>
          </a:xfrm>
          <a:prstGeom prst="rect">
            <a:avLst/>
          </a:prstGeom>
        </p:spPr>
      </p:pic>
    </p:spTree>
    <p:extLst>
      <p:ext uri="{BB962C8B-B14F-4D97-AF65-F5344CB8AC3E}">
        <p14:creationId xmlns:p14="http://schemas.microsoft.com/office/powerpoint/2010/main" val="52068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Outline</a:t>
            </a:r>
          </a:p>
        </p:txBody>
      </p:sp>
      <p:sp>
        <p:nvSpPr>
          <p:cNvPr id="2" name="Content Placeholder 1"/>
          <p:cNvSpPr>
            <a:spLocks noGrp="1"/>
          </p:cNvSpPr>
          <p:nvPr>
            <p:ph idx="1"/>
          </p:nvPr>
        </p:nvSpPr>
        <p:spPr/>
        <p:txBody>
          <a:bodyPr>
            <a:normAutofit/>
          </a:bodyPr>
          <a:lstStyle/>
          <a:p>
            <a:r>
              <a:rPr lang="en-US" dirty="0"/>
              <a:t>Staffing/Organization</a:t>
            </a:r>
          </a:p>
          <a:p>
            <a:r>
              <a:rPr lang="en-US" dirty="0"/>
              <a:t>Funding, financials</a:t>
            </a:r>
          </a:p>
          <a:p>
            <a:r>
              <a:rPr lang="en-US" dirty="0"/>
              <a:t>International Updates</a:t>
            </a:r>
          </a:p>
          <a:p>
            <a:r>
              <a:rPr lang="en-US" dirty="0"/>
              <a:t>Technical Updates</a:t>
            </a:r>
          </a:p>
          <a:p>
            <a:r>
              <a:rPr lang="en-US" dirty="0"/>
              <a:t>CD-2/3a Preparations</a:t>
            </a:r>
          </a:p>
          <a:p>
            <a:pPr marL="0" indent="0">
              <a:buNone/>
            </a:pPr>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45E7AAF0-B9EF-4027-B03F-7D708EC8F0D0}"/>
              </a:ext>
            </a:extLst>
          </p:cNvPr>
          <p:cNvSpPr>
            <a:spLocks noGrp="1"/>
          </p:cNvSpPr>
          <p:nvPr>
            <p:ph type="sldNum" sz="quarter" idx="12"/>
          </p:nvPr>
        </p:nvSpPr>
        <p:spPr/>
        <p:txBody>
          <a:bodyPr/>
          <a:lstStyle/>
          <a:p>
            <a:fld id="{D4078CA2-75EA-4F42-B0AF-FB0975373545}" type="slidenum">
              <a:rPr lang="en-US" altLang="en-US" smtClean="0"/>
              <a:pPr/>
              <a:t>2</a:t>
            </a:fld>
            <a:endParaRPr lang="en-US" altLang="en-US" dirty="0"/>
          </a:p>
        </p:txBody>
      </p:sp>
      <p:sp>
        <p:nvSpPr>
          <p:cNvPr id="4" name="Date Placeholder 3">
            <a:extLst>
              <a:ext uri="{FF2B5EF4-FFF2-40B4-BE49-F238E27FC236}">
                <a16:creationId xmlns:a16="http://schemas.microsoft.com/office/drawing/2014/main" id="{EE9EFE56-7E2A-42EE-8B14-D3F170A12469}"/>
              </a:ext>
            </a:extLst>
          </p:cNvPr>
          <p:cNvSpPr>
            <a:spLocks noGrp="1"/>
          </p:cNvSpPr>
          <p:nvPr>
            <p:ph type="dt" sz="half" idx="10"/>
          </p:nvPr>
        </p:nvSpPr>
        <p:spPr/>
        <p:txBody>
          <a:bodyPr/>
          <a:lstStyle/>
          <a:p>
            <a:fld id="{76EE6E46-173A-4901-BE95-CF0CE17B6B86}" type="datetime1">
              <a:rPr lang="en-US" altLang="en-US" smtClean="0"/>
              <a:t>8/15/2018</a:t>
            </a:fld>
            <a:endParaRPr lang="en-US" altLang="en-US" dirty="0"/>
          </a:p>
        </p:txBody>
      </p:sp>
    </p:spTree>
    <p:extLst>
      <p:ext uri="{BB962C8B-B14F-4D97-AF65-F5344CB8AC3E}">
        <p14:creationId xmlns:p14="http://schemas.microsoft.com/office/powerpoint/2010/main" val="141776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Summary</a:t>
            </a:r>
          </a:p>
        </p:txBody>
      </p:sp>
      <p:sp>
        <p:nvSpPr>
          <p:cNvPr id="3" name="Content Placeholder 2"/>
          <p:cNvSpPr>
            <a:spLocks noGrp="1"/>
          </p:cNvSpPr>
          <p:nvPr>
            <p:ph idx="1"/>
          </p:nvPr>
        </p:nvSpPr>
        <p:spPr/>
        <p:txBody>
          <a:bodyPr/>
          <a:lstStyle/>
          <a:p>
            <a:r>
              <a:rPr lang="en-US" dirty="0"/>
              <a:t>Need to reassess procurement cycle times, especially for near term CF procurements</a:t>
            </a:r>
          </a:p>
          <a:p>
            <a:r>
              <a:rPr lang="en-US" dirty="0"/>
              <a:t>Substantial progress on IKC documentation framework</a:t>
            </a:r>
          </a:p>
          <a:p>
            <a:r>
              <a:rPr lang="en-US" dirty="0"/>
              <a:t>CD-2/3a preparations continue to be the highest priority:</a:t>
            </a:r>
          </a:p>
          <a:p>
            <a:pPr lvl="1"/>
            <a:r>
              <a:rPr lang="en-US" dirty="0"/>
              <a:t>RLS efforts moving toward EVMS.  Still much left to do.</a:t>
            </a:r>
          </a:p>
          <a:p>
            <a:pPr lvl="1"/>
            <a:r>
              <a:rPr lang="en-US" dirty="0"/>
              <a:t>Systems engineering team making steady progress, first review under new design plan guidelines conducted.</a:t>
            </a:r>
          </a:p>
          <a:p>
            <a:r>
              <a:rPr lang="en-US" dirty="0"/>
              <a:t>Planning for site preparation to commence early CY19.</a:t>
            </a:r>
          </a:p>
          <a:p>
            <a:r>
              <a:rPr lang="en-US" dirty="0"/>
              <a:t>PIP-II All Hands - August 22 at 9:00 in Curia II</a:t>
            </a:r>
          </a:p>
          <a:p>
            <a:pPr marL="0" indent="0">
              <a:buNone/>
            </a:pPr>
            <a:endParaRPr lang="en-US"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C5B72BE1-9095-42AE-8900-45F05D47F048}"/>
              </a:ext>
            </a:extLst>
          </p:cNvPr>
          <p:cNvSpPr>
            <a:spLocks noGrp="1"/>
          </p:cNvSpPr>
          <p:nvPr>
            <p:ph type="sldNum" sz="quarter" idx="12"/>
          </p:nvPr>
        </p:nvSpPr>
        <p:spPr/>
        <p:txBody>
          <a:bodyPr/>
          <a:lstStyle/>
          <a:p>
            <a:fld id="{D4078CA2-75EA-4F42-B0AF-FB0975373545}" type="slidenum">
              <a:rPr lang="en-US" altLang="en-US" smtClean="0"/>
              <a:pPr/>
              <a:t>20</a:t>
            </a:fld>
            <a:endParaRPr lang="en-US" altLang="en-US" dirty="0"/>
          </a:p>
        </p:txBody>
      </p:sp>
      <p:sp>
        <p:nvSpPr>
          <p:cNvPr id="8" name="Date Placeholder 7">
            <a:extLst>
              <a:ext uri="{FF2B5EF4-FFF2-40B4-BE49-F238E27FC236}">
                <a16:creationId xmlns:a16="http://schemas.microsoft.com/office/drawing/2014/main" id="{DBBF18ED-C200-4CAA-A399-4631FB1B5735}"/>
              </a:ext>
            </a:extLst>
          </p:cNvPr>
          <p:cNvSpPr>
            <a:spLocks noGrp="1"/>
          </p:cNvSpPr>
          <p:nvPr>
            <p:ph type="dt" sz="half" idx="10"/>
          </p:nvPr>
        </p:nvSpPr>
        <p:spPr/>
        <p:txBody>
          <a:bodyPr/>
          <a:lstStyle/>
          <a:p>
            <a:fld id="{1E20382D-B64B-473F-8230-3D2ED21E6E83}" type="datetime1">
              <a:rPr lang="en-US" altLang="en-US" smtClean="0"/>
              <a:t>8/15/2018</a:t>
            </a:fld>
            <a:endParaRPr lang="en-US" altLang="en-US" dirty="0"/>
          </a:p>
        </p:txBody>
      </p:sp>
    </p:spTree>
    <p:extLst>
      <p:ext uri="{BB962C8B-B14F-4D97-AF65-F5344CB8AC3E}">
        <p14:creationId xmlns:p14="http://schemas.microsoft.com/office/powerpoint/2010/main" val="87255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784C-2337-49FA-A96B-975251C3DAAB}"/>
              </a:ext>
            </a:extLst>
          </p:cNvPr>
          <p:cNvSpPr>
            <a:spLocks noGrp="1"/>
          </p:cNvSpPr>
          <p:nvPr>
            <p:ph type="title"/>
          </p:nvPr>
        </p:nvSpPr>
        <p:spPr/>
        <p:txBody>
          <a:bodyPr/>
          <a:lstStyle/>
          <a:p>
            <a:r>
              <a:rPr lang="en-US" dirty="0"/>
              <a:t>Staffing</a:t>
            </a:r>
          </a:p>
        </p:txBody>
      </p:sp>
      <p:sp>
        <p:nvSpPr>
          <p:cNvPr id="3" name="Content Placeholder 2">
            <a:extLst>
              <a:ext uri="{FF2B5EF4-FFF2-40B4-BE49-F238E27FC236}">
                <a16:creationId xmlns:a16="http://schemas.microsoft.com/office/drawing/2014/main" id="{90C4BF90-C7F1-40EF-AE6E-524043A44B7D}"/>
              </a:ext>
            </a:extLst>
          </p:cNvPr>
          <p:cNvSpPr>
            <a:spLocks noGrp="1"/>
          </p:cNvSpPr>
          <p:nvPr>
            <p:ph idx="1"/>
          </p:nvPr>
        </p:nvSpPr>
        <p:spPr>
          <a:xfrm>
            <a:off x="228600" y="1043046"/>
            <a:ext cx="8672513" cy="5304745"/>
          </a:xfrm>
        </p:spPr>
        <p:txBody>
          <a:bodyPr>
            <a:normAutofit/>
          </a:bodyPr>
          <a:lstStyle/>
          <a:p>
            <a:r>
              <a:rPr lang="en-US" dirty="0"/>
              <a:t>Hiring/Appointments:</a:t>
            </a:r>
          </a:p>
          <a:p>
            <a:pPr lvl="1"/>
            <a:r>
              <a:rPr lang="en-US" dirty="0"/>
              <a:t>Project Controls Manager position still open.  </a:t>
            </a:r>
          </a:p>
          <a:p>
            <a:pPr lvl="2"/>
            <a:r>
              <a:rPr lang="en-US" dirty="0"/>
              <a:t>First interviews conducted week of 06-Aug-2018</a:t>
            </a:r>
          </a:p>
          <a:p>
            <a:pPr lvl="1"/>
            <a:r>
              <a:rPr lang="en-US" dirty="0"/>
              <a:t>Procurement Administrator – scheduling interviews</a:t>
            </a:r>
          </a:p>
          <a:p>
            <a:pPr lvl="1"/>
            <a:r>
              <a:rPr lang="en-US" dirty="0"/>
              <a:t>QA Manager</a:t>
            </a:r>
          </a:p>
          <a:p>
            <a:pPr lvl="2"/>
            <a:r>
              <a:rPr lang="en-US" dirty="0"/>
              <a:t>Jemila Adetunji is leading the development of QA plans as well as the search for a permanent PIP-II QA manager.</a:t>
            </a:r>
          </a:p>
          <a:p>
            <a:r>
              <a:rPr lang="en-US" dirty="0"/>
              <a:t>Vacancies:</a:t>
            </a:r>
          </a:p>
          <a:p>
            <a:pPr lvl="1"/>
            <a:r>
              <a:rPr lang="en-US" dirty="0"/>
              <a:t>Risk Manager</a:t>
            </a:r>
          </a:p>
          <a:p>
            <a:pPr lvl="2"/>
            <a:r>
              <a:rPr lang="en-US" dirty="0"/>
              <a:t>Jim Morgan began helping this month</a:t>
            </a:r>
          </a:p>
          <a:p>
            <a:pPr lvl="2"/>
            <a:r>
              <a:rPr lang="en-US" dirty="0"/>
              <a:t>Still need permanent risk manager</a:t>
            </a:r>
          </a:p>
        </p:txBody>
      </p:sp>
      <p:sp>
        <p:nvSpPr>
          <p:cNvPr id="7" name="Slide Number Placeholder 6">
            <a:extLst>
              <a:ext uri="{FF2B5EF4-FFF2-40B4-BE49-F238E27FC236}">
                <a16:creationId xmlns:a16="http://schemas.microsoft.com/office/drawing/2014/main" id="{F2C2820C-FB2C-4657-882D-B14D28FDE051}"/>
              </a:ext>
            </a:extLst>
          </p:cNvPr>
          <p:cNvSpPr>
            <a:spLocks noGrp="1"/>
          </p:cNvSpPr>
          <p:nvPr>
            <p:ph type="sldNum" sz="quarter" idx="12"/>
          </p:nvPr>
        </p:nvSpPr>
        <p:spPr/>
        <p:txBody>
          <a:bodyPr/>
          <a:lstStyle/>
          <a:p>
            <a:fld id="{D4078CA2-75EA-4F42-B0AF-FB0975373545}" type="slidenum">
              <a:rPr lang="en-US" altLang="en-US" smtClean="0"/>
              <a:pPr/>
              <a:t>3</a:t>
            </a:fld>
            <a:endParaRPr lang="en-US" altLang="en-US" dirty="0"/>
          </a:p>
        </p:txBody>
      </p:sp>
      <p:sp>
        <p:nvSpPr>
          <p:cNvPr id="4" name="Date Placeholder 3">
            <a:extLst>
              <a:ext uri="{FF2B5EF4-FFF2-40B4-BE49-F238E27FC236}">
                <a16:creationId xmlns:a16="http://schemas.microsoft.com/office/drawing/2014/main" id="{61FC7574-FC8D-49B9-B450-20156D9BDCA2}"/>
              </a:ext>
            </a:extLst>
          </p:cNvPr>
          <p:cNvSpPr>
            <a:spLocks noGrp="1"/>
          </p:cNvSpPr>
          <p:nvPr>
            <p:ph type="dt" sz="half" idx="10"/>
          </p:nvPr>
        </p:nvSpPr>
        <p:spPr/>
        <p:txBody>
          <a:bodyPr/>
          <a:lstStyle/>
          <a:p>
            <a:fld id="{44F45CB9-CCC2-4EBD-851A-B42B9A9B0696}" type="datetime1">
              <a:rPr lang="en-US" altLang="en-US" smtClean="0"/>
              <a:t>8/15/2018</a:t>
            </a:fld>
            <a:endParaRPr lang="en-US" altLang="en-US" dirty="0"/>
          </a:p>
        </p:txBody>
      </p:sp>
    </p:spTree>
    <p:extLst>
      <p:ext uri="{BB962C8B-B14F-4D97-AF65-F5344CB8AC3E}">
        <p14:creationId xmlns:p14="http://schemas.microsoft.com/office/powerpoint/2010/main" val="322608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2250" y="4417178"/>
            <a:ext cx="8229600" cy="1983619"/>
          </a:xfrm>
        </p:spPr>
        <p:txBody>
          <a:bodyPr>
            <a:normAutofit/>
          </a:bodyPr>
          <a:lstStyle/>
          <a:p>
            <a:endParaRPr lang="en-US" sz="2500" dirty="0">
              <a:solidFill>
                <a:srgbClr val="404040"/>
              </a:solidFill>
            </a:endParaRPr>
          </a:p>
          <a:p>
            <a:endParaRPr lang="en-US" sz="2000" dirty="0"/>
          </a:p>
        </p:txBody>
      </p:sp>
      <p:graphicFrame>
        <p:nvGraphicFramePr>
          <p:cNvPr id="4" name="Object 3"/>
          <p:cNvGraphicFramePr>
            <a:graphicFrameLocks noChangeAspect="1"/>
          </p:cNvGraphicFramePr>
          <p:nvPr>
            <p:extLst/>
          </p:nvPr>
        </p:nvGraphicFramePr>
        <p:xfrm>
          <a:off x="485775" y="771525"/>
          <a:ext cx="8369300" cy="1474788"/>
        </p:xfrm>
        <a:graphic>
          <a:graphicData uri="http://schemas.openxmlformats.org/presentationml/2006/ole">
            <mc:AlternateContent xmlns:mc="http://schemas.openxmlformats.org/markup-compatibility/2006">
              <mc:Choice xmlns:v="urn:schemas-microsoft-com:vml" Requires="v">
                <p:oleObj spid="_x0000_s1026" name="Worksheet" r:id="rId3" imgW="6381621" imgH="1247670" progId="Excel.Sheet.12">
                  <p:embed/>
                </p:oleObj>
              </mc:Choice>
              <mc:Fallback>
                <p:oleObj name="Worksheet" r:id="rId3" imgW="6381621" imgH="1247670" progId="Excel.Sheet.12">
                  <p:embed/>
                  <p:pic>
                    <p:nvPicPr>
                      <p:cNvPr id="4" name="Object 3"/>
                      <p:cNvPicPr>
                        <a:picLocks noChangeAspect="1" noChangeArrowheads="1"/>
                      </p:cNvPicPr>
                      <p:nvPr/>
                    </p:nvPicPr>
                    <p:blipFill>
                      <a:blip r:embed="rId4"/>
                      <a:srcRect/>
                      <a:stretch>
                        <a:fillRect/>
                      </a:stretch>
                    </p:blipFill>
                    <p:spPr bwMode="auto">
                      <a:xfrm>
                        <a:off x="485775" y="771525"/>
                        <a:ext cx="8369300" cy="1474788"/>
                      </a:xfrm>
                      <a:prstGeom prst="rect">
                        <a:avLst/>
                      </a:prstGeom>
                      <a:noFill/>
                      <a:ln>
                        <a:noFill/>
                      </a:ln>
                    </p:spPr>
                  </p:pic>
                </p:oleObj>
              </mc:Fallback>
            </mc:AlternateContent>
          </a:graphicData>
        </a:graphic>
      </p:graphicFrame>
      <p:sp>
        <p:nvSpPr>
          <p:cNvPr id="7" name="Rectangle 6">
            <a:extLst>
              <a:ext uri="{FF2B5EF4-FFF2-40B4-BE49-F238E27FC236}">
                <a16:creationId xmlns:a16="http://schemas.microsoft.com/office/drawing/2014/main" id="{7F98F0BD-2354-49AE-A2CF-B30A2DA80AD2}"/>
              </a:ext>
            </a:extLst>
          </p:cNvPr>
          <p:cNvSpPr/>
          <p:nvPr/>
        </p:nvSpPr>
        <p:spPr>
          <a:xfrm>
            <a:off x="3338817" y="1107348"/>
            <a:ext cx="570453" cy="1138966"/>
          </a:xfrm>
          <a:prstGeom prst="rect">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88180AC-65A6-49A1-9854-06CF981C6A9C}"/>
              </a:ext>
            </a:extLst>
          </p:cNvPr>
          <p:cNvCxnSpPr>
            <a:endCxn id="7" idx="3"/>
          </p:cNvCxnSpPr>
          <p:nvPr/>
        </p:nvCxnSpPr>
        <p:spPr>
          <a:xfrm flipH="1" flipV="1">
            <a:off x="3909270" y="1676831"/>
            <a:ext cx="2835479" cy="1098432"/>
          </a:xfrm>
          <a:prstGeom prst="straightConnector1">
            <a:avLst/>
          </a:prstGeom>
          <a:ln w="28575">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0FC4C34D-3255-4301-B6FC-F3AC846D264B}"/>
              </a:ext>
            </a:extLst>
          </p:cNvPr>
          <p:cNvSpPr txBox="1"/>
          <p:nvPr/>
        </p:nvSpPr>
        <p:spPr>
          <a:xfrm>
            <a:off x="6744749" y="2474752"/>
            <a:ext cx="1753299" cy="1323439"/>
          </a:xfrm>
          <a:prstGeom prst="rect">
            <a:avLst/>
          </a:prstGeom>
          <a:noFill/>
          <a:ln w="28575">
            <a:solidFill>
              <a:schemeClr val="accent3"/>
            </a:solidFill>
          </a:ln>
        </p:spPr>
        <p:txBody>
          <a:bodyPr wrap="square" rtlCol="0">
            <a:spAutoFit/>
          </a:bodyPr>
          <a:lstStyle/>
          <a:p>
            <a:r>
              <a:rPr lang="en-US" sz="1600" dirty="0">
                <a:solidFill>
                  <a:schemeClr val="accent3"/>
                </a:solidFill>
              </a:rPr>
              <a:t>Corresponds to FY19 PBR.  We are planning to $35M = $15M OPC + $20M TEC.</a:t>
            </a:r>
          </a:p>
        </p:txBody>
      </p:sp>
      <p:graphicFrame>
        <p:nvGraphicFramePr>
          <p:cNvPr id="13" name="Table 12">
            <a:extLst>
              <a:ext uri="{FF2B5EF4-FFF2-40B4-BE49-F238E27FC236}">
                <a16:creationId xmlns:a16="http://schemas.microsoft.com/office/drawing/2014/main" id="{8369B318-3486-4D64-A7BE-356E4ABA35ED}"/>
              </a:ext>
            </a:extLst>
          </p:cNvPr>
          <p:cNvGraphicFramePr>
            <a:graphicFrameLocks noGrp="1"/>
          </p:cNvGraphicFramePr>
          <p:nvPr>
            <p:extLst>
              <p:ext uri="{D42A27DB-BD31-4B8C-83A1-F6EECF244321}">
                <p14:modId xmlns:p14="http://schemas.microsoft.com/office/powerpoint/2010/main" val="3676879045"/>
              </p:ext>
            </p:extLst>
          </p:nvPr>
        </p:nvGraphicFramePr>
        <p:xfrm>
          <a:off x="2499919" y="3066671"/>
          <a:ext cx="2827090" cy="1463040"/>
        </p:xfrm>
        <a:graphic>
          <a:graphicData uri="http://schemas.openxmlformats.org/drawingml/2006/table">
            <a:tbl>
              <a:tblPr firstRow="1" firstCol="1" bandRow="1"/>
              <a:tblGrid>
                <a:gridCol w="796954">
                  <a:extLst>
                    <a:ext uri="{9D8B030D-6E8A-4147-A177-3AD203B41FA5}">
                      <a16:colId xmlns:a16="http://schemas.microsoft.com/office/drawing/2014/main" val="357603238"/>
                    </a:ext>
                  </a:extLst>
                </a:gridCol>
                <a:gridCol w="818304">
                  <a:extLst>
                    <a:ext uri="{9D8B030D-6E8A-4147-A177-3AD203B41FA5}">
                      <a16:colId xmlns:a16="http://schemas.microsoft.com/office/drawing/2014/main" val="1441743931"/>
                    </a:ext>
                  </a:extLst>
                </a:gridCol>
                <a:gridCol w="1211832">
                  <a:extLst>
                    <a:ext uri="{9D8B030D-6E8A-4147-A177-3AD203B41FA5}">
                      <a16:colId xmlns:a16="http://schemas.microsoft.com/office/drawing/2014/main" val="1775358306"/>
                    </a:ext>
                  </a:extLst>
                </a:gridCol>
              </a:tblGrid>
              <a:tr h="118006">
                <a:tc>
                  <a:txBody>
                    <a:bodyPr/>
                    <a:lstStyle/>
                    <a:p>
                      <a:pPr marL="0" marR="0">
                        <a:spcBef>
                          <a:spcPts val="300"/>
                        </a:spcBef>
                        <a:spcAft>
                          <a:spcPts val="0"/>
                        </a:spcAft>
                      </a:pPr>
                      <a:r>
                        <a:rPr lang="en-US" sz="1200" b="1" dirty="0">
                          <a:solidFill>
                            <a:srgbClr val="404040"/>
                          </a:solidFill>
                          <a:effectLst/>
                          <a:latin typeface="Calibri" panose="020F0502020204030204" pitchFamily="34" charset="0"/>
                          <a:ea typeface="Times New Roman" panose="02020603050405020304" pitchFamily="18" charset="0"/>
                        </a:rPr>
                        <a:t>Milestone</a:t>
                      </a:r>
                      <a:endParaRPr lang="en-US" sz="1200" b="1"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b="1">
                          <a:solidFill>
                            <a:srgbClr val="404040"/>
                          </a:solidFill>
                          <a:effectLst/>
                          <a:latin typeface="Calibri" panose="020F0502020204030204" pitchFamily="34" charset="0"/>
                          <a:ea typeface="Times New Roman" panose="02020603050405020304" pitchFamily="18" charset="0"/>
                        </a:rPr>
                        <a:t>Planned</a:t>
                      </a:r>
                      <a:endParaRPr lang="en-US" sz="1200" b="1">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b="1" dirty="0">
                          <a:solidFill>
                            <a:srgbClr val="404040"/>
                          </a:solidFill>
                          <a:effectLst/>
                          <a:latin typeface="Calibri" panose="020F0502020204030204" pitchFamily="34" charset="0"/>
                          <a:ea typeface="Times New Roman" panose="02020603050405020304" pitchFamily="18" charset="0"/>
                        </a:rPr>
                        <a:t>Actual or Forecast</a:t>
                      </a:r>
                      <a:endParaRPr lang="en-US" sz="1200" b="1"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411792"/>
                  </a:ext>
                </a:extLst>
              </a:tr>
              <a:tr h="118006">
                <a:tc>
                  <a:txBody>
                    <a:bodyPr/>
                    <a:lstStyle/>
                    <a:p>
                      <a:pPr marL="0" marR="0">
                        <a:spcBef>
                          <a:spcPts val="300"/>
                        </a:spcBef>
                        <a:spcAft>
                          <a:spcPts val="0"/>
                        </a:spcAft>
                      </a:pPr>
                      <a:r>
                        <a:rPr lang="en-US" sz="1200" dirty="0">
                          <a:solidFill>
                            <a:srgbClr val="404040"/>
                          </a:solidFill>
                          <a:effectLst/>
                          <a:latin typeface="Calibri" panose="020F0502020204030204" pitchFamily="34" charset="0"/>
                          <a:ea typeface="Times New Roman" panose="02020603050405020304" pitchFamily="18" charset="0"/>
                        </a:rPr>
                        <a:t>CD-0</a:t>
                      </a:r>
                      <a:endParaRPr lang="en-US" sz="1200"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dirty="0">
                          <a:solidFill>
                            <a:srgbClr val="404040"/>
                          </a:solidFill>
                          <a:effectLst/>
                          <a:latin typeface="Calibri" panose="020F0502020204030204" pitchFamily="34" charset="0"/>
                          <a:ea typeface="Times New Roman" panose="02020603050405020304" pitchFamily="18" charset="0"/>
                        </a:rPr>
                        <a:t>Q1 FY2016</a:t>
                      </a:r>
                      <a:endParaRPr lang="en-US" sz="1200"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dirty="0">
                          <a:solidFill>
                            <a:srgbClr val="404040"/>
                          </a:solidFill>
                          <a:effectLst/>
                          <a:latin typeface="Calibri" panose="020F0502020204030204" pitchFamily="34" charset="0"/>
                          <a:ea typeface="Times New Roman" panose="02020603050405020304" pitchFamily="18" charset="0"/>
                        </a:rPr>
                        <a:t>November 12, 2015 (A)</a:t>
                      </a:r>
                      <a:endParaRPr lang="en-US" sz="1200"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308749"/>
                  </a:ext>
                </a:extLst>
              </a:tr>
              <a:tr h="118006">
                <a:tc>
                  <a:txBody>
                    <a:bodyPr/>
                    <a:lstStyle/>
                    <a:p>
                      <a:pPr marL="0" marR="0">
                        <a:spcBef>
                          <a:spcPts val="300"/>
                        </a:spcBef>
                        <a:spcAft>
                          <a:spcPts val="0"/>
                        </a:spcAft>
                      </a:pPr>
                      <a:r>
                        <a:rPr lang="en-US" sz="1200">
                          <a:solidFill>
                            <a:srgbClr val="404040"/>
                          </a:solidFill>
                          <a:effectLst/>
                          <a:latin typeface="Calibri" panose="020F0502020204030204" pitchFamily="34" charset="0"/>
                          <a:ea typeface="Times New Roman" panose="02020603050405020304" pitchFamily="18" charset="0"/>
                        </a:rPr>
                        <a:t>CD-1</a:t>
                      </a:r>
                      <a:endParaRPr lang="en-US" sz="120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dirty="0">
                          <a:solidFill>
                            <a:srgbClr val="404040"/>
                          </a:solidFill>
                          <a:effectLst/>
                          <a:latin typeface="Calibri" panose="020F0502020204030204" pitchFamily="34" charset="0"/>
                          <a:ea typeface="Times New Roman" panose="02020603050405020304" pitchFamily="18" charset="0"/>
                        </a:rPr>
                        <a:t>FY2017</a:t>
                      </a:r>
                      <a:endParaRPr lang="en-US" sz="1200"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457200" rtl="0" eaLnBrk="1" latinLnBrk="0" hangingPunct="1">
                        <a:spcBef>
                          <a:spcPts val="300"/>
                        </a:spcBef>
                        <a:spcAft>
                          <a:spcPts val="0"/>
                        </a:spcAft>
                      </a:pPr>
                      <a:r>
                        <a:rPr lang="en-US" sz="1200" kern="1200" dirty="0">
                          <a:solidFill>
                            <a:srgbClr val="404040"/>
                          </a:solidFill>
                          <a:effectLst/>
                          <a:latin typeface="Calibri" panose="020F0502020204030204" pitchFamily="34" charset="0"/>
                          <a:ea typeface="Times New Roman" panose="02020603050405020304" pitchFamily="18" charset="0"/>
                          <a:cs typeface="+mn-cs"/>
                        </a:rPr>
                        <a:t>July 23, 2018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951463"/>
                  </a:ext>
                </a:extLst>
              </a:tr>
              <a:tr h="118006">
                <a:tc>
                  <a:txBody>
                    <a:bodyPr/>
                    <a:lstStyle/>
                    <a:p>
                      <a:pPr marL="0" marR="0">
                        <a:spcBef>
                          <a:spcPts val="300"/>
                        </a:spcBef>
                        <a:spcAft>
                          <a:spcPts val="0"/>
                        </a:spcAft>
                      </a:pPr>
                      <a:r>
                        <a:rPr lang="en-US" sz="1200">
                          <a:solidFill>
                            <a:srgbClr val="404040"/>
                          </a:solidFill>
                          <a:effectLst/>
                          <a:latin typeface="Calibri" panose="020F0502020204030204" pitchFamily="34" charset="0"/>
                          <a:ea typeface="Times New Roman" panose="02020603050405020304" pitchFamily="18" charset="0"/>
                        </a:rPr>
                        <a:t>CD-2/3a</a:t>
                      </a:r>
                      <a:endParaRPr lang="en-US" sz="120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dirty="0">
                          <a:solidFill>
                            <a:srgbClr val="404040"/>
                          </a:solidFill>
                          <a:effectLst/>
                          <a:latin typeface="Calibri" panose="020F0502020204030204" pitchFamily="34" charset="0"/>
                          <a:ea typeface="Times New Roman" panose="02020603050405020304" pitchFamily="18" charset="0"/>
                        </a:rPr>
                        <a:t>FY2019</a:t>
                      </a:r>
                      <a:endParaRPr lang="en-US" sz="1200"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dirty="0">
                          <a:solidFill>
                            <a:srgbClr val="404040"/>
                          </a:solidFill>
                          <a:effectLst/>
                          <a:latin typeface="Calibri" panose="020F0502020204030204" pitchFamily="34" charset="0"/>
                          <a:ea typeface="Times New Roman" panose="02020603050405020304" pitchFamily="18" charset="0"/>
                        </a:rPr>
                        <a:t>Q3FY2019</a:t>
                      </a:r>
                      <a:endParaRPr lang="en-US" sz="1200"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114903"/>
                  </a:ext>
                </a:extLst>
              </a:tr>
              <a:tr h="118006">
                <a:tc>
                  <a:txBody>
                    <a:bodyPr/>
                    <a:lstStyle/>
                    <a:p>
                      <a:pPr marL="0" marR="0">
                        <a:spcBef>
                          <a:spcPts val="300"/>
                        </a:spcBef>
                        <a:spcAft>
                          <a:spcPts val="0"/>
                        </a:spcAft>
                      </a:pPr>
                      <a:r>
                        <a:rPr lang="en-US" sz="1200" dirty="0">
                          <a:solidFill>
                            <a:srgbClr val="404040"/>
                          </a:solidFill>
                          <a:effectLst/>
                          <a:latin typeface="Calibri" panose="020F0502020204030204" pitchFamily="34" charset="0"/>
                          <a:ea typeface="Times New Roman" panose="02020603050405020304" pitchFamily="18" charset="0"/>
                        </a:rPr>
                        <a:t>CD-3</a:t>
                      </a:r>
                      <a:endParaRPr lang="en-US" sz="1200"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a:solidFill>
                            <a:srgbClr val="404040"/>
                          </a:solidFill>
                          <a:effectLst/>
                          <a:latin typeface="Calibri" panose="020F0502020204030204" pitchFamily="34" charset="0"/>
                          <a:ea typeface="Times New Roman" panose="02020603050405020304" pitchFamily="18" charset="0"/>
                        </a:rPr>
                        <a:t>FY2020</a:t>
                      </a:r>
                      <a:endParaRPr lang="en-US" sz="120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dirty="0">
                          <a:solidFill>
                            <a:srgbClr val="404040"/>
                          </a:solidFill>
                          <a:effectLst/>
                          <a:latin typeface="Calibri" panose="020F0502020204030204" pitchFamily="34" charset="0"/>
                          <a:ea typeface="Times New Roman" panose="02020603050405020304" pitchFamily="18" charset="0"/>
                        </a:rPr>
                        <a:t>Q4FY2020</a:t>
                      </a:r>
                      <a:endParaRPr lang="en-US" sz="1200"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484418"/>
                  </a:ext>
                </a:extLst>
              </a:tr>
              <a:tr h="118006">
                <a:tc>
                  <a:txBody>
                    <a:bodyPr/>
                    <a:lstStyle/>
                    <a:p>
                      <a:pPr marL="0" marR="0">
                        <a:spcBef>
                          <a:spcPts val="300"/>
                        </a:spcBef>
                        <a:spcAft>
                          <a:spcPts val="0"/>
                        </a:spcAft>
                      </a:pPr>
                      <a:r>
                        <a:rPr lang="en-US" sz="1200">
                          <a:solidFill>
                            <a:srgbClr val="404040"/>
                          </a:solidFill>
                          <a:effectLst/>
                          <a:latin typeface="Calibri" panose="020F0502020204030204" pitchFamily="34" charset="0"/>
                          <a:ea typeface="Times New Roman" panose="02020603050405020304" pitchFamily="18" charset="0"/>
                        </a:rPr>
                        <a:t>CD-4</a:t>
                      </a:r>
                      <a:endParaRPr lang="en-US" sz="120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a:solidFill>
                            <a:srgbClr val="404040"/>
                          </a:solidFill>
                          <a:effectLst/>
                          <a:latin typeface="Calibri" panose="020F0502020204030204" pitchFamily="34" charset="0"/>
                          <a:ea typeface="Times New Roman" panose="02020603050405020304" pitchFamily="18" charset="0"/>
                        </a:rPr>
                        <a:t>FY2026</a:t>
                      </a:r>
                      <a:endParaRPr lang="en-US" sz="120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dirty="0">
                          <a:solidFill>
                            <a:srgbClr val="404040"/>
                          </a:solidFill>
                          <a:effectLst/>
                          <a:latin typeface="Calibri" panose="020F0502020204030204" pitchFamily="34" charset="0"/>
                          <a:ea typeface="Times New Roman" panose="02020603050405020304" pitchFamily="18" charset="0"/>
                        </a:rPr>
                        <a:t>Q3FY2027</a:t>
                      </a:r>
                      <a:endParaRPr lang="en-US" sz="1200"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558906"/>
                  </a:ext>
                </a:extLst>
              </a:tr>
            </a:tbl>
          </a:graphicData>
        </a:graphic>
      </p:graphicFrame>
      <p:sp>
        <p:nvSpPr>
          <p:cNvPr id="16" name="Title 1">
            <a:extLst>
              <a:ext uri="{FF2B5EF4-FFF2-40B4-BE49-F238E27FC236}">
                <a16:creationId xmlns:a16="http://schemas.microsoft.com/office/drawing/2014/main" id="{73B70437-A697-44BD-BB14-B67E824122A7}"/>
              </a:ext>
            </a:extLst>
          </p:cNvPr>
          <p:cNvSpPr txBox="1">
            <a:spLocks/>
          </p:cNvSpPr>
          <p:nvPr/>
        </p:nvSpPr>
        <p:spPr>
          <a:xfrm>
            <a:off x="203651" y="83991"/>
            <a:ext cx="8686800" cy="427877"/>
          </a:xfrm>
        </p:spPr>
        <p:txBody>
          <a:bodyPr anchor="b"/>
          <a:lstStyle>
            <a:lvl1pPr algn="ctr" defTabSz="457200" rtl="0" eaLnBrk="1" fontAlgn="base" hangingPunct="1">
              <a:spcBef>
                <a:spcPct val="0"/>
              </a:spcBef>
              <a:spcAft>
                <a:spcPct val="0"/>
              </a:spcAft>
              <a:defRPr sz="60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algn="l"/>
            <a:r>
              <a:rPr lang="en-US" sz="2400" dirty="0">
                <a:solidFill>
                  <a:schemeClr val="tx2"/>
                </a:solidFill>
                <a:latin typeface="Helvetica" panose="020B0604020202020204" pitchFamily="34" charset="0"/>
                <a:cs typeface="Helvetica" panose="020B0604020202020204" pitchFamily="34" charset="0"/>
              </a:rPr>
              <a:t>Funding Profile and Milestones</a:t>
            </a:r>
          </a:p>
        </p:txBody>
      </p:sp>
      <p:sp>
        <p:nvSpPr>
          <p:cNvPr id="18" name="Slide Number Placeholder 17">
            <a:extLst>
              <a:ext uri="{FF2B5EF4-FFF2-40B4-BE49-F238E27FC236}">
                <a16:creationId xmlns:a16="http://schemas.microsoft.com/office/drawing/2014/main" id="{75F3954E-AF71-4853-AC6D-F72FEE863FE0}"/>
              </a:ext>
            </a:extLst>
          </p:cNvPr>
          <p:cNvSpPr>
            <a:spLocks noGrp="1"/>
          </p:cNvSpPr>
          <p:nvPr>
            <p:ph type="sldNum" sz="quarter" idx="12"/>
          </p:nvPr>
        </p:nvSpPr>
        <p:spPr/>
        <p:txBody>
          <a:bodyPr/>
          <a:lstStyle/>
          <a:p>
            <a:fld id="{BD861219-22F8-4446-B763-DCCC4BB17535}" type="slidenum">
              <a:rPr lang="en-US" smtClean="0"/>
              <a:t>4</a:t>
            </a:fld>
            <a:endParaRPr lang="en-US"/>
          </a:p>
        </p:txBody>
      </p:sp>
      <p:sp>
        <p:nvSpPr>
          <p:cNvPr id="2" name="Date Placeholder 1">
            <a:extLst>
              <a:ext uri="{FF2B5EF4-FFF2-40B4-BE49-F238E27FC236}">
                <a16:creationId xmlns:a16="http://schemas.microsoft.com/office/drawing/2014/main" id="{38F49BDF-0B29-4D49-B44F-D1B55AD0C654}"/>
              </a:ext>
            </a:extLst>
          </p:cNvPr>
          <p:cNvSpPr>
            <a:spLocks noGrp="1"/>
          </p:cNvSpPr>
          <p:nvPr>
            <p:ph type="dt" sz="half" idx="10"/>
          </p:nvPr>
        </p:nvSpPr>
        <p:spPr/>
        <p:txBody>
          <a:bodyPr/>
          <a:lstStyle/>
          <a:p>
            <a:fld id="{E3AABA88-088F-43B8-9F59-77E6F5CB3296}" type="datetime1">
              <a:rPr lang="en-US" smtClean="0"/>
              <a:t>8/15/2018</a:t>
            </a:fld>
            <a:endParaRPr lang="en-US"/>
          </a:p>
        </p:txBody>
      </p:sp>
    </p:spTree>
    <p:extLst>
      <p:ext uri="{BB962C8B-B14F-4D97-AF65-F5344CB8AC3E}">
        <p14:creationId xmlns:p14="http://schemas.microsoft.com/office/powerpoint/2010/main" val="200468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2250" y="4417178"/>
            <a:ext cx="8229600" cy="1983619"/>
          </a:xfrm>
        </p:spPr>
        <p:txBody>
          <a:bodyPr>
            <a:normAutofit/>
          </a:bodyPr>
          <a:lstStyle/>
          <a:p>
            <a:endParaRPr lang="en-US" sz="2500" dirty="0">
              <a:solidFill>
                <a:srgbClr val="404040"/>
              </a:solidFill>
            </a:endParaRPr>
          </a:p>
          <a:p>
            <a:endParaRPr lang="en-US" sz="2000" dirty="0"/>
          </a:p>
        </p:txBody>
      </p:sp>
      <p:sp>
        <p:nvSpPr>
          <p:cNvPr id="16" name="Title 1">
            <a:extLst>
              <a:ext uri="{FF2B5EF4-FFF2-40B4-BE49-F238E27FC236}">
                <a16:creationId xmlns:a16="http://schemas.microsoft.com/office/drawing/2014/main" id="{73B70437-A697-44BD-BB14-B67E824122A7}"/>
              </a:ext>
            </a:extLst>
          </p:cNvPr>
          <p:cNvSpPr txBox="1">
            <a:spLocks/>
          </p:cNvSpPr>
          <p:nvPr/>
        </p:nvSpPr>
        <p:spPr>
          <a:xfrm>
            <a:off x="203651" y="83991"/>
            <a:ext cx="8686800" cy="427877"/>
          </a:xfrm>
        </p:spPr>
        <p:txBody>
          <a:bodyPr anchor="b"/>
          <a:lstStyle>
            <a:lvl1pPr algn="ctr" defTabSz="457200" rtl="0" eaLnBrk="1" fontAlgn="base" hangingPunct="1">
              <a:spcBef>
                <a:spcPct val="0"/>
              </a:spcBef>
              <a:spcAft>
                <a:spcPct val="0"/>
              </a:spcAft>
              <a:defRPr sz="60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algn="l"/>
            <a:r>
              <a:rPr lang="en-US" sz="2400" dirty="0">
                <a:solidFill>
                  <a:schemeClr val="tx2"/>
                </a:solidFill>
                <a:latin typeface="Helvetica" panose="020B0604020202020204" pitchFamily="34" charset="0"/>
                <a:cs typeface="Helvetica" panose="020B0604020202020204" pitchFamily="34" charset="0"/>
              </a:rPr>
              <a:t>FY18 Financials thru July 2018</a:t>
            </a:r>
          </a:p>
        </p:txBody>
      </p:sp>
      <p:sp>
        <p:nvSpPr>
          <p:cNvPr id="18" name="Slide Number Placeholder 17">
            <a:extLst>
              <a:ext uri="{FF2B5EF4-FFF2-40B4-BE49-F238E27FC236}">
                <a16:creationId xmlns:a16="http://schemas.microsoft.com/office/drawing/2014/main" id="{75F3954E-AF71-4853-AC6D-F72FEE863FE0}"/>
              </a:ext>
            </a:extLst>
          </p:cNvPr>
          <p:cNvSpPr>
            <a:spLocks noGrp="1"/>
          </p:cNvSpPr>
          <p:nvPr>
            <p:ph type="sldNum" sz="quarter" idx="12"/>
          </p:nvPr>
        </p:nvSpPr>
        <p:spPr/>
        <p:txBody>
          <a:bodyPr/>
          <a:lstStyle/>
          <a:p>
            <a:fld id="{BD861219-22F8-4446-B763-DCCC4BB17535}" type="slidenum">
              <a:rPr lang="en-US" smtClean="0"/>
              <a:t>5</a:t>
            </a:fld>
            <a:endParaRPr lang="en-US"/>
          </a:p>
        </p:txBody>
      </p:sp>
      <p:graphicFrame>
        <p:nvGraphicFramePr>
          <p:cNvPr id="4" name="Table 3">
            <a:extLst>
              <a:ext uri="{FF2B5EF4-FFF2-40B4-BE49-F238E27FC236}">
                <a16:creationId xmlns:a16="http://schemas.microsoft.com/office/drawing/2014/main" id="{6A2BBD36-8211-4D3F-99E3-25704BFB219E}"/>
              </a:ext>
            </a:extLst>
          </p:cNvPr>
          <p:cNvGraphicFramePr>
            <a:graphicFrameLocks noGrp="1"/>
          </p:cNvGraphicFramePr>
          <p:nvPr>
            <p:extLst>
              <p:ext uri="{D42A27DB-BD31-4B8C-83A1-F6EECF244321}">
                <p14:modId xmlns:p14="http://schemas.microsoft.com/office/powerpoint/2010/main" val="2038819790"/>
              </p:ext>
            </p:extLst>
          </p:nvPr>
        </p:nvGraphicFramePr>
        <p:xfrm>
          <a:off x="318781" y="511868"/>
          <a:ext cx="8571670" cy="4550793"/>
        </p:xfrm>
        <a:graphic>
          <a:graphicData uri="http://schemas.openxmlformats.org/drawingml/2006/table">
            <a:tbl>
              <a:tblPr firstRow="1" bandRow="1">
                <a:tableStyleId>{2D5ABB26-0587-4C30-8999-92F81FD0307C}</a:tableStyleId>
              </a:tblPr>
              <a:tblGrid>
                <a:gridCol w="4285835">
                  <a:extLst>
                    <a:ext uri="{9D8B030D-6E8A-4147-A177-3AD203B41FA5}">
                      <a16:colId xmlns:a16="http://schemas.microsoft.com/office/drawing/2014/main" val="2764045650"/>
                    </a:ext>
                  </a:extLst>
                </a:gridCol>
                <a:gridCol w="4285835">
                  <a:extLst>
                    <a:ext uri="{9D8B030D-6E8A-4147-A177-3AD203B41FA5}">
                      <a16:colId xmlns:a16="http://schemas.microsoft.com/office/drawing/2014/main" val="1689131445"/>
                    </a:ext>
                  </a:extLst>
                </a:gridCol>
              </a:tblGrid>
              <a:tr h="1516931">
                <a:tc>
                  <a:txBody>
                    <a:bodyPr/>
                    <a:lstStyle/>
                    <a:p>
                      <a:r>
                        <a:rPr lang="en-US" u="sng" dirty="0"/>
                        <a:t>Year to Date</a:t>
                      </a:r>
                    </a:p>
                  </a:txBody>
                  <a:tcPr/>
                </a:tc>
                <a:tc>
                  <a:txBody>
                    <a:bodyPr/>
                    <a:lstStyle/>
                    <a:p>
                      <a:r>
                        <a:rPr lang="en-US" u="sng" dirty="0"/>
                        <a:t>Inception to Date</a:t>
                      </a:r>
                    </a:p>
                  </a:txBody>
                  <a:tcPr/>
                </a:tc>
                <a:extLst>
                  <a:ext uri="{0D108BD9-81ED-4DB2-BD59-A6C34878D82A}">
                    <a16:rowId xmlns:a16="http://schemas.microsoft.com/office/drawing/2014/main" val="3210974460"/>
                  </a:ext>
                </a:extLst>
              </a:tr>
              <a:tr h="1516931">
                <a:tc>
                  <a:txBody>
                    <a:bodyPr/>
                    <a:lstStyle/>
                    <a:p>
                      <a:endParaRPr lang="en-US" dirty="0"/>
                    </a:p>
                  </a:txBody>
                  <a:tcPr/>
                </a:tc>
                <a:tc>
                  <a:txBody>
                    <a:bodyPr/>
                    <a:lstStyle/>
                    <a:p>
                      <a:endParaRPr lang="en-US"/>
                    </a:p>
                  </a:txBody>
                  <a:tcPr/>
                </a:tc>
                <a:extLst>
                  <a:ext uri="{0D108BD9-81ED-4DB2-BD59-A6C34878D82A}">
                    <a16:rowId xmlns:a16="http://schemas.microsoft.com/office/drawing/2014/main" val="2067719916"/>
                  </a:ext>
                </a:extLst>
              </a:tr>
              <a:tr h="151693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22609778"/>
                  </a:ext>
                </a:extLst>
              </a:tr>
            </a:tbl>
          </a:graphicData>
        </a:graphic>
      </p:graphicFrame>
      <p:pic>
        <p:nvPicPr>
          <p:cNvPr id="6" name="Picture 5">
            <a:extLst>
              <a:ext uri="{FF2B5EF4-FFF2-40B4-BE49-F238E27FC236}">
                <a16:creationId xmlns:a16="http://schemas.microsoft.com/office/drawing/2014/main" id="{FD5F7D33-6716-4FB1-8A70-5CC596E5BE1C}"/>
              </a:ext>
            </a:extLst>
          </p:cNvPr>
          <p:cNvPicPr>
            <a:picLocks noChangeAspect="1"/>
          </p:cNvPicPr>
          <p:nvPr/>
        </p:nvPicPr>
        <p:blipFill>
          <a:blip r:embed="rId2"/>
          <a:stretch>
            <a:fillRect/>
          </a:stretch>
        </p:blipFill>
        <p:spPr>
          <a:xfrm>
            <a:off x="4667677" y="881589"/>
            <a:ext cx="3784173" cy="3504152"/>
          </a:xfrm>
          <a:prstGeom prst="rect">
            <a:avLst/>
          </a:prstGeom>
        </p:spPr>
      </p:pic>
      <p:pic>
        <p:nvPicPr>
          <p:cNvPr id="8" name="Picture 7">
            <a:extLst>
              <a:ext uri="{FF2B5EF4-FFF2-40B4-BE49-F238E27FC236}">
                <a16:creationId xmlns:a16="http://schemas.microsoft.com/office/drawing/2014/main" id="{107A58C9-4072-4BBB-BBF4-D5AC1D8A7B1E}"/>
              </a:ext>
            </a:extLst>
          </p:cNvPr>
          <p:cNvPicPr>
            <a:picLocks noChangeAspect="1"/>
          </p:cNvPicPr>
          <p:nvPr/>
        </p:nvPicPr>
        <p:blipFill>
          <a:blip r:embed="rId3"/>
          <a:stretch>
            <a:fillRect/>
          </a:stretch>
        </p:blipFill>
        <p:spPr>
          <a:xfrm>
            <a:off x="4667677" y="4644413"/>
            <a:ext cx="3782738" cy="1295400"/>
          </a:xfrm>
          <a:prstGeom prst="rect">
            <a:avLst/>
          </a:prstGeom>
        </p:spPr>
      </p:pic>
      <p:pic>
        <p:nvPicPr>
          <p:cNvPr id="9" name="Picture 8">
            <a:extLst>
              <a:ext uri="{FF2B5EF4-FFF2-40B4-BE49-F238E27FC236}">
                <a16:creationId xmlns:a16="http://schemas.microsoft.com/office/drawing/2014/main" id="{94921269-C80A-452B-B7E3-C17CC44FE42B}"/>
              </a:ext>
            </a:extLst>
          </p:cNvPr>
          <p:cNvPicPr>
            <a:picLocks noChangeAspect="1"/>
          </p:cNvPicPr>
          <p:nvPr/>
        </p:nvPicPr>
        <p:blipFill>
          <a:blip r:embed="rId4"/>
          <a:stretch>
            <a:fillRect/>
          </a:stretch>
        </p:blipFill>
        <p:spPr>
          <a:xfrm>
            <a:off x="404252" y="881589"/>
            <a:ext cx="3746747" cy="3504152"/>
          </a:xfrm>
          <a:prstGeom prst="rect">
            <a:avLst/>
          </a:prstGeom>
        </p:spPr>
      </p:pic>
      <p:pic>
        <p:nvPicPr>
          <p:cNvPr id="10" name="Picture 9">
            <a:extLst>
              <a:ext uri="{FF2B5EF4-FFF2-40B4-BE49-F238E27FC236}">
                <a16:creationId xmlns:a16="http://schemas.microsoft.com/office/drawing/2014/main" id="{92A6D4EA-6568-42A3-9EED-7C36191C6F17}"/>
              </a:ext>
            </a:extLst>
          </p:cNvPr>
          <p:cNvPicPr>
            <a:picLocks noChangeAspect="1"/>
          </p:cNvPicPr>
          <p:nvPr/>
        </p:nvPicPr>
        <p:blipFill>
          <a:blip r:embed="rId5"/>
          <a:stretch>
            <a:fillRect/>
          </a:stretch>
        </p:blipFill>
        <p:spPr>
          <a:xfrm>
            <a:off x="404252" y="4405898"/>
            <a:ext cx="3516169" cy="1549400"/>
          </a:xfrm>
          <a:prstGeom prst="rect">
            <a:avLst/>
          </a:prstGeom>
        </p:spPr>
      </p:pic>
      <p:sp>
        <p:nvSpPr>
          <p:cNvPr id="11" name="Date Placeholder 10">
            <a:extLst>
              <a:ext uri="{FF2B5EF4-FFF2-40B4-BE49-F238E27FC236}">
                <a16:creationId xmlns:a16="http://schemas.microsoft.com/office/drawing/2014/main" id="{9548E400-BD39-493D-A92D-8E25D7FEF36B}"/>
              </a:ext>
            </a:extLst>
          </p:cNvPr>
          <p:cNvSpPr>
            <a:spLocks noGrp="1"/>
          </p:cNvSpPr>
          <p:nvPr>
            <p:ph type="dt" sz="half" idx="10"/>
          </p:nvPr>
        </p:nvSpPr>
        <p:spPr/>
        <p:txBody>
          <a:bodyPr/>
          <a:lstStyle/>
          <a:p>
            <a:fld id="{2E40603C-25DE-4E18-939D-79AC80AA1447}" type="datetime1">
              <a:rPr lang="en-US" smtClean="0"/>
              <a:t>8/15/2018</a:t>
            </a:fld>
            <a:endParaRPr lang="en-US"/>
          </a:p>
        </p:txBody>
      </p:sp>
    </p:spTree>
    <p:extLst>
      <p:ext uri="{BB962C8B-B14F-4D97-AF65-F5344CB8AC3E}">
        <p14:creationId xmlns:p14="http://schemas.microsoft.com/office/powerpoint/2010/main" val="16191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752B-5595-4B0C-B5B8-4710B17AAA5E}"/>
              </a:ext>
            </a:extLst>
          </p:cNvPr>
          <p:cNvSpPr>
            <a:spLocks noGrp="1"/>
          </p:cNvSpPr>
          <p:nvPr>
            <p:ph type="title"/>
          </p:nvPr>
        </p:nvSpPr>
        <p:spPr>
          <a:xfrm>
            <a:off x="94740" y="376688"/>
            <a:ext cx="9049260" cy="512678"/>
          </a:xfrm>
        </p:spPr>
        <p:txBody>
          <a:bodyPr/>
          <a:lstStyle/>
          <a:p>
            <a:r>
              <a:rPr lang="en-US" sz="2400" dirty="0"/>
              <a:t>Updates - International Partnerships, In-kind Contributions</a:t>
            </a:r>
          </a:p>
        </p:txBody>
      </p:sp>
      <p:sp>
        <p:nvSpPr>
          <p:cNvPr id="20" name="Content Placeholder 19">
            <a:extLst>
              <a:ext uri="{FF2B5EF4-FFF2-40B4-BE49-F238E27FC236}">
                <a16:creationId xmlns:a16="http://schemas.microsoft.com/office/drawing/2014/main" id="{2CD772AA-0826-4299-B956-608817087496}"/>
              </a:ext>
            </a:extLst>
          </p:cNvPr>
          <p:cNvSpPr>
            <a:spLocks noGrp="1"/>
          </p:cNvSpPr>
          <p:nvPr>
            <p:ph idx="1"/>
          </p:nvPr>
        </p:nvSpPr>
        <p:spPr>
          <a:xfrm>
            <a:off x="94741" y="1060884"/>
            <a:ext cx="8537532" cy="5094255"/>
          </a:xfrm>
        </p:spPr>
        <p:txBody>
          <a:bodyPr>
            <a:normAutofit fontScale="92500" lnSpcReduction="20000"/>
          </a:bodyPr>
          <a:lstStyle/>
          <a:p>
            <a:pPr lvl="0"/>
            <a:r>
              <a:rPr lang="en-US" dirty="0"/>
              <a:t>Documents</a:t>
            </a:r>
          </a:p>
          <a:p>
            <a:pPr lvl="1"/>
            <a:r>
              <a:rPr lang="en-US" dirty="0"/>
              <a:t>Project Planning Document (PPD) template for partner IKC sent to DOE-OHEP.  To be reviewed by General Counsel.</a:t>
            </a:r>
          </a:p>
          <a:p>
            <a:pPr lvl="1"/>
            <a:r>
              <a:rPr lang="en-US" dirty="0"/>
              <a:t>First version of International Agreement Plan in draft</a:t>
            </a:r>
          </a:p>
          <a:p>
            <a:pPr lvl="1"/>
            <a:r>
              <a:rPr lang="en-US" dirty="0"/>
              <a:t>Draft of Project Annex has been sent from DOE to INFN, signaling start of official negotiations.</a:t>
            </a:r>
          </a:p>
          <a:p>
            <a:pPr lvl="1"/>
            <a:r>
              <a:rPr lang="en-US" dirty="0"/>
              <a:t>Presented first draft of table of proposed India construction deliverables to IIFC Technical Coordinators - Working on estimating corresponding values in “DOE” accounting.  </a:t>
            </a:r>
          </a:p>
          <a:p>
            <a:pPr lvl="1"/>
            <a:r>
              <a:rPr lang="en-US" dirty="0"/>
              <a:t>CEA and INFN working with L. Lari on cost estimates for potential IKCs.</a:t>
            </a:r>
          </a:p>
          <a:p>
            <a:pPr lvl="0"/>
            <a:r>
              <a:rPr lang="en-US" dirty="0"/>
              <a:t>Visits</a:t>
            </a:r>
          </a:p>
          <a:p>
            <a:pPr lvl="1"/>
            <a:r>
              <a:rPr lang="en-US" dirty="0"/>
              <a:t>David </a:t>
            </a:r>
            <a:r>
              <a:rPr lang="en-US" dirty="0" err="1"/>
              <a:t>Longuevergne</a:t>
            </a:r>
            <a:r>
              <a:rPr lang="en-US" dirty="0"/>
              <a:t> visited last week to refine IN2P3 IKCs</a:t>
            </a:r>
          </a:p>
          <a:p>
            <a:pPr lvl="1"/>
            <a:r>
              <a:rPr lang="en-US" dirty="0"/>
              <a:t>Preparing for CM workshop &amp; PC/TC meeting at BARC, Sept 3-8. </a:t>
            </a:r>
          </a:p>
          <a:p>
            <a:pPr lvl="1"/>
            <a:r>
              <a:rPr lang="en-US" dirty="0"/>
              <a:t>Contingents from Wroclaw University visiting week of Sept 17, IFJ-PAN in November</a:t>
            </a:r>
          </a:p>
          <a:p>
            <a:pPr lvl="1"/>
            <a:r>
              <a:rPr lang="en-US" dirty="0"/>
              <a:t>UK visitors Sept 27-28</a:t>
            </a:r>
          </a:p>
          <a:p>
            <a:pPr lvl="1"/>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8F62078A-D2F6-4D02-BE06-FA104419BA1C}"/>
              </a:ext>
            </a:extLst>
          </p:cNvPr>
          <p:cNvSpPr>
            <a:spLocks noGrp="1"/>
          </p:cNvSpPr>
          <p:nvPr>
            <p:ph type="sldNum" sz="quarter" idx="12"/>
          </p:nvPr>
        </p:nvSpPr>
        <p:spPr/>
        <p:txBody>
          <a:bodyPr/>
          <a:lstStyle/>
          <a:p>
            <a:pPr>
              <a:defRPr/>
            </a:pPr>
            <a:fld id="{148C009B-CB69-E04A-B9B3-34B26D69E9CF}" type="slidenum">
              <a:rPr lang="en-US" smtClean="0"/>
              <a:pPr>
                <a:defRPr/>
              </a:pPr>
              <a:t>6</a:t>
            </a:fld>
            <a:endParaRPr lang="en-US" dirty="0"/>
          </a:p>
        </p:txBody>
      </p:sp>
      <p:sp>
        <p:nvSpPr>
          <p:cNvPr id="3" name="Date Placeholder 2">
            <a:extLst>
              <a:ext uri="{FF2B5EF4-FFF2-40B4-BE49-F238E27FC236}">
                <a16:creationId xmlns:a16="http://schemas.microsoft.com/office/drawing/2014/main" id="{0A50AD9B-CFEF-4C65-8D5B-A01BDABE999B}"/>
              </a:ext>
            </a:extLst>
          </p:cNvPr>
          <p:cNvSpPr>
            <a:spLocks noGrp="1"/>
          </p:cNvSpPr>
          <p:nvPr>
            <p:ph type="dt" sz="half" idx="10"/>
          </p:nvPr>
        </p:nvSpPr>
        <p:spPr/>
        <p:txBody>
          <a:bodyPr/>
          <a:lstStyle/>
          <a:p>
            <a:fld id="{4D90DDA8-2B09-4A6C-9DF3-25B465B42FCA}" type="datetime1">
              <a:rPr lang="en-US" altLang="en-US" smtClean="0"/>
              <a:t>8/15/2018</a:t>
            </a:fld>
            <a:endParaRPr lang="en-US" altLang="en-US" dirty="0"/>
          </a:p>
        </p:txBody>
      </p:sp>
    </p:spTree>
    <p:extLst>
      <p:ext uri="{BB962C8B-B14F-4D97-AF65-F5344CB8AC3E}">
        <p14:creationId xmlns:p14="http://schemas.microsoft.com/office/powerpoint/2010/main" val="95086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6C5D-2570-4658-AFA7-8BC4107A49DA}"/>
              </a:ext>
            </a:extLst>
          </p:cNvPr>
          <p:cNvSpPr>
            <a:spLocks noGrp="1"/>
          </p:cNvSpPr>
          <p:nvPr>
            <p:ph type="title"/>
          </p:nvPr>
        </p:nvSpPr>
        <p:spPr/>
        <p:txBody>
          <a:bodyPr/>
          <a:lstStyle/>
          <a:p>
            <a:r>
              <a:rPr lang="en-US" dirty="0"/>
              <a:t>ESH&amp;Q Update</a:t>
            </a:r>
          </a:p>
        </p:txBody>
      </p:sp>
      <p:sp>
        <p:nvSpPr>
          <p:cNvPr id="3" name="Content Placeholder 2">
            <a:extLst>
              <a:ext uri="{FF2B5EF4-FFF2-40B4-BE49-F238E27FC236}">
                <a16:creationId xmlns:a16="http://schemas.microsoft.com/office/drawing/2014/main" id="{B18DFB54-F748-48F2-B3AD-F03A8E91F0EB}"/>
              </a:ext>
            </a:extLst>
          </p:cNvPr>
          <p:cNvSpPr>
            <a:spLocks noGrp="1"/>
          </p:cNvSpPr>
          <p:nvPr>
            <p:ph idx="1"/>
          </p:nvPr>
        </p:nvSpPr>
        <p:spPr/>
        <p:txBody>
          <a:bodyPr>
            <a:normAutofit fontScale="62500" lnSpcReduction="20000"/>
          </a:bodyPr>
          <a:lstStyle/>
          <a:p>
            <a:pPr lvl="0"/>
            <a:r>
              <a:rPr lang="en-US" dirty="0"/>
              <a:t>Wetlands Jurisdictional Determination received from USACOE</a:t>
            </a:r>
          </a:p>
          <a:p>
            <a:pPr lvl="1"/>
            <a:r>
              <a:rPr lang="en-US" dirty="0"/>
              <a:t>Wetlands inside PIP-II project boundary have been declared non-jurisdictional</a:t>
            </a:r>
          </a:p>
          <a:p>
            <a:pPr lvl="1"/>
            <a:r>
              <a:rPr lang="en-US" dirty="0"/>
              <a:t>Will not need to create compensatory wetlands or purchase credits (potentially several $M, can retire this risk now)</a:t>
            </a:r>
          </a:p>
          <a:p>
            <a:pPr lvl="0"/>
            <a:r>
              <a:rPr lang="en-US" dirty="0"/>
              <a:t>The USFWS and IDNR has concurred with our request for a “No Effect Determination” for the following endangered species that have the potential to occur within the PIP-II Project Area:</a:t>
            </a:r>
          </a:p>
          <a:p>
            <a:pPr lvl="1"/>
            <a:r>
              <a:rPr lang="en-US" sz="2400" dirty="0"/>
              <a:t>Eastern prairie fringed orchid</a:t>
            </a:r>
          </a:p>
          <a:p>
            <a:pPr lvl="1"/>
            <a:r>
              <a:rPr lang="en-US" sz="2400" dirty="0"/>
              <a:t>Leafy prairie-clover</a:t>
            </a:r>
          </a:p>
          <a:p>
            <a:pPr lvl="1"/>
            <a:r>
              <a:rPr lang="en-US" sz="2400" dirty="0"/>
              <a:t>Mead’s milkweed</a:t>
            </a:r>
          </a:p>
          <a:p>
            <a:pPr lvl="1"/>
            <a:r>
              <a:rPr lang="en-US" sz="2400" dirty="0"/>
              <a:t>Prairie bush clover</a:t>
            </a:r>
          </a:p>
          <a:p>
            <a:pPr lvl="1"/>
            <a:r>
              <a:rPr lang="en-US" sz="2400" dirty="0"/>
              <a:t>Eastern </a:t>
            </a:r>
            <a:r>
              <a:rPr lang="en-US" sz="2400" dirty="0" err="1"/>
              <a:t>massasauga</a:t>
            </a:r>
            <a:r>
              <a:rPr lang="en-US" sz="2400" dirty="0"/>
              <a:t> rattlesnake</a:t>
            </a:r>
          </a:p>
          <a:p>
            <a:pPr lvl="1"/>
            <a:r>
              <a:rPr lang="en-US" sz="2400" dirty="0"/>
              <a:t>Hine’s emerald dragonfly </a:t>
            </a:r>
          </a:p>
          <a:p>
            <a:pPr lvl="0"/>
            <a:r>
              <a:rPr lang="en-US" dirty="0"/>
              <a:t>For the newly listed Rusty-patched bumble bee that has been observed on the </a:t>
            </a:r>
            <a:r>
              <a:rPr lang="en-US" dirty="0" err="1"/>
              <a:t>Fermilab</a:t>
            </a:r>
            <a:r>
              <a:rPr lang="en-US" dirty="0"/>
              <a:t> site, USFWS concluded that the PIP-II Project may affect, but is not likely to adversely affect, the Rusty-patched bumble bee.  The project will take necessary steps not to impact suitable bee habitat. This is great news as it precludes what could have been a lengthy and costly consultation.</a:t>
            </a:r>
          </a:p>
          <a:p>
            <a:pPr lvl="0"/>
            <a:r>
              <a:rPr lang="en-US" dirty="0"/>
              <a:t>All comments and subsequent follow up for the Preliminary DRAFT EA were gathered and provided to the subcontractor. Meeting with Arcadis today.</a:t>
            </a:r>
          </a:p>
          <a:p>
            <a:pPr lvl="0"/>
            <a:r>
              <a:rPr lang="en-US" dirty="0"/>
              <a:t>Presentation by J. Anderson on “Safety by Design” at next PIP-II All Hands (Aug.22, 9am, Curia-II)</a:t>
            </a:r>
          </a:p>
          <a:p>
            <a:pPr lvl="0"/>
            <a:r>
              <a:rPr lang="en-US" dirty="0"/>
              <a:t>J. Adetunji is providing input to the PDR, assessing the design review process and TRA methodology, and will be meeting with system managers to discuss specific QA issues. </a:t>
            </a:r>
          </a:p>
          <a:p>
            <a:pPr lvl="0"/>
            <a:endParaRPr lang="en-US" dirty="0"/>
          </a:p>
          <a:p>
            <a:endParaRPr lang="en-US" dirty="0"/>
          </a:p>
        </p:txBody>
      </p:sp>
      <p:sp>
        <p:nvSpPr>
          <p:cNvPr id="4" name="Date Placeholder 3">
            <a:extLst>
              <a:ext uri="{FF2B5EF4-FFF2-40B4-BE49-F238E27FC236}">
                <a16:creationId xmlns:a16="http://schemas.microsoft.com/office/drawing/2014/main" id="{4E91ED49-2C3F-430C-9344-A575A41189C3}"/>
              </a:ext>
            </a:extLst>
          </p:cNvPr>
          <p:cNvSpPr>
            <a:spLocks noGrp="1"/>
          </p:cNvSpPr>
          <p:nvPr>
            <p:ph type="dt" sz="half" idx="10"/>
          </p:nvPr>
        </p:nvSpPr>
        <p:spPr/>
        <p:txBody>
          <a:bodyPr/>
          <a:lstStyle/>
          <a:p>
            <a:fld id="{8E40D02F-1DB0-4F7D-B4C4-0387B0330CD9}" type="datetime1">
              <a:rPr lang="en-US" altLang="en-US" smtClean="0"/>
              <a:t>8/15/2018</a:t>
            </a:fld>
            <a:endParaRPr lang="en-US" altLang="en-US" dirty="0"/>
          </a:p>
        </p:txBody>
      </p:sp>
      <p:sp>
        <p:nvSpPr>
          <p:cNvPr id="5" name="Slide Number Placeholder 4">
            <a:extLst>
              <a:ext uri="{FF2B5EF4-FFF2-40B4-BE49-F238E27FC236}">
                <a16:creationId xmlns:a16="http://schemas.microsoft.com/office/drawing/2014/main" id="{10D21D9A-606F-4919-A3E7-98B861C3AF90}"/>
              </a:ext>
            </a:extLst>
          </p:cNvPr>
          <p:cNvSpPr>
            <a:spLocks noGrp="1"/>
          </p:cNvSpPr>
          <p:nvPr>
            <p:ph type="sldNum" sz="quarter" idx="12"/>
          </p:nvPr>
        </p:nvSpPr>
        <p:spPr/>
        <p:txBody>
          <a:bodyPr/>
          <a:lstStyle/>
          <a:p>
            <a:fld id="{D4078CA2-75EA-4F42-B0AF-FB0975373545}" type="slidenum">
              <a:rPr lang="en-US" altLang="en-US" smtClean="0"/>
              <a:pPr/>
              <a:t>7</a:t>
            </a:fld>
            <a:endParaRPr lang="en-US" altLang="en-US" dirty="0"/>
          </a:p>
        </p:txBody>
      </p:sp>
    </p:spTree>
    <p:extLst>
      <p:ext uri="{BB962C8B-B14F-4D97-AF65-F5344CB8AC3E}">
        <p14:creationId xmlns:p14="http://schemas.microsoft.com/office/powerpoint/2010/main" val="44274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A2004-C5EF-4BC5-972B-090761F89E60}"/>
              </a:ext>
            </a:extLst>
          </p:cNvPr>
          <p:cNvSpPr>
            <a:spLocks noGrp="1"/>
          </p:cNvSpPr>
          <p:nvPr>
            <p:ph type="title"/>
          </p:nvPr>
        </p:nvSpPr>
        <p:spPr/>
        <p:txBody>
          <a:bodyPr/>
          <a:lstStyle/>
          <a:p>
            <a:r>
              <a:rPr lang="en-US" dirty="0"/>
              <a:t>WBS 121.2 SRF Updates - SSR1</a:t>
            </a:r>
          </a:p>
        </p:txBody>
      </p:sp>
      <p:sp>
        <p:nvSpPr>
          <p:cNvPr id="4" name="Date Placeholder 3">
            <a:extLst>
              <a:ext uri="{FF2B5EF4-FFF2-40B4-BE49-F238E27FC236}">
                <a16:creationId xmlns:a16="http://schemas.microsoft.com/office/drawing/2014/main" id="{7D8D3715-F846-4921-8605-FBC3FF256CA9}"/>
              </a:ext>
            </a:extLst>
          </p:cNvPr>
          <p:cNvSpPr>
            <a:spLocks noGrp="1"/>
          </p:cNvSpPr>
          <p:nvPr>
            <p:ph type="dt" sz="half" idx="2"/>
          </p:nvPr>
        </p:nvSpPr>
        <p:spPr/>
        <p:txBody>
          <a:bodyPr/>
          <a:lstStyle/>
          <a:p>
            <a:pPr>
              <a:defRPr/>
            </a:pPr>
            <a:fld id="{6B13FD7B-3E73-49FC-97DC-FE99AB6A4387}" type="datetime1">
              <a:rPr lang="en-US" smtClean="0"/>
              <a:t>8/15/2018</a:t>
            </a:fld>
            <a:endParaRPr lang="en-US" dirty="0"/>
          </a:p>
        </p:txBody>
      </p:sp>
      <p:sp>
        <p:nvSpPr>
          <p:cNvPr id="5" name="Slide Number Placeholder 4">
            <a:extLst>
              <a:ext uri="{FF2B5EF4-FFF2-40B4-BE49-F238E27FC236}">
                <a16:creationId xmlns:a16="http://schemas.microsoft.com/office/drawing/2014/main" id="{F57E6BBD-E7BD-4813-BBCB-66818B86831C}"/>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8" name="TextBox 7">
            <a:extLst>
              <a:ext uri="{FF2B5EF4-FFF2-40B4-BE49-F238E27FC236}">
                <a16:creationId xmlns:a16="http://schemas.microsoft.com/office/drawing/2014/main" id="{5624000B-2E3D-4667-8103-80F015DC5C14}"/>
              </a:ext>
            </a:extLst>
          </p:cNvPr>
          <p:cNvSpPr txBox="1"/>
          <p:nvPr/>
        </p:nvSpPr>
        <p:spPr>
          <a:xfrm>
            <a:off x="597717" y="1248919"/>
            <a:ext cx="6674792" cy="830997"/>
          </a:xfrm>
          <a:prstGeom prst="rect">
            <a:avLst/>
          </a:prstGeom>
          <a:noFill/>
        </p:spPr>
        <p:txBody>
          <a:bodyPr wrap="square" rtlCol="0">
            <a:spAutoFit/>
          </a:bodyPr>
          <a:lstStyle/>
          <a:p>
            <a:r>
              <a:rPr lang="en-US" dirty="0"/>
              <a:t>SSR1 Cavities (Specification 10 MV/m, Q0 = 6e9)</a:t>
            </a:r>
          </a:p>
          <a:p>
            <a:endParaRPr lang="en-US" dirty="0"/>
          </a:p>
        </p:txBody>
      </p:sp>
      <p:pic>
        <p:nvPicPr>
          <p:cNvPr id="2" name="Picture 1">
            <a:extLst>
              <a:ext uri="{FF2B5EF4-FFF2-40B4-BE49-F238E27FC236}">
                <a16:creationId xmlns:a16="http://schemas.microsoft.com/office/drawing/2014/main" id="{F867F337-1AB2-4104-BF66-AC41459B3C9C}"/>
              </a:ext>
            </a:extLst>
          </p:cNvPr>
          <p:cNvPicPr>
            <a:picLocks noChangeAspect="1"/>
          </p:cNvPicPr>
          <p:nvPr/>
        </p:nvPicPr>
        <p:blipFill>
          <a:blip r:embed="rId2"/>
          <a:stretch>
            <a:fillRect/>
          </a:stretch>
        </p:blipFill>
        <p:spPr>
          <a:xfrm>
            <a:off x="547382" y="1864986"/>
            <a:ext cx="6934821" cy="3815725"/>
          </a:xfrm>
          <a:prstGeom prst="rect">
            <a:avLst/>
          </a:prstGeom>
        </p:spPr>
      </p:pic>
      <p:sp>
        <p:nvSpPr>
          <p:cNvPr id="13" name="Rectangle: Rounded Corners 12">
            <a:extLst>
              <a:ext uri="{FF2B5EF4-FFF2-40B4-BE49-F238E27FC236}">
                <a16:creationId xmlns:a16="http://schemas.microsoft.com/office/drawing/2014/main" id="{ADE49135-1020-4287-912A-EC88F08D51D8}"/>
              </a:ext>
            </a:extLst>
          </p:cNvPr>
          <p:cNvSpPr/>
          <p:nvPr/>
        </p:nvSpPr>
        <p:spPr>
          <a:xfrm>
            <a:off x="3721676" y="2244015"/>
            <a:ext cx="1244608" cy="843134"/>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E5BD349-E462-4A40-B593-B310F37026F6}"/>
              </a:ext>
            </a:extLst>
          </p:cNvPr>
          <p:cNvSpPr txBox="1"/>
          <p:nvPr/>
        </p:nvSpPr>
        <p:spPr>
          <a:xfrm>
            <a:off x="7575259" y="3187817"/>
            <a:ext cx="1340141" cy="584775"/>
          </a:xfrm>
          <a:prstGeom prst="rect">
            <a:avLst/>
          </a:prstGeom>
          <a:noFill/>
          <a:ln>
            <a:solidFill>
              <a:schemeClr val="tx2"/>
            </a:solidFill>
          </a:ln>
        </p:spPr>
        <p:txBody>
          <a:bodyPr wrap="square" rtlCol="0">
            <a:spAutoFit/>
          </a:bodyPr>
          <a:lstStyle/>
          <a:p>
            <a:r>
              <a:rPr lang="en-US" sz="1600" dirty="0"/>
              <a:t>Will re-HPR and test again</a:t>
            </a:r>
          </a:p>
        </p:txBody>
      </p:sp>
      <p:cxnSp>
        <p:nvCxnSpPr>
          <p:cNvPr id="9" name="Straight Arrow Connector 8">
            <a:extLst>
              <a:ext uri="{FF2B5EF4-FFF2-40B4-BE49-F238E27FC236}">
                <a16:creationId xmlns:a16="http://schemas.microsoft.com/office/drawing/2014/main" id="{368EA87D-0447-47D1-BF05-8EFCC77F0A84}"/>
              </a:ext>
            </a:extLst>
          </p:cNvPr>
          <p:cNvCxnSpPr>
            <a:stCxn id="6" idx="1"/>
          </p:cNvCxnSpPr>
          <p:nvPr/>
        </p:nvCxnSpPr>
        <p:spPr>
          <a:xfrm flipH="1">
            <a:off x="7130642" y="3480205"/>
            <a:ext cx="444617" cy="9615"/>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640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A2004-C5EF-4BC5-972B-090761F89E60}"/>
              </a:ext>
            </a:extLst>
          </p:cNvPr>
          <p:cNvSpPr>
            <a:spLocks noGrp="1"/>
          </p:cNvSpPr>
          <p:nvPr>
            <p:ph type="title"/>
          </p:nvPr>
        </p:nvSpPr>
        <p:spPr/>
        <p:txBody>
          <a:bodyPr/>
          <a:lstStyle/>
          <a:p>
            <a:r>
              <a:rPr lang="en-US" dirty="0"/>
              <a:t>WBS 121.2 SRF Updates - HB650</a:t>
            </a:r>
          </a:p>
        </p:txBody>
      </p:sp>
      <p:sp>
        <p:nvSpPr>
          <p:cNvPr id="4" name="Date Placeholder 3">
            <a:extLst>
              <a:ext uri="{FF2B5EF4-FFF2-40B4-BE49-F238E27FC236}">
                <a16:creationId xmlns:a16="http://schemas.microsoft.com/office/drawing/2014/main" id="{7D8D3715-F846-4921-8605-FBC3FF256CA9}"/>
              </a:ext>
            </a:extLst>
          </p:cNvPr>
          <p:cNvSpPr>
            <a:spLocks noGrp="1"/>
          </p:cNvSpPr>
          <p:nvPr>
            <p:ph type="dt" sz="half" idx="2"/>
          </p:nvPr>
        </p:nvSpPr>
        <p:spPr/>
        <p:txBody>
          <a:bodyPr/>
          <a:lstStyle/>
          <a:p>
            <a:pPr>
              <a:defRPr/>
            </a:pPr>
            <a:fld id="{C2720071-0444-4412-9E3B-E11CFD6887E1}" type="datetime1">
              <a:rPr lang="en-US" smtClean="0"/>
              <a:t>8/15/2018</a:t>
            </a:fld>
            <a:endParaRPr lang="en-US" dirty="0"/>
          </a:p>
        </p:txBody>
      </p:sp>
      <p:sp>
        <p:nvSpPr>
          <p:cNvPr id="5" name="Slide Number Placeholder 4">
            <a:extLst>
              <a:ext uri="{FF2B5EF4-FFF2-40B4-BE49-F238E27FC236}">
                <a16:creationId xmlns:a16="http://schemas.microsoft.com/office/drawing/2014/main" id="{F57E6BBD-E7BD-4813-BBCB-66818B86831C}"/>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8" name="TextBox 7">
            <a:extLst>
              <a:ext uri="{FF2B5EF4-FFF2-40B4-BE49-F238E27FC236}">
                <a16:creationId xmlns:a16="http://schemas.microsoft.com/office/drawing/2014/main" id="{5624000B-2E3D-4667-8103-80F015DC5C14}"/>
              </a:ext>
            </a:extLst>
          </p:cNvPr>
          <p:cNvSpPr txBox="1"/>
          <p:nvPr/>
        </p:nvSpPr>
        <p:spPr>
          <a:xfrm>
            <a:off x="423875" y="688547"/>
            <a:ext cx="7579222" cy="461665"/>
          </a:xfrm>
          <a:prstGeom prst="rect">
            <a:avLst/>
          </a:prstGeom>
          <a:noFill/>
        </p:spPr>
        <p:txBody>
          <a:bodyPr wrap="square" rtlCol="0">
            <a:spAutoFit/>
          </a:bodyPr>
          <a:lstStyle/>
          <a:p>
            <a:r>
              <a:rPr lang="en-US" dirty="0"/>
              <a:t>HB650 5-cell Cavities (Specification 19 MV/m, 3.0e10)</a:t>
            </a:r>
          </a:p>
        </p:txBody>
      </p:sp>
      <p:pic>
        <p:nvPicPr>
          <p:cNvPr id="7" name="Picture 6">
            <a:extLst>
              <a:ext uri="{FF2B5EF4-FFF2-40B4-BE49-F238E27FC236}">
                <a16:creationId xmlns:a16="http://schemas.microsoft.com/office/drawing/2014/main" id="{447174B0-7B4F-4865-90D1-EA6E8D466239}"/>
              </a:ext>
            </a:extLst>
          </p:cNvPr>
          <p:cNvPicPr>
            <a:picLocks noChangeAspect="1"/>
          </p:cNvPicPr>
          <p:nvPr/>
        </p:nvPicPr>
        <p:blipFill>
          <a:blip r:embed="rId2"/>
          <a:stretch>
            <a:fillRect/>
          </a:stretch>
        </p:blipFill>
        <p:spPr>
          <a:xfrm>
            <a:off x="121213" y="1210103"/>
            <a:ext cx="8211242" cy="4446846"/>
          </a:xfrm>
          <a:prstGeom prst="rect">
            <a:avLst/>
          </a:prstGeom>
        </p:spPr>
      </p:pic>
      <p:sp>
        <p:nvSpPr>
          <p:cNvPr id="13" name="Rectangle: Rounded Corners 12">
            <a:extLst>
              <a:ext uri="{FF2B5EF4-FFF2-40B4-BE49-F238E27FC236}">
                <a16:creationId xmlns:a16="http://schemas.microsoft.com/office/drawing/2014/main" id="{ADE49135-1020-4287-912A-EC88F08D51D8}"/>
              </a:ext>
            </a:extLst>
          </p:cNvPr>
          <p:cNvSpPr/>
          <p:nvPr/>
        </p:nvSpPr>
        <p:spPr>
          <a:xfrm flipV="1">
            <a:off x="3961790" y="2972132"/>
            <a:ext cx="3187338" cy="328991"/>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6A830B5-9801-440D-BC57-E18A7080C12E}"/>
              </a:ext>
            </a:extLst>
          </p:cNvPr>
          <p:cNvSpPr txBox="1"/>
          <p:nvPr/>
        </p:nvSpPr>
        <p:spPr>
          <a:xfrm>
            <a:off x="7682646" y="1963024"/>
            <a:ext cx="1340141" cy="830997"/>
          </a:xfrm>
          <a:prstGeom prst="rect">
            <a:avLst/>
          </a:prstGeom>
          <a:noFill/>
          <a:ln>
            <a:solidFill>
              <a:schemeClr val="tx2"/>
            </a:solidFill>
          </a:ln>
        </p:spPr>
        <p:txBody>
          <a:bodyPr wrap="square" rtlCol="0">
            <a:spAutoFit/>
          </a:bodyPr>
          <a:lstStyle/>
          <a:p>
            <a:r>
              <a:rPr lang="en-US" sz="1600" dirty="0"/>
              <a:t>Update: furnace now repaired</a:t>
            </a:r>
          </a:p>
        </p:txBody>
      </p:sp>
      <p:cxnSp>
        <p:nvCxnSpPr>
          <p:cNvPr id="11" name="Straight Arrow Connector 10">
            <a:extLst>
              <a:ext uri="{FF2B5EF4-FFF2-40B4-BE49-F238E27FC236}">
                <a16:creationId xmlns:a16="http://schemas.microsoft.com/office/drawing/2014/main" id="{869AB7B9-8D43-4DD5-A669-668B45F7E91D}"/>
              </a:ext>
            </a:extLst>
          </p:cNvPr>
          <p:cNvCxnSpPr>
            <a:cxnSpLocks/>
          </p:cNvCxnSpPr>
          <p:nvPr/>
        </p:nvCxnSpPr>
        <p:spPr>
          <a:xfrm flipH="1" flipV="1">
            <a:off x="6988030" y="1803634"/>
            <a:ext cx="694616" cy="152408"/>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852782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Fermilab_PowerPoint_Template_090915</Template>
  <TotalTime>28799</TotalTime>
  <Words>1287</Words>
  <Application>Microsoft Office PowerPoint</Application>
  <PresentationFormat>On-screen Show (4:3)</PresentationFormat>
  <Paragraphs>208</Paragraphs>
  <Slides>20</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ＭＳ Ｐゴシック</vt:lpstr>
      <vt:lpstr>Arial</vt:lpstr>
      <vt:lpstr>Calibri</vt:lpstr>
      <vt:lpstr>Geneva</vt:lpstr>
      <vt:lpstr>Helvetica</vt:lpstr>
      <vt:lpstr>Times New Roman</vt:lpstr>
      <vt:lpstr>Fermilab_PPT_090815</vt:lpstr>
      <vt:lpstr>Worksheet</vt:lpstr>
      <vt:lpstr>PowerPoint Presentation</vt:lpstr>
      <vt:lpstr>Outline</vt:lpstr>
      <vt:lpstr>Staffing</vt:lpstr>
      <vt:lpstr>PowerPoint Presentation</vt:lpstr>
      <vt:lpstr>PowerPoint Presentation</vt:lpstr>
      <vt:lpstr>Updates - International Partnerships, In-kind Contributions</vt:lpstr>
      <vt:lpstr>ESH&amp;Q Update</vt:lpstr>
      <vt:lpstr>WBS 121.2 SRF Updates - SSR1</vt:lpstr>
      <vt:lpstr>WBS 121.2 SRF Updates - HB650</vt:lpstr>
      <vt:lpstr>WBS 121.2 SRF Updates - Couplers</vt:lpstr>
      <vt:lpstr>WBS 121.3 – Accelerator Systems Update</vt:lpstr>
      <vt:lpstr>Updates - WBS 121.4 Linac Installation and Commissioning (1 of 3)</vt:lpstr>
      <vt:lpstr>Updates - WBS 121.4 Linac Installation and Commissioning (2 of 3)</vt:lpstr>
      <vt:lpstr>Updates - WBS 121.4 Linac Installation and Commissioning (3 of 3)</vt:lpstr>
      <vt:lpstr>Conventional Facilities</vt:lpstr>
      <vt:lpstr>Site Preparation</vt:lpstr>
      <vt:lpstr>Cryo Plant Building</vt:lpstr>
      <vt:lpstr>RLS Development Status as of 15-Aug-2018</vt:lpstr>
      <vt:lpstr>CD-2 Preparation Scheduled (Revised 15-Aug-2018)</vt:lpstr>
      <vt:lpstr>Summary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 Holmes x3988,3211 05964N</dc:creator>
  <cp:lastModifiedBy>Marc L. Kaducak x5192 13409N</cp:lastModifiedBy>
  <cp:revision>473</cp:revision>
  <cp:lastPrinted>2016-10-27T20:26:53Z</cp:lastPrinted>
  <dcterms:created xsi:type="dcterms:W3CDTF">2016-07-25T19:56:26Z</dcterms:created>
  <dcterms:modified xsi:type="dcterms:W3CDTF">2018-08-15T14:32:58Z</dcterms:modified>
</cp:coreProperties>
</file>