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75" r:id="rId3"/>
    <p:sldMasterId id="2147483684" r:id="rId4"/>
  </p:sldMasterIdLst>
  <p:notesMasterIdLst>
    <p:notesMasterId r:id="rId20"/>
  </p:notesMasterIdLst>
  <p:handoutMasterIdLst>
    <p:handoutMasterId r:id="rId21"/>
  </p:handoutMasterIdLst>
  <p:sldIdLst>
    <p:sldId id="256" r:id="rId5"/>
    <p:sldId id="413" r:id="rId6"/>
    <p:sldId id="407" r:id="rId7"/>
    <p:sldId id="419" r:id="rId8"/>
    <p:sldId id="424" r:id="rId9"/>
    <p:sldId id="425" r:id="rId10"/>
    <p:sldId id="426" r:id="rId11"/>
    <p:sldId id="427" r:id="rId12"/>
    <p:sldId id="428" r:id="rId13"/>
    <p:sldId id="429" r:id="rId14"/>
    <p:sldId id="430" r:id="rId15"/>
    <p:sldId id="431" r:id="rId16"/>
    <p:sldId id="432" r:id="rId17"/>
    <p:sldId id="433" r:id="rId18"/>
    <p:sldId id="434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05"/>
    <p:restoredTop sz="93667" autoAdjust="0"/>
  </p:normalViewPr>
  <p:slideViewPr>
    <p:cSldViewPr>
      <p:cViewPr varScale="1">
        <p:scale>
          <a:sx n="103" d="100"/>
          <a:sy n="103" d="100"/>
        </p:scale>
        <p:origin x="648" y="114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01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8/16/2018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01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6656" tIns="48328" rIns="96656" bIns="4832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5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0" y="6538623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Next Steps Toward Production of TDRs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08.16.18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08.16.18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08.16.18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1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08.16.18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81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08.16.18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8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08.16.18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1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01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08.16.18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1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5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2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5347370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9" y="432612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70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08.16.18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1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5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179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1" y="1238252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08.16.18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08.16.18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22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08.16.18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8859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Next Steps Toward Production of TDRs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08.16.18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9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3666A"/>
                </a:solidFill>
                <a:latin typeface="Helvetica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08.16.18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425570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880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08.16.18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62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08.16.18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80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08.16.18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887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08.16.18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0187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08.16.18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53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08.16.18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25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08.16.18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64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08.16.18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3230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08.16.18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8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Next Steps Toward Production of TDRs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08.16.18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Next Steps Toward Production of TDRs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08.16.18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Next Steps Toward Production of TDRs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08.16.18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08.16.18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08.16.18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08.16.18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84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08.16.18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28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Next Steps Toward Production of TDRs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08.16.18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59" y="6538623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08.16.18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9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1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2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08.16.18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9" y="6488432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488432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hdr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08.16.18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Next Steps Toward Production of TDRs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62" y="5761482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962" y="47320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135879" y="211836"/>
            <a:ext cx="3598164" cy="214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316723" y="5974079"/>
            <a:ext cx="1370076" cy="5577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44500" y="1951450"/>
            <a:ext cx="808990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lang="en-US" sz="3200" b="1" dirty="0">
                <a:solidFill>
                  <a:srgbClr val="BB5F2B"/>
                </a:solidFill>
                <a:latin typeface="Arial"/>
                <a:cs typeface="Arial"/>
              </a:rPr>
              <a:t>Next Steps Toward Production of TDRs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451" y="2742761"/>
            <a:ext cx="8245348" cy="141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Eric James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20" dirty="0">
                <a:solidFill>
                  <a:srgbClr val="BB5F2B"/>
                </a:solidFill>
                <a:latin typeface="Arial"/>
                <a:cs typeface="Arial"/>
              </a:rPr>
              <a:t>Far Detector Technical Board</a:t>
            </a:r>
            <a:r>
              <a:rPr lang="en-US" sz="2200" spc="15" dirty="0">
                <a:solidFill>
                  <a:srgbClr val="BB5F2B"/>
                </a:solidFill>
                <a:latin typeface="Arial"/>
                <a:cs typeface="Arial"/>
              </a:rPr>
              <a:t> </a:t>
            </a:r>
            <a:r>
              <a:rPr sz="2200" spc="-30" dirty="0">
                <a:solidFill>
                  <a:srgbClr val="BB5F2B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eet</a:t>
            </a:r>
            <a:r>
              <a:rPr sz="2200" dirty="0">
                <a:solidFill>
                  <a:srgbClr val="BB5F2B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ng</a:t>
            </a:r>
            <a:endParaRPr lang="en-US" sz="2200" spc="-15" dirty="0">
              <a:solidFill>
                <a:srgbClr val="BB5F2B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15" dirty="0">
                <a:solidFill>
                  <a:srgbClr val="BB5F2B"/>
                </a:solidFill>
                <a:latin typeface="Arial"/>
                <a:cs typeface="Arial"/>
              </a:rPr>
              <a:t>August 16, </a:t>
            </a:r>
            <a:r>
              <a:rPr sz="2200" spc="-10" dirty="0">
                <a:solidFill>
                  <a:srgbClr val="BB5F2B"/>
                </a:solidFill>
                <a:latin typeface="Arial"/>
                <a:cs typeface="Arial"/>
              </a:rPr>
              <a:t>201</a:t>
            </a: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8</a:t>
            </a:r>
          </a:p>
          <a:p>
            <a:pPr marL="12700">
              <a:lnSpc>
                <a:spcPts val="2615"/>
              </a:lnSpc>
              <a:spcBef>
                <a:spcPts val="530"/>
              </a:spcBef>
            </a:pP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53711" y="5993891"/>
            <a:ext cx="2519172" cy="5379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Other Deliverables Required for TDRs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819" y="1394219"/>
            <a:ext cx="8093581" cy="430887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Finalized Cost Workbook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Final assignments of institutional responsibilities for detector deliverables (funding matrices)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Finalized construction and installation schedule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Complete set of interface documents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08.16.18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Next Steps Toward Production of TDRs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445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Funding Matrices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819" y="1394219"/>
            <a:ext cx="7331581" cy="418576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Need to update the RRB in September on the status of funding matrices associated with each detector sub-system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Will need to set up another round of phone calls with the consortia leadership teams to review recent developments in advance of meeting</a:t>
            </a:r>
            <a:endParaRPr lang="en-US" sz="2000" dirty="0"/>
          </a:p>
          <a:p>
            <a:pPr lvl="1"/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Target holding these in late August/early September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08.16.18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Next Steps Toward Production of TDRs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09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Construction Schedule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819" y="1394219"/>
            <a:ext cx="7636381" cy="467820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With initial cost estimate in place, need to focus on further refining construction and installation schedule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Initial inputs received from consortia earlier in the year did not join simply to form a coherent schedule across all sub-systems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</a:t>
            </a:r>
            <a:r>
              <a:rPr lang="en-US" sz="2800" dirty="0"/>
              <a:t> have been working with Mohammed a top-down approach for connecting the individual consortia schedules in a coherent way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08.16.18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Next Steps Toward Production of TDRs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072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Construction Schedule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647" y="1133352"/>
            <a:ext cx="7560181" cy="517064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Once this is finalized, I will need to interact with the consortia leadership teams to more fully develop the schedules associated with their sub-systems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The decision on whether to have a second ProtoDUNE run with production components has a potentially big impact on the schedule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We need to try to have a complete first pass of the schedule on the time scale of the next few months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08.16.18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Next Steps Toward Production of TDRs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773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Interface Documents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647" y="1133352"/>
            <a:ext cx="7560181" cy="473975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 lot of progress has been made on interface documents over the past few months in conjunction with assembling cost estimates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Have started the process of placing these  documents under signature control – need to continue pushing this forward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Have started to place a bit more emphasis on software interfaces – working to identify an Online Computing Coordinator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08.16.18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Next Steps Toward Production of TDRs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722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Design Reviews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647" y="1133352"/>
            <a:ext cx="7286753" cy="473975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Need to schedule 30% design reviews for SP-DSS, Installation, ITF, SP-PD, and DAQ before the end of this calendar year</a:t>
            </a:r>
          </a:p>
          <a:p>
            <a:pPr lvl="1"/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60% Design reviews for all sub-systems would nominally need to be scheduled for the first three months of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Tentative Schedule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SP-DSS Review – Next week at CERN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Installation Review – First week of October at CERN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ITF Review – Last week of October at SURF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SP-PD – Late November/Early December at FNAL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DAQ – Third week of December at CERN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08.16.18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Next Steps Toward Production of TDRs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5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Path to TDR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904" y="1219200"/>
            <a:ext cx="7494296" cy="49859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Less than seven months remaining to produce TDRs by April 1, 2019</a:t>
            </a:r>
          </a:p>
          <a:p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Completion of initial detector cost estimates on desired time frame (mid-August) was a big step forward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Thanks to everyone for their efforts to provide this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Neutrino Cost Group (NGC) will now review the cost information that we have provided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08.16.18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Next Steps Toward Production of TDRs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Cost Estimates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19200"/>
            <a:ext cx="4038600" cy="430887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The information provided has been uploaded into the following DUNE </a:t>
            </a:r>
            <a:r>
              <a:rPr lang="en-US" sz="2800" dirty="0" err="1"/>
              <a:t>DocDB</a:t>
            </a:r>
            <a:r>
              <a:rPr lang="en-US" sz="2800" dirty="0"/>
              <a:t> entries: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Please do not modify the contents of these entries while the NCG review is in progress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08.16.18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Next Steps Toward Production of TDRs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A05295E-BAE8-A646-B975-4C14CAB7E2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621100"/>
              </p:ext>
            </p:extLst>
          </p:nvPr>
        </p:nvGraphicFramePr>
        <p:xfrm>
          <a:off x="5187072" y="1143000"/>
          <a:ext cx="3512428" cy="4965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8021">
                  <a:extLst>
                    <a:ext uri="{9D8B030D-6E8A-4147-A177-3AD203B41FA5}">
                      <a16:colId xmlns:a16="http://schemas.microsoft.com/office/drawing/2014/main" val="1508022194"/>
                    </a:ext>
                  </a:extLst>
                </a:gridCol>
                <a:gridCol w="1624626">
                  <a:extLst>
                    <a:ext uri="{9D8B030D-6E8A-4147-A177-3AD203B41FA5}">
                      <a16:colId xmlns:a16="http://schemas.microsoft.com/office/drawing/2014/main" val="2068777254"/>
                    </a:ext>
                  </a:extLst>
                </a:gridCol>
                <a:gridCol w="809781">
                  <a:extLst>
                    <a:ext uri="{9D8B030D-6E8A-4147-A177-3AD203B41FA5}">
                      <a16:colId xmlns:a16="http://schemas.microsoft.com/office/drawing/2014/main" val="2149274037"/>
                    </a:ext>
                  </a:extLst>
                </a:gridCol>
              </a:tblGrid>
              <a:tr h="217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 dirty="0">
                          <a:effectLst/>
                        </a:rPr>
                        <a:t>WBS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Description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DocDB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extLst>
                  <a:ext uri="{0D108BD9-81ED-4DB2-BD59-A6C34878D82A}">
                    <a16:rowId xmlns:a16="http://schemas.microsoft.com/office/drawing/2014/main" val="1745516039"/>
                  </a:ext>
                </a:extLst>
              </a:tr>
              <a:tr h="217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 dirty="0">
                          <a:effectLst/>
                        </a:rPr>
                        <a:t>1.0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Project Office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9450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extLst>
                  <a:ext uri="{0D108BD9-81ED-4DB2-BD59-A6C34878D82A}">
                    <a16:rowId xmlns:a16="http://schemas.microsoft.com/office/drawing/2014/main" val="2618880986"/>
                  </a:ext>
                </a:extLst>
              </a:tr>
              <a:tr h="217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2.1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SP-TC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9453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extLst>
                  <a:ext uri="{0D108BD9-81ED-4DB2-BD59-A6C34878D82A}">
                    <a16:rowId xmlns:a16="http://schemas.microsoft.com/office/drawing/2014/main" val="3105979019"/>
                  </a:ext>
                </a:extLst>
              </a:tr>
              <a:tr h="217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2.2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SP-APA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9456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extLst>
                  <a:ext uri="{0D108BD9-81ED-4DB2-BD59-A6C34878D82A}">
                    <a16:rowId xmlns:a16="http://schemas.microsoft.com/office/drawing/2014/main" val="3754598669"/>
                  </a:ext>
                </a:extLst>
              </a:tr>
              <a:tr h="217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2.3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SP-ELE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9459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extLst>
                  <a:ext uri="{0D108BD9-81ED-4DB2-BD59-A6C34878D82A}">
                    <a16:rowId xmlns:a16="http://schemas.microsoft.com/office/drawing/2014/main" val="3229295296"/>
                  </a:ext>
                </a:extLst>
              </a:tr>
              <a:tr h="217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2.4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SP-PD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9462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extLst>
                  <a:ext uri="{0D108BD9-81ED-4DB2-BD59-A6C34878D82A}">
                    <a16:rowId xmlns:a16="http://schemas.microsoft.com/office/drawing/2014/main" val="51884219"/>
                  </a:ext>
                </a:extLst>
              </a:tr>
              <a:tr h="217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2.8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SP-HV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9465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extLst>
                  <a:ext uri="{0D108BD9-81ED-4DB2-BD59-A6C34878D82A}">
                    <a16:rowId xmlns:a16="http://schemas.microsoft.com/office/drawing/2014/main" val="3218118323"/>
                  </a:ext>
                </a:extLst>
              </a:tr>
              <a:tr h="217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2.9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 dirty="0">
                          <a:effectLst/>
                        </a:rPr>
                        <a:t>SP-DAQ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9468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extLst>
                  <a:ext uri="{0D108BD9-81ED-4DB2-BD59-A6C34878D82A}">
                    <a16:rowId xmlns:a16="http://schemas.microsoft.com/office/drawing/2014/main" val="165430918"/>
                  </a:ext>
                </a:extLst>
              </a:tr>
              <a:tr h="217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2.10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SP-CISC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9471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extLst>
                  <a:ext uri="{0D108BD9-81ED-4DB2-BD59-A6C34878D82A}">
                    <a16:rowId xmlns:a16="http://schemas.microsoft.com/office/drawing/2014/main" val="539664047"/>
                  </a:ext>
                </a:extLst>
              </a:tr>
              <a:tr h="217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3.1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DP-TC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 dirty="0">
                          <a:effectLst/>
                        </a:rPr>
                        <a:t>9474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extLst>
                  <a:ext uri="{0D108BD9-81ED-4DB2-BD59-A6C34878D82A}">
                    <a16:rowId xmlns:a16="http://schemas.microsoft.com/office/drawing/2014/main" val="1275390480"/>
                  </a:ext>
                </a:extLst>
              </a:tr>
              <a:tr h="217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3.5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DP-CRP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 dirty="0">
                          <a:effectLst/>
                        </a:rPr>
                        <a:t>9477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extLst>
                  <a:ext uri="{0D108BD9-81ED-4DB2-BD59-A6C34878D82A}">
                    <a16:rowId xmlns:a16="http://schemas.microsoft.com/office/drawing/2014/main" val="276712905"/>
                  </a:ext>
                </a:extLst>
              </a:tr>
              <a:tr h="217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3.6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DP-ELE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 dirty="0">
                          <a:effectLst/>
                        </a:rPr>
                        <a:t>9480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extLst>
                  <a:ext uri="{0D108BD9-81ED-4DB2-BD59-A6C34878D82A}">
                    <a16:rowId xmlns:a16="http://schemas.microsoft.com/office/drawing/2014/main" val="3987249762"/>
                  </a:ext>
                </a:extLst>
              </a:tr>
              <a:tr h="217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3.7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DP-PD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 dirty="0">
                          <a:effectLst/>
                        </a:rPr>
                        <a:t>9483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extLst>
                  <a:ext uri="{0D108BD9-81ED-4DB2-BD59-A6C34878D82A}">
                    <a16:rowId xmlns:a16="http://schemas.microsoft.com/office/drawing/2014/main" val="2557451228"/>
                  </a:ext>
                </a:extLst>
              </a:tr>
              <a:tr h="217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3.8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DP-HV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 dirty="0">
                          <a:effectLst/>
                        </a:rPr>
                        <a:t>9486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extLst>
                  <a:ext uri="{0D108BD9-81ED-4DB2-BD59-A6C34878D82A}">
                    <a16:rowId xmlns:a16="http://schemas.microsoft.com/office/drawing/2014/main" val="1089504544"/>
                  </a:ext>
                </a:extLst>
              </a:tr>
              <a:tr h="217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3.9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DP-DAQ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 dirty="0">
                          <a:effectLst/>
                        </a:rPr>
                        <a:t>9489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extLst>
                  <a:ext uri="{0D108BD9-81ED-4DB2-BD59-A6C34878D82A}">
                    <a16:rowId xmlns:a16="http://schemas.microsoft.com/office/drawing/2014/main" val="611601206"/>
                  </a:ext>
                </a:extLst>
              </a:tr>
              <a:tr h="217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>
                          <a:effectLst/>
                        </a:rPr>
                        <a:t>3.10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baseline="0">
                          <a:effectLst/>
                        </a:rPr>
                        <a:t>DP-CISC</a:t>
                      </a:r>
                      <a:endParaRPr lang="en-US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baseline="0" dirty="0">
                          <a:effectLst/>
                        </a:rPr>
                        <a:t>9492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61" marR="5561" marT="5561" marB="0" anchor="b"/>
                </a:tc>
                <a:extLst>
                  <a:ext uri="{0D108BD9-81ED-4DB2-BD59-A6C34878D82A}">
                    <a16:rowId xmlns:a16="http://schemas.microsoft.com/office/drawing/2014/main" val="3116664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783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Cost Estimates – Next Steps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43000"/>
            <a:ext cx="7483981" cy="455509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NGC will provide feedback to us and report to the RRB on the time scale of one month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Ami Dave is working to combine the received input into a coherent WBS cost book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Goal is to see if we can format this in a manner that will be easier to update and maintain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Expect the next NCG review of the cost book to take place in about six months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08.16.18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Next Steps Toward Production of TDRs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7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TDR Preparation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819" y="1394219"/>
            <a:ext cx="6721981" cy="437042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Next major step is to get the writing of the document underway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LBNC has asked that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We attempt to minimize the length of the TDR volumes as much as possible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We provide initial drafts that the committee can begin to study several months prior to the submission of the final documents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08.16.18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Next Steps Toward Production of TDRs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214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TDR Schedule (Preliminary thoughts)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819" y="1394219"/>
            <a:ext cx="7331581" cy="473975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September 1 - editors appointed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October 1 - outlines due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November 1 – first drafts due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December 1 – second drafts due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February 1 – input from independent reviews of second drafts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March 1 – final drafts due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April 1 – independent reviews of second drafts complete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April 15 – submit final drafts to LBNC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08.16.18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Next Steps Toward Production of TDRs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002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Next LBNC 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819" y="1394219"/>
            <a:ext cx="7331581" cy="455509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Next LBNC review is tentatively being planned for December 13-15 at CERN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Focus on ProtoDUNE results and a more in-depth discussion of DP not possible at last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LBNC would like access to second drafts of TDR volumes to begin digesting contents, although with understanding that the review itself would be based on the final versions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08.16.18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Next Steps Toward Production of TDRs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97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TDR Themes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819" y="1394218"/>
            <a:ext cx="7407781" cy="541686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LBNC has continued to hammer on a number of themes which will need to be addressed in the TDRs</a:t>
            </a:r>
          </a:p>
          <a:p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Detector requirements and how these are derived from the physics goals of the experiment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Identification of risks and strategies for mitigating and/or dealing with these should they be realized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Plans for additional R&amp;D and how decisions between various design choices will be made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Definition of interfaces (both between detector sub-systems and with the supporting infrastructure)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08.16.18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Next Steps Toward Production of TDRs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729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Decision on </a:t>
            </a:r>
            <a:r>
              <a:rPr lang="en-US" sz="3200" dirty="0" err="1"/>
              <a:t>ProtoDUNEs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819" y="1394219"/>
            <a:ext cx="7560181" cy="473975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On the topic of plans for future integration testing, we will need to decide in the very near future whether to incorporate additional ProtoDUNE running into our planning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CERN SPSC expects us to submit a proposal for future running at its October meeting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Spokespersons have requested input from the consortia on how additional ProtoDUNE running would fit within their current plans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08.16.18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Next Steps Toward Production of TDRs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81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11271</TotalTime>
  <Words>1031</Words>
  <Application>Microsoft Office PowerPoint</Application>
  <PresentationFormat>On-screen Show (4:3)</PresentationFormat>
  <Paragraphs>193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Geneva</vt:lpstr>
      <vt:lpstr>Helvetica</vt:lpstr>
      <vt:lpstr>Lucida Grande</vt:lpstr>
      <vt:lpstr>Office Theme</vt:lpstr>
      <vt:lpstr>LBNF Content-Footer Theme</vt:lpstr>
      <vt:lpstr>1_LBNF Content-Footer Theme</vt:lpstr>
      <vt:lpstr>2_LBNF Content-Footer Theme</vt:lpstr>
      <vt:lpstr>PowerPoint Presentation</vt:lpstr>
      <vt:lpstr>Path to TDR</vt:lpstr>
      <vt:lpstr>Cost Estimates</vt:lpstr>
      <vt:lpstr>Cost Estimates – Next Steps</vt:lpstr>
      <vt:lpstr>TDR Preparation</vt:lpstr>
      <vt:lpstr>TDR Schedule (Preliminary thoughts)</vt:lpstr>
      <vt:lpstr>Next LBNC Review</vt:lpstr>
      <vt:lpstr>TDR Themes</vt:lpstr>
      <vt:lpstr>Decision on ProtoDUNEs</vt:lpstr>
      <vt:lpstr>Other Deliverables Required for TDRs</vt:lpstr>
      <vt:lpstr>Funding Matrices</vt:lpstr>
      <vt:lpstr>Construction Schedule</vt:lpstr>
      <vt:lpstr>Construction Schedule (cont.)</vt:lpstr>
      <vt:lpstr>Interface Documents</vt:lpstr>
      <vt:lpstr>Design Reviews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Eric B. James x8610 13850N</cp:lastModifiedBy>
  <cp:revision>481</cp:revision>
  <cp:lastPrinted>2017-02-24T18:10:33Z</cp:lastPrinted>
  <dcterms:created xsi:type="dcterms:W3CDTF">2016-07-13T11:29:54Z</dcterms:created>
  <dcterms:modified xsi:type="dcterms:W3CDTF">2018-08-16T15:54:42Z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