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theme/themeOverride2.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5"/>
  </p:notesMasterIdLst>
  <p:handoutMasterIdLst>
    <p:handoutMasterId r:id="rId36"/>
  </p:handoutMasterIdLst>
  <p:sldIdLst>
    <p:sldId id="286" r:id="rId5"/>
    <p:sldId id="340" r:id="rId6"/>
    <p:sldId id="355" r:id="rId7"/>
    <p:sldId id="369" r:id="rId8"/>
    <p:sldId id="349" r:id="rId9"/>
    <p:sldId id="357" r:id="rId10"/>
    <p:sldId id="344" r:id="rId11"/>
    <p:sldId id="371" r:id="rId12"/>
    <p:sldId id="358" r:id="rId13"/>
    <p:sldId id="347" r:id="rId14"/>
    <p:sldId id="345" r:id="rId15"/>
    <p:sldId id="373" r:id="rId16"/>
    <p:sldId id="368" r:id="rId17"/>
    <p:sldId id="346" r:id="rId18"/>
    <p:sldId id="370" r:id="rId19"/>
    <p:sldId id="341" r:id="rId20"/>
    <p:sldId id="372" r:id="rId21"/>
    <p:sldId id="360" r:id="rId22"/>
    <p:sldId id="361" r:id="rId23"/>
    <p:sldId id="350" r:id="rId24"/>
    <p:sldId id="362" r:id="rId25"/>
    <p:sldId id="363" r:id="rId26"/>
    <p:sldId id="364" r:id="rId27"/>
    <p:sldId id="365" r:id="rId28"/>
    <p:sldId id="366" r:id="rId29"/>
    <p:sldId id="367" r:id="rId30"/>
    <p:sldId id="339" r:id="rId31"/>
    <p:sldId id="354" r:id="rId32"/>
    <p:sldId id="342" r:id="rId33"/>
    <p:sldId id="343" r:id="rId34"/>
  </p:sldIdLst>
  <p:sldSz cx="9144000" cy="6858000" type="screen4x3"/>
  <p:notesSz cx="6950075" cy="9236075"/>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p15:guide id="1" orient="horz" pos="4142">
          <p15:clr>
            <a:srgbClr val="A4A3A4"/>
          </p15:clr>
        </p15:guide>
        <p15:guide id="2" orient="horz" pos="3648" userDrawn="1">
          <p15:clr>
            <a:srgbClr val="A4A3A4"/>
          </p15:clr>
        </p15:guide>
        <p15:guide id="3" orient="horz" pos="1704" userDrawn="1">
          <p15:clr>
            <a:srgbClr val="A4A3A4"/>
          </p15:clr>
        </p15:guide>
        <p15:guide id="4" orient="horz" pos="696" userDrawn="1">
          <p15:clr>
            <a:srgbClr val="A4A3A4"/>
          </p15:clr>
        </p15:guide>
        <p15:guide id="5" orient="horz" pos="2784" userDrawn="1">
          <p15:clr>
            <a:srgbClr val="A4A3A4"/>
          </p15:clr>
        </p15:guide>
        <p15:guide id="6" orient="horz" pos="174">
          <p15:clr>
            <a:srgbClr val="A4A3A4"/>
          </p15:clr>
        </p15:guide>
        <p15:guide id="7" orient="horz" pos="128">
          <p15:clr>
            <a:srgbClr val="A4A3A4"/>
          </p15:clr>
        </p15:guide>
        <p15:guide id="8" pos="5621">
          <p15:clr>
            <a:srgbClr val="A4A3A4"/>
          </p15:clr>
        </p15:guide>
        <p15:guide id="9" pos="136">
          <p15:clr>
            <a:srgbClr val="A4A3A4"/>
          </p15:clr>
        </p15:guide>
        <p15:guide id="10" pos="600" userDrawn="1">
          <p15:clr>
            <a:srgbClr val="A4A3A4"/>
          </p15:clr>
        </p15:guide>
        <p15:guide id="11" pos="3576" userDrawn="1">
          <p15:clr>
            <a:srgbClr val="A4A3A4"/>
          </p15:clr>
        </p15:guide>
        <p15:guide id="12" pos="5163">
          <p15:clr>
            <a:srgbClr val="A4A3A4"/>
          </p15:clr>
        </p15:guide>
        <p15:guide id="13" pos="4632">
          <p15:clr>
            <a:srgbClr val="A4A3A4"/>
          </p15:clr>
        </p15:guide>
        <p15:guide id="14" pos="44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4E4E4E"/>
    <a:srgbClr val="404040"/>
    <a:srgbClr val="004C97"/>
    <a:srgbClr val="63666A"/>
    <a:srgbClr val="99D6EA"/>
    <a:srgbClr val="505050"/>
    <a:srgbClr val="A7A8AA"/>
    <a:srgbClr val="003087"/>
    <a:srgbClr val="0F2D62"/>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398" autoAdjust="0"/>
    <p:restoredTop sz="93487" autoAdjust="0"/>
  </p:normalViewPr>
  <p:slideViewPr>
    <p:cSldViewPr snapToGrid="0" snapToObjects="1" showGuides="1">
      <p:cViewPr varScale="1">
        <p:scale>
          <a:sx n="119" d="100"/>
          <a:sy n="119" d="100"/>
        </p:scale>
        <p:origin x="1133" y="101"/>
      </p:cViewPr>
      <p:guideLst>
        <p:guide orient="horz" pos="4142"/>
        <p:guide orient="horz" pos="3648"/>
        <p:guide orient="horz" pos="1704"/>
        <p:guide orient="horz" pos="696"/>
        <p:guide orient="horz" pos="2784"/>
        <p:guide orient="horz" pos="174"/>
        <p:guide orient="horz" pos="128"/>
        <p:guide pos="5621"/>
        <p:guide pos="136"/>
        <p:guide pos="600"/>
        <p:guide pos="3576"/>
        <p:guide pos="5163"/>
        <p:guide pos="4632"/>
        <p:guide pos="4440"/>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936768" y="0"/>
            <a:ext cx="3011699" cy="461804"/>
          </a:xfrm>
          <a:prstGeom prst="rect">
            <a:avLst/>
          </a:prstGeom>
        </p:spPr>
        <p:txBody>
          <a:bodyPr vert="horz" wrap="square" lIns="92492" tIns="46246" rIns="92492" bIns="46246"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8/29/2018</a:t>
            </a:fld>
            <a:endParaRPr lang="en-US"/>
          </a:p>
        </p:txBody>
      </p:sp>
      <p:sp>
        <p:nvSpPr>
          <p:cNvPr id="4" name="Footer Placeholder 3"/>
          <p:cNvSpPr>
            <a:spLocks noGrp="1"/>
          </p:cNvSpPr>
          <p:nvPr>
            <p:ph type="ftr" sz="quarter" idx="2"/>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1804"/>
          </a:xfrm>
          <a:prstGeom prst="rect">
            <a:avLst/>
          </a:prstGeom>
        </p:spPr>
        <p:txBody>
          <a:bodyPr vert="horz" lIns="92492" tIns="46246" rIns="92492" bIns="46246"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936768" y="0"/>
            <a:ext cx="3011699" cy="461804"/>
          </a:xfrm>
          <a:prstGeom prst="rect">
            <a:avLst/>
          </a:prstGeom>
        </p:spPr>
        <p:txBody>
          <a:bodyPr vert="horz" wrap="square" lIns="92492" tIns="46246" rIns="92492" bIns="46246"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8/29/2018</a:t>
            </a:fld>
            <a:endParaRPr lang="en-US"/>
          </a:p>
        </p:txBody>
      </p:sp>
      <p:sp>
        <p:nvSpPr>
          <p:cNvPr id="4" name="Slide Image Placeholder 3"/>
          <p:cNvSpPr>
            <a:spLocks noGrp="1" noRot="1" noChangeAspect="1"/>
          </p:cNvSpPr>
          <p:nvPr>
            <p:ph type="sldImg" idx="2"/>
          </p:nvPr>
        </p:nvSpPr>
        <p:spPr>
          <a:xfrm>
            <a:off x="1165225" y="692150"/>
            <a:ext cx="4619625" cy="3463925"/>
          </a:xfrm>
          <a:prstGeom prst="rect">
            <a:avLst/>
          </a:prstGeom>
          <a:noFill/>
          <a:ln w="12700">
            <a:solidFill>
              <a:prstClr val="black"/>
            </a:solidFill>
          </a:ln>
        </p:spPr>
        <p:txBody>
          <a:bodyPr vert="horz" lIns="92492" tIns="46246" rIns="92492" bIns="46246" rtlCol="0" anchor="ctr"/>
          <a:lstStyle/>
          <a:p>
            <a:pPr lvl="0"/>
            <a:endParaRPr lang="en-US" noProof="0" dirty="0"/>
          </a:p>
        </p:txBody>
      </p:sp>
      <p:sp>
        <p:nvSpPr>
          <p:cNvPr id="5" name="Notes Placeholder 4"/>
          <p:cNvSpPr>
            <a:spLocks noGrp="1"/>
          </p:cNvSpPr>
          <p:nvPr>
            <p:ph type="body" sz="quarter" idx="3"/>
          </p:nvPr>
        </p:nvSpPr>
        <p:spPr>
          <a:xfrm>
            <a:off x="695008" y="4387136"/>
            <a:ext cx="5560060" cy="4156234"/>
          </a:xfrm>
          <a:prstGeom prst="rect">
            <a:avLst/>
          </a:prstGeom>
        </p:spPr>
        <p:txBody>
          <a:bodyPr vert="horz" lIns="92492" tIns="46246" rIns="92492" bIns="46246"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772668"/>
            <a:ext cx="3011699" cy="461804"/>
          </a:xfrm>
          <a:prstGeom prst="rect">
            <a:avLst/>
          </a:prstGeom>
        </p:spPr>
        <p:txBody>
          <a:bodyPr vert="horz" lIns="92492" tIns="46246" rIns="92492" bIns="46246"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936768" y="8772668"/>
            <a:ext cx="3011699" cy="461804"/>
          </a:xfrm>
          <a:prstGeom prst="rect">
            <a:avLst/>
          </a:prstGeom>
        </p:spPr>
        <p:txBody>
          <a:bodyPr vert="horz" wrap="square" lIns="92492" tIns="46246" rIns="92492" bIns="46246"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3101489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ermilab + Extra Logos Title">
    <p:spTree>
      <p:nvGrpSpPr>
        <p:cNvPr id="1" name=""/>
        <p:cNvGrpSpPr/>
        <p:nvPr/>
      </p:nvGrpSpPr>
      <p:grpSpPr>
        <a:xfrm>
          <a:off x="0" y="0"/>
          <a:ext cx="0" cy="0"/>
          <a:chOff x="0" y="0"/>
          <a:chExt cx="0" cy="0"/>
        </a:xfrm>
      </p:grpSpPr>
      <p:sp>
        <p:nvSpPr>
          <p:cNvPr id="24" name="Text Placeholder 23"/>
          <p:cNvSpPr>
            <a:spLocks noGrp="1"/>
          </p:cNvSpPr>
          <p:nvPr>
            <p:ph type="body" sz="quarter" idx="10"/>
          </p:nvPr>
        </p:nvSpPr>
        <p:spPr>
          <a:xfrm>
            <a:off x="219719" y="4963772"/>
            <a:ext cx="4941110"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cxnSp>
        <p:nvCxnSpPr>
          <p:cNvPr id="16" name="Straight Connector 15"/>
          <p:cNvCxnSpPr/>
          <p:nvPr userDrawn="1"/>
        </p:nvCxnSpPr>
        <p:spPr>
          <a:xfrm>
            <a:off x="5574189" y="6360810"/>
            <a:ext cx="3257550"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3" name="Rectangle 2"/>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 Placeholder 24"/>
          <p:cNvSpPr>
            <a:spLocks noGrp="1"/>
          </p:cNvSpPr>
          <p:nvPr>
            <p:ph type="body" sz="quarter" idx="11"/>
          </p:nvPr>
        </p:nvSpPr>
        <p:spPr>
          <a:xfrm>
            <a:off x="219718" y="3951841"/>
            <a:ext cx="8667106" cy="1003049"/>
          </a:xfrm>
          <a:prstGeom prst="rect">
            <a:avLst/>
          </a:prstGeom>
        </p:spPr>
        <p:txBody>
          <a:bodyPr vert="horz" wrap="square" lIns="0" tIns="27432"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33" name="Picture 32" descr="FermiLogoBar_DOE_KO_horiz.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61" y="288917"/>
            <a:ext cx="9010786" cy="301891"/>
          </a:xfrm>
          <a:prstGeom prst="rect">
            <a:avLst/>
          </a:prstGeom>
        </p:spPr>
      </p:pic>
      <p:sp>
        <p:nvSpPr>
          <p:cNvPr id="10" name="TextBox 9">
            <a:extLst>
              <a:ext uri="{FF2B5EF4-FFF2-40B4-BE49-F238E27FC236}">
                <a16:creationId xmlns:a16="http://schemas.microsoft.com/office/drawing/2014/main" id="{530E44DA-468D-4764-9AF0-0922B4266F82}"/>
              </a:ext>
            </a:extLst>
          </p:cNvPr>
          <p:cNvSpPr txBox="1"/>
          <p:nvPr userDrawn="1"/>
        </p:nvSpPr>
        <p:spPr>
          <a:xfrm>
            <a:off x="5541484" y="5027249"/>
            <a:ext cx="3386284" cy="1231106"/>
          </a:xfrm>
          <a:prstGeom prst="rect">
            <a:avLst/>
          </a:prstGeom>
          <a:noFill/>
        </p:spPr>
        <p:txBody>
          <a:bodyPr wrap="square" lIns="0" tIns="0" rIns="0" bIns="0" rtlCol="0">
            <a:spAutoFit/>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sz="1600" dirty="0">
                <a:latin typeface="Helvetica"/>
                <a:cs typeface="Helvetica"/>
              </a:rPr>
              <a:t>In partnership with: </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India/DAE</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Italy/INFN</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UK/STFC</a:t>
            </a:r>
          </a:p>
          <a:p>
            <a:pPr marL="109538" marR="0" indent="0" algn="l" defTabSz="457200" rtl="0" eaLnBrk="1" fontAlgn="base" latinLnBrk="0" hangingPunct="1">
              <a:lnSpc>
                <a:spcPct val="100000"/>
              </a:lnSpc>
              <a:spcBef>
                <a:spcPct val="0"/>
              </a:spcBef>
              <a:spcAft>
                <a:spcPct val="0"/>
              </a:spcAft>
              <a:buClrTx/>
              <a:buSzTx/>
              <a:buFontTx/>
              <a:buNone/>
              <a:tabLst/>
              <a:defRPr/>
            </a:pPr>
            <a:r>
              <a:rPr lang="en-US" sz="1600" kern="1200" baseline="0" dirty="0">
                <a:solidFill>
                  <a:schemeClr val="tx1"/>
                </a:solidFill>
                <a:latin typeface="Helvetica"/>
                <a:ea typeface="Geneva" charset="0"/>
                <a:cs typeface="Helvetica"/>
              </a:rPr>
              <a:t>France/CEA/</a:t>
            </a:r>
            <a:r>
              <a:rPr lang="en-US" sz="1600" kern="1200" baseline="0" dirty="0" err="1">
                <a:solidFill>
                  <a:schemeClr val="tx1"/>
                </a:solidFill>
                <a:latin typeface="Helvetica"/>
                <a:ea typeface="Geneva" charset="0"/>
                <a:cs typeface="Helvetica"/>
              </a:rPr>
              <a:t>Irfu</a:t>
            </a:r>
            <a:r>
              <a:rPr lang="en-US" sz="1600" kern="1200" baseline="0" dirty="0">
                <a:solidFill>
                  <a:schemeClr val="tx1"/>
                </a:solidFill>
                <a:latin typeface="Helvetica"/>
                <a:ea typeface="Geneva" charset="0"/>
                <a:cs typeface="Helvetica"/>
              </a:rPr>
              <a:t>, CNRS/IN2P3 </a:t>
            </a:r>
            <a:endParaRPr lang="en-US" sz="1600" kern="1200" baseline="0" dirty="0">
              <a:solidFill>
                <a:schemeClr val="tx1"/>
              </a:solidFill>
              <a:latin typeface="Helvetica"/>
              <a:cs typeface="Helvetica"/>
            </a:endParaRPr>
          </a:p>
        </p:txBody>
      </p:sp>
      <p:pic>
        <p:nvPicPr>
          <p:cNvPr id="9" name="Picture 8">
            <a:extLst>
              <a:ext uri="{FF2B5EF4-FFF2-40B4-BE49-F238E27FC236}">
                <a16:creationId xmlns:a16="http://schemas.microsoft.com/office/drawing/2014/main" id="{7A3F7814-5B3D-F64D-90D9-B2F8FF1BE9E8}"/>
              </a:ext>
            </a:extLst>
          </p:cNvPr>
          <p:cNvPicPr>
            <a:picLocks noChangeAspect="1"/>
          </p:cNvPicPr>
          <p:nvPr userDrawn="1"/>
        </p:nvPicPr>
        <p:blipFill rotWithShape="1">
          <a:blip r:embed="rId3"/>
          <a:srcRect l="194" b="17200"/>
          <a:stretch/>
        </p:blipFill>
        <p:spPr>
          <a:xfrm>
            <a:off x="0" y="879726"/>
            <a:ext cx="9144000" cy="3037142"/>
          </a:xfrm>
          <a:prstGeom prst="rect">
            <a:avLst/>
          </a:prstGeom>
        </p:spPr>
      </p:pic>
    </p:spTree>
    <p:extLst>
      <p:ext uri="{BB962C8B-B14F-4D97-AF65-F5344CB8AC3E}">
        <p14:creationId xmlns:p14="http://schemas.microsoft.com/office/powerpoint/2010/main" val="3447826856"/>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Conten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3" name="Content Placeholder 2"/>
          <p:cNvSpPr>
            <a:spLocks noGrp="1"/>
          </p:cNvSpPr>
          <p:nvPr>
            <p:ph idx="1"/>
          </p:nvPr>
        </p:nvSpPr>
        <p:spPr>
          <a:xfrm>
            <a:off x="228600" y="1043046"/>
            <a:ext cx="8672513" cy="4987867"/>
          </a:xfrm>
          <a:prstGeom prst="rect">
            <a:avLst/>
          </a:prstGeom>
        </p:spPr>
        <p:txBody>
          <a:bodyPr lIns="0" tIns="0" rIns="0" bIns="0"/>
          <a:lstStyle>
            <a:lvl1pPr>
              <a:defRPr sz="2400">
                <a:solidFill>
                  <a:srgbClr val="404040"/>
                </a:solidFill>
              </a:defRPr>
            </a:lvl1pPr>
            <a:lvl2pPr>
              <a:defRPr sz="2200">
                <a:solidFill>
                  <a:srgbClr val="404040"/>
                </a:solidFill>
              </a:defRPr>
            </a:lvl2pPr>
            <a:lvl3pPr>
              <a:defRPr sz="2000">
                <a:solidFill>
                  <a:srgbClr val="404040"/>
                </a:solidFill>
              </a:defRPr>
            </a:lvl3pPr>
            <a:lvl4pPr>
              <a:defRPr sz="1800">
                <a:solidFill>
                  <a:srgbClr val="404040"/>
                </a:solidFill>
              </a:defRPr>
            </a:lvl4pPr>
            <a:lvl5pPr marL="2057400" indent="-228600">
              <a:buFont typeface="Arial"/>
              <a:buChar char="•"/>
              <a:defRPr sz="1800">
                <a:solidFill>
                  <a:srgbClr val="40404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userDrawn="1"/>
        </p:nvCxnSpPr>
        <p:spPr>
          <a:xfrm>
            <a:off x="228600" y="6315146"/>
            <a:ext cx="8677275"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10" name="Date Placeholder 3"/>
          <p:cNvSpPr>
            <a:spLocks noGrp="1"/>
          </p:cNvSpPr>
          <p:nvPr>
            <p:ph type="dt" sz="half" idx="2"/>
          </p:nvPr>
        </p:nvSpPr>
        <p:spPr>
          <a:xfrm>
            <a:off x="736826" y="6495482"/>
            <a:ext cx="134223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29 August 2018</a:t>
            </a:r>
            <a:endParaRPr lang="en-US" dirty="0"/>
          </a:p>
        </p:txBody>
      </p:sp>
      <p:sp>
        <p:nvSpPr>
          <p:cNvPr id="11" name="Footer Placeholder 4"/>
          <p:cNvSpPr>
            <a:spLocks noGrp="1"/>
          </p:cNvSpPr>
          <p:nvPr>
            <p:ph type="ftr" sz="quarter" idx="3"/>
          </p:nvPr>
        </p:nvSpPr>
        <p:spPr>
          <a:xfrm>
            <a:off x="2179295" y="6495482"/>
            <a:ext cx="4988118"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Site Preparation | PDR Review</a:t>
            </a:r>
            <a:endParaRPr lang="en-US" b="1" dirty="0"/>
          </a:p>
        </p:txBody>
      </p:sp>
      <p:sp>
        <p:nvSpPr>
          <p:cNvPr id="12"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4" name="Picture 3"/>
          <p:cNvPicPr>
            <a:picLocks noChangeAspect="1"/>
          </p:cNvPicPr>
          <p:nvPr userDrawn="1"/>
        </p:nvPicPr>
        <p:blipFill>
          <a:blip r:embed="rId2"/>
          <a:stretch>
            <a:fillRect/>
          </a:stretch>
        </p:blipFill>
        <p:spPr>
          <a:xfrm>
            <a:off x="7659493" y="6425596"/>
            <a:ext cx="919915" cy="362716"/>
          </a:xfrm>
          <a:prstGeom prst="rect">
            <a:avLst/>
          </a:prstGeom>
        </p:spPr>
      </p:pic>
    </p:spTree>
    <p:extLst>
      <p:ext uri="{BB962C8B-B14F-4D97-AF65-F5344CB8AC3E}">
        <p14:creationId xmlns:p14="http://schemas.microsoft.com/office/powerpoint/2010/main" val="3837769304"/>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3" name="Text Placeholder 3"/>
          <p:cNvSpPr>
            <a:spLocks noGrp="1"/>
          </p:cNvSpPr>
          <p:nvPr>
            <p:ph type="body" sz="half" idx="12"/>
          </p:nvPr>
        </p:nvSpPr>
        <p:spPr>
          <a:xfrm>
            <a:off x="22860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3"/>
          <p:cNvSpPr>
            <a:spLocks noGrp="1"/>
          </p:cNvSpPr>
          <p:nvPr>
            <p:ph type="body" sz="half" idx="13"/>
          </p:nvPr>
        </p:nvSpPr>
        <p:spPr>
          <a:xfrm>
            <a:off x="4687970" y="4765101"/>
            <a:ext cx="4206240"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Content Placeholder 2"/>
          <p:cNvSpPr>
            <a:spLocks noGrp="1"/>
          </p:cNvSpPr>
          <p:nvPr>
            <p:ph sz="half" idx="17"/>
          </p:nvPr>
        </p:nvSpPr>
        <p:spPr>
          <a:xfrm>
            <a:off x="22860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p:cNvSpPr>
            <a:spLocks noGrp="1"/>
          </p:cNvSpPr>
          <p:nvPr>
            <p:ph sz="half" idx="18"/>
          </p:nvPr>
        </p:nvSpPr>
        <p:spPr>
          <a:xfrm>
            <a:off x="4687970" y="1043694"/>
            <a:ext cx="4206240" cy="3568701"/>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Date Placeholder 3"/>
          <p:cNvSpPr>
            <a:spLocks noGrp="1"/>
          </p:cNvSpPr>
          <p:nvPr>
            <p:ph type="dt" sz="half" idx="2"/>
          </p:nvPr>
        </p:nvSpPr>
        <p:spPr>
          <a:xfrm>
            <a:off x="736826" y="6495482"/>
            <a:ext cx="1236353"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29 August 2018</a:t>
            </a:r>
            <a:endParaRPr lang="en-US" dirty="0"/>
          </a:p>
        </p:txBody>
      </p:sp>
      <p:sp>
        <p:nvSpPr>
          <p:cNvPr id="18" name="Footer Placeholder 4"/>
          <p:cNvSpPr>
            <a:spLocks noGrp="1"/>
          </p:cNvSpPr>
          <p:nvPr>
            <p:ph type="ftr" sz="quarter" idx="3"/>
          </p:nvPr>
        </p:nvSpPr>
        <p:spPr>
          <a:xfrm>
            <a:off x="2073416" y="6495482"/>
            <a:ext cx="4995721" cy="237285"/>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Site Preparation | PDR Review</a:t>
            </a:r>
            <a:endParaRPr lang="en-US" b="1" dirty="0"/>
          </a:p>
        </p:txBody>
      </p:sp>
      <p:sp>
        <p:nvSpPr>
          <p:cNvPr id="20"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10"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645056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1043693"/>
            <a:ext cx="3027894" cy="49942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1043694"/>
            <a:ext cx="5347605" cy="49942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495482"/>
            <a:ext cx="1284478" cy="241300"/>
          </a:xfrm>
        </p:spPr>
        <p:txBody>
          <a:bodyPr/>
          <a:lstStyle>
            <a:lvl1pPr>
              <a:defRPr sz="1200" smtClean="0"/>
            </a:lvl1pPr>
          </a:lstStyle>
          <a:p>
            <a:pPr>
              <a:defRPr/>
            </a:pPr>
            <a:r>
              <a:rPr lang="en-US"/>
              <a:t>29 August 2018</a:t>
            </a:r>
            <a:endParaRPr lang="en-US" dirty="0"/>
          </a:p>
        </p:txBody>
      </p:sp>
      <p:sp>
        <p:nvSpPr>
          <p:cNvPr id="6" name="Footer Placeholder 4"/>
          <p:cNvSpPr>
            <a:spLocks noGrp="1"/>
          </p:cNvSpPr>
          <p:nvPr>
            <p:ph type="ftr" sz="quarter" idx="17"/>
          </p:nvPr>
        </p:nvSpPr>
        <p:spPr>
          <a:xfrm>
            <a:off x="2121544" y="6495482"/>
            <a:ext cx="4947593" cy="242873"/>
          </a:xfrm>
        </p:spPr>
        <p:txBody>
          <a:bodyPr/>
          <a:lstStyle>
            <a:lvl1pPr>
              <a:defRPr sz="1200" dirty="0" smtClean="0"/>
            </a:lvl1pPr>
          </a:lstStyle>
          <a:p>
            <a:pPr>
              <a:defRPr/>
            </a:pPr>
            <a:r>
              <a:rPr lang="en-US"/>
              <a:t>Site Preparation | PDR Review</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238105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amp;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224073" y="1043694"/>
            <a:ext cx="8686800" cy="3695054"/>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3"/>
          <p:cNvSpPr>
            <a:spLocks noGrp="1"/>
          </p:cNvSpPr>
          <p:nvPr>
            <p:ph type="dt" sz="half" idx="10"/>
          </p:nvPr>
        </p:nvSpPr>
        <p:spPr>
          <a:xfrm>
            <a:off x="736827" y="6495482"/>
            <a:ext cx="1265228" cy="241300"/>
          </a:xfrm>
        </p:spPr>
        <p:txBody>
          <a:bodyPr/>
          <a:lstStyle>
            <a:lvl1pPr>
              <a:defRPr sz="1200" smtClean="0"/>
            </a:lvl1pPr>
          </a:lstStyle>
          <a:p>
            <a:pPr>
              <a:defRPr/>
            </a:pPr>
            <a:r>
              <a:rPr lang="en-US"/>
              <a:t>29 August 2018</a:t>
            </a:r>
            <a:endParaRPr lang="en-US" dirty="0"/>
          </a:p>
        </p:txBody>
      </p:sp>
      <p:sp>
        <p:nvSpPr>
          <p:cNvPr id="6" name="Footer Placeholder 4"/>
          <p:cNvSpPr>
            <a:spLocks noGrp="1"/>
          </p:cNvSpPr>
          <p:nvPr>
            <p:ph type="ftr" sz="quarter" idx="11"/>
          </p:nvPr>
        </p:nvSpPr>
        <p:spPr>
          <a:xfrm>
            <a:off x="2102295" y="6495482"/>
            <a:ext cx="4966844" cy="242873"/>
          </a:xfrm>
        </p:spPr>
        <p:txBody>
          <a:bodyPr/>
          <a:lstStyle>
            <a:lvl1pPr>
              <a:defRPr sz="1200" dirty="0" smtClean="0"/>
            </a:lvl1pPr>
          </a:lstStyle>
          <a:p>
            <a:pPr>
              <a:defRPr/>
            </a:pPr>
            <a:r>
              <a:rPr lang="en-US"/>
              <a:t>Site Preparation | PDR Review</a:t>
            </a:r>
            <a:endParaRPr lang="en-US" b="1" dirty="0"/>
          </a:p>
        </p:txBody>
      </p:sp>
      <p:sp>
        <p:nvSpPr>
          <p:cNvPr id="7" name="Slide Number Placeholder 5"/>
          <p:cNvSpPr>
            <a:spLocks noGrp="1"/>
          </p:cNvSpPr>
          <p:nvPr>
            <p:ph type="sldNum" sz="quarter" idx="12"/>
          </p:nvPr>
        </p:nvSpPr>
        <p:spPr/>
        <p:txBody>
          <a:bodyPr/>
          <a:lstStyle>
            <a:lvl1pPr>
              <a:defRPr sz="1200" smtClean="0"/>
            </a:lvl1pPr>
          </a:lstStyle>
          <a:p>
            <a:pPr>
              <a:defRPr/>
            </a:pPr>
            <a:fld id="{64DF0CCB-7EA3-7341-A46D-36EC5E85EBD6}" type="slidenum">
              <a:rPr lang="en-US"/>
              <a:pPr>
                <a:defRPr/>
              </a:pPr>
              <a:t>‹#›</a:t>
            </a:fld>
            <a:endParaRPr lang="en-US" dirty="0"/>
          </a:p>
        </p:txBody>
      </p:sp>
      <p:sp>
        <p:nvSpPr>
          <p:cNvPr id="11" name="Title 1"/>
          <p:cNvSpPr>
            <a:spLocks noGrp="1"/>
          </p:cNvSpPr>
          <p:nvPr>
            <p:ph type="title"/>
          </p:nvPr>
        </p:nvSpPr>
        <p:spPr>
          <a:xfrm>
            <a:off x="224073" y="465691"/>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237513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495482"/>
            <a:ext cx="1281264" cy="241300"/>
          </a:xfrm>
        </p:spPr>
        <p:txBody>
          <a:bodyPr/>
          <a:lstStyle/>
          <a:p>
            <a:pPr>
              <a:defRPr/>
            </a:pPr>
            <a:r>
              <a:rPr lang="en-US"/>
              <a:t>29 August 2018</a:t>
            </a:r>
            <a:endParaRPr lang="en-US" dirty="0"/>
          </a:p>
        </p:txBody>
      </p:sp>
      <p:sp>
        <p:nvSpPr>
          <p:cNvPr id="4" name="Footer Placeholder 3"/>
          <p:cNvSpPr>
            <a:spLocks noGrp="1"/>
          </p:cNvSpPr>
          <p:nvPr>
            <p:ph type="ftr" sz="quarter" idx="11"/>
          </p:nvPr>
        </p:nvSpPr>
        <p:spPr>
          <a:xfrm>
            <a:off x="2118330" y="6495482"/>
            <a:ext cx="4950808" cy="237285"/>
          </a:xfrm>
        </p:spPr>
        <p:txBody>
          <a:bodyPr/>
          <a:lstStyle/>
          <a:p>
            <a:pPr>
              <a:defRPr/>
            </a:pPr>
            <a:r>
              <a:rPr lang="en-US"/>
              <a:t>Site Preparation | PDR Review</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468311"/>
            <a:ext cx="8675688" cy="5684865"/>
          </a:xfrm>
          <a:prstGeom prst="rect">
            <a:avLst/>
          </a:prstGeom>
        </p:spPr>
        <p:txBody>
          <a:bodyPr vert="horz"/>
          <a:lstStyle/>
          <a:p>
            <a:r>
              <a:rPr lang="en-US"/>
              <a:t>Click icon to add picture</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1088216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tra Logos">
    <p:spTree>
      <p:nvGrpSpPr>
        <p:cNvPr id="1" name=""/>
        <p:cNvGrpSpPr/>
        <p:nvPr/>
      </p:nvGrpSpPr>
      <p:grpSpPr>
        <a:xfrm>
          <a:off x="0" y="0"/>
          <a:ext cx="0" cy="0"/>
          <a:chOff x="0" y="0"/>
          <a:chExt cx="0" cy="0"/>
        </a:xfrm>
      </p:grpSpPr>
      <p:sp>
        <p:nvSpPr>
          <p:cNvPr id="43" name="Picture Placeholder 14"/>
          <p:cNvSpPr>
            <a:spLocks noGrp="1"/>
          </p:cNvSpPr>
          <p:nvPr>
            <p:ph type="pic" sz="quarter" idx="19"/>
          </p:nvPr>
        </p:nvSpPr>
        <p:spPr>
          <a:xfrm>
            <a:off x="205694"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4" name="Picture Placeholder 14"/>
          <p:cNvSpPr>
            <a:spLocks noGrp="1"/>
          </p:cNvSpPr>
          <p:nvPr>
            <p:ph type="pic" sz="quarter" idx="20"/>
          </p:nvPr>
        </p:nvSpPr>
        <p:spPr>
          <a:xfrm>
            <a:off x="197942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5" name="Picture Placeholder 14"/>
          <p:cNvSpPr>
            <a:spLocks noGrp="1"/>
          </p:cNvSpPr>
          <p:nvPr>
            <p:ph type="pic" sz="quarter" idx="21"/>
          </p:nvPr>
        </p:nvSpPr>
        <p:spPr>
          <a:xfrm>
            <a:off x="375320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6" name="Picture Placeholder 14"/>
          <p:cNvSpPr>
            <a:spLocks noGrp="1"/>
          </p:cNvSpPr>
          <p:nvPr>
            <p:ph type="pic" sz="quarter" idx="22"/>
          </p:nvPr>
        </p:nvSpPr>
        <p:spPr>
          <a:xfrm>
            <a:off x="5534456"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7" name="Picture Placeholder 14"/>
          <p:cNvSpPr>
            <a:spLocks noGrp="1"/>
          </p:cNvSpPr>
          <p:nvPr>
            <p:ph type="pic" sz="quarter" idx="23"/>
          </p:nvPr>
        </p:nvSpPr>
        <p:spPr>
          <a:xfrm>
            <a:off x="7300765" y="279371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1" name="Date Placeholder 10"/>
          <p:cNvSpPr>
            <a:spLocks noGrp="1"/>
          </p:cNvSpPr>
          <p:nvPr>
            <p:ph type="dt" sz="half" idx="10"/>
          </p:nvPr>
        </p:nvSpPr>
        <p:spPr>
          <a:xfrm>
            <a:off x="736827" y="6495482"/>
            <a:ext cx="1242598" cy="241300"/>
          </a:xfrm>
        </p:spPr>
        <p:txBody>
          <a:bodyPr/>
          <a:lstStyle/>
          <a:p>
            <a:pPr>
              <a:defRPr/>
            </a:pPr>
            <a:r>
              <a:rPr lang="en-US"/>
              <a:t>29 August 2018</a:t>
            </a:r>
            <a:endParaRPr lang="en-US" dirty="0"/>
          </a:p>
        </p:txBody>
      </p:sp>
      <p:sp>
        <p:nvSpPr>
          <p:cNvPr id="12" name="Footer Placeholder 11"/>
          <p:cNvSpPr>
            <a:spLocks noGrp="1"/>
          </p:cNvSpPr>
          <p:nvPr>
            <p:ph type="ftr" sz="quarter" idx="11"/>
          </p:nvPr>
        </p:nvSpPr>
        <p:spPr>
          <a:xfrm>
            <a:off x="2079664" y="6495482"/>
            <a:ext cx="4989474" cy="242873"/>
          </a:xfrm>
        </p:spPr>
        <p:txBody>
          <a:bodyPr/>
          <a:lstStyle/>
          <a:p>
            <a:pPr>
              <a:defRPr/>
            </a:pPr>
            <a:r>
              <a:rPr lang="en-US"/>
              <a:t>Site Preparation | PDR Review</a:t>
            </a:r>
            <a:endParaRPr lang="en-US" b="1" dirty="0"/>
          </a:p>
        </p:txBody>
      </p:sp>
      <p:sp>
        <p:nvSpPr>
          <p:cNvPr id="13" name="Slide Number Placeholder 12"/>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8" name="Picture Placeholder 14"/>
          <p:cNvSpPr>
            <a:spLocks noGrp="1"/>
          </p:cNvSpPr>
          <p:nvPr>
            <p:ph type="pic" sz="quarter" idx="14"/>
          </p:nvPr>
        </p:nvSpPr>
        <p:spPr>
          <a:xfrm>
            <a:off x="205694"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19" name="Picture Placeholder 14"/>
          <p:cNvSpPr>
            <a:spLocks noGrp="1"/>
          </p:cNvSpPr>
          <p:nvPr>
            <p:ph type="pic" sz="quarter" idx="15"/>
          </p:nvPr>
        </p:nvSpPr>
        <p:spPr>
          <a:xfrm>
            <a:off x="197942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0" name="Picture Placeholder 14"/>
          <p:cNvSpPr>
            <a:spLocks noGrp="1"/>
          </p:cNvSpPr>
          <p:nvPr>
            <p:ph type="pic" sz="quarter" idx="16"/>
          </p:nvPr>
        </p:nvSpPr>
        <p:spPr>
          <a:xfrm>
            <a:off x="375320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1" name="Picture Placeholder 14"/>
          <p:cNvSpPr>
            <a:spLocks noGrp="1"/>
          </p:cNvSpPr>
          <p:nvPr>
            <p:ph type="pic" sz="quarter" idx="17"/>
          </p:nvPr>
        </p:nvSpPr>
        <p:spPr>
          <a:xfrm>
            <a:off x="5534456"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6" name="Picture Placeholder 14"/>
          <p:cNvSpPr>
            <a:spLocks noGrp="1"/>
          </p:cNvSpPr>
          <p:nvPr>
            <p:ph type="pic" sz="quarter" idx="18"/>
          </p:nvPr>
        </p:nvSpPr>
        <p:spPr>
          <a:xfrm>
            <a:off x="7300765" y="1050328"/>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49" name="Picture Placeholder 14"/>
          <p:cNvSpPr>
            <a:spLocks noGrp="1"/>
          </p:cNvSpPr>
          <p:nvPr>
            <p:ph type="pic" sz="quarter" idx="24"/>
          </p:nvPr>
        </p:nvSpPr>
        <p:spPr>
          <a:xfrm>
            <a:off x="205694"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0" name="Picture Placeholder 14"/>
          <p:cNvSpPr>
            <a:spLocks noGrp="1"/>
          </p:cNvSpPr>
          <p:nvPr>
            <p:ph type="pic" sz="quarter" idx="25"/>
          </p:nvPr>
        </p:nvSpPr>
        <p:spPr>
          <a:xfrm>
            <a:off x="197942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1" name="Picture Placeholder 14"/>
          <p:cNvSpPr>
            <a:spLocks noGrp="1"/>
          </p:cNvSpPr>
          <p:nvPr>
            <p:ph type="pic" sz="quarter" idx="26"/>
          </p:nvPr>
        </p:nvSpPr>
        <p:spPr>
          <a:xfrm>
            <a:off x="375320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2" name="Picture Placeholder 14"/>
          <p:cNvSpPr>
            <a:spLocks noGrp="1"/>
          </p:cNvSpPr>
          <p:nvPr>
            <p:ph type="pic" sz="quarter" idx="27"/>
          </p:nvPr>
        </p:nvSpPr>
        <p:spPr>
          <a:xfrm>
            <a:off x="5534456"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53" name="Picture Placeholder 14"/>
          <p:cNvSpPr>
            <a:spLocks noGrp="1"/>
          </p:cNvSpPr>
          <p:nvPr>
            <p:ph type="pic" sz="quarter" idx="28"/>
          </p:nvPr>
        </p:nvSpPr>
        <p:spPr>
          <a:xfrm>
            <a:off x="7300765" y="4526953"/>
            <a:ext cx="1600200" cy="1600200"/>
          </a:xfrm>
          <a:prstGeom prst="rect">
            <a:avLst/>
          </a:prstGeom>
        </p:spPr>
        <p:txBody>
          <a:bodyPr vert="horz"/>
          <a:lstStyle>
            <a:lvl1pPr marL="0" indent="0">
              <a:buFontTx/>
              <a:buNone/>
              <a:defRPr sz="1400" baseline="0"/>
            </a:lvl1pPr>
          </a:lstStyle>
          <a:p>
            <a:r>
              <a:rPr lang="en-US"/>
              <a:t>Click icon to add picture</a:t>
            </a:r>
            <a:endParaRPr lang="en-US" dirty="0"/>
          </a:p>
        </p:txBody>
      </p:sp>
      <p:sp>
        <p:nvSpPr>
          <p:cNvPr id="22" name="Title 1"/>
          <p:cNvSpPr>
            <a:spLocks noGrp="1"/>
          </p:cNvSpPr>
          <p:nvPr>
            <p:ph type="title"/>
          </p:nvPr>
        </p:nvSpPr>
        <p:spPr>
          <a:xfrm>
            <a:off x="228600" y="463790"/>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pic>
        <p:nvPicPr>
          <p:cNvPr id="23" name="Picture 2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extLst>
      <p:ext uri="{BB962C8B-B14F-4D97-AF65-F5344CB8AC3E}">
        <p14:creationId xmlns:p14="http://schemas.microsoft.com/office/powerpoint/2010/main" val="21666665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sp>
        <p:nvSpPr>
          <p:cNvPr id="10" name="Date Placeholder 3"/>
          <p:cNvSpPr>
            <a:spLocks noGrp="1"/>
          </p:cNvSpPr>
          <p:nvPr>
            <p:ph type="dt" sz="half" idx="2"/>
          </p:nvPr>
        </p:nvSpPr>
        <p:spPr>
          <a:xfrm>
            <a:off x="736826" y="6495482"/>
            <a:ext cx="1245081"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r>
              <a:rPr lang="en-US"/>
              <a:t>29 August 2018</a:t>
            </a:r>
            <a:endParaRPr lang="en-US" dirty="0"/>
          </a:p>
        </p:txBody>
      </p:sp>
      <p:sp>
        <p:nvSpPr>
          <p:cNvPr id="11" name="Footer Placeholder 4"/>
          <p:cNvSpPr>
            <a:spLocks noGrp="1"/>
          </p:cNvSpPr>
          <p:nvPr>
            <p:ph type="ftr" sz="quarter" idx="3"/>
          </p:nvPr>
        </p:nvSpPr>
        <p:spPr>
          <a:xfrm>
            <a:off x="2082146" y="6495482"/>
            <a:ext cx="5690200"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a:t>Site Preparation | PDR Review</a:t>
            </a:r>
            <a:endParaRPr lang="en-US" b="1" dirty="0"/>
          </a:p>
        </p:txBody>
      </p:sp>
      <p:sp>
        <p:nvSpPr>
          <p:cNvPr id="13" name="Slide Number Placeholder 5"/>
          <p:cNvSpPr>
            <a:spLocks noGrp="1"/>
          </p:cNvSpPr>
          <p:nvPr>
            <p:ph type="sldNum" sz="quarter" idx="4"/>
          </p:nvPr>
        </p:nvSpPr>
        <p:spPr>
          <a:xfrm>
            <a:off x="222250" y="6495482"/>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cxnSp>
        <p:nvCxnSpPr>
          <p:cNvPr id="8" name="Straight Connector 7"/>
          <p:cNvCxnSpPr/>
          <p:nvPr/>
        </p:nvCxnSpPr>
        <p:spPr>
          <a:xfrm>
            <a:off x="214800" y="6315146"/>
            <a:ext cx="8704708" cy="0"/>
          </a:xfrm>
          <a:prstGeom prst="line">
            <a:avLst/>
          </a:prstGeom>
          <a:ln w="28575" cmpd="sng">
            <a:solidFill>
              <a:srgbClr val="99D6EA"/>
            </a:solidFill>
          </a:ln>
          <a:effectLst/>
        </p:spPr>
        <p:style>
          <a:lnRef idx="2">
            <a:schemeClr val="accent1"/>
          </a:lnRef>
          <a:fillRef idx="0">
            <a:schemeClr val="accent1"/>
          </a:fillRef>
          <a:effectRef idx="1">
            <a:schemeClr val="accent1"/>
          </a:effectRef>
          <a:fontRef idx="minor">
            <a:schemeClr val="tx1"/>
          </a:fontRef>
        </p:style>
      </p:cxnSp>
      <p:sp>
        <p:nvSpPr>
          <p:cNvPr id="24" name="Slide Number Placeholder 5"/>
          <p:cNvSpPr txBox="1">
            <a:spLocks/>
          </p:cNvSpPr>
          <p:nvPr/>
        </p:nvSpPr>
        <p:spPr>
          <a:xfrm>
            <a:off x="381001" y="6667500"/>
            <a:ext cx="414338" cy="237285"/>
          </a:xfrm>
          <a:prstGeom prst="rect">
            <a:avLst/>
          </a:prstGeom>
        </p:spPr>
        <p:txBody>
          <a:bodyPr vert="horz" wrap="square" lIns="0" tIns="0" rIns="0" bIns="0" numCol="1" anchor="t" anchorCtr="0" compatLnSpc="1">
            <a:prstTxWarp prst="textNoShape">
              <a:avLst/>
            </a:prstTxWarp>
          </a:bodyPr>
          <a:lstStyle>
            <a:defPPr>
              <a:defRPr lang="en-US"/>
            </a:defPPr>
            <a:lvl1pPr algn="l" defTabSz="457200" rtl="0" fontAlgn="base">
              <a:spcBef>
                <a:spcPct val="0"/>
              </a:spcBef>
              <a:spcAft>
                <a:spcPct val="0"/>
              </a:spcAft>
              <a:defRPr sz="12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endParaRPr lang="en-US" dirty="0"/>
          </a:p>
        </p:txBody>
      </p:sp>
      <p:grpSp>
        <p:nvGrpSpPr>
          <p:cNvPr id="12" name="Group 11"/>
          <p:cNvGrpSpPr>
            <a:grpSpLocks noChangeAspect="1"/>
          </p:cNvGrpSpPr>
          <p:nvPr/>
        </p:nvGrpSpPr>
        <p:grpSpPr>
          <a:xfrm>
            <a:off x="209721" y="136401"/>
            <a:ext cx="8723157" cy="197990"/>
            <a:chOff x="577653" y="6258863"/>
            <a:chExt cx="8320285" cy="188846"/>
          </a:xfrm>
        </p:grpSpPr>
        <p:cxnSp>
          <p:nvCxnSpPr>
            <p:cNvPr id="14" name="Straight Connector 13"/>
            <p:cNvCxnSpPr/>
            <p:nvPr userDrawn="1"/>
          </p:nvCxnSpPr>
          <p:spPr>
            <a:xfrm>
              <a:off x="577653" y="6351018"/>
              <a:ext cx="7213350" cy="6918"/>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5" name="Picture 6" descr="FermiLogo_RGB_NALBlue.png"/>
            <p:cNvPicPr>
              <a:picLocks noChangeAspect="1"/>
            </p:cNvPicPr>
            <p:nvPr userDrawn="1"/>
          </p:nvPicPr>
          <p:blipFill>
            <a:blip r:embed="rId9">
              <a:extLst>
                <a:ext uri="{28A0092B-C50C-407E-A947-70E740481C1C}">
                  <a14:useLocalDpi xmlns:a14="http://schemas.microsoft.com/office/drawing/2010/main" val="0"/>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16" name="Picture 15"/>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7659493" y="6355909"/>
            <a:ext cx="919915" cy="502091"/>
          </a:xfrm>
          <a:prstGeom prst="rect">
            <a:avLst/>
          </a:prstGeom>
        </p:spPr>
      </p:pic>
    </p:spTree>
  </p:cSld>
  <p:clrMap bg1="lt1" tx1="dk1" bg2="lt2" tx2="dk2" accent1="accent1" accent2="accent2" accent3="accent3" accent4="accent4" accent5="accent5" accent6="accent6" hlink="hlink" folHlink="folHlink"/>
  <p:sldLayoutIdLst>
    <p:sldLayoutId id="2147484110" r:id="rId1"/>
    <p:sldLayoutId id="2147484098" r:id="rId2"/>
    <p:sldLayoutId id="2147484099" r:id="rId3"/>
    <p:sldLayoutId id="2147484100" r:id="rId4"/>
    <p:sldLayoutId id="2147484101" r:id="rId5"/>
    <p:sldLayoutId id="2147484121" r:id="rId6"/>
    <p:sldLayoutId id="2147484113" r:id="rId7"/>
  </p:sldLayoutIdLst>
  <p:hf hdr="0"/>
  <p:txStyles>
    <p:titleStyle>
      <a:lvl1pPr algn="l" defTabSz="457200" rtl="0" eaLnBrk="1" fontAlgn="base" hangingPunct="1">
        <a:spcBef>
          <a:spcPct val="0"/>
        </a:spcBef>
        <a:spcAft>
          <a:spcPct val="0"/>
        </a:spcAft>
        <a:defRPr sz="1700" b="1" kern="1200">
          <a:solidFill>
            <a:srgbClr val="074184"/>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074184"/>
          </a:solidFill>
          <a:latin typeface="Helvetica" charset="0"/>
          <a:ea typeface="Geneva"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595959"/>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595959"/>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595959"/>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595959"/>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fnal.gov/directorate/Policy_Manual.html" TargetMode="External"/><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hyperlink" Target="http://www.fnal.gov/directorate/documents/FNAL_Engineering_Manual.pdf" TargetMode="Externa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themeOverride" Target="../theme/themeOverride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19719" y="5004021"/>
            <a:ext cx="4941110" cy="1529241"/>
          </a:xfrm>
        </p:spPr>
        <p:txBody>
          <a:bodyPr/>
          <a:lstStyle/>
          <a:p>
            <a:r>
              <a:rPr lang="en-US" dirty="0"/>
              <a:t>S. Dixon\R. Wielgos</a:t>
            </a:r>
          </a:p>
          <a:p>
            <a:r>
              <a:rPr lang="en-US" dirty="0"/>
              <a:t>Conventional Facilities</a:t>
            </a:r>
          </a:p>
          <a:p>
            <a:r>
              <a:rPr lang="en-US" dirty="0"/>
              <a:t>29-August-2018</a:t>
            </a:r>
          </a:p>
        </p:txBody>
      </p:sp>
      <p:sp>
        <p:nvSpPr>
          <p:cNvPr id="5" name="Text Placeholder 4"/>
          <p:cNvSpPr>
            <a:spLocks noGrp="1"/>
          </p:cNvSpPr>
          <p:nvPr>
            <p:ph type="body" sz="quarter" idx="11"/>
          </p:nvPr>
        </p:nvSpPr>
        <p:spPr>
          <a:xfrm>
            <a:off x="219719" y="4000972"/>
            <a:ext cx="8667106" cy="1003049"/>
          </a:xfrm>
        </p:spPr>
        <p:txBody>
          <a:bodyPr>
            <a:normAutofit fontScale="92500" lnSpcReduction="10000"/>
          </a:bodyPr>
          <a:lstStyle/>
          <a:p>
            <a:r>
              <a:rPr lang="en-US" dirty="0"/>
              <a:t>Preliminary Design Review</a:t>
            </a:r>
          </a:p>
          <a:p>
            <a:r>
              <a:rPr lang="en-US" dirty="0"/>
              <a:t>WBS 121.06.02 – Site Preparation</a:t>
            </a:r>
          </a:p>
        </p:txBody>
      </p:sp>
    </p:spTree>
    <p:extLst>
      <p:ext uri="{BB962C8B-B14F-4D97-AF65-F5344CB8AC3E}">
        <p14:creationId xmlns:p14="http://schemas.microsoft.com/office/powerpoint/2010/main" val="25068106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Technical Requirements</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10</a:t>
            </a:fld>
            <a:endParaRPr lang="en-US" dirty="0"/>
          </a:p>
        </p:txBody>
      </p:sp>
      <p:pic>
        <p:nvPicPr>
          <p:cNvPr id="12" name="Picture 11">
            <a:extLst>
              <a:ext uri="{FF2B5EF4-FFF2-40B4-BE49-F238E27FC236}">
                <a16:creationId xmlns:a16="http://schemas.microsoft.com/office/drawing/2014/main" id="{935123F1-746E-41BD-95C4-BF9381B8270D}"/>
              </a:ext>
            </a:extLst>
          </p:cNvPr>
          <p:cNvPicPr>
            <a:picLocks noChangeAspect="1"/>
          </p:cNvPicPr>
          <p:nvPr/>
        </p:nvPicPr>
        <p:blipFill>
          <a:blip r:embed="rId2"/>
          <a:stretch>
            <a:fillRect/>
          </a:stretch>
        </p:blipFill>
        <p:spPr>
          <a:xfrm>
            <a:off x="228600" y="1104900"/>
            <a:ext cx="3945923" cy="5106488"/>
          </a:xfrm>
          <a:prstGeom prst="rect">
            <a:avLst/>
          </a:prstGeom>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4513B9B1-2DB0-4769-B760-A1E1847230BE}"/>
              </a:ext>
            </a:extLst>
          </p:cNvPr>
          <p:cNvPicPr>
            <a:picLocks noChangeAspect="1"/>
          </p:cNvPicPr>
          <p:nvPr/>
        </p:nvPicPr>
        <p:blipFill>
          <a:blip r:embed="rId3"/>
          <a:stretch>
            <a:fillRect/>
          </a:stretch>
        </p:blipFill>
        <p:spPr>
          <a:xfrm>
            <a:off x="4673354" y="1104899"/>
            <a:ext cx="3945922" cy="510648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28A00DED-9194-48B8-8DEB-900606C00DA5}"/>
              </a:ext>
            </a:extLst>
          </p:cNvPr>
          <p:cNvSpPr txBox="1"/>
          <p:nvPr/>
        </p:nvSpPr>
        <p:spPr>
          <a:xfrm>
            <a:off x="4874172" y="697693"/>
            <a:ext cx="3745104" cy="246221"/>
          </a:xfrm>
          <a:prstGeom prst="rect">
            <a:avLst/>
          </a:prstGeom>
          <a:noFill/>
        </p:spPr>
        <p:txBody>
          <a:bodyPr wrap="square" rtlCol="0">
            <a:spAutoFit/>
          </a:bodyPr>
          <a:lstStyle/>
          <a:p>
            <a:r>
              <a:rPr lang="en-US" sz="1000" i="1" dirty="0">
                <a:solidFill>
                  <a:srgbClr val="C00000"/>
                </a:solidFill>
              </a:rPr>
              <a:t>Technical Requirements Specifications ED0006789</a:t>
            </a:r>
          </a:p>
        </p:txBody>
      </p:sp>
    </p:spTree>
    <p:extLst>
      <p:ext uri="{BB962C8B-B14F-4D97-AF65-F5344CB8AC3E}">
        <p14:creationId xmlns:p14="http://schemas.microsoft.com/office/powerpoint/2010/main" val="3154971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Changes to KPP</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11</a:t>
            </a:fld>
            <a:endParaRPr lang="en-US" dirty="0"/>
          </a:p>
        </p:txBody>
      </p:sp>
      <p:pic>
        <p:nvPicPr>
          <p:cNvPr id="7" name="Picture 6">
            <a:extLst>
              <a:ext uri="{FF2B5EF4-FFF2-40B4-BE49-F238E27FC236}">
                <a16:creationId xmlns:a16="http://schemas.microsoft.com/office/drawing/2014/main" id="{893FE3EB-8C53-46C5-ADE1-CB3C47C8D2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528949"/>
            <a:ext cx="5770463" cy="3808161"/>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1601B8EB-4D0B-403E-93D7-F0F4410FDE00}"/>
              </a:ext>
            </a:extLst>
          </p:cNvPr>
          <p:cNvSpPr/>
          <p:nvPr/>
        </p:nvSpPr>
        <p:spPr>
          <a:xfrm>
            <a:off x="290545" y="3985898"/>
            <a:ext cx="5768133" cy="1400916"/>
          </a:xfrm>
          <a:prstGeom prst="rect">
            <a:avLst/>
          </a:prstGeom>
          <a:noFill/>
          <a:ln w="19050">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8AE0E267-E1A0-46C4-A251-8BC9B7D9BFB0}"/>
              </a:ext>
            </a:extLst>
          </p:cNvPr>
          <p:cNvSpPr txBox="1"/>
          <p:nvPr/>
        </p:nvSpPr>
        <p:spPr>
          <a:xfrm>
            <a:off x="178966" y="1000521"/>
            <a:ext cx="8512728" cy="461665"/>
          </a:xfrm>
          <a:prstGeom prst="rect">
            <a:avLst/>
          </a:prstGeom>
          <a:noFill/>
        </p:spPr>
        <p:txBody>
          <a:bodyPr wrap="square" rtlCol="0">
            <a:spAutoFit/>
          </a:bodyPr>
          <a:lstStyle/>
          <a:p>
            <a:r>
              <a:rPr lang="en-US" b="1" dirty="0">
                <a:solidFill>
                  <a:schemeClr val="accent6"/>
                </a:solidFill>
              </a:rPr>
              <a:t>Threshold and Objective KPP – </a:t>
            </a:r>
            <a:r>
              <a:rPr lang="en-US" b="1" u="sng" dirty="0">
                <a:solidFill>
                  <a:srgbClr val="C00000"/>
                </a:solidFill>
              </a:rPr>
              <a:t>No Changes</a:t>
            </a:r>
            <a:endParaRPr lang="en-US" u="sng" dirty="0">
              <a:solidFill>
                <a:srgbClr val="C00000"/>
              </a:solidFill>
            </a:endParaRPr>
          </a:p>
        </p:txBody>
      </p:sp>
      <p:sp>
        <p:nvSpPr>
          <p:cNvPr id="10" name="Rectangle 9">
            <a:extLst>
              <a:ext uri="{FF2B5EF4-FFF2-40B4-BE49-F238E27FC236}">
                <a16:creationId xmlns:a16="http://schemas.microsoft.com/office/drawing/2014/main" id="{D564D6F0-3934-4EBB-A88A-525AD780F623}"/>
              </a:ext>
            </a:extLst>
          </p:cNvPr>
          <p:cNvSpPr/>
          <p:nvPr/>
        </p:nvSpPr>
        <p:spPr>
          <a:xfrm>
            <a:off x="249238" y="6043027"/>
            <a:ext cx="7688385" cy="307777"/>
          </a:xfrm>
          <a:prstGeom prst="rect">
            <a:avLst/>
          </a:prstGeom>
        </p:spPr>
        <p:txBody>
          <a:bodyPr wrap="square">
            <a:spAutoFit/>
          </a:bodyPr>
          <a:lstStyle/>
          <a:p>
            <a:pPr marL="0" lvl="1" indent="0">
              <a:buNone/>
            </a:pPr>
            <a:r>
              <a:rPr lang="en-US" sz="1400" dirty="0">
                <a:solidFill>
                  <a:srgbClr val="C00000"/>
                </a:solidFill>
              </a:rPr>
              <a:t>KPP from PIP-II Preliminary Project Execution Plan (PIP-II-doc-115)</a:t>
            </a:r>
          </a:p>
        </p:txBody>
      </p:sp>
    </p:spTree>
    <p:extLst>
      <p:ext uri="{BB962C8B-B14F-4D97-AF65-F5344CB8AC3E}">
        <p14:creationId xmlns:p14="http://schemas.microsoft.com/office/powerpoint/2010/main" val="1216805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Changes to FRS - </a:t>
            </a:r>
            <a:r>
              <a:rPr lang="en-US" u="sng" dirty="0">
                <a:solidFill>
                  <a:srgbClr val="C00000"/>
                </a:solidFill>
              </a:rPr>
              <a:t>No Changes</a:t>
            </a:r>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12</a:t>
            </a:fld>
            <a:endParaRPr lang="en-US" dirty="0"/>
          </a:p>
        </p:txBody>
      </p:sp>
      <p:sp>
        <p:nvSpPr>
          <p:cNvPr id="11" name="Rectangle 10">
            <a:extLst>
              <a:ext uri="{FF2B5EF4-FFF2-40B4-BE49-F238E27FC236}">
                <a16:creationId xmlns:a16="http://schemas.microsoft.com/office/drawing/2014/main" id="{5A5D7643-CC2F-444B-8B6B-677AD9AC8210}"/>
              </a:ext>
            </a:extLst>
          </p:cNvPr>
          <p:cNvSpPr/>
          <p:nvPr/>
        </p:nvSpPr>
        <p:spPr>
          <a:xfrm>
            <a:off x="242887" y="5928612"/>
            <a:ext cx="8672513" cy="276999"/>
          </a:xfrm>
          <a:prstGeom prst="rect">
            <a:avLst/>
          </a:prstGeom>
        </p:spPr>
        <p:txBody>
          <a:bodyPr wrap="square">
            <a:spAutoFit/>
          </a:bodyPr>
          <a:lstStyle/>
          <a:p>
            <a:pPr marL="0" lvl="1" indent="0">
              <a:buNone/>
            </a:pPr>
            <a:r>
              <a:rPr lang="en-US" sz="1200" dirty="0">
                <a:solidFill>
                  <a:srgbClr val="C00000"/>
                </a:solidFill>
              </a:rPr>
              <a:t>Functional Requirements Specification can be found at TeamCenter ED0006787</a:t>
            </a:r>
          </a:p>
        </p:txBody>
      </p:sp>
      <p:pic>
        <p:nvPicPr>
          <p:cNvPr id="12" name="Picture 11">
            <a:extLst>
              <a:ext uri="{FF2B5EF4-FFF2-40B4-BE49-F238E27FC236}">
                <a16:creationId xmlns:a16="http://schemas.microsoft.com/office/drawing/2014/main" id="{45860EFE-D1E0-4C14-B8C1-D799FF8D4D69}"/>
              </a:ext>
            </a:extLst>
          </p:cNvPr>
          <p:cNvPicPr>
            <a:picLocks noChangeAspect="1"/>
          </p:cNvPicPr>
          <p:nvPr/>
        </p:nvPicPr>
        <p:blipFill>
          <a:blip r:embed="rId2"/>
          <a:stretch>
            <a:fillRect/>
          </a:stretch>
        </p:blipFill>
        <p:spPr>
          <a:xfrm>
            <a:off x="242887" y="901233"/>
            <a:ext cx="3884792" cy="50273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2189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Safety by Design</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pic>
        <p:nvPicPr>
          <p:cNvPr id="7" name="Picture 6">
            <a:extLst>
              <a:ext uri="{FF2B5EF4-FFF2-40B4-BE49-F238E27FC236}">
                <a16:creationId xmlns:a16="http://schemas.microsoft.com/office/drawing/2014/main" id="{4D62617A-919F-43B5-B49F-623A996154F5}"/>
              </a:ext>
            </a:extLst>
          </p:cNvPr>
          <p:cNvPicPr>
            <a:picLocks noChangeAspect="1"/>
          </p:cNvPicPr>
          <p:nvPr/>
        </p:nvPicPr>
        <p:blipFill>
          <a:blip r:embed="rId2"/>
          <a:stretch>
            <a:fillRect/>
          </a:stretch>
        </p:blipFill>
        <p:spPr>
          <a:xfrm>
            <a:off x="228600" y="1112967"/>
            <a:ext cx="8797211" cy="18991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14143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Code Compliance</a:t>
            </a:r>
          </a:p>
        </p:txBody>
      </p:sp>
      <p:sp>
        <p:nvSpPr>
          <p:cNvPr id="8" name="Content Placeholder 2">
            <a:extLst>
              <a:ext uri="{FF2B5EF4-FFF2-40B4-BE49-F238E27FC236}">
                <a16:creationId xmlns:a16="http://schemas.microsoft.com/office/drawing/2014/main" id="{9489E5C6-A5FB-489C-A455-08DFFA754E75}"/>
              </a:ext>
            </a:extLst>
          </p:cNvPr>
          <p:cNvSpPr>
            <a:spLocks noGrp="1"/>
          </p:cNvSpPr>
          <p:nvPr>
            <p:ph idx="1"/>
          </p:nvPr>
        </p:nvSpPr>
        <p:spPr>
          <a:xfrm>
            <a:off x="235743" y="975528"/>
            <a:ext cx="8672513" cy="4759266"/>
          </a:xfrm>
        </p:spPr>
        <p:txBody>
          <a:bodyPr/>
          <a:lstStyle/>
          <a:p>
            <a:pPr marL="0" indent="0">
              <a:buNone/>
            </a:pPr>
            <a:r>
              <a:rPr lang="en-US" sz="2000" b="1" u="sng" dirty="0"/>
              <a:t>Organizational Processes </a:t>
            </a:r>
            <a:r>
              <a:rPr lang="en-US" sz="2000" dirty="0"/>
              <a:t>provide institutional requirements for the design, construction and operations of all projects built and operated at Fermilab. All applicable DOE orders and standards are included in these requirements.  </a:t>
            </a:r>
          </a:p>
          <a:p>
            <a:pPr lvl="0"/>
            <a:r>
              <a:rPr lang="en-US" sz="1300" dirty="0"/>
              <a:t>DOE Order 151.1C – Comprehensive Emergency Management System;</a:t>
            </a:r>
          </a:p>
          <a:p>
            <a:pPr lvl="0"/>
            <a:r>
              <a:rPr lang="en-US" sz="1300" dirty="0"/>
              <a:t>DOE Order 413.3B – Program and Project Management for the Acquisition of Capital Assets, Change 1 issued 11/29/10;</a:t>
            </a:r>
          </a:p>
          <a:p>
            <a:pPr lvl="0"/>
            <a:r>
              <a:rPr lang="en-US" sz="1300" dirty="0"/>
              <a:t>DOE Order 414.1C – Quality Assurance;</a:t>
            </a:r>
          </a:p>
          <a:p>
            <a:pPr lvl="0"/>
            <a:r>
              <a:rPr lang="en-US" sz="1300" dirty="0"/>
              <a:t>DOE Order 420.1B – Facility Safety;</a:t>
            </a:r>
          </a:p>
          <a:p>
            <a:pPr lvl="0"/>
            <a:r>
              <a:rPr lang="en-US" sz="1300" dirty="0"/>
              <a:t>DOE Order 430.1B – Real Property Asset Management (2/8/08);</a:t>
            </a:r>
          </a:p>
          <a:p>
            <a:pPr lvl="0"/>
            <a:r>
              <a:rPr lang="en-US" sz="1300" dirty="0"/>
              <a:t>DOE Order 430.2B – Departmental Energy, Renewable Energy and Transportation Management;</a:t>
            </a:r>
          </a:p>
          <a:p>
            <a:pPr lvl="0"/>
            <a:r>
              <a:rPr lang="en-US" sz="1300" dirty="0"/>
              <a:t>DOE Order 450.1A – Environmental Protection Program (6/4/08);</a:t>
            </a:r>
          </a:p>
          <a:p>
            <a:pPr lvl="0"/>
            <a:r>
              <a:rPr lang="en-US" sz="1300" dirty="0"/>
              <a:t>DOE STD-1066-99 – Fire Protection Design Criteria;</a:t>
            </a:r>
          </a:p>
          <a:p>
            <a:pPr lvl="0"/>
            <a:r>
              <a:rPr lang="en-US" sz="1300" dirty="0"/>
              <a:t>DOE STD-1073-2003 – Configuration Management;</a:t>
            </a:r>
          </a:p>
          <a:p>
            <a:pPr lvl="0"/>
            <a:r>
              <a:rPr lang="en-US" sz="1300" dirty="0"/>
              <a:t>DOE Guide 420.1-2 – Guide for the Mitigation of Natural Phenomena Hazards for DOE Nuclear Facilities and Non-Nuclear Facilities;</a:t>
            </a:r>
          </a:p>
          <a:p>
            <a:pPr lvl="0"/>
            <a:r>
              <a:rPr lang="en-US" sz="1300" dirty="0"/>
              <a:t>10 CFR 835 – Radiological Protection Program;</a:t>
            </a:r>
          </a:p>
          <a:p>
            <a:pPr lvl="0"/>
            <a:r>
              <a:rPr lang="en-US" sz="1300" dirty="0"/>
              <a:t>10 CFR 851 – Worker Safety and Health Program;</a:t>
            </a:r>
          </a:p>
          <a:p>
            <a:pPr lvl="0"/>
            <a:r>
              <a:rPr lang="en-US" sz="1300" dirty="0"/>
              <a:t>10 CRF 851.23 – Safety and Health Standards;</a:t>
            </a:r>
          </a:p>
          <a:p>
            <a:pPr lvl="0"/>
            <a:r>
              <a:rPr lang="en-US" sz="1300" dirty="0"/>
              <a:t>Internal Fermilab permits and work notifications as described in the Fermilab ES&amp;H Manual (FESHM)</a:t>
            </a:r>
          </a:p>
          <a:p>
            <a:pPr lvl="0"/>
            <a:r>
              <a:rPr lang="en-US" sz="1300" dirty="0"/>
              <a:t>Fermilab Director’s Policy Manual (</a:t>
            </a:r>
            <a:r>
              <a:rPr lang="en-US" sz="1300" u="sng" dirty="0">
                <a:hlinkClick r:id="rId3"/>
              </a:rPr>
              <a:t>http://www.fnal.gov/directorate/Policy_Manual.html</a:t>
            </a:r>
            <a:r>
              <a:rPr lang="en-US" sz="1300" dirty="0"/>
              <a:t>);</a:t>
            </a:r>
          </a:p>
          <a:p>
            <a:pPr lvl="0"/>
            <a:r>
              <a:rPr lang="en-US" sz="1300" dirty="0"/>
              <a:t>Fermilab Engineering Manual (</a:t>
            </a:r>
            <a:r>
              <a:rPr lang="en-US" sz="1300" u="sng" dirty="0">
                <a:hlinkClick r:id="rId4"/>
              </a:rPr>
              <a:t>http://www.fnal.gov/directorate/documents/FNAL_Engineering_Manual.pdf</a:t>
            </a:r>
            <a:r>
              <a:rPr lang="en-US" sz="1300" dirty="0"/>
              <a:t>)</a:t>
            </a:r>
          </a:p>
          <a:p>
            <a:pPr marL="400050" lvl="1" indent="0">
              <a:buNone/>
            </a:pPr>
            <a:endParaRPr lang="en-US" dirty="0"/>
          </a:p>
          <a:p>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Tree>
    <p:extLst>
      <p:ext uri="{BB962C8B-B14F-4D97-AF65-F5344CB8AC3E}">
        <p14:creationId xmlns:p14="http://schemas.microsoft.com/office/powerpoint/2010/main" val="1111224599"/>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5CA55AF-C8AC-4BE8-BE87-4BECAC67FF8E}"/>
              </a:ext>
            </a:extLst>
          </p:cNvPr>
          <p:cNvSpPr>
            <a:spLocks noGrp="1"/>
          </p:cNvSpPr>
          <p:nvPr>
            <p:ph type="body" sz="half" idx="12"/>
          </p:nvPr>
        </p:nvSpPr>
        <p:spPr>
          <a:xfrm>
            <a:off x="249791" y="1721224"/>
            <a:ext cx="4206240" cy="4666128"/>
          </a:xfrm>
        </p:spPr>
        <p:txBody>
          <a:bodyPr/>
          <a:lstStyle/>
          <a:p>
            <a:pPr marL="171450" lvl="0" indent="-171450">
              <a:buFont typeface="Arial" panose="020B0604020202020204" pitchFamily="34" charset="0"/>
              <a:buChar char="•"/>
            </a:pPr>
            <a:r>
              <a:rPr lang="en-US" sz="1200" b="0" dirty="0">
                <a:solidFill>
                  <a:srgbClr val="4E4E4E"/>
                </a:solidFill>
              </a:rPr>
              <a:t>International Building Code (IBC) – 2015 Edition</a:t>
            </a:r>
          </a:p>
          <a:p>
            <a:pPr marL="171450" lvl="0" indent="-171450">
              <a:buFont typeface="Arial" panose="020B0604020202020204" pitchFamily="34" charset="0"/>
              <a:buChar char="•"/>
            </a:pPr>
            <a:r>
              <a:rPr lang="en-US" sz="1200" b="0" dirty="0">
                <a:solidFill>
                  <a:srgbClr val="4E4E4E"/>
                </a:solidFill>
              </a:rPr>
              <a:t>International Energy Conservation Code – 2009 Edition</a:t>
            </a:r>
          </a:p>
          <a:p>
            <a:pPr marL="171450" lvl="0" indent="-171450">
              <a:buFont typeface="Arial" panose="020B0604020202020204" pitchFamily="34" charset="0"/>
              <a:buChar char="•"/>
            </a:pPr>
            <a:r>
              <a:rPr lang="en-US" sz="1200" b="0" dirty="0">
                <a:solidFill>
                  <a:srgbClr val="4E4E4E"/>
                </a:solidFill>
              </a:rPr>
              <a:t>International Fire Code – 2009 Edition</a:t>
            </a:r>
          </a:p>
          <a:p>
            <a:pPr marL="171450" lvl="0" indent="-171450">
              <a:buFont typeface="Arial" panose="020B0604020202020204" pitchFamily="34" charset="0"/>
              <a:buChar char="•"/>
            </a:pPr>
            <a:r>
              <a:rPr lang="en-US" sz="1200" b="0" dirty="0">
                <a:solidFill>
                  <a:srgbClr val="4E4E4E"/>
                </a:solidFill>
              </a:rPr>
              <a:t>International Mechanical Code – 2009 Edition</a:t>
            </a:r>
          </a:p>
          <a:p>
            <a:pPr marL="171450" lvl="0" indent="-171450">
              <a:buFont typeface="Arial" panose="020B0604020202020204" pitchFamily="34" charset="0"/>
              <a:buChar char="•"/>
            </a:pPr>
            <a:r>
              <a:rPr lang="en-US" sz="1200" b="0" dirty="0">
                <a:solidFill>
                  <a:srgbClr val="4E4E4E"/>
                </a:solidFill>
              </a:rPr>
              <a:t>Minimum Design Loads for Buildings and Other Structures – ASCE 7-05</a:t>
            </a:r>
          </a:p>
          <a:p>
            <a:pPr marL="171450" lvl="0" indent="-171450">
              <a:buFont typeface="Arial" panose="020B0604020202020204" pitchFamily="34" charset="0"/>
              <a:buChar char="•"/>
            </a:pPr>
            <a:r>
              <a:rPr lang="en-US" sz="1200" b="0" dirty="0">
                <a:solidFill>
                  <a:srgbClr val="4E4E4E"/>
                </a:solidFill>
              </a:rPr>
              <a:t>Building Code Requirements for Structural Concrete – ACI 318-05</a:t>
            </a:r>
          </a:p>
          <a:p>
            <a:pPr marL="171450" lvl="0" indent="-171450">
              <a:buFont typeface="Arial" panose="020B0604020202020204" pitchFamily="34" charset="0"/>
              <a:buChar char="•"/>
            </a:pPr>
            <a:r>
              <a:rPr lang="en-US" sz="1200" b="0" dirty="0">
                <a:solidFill>
                  <a:srgbClr val="4E4E4E"/>
                </a:solidFill>
              </a:rPr>
              <a:t>Specification for Structural Steel Buildings – AISC 360-05</a:t>
            </a:r>
          </a:p>
          <a:p>
            <a:pPr marL="171450" lvl="0" indent="-171450">
              <a:buFont typeface="Arial" panose="020B0604020202020204" pitchFamily="34" charset="0"/>
              <a:buChar char="•"/>
            </a:pPr>
            <a:r>
              <a:rPr lang="en-US" sz="1200" b="0" dirty="0">
                <a:solidFill>
                  <a:srgbClr val="4E4E4E"/>
                </a:solidFill>
              </a:rPr>
              <a:t>Building Code Requirements for Structural Concrete and Commentary – ACI 318-08</a:t>
            </a:r>
          </a:p>
          <a:p>
            <a:pPr marL="171450" lvl="0" indent="-171450">
              <a:buFont typeface="Arial" panose="020B0604020202020204" pitchFamily="34" charset="0"/>
              <a:buChar char="•"/>
            </a:pPr>
            <a:r>
              <a:rPr lang="en-US" sz="1200" b="0" dirty="0">
                <a:solidFill>
                  <a:srgbClr val="4E4E4E"/>
                </a:solidFill>
              </a:rPr>
              <a:t>Illinois Plumbing Code – 2004</a:t>
            </a:r>
          </a:p>
          <a:p>
            <a:pPr marL="171450" lvl="0" indent="-171450">
              <a:buFont typeface="Arial" panose="020B0604020202020204" pitchFamily="34" charset="0"/>
              <a:buChar char="•"/>
            </a:pPr>
            <a:r>
              <a:rPr lang="en-US" sz="1200" b="0" dirty="0">
                <a:solidFill>
                  <a:srgbClr val="4E4E4E"/>
                </a:solidFill>
              </a:rPr>
              <a:t>Illinois Department of Public Health Codes</a:t>
            </a:r>
          </a:p>
          <a:p>
            <a:pPr marL="171450" lvl="0" indent="-171450">
              <a:buFont typeface="Arial" panose="020B0604020202020204" pitchFamily="34" charset="0"/>
              <a:buChar char="•"/>
            </a:pPr>
            <a:r>
              <a:rPr lang="en-US" sz="1200" b="0" dirty="0">
                <a:solidFill>
                  <a:srgbClr val="4E4E4E"/>
                </a:solidFill>
              </a:rPr>
              <a:t>Illinois IEPA</a:t>
            </a:r>
          </a:p>
          <a:p>
            <a:pPr marL="171450" lvl="0" indent="-171450">
              <a:buFont typeface="Arial" panose="020B0604020202020204" pitchFamily="34" charset="0"/>
              <a:buChar char="•"/>
            </a:pPr>
            <a:r>
              <a:rPr lang="en-US" sz="1200" b="0" dirty="0">
                <a:solidFill>
                  <a:srgbClr val="4E4E4E"/>
                </a:solidFill>
              </a:rPr>
              <a:t>NFPA 101 Life Safety Code – 2009 Edition</a:t>
            </a:r>
          </a:p>
          <a:p>
            <a:pPr marL="171450" lvl="0" indent="-171450">
              <a:buFont typeface="Arial" panose="020B0604020202020204" pitchFamily="34" charset="0"/>
              <a:buChar char="•"/>
            </a:pPr>
            <a:r>
              <a:rPr lang="en-US" sz="1200" b="0" dirty="0">
                <a:solidFill>
                  <a:srgbClr val="4E4E4E"/>
                </a:solidFill>
              </a:rPr>
              <a:t>NFPA 24 – Standard for the Installation of Private Fire Service Mains and Their Appurtenances – 2010 Edition</a:t>
            </a:r>
          </a:p>
          <a:p>
            <a:pPr marL="171450" lvl="0" indent="-171450">
              <a:buFont typeface="Arial" panose="020B0604020202020204" pitchFamily="34" charset="0"/>
              <a:buChar char="•"/>
            </a:pPr>
            <a:r>
              <a:rPr lang="en-US" sz="1200" b="0" dirty="0">
                <a:solidFill>
                  <a:srgbClr val="4E4E4E"/>
                </a:solidFill>
              </a:rPr>
              <a:t>NFPA 70 – National Electrical Code – 2008 Edition</a:t>
            </a:r>
          </a:p>
          <a:p>
            <a:pPr marL="171450" lvl="0" indent="-171450">
              <a:buFont typeface="Arial" panose="020B0604020202020204" pitchFamily="34" charset="0"/>
              <a:buChar char="•"/>
            </a:pPr>
            <a:r>
              <a:rPr lang="en-US" sz="1200" b="0" dirty="0">
                <a:solidFill>
                  <a:srgbClr val="4E4E4E"/>
                </a:solidFill>
              </a:rPr>
              <a:t>NFPA 70E – Standard for Electrical Safety in the Workplace – 2009 Edition</a:t>
            </a:r>
          </a:p>
          <a:p>
            <a:pPr marL="171450" marR="0" indent="-171450">
              <a:lnSpc>
                <a:spcPct val="107000"/>
              </a:lnSpc>
              <a:buFont typeface="Arial" panose="020B0604020202020204" pitchFamily="34" charset="0"/>
              <a:buChar char="•"/>
            </a:pPr>
            <a:r>
              <a:rPr lang="en-US" sz="1200" b="0" dirty="0">
                <a:solidFill>
                  <a:srgbClr val="4E4E4E"/>
                </a:solidFill>
              </a:rPr>
              <a:t>NFPA 110 – Emergency and Standby Power Systems – 2010 Edition</a:t>
            </a:r>
          </a:p>
          <a:p>
            <a:pPr marL="171450" lvl="0" indent="-171450">
              <a:buFont typeface="Arial" panose="020B0604020202020204" pitchFamily="34" charset="0"/>
              <a:buChar char="•"/>
            </a:pPr>
            <a:endParaRPr lang="en-US" sz="1200" b="0" dirty="0">
              <a:solidFill>
                <a:srgbClr val="4E4E4E"/>
              </a:solidFill>
            </a:endParaRPr>
          </a:p>
          <a:p>
            <a:endParaRPr lang="en-US" dirty="0"/>
          </a:p>
        </p:txBody>
      </p:sp>
      <p:sp>
        <p:nvSpPr>
          <p:cNvPr id="7" name="Text Placeholder 6">
            <a:extLst>
              <a:ext uri="{FF2B5EF4-FFF2-40B4-BE49-F238E27FC236}">
                <a16:creationId xmlns:a16="http://schemas.microsoft.com/office/drawing/2014/main" id="{F51BC9F6-E31B-41B1-A8EC-B690DA6384B6}"/>
              </a:ext>
            </a:extLst>
          </p:cNvPr>
          <p:cNvSpPr>
            <a:spLocks noGrp="1"/>
          </p:cNvSpPr>
          <p:nvPr>
            <p:ph type="body" sz="half" idx="13"/>
          </p:nvPr>
        </p:nvSpPr>
        <p:spPr>
          <a:xfrm>
            <a:off x="4687970" y="1714500"/>
            <a:ext cx="4206240" cy="4538381"/>
          </a:xfrm>
        </p:spPr>
        <p:txBody>
          <a:bodyPr/>
          <a:lstStyle/>
          <a:p>
            <a:pPr marL="171450" lvl="0" indent="-171450">
              <a:buFont typeface="Arial" panose="020B0604020202020204" pitchFamily="34" charset="0"/>
              <a:buChar char="•"/>
            </a:pPr>
            <a:r>
              <a:rPr lang="en-US" sz="1200" b="0" dirty="0">
                <a:solidFill>
                  <a:srgbClr val="4E4E4E"/>
                </a:solidFill>
              </a:rPr>
              <a:t>ANSI/ASME B31.3 – Process Piping (2002)</a:t>
            </a:r>
          </a:p>
          <a:p>
            <a:pPr marL="171450" lvl="0" indent="-171450">
              <a:buFont typeface="Arial" panose="020B0604020202020204" pitchFamily="34" charset="0"/>
              <a:buChar char="•"/>
            </a:pPr>
            <a:r>
              <a:rPr lang="en-US" sz="1200" b="0" dirty="0">
                <a:solidFill>
                  <a:srgbClr val="4E4E4E"/>
                </a:solidFill>
              </a:rPr>
              <a:t>ANSI 31.9 – Building Services Piping (1996)</a:t>
            </a:r>
          </a:p>
          <a:p>
            <a:pPr marL="171450" lvl="0" indent="-171450">
              <a:buFont typeface="Arial" panose="020B0604020202020204" pitchFamily="34" charset="0"/>
              <a:buChar char="•"/>
            </a:pPr>
            <a:r>
              <a:rPr lang="en-US" sz="1200" b="0" dirty="0">
                <a:solidFill>
                  <a:srgbClr val="4E4E4E"/>
                </a:solidFill>
              </a:rPr>
              <a:t>Occupational Safety and Health Administration (OSHA)</a:t>
            </a:r>
          </a:p>
          <a:p>
            <a:pPr marL="171450" lvl="0" indent="-171450">
              <a:buFont typeface="Arial" panose="020B0604020202020204" pitchFamily="34" charset="0"/>
              <a:buChar char="•"/>
            </a:pPr>
            <a:r>
              <a:rPr lang="en-US" sz="1200" b="0" dirty="0">
                <a:solidFill>
                  <a:srgbClr val="4E4E4E"/>
                </a:solidFill>
              </a:rPr>
              <a:t>Underwriters Laboratory</a:t>
            </a:r>
          </a:p>
          <a:p>
            <a:pPr marL="171450" lvl="0" indent="-171450">
              <a:buFont typeface="Arial" panose="020B0604020202020204" pitchFamily="34" charset="0"/>
              <a:buChar char="•"/>
            </a:pPr>
            <a:r>
              <a:rPr lang="en-US" sz="1200" b="0" dirty="0">
                <a:solidFill>
                  <a:srgbClr val="4E4E4E"/>
                </a:solidFill>
              </a:rPr>
              <a:t>ICC/ANSI A117.1 – 2003 Standard for Accessible and Usable Buildings and Facilities Illinois Accessibility Code </a:t>
            </a:r>
          </a:p>
          <a:p>
            <a:pPr marL="171450" lvl="0" indent="-171450">
              <a:buFont typeface="Arial" panose="020B0604020202020204" pitchFamily="34" charset="0"/>
              <a:buChar char="•"/>
            </a:pPr>
            <a:r>
              <a:rPr lang="en-US" sz="1200" b="0" dirty="0">
                <a:solidFill>
                  <a:srgbClr val="4E4E4E"/>
                </a:solidFill>
              </a:rPr>
              <a:t>ADA Accessibility Guidelines for Buildings and Facilities (ADAAG) – 2004 will be used for those areas of facility not exempted by Fermilab policy</a:t>
            </a:r>
          </a:p>
          <a:p>
            <a:pPr marL="171450" indent="-171450">
              <a:buFont typeface="Arial" panose="020B0604020202020204" pitchFamily="34" charset="0"/>
              <a:buChar char="•"/>
            </a:pPr>
            <a:r>
              <a:rPr lang="en-US" sz="1200" b="0" dirty="0">
                <a:solidFill>
                  <a:srgbClr val="4E4E4E"/>
                </a:solidFill>
              </a:rPr>
              <a:t>Illinois Accessibility Code</a:t>
            </a:r>
          </a:p>
        </p:txBody>
      </p:sp>
      <p:sp>
        <p:nvSpPr>
          <p:cNvPr id="8" name="Content Placeholder 2">
            <a:extLst>
              <a:ext uri="{FF2B5EF4-FFF2-40B4-BE49-F238E27FC236}">
                <a16:creationId xmlns:a16="http://schemas.microsoft.com/office/drawing/2014/main" id="{9489E5C6-A5FB-489C-A455-08DFFA754E75}"/>
              </a:ext>
            </a:extLst>
          </p:cNvPr>
          <p:cNvSpPr>
            <a:spLocks noGrp="1"/>
          </p:cNvSpPr>
          <p:nvPr>
            <p:ph sz="half" idx="17"/>
          </p:nvPr>
        </p:nvSpPr>
        <p:spPr>
          <a:xfrm>
            <a:off x="228600" y="1043695"/>
            <a:ext cx="8686800" cy="543058"/>
          </a:xfrm>
        </p:spPr>
        <p:txBody>
          <a:bodyPr/>
          <a:lstStyle/>
          <a:p>
            <a:pPr marL="0" indent="0">
              <a:buNone/>
            </a:pPr>
            <a:r>
              <a:rPr lang="en-US" sz="1600" u="sng" dirty="0"/>
              <a:t>Enterprise standards </a:t>
            </a:r>
            <a:r>
              <a:rPr lang="en-US" sz="1600" dirty="0"/>
              <a:t>from regulatory agencies, code bodies and trade organizations also provide requirements for the design and construction of the PIP-II conventional facilities.</a:t>
            </a:r>
            <a:endParaRPr lang="en-US" dirty="0"/>
          </a:p>
          <a:p>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Code Compliance</a:t>
            </a:r>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Tree>
    <p:extLst>
      <p:ext uri="{BB962C8B-B14F-4D97-AF65-F5344CB8AC3E}">
        <p14:creationId xmlns:p14="http://schemas.microsoft.com/office/powerpoint/2010/main" val="3647967881"/>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Risk Assessment</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pic>
        <p:nvPicPr>
          <p:cNvPr id="7" name="Picture 6">
            <a:extLst>
              <a:ext uri="{FF2B5EF4-FFF2-40B4-BE49-F238E27FC236}">
                <a16:creationId xmlns:a16="http://schemas.microsoft.com/office/drawing/2014/main" id="{7042C64E-A369-41ED-A19E-30B3A3E3CF7C}"/>
              </a:ext>
            </a:extLst>
          </p:cNvPr>
          <p:cNvPicPr>
            <a:picLocks noChangeAspect="1"/>
          </p:cNvPicPr>
          <p:nvPr/>
        </p:nvPicPr>
        <p:blipFill>
          <a:blip r:embed="rId2"/>
          <a:stretch>
            <a:fillRect/>
          </a:stretch>
        </p:blipFill>
        <p:spPr>
          <a:xfrm>
            <a:off x="228600" y="1038246"/>
            <a:ext cx="5733059" cy="4965104"/>
          </a:xfrm>
          <a:prstGeom prst="rect">
            <a:avLst/>
          </a:prstGeom>
          <a:effectLst>
            <a:outerShdw blurRad="50800" dist="38100" dir="2700000" algn="tl" rotWithShape="0">
              <a:prstClr val="black">
                <a:alpha val="40000"/>
              </a:prstClr>
            </a:outerShdw>
          </a:effectLst>
        </p:spPr>
      </p:pic>
      <p:sp>
        <p:nvSpPr>
          <p:cNvPr id="9" name="Rectangle 8">
            <a:extLst>
              <a:ext uri="{FF2B5EF4-FFF2-40B4-BE49-F238E27FC236}">
                <a16:creationId xmlns:a16="http://schemas.microsoft.com/office/drawing/2014/main" id="{DC4CEB29-795D-4E01-8DC6-D4DB21ABF6A3}"/>
              </a:ext>
            </a:extLst>
          </p:cNvPr>
          <p:cNvSpPr/>
          <p:nvPr/>
        </p:nvSpPr>
        <p:spPr>
          <a:xfrm>
            <a:off x="249238" y="6043027"/>
            <a:ext cx="7688385" cy="307777"/>
          </a:xfrm>
          <a:prstGeom prst="rect">
            <a:avLst/>
          </a:prstGeom>
        </p:spPr>
        <p:txBody>
          <a:bodyPr wrap="square">
            <a:spAutoFit/>
          </a:bodyPr>
          <a:lstStyle/>
          <a:p>
            <a:pPr marL="0" lvl="1" indent="0">
              <a:buNone/>
            </a:pPr>
            <a:r>
              <a:rPr lang="en-US" sz="1400" dirty="0">
                <a:solidFill>
                  <a:srgbClr val="C00000"/>
                </a:solidFill>
              </a:rPr>
              <a:t>From ED0008276</a:t>
            </a:r>
          </a:p>
        </p:txBody>
      </p:sp>
    </p:spTree>
    <p:extLst>
      <p:ext uri="{BB962C8B-B14F-4D97-AF65-F5344CB8AC3E}">
        <p14:creationId xmlns:p14="http://schemas.microsoft.com/office/powerpoint/2010/main" val="342349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3AF6CB-A73D-45D7-96E6-ED8669223DDA}"/>
              </a:ext>
            </a:extLst>
          </p:cNvPr>
          <p:cNvSpPr>
            <a:spLocks noGrp="1"/>
          </p:cNvSpPr>
          <p:nvPr>
            <p:ph type="title"/>
          </p:nvPr>
        </p:nvSpPr>
        <p:spPr/>
        <p:txBody>
          <a:bodyPr/>
          <a:lstStyle/>
          <a:p>
            <a:r>
              <a:rPr lang="en-US" dirty="0"/>
              <a:t>Risk Register</a:t>
            </a:r>
          </a:p>
        </p:txBody>
      </p:sp>
      <p:sp>
        <p:nvSpPr>
          <p:cNvPr id="4" name="Date Placeholder 3">
            <a:extLst>
              <a:ext uri="{FF2B5EF4-FFF2-40B4-BE49-F238E27FC236}">
                <a16:creationId xmlns:a16="http://schemas.microsoft.com/office/drawing/2014/main" id="{8F6EA04C-05B2-4081-B51D-24E876608D34}"/>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B5A3415E-E6D2-4031-B65D-21AB2EA3CF9E}"/>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7CCAE429-DFCC-4F21-90BA-9F7108595EAA}"/>
              </a:ext>
            </a:extLst>
          </p:cNvPr>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pic>
        <p:nvPicPr>
          <p:cNvPr id="8" name="Picture 7">
            <a:extLst>
              <a:ext uri="{FF2B5EF4-FFF2-40B4-BE49-F238E27FC236}">
                <a16:creationId xmlns:a16="http://schemas.microsoft.com/office/drawing/2014/main" id="{9A501087-F1FA-40E4-B164-D1B4DBA73023}"/>
              </a:ext>
            </a:extLst>
          </p:cNvPr>
          <p:cNvPicPr>
            <a:picLocks noChangeAspect="1"/>
          </p:cNvPicPr>
          <p:nvPr/>
        </p:nvPicPr>
        <p:blipFill>
          <a:blip r:embed="rId2"/>
          <a:stretch>
            <a:fillRect/>
          </a:stretch>
        </p:blipFill>
        <p:spPr>
          <a:xfrm>
            <a:off x="234158" y="1038246"/>
            <a:ext cx="4762845" cy="523246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20094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Engineering Design and Analysis</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sp>
        <p:nvSpPr>
          <p:cNvPr id="3" name="TextBox 2">
            <a:extLst>
              <a:ext uri="{FF2B5EF4-FFF2-40B4-BE49-F238E27FC236}">
                <a16:creationId xmlns:a16="http://schemas.microsoft.com/office/drawing/2014/main" id="{BB91B3BB-BAB5-427C-B330-ADB3D115B0AB}"/>
              </a:ext>
            </a:extLst>
          </p:cNvPr>
          <p:cNvSpPr txBox="1"/>
          <p:nvPr/>
        </p:nvSpPr>
        <p:spPr>
          <a:xfrm>
            <a:off x="678885" y="1470582"/>
            <a:ext cx="7988938" cy="3416320"/>
          </a:xfrm>
          <a:prstGeom prst="rect">
            <a:avLst/>
          </a:prstGeom>
          <a:noFill/>
        </p:spPr>
        <p:txBody>
          <a:bodyPr wrap="square" rtlCol="0">
            <a:spAutoFit/>
          </a:bodyPr>
          <a:lstStyle/>
          <a:p>
            <a:r>
              <a:rPr lang="en-US" dirty="0"/>
              <a:t>Stakeholder Requirements</a:t>
            </a:r>
          </a:p>
          <a:p>
            <a:endParaRPr lang="en-US" dirty="0"/>
          </a:p>
          <a:p>
            <a:r>
              <a:rPr lang="en-US" dirty="0"/>
              <a:t>A/E Design Team</a:t>
            </a:r>
          </a:p>
          <a:p>
            <a:pPr lvl="1"/>
            <a:r>
              <a:rPr lang="en-US" dirty="0"/>
              <a:t>Gensler 		- Architecture</a:t>
            </a:r>
          </a:p>
          <a:p>
            <a:pPr lvl="1"/>
            <a:r>
              <a:rPr lang="en-US" dirty="0"/>
              <a:t>CMT 			- Site Civil</a:t>
            </a:r>
          </a:p>
          <a:p>
            <a:pPr lvl="1"/>
            <a:r>
              <a:rPr lang="en-US" dirty="0"/>
              <a:t>TGRWW 		- Structural</a:t>
            </a:r>
          </a:p>
          <a:p>
            <a:pPr lvl="1"/>
            <a:r>
              <a:rPr lang="en-US" dirty="0"/>
              <a:t>IMEG 			- Electrical, Mechanical</a:t>
            </a:r>
          </a:p>
          <a:p>
            <a:pPr lvl="1"/>
            <a:r>
              <a:rPr lang="en-US" dirty="0" err="1"/>
              <a:t>Hoerr</a:t>
            </a:r>
            <a:r>
              <a:rPr lang="en-US" dirty="0"/>
              <a:t> </a:t>
            </a:r>
            <a:r>
              <a:rPr lang="en-US" dirty="0" err="1"/>
              <a:t>Schaudt</a:t>
            </a:r>
            <a:r>
              <a:rPr lang="en-US" dirty="0"/>
              <a:t>  - Landscape Architecture</a:t>
            </a:r>
          </a:p>
          <a:p>
            <a:pPr lvl="1"/>
            <a:r>
              <a:rPr lang="en-US" dirty="0"/>
              <a:t>Turner 			- Constructability, Cost Estimates</a:t>
            </a:r>
          </a:p>
        </p:txBody>
      </p:sp>
    </p:spTree>
    <p:extLst>
      <p:ext uri="{BB962C8B-B14F-4D97-AF65-F5344CB8AC3E}">
        <p14:creationId xmlns:p14="http://schemas.microsoft.com/office/powerpoint/2010/main" val="28560195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Preliminary Software Requirements</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
        <p:nvSpPr>
          <p:cNvPr id="7" name="Content Placeholder 2">
            <a:extLst>
              <a:ext uri="{FF2B5EF4-FFF2-40B4-BE49-F238E27FC236}">
                <a16:creationId xmlns:a16="http://schemas.microsoft.com/office/drawing/2014/main" id="{76733858-4DCB-4037-82B9-AFB5C2EBB6BA}"/>
              </a:ext>
            </a:extLst>
          </p:cNvPr>
          <p:cNvSpPr>
            <a:spLocks noGrp="1"/>
          </p:cNvSpPr>
          <p:nvPr>
            <p:ph idx="1"/>
          </p:nvPr>
        </p:nvSpPr>
        <p:spPr>
          <a:xfrm>
            <a:off x="228600" y="1043046"/>
            <a:ext cx="8672513" cy="4987867"/>
          </a:xfrm>
        </p:spPr>
        <p:txBody>
          <a:bodyPr/>
          <a:lstStyle/>
          <a:p>
            <a:r>
              <a:rPr lang="en-US" dirty="0">
                <a:solidFill>
                  <a:srgbClr val="4E4E4E"/>
                </a:solidFill>
              </a:rPr>
              <a:t>Not applicable</a:t>
            </a:r>
          </a:p>
        </p:txBody>
      </p:sp>
    </p:spTree>
    <p:extLst>
      <p:ext uri="{BB962C8B-B14F-4D97-AF65-F5344CB8AC3E}">
        <p14:creationId xmlns:p14="http://schemas.microsoft.com/office/powerpoint/2010/main" val="683145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5F9FAC6-2060-478F-B860-473F2C97E073}"/>
              </a:ext>
            </a:extLst>
          </p:cNvPr>
          <p:cNvPicPr>
            <a:picLocks noChangeAspect="1"/>
          </p:cNvPicPr>
          <p:nvPr/>
        </p:nvPicPr>
        <p:blipFill rotWithShape="1">
          <a:blip r:embed="rId2"/>
          <a:srcRect l="1" r="24182" b="3054"/>
          <a:stretch/>
        </p:blipFill>
        <p:spPr>
          <a:xfrm>
            <a:off x="137160" y="324678"/>
            <a:ext cx="8778240" cy="5938520"/>
          </a:xfrm>
          <a:prstGeom prst="rect">
            <a:avLst/>
          </a:prstGeom>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Agenda</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p:txBody>
          <a:bodyPr/>
          <a:lstStyle/>
          <a:p>
            <a:r>
              <a:rPr lang="en-US" dirty="0"/>
              <a:t>Charge</a:t>
            </a:r>
          </a:p>
          <a:p>
            <a:r>
              <a:rPr lang="en-US" dirty="0"/>
              <a:t>Review Requirements</a:t>
            </a:r>
          </a:p>
          <a:p>
            <a:r>
              <a:rPr lang="en-US" dirty="0"/>
              <a:t>Overview (by Gensler Team)</a:t>
            </a:r>
          </a:p>
          <a:p>
            <a:r>
              <a:rPr lang="en-US" dirty="0"/>
              <a:t>Summary</a:t>
            </a:r>
          </a:p>
          <a:p>
            <a:r>
              <a:rPr lang="en-US" dirty="0"/>
              <a:t>Next Steps</a:t>
            </a:r>
          </a:p>
        </p:txBody>
      </p:sp>
    </p:spTree>
    <p:extLst>
      <p:ext uri="{BB962C8B-B14F-4D97-AF65-F5344CB8AC3E}">
        <p14:creationId xmlns:p14="http://schemas.microsoft.com/office/powerpoint/2010/main" val="8671866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Reliability and Maintainability Requirements</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a:xfrm>
            <a:off x="228600" y="1043046"/>
            <a:ext cx="8672513" cy="5282340"/>
          </a:xfrm>
        </p:spPr>
        <p:txBody>
          <a:bodyPr/>
          <a:lstStyle/>
          <a:p>
            <a:r>
              <a:rPr lang="en-US" dirty="0">
                <a:solidFill>
                  <a:srgbClr val="4E4E4E"/>
                </a:solidFill>
              </a:rPr>
              <a:t>Included in the Engineering Design and Analysis</a:t>
            </a:r>
          </a:p>
          <a:p>
            <a:pPr lvl="1"/>
            <a:r>
              <a:rPr lang="en-US" dirty="0">
                <a:solidFill>
                  <a:srgbClr val="4E4E4E"/>
                </a:solidFill>
              </a:rPr>
              <a:t>Site Layout, Landscaping, Roadways, Drainage</a:t>
            </a:r>
          </a:p>
          <a:p>
            <a:pPr lvl="2"/>
            <a:r>
              <a:rPr lang="en-US" dirty="0">
                <a:solidFill>
                  <a:srgbClr val="4E4E4E"/>
                </a:solidFill>
              </a:rPr>
              <a:t>Slopes</a:t>
            </a:r>
          </a:p>
          <a:p>
            <a:pPr lvl="2"/>
            <a:r>
              <a:rPr lang="en-US" dirty="0">
                <a:solidFill>
                  <a:srgbClr val="4E4E4E"/>
                </a:solidFill>
              </a:rPr>
              <a:t>Drainage</a:t>
            </a:r>
          </a:p>
          <a:p>
            <a:pPr lvl="2"/>
            <a:r>
              <a:rPr lang="en-US" dirty="0">
                <a:solidFill>
                  <a:srgbClr val="4E4E4E"/>
                </a:solidFill>
              </a:rPr>
              <a:t>Traffic</a:t>
            </a:r>
          </a:p>
          <a:p>
            <a:pPr lvl="1"/>
            <a:r>
              <a:rPr lang="en-US" dirty="0">
                <a:solidFill>
                  <a:srgbClr val="4E4E4E"/>
                </a:solidFill>
              </a:rPr>
              <a:t>Utility Corridor</a:t>
            </a:r>
          </a:p>
          <a:p>
            <a:pPr lvl="2"/>
            <a:r>
              <a:rPr lang="en-US" dirty="0">
                <a:solidFill>
                  <a:srgbClr val="4E4E4E"/>
                </a:solidFill>
              </a:rPr>
              <a:t>ICW, LCW, Chilled Water</a:t>
            </a:r>
          </a:p>
          <a:p>
            <a:pPr lvl="3"/>
            <a:r>
              <a:rPr lang="en-US" dirty="0">
                <a:solidFill>
                  <a:srgbClr val="4E4E4E"/>
                </a:solidFill>
              </a:rPr>
              <a:t>Looped Systems</a:t>
            </a:r>
          </a:p>
          <a:p>
            <a:pPr lvl="3"/>
            <a:r>
              <a:rPr lang="en-US" dirty="0">
                <a:solidFill>
                  <a:srgbClr val="4E4E4E"/>
                </a:solidFill>
              </a:rPr>
              <a:t>Isolation Valves</a:t>
            </a:r>
          </a:p>
          <a:p>
            <a:pPr lvl="3"/>
            <a:r>
              <a:rPr lang="en-US" dirty="0">
                <a:solidFill>
                  <a:srgbClr val="4E4E4E"/>
                </a:solidFill>
              </a:rPr>
              <a:t>Material Selection</a:t>
            </a:r>
          </a:p>
          <a:p>
            <a:pPr lvl="2"/>
            <a:r>
              <a:rPr lang="en-US" dirty="0">
                <a:solidFill>
                  <a:srgbClr val="4E4E4E"/>
                </a:solidFill>
              </a:rPr>
              <a:t>Electric Power, Communications</a:t>
            </a:r>
          </a:p>
          <a:p>
            <a:pPr lvl="3"/>
            <a:r>
              <a:rPr lang="en-US" dirty="0" err="1">
                <a:solidFill>
                  <a:srgbClr val="4E4E4E"/>
                </a:solidFill>
              </a:rPr>
              <a:t>Ductbank</a:t>
            </a:r>
            <a:r>
              <a:rPr lang="en-US" dirty="0">
                <a:solidFill>
                  <a:srgbClr val="4E4E4E"/>
                </a:solidFill>
              </a:rPr>
              <a:t> &amp; Manhole Systems</a:t>
            </a:r>
          </a:p>
          <a:p>
            <a:pPr lvl="3"/>
            <a:r>
              <a:rPr lang="en-US" dirty="0">
                <a:solidFill>
                  <a:srgbClr val="4E4E4E"/>
                </a:solidFill>
              </a:rPr>
              <a:t>Switches</a:t>
            </a:r>
          </a:p>
          <a:p>
            <a:pPr lvl="3"/>
            <a:r>
              <a:rPr lang="en-US" dirty="0">
                <a:solidFill>
                  <a:srgbClr val="4E4E4E"/>
                </a:solidFill>
              </a:rPr>
              <a:t>Looped Feeds</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spTree>
    <p:extLst>
      <p:ext uri="{BB962C8B-B14F-4D97-AF65-F5344CB8AC3E}">
        <p14:creationId xmlns:p14="http://schemas.microsoft.com/office/powerpoint/2010/main" val="34312149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Plan for Obtaining Safety Approvals</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a:xfrm>
            <a:off x="228600" y="1043046"/>
            <a:ext cx="8104695" cy="4987867"/>
          </a:xfrm>
        </p:spPr>
        <p:txBody>
          <a:bodyPr/>
          <a:lstStyle/>
          <a:p>
            <a:endParaRPr lang="en-US" dirty="0">
              <a:solidFill>
                <a:schemeClr val="tx1"/>
              </a:solidFill>
            </a:endParaRPr>
          </a:p>
          <a:p>
            <a:r>
              <a:rPr lang="en-US" dirty="0">
                <a:solidFill>
                  <a:srgbClr val="4E4E4E"/>
                </a:solidFill>
              </a:rPr>
              <a:t>Radiation Safety</a:t>
            </a:r>
          </a:p>
          <a:p>
            <a:pPr lvl="3"/>
            <a:r>
              <a:rPr lang="en-US" dirty="0">
                <a:solidFill>
                  <a:srgbClr val="4E4E4E"/>
                </a:solidFill>
              </a:rPr>
              <a:t>Engage Radiation Safety with the Required Documentation Through FESS for Beamline Construction Approvals</a:t>
            </a:r>
          </a:p>
          <a:p>
            <a:endParaRPr lang="en-US" dirty="0">
              <a:solidFill>
                <a:srgbClr val="4E4E4E"/>
              </a:solidFill>
            </a:endParaRPr>
          </a:p>
          <a:p>
            <a:r>
              <a:rPr lang="en-US" dirty="0">
                <a:solidFill>
                  <a:srgbClr val="4E4E4E"/>
                </a:solidFill>
              </a:rPr>
              <a:t>Review Comments</a:t>
            </a:r>
          </a:p>
          <a:p>
            <a:endParaRPr lang="en-US" dirty="0">
              <a:solidFill>
                <a:srgbClr val="4E4E4E"/>
              </a:solidFill>
            </a:endParaRPr>
          </a:p>
          <a:p>
            <a:r>
              <a:rPr lang="en-US" dirty="0">
                <a:solidFill>
                  <a:srgbClr val="4E4E4E"/>
                </a:solidFill>
              </a:rPr>
              <a:t>Notice to Proceed Authorization</a:t>
            </a:r>
          </a:p>
          <a:p>
            <a:pPr lvl="3"/>
            <a:r>
              <a:rPr lang="en-US" dirty="0">
                <a:solidFill>
                  <a:srgbClr val="4E4E4E"/>
                </a:solidFill>
              </a:rPr>
              <a:t>Quality Control Plan</a:t>
            </a:r>
          </a:p>
          <a:p>
            <a:pPr lvl="3"/>
            <a:r>
              <a:rPr lang="en-US" dirty="0">
                <a:solidFill>
                  <a:srgbClr val="4E4E4E"/>
                </a:solidFill>
              </a:rPr>
              <a:t>Soil Erosion and Sediment Control Plan</a:t>
            </a:r>
          </a:p>
          <a:p>
            <a:pPr lvl="3"/>
            <a:r>
              <a:rPr lang="en-US" dirty="0">
                <a:solidFill>
                  <a:srgbClr val="4E4E4E"/>
                </a:solidFill>
              </a:rPr>
              <a:t>Project Hazard Analysis</a:t>
            </a:r>
          </a:p>
          <a:p>
            <a:pPr lvl="3"/>
            <a:endParaRPr lang="en-US" dirty="0"/>
          </a:p>
          <a:p>
            <a:endParaRPr lang="en-US" dirty="0"/>
          </a:p>
          <a:p>
            <a:endParaRPr lang="en-US" dirty="0"/>
          </a:p>
          <a:p>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3212994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Preliminary QA/QC Plan</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a:xfrm>
            <a:off x="228601" y="1043047"/>
            <a:ext cx="4988118" cy="4846766"/>
          </a:xfrm>
        </p:spPr>
        <p:txBody>
          <a:bodyPr/>
          <a:lstStyle/>
          <a:p>
            <a:pPr marL="0" indent="0">
              <a:buNone/>
            </a:pPr>
            <a:r>
              <a:rPr lang="en-US" dirty="0"/>
              <a:t>PIP-II Preliminary QA Program</a:t>
            </a:r>
          </a:p>
          <a:p>
            <a:pPr marL="0" indent="0">
              <a:buNone/>
            </a:pPr>
            <a:r>
              <a:rPr lang="en-US" sz="2000" dirty="0"/>
              <a:t>(PIP-II-doc-142)</a:t>
            </a:r>
          </a:p>
          <a:p>
            <a:pPr marL="0" indent="0">
              <a:buNone/>
            </a:pPr>
            <a:r>
              <a:rPr lang="en-US" u="sng" dirty="0"/>
              <a:t>Design Phase</a:t>
            </a:r>
          </a:p>
          <a:p>
            <a:r>
              <a:rPr lang="en-US" dirty="0"/>
              <a:t>Q/A requirements are included in A/E tasking;</a:t>
            </a:r>
          </a:p>
          <a:p>
            <a:r>
              <a:rPr lang="en-US" dirty="0"/>
              <a:t>The Gensler team provides QA/QC following the internal corporate process;</a:t>
            </a:r>
          </a:p>
          <a:p>
            <a:r>
              <a:rPr lang="en-US" dirty="0"/>
              <a:t>Design Review by Fermilab Subject Matter Experts</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pic>
        <p:nvPicPr>
          <p:cNvPr id="7" name="Picture 6">
            <a:extLst>
              <a:ext uri="{FF2B5EF4-FFF2-40B4-BE49-F238E27FC236}">
                <a16:creationId xmlns:a16="http://schemas.microsoft.com/office/drawing/2014/main" id="{38AEF30B-0253-4913-B44F-DBEB6E2240A4}"/>
              </a:ext>
            </a:extLst>
          </p:cNvPr>
          <p:cNvPicPr>
            <a:picLocks noChangeAspect="1"/>
          </p:cNvPicPr>
          <p:nvPr/>
        </p:nvPicPr>
        <p:blipFill>
          <a:blip r:embed="rId2"/>
          <a:stretch>
            <a:fillRect/>
          </a:stretch>
        </p:blipFill>
        <p:spPr>
          <a:xfrm>
            <a:off x="5056094" y="465690"/>
            <a:ext cx="3798925" cy="245812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507340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Lessons Learned – Other Projects</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23</a:t>
            </a:fld>
            <a:endParaRPr lang="en-US" dirty="0"/>
          </a:p>
        </p:txBody>
      </p:sp>
      <p:sp>
        <p:nvSpPr>
          <p:cNvPr id="9" name="Content Placeholder 8">
            <a:extLst>
              <a:ext uri="{FF2B5EF4-FFF2-40B4-BE49-F238E27FC236}">
                <a16:creationId xmlns:a16="http://schemas.microsoft.com/office/drawing/2014/main" id="{6E473C50-2493-421E-B6BD-FAF24C3E95D5}"/>
              </a:ext>
            </a:extLst>
          </p:cNvPr>
          <p:cNvSpPr>
            <a:spLocks noGrp="1"/>
          </p:cNvSpPr>
          <p:nvPr>
            <p:ph idx="1"/>
          </p:nvPr>
        </p:nvSpPr>
        <p:spPr/>
        <p:txBody>
          <a:bodyPr/>
          <a:lstStyle/>
          <a:p>
            <a:r>
              <a:rPr lang="en-US" dirty="0"/>
              <a:t>UUP - Site Specific Construction Safety Plan </a:t>
            </a:r>
          </a:p>
          <a:p>
            <a:pPr lvl="3"/>
            <a:r>
              <a:rPr lang="en-US" dirty="0"/>
              <a:t>Flow down all necessary requirements of the construction project to the subcontractors during the bid phase.</a:t>
            </a:r>
          </a:p>
          <a:p>
            <a:r>
              <a:rPr lang="en-US" dirty="0"/>
              <a:t>UUP - Design Phase Utility Locates </a:t>
            </a:r>
          </a:p>
          <a:p>
            <a:pPr lvl="3"/>
            <a:r>
              <a:rPr lang="en-US" dirty="0"/>
              <a:t>It was advantageous to gather as much information of the potential utility conflicts between existing utilities (where known) and proposed piping during the design phase versus during construction.</a:t>
            </a:r>
          </a:p>
          <a:p>
            <a:r>
              <a:rPr lang="en-US" dirty="0"/>
              <a:t>UUP - Master Substation Excavation Limit ORPS</a:t>
            </a:r>
          </a:p>
          <a:p>
            <a:pPr lvl="3"/>
            <a:r>
              <a:rPr lang="en-US" dirty="0"/>
              <a:t>Work was halted immediately after a small area was dug, and an investigation took place on the cause for the </a:t>
            </a:r>
            <a:r>
              <a:rPr lang="en-US" dirty="0" err="1"/>
              <a:t>overexcavation</a:t>
            </a:r>
            <a:r>
              <a:rPr lang="en-US" dirty="0"/>
              <a:t>.  The limits of the excavation permit were not clearly marked in the field.  Additional effort will be made to mark critical areas near beamlines.</a:t>
            </a:r>
          </a:p>
          <a:p>
            <a:r>
              <a:rPr lang="en-US" dirty="0"/>
              <a:t>UUP - Capturing GIS Data on Utilities During Excavation </a:t>
            </a:r>
          </a:p>
          <a:p>
            <a:pPr lvl="3"/>
            <a:r>
              <a:rPr lang="en-US" dirty="0"/>
              <a:t>This data was then used to update existing data in the GIS Maps and will help build a robust database of information that can be used by future projects.</a:t>
            </a:r>
          </a:p>
        </p:txBody>
      </p:sp>
    </p:spTree>
    <p:extLst>
      <p:ext uri="{BB962C8B-B14F-4D97-AF65-F5344CB8AC3E}">
        <p14:creationId xmlns:p14="http://schemas.microsoft.com/office/powerpoint/2010/main" val="2012861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Previous Review Action Items</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p:txBody>
          <a:bodyPr/>
          <a:lstStyle/>
          <a:p>
            <a:r>
              <a:rPr lang="en-US" dirty="0"/>
              <a:t>None</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24</a:t>
            </a:fld>
            <a:endParaRPr lang="en-US" dirty="0"/>
          </a:p>
        </p:txBody>
      </p:sp>
    </p:spTree>
    <p:extLst>
      <p:ext uri="{BB962C8B-B14F-4D97-AF65-F5344CB8AC3E}">
        <p14:creationId xmlns:p14="http://schemas.microsoft.com/office/powerpoint/2010/main" val="3304017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Preliminary Safety Hazard Assessment</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p:txBody>
          <a:bodyPr/>
          <a:lstStyle/>
          <a:p>
            <a:r>
              <a:rPr lang="en-US" dirty="0"/>
              <a:t>Not applicable</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25</a:t>
            </a:fld>
            <a:endParaRPr lang="en-US" dirty="0"/>
          </a:p>
        </p:txBody>
      </p:sp>
    </p:spTree>
    <p:extLst>
      <p:ext uri="{BB962C8B-B14F-4D97-AF65-F5344CB8AC3E}">
        <p14:creationId xmlns:p14="http://schemas.microsoft.com/office/powerpoint/2010/main" val="29833724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Baseline Cost and Schedule</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p:txBody>
          <a:bodyPr/>
          <a:lstStyle/>
          <a:p>
            <a:pPr marL="0" indent="0">
              <a:buNone/>
            </a:pPr>
            <a:r>
              <a:rPr lang="en-US" dirty="0"/>
              <a:t>Under development, available 04SEP18</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26</a:t>
            </a:fld>
            <a:endParaRPr lang="en-US" dirty="0"/>
          </a:p>
        </p:txBody>
      </p:sp>
    </p:spTree>
    <p:extLst>
      <p:ext uri="{BB962C8B-B14F-4D97-AF65-F5344CB8AC3E}">
        <p14:creationId xmlns:p14="http://schemas.microsoft.com/office/powerpoint/2010/main" val="29417361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END</a:t>
            </a:r>
          </a:p>
        </p:txBody>
      </p:sp>
      <p:sp>
        <p:nvSpPr>
          <p:cNvPr id="4" name="Date Placeholder 3"/>
          <p:cNvSpPr>
            <a:spLocks noGrp="1"/>
          </p:cNvSpPr>
          <p:nvPr>
            <p:ph type="dt" sz="half" idx="2"/>
          </p:nvPr>
        </p:nvSpPr>
        <p:spPr/>
        <p:txBody>
          <a:bodyPr/>
          <a:lstStyle/>
          <a:p>
            <a:pPr>
              <a:defRPr/>
            </a:pPr>
            <a:r>
              <a:rPr lang="en-US"/>
              <a:t>29 August 2018</a:t>
            </a:r>
            <a:endParaRPr lang="en-US" dirty="0"/>
          </a:p>
        </p:txBody>
      </p:sp>
      <p:sp>
        <p:nvSpPr>
          <p:cNvPr id="5" name="Footer Placeholder 4"/>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37793490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Backup</a:t>
            </a:r>
          </a:p>
        </p:txBody>
      </p:sp>
      <p:sp>
        <p:nvSpPr>
          <p:cNvPr id="4" name="Date Placeholder 3"/>
          <p:cNvSpPr>
            <a:spLocks noGrp="1"/>
          </p:cNvSpPr>
          <p:nvPr>
            <p:ph type="dt" sz="half" idx="2"/>
          </p:nvPr>
        </p:nvSpPr>
        <p:spPr/>
        <p:txBody>
          <a:bodyPr/>
          <a:lstStyle/>
          <a:p>
            <a:pPr>
              <a:defRPr/>
            </a:pPr>
            <a:r>
              <a:rPr lang="en-US"/>
              <a:t>29 August 2018</a:t>
            </a:r>
            <a:endParaRPr lang="en-US" dirty="0"/>
          </a:p>
        </p:txBody>
      </p:sp>
      <p:sp>
        <p:nvSpPr>
          <p:cNvPr id="5" name="Footer Placeholder 4"/>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2881932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121.06 - Scope Overview – Above Grade</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pic>
        <p:nvPicPr>
          <p:cNvPr id="12" name="Picture 11">
            <a:extLst>
              <a:ext uri="{FF2B5EF4-FFF2-40B4-BE49-F238E27FC236}">
                <a16:creationId xmlns:a16="http://schemas.microsoft.com/office/drawing/2014/main" id="{935123F1-746E-41BD-95C4-BF9381B8270D}"/>
              </a:ext>
            </a:extLst>
          </p:cNvPr>
          <p:cNvPicPr>
            <a:picLocks noChangeAspect="1"/>
          </p:cNvPicPr>
          <p:nvPr/>
        </p:nvPicPr>
        <p:blipFill>
          <a:blip r:embed="rId2"/>
          <a:stretch>
            <a:fillRect/>
          </a:stretch>
        </p:blipFill>
        <p:spPr>
          <a:xfrm>
            <a:off x="228600" y="1258701"/>
            <a:ext cx="8686800" cy="4381547"/>
          </a:xfrm>
          <a:prstGeom prst="rect">
            <a:avLst/>
          </a:prstGeom>
          <a:effectLst>
            <a:outerShdw blurRad="50800" dist="38100" dir="2700000" algn="tl" rotWithShape="0">
              <a:prstClr val="black">
                <a:alpha val="40000"/>
              </a:prstClr>
            </a:outerShdw>
          </a:effectLst>
        </p:spPr>
      </p:pic>
      <p:sp>
        <p:nvSpPr>
          <p:cNvPr id="8" name="TextBox 7">
            <a:extLst>
              <a:ext uri="{FF2B5EF4-FFF2-40B4-BE49-F238E27FC236}">
                <a16:creationId xmlns:a16="http://schemas.microsoft.com/office/drawing/2014/main" id="{B8454109-8B8A-4802-A588-3294239BE736}"/>
              </a:ext>
            </a:extLst>
          </p:cNvPr>
          <p:cNvSpPr txBox="1"/>
          <p:nvPr/>
        </p:nvSpPr>
        <p:spPr>
          <a:xfrm>
            <a:off x="1216819" y="1983775"/>
            <a:ext cx="2377467" cy="1015663"/>
          </a:xfrm>
          <a:prstGeom prst="rect">
            <a:avLst/>
          </a:prstGeom>
          <a:noFill/>
        </p:spPr>
        <p:txBody>
          <a:bodyPr wrap="square" rtlCol="0">
            <a:spAutoFit/>
          </a:bodyPr>
          <a:lstStyle/>
          <a:p>
            <a:r>
              <a:rPr lang="en-US" sz="1200" b="1" u="sng" dirty="0">
                <a:solidFill>
                  <a:srgbClr val="C00000"/>
                </a:solidFill>
              </a:rPr>
              <a:t>Cryo Plant Building </a:t>
            </a:r>
          </a:p>
          <a:p>
            <a:pPr marL="171450" indent="-171450">
              <a:buFont typeface="Arial" panose="020B0604020202020204" pitchFamily="34" charset="0"/>
              <a:buChar char="•"/>
            </a:pPr>
            <a:r>
              <a:rPr lang="en-US" sz="1200" b="1" dirty="0">
                <a:solidFill>
                  <a:srgbClr val="C00000"/>
                </a:solidFill>
              </a:rPr>
              <a:t>Cold Box Station</a:t>
            </a:r>
          </a:p>
          <a:p>
            <a:pPr marL="171450" indent="-171450">
              <a:buFont typeface="Arial" panose="020B0604020202020204" pitchFamily="34" charset="0"/>
              <a:buChar char="•"/>
            </a:pPr>
            <a:r>
              <a:rPr lang="en-US" sz="1200" b="1" dirty="0">
                <a:solidFill>
                  <a:srgbClr val="C00000"/>
                </a:solidFill>
              </a:rPr>
              <a:t>Warm Compressor Station</a:t>
            </a:r>
          </a:p>
          <a:p>
            <a:pPr marL="171450" indent="-171450">
              <a:buFont typeface="Arial" panose="020B0604020202020204" pitchFamily="34" charset="0"/>
              <a:buChar char="•"/>
            </a:pPr>
            <a:r>
              <a:rPr lang="en-US" sz="1200" b="1" dirty="0">
                <a:solidFill>
                  <a:srgbClr val="C00000"/>
                </a:solidFill>
              </a:rPr>
              <a:t>Control Room</a:t>
            </a:r>
          </a:p>
          <a:p>
            <a:pPr marL="171450" indent="-171450">
              <a:buFont typeface="Arial" panose="020B0604020202020204" pitchFamily="34" charset="0"/>
              <a:buChar char="•"/>
            </a:pPr>
            <a:r>
              <a:rPr lang="en-US" sz="1200" b="1" dirty="0">
                <a:solidFill>
                  <a:srgbClr val="C00000"/>
                </a:solidFill>
              </a:rPr>
              <a:t>Exterior Space</a:t>
            </a:r>
          </a:p>
        </p:txBody>
      </p:sp>
      <p:sp>
        <p:nvSpPr>
          <p:cNvPr id="13" name="TextBox 12">
            <a:extLst>
              <a:ext uri="{FF2B5EF4-FFF2-40B4-BE49-F238E27FC236}">
                <a16:creationId xmlns:a16="http://schemas.microsoft.com/office/drawing/2014/main" id="{0A2E92AE-4C5B-4234-B065-F0B930804FED}"/>
              </a:ext>
            </a:extLst>
          </p:cNvPr>
          <p:cNvSpPr txBox="1"/>
          <p:nvPr/>
        </p:nvSpPr>
        <p:spPr>
          <a:xfrm>
            <a:off x="5171851" y="925554"/>
            <a:ext cx="3024412" cy="830997"/>
          </a:xfrm>
          <a:prstGeom prst="rect">
            <a:avLst/>
          </a:prstGeom>
          <a:noFill/>
        </p:spPr>
        <p:txBody>
          <a:bodyPr wrap="square" rtlCol="0">
            <a:spAutoFit/>
          </a:bodyPr>
          <a:lstStyle/>
          <a:p>
            <a:r>
              <a:rPr lang="en-US" sz="1200" b="1" u="sng" dirty="0">
                <a:solidFill>
                  <a:srgbClr val="C00000"/>
                </a:solidFill>
              </a:rPr>
              <a:t>Utility Plant Building</a:t>
            </a:r>
          </a:p>
          <a:p>
            <a:pPr marL="171450" indent="-171450">
              <a:buFont typeface="Arial" panose="020B0604020202020204" pitchFamily="34" charset="0"/>
              <a:buChar char="•"/>
            </a:pPr>
            <a:r>
              <a:rPr lang="en-US" sz="1200" b="1" dirty="0">
                <a:solidFill>
                  <a:srgbClr val="C00000"/>
                </a:solidFill>
              </a:rPr>
              <a:t>LCW Equipment</a:t>
            </a:r>
          </a:p>
          <a:p>
            <a:pPr marL="171450" indent="-171450">
              <a:buFont typeface="Arial" panose="020B0604020202020204" pitchFamily="34" charset="0"/>
              <a:buChar char="•"/>
            </a:pPr>
            <a:r>
              <a:rPr lang="en-US" sz="1200" b="1" dirty="0">
                <a:solidFill>
                  <a:srgbClr val="C00000"/>
                </a:solidFill>
              </a:rPr>
              <a:t>Control Room</a:t>
            </a:r>
          </a:p>
          <a:p>
            <a:pPr marL="171450" indent="-171450">
              <a:buFont typeface="Arial" panose="020B0604020202020204" pitchFamily="34" charset="0"/>
              <a:buChar char="•"/>
            </a:pPr>
            <a:r>
              <a:rPr lang="en-US" sz="1200" b="1" dirty="0">
                <a:solidFill>
                  <a:srgbClr val="C00000"/>
                </a:solidFill>
              </a:rPr>
              <a:t>Exterior Space</a:t>
            </a:r>
          </a:p>
        </p:txBody>
      </p:sp>
      <p:sp>
        <p:nvSpPr>
          <p:cNvPr id="14" name="TextBox 13">
            <a:extLst>
              <a:ext uri="{FF2B5EF4-FFF2-40B4-BE49-F238E27FC236}">
                <a16:creationId xmlns:a16="http://schemas.microsoft.com/office/drawing/2014/main" id="{B4758A81-C03A-439F-AD3F-BE91807E738D}"/>
              </a:ext>
            </a:extLst>
          </p:cNvPr>
          <p:cNvSpPr txBox="1"/>
          <p:nvPr/>
        </p:nvSpPr>
        <p:spPr>
          <a:xfrm>
            <a:off x="1407941" y="4036874"/>
            <a:ext cx="2792186" cy="1754326"/>
          </a:xfrm>
          <a:prstGeom prst="rect">
            <a:avLst/>
          </a:prstGeom>
          <a:noFill/>
        </p:spPr>
        <p:txBody>
          <a:bodyPr wrap="square" rtlCol="0">
            <a:spAutoFit/>
          </a:bodyPr>
          <a:lstStyle/>
          <a:p>
            <a:r>
              <a:rPr lang="en-US" sz="1200" b="1" u="sng" dirty="0">
                <a:solidFill>
                  <a:srgbClr val="C00000"/>
                </a:solidFill>
              </a:rPr>
              <a:t>High Bay Building</a:t>
            </a:r>
          </a:p>
          <a:p>
            <a:pPr marL="171450" indent="-171450">
              <a:buFont typeface="Arial" panose="020B0604020202020204" pitchFamily="34" charset="0"/>
              <a:buChar char="•"/>
            </a:pPr>
            <a:r>
              <a:rPr lang="en-US" sz="1200" b="1" dirty="0">
                <a:solidFill>
                  <a:srgbClr val="C00000"/>
                </a:solidFill>
              </a:rPr>
              <a:t>Control Room</a:t>
            </a:r>
          </a:p>
          <a:p>
            <a:pPr marL="171450" indent="-171450">
              <a:buFont typeface="Arial" panose="020B0604020202020204" pitchFamily="34" charset="0"/>
              <a:buChar char="•"/>
            </a:pPr>
            <a:r>
              <a:rPr lang="en-US" sz="1200" b="1" dirty="0">
                <a:solidFill>
                  <a:srgbClr val="C00000"/>
                </a:solidFill>
              </a:rPr>
              <a:t>Computer Room/Conference Room</a:t>
            </a:r>
          </a:p>
          <a:p>
            <a:pPr marL="171450" indent="-171450">
              <a:buFont typeface="Arial" panose="020B0604020202020204" pitchFamily="34" charset="0"/>
              <a:buChar char="•"/>
            </a:pPr>
            <a:r>
              <a:rPr lang="en-US" sz="1200" b="1" dirty="0">
                <a:solidFill>
                  <a:srgbClr val="C00000"/>
                </a:solidFill>
              </a:rPr>
              <a:t>Tech Support Space</a:t>
            </a:r>
          </a:p>
          <a:p>
            <a:pPr marL="171450" indent="-171450">
              <a:buFont typeface="Arial" panose="020B0604020202020204" pitchFamily="34" charset="0"/>
              <a:buChar char="•"/>
            </a:pPr>
            <a:r>
              <a:rPr lang="en-US" sz="1200" b="1" dirty="0">
                <a:solidFill>
                  <a:srgbClr val="C00000"/>
                </a:solidFill>
              </a:rPr>
              <a:t>Upper High Bay</a:t>
            </a:r>
          </a:p>
          <a:p>
            <a:pPr marL="171450" indent="-171450">
              <a:buFont typeface="Arial" panose="020B0604020202020204" pitchFamily="34" charset="0"/>
              <a:buChar char="•"/>
            </a:pPr>
            <a:r>
              <a:rPr lang="en-US" sz="1200" b="1" dirty="0">
                <a:solidFill>
                  <a:srgbClr val="C00000"/>
                </a:solidFill>
              </a:rPr>
              <a:t>Lower High Bay</a:t>
            </a:r>
          </a:p>
          <a:p>
            <a:pPr marL="171450" indent="-171450">
              <a:buFont typeface="Arial" panose="020B0604020202020204" pitchFamily="34" charset="0"/>
              <a:buChar char="•"/>
            </a:pPr>
            <a:r>
              <a:rPr lang="en-US" sz="1200" b="1" dirty="0">
                <a:solidFill>
                  <a:srgbClr val="C00000"/>
                </a:solidFill>
              </a:rPr>
              <a:t>Mechanical/Electrical Space</a:t>
            </a:r>
          </a:p>
          <a:p>
            <a:pPr marL="171450" indent="-171450">
              <a:buFont typeface="Arial" panose="020B0604020202020204" pitchFamily="34" charset="0"/>
              <a:buChar char="•"/>
            </a:pPr>
            <a:r>
              <a:rPr lang="en-US" sz="1200" b="1" dirty="0">
                <a:solidFill>
                  <a:srgbClr val="C00000"/>
                </a:solidFill>
              </a:rPr>
              <a:t>Exterior Space</a:t>
            </a:r>
          </a:p>
          <a:p>
            <a:pPr marL="171450" indent="-171450">
              <a:buFont typeface="Arial" panose="020B0604020202020204" pitchFamily="34" charset="0"/>
              <a:buChar char="•"/>
            </a:pPr>
            <a:endParaRPr lang="en-US" sz="1200" b="1" dirty="0">
              <a:solidFill>
                <a:srgbClr val="C00000"/>
              </a:solidFill>
            </a:endParaRPr>
          </a:p>
        </p:txBody>
      </p:sp>
      <p:sp>
        <p:nvSpPr>
          <p:cNvPr id="11" name="TextBox 10">
            <a:extLst>
              <a:ext uri="{FF2B5EF4-FFF2-40B4-BE49-F238E27FC236}">
                <a16:creationId xmlns:a16="http://schemas.microsoft.com/office/drawing/2014/main" id="{F7EF460D-A816-4EF0-8D02-2200630DBBAE}"/>
              </a:ext>
            </a:extLst>
          </p:cNvPr>
          <p:cNvSpPr txBox="1"/>
          <p:nvPr/>
        </p:nvSpPr>
        <p:spPr>
          <a:xfrm>
            <a:off x="5379468" y="3647344"/>
            <a:ext cx="2274780" cy="1938992"/>
          </a:xfrm>
          <a:prstGeom prst="rect">
            <a:avLst/>
          </a:prstGeom>
          <a:noFill/>
        </p:spPr>
        <p:txBody>
          <a:bodyPr wrap="square" rtlCol="0">
            <a:spAutoFit/>
          </a:bodyPr>
          <a:lstStyle/>
          <a:p>
            <a:r>
              <a:rPr lang="en-US" sz="1200" b="1" u="sng" dirty="0">
                <a:solidFill>
                  <a:srgbClr val="C00000"/>
                </a:solidFill>
              </a:rPr>
              <a:t>Linac Gallery</a:t>
            </a:r>
          </a:p>
          <a:p>
            <a:pPr marL="171450" indent="-171450">
              <a:buFont typeface="Arial" panose="020B0604020202020204" pitchFamily="34" charset="0"/>
              <a:buChar char="•"/>
            </a:pPr>
            <a:r>
              <a:rPr lang="en-US" sz="1200" b="1" dirty="0">
                <a:solidFill>
                  <a:srgbClr val="C00000"/>
                </a:solidFill>
              </a:rPr>
              <a:t>General Space</a:t>
            </a:r>
          </a:p>
          <a:p>
            <a:pPr marL="171450" indent="-171450">
              <a:buFont typeface="Arial" panose="020B0604020202020204" pitchFamily="34" charset="0"/>
              <a:buChar char="•"/>
            </a:pPr>
            <a:r>
              <a:rPr lang="en-US" sz="1200" b="1" dirty="0">
                <a:solidFill>
                  <a:srgbClr val="C00000"/>
                </a:solidFill>
              </a:rPr>
              <a:t>Half Wave Resonator</a:t>
            </a:r>
          </a:p>
          <a:p>
            <a:pPr marL="171450" indent="-171450">
              <a:buFont typeface="Arial" panose="020B0604020202020204" pitchFamily="34" charset="0"/>
              <a:buChar char="•"/>
            </a:pPr>
            <a:r>
              <a:rPr lang="en-US" sz="1200" b="1" dirty="0">
                <a:solidFill>
                  <a:srgbClr val="C00000"/>
                </a:solidFill>
              </a:rPr>
              <a:t>SSR1</a:t>
            </a:r>
          </a:p>
          <a:p>
            <a:pPr marL="171450" indent="-171450">
              <a:buFont typeface="Arial" panose="020B0604020202020204" pitchFamily="34" charset="0"/>
              <a:buChar char="•"/>
            </a:pPr>
            <a:r>
              <a:rPr lang="en-US" sz="1200" b="1" dirty="0">
                <a:solidFill>
                  <a:srgbClr val="C00000"/>
                </a:solidFill>
              </a:rPr>
              <a:t>SSR2</a:t>
            </a:r>
          </a:p>
          <a:p>
            <a:pPr marL="171450" indent="-171450">
              <a:buFont typeface="Arial" panose="020B0604020202020204" pitchFamily="34" charset="0"/>
              <a:buChar char="•"/>
            </a:pPr>
            <a:r>
              <a:rPr lang="en-US" sz="1200" b="1" dirty="0">
                <a:solidFill>
                  <a:srgbClr val="C00000"/>
                </a:solidFill>
              </a:rPr>
              <a:t>LB650</a:t>
            </a:r>
          </a:p>
          <a:p>
            <a:pPr marL="171450" indent="-171450">
              <a:buFont typeface="Arial" panose="020B0604020202020204" pitchFamily="34" charset="0"/>
              <a:buChar char="•"/>
            </a:pPr>
            <a:r>
              <a:rPr lang="en-US" sz="1200" b="1" dirty="0">
                <a:solidFill>
                  <a:srgbClr val="C00000"/>
                </a:solidFill>
              </a:rPr>
              <a:t>HB650</a:t>
            </a:r>
          </a:p>
          <a:p>
            <a:pPr marL="171450" indent="-171450">
              <a:buFont typeface="Arial" panose="020B0604020202020204" pitchFamily="34" charset="0"/>
              <a:buChar char="•"/>
            </a:pPr>
            <a:r>
              <a:rPr lang="en-US" sz="1200" b="1" dirty="0">
                <a:solidFill>
                  <a:srgbClr val="C00000"/>
                </a:solidFill>
              </a:rPr>
              <a:t>Beam Transfer Line PS</a:t>
            </a:r>
          </a:p>
          <a:p>
            <a:pPr marL="171450" indent="-171450">
              <a:buFont typeface="Arial" panose="020B0604020202020204" pitchFamily="34" charset="0"/>
              <a:buChar char="•"/>
            </a:pPr>
            <a:r>
              <a:rPr lang="en-US" sz="1200" b="1" dirty="0">
                <a:solidFill>
                  <a:srgbClr val="C00000"/>
                </a:solidFill>
              </a:rPr>
              <a:t>Exterior Space</a:t>
            </a:r>
          </a:p>
          <a:p>
            <a:pPr marL="171450" indent="-171450">
              <a:buFont typeface="Arial" panose="020B0604020202020204" pitchFamily="34" charset="0"/>
              <a:buChar char="•"/>
            </a:pPr>
            <a:endParaRPr lang="en-US" sz="1200" b="1" dirty="0">
              <a:solidFill>
                <a:srgbClr val="C00000"/>
              </a:solidFill>
            </a:endParaRPr>
          </a:p>
        </p:txBody>
      </p:sp>
      <p:sp>
        <p:nvSpPr>
          <p:cNvPr id="16" name="TextBox 15">
            <a:extLst>
              <a:ext uri="{FF2B5EF4-FFF2-40B4-BE49-F238E27FC236}">
                <a16:creationId xmlns:a16="http://schemas.microsoft.com/office/drawing/2014/main" id="{DD6E8D04-4E20-4120-8725-A9A46E8A4DF1}"/>
              </a:ext>
            </a:extLst>
          </p:cNvPr>
          <p:cNvSpPr txBox="1"/>
          <p:nvPr/>
        </p:nvSpPr>
        <p:spPr>
          <a:xfrm>
            <a:off x="267825" y="5636977"/>
            <a:ext cx="3226489" cy="276999"/>
          </a:xfrm>
          <a:prstGeom prst="rect">
            <a:avLst/>
          </a:prstGeom>
          <a:noFill/>
        </p:spPr>
        <p:txBody>
          <a:bodyPr wrap="square" rtlCol="0">
            <a:spAutoFit/>
          </a:bodyPr>
          <a:lstStyle/>
          <a:p>
            <a:r>
              <a:rPr lang="en-US" sz="1200" i="1" dirty="0">
                <a:solidFill>
                  <a:srgbClr val="C00000"/>
                </a:solidFill>
              </a:rPr>
              <a:t>Space descriptions based on Room Data Sheets</a:t>
            </a:r>
            <a:endParaRPr lang="en-US" sz="1000" i="1" dirty="0">
              <a:solidFill>
                <a:srgbClr val="C00000"/>
              </a:solidFill>
            </a:endParaRPr>
          </a:p>
        </p:txBody>
      </p:sp>
    </p:spTree>
    <p:extLst>
      <p:ext uri="{BB962C8B-B14F-4D97-AF65-F5344CB8AC3E}">
        <p14:creationId xmlns:p14="http://schemas.microsoft.com/office/powerpoint/2010/main" val="23786515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Charge</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p:txBody>
          <a:bodyPr/>
          <a:lstStyle/>
          <a:p>
            <a:pPr marL="0" indent="0">
              <a:buNone/>
            </a:pPr>
            <a:r>
              <a:rPr lang="en-US" dirty="0"/>
              <a:t>Please review the information for appropriateness of the proposed systems, impacts on existing systems and operations, specific technical requirements to be incorporated into the design and compliance with best and required practices of authority having jurisdiction.</a:t>
            </a:r>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1024079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121.06 - Scope Overview – Below Grade</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30</a:t>
            </a:fld>
            <a:endParaRPr lang="en-US" dirty="0"/>
          </a:p>
        </p:txBody>
      </p:sp>
      <p:pic>
        <p:nvPicPr>
          <p:cNvPr id="12" name="Picture 11">
            <a:extLst>
              <a:ext uri="{FF2B5EF4-FFF2-40B4-BE49-F238E27FC236}">
                <a16:creationId xmlns:a16="http://schemas.microsoft.com/office/drawing/2014/main" id="{935123F1-746E-41BD-95C4-BF9381B8270D}"/>
              </a:ext>
            </a:extLst>
          </p:cNvPr>
          <p:cNvPicPr>
            <a:picLocks noChangeAspect="1"/>
          </p:cNvPicPr>
          <p:nvPr/>
        </p:nvPicPr>
        <p:blipFill>
          <a:blip r:embed="rId2"/>
          <a:stretch>
            <a:fillRect/>
          </a:stretch>
        </p:blipFill>
        <p:spPr>
          <a:xfrm>
            <a:off x="250175" y="1009878"/>
            <a:ext cx="8846358" cy="5186172"/>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ABD5C7A8-44A1-4B32-B2FF-4B99C58107AC}"/>
              </a:ext>
            </a:extLst>
          </p:cNvPr>
          <p:cNvSpPr txBox="1"/>
          <p:nvPr/>
        </p:nvSpPr>
        <p:spPr>
          <a:xfrm>
            <a:off x="1488051" y="1910745"/>
            <a:ext cx="2792186" cy="1938992"/>
          </a:xfrm>
          <a:prstGeom prst="rect">
            <a:avLst/>
          </a:prstGeom>
          <a:noFill/>
        </p:spPr>
        <p:txBody>
          <a:bodyPr wrap="square" rtlCol="0">
            <a:spAutoFit/>
          </a:bodyPr>
          <a:lstStyle/>
          <a:p>
            <a:r>
              <a:rPr lang="en-US" sz="1200" b="1" u="sng" dirty="0">
                <a:solidFill>
                  <a:srgbClr val="C00000"/>
                </a:solidFill>
              </a:rPr>
              <a:t>Booster Connection</a:t>
            </a:r>
          </a:p>
          <a:p>
            <a:pPr marL="171450" indent="-171450">
              <a:buFont typeface="Arial" panose="020B0604020202020204" pitchFamily="34" charset="0"/>
              <a:buChar char="•"/>
            </a:pPr>
            <a:r>
              <a:rPr lang="en-US" sz="1200" b="1" dirty="0">
                <a:solidFill>
                  <a:srgbClr val="C00000"/>
                </a:solidFill>
              </a:rPr>
              <a:t>Beamline</a:t>
            </a:r>
          </a:p>
          <a:p>
            <a:endParaRPr lang="en-US" sz="1200" b="1" dirty="0">
              <a:solidFill>
                <a:srgbClr val="C00000"/>
              </a:solidFill>
            </a:endParaRPr>
          </a:p>
          <a:p>
            <a:endParaRPr lang="en-US" sz="1200" b="1" dirty="0">
              <a:solidFill>
                <a:srgbClr val="C00000"/>
              </a:solidFill>
            </a:endParaRPr>
          </a:p>
          <a:p>
            <a:endParaRPr lang="en-US" sz="1200" b="1" dirty="0">
              <a:solidFill>
                <a:srgbClr val="C00000"/>
              </a:solidFill>
            </a:endParaRPr>
          </a:p>
          <a:p>
            <a:endParaRPr lang="en-US" sz="1200" b="1" dirty="0">
              <a:solidFill>
                <a:srgbClr val="C00000"/>
              </a:solidFill>
            </a:endParaRPr>
          </a:p>
          <a:p>
            <a:r>
              <a:rPr lang="en-US" sz="1200" b="1" u="sng" dirty="0">
                <a:solidFill>
                  <a:srgbClr val="C00000"/>
                </a:solidFill>
              </a:rPr>
              <a:t>Beam Transfer Line</a:t>
            </a:r>
          </a:p>
          <a:p>
            <a:pPr marL="171450" indent="-171450">
              <a:buFont typeface="Arial" panose="020B0604020202020204" pitchFamily="34" charset="0"/>
              <a:buChar char="•"/>
            </a:pPr>
            <a:r>
              <a:rPr lang="en-US" sz="1200" b="1" dirty="0">
                <a:solidFill>
                  <a:srgbClr val="C00000"/>
                </a:solidFill>
              </a:rPr>
              <a:t>Beamline</a:t>
            </a:r>
          </a:p>
          <a:p>
            <a:pPr marL="171450" indent="-171450">
              <a:buFont typeface="Arial" panose="020B0604020202020204" pitchFamily="34" charset="0"/>
              <a:buChar char="•"/>
            </a:pPr>
            <a:r>
              <a:rPr lang="en-US" sz="1200" b="1" dirty="0">
                <a:solidFill>
                  <a:srgbClr val="C00000"/>
                </a:solidFill>
              </a:rPr>
              <a:t>Beam Absorber Space</a:t>
            </a:r>
          </a:p>
          <a:p>
            <a:pPr marL="171450" indent="-171450">
              <a:buFont typeface="Arial" panose="020B0604020202020204" pitchFamily="34" charset="0"/>
              <a:buChar char="•"/>
            </a:pPr>
            <a:endParaRPr lang="en-US" sz="1200" b="1" dirty="0">
              <a:solidFill>
                <a:srgbClr val="C00000"/>
              </a:solidFill>
            </a:endParaRPr>
          </a:p>
        </p:txBody>
      </p:sp>
      <p:sp>
        <p:nvSpPr>
          <p:cNvPr id="8" name="Rectangle 7">
            <a:extLst>
              <a:ext uri="{FF2B5EF4-FFF2-40B4-BE49-F238E27FC236}">
                <a16:creationId xmlns:a16="http://schemas.microsoft.com/office/drawing/2014/main" id="{C2827C42-4117-41D5-86BC-EC2262037E5D}"/>
              </a:ext>
            </a:extLst>
          </p:cNvPr>
          <p:cNvSpPr/>
          <p:nvPr/>
        </p:nvSpPr>
        <p:spPr>
          <a:xfrm>
            <a:off x="4618383" y="2325757"/>
            <a:ext cx="4478150" cy="2690191"/>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A2E92AE-4C5B-4234-B065-F0B930804FED}"/>
              </a:ext>
            </a:extLst>
          </p:cNvPr>
          <p:cNvSpPr txBox="1"/>
          <p:nvPr/>
        </p:nvSpPr>
        <p:spPr>
          <a:xfrm>
            <a:off x="4842393" y="3931929"/>
            <a:ext cx="2274780" cy="1200329"/>
          </a:xfrm>
          <a:prstGeom prst="rect">
            <a:avLst/>
          </a:prstGeom>
          <a:noFill/>
        </p:spPr>
        <p:txBody>
          <a:bodyPr wrap="square" rtlCol="0">
            <a:spAutoFit/>
          </a:bodyPr>
          <a:lstStyle/>
          <a:p>
            <a:r>
              <a:rPr lang="en-US" sz="1200" b="1" u="sng" dirty="0">
                <a:solidFill>
                  <a:srgbClr val="C00000"/>
                </a:solidFill>
              </a:rPr>
              <a:t>Linac Tunnel</a:t>
            </a:r>
          </a:p>
          <a:p>
            <a:pPr marL="171450" indent="-171450">
              <a:buFont typeface="Arial" panose="020B0604020202020204" pitchFamily="34" charset="0"/>
              <a:buChar char="•"/>
            </a:pPr>
            <a:r>
              <a:rPr lang="en-US" sz="1200" b="1" dirty="0">
                <a:solidFill>
                  <a:srgbClr val="C00000"/>
                </a:solidFill>
              </a:rPr>
              <a:t>Half Wave Resonator</a:t>
            </a:r>
          </a:p>
          <a:p>
            <a:pPr marL="171450" indent="-171450">
              <a:buFont typeface="Arial" panose="020B0604020202020204" pitchFamily="34" charset="0"/>
              <a:buChar char="•"/>
            </a:pPr>
            <a:r>
              <a:rPr lang="en-US" sz="1200" b="1" dirty="0">
                <a:solidFill>
                  <a:srgbClr val="C00000"/>
                </a:solidFill>
              </a:rPr>
              <a:t>SSR1</a:t>
            </a:r>
          </a:p>
          <a:p>
            <a:pPr marL="171450" indent="-171450">
              <a:buFont typeface="Arial" panose="020B0604020202020204" pitchFamily="34" charset="0"/>
              <a:buChar char="•"/>
            </a:pPr>
            <a:r>
              <a:rPr lang="en-US" sz="1200" b="1" dirty="0">
                <a:solidFill>
                  <a:srgbClr val="C00000"/>
                </a:solidFill>
              </a:rPr>
              <a:t>SSR2</a:t>
            </a:r>
          </a:p>
          <a:p>
            <a:pPr marL="171450" indent="-171450">
              <a:buFont typeface="Arial" panose="020B0604020202020204" pitchFamily="34" charset="0"/>
              <a:buChar char="•"/>
            </a:pPr>
            <a:r>
              <a:rPr lang="en-US" sz="1200" b="1" dirty="0">
                <a:solidFill>
                  <a:srgbClr val="C00000"/>
                </a:solidFill>
              </a:rPr>
              <a:t>LB650</a:t>
            </a:r>
          </a:p>
          <a:p>
            <a:pPr marL="171450" indent="-171450">
              <a:buFont typeface="Arial" panose="020B0604020202020204" pitchFamily="34" charset="0"/>
              <a:buChar char="•"/>
            </a:pPr>
            <a:r>
              <a:rPr lang="en-US" sz="1200" b="1" dirty="0">
                <a:solidFill>
                  <a:srgbClr val="C00000"/>
                </a:solidFill>
              </a:rPr>
              <a:t>HB650</a:t>
            </a:r>
          </a:p>
        </p:txBody>
      </p:sp>
      <p:sp>
        <p:nvSpPr>
          <p:cNvPr id="21" name="TextBox 20">
            <a:extLst>
              <a:ext uri="{FF2B5EF4-FFF2-40B4-BE49-F238E27FC236}">
                <a16:creationId xmlns:a16="http://schemas.microsoft.com/office/drawing/2014/main" id="{B9FF3610-706A-4F9D-BF75-678A94D03957}"/>
              </a:ext>
            </a:extLst>
          </p:cNvPr>
          <p:cNvSpPr txBox="1"/>
          <p:nvPr/>
        </p:nvSpPr>
        <p:spPr>
          <a:xfrm>
            <a:off x="250175" y="5946363"/>
            <a:ext cx="3226489" cy="276999"/>
          </a:xfrm>
          <a:prstGeom prst="rect">
            <a:avLst/>
          </a:prstGeom>
          <a:noFill/>
        </p:spPr>
        <p:txBody>
          <a:bodyPr wrap="square" rtlCol="0">
            <a:spAutoFit/>
          </a:bodyPr>
          <a:lstStyle/>
          <a:p>
            <a:r>
              <a:rPr lang="en-US" sz="1200" i="1" dirty="0">
                <a:solidFill>
                  <a:srgbClr val="C00000"/>
                </a:solidFill>
              </a:rPr>
              <a:t>Space descriptions based on Room Data Sheets</a:t>
            </a:r>
            <a:endParaRPr lang="en-US" sz="1000" i="1" dirty="0">
              <a:solidFill>
                <a:srgbClr val="C00000"/>
              </a:solidFill>
            </a:endParaRPr>
          </a:p>
        </p:txBody>
      </p:sp>
    </p:spTree>
    <p:extLst>
      <p:ext uri="{BB962C8B-B14F-4D97-AF65-F5344CB8AC3E}">
        <p14:creationId xmlns:p14="http://schemas.microsoft.com/office/powerpoint/2010/main" val="264740023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Review Requirements</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pic>
        <p:nvPicPr>
          <p:cNvPr id="12" name="Picture 11">
            <a:extLst>
              <a:ext uri="{FF2B5EF4-FFF2-40B4-BE49-F238E27FC236}">
                <a16:creationId xmlns:a16="http://schemas.microsoft.com/office/drawing/2014/main" id="{935123F1-746E-41BD-95C4-BF9381B8270D}"/>
              </a:ext>
            </a:extLst>
          </p:cNvPr>
          <p:cNvPicPr>
            <a:picLocks noChangeAspect="1"/>
          </p:cNvPicPr>
          <p:nvPr/>
        </p:nvPicPr>
        <p:blipFill>
          <a:blip r:embed="rId2"/>
          <a:stretch>
            <a:fillRect/>
          </a:stretch>
        </p:blipFill>
        <p:spPr>
          <a:xfrm>
            <a:off x="287036" y="1046121"/>
            <a:ext cx="3891248" cy="5035733"/>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892F1ED7-5B6A-43A0-9FC4-828789B47872}"/>
              </a:ext>
            </a:extLst>
          </p:cNvPr>
          <p:cNvPicPr>
            <a:picLocks noChangeAspect="1"/>
          </p:cNvPicPr>
          <p:nvPr/>
        </p:nvPicPr>
        <p:blipFill>
          <a:blip r:embed="rId3"/>
          <a:stretch>
            <a:fillRect/>
          </a:stretch>
        </p:blipFill>
        <p:spPr>
          <a:xfrm>
            <a:off x="4572000" y="1046120"/>
            <a:ext cx="3891248" cy="5035732"/>
          </a:xfrm>
          <a:prstGeom prst="rect">
            <a:avLst/>
          </a:prstGeom>
          <a:effectLst>
            <a:outerShdw blurRad="50800" dist="38100" dir="2700000" algn="tl" rotWithShape="0">
              <a:prstClr val="black">
                <a:alpha val="40000"/>
              </a:prstClr>
            </a:outerShdw>
          </a:effectLst>
        </p:spPr>
      </p:pic>
      <p:sp>
        <p:nvSpPr>
          <p:cNvPr id="10" name="Rectangle 9">
            <a:extLst>
              <a:ext uri="{FF2B5EF4-FFF2-40B4-BE49-F238E27FC236}">
                <a16:creationId xmlns:a16="http://schemas.microsoft.com/office/drawing/2014/main" id="{738ECA83-B9A1-466B-9256-72CA015DA8AB}"/>
              </a:ext>
            </a:extLst>
          </p:cNvPr>
          <p:cNvSpPr/>
          <p:nvPr/>
        </p:nvSpPr>
        <p:spPr>
          <a:xfrm>
            <a:off x="249238" y="6043027"/>
            <a:ext cx="3127511" cy="307777"/>
          </a:xfrm>
          <a:prstGeom prst="rect">
            <a:avLst/>
          </a:prstGeom>
        </p:spPr>
        <p:txBody>
          <a:bodyPr wrap="square">
            <a:spAutoFit/>
          </a:bodyPr>
          <a:lstStyle/>
          <a:p>
            <a:pPr marL="0" lvl="1" indent="0">
              <a:buNone/>
            </a:pPr>
            <a:r>
              <a:rPr lang="en-US" sz="1400" dirty="0">
                <a:solidFill>
                  <a:srgbClr val="C00000"/>
                </a:solidFill>
              </a:rPr>
              <a:t>From PIP-II Project Design Review Plan</a:t>
            </a:r>
          </a:p>
        </p:txBody>
      </p:sp>
    </p:spTree>
    <p:extLst>
      <p:ext uri="{BB962C8B-B14F-4D97-AF65-F5344CB8AC3E}">
        <p14:creationId xmlns:p14="http://schemas.microsoft.com/office/powerpoint/2010/main" val="2753949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Organizational Structure</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5</a:t>
            </a:fld>
            <a:endParaRPr lang="en-US" dirty="0"/>
          </a:p>
        </p:txBody>
      </p:sp>
      <p:pic>
        <p:nvPicPr>
          <p:cNvPr id="12" name="Picture 11">
            <a:extLst>
              <a:ext uri="{FF2B5EF4-FFF2-40B4-BE49-F238E27FC236}">
                <a16:creationId xmlns:a16="http://schemas.microsoft.com/office/drawing/2014/main" id="{935123F1-746E-41BD-95C4-BF9381B8270D}"/>
              </a:ext>
            </a:extLst>
          </p:cNvPr>
          <p:cNvPicPr>
            <a:picLocks noChangeAspect="1"/>
          </p:cNvPicPr>
          <p:nvPr/>
        </p:nvPicPr>
        <p:blipFill>
          <a:blip r:embed="rId2"/>
          <a:stretch>
            <a:fillRect/>
          </a:stretch>
        </p:blipFill>
        <p:spPr>
          <a:xfrm>
            <a:off x="952500" y="1104900"/>
            <a:ext cx="6714309" cy="5035733"/>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9F6741CF-B034-400F-9FE7-3A1ED07E2EFA}"/>
              </a:ext>
            </a:extLst>
          </p:cNvPr>
          <p:cNvSpPr/>
          <p:nvPr/>
        </p:nvSpPr>
        <p:spPr>
          <a:xfrm>
            <a:off x="6361611" y="2017396"/>
            <a:ext cx="1369423" cy="2580730"/>
          </a:xfrm>
          <a:prstGeom prst="rect">
            <a:avLst/>
          </a:prstGeom>
          <a:solidFill>
            <a:srgbClr val="FFFF00">
              <a:alpha val="16000"/>
            </a:srgbClr>
          </a:solidFill>
          <a:ln w="22225">
            <a:solidFill>
              <a:srgbClr val="C00000"/>
            </a:solidFill>
            <a:prstDash val="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9687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6342-6139-AF47-9CFC-CA57EF10BB39}"/>
              </a:ext>
            </a:extLst>
          </p:cNvPr>
          <p:cNvSpPr>
            <a:spLocks noGrp="1"/>
          </p:cNvSpPr>
          <p:nvPr>
            <p:ph type="title"/>
          </p:nvPr>
        </p:nvSpPr>
        <p:spPr/>
        <p:txBody>
          <a:bodyPr/>
          <a:lstStyle/>
          <a:p>
            <a:r>
              <a:rPr lang="en-US" dirty="0"/>
              <a:t>Design Team</a:t>
            </a:r>
          </a:p>
        </p:txBody>
      </p:sp>
      <p:sp>
        <p:nvSpPr>
          <p:cNvPr id="4" name="Date Placeholder 3">
            <a:extLst>
              <a:ext uri="{FF2B5EF4-FFF2-40B4-BE49-F238E27FC236}">
                <a16:creationId xmlns:a16="http://schemas.microsoft.com/office/drawing/2014/main" id="{EDDC34C1-2FA1-6441-8BB5-795163977015}"/>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19B4B57D-6BCD-824C-B326-322312DF6B81}"/>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E8E70C6F-F4DD-4B4A-92CC-406B9F6F27B5}"/>
              </a:ext>
            </a:extLst>
          </p:cNvPr>
          <p:cNvSpPr>
            <a:spLocks noGrp="1"/>
          </p:cNvSpPr>
          <p:nvPr>
            <p:ph type="sldNum" sz="quarter" idx="4"/>
          </p:nvPr>
        </p:nvSpPr>
        <p:spPr/>
        <p:txBody>
          <a:bodyPr/>
          <a:lstStyle/>
          <a:p>
            <a:pPr>
              <a:defRPr/>
            </a:pPr>
            <a:fld id="{148C009B-CB69-E04A-B9B3-34B26D69E9CF}" type="slidenum">
              <a:rPr lang="en-US" smtClean="0"/>
              <a:pPr>
                <a:defRPr/>
              </a:pPr>
              <a:t>6</a:t>
            </a:fld>
            <a:endParaRPr lang="en-US" dirty="0"/>
          </a:p>
        </p:txBody>
      </p:sp>
      <p:pic>
        <p:nvPicPr>
          <p:cNvPr id="12" name="Picture 11">
            <a:extLst>
              <a:ext uri="{FF2B5EF4-FFF2-40B4-BE49-F238E27FC236}">
                <a16:creationId xmlns:a16="http://schemas.microsoft.com/office/drawing/2014/main" id="{935123F1-746E-41BD-95C4-BF9381B8270D}"/>
              </a:ext>
            </a:extLst>
          </p:cNvPr>
          <p:cNvPicPr>
            <a:picLocks noChangeAspect="1"/>
          </p:cNvPicPr>
          <p:nvPr/>
        </p:nvPicPr>
        <p:blipFill>
          <a:blip r:embed="rId2"/>
          <a:stretch>
            <a:fillRect/>
          </a:stretch>
        </p:blipFill>
        <p:spPr>
          <a:xfrm>
            <a:off x="228599" y="1104899"/>
            <a:ext cx="8606153" cy="51326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9779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a:xfrm>
            <a:off x="228600" y="1043046"/>
            <a:ext cx="8672513" cy="5259783"/>
          </a:xfrm>
        </p:spPr>
        <p:txBody>
          <a:bodyPr/>
          <a:lstStyle/>
          <a:p>
            <a:pPr marL="0" indent="0">
              <a:buNone/>
            </a:pPr>
            <a:r>
              <a:rPr lang="en-US" dirty="0"/>
              <a:t>The Site Preparation scope includes the following phases:</a:t>
            </a:r>
          </a:p>
          <a:p>
            <a:pPr marL="0" indent="0">
              <a:buNone/>
            </a:pPr>
            <a:r>
              <a:rPr lang="en-US" sz="1400" b="1" u="sng" dirty="0"/>
              <a:t>Phase 1 – Site Clearing</a:t>
            </a:r>
          </a:p>
          <a:p>
            <a:pPr marL="0" indent="0">
              <a:buNone/>
            </a:pPr>
            <a:r>
              <a:rPr lang="en-US" sz="1400" dirty="0"/>
              <a:t>This is the work that is required to generally prepare the site for future work packages</a:t>
            </a:r>
          </a:p>
          <a:p>
            <a:pPr lvl="0"/>
            <a:r>
              <a:rPr lang="en-US" sz="1400" dirty="0"/>
              <a:t>Installation of erosion controls (silt fence);</a:t>
            </a:r>
          </a:p>
          <a:p>
            <a:pPr lvl="0"/>
            <a:r>
              <a:rPr lang="en-US" sz="1400" dirty="0"/>
              <a:t>Tree removal;</a:t>
            </a:r>
          </a:p>
          <a:p>
            <a:pPr lvl="0"/>
            <a:r>
              <a:rPr lang="en-US" sz="1400" dirty="0"/>
              <a:t>Installation of temporary road;</a:t>
            </a:r>
          </a:p>
          <a:p>
            <a:pPr lvl="0"/>
            <a:r>
              <a:rPr lang="en-US" sz="1400" dirty="0"/>
              <a:t>Topsoil striping and stockpile;</a:t>
            </a:r>
          </a:p>
          <a:p>
            <a:pPr lvl="0"/>
            <a:r>
              <a:rPr lang="en-US" sz="1400" dirty="0"/>
              <a:t>Sedimentation pond;</a:t>
            </a:r>
          </a:p>
          <a:p>
            <a:pPr lvl="0"/>
            <a:r>
              <a:rPr lang="en-US" sz="1400" dirty="0"/>
              <a:t>Pond crossing;</a:t>
            </a:r>
          </a:p>
          <a:p>
            <a:pPr lvl="0"/>
            <a:endParaRPr lang="en-US" sz="1400" dirty="0"/>
          </a:p>
          <a:p>
            <a:pPr marL="0" indent="0">
              <a:buNone/>
            </a:pPr>
            <a:r>
              <a:rPr lang="en-US" sz="1400" b="1" u="sng" dirty="0"/>
              <a:t>Phase 2 – Utility Corridor </a:t>
            </a:r>
            <a:r>
              <a:rPr lang="en-US" sz="1400" b="1" u="sng" dirty="0">
                <a:solidFill>
                  <a:srgbClr val="FF0000"/>
                </a:solidFill>
              </a:rPr>
              <a:t>(completed prior to Cryo Plant Building completion)</a:t>
            </a:r>
          </a:p>
          <a:p>
            <a:pPr marL="0" indent="0">
              <a:buNone/>
            </a:pPr>
            <a:r>
              <a:rPr lang="en-US" sz="1400" dirty="0"/>
              <a:t>This extends the existing utilities to the project site including:</a:t>
            </a:r>
          </a:p>
          <a:p>
            <a:r>
              <a:rPr lang="en-US" sz="1400" dirty="0"/>
              <a:t>Electrical </a:t>
            </a:r>
            <a:r>
              <a:rPr lang="en-US" sz="1400" dirty="0" err="1"/>
              <a:t>ductbanks</a:t>
            </a:r>
            <a:r>
              <a:rPr lang="en-US" sz="1400" dirty="0"/>
              <a:t>, manholes, feeders and 4-way air switches;</a:t>
            </a:r>
          </a:p>
          <a:p>
            <a:r>
              <a:rPr lang="en-US" sz="1400" dirty="0"/>
              <a:t>Communication </a:t>
            </a:r>
            <a:r>
              <a:rPr lang="en-US" sz="1400" dirty="0" err="1"/>
              <a:t>ductbank</a:t>
            </a:r>
            <a:r>
              <a:rPr lang="en-US" sz="1400" dirty="0"/>
              <a:t> and manholes;</a:t>
            </a:r>
          </a:p>
          <a:p>
            <a:r>
              <a:rPr lang="en-US" sz="1400" dirty="0"/>
              <a:t>Industrial cooling water;</a:t>
            </a:r>
          </a:p>
          <a:p>
            <a:r>
              <a:rPr lang="en-US" sz="1400" dirty="0"/>
              <a:t>Domestic water supply</a:t>
            </a:r>
          </a:p>
          <a:p>
            <a:r>
              <a:rPr lang="en-US" sz="1400" dirty="0"/>
              <a:t>Sanitary sewer system;</a:t>
            </a:r>
          </a:p>
          <a:p>
            <a:r>
              <a:rPr lang="en-US" sz="1400" dirty="0"/>
              <a:t>Chilled water;</a:t>
            </a:r>
          </a:p>
          <a:p>
            <a:r>
              <a:rPr lang="en-US" sz="1400" dirty="0"/>
              <a:t>Storm sewer;</a:t>
            </a:r>
          </a:p>
          <a:p>
            <a:r>
              <a:rPr lang="en-US" sz="1400" dirty="0"/>
              <a:t>Make up water connection;</a:t>
            </a:r>
          </a:p>
          <a:p>
            <a:endParaRPr lang="en-US" sz="1400" dirty="0"/>
          </a:p>
          <a:p>
            <a:pPr marL="0" indent="0">
              <a:buNone/>
            </a:pPr>
            <a:endParaRPr lang="en-US" sz="1400" dirty="0"/>
          </a:p>
          <a:p>
            <a:pPr marL="0" indent="0">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spTree>
    <p:extLst>
      <p:ext uri="{BB962C8B-B14F-4D97-AF65-F5344CB8AC3E}">
        <p14:creationId xmlns:p14="http://schemas.microsoft.com/office/powerpoint/2010/main" val="27529604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Scope</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a:xfrm>
            <a:off x="228600" y="1043046"/>
            <a:ext cx="8672513" cy="5259783"/>
          </a:xfrm>
        </p:spPr>
        <p:txBody>
          <a:bodyPr/>
          <a:lstStyle/>
          <a:p>
            <a:pPr marL="0" indent="0">
              <a:buNone/>
            </a:pPr>
            <a:r>
              <a:rPr lang="en-US" dirty="0"/>
              <a:t>The Site Preparation scope includes the following phases:</a:t>
            </a:r>
          </a:p>
          <a:p>
            <a:pPr marL="0" indent="0">
              <a:buNone/>
            </a:pPr>
            <a:r>
              <a:rPr lang="en-US" sz="1400" b="1" u="sng" dirty="0"/>
              <a:t>Phase 3 – Site Work </a:t>
            </a:r>
            <a:r>
              <a:rPr lang="en-US" sz="1400" b="1" u="sng" dirty="0">
                <a:solidFill>
                  <a:srgbClr val="FF0000"/>
                </a:solidFill>
              </a:rPr>
              <a:t>(Completed after Cryo Plant Building but before Linac Complex)</a:t>
            </a:r>
          </a:p>
          <a:p>
            <a:pPr marL="0" indent="0">
              <a:buNone/>
            </a:pPr>
            <a:r>
              <a:rPr lang="en-US" sz="1400" dirty="0"/>
              <a:t>This work includes:</a:t>
            </a:r>
          </a:p>
          <a:p>
            <a:pPr lvl="0"/>
            <a:r>
              <a:rPr lang="en-US" sz="1400" dirty="0"/>
              <a:t>Final grading outside of building zone;</a:t>
            </a:r>
          </a:p>
          <a:p>
            <a:pPr lvl="0"/>
            <a:r>
              <a:rPr lang="en-US" sz="1400" dirty="0"/>
              <a:t>Roadway subgrade;</a:t>
            </a:r>
          </a:p>
          <a:p>
            <a:pPr lvl="0"/>
            <a:r>
              <a:rPr lang="en-US" sz="1400" dirty="0" err="1"/>
              <a:t>AZero</a:t>
            </a:r>
            <a:r>
              <a:rPr lang="en-US" sz="1400" dirty="0"/>
              <a:t> pond modifications;</a:t>
            </a:r>
          </a:p>
          <a:p>
            <a:pPr lvl="0"/>
            <a:r>
              <a:rPr lang="en-US" sz="1400" dirty="0"/>
              <a:t>Entry roads at ponds;</a:t>
            </a:r>
          </a:p>
          <a:p>
            <a:pPr lvl="0"/>
            <a:r>
              <a:rPr lang="en-US" sz="1400" dirty="0"/>
              <a:t>Utilities west of Linac Complex</a:t>
            </a:r>
          </a:p>
          <a:p>
            <a:pPr lvl="0"/>
            <a:r>
              <a:rPr lang="en-US" sz="1400" dirty="0"/>
              <a:t>Modifications to Main Ring Road and South Booster Road</a:t>
            </a:r>
          </a:p>
          <a:p>
            <a:pPr lvl="0"/>
            <a:endParaRPr lang="en-US" sz="1400" dirty="0"/>
          </a:p>
          <a:p>
            <a:pPr marL="0" indent="0">
              <a:buNone/>
            </a:pPr>
            <a:r>
              <a:rPr lang="en-US" sz="1400" b="1" u="sng" dirty="0"/>
              <a:t>Phase 4 – Site Restoration</a:t>
            </a:r>
          </a:p>
          <a:p>
            <a:pPr marL="0" indent="0">
              <a:buNone/>
            </a:pPr>
            <a:r>
              <a:rPr lang="en-US" sz="1400" dirty="0"/>
              <a:t>This work includes:</a:t>
            </a:r>
          </a:p>
          <a:p>
            <a:r>
              <a:rPr lang="en-US" sz="1400" dirty="0"/>
              <a:t>Site restoration and landscaping;</a:t>
            </a:r>
          </a:p>
          <a:p>
            <a:r>
              <a:rPr lang="en-US" sz="1400" dirty="0"/>
              <a:t>Final asphalt and grading;</a:t>
            </a:r>
          </a:p>
          <a:p>
            <a:r>
              <a:rPr lang="en-US" sz="1400" dirty="0"/>
              <a:t>Site Lighting.</a:t>
            </a:r>
          </a:p>
          <a:p>
            <a:endParaRPr lang="en-US" sz="1400" dirty="0"/>
          </a:p>
          <a:p>
            <a:pPr marL="0" indent="0">
              <a:buNone/>
            </a:pPr>
            <a:endParaRPr lang="en-US" sz="1400" dirty="0"/>
          </a:p>
          <a:p>
            <a:pPr marL="0" indent="0">
              <a:buNone/>
            </a:pPr>
            <a:endParaRPr lang="en-US" dirty="0"/>
          </a:p>
          <a:p>
            <a:endParaRPr lang="en-US" dirty="0"/>
          </a:p>
          <a:p>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spTree>
    <p:extLst>
      <p:ext uri="{BB962C8B-B14F-4D97-AF65-F5344CB8AC3E}">
        <p14:creationId xmlns:p14="http://schemas.microsoft.com/office/powerpoint/2010/main" val="875310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B3A6E-B723-4AF0-83FB-B7EB54BDA66B}"/>
              </a:ext>
            </a:extLst>
          </p:cNvPr>
          <p:cNvSpPr>
            <a:spLocks noGrp="1"/>
          </p:cNvSpPr>
          <p:nvPr>
            <p:ph type="title"/>
          </p:nvPr>
        </p:nvSpPr>
        <p:spPr/>
        <p:txBody>
          <a:bodyPr/>
          <a:lstStyle/>
          <a:p>
            <a:r>
              <a:rPr lang="en-US" dirty="0"/>
              <a:t>Deliverables</a:t>
            </a:r>
          </a:p>
        </p:txBody>
      </p:sp>
      <p:sp>
        <p:nvSpPr>
          <p:cNvPr id="3" name="Content Placeholder 2">
            <a:extLst>
              <a:ext uri="{FF2B5EF4-FFF2-40B4-BE49-F238E27FC236}">
                <a16:creationId xmlns:a16="http://schemas.microsoft.com/office/drawing/2014/main" id="{E9382905-42B0-4423-A8E8-7FE9CCBD6150}"/>
              </a:ext>
            </a:extLst>
          </p:cNvPr>
          <p:cNvSpPr>
            <a:spLocks noGrp="1"/>
          </p:cNvSpPr>
          <p:nvPr>
            <p:ph idx="1"/>
          </p:nvPr>
        </p:nvSpPr>
        <p:spPr/>
        <p:txBody>
          <a:bodyPr/>
          <a:lstStyle/>
          <a:p>
            <a:pPr marL="0" indent="0">
              <a:buNone/>
            </a:pPr>
            <a:r>
              <a:rPr lang="en-US" dirty="0"/>
              <a:t>This submittal must convey a level of completeness that demonstrates the project is on schedule and on budget.  This submittal will contain, as a minimum,  the following:</a:t>
            </a:r>
          </a:p>
          <a:p>
            <a:pPr lvl="0"/>
            <a:r>
              <a:rPr lang="en-US" sz="2000" dirty="0"/>
              <a:t>Drawings that convey the proposed design and major systems, but need not have all of the notes and details of the final product;</a:t>
            </a:r>
          </a:p>
          <a:p>
            <a:pPr lvl="0"/>
            <a:r>
              <a:rPr lang="en-US" sz="2000" dirty="0"/>
              <a:t>Outline specification;</a:t>
            </a:r>
          </a:p>
          <a:p>
            <a:pPr lvl="0"/>
            <a:r>
              <a:rPr lang="en-US" sz="2000" dirty="0"/>
              <a:t>The deliverables will include an estimate of construction cost and a schedule for the construction with pacing milestones and dates;</a:t>
            </a:r>
          </a:p>
          <a:p>
            <a:pPr lvl="0"/>
            <a:r>
              <a:rPr lang="en-US" sz="2000" dirty="0"/>
              <a:t>A list of materials, if needed, that require exemption to the Buy American Act;</a:t>
            </a:r>
          </a:p>
          <a:p>
            <a:pPr lvl="0"/>
            <a:r>
              <a:rPr lang="en-US" sz="2000" dirty="0"/>
              <a:t>Submittal shall be in PDF format plus the associated AutoCAD DWG files, REVIT models, Word and Excel files; </a:t>
            </a:r>
          </a:p>
          <a:p>
            <a:pPr lvl="0"/>
            <a:r>
              <a:rPr lang="en-US" sz="2000" dirty="0"/>
              <a:t>The submittal will include documentation of compliance with DOE’s Guiding Principles.</a:t>
            </a:r>
          </a:p>
          <a:p>
            <a:pPr marL="0" indent="0">
              <a:buNone/>
            </a:pPr>
            <a:endParaRPr lang="en-US" dirty="0"/>
          </a:p>
        </p:txBody>
      </p:sp>
      <p:sp>
        <p:nvSpPr>
          <p:cNvPr id="4" name="Date Placeholder 3">
            <a:extLst>
              <a:ext uri="{FF2B5EF4-FFF2-40B4-BE49-F238E27FC236}">
                <a16:creationId xmlns:a16="http://schemas.microsoft.com/office/drawing/2014/main" id="{7F3C5CCE-5DEE-4C05-BC28-4BB15EC8C0CC}"/>
              </a:ext>
            </a:extLst>
          </p:cNvPr>
          <p:cNvSpPr>
            <a:spLocks noGrp="1"/>
          </p:cNvSpPr>
          <p:nvPr>
            <p:ph type="dt" sz="half" idx="2"/>
          </p:nvPr>
        </p:nvSpPr>
        <p:spPr/>
        <p:txBody>
          <a:bodyPr/>
          <a:lstStyle/>
          <a:p>
            <a:pPr>
              <a:defRPr/>
            </a:pPr>
            <a:r>
              <a:rPr lang="en-US"/>
              <a:t>29 August 2018</a:t>
            </a:r>
            <a:endParaRPr lang="en-US" dirty="0"/>
          </a:p>
        </p:txBody>
      </p:sp>
      <p:sp>
        <p:nvSpPr>
          <p:cNvPr id="5" name="Footer Placeholder 4">
            <a:extLst>
              <a:ext uri="{FF2B5EF4-FFF2-40B4-BE49-F238E27FC236}">
                <a16:creationId xmlns:a16="http://schemas.microsoft.com/office/drawing/2014/main" id="{2DC62551-8E70-44D0-931F-CC80330E2EB5}"/>
              </a:ext>
            </a:extLst>
          </p:cNvPr>
          <p:cNvSpPr>
            <a:spLocks noGrp="1"/>
          </p:cNvSpPr>
          <p:nvPr>
            <p:ph type="ftr" sz="quarter" idx="3"/>
          </p:nvPr>
        </p:nvSpPr>
        <p:spPr/>
        <p:txBody>
          <a:bodyPr/>
          <a:lstStyle/>
          <a:p>
            <a:pPr>
              <a:defRPr/>
            </a:pPr>
            <a:r>
              <a:rPr lang="en-US"/>
              <a:t>Site Preparation | PDR Review</a:t>
            </a:r>
            <a:endParaRPr lang="en-US" b="1" dirty="0"/>
          </a:p>
        </p:txBody>
      </p:sp>
      <p:sp>
        <p:nvSpPr>
          <p:cNvPr id="6" name="Slide Number Placeholder 5">
            <a:extLst>
              <a:ext uri="{FF2B5EF4-FFF2-40B4-BE49-F238E27FC236}">
                <a16:creationId xmlns:a16="http://schemas.microsoft.com/office/drawing/2014/main" id="{FCE1D128-213F-46F0-A12E-269D1265892B}"/>
              </a:ext>
            </a:extLst>
          </p:cNvPr>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Tree>
    <p:extLst>
      <p:ext uri="{BB962C8B-B14F-4D97-AF65-F5344CB8AC3E}">
        <p14:creationId xmlns:p14="http://schemas.microsoft.com/office/powerpoint/2010/main" val="2982524809"/>
      </p:ext>
    </p:extLst>
  </p:cSld>
  <p:clrMapOvr>
    <a:masterClrMapping/>
  </p:clrMapOvr>
</p:sld>
</file>

<file path=ppt/theme/theme1.xml><?xml version="1.0" encoding="utf-8"?>
<a:theme xmlns:a="http://schemas.openxmlformats.org/drawingml/2006/main" name="FermilabPartnerships_PPT_090915">
  <a:themeElements>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themeOverride>
</file>

<file path=ppt/theme/themeOverride2.xml><?xml version="1.0" encoding="utf-8"?>
<a:themeOverride xmlns:a="http://schemas.openxmlformats.org/drawingml/2006/main">
  <a:clrScheme name="Fermilab">
    <a:dk1>
      <a:srgbClr val="004C97"/>
    </a:dk1>
    <a:lt1>
      <a:srgbClr val="FFFFFF"/>
    </a:lt1>
    <a:dk2>
      <a:srgbClr val="004C97"/>
    </a:dk2>
    <a:lt2>
      <a:srgbClr val="FFFFFF"/>
    </a:lt2>
    <a:accent1>
      <a:srgbClr val="99D6EA"/>
    </a:accent1>
    <a:accent2>
      <a:srgbClr val="DB720C"/>
    </a:accent2>
    <a:accent3>
      <a:srgbClr val="519A24"/>
    </a:accent3>
    <a:accent4>
      <a:srgbClr val="AF272F"/>
    </a:accent4>
    <a:accent5>
      <a:srgbClr val="00B5E2"/>
    </a:accent5>
    <a:accent6>
      <a:srgbClr val="404040"/>
    </a:accent6>
    <a:hlink>
      <a:srgbClr val="0000FF"/>
    </a:hlink>
    <a:folHlink>
      <a:srgbClr val="80008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3D17A152F8CA44A95588D9440E0A03" ma:contentTypeVersion="3" ma:contentTypeDescription="Create a new document." ma:contentTypeScope="" ma:versionID="a2ac3a4fb08969989250a758a5950be2">
  <xsd:schema xmlns:xsd="http://www.w3.org/2001/XMLSchema" xmlns:xs="http://www.w3.org/2001/XMLSchema" xmlns:p="http://schemas.microsoft.com/office/2006/metadata/properties" xmlns:ns1="http://schemas.microsoft.com/sharepoint/v3" targetNamespace="http://schemas.microsoft.com/office/2006/metadata/properties" ma:root="true" ma:fieldsID="bc46782115e7dfa4fabf0fe74a7b6865"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4CB03382-2E78-4944-BB95-D9CE5573A4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CB6ABB5-8F35-4442-A096-1590B930434D}">
  <ds:schemaRefs>
    <ds:schemaRef ds:uri="http://schemas.microsoft.com/sharepoint/v3/contenttype/forms"/>
  </ds:schemaRefs>
</ds:datastoreItem>
</file>

<file path=customXml/itemProps3.xml><?xml version="1.0" encoding="utf-8"?>
<ds:datastoreItem xmlns:ds="http://schemas.openxmlformats.org/officeDocument/2006/customXml" ds:itemID="{9F92619A-EA3F-48C6-8353-0E1D78874E9E}">
  <ds:schemaRefs>
    <ds:schemaRef ds:uri="http://www.w3.org/XML/1998/namespace"/>
    <ds:schemaRef ds:uri="http://schemas.microsoft.com/office/2006/documentManagement/types"/>
    <ds:schemaRef ds:uri="http://schemas.microsoft.com/office/infopath/2007/PartnerControls"/>
    <ds:schemaRef ds:uri="http://purl.org/dc/elements/1.1/"/>
    <ds:schemaRef ds:uri="http://purl.org/dc/terms/"/>
    <ds:schemaRef ds:uri="http://schemas.microsoft.com/office/2006/metadata/properties"/>
    <ds:schemaRef ds:uri="http://schemas.openxmlformats.org/package/2006/metadata/core-properties"/>
    <ds:schemaRef ds:uri="http://schemas.microsoft.com/sharepoint/v3"/>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16384</TotalTime>
  <Words>1539</Words>
  <Application>Microsoft Office PowerPoint</Application>
  <PresentationFormat>On-screen Show (4:3)</PresentationFormat>
  <Paragraphs>319</Paragraphs>
  <Slides>30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ＭＳ Ｐゴシック</vt:lpstr>
      <vt:lpstr>Arial</vt:lpstr>
      <vt:lpstr>Calibri</vt:lpstr>
      <vt:lpstr>Geneva</vt:lpstr>
      <vt:lpstr>Helvetica</vt:lpstr>
      <vt:lpstr>FermilabPartnerships_PPT_090915</vt:lpstr>
      <vt:lpstr>PowerPoint Presentation</vt:lpstr>
      <vt:lpstr>Agenda</vt:lpstr>
      <vt:lpstr>Charge</vt:lpstr>
      <vt:lpstr>Review Requirements</vt:lpstr>
      <vt:lpstr>Organizational Structure</vt:lpstr>
      <vt:lpstr>Design Team</vt:lpstr>
      <vt:lpstr>Scope</vt:lpstr>
      <vt:lpstr>Scope</vt:lpstr>
      <vt:lpstr>Deliverables</vt:lpstr>
      <vt:lpstr>Technical Requirements</vt:lpstr>
      <vt:lpstr>Changes to KPP</vt:lpstr>
      <vt:lpstr>Changes to FRS - No Changes</vt:lpstr>
      <vt:lpstr>Safety by Design</vt:lpstr>
      <vt:lpstr>Code Compliance</vt:lpstr>
      <vt:lpstr>Code Compliance</vt:lpstr>
      <vt:lpstr>Risk Assessment</vt:lpstr>
      <vt:lpstr>Risk Register</vt:lpstr>
      <vt:lpstr>Engineering Design and Analysis</vt:lpstr>
      <vt:lpstr>Preliminary Software Requirements</vt:lpstr>
      <vt:lpstr>Reliability and Maintainability Requirements</vt:lpstr>
      <vt:lpstr>Plan for Obtaining Safety Approvals</vt:lpstr>
      <vt:lpstr>Preliminary QA/QC Plan</vt:lpstr>
      <vt:lpstr>Lessons Learned – Other Projects</vt:lpstr>
      <vt:lpstr>Previous Review Action Items</vt:lpstr>
      <vt:lpstr>Preliminary Safety Hazard Assessment</vt:lpstr>
      <vt:lpstr>Baseline Cost and Schedule</vt:lpstr>
      <vt:lpstr>END</vt:lpstr>
      <vt:lpstr>Backup</vt:lpstr>
      <vt:lpstr>121.06 - Scope Overview – Above Grade</vt:lpstr>
      <vt:lpstr>121.06 - Scope Overview – Below Grade</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Marc L Kaducak</dc:creator>
  <cp:lastModifiedBy>Steven J. Dixon x8501 10086N</cp:lastModifiedBy>
  <cp:revision>262</cp:revision>
  <cp:lastPrinted>2018-08-28T14:54:19Z</cp:lastPrinted>
  <dcterms:created xsi:type="dcterms:W3CDTF">2017-04-21T15:07:14Z</dcterms:created>
  <dcterms:modified xsi:type="dcterms:W3CDTF">2018-08-29T12:41:41Z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0x010100243D17A152F8CA44A95588D9440E0A03</vt:lpwstr>
  </property>
</Properties>
</file>