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handoutMasterIdLst>
    <p:handoutMasterId r:id="rId12"/>
  </p:handoutMasterIdLst>
  <p:sldIdLst>
    <p:sldId id="286" r:id="rId5"/>
    <p:sldId id="340" r:id="rId6"/>
    <p:sldId id="352" r:id="rId7"/>
    <p:sldId id="356" r:id="rId8"/>
    <p:sldId id="330" r:id="rId9"/>
    <p:sldId id="339" r:id="rId10"/>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3648" userDrawn="1">
          <p15:clr>
            <a:srgbClr val="A4A3A4"/>
          </p15:clr>
        </p15:guide>
        <p15:guide id="3" orient="horz" pos="1698">
          <p15:clr>
            <a:srgbClr val="A4A3A4"/>
          </p15:clr>
        </p15:guide>
        <p15:guide id="4" orient="horz" pos="696" userDrawn="1">
          <p15:clr>
            <a:srgbClr val="A4A3A4"/>
          </p15:clr>
        </p15:guide>
        <p15:guide id="5" orient="horz" pos="2784" userDrawn="1">
          <p15:clr>
            <a:srgbClr val="A4A3A4"/>
          </p15:clr>
        </p15:guide>
        <p15:guide id="6" orient="horz" pos="174">
          <p15:clr>
            <a:srgbClr val="A4A3A4"/>
          </p15:clr>
        </p15:guide>
        <p15:guide id="7" orient="horz" pos="128">
          <p15:clr>
            <a:srgbClr val="A4A3A4"/>
          </p15:clr>
        </p15:guide>
        <p15:guide id="8" pos="5621">
          <p15:clr>
            <a:srgbClr val="A4A3A4"/>
          </p15:clr>
        </p15:guide>
        <p15:guide id="9" pos="136">
          <p15:clr>
            <a:srgbClr val="A4A3A4"/>
          </p15:clr>
        </p15:guide>
        <p15:guide id="10" pos="600" userDrawn="1">
          <p15:clr>
            <a:srgbClr val="A4A3A4"/>
          </p15:clr>
        </p15:guide>
        <p15:guide id="11" pos="3576" userDrawn="1">
          <p15:clr>
            <a:srgbClr val="A4A3A4"/>
          </p15:clr>
        </p15:guide>
        <p15:guide id="12" pos="5163">
          <p15:clr>
            <a:srgbClr val="A4A3A4"/>
          </p15:clr>
        </p15:guide>
        <p15:guide id="13" pos="4632">
          <p15:clr>
            <a:srgbClr val="A4A3A4"/>
          </p15:clr>
        </p15:guide>
        <p15:guide id="14" pos="44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E4E4E"/>
    <a:srgbClr val="404040"/>
    <a:srgbClr val="004C97"/>
    <a:srgbClr val="63666A"/>
    <a:srgbClr val="99D6EA"/>
    <a:srgbClr val="505050"/>
    <a:srgbClr val="A7A8AA"/>
    <a:srgbClr val="003087"/>
    <a:srgbClr val="0F2D6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29" autoAdjust="0"/>
    <p:restoredTop sz="93487" autoAdjust="0"/>
  </p:normalViewPr>
  <p:slideViewPr>
    <p:cSldViewPr snapToGrid="0" snapToObjects="1" showGuides="1">
      <p:cViewPr varScale="1">
        <p:scale>
          <a:sx n="117" d="100"/>
          <a:sy n="117" d="100"/>
        </p:scale>
        <p:origin x="1094" y="82"/>
      </p:cViewPr>
      <p:guideLst>
        <p:guide orient="horz" pos="4142"/>
        <p:guide orient="horz" pos="3648"/>
        <p:guide orient="horz" pos="1698"/>
        <p:guide orient="horz" pos="696"/>
        <p:guide orient="horz" pos="2784"/>
        <p:guide orient="horz" pos="174"/>
        <p:guide orient="horz" pos="128"/>
        <p:guide pos="5621"/>
        <p:guide pos="136"/>
        <p:guide pos="600"/>
        <p:guide pos="3576"/>
        <p:guide pos="5163"/>
        <p:guide pos="4632"/>
        <p:guide pos="444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8/22/2018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8/22/2018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ermilab + Extra Logos Title">
    <p:spTree>
      <p:nvGrpSpPr>
        <p:cNvPr id="1" name=""/>
        <p:cNvGrpSpPr/>
        <p:nvPr/>
      </p:nvGrpSpPr>
      <p:grpSpPr>
        <a:xfrm>
          <a:off x="0" y="0"/>
          <a:ext cx="0" cy="0"/>
          <a:chOff x="0" y="0"/>
          <a:chExt cx="0" cy="0"/>
        </a:xfrm>
      </p:grpSpPr>
      <p:sp>
        <p:nvSpPr>
          <p:cNvPr id="24" name="Text Placeholder 23"/>
          <p:cNvSpPr>
            <a:spLocks noGrp="1"/>
          </p:cNvSpPr>
          <p:nvPr>
            <p:ph type="body" sz="quarter" idx="10"/>
          </p:nvPr>
        </p:nvSpPr>
        <p:spPr>
          <a:xfrm>
            <a:off x="219719" y="4963772"/>
            <a:ext cx="4941110"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cxnSp>
        <p:nvCxnSpPr>
          <p:cNvPr id="16" name="Straight Connector 15"/>
          <p:cNvCxnSpPr/>
          <p:nvPr userDrawn="1"/>
        </p:nvCxnSpPr>
        <p:spPr>
          <a:xfrm>
            <a:off x="5574189" y="6360810"/>
            <a:ext cx="3257550"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 Placeholder 24"/>
          <p:cNvSpPr>
            <a:spLocks noGrp="1"/>
          </p:cNvSpPr>
          <p:nvPr>
            <p:ph type="body" sz="quarter" idx="11"/>
          </p:nvPr>
        </p:nvSpPr>
        <p:spPr>
          <a:xfrm>
            <a:off x="219718" y="3951841"/>
            <a:ext cx="8667106" cy="1003049"/>
          </a:xfrm>
          <a:prstGeom prst="rect">
            <a:avLst/>
          </a:prstGeom>
        </p:spPr>
        <p:txBody>
          <a:bodyPr vert="horz" wrap="square" lIns="0" tIns="27432"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33" name="Picture 32" descr="FermiLogoBar_DOE_KO_horiz.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61" y="288917"/>
            <a:ext cx="9010786" cy="301891"/>
          </a:xfrm>
          <a:prstGeom prst="rect">
            <a:avLst/>
          </a:prstGeom>
        </p:spPr>
      </p:pic>
      <p:sp>
        <p:nvSpPr>
          <p:cNvPr id="10" name="TextBox 9">
            <a:extLst>
              <a:ext uri="{FF2B5EF4-FFF2-40B4-BE49-F238E27FC236}">
                <a16:creationId xmlns:a16="http://schemas.microsoft.com/office/drawing/2014/main" id="{530E44DA-468D-4764-9AF0-0922B4266F82}"/>
              </a:ext>
            </a:extLst>
          </p:cNvPr>
          <p:cNvSpPr txBox="1"/>
          <p:nvPr userDrawn="1"/>
        </p:nvSpPr>
        <p:spPr>
          <a:xfrm>
            <a:off x="5541484" y="5027249"/>
            <a:ext cx="3386284" cy="1231106"/>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600" dirty="0">
                <a:latin typeface="Helvetica"/>
                <a:cs typeface="Helvetica"/>
              </a:rPr>
              <a:t>In partnership with: </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India/DAE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Italy/INFN</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UK/STFC</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France/CEA/</a:t>
            </a:r>
            <a:r>
              <a:rPr lang="en-US" sz="1600" kern="1200" baseline="0" dirty="0" err="1">
                <a:solidFill>
                  <a:schemeClr val="tx1"/>
                </a:solidFill>
                <a:latin typeface="Helvetica"/>
                <a:ea typeface="Geneva" charset="0"/>
                <a:cs typeface="Helvetica"/>
              </a:rPr>
              <a:t>Irfu</a:t>
            </a:r>
            <a:r>
              <a:rPr lang="en-US" sz="1600" kern="1200" baseline="0" dirty="0">
                <a:solidFill>
                  <a:schemeClr val="tx1"/>
                </a:solidFill>
                <a:latin typeface="Helvetica"/>
                <a:ea typeface="Geneva" charset="0"/>
                <a:cs typeface="Helvetica"/>
              </a:rPr>
              <a:t>, CNRS/IN2P3 </a:t>
            </a:r>
            <a:endParaRPr lang="en-US" sz="1600" kern="1200" baseline="0" dirty="0">
              <a:solidFill>
                <a:schemeClr val="tx1"/>
              </a:solidFill>
              <a:latin typeface="Helvetica"/>
              <a:cs typeface="Helvetica"/>
            </a:endParaRPr>
          </a:p>
        </p:txBody>
      </p:sp>
      <p:pic>
        <p:nvPicPr>
          <p:cNvPr id="9" name="Picture 8">
            <a:extLst>
              <a:ext uri="{FF2B5EF4-FFF2-40B4-BE49-F238E27FC236}">
                <a16:creationId xmlns:a16="http://schemas.microsoft.com/office/drawing/2014/main" id="{7A3F7814-5B3D-F64D-90D9-B2F8FF1BE9E8}"/>
              </a:ext>
            </a:extLst>
          </p:cNvPr>
          <p:cNvPicPr>
            <a:picLocks noChangeAspect="1"/>
          </p:cNvPicPr>
          <p:nvPr userDrawn="1"/>
        </p:nvPicPr>
        <p:blipFill rotWithShape="1">
          <a:blip r:embed="rId3"/>
          <a:srcRect l="194" b="17200"/>
          <a:stretch/>
        </p:blipFill>
        <p:spPr>
          <a:xfrm>
            <a:off x="0" y="879726"/>
            <a:ext cx="9144000" cy="3037142"/>
          </a:xfrm>
          <a:prstGeom prst="rect">
            <a:avLst/>
          </a:prstGeom>
        </p:spPr>
      </p:pic>
    </p:spTree>
    <p:extLst>
      <p:ext uri="{BB962C8B-B14F-4D97-AF65-F5344CB8AC3E}">
        <p14:creationId xmlns:p14="http://schemas.microsoft.com/office/powerpoint/2010/main" val="344782685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228600" y="6315146"/>
            <a:ext cx="8677275"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10" name="Date Placeholder 3"/>
          <p:cNvSpPr>
            <a:spLocks noGrp="1"/>
          </p:cNvSpPr>
          <p:nvPr>
            <p:ph type="dt" sz="half" idx="2"/>
          </p:nvPr>
        </p:nvSpPr>
        <p:spPr>
          <a:xfrm>
            <a:off x="736826" y="6495482"/>
            <a:ext cx="134223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29 August 2018</a:t>
            </a:r>
            <a:endParaRPr lang="en-US" dirty="0"/>
          </a:p>
        </p:txBody>
      </p:sp>
      <p:sp>
        <p:nvSpPr>
          <p:cNvPr id="11" name="Footer Placeholder 4"/>
          <p:cNvSpPr>
            <a:spLocks noGrp="1"/>
          </p:cNvSpPr>
          <p:nvPr>
            <p:ph type="ftr" sz="quarter" idx="3"/>
          </p:nvPr>
        </p:nvSpPr>
        <p:spPr>
          <a:xfrm>
            <a:off x="2179295" y="6495482"/>
            <a:ext cx="4988118" cy="237285"/>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Site Preparation | PDR Review</a:t>
            </a:r>
            <a:endParaRPr lang="en-US" b="1" dirty="0"/>
          </a:p>
        </p:txBody>
      </p:sp>
      <p:sp>
        <p:nvSpPr>
          <p:cNvPr id="12"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4" name="Picture 3"/>
          <p:cNvPicPr>
            <a:picLocks noChangeAspect="1"/>
          </p:cNvPicPr>
          <p:nvPr userDrawn="1"/>
        </p:nvPicPr>
        <p:blipFill>
          <a:blip r:embed="rId2"/>
          <a:stretch>
            <a:fillRect/>
          </a:stretch>
        </p:blipFill>
        <p:spPr>
          <a:xfrm>
            <a:off x="7659493" y="6425596"/>
            <a:ext cx="919915" cy="362716"/>
          </a:xfrm>
          <a:prstGeom prst="rect">
            <a:avLst/>
          </a:prstGeom>
        </p:spPr>
      </p:pic>
    </p:spTree>
    <p:extLst>
      <p:ext uri="{BB962C8B-B14F-4D97-AF65-F5344CB8AC3E}">
        <p14:creationId xmlns:p14="http://schemas.microsoft.com/office/powerpoint/2010/main" val="383776930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8600" y="4765101"/>
            <a:ext cx="4206240"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3"/>
          <p:cNvSpPr>
            <a:spLocks noGrp="1"/>
          </p:cNvSpPr>
          <p:nvPr>
            <p:ph type="body" sz="half" idx="13"/>
          </p:nvPr>
        </p:nvSpPr>
        <p:spPr>
          <a:xfrm>
            <a:off x="4687970" y="4765101"/>
            <a:ext cx="4206240"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Content Placeholder 2"/>
          <p:cNvSpPr>
            <a:spLocks noGrp="1"/>
          </p:cNvSpPr>
          <p:nvPr>
            <p:ph sz="half" idx="17"/>
          </p:nvPr>
        </p:nvSpPr>
        <p:spPr>
          <a:xfrm>
            <a:off x="228600" y="1043694"/>
            <a:ext cx="4206240"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4687970" y="1043694"/>
            <a:ext cx="4206240"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3"/>
          <p:cNvSpPr>
            <a:spLocks noGrp="1"/>
          </p:cNvSpPr>
          <p:nvPr>
            <p:ph type="dt" sz="half" idx="2"/>
          </p:nvPr>
        </p:nvSpPr>
        <p:spPr>
          <a:xfrm>
            <a:off x="736826" y="6495482"/>
            <a:ext cx="1236353"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29 August 2018</a:t>
            </a:r>
            <a:endParaRPr lang="en-US" dirty="0"/>
          </a:p>
        </p:txBody>
      </p:sp>
      <p:sp>
        <p:nvSpPr>
          <p:cNvPr id="18" name="Footer Placeholder 4"/>
          <p:cNvSpPr>
            <a:spLocks noGrp="1"/>
          </p:cNvSpPr>
          <p:nvPr>
            <p:ph type="ftr" sz="quarter" idx="3"/>
          </p:nvPr>
        </p:nvSpPr>
        <p:spPr>
          <a:xfrm>
            <a:off x="2073416" y="6495482"/>
            <a:ext cx="4995721" cy="237285"/>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Site Preparation | PDR Review</a:t>
            </a:r>
            <a:endParaRPr lang="en-US" b="1" dirty="0"/>
          </a:p>
        </p:txBody>
      </p:sp>
      <p:sp>
        <p:nvSpPr>
          <p:cNvPr id="20"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0"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1645056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1043694"/>
            <a:ext cx="5347605"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495482"/>
            <a:ext cx="1284478" cy="241300"/>
          </a:xfrm>
        </p:spPr>
        <p:txBody>
          <a:bodyPr/>
          <a:lstStyle>
            <a:lvl1pPr>
              <a:defRPr sz="1200" smtClean="0"/>
            </a:lvl1pPr>
          </a:lstStyle>
          <a:p>
            <a:pPr>
              <a:defRPr/>
            </a:pPr>
            <a:r>
              <a:rPr lang="en-US"/>
              <a:t>29 August 2018</a:t>
            </a:r>
            <a:endParaRPr lang="en-US" dirty="0"/>
          </a:p>
        </p:txBody>
      </p:sp>
      <p:sp>
        <p:nvSpPr>
          <p:cNvPr id="6" name="Footer Placeholder 4"/>
          <p:cNvSpPr>
            <a:spLocks noGrp="1"/>
          </p:cNvSpPr>
          <p:nvPr>
            <p:ph type="ftr" sz="quarter" idx="17"/>
          </p:nvPr>
        </p:nvSpPr>
        <p:spPr>
          <a:xfrm>
            <a:off x="2121544" y="6495482"/>
            <a:ext cx="4947593" cy="242873"/>
          </a:xfrm>
        </p:spPr>
        <p:txBody>
          <a:bodyPr/>
          <a:lstStyle>
            <a:lvl1pPr>
              <a:defRPr sz="1200" dirty="0" smtClean="0"/>
            </a:lvl1pPr>
          </a:lstStyle>
          <a:p>
            <a:pPr>
              <a:defRPr/>
            </a:pPr>
            <a:r>
              <a:rPr lang="en-US"/>
              <a:t>Site Preparation | PDR Review</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1238105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686800"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a:xfrm>
            <a:off x="736827" y="6495482"/>
            <a:ext cx="1265228" cy="241300"/>
          </a:xfrm>
        </p:spPr>
        <p:txBody>
          <a:bodyPr/>
          <a:lstStyle>
            <a:lvl1pPr>
              <a:defRPr sz="1200" smtClean="0"/>
            </a:lvl1pPr>
          </a:lstStyle>
          <a:p>
            <a:pPr>
              <a:defRPr/>
            </a:pPr>
            <a:r>
              <a:rPr lang="en-US"/>
              <a:t>29 August 2018</a:t>
            </a:r>
            <a:endParaRPr lang="en-US" dirty="0"/>
          </a:p>
        </p:txBody>
      </p:sp>
      <p:sp>
        <p:nvSpPr>
          <p:cNvPr id="6" name="Footer Placeholder 4"/>
          <p:cNvSpPr>
            <a:spLocks noGrp="1"/>
          </p:cNvSpPr>
          <p:nvPr>
            <p:ph type="ftr" sz="quarter" idx="11"/>
          </p:nvPr>
        </p:nvSpPr>
        <p:spPr>
          <a:xfrm>
            <a:off x="2102295" y="6495482"/>
            <a:ext cx="4966844" cy="242873"/>
          </a:xfrm>
        </p:spPr>
        <p:txBody>
          <a:bodyPr/>
          <a:lstStyle>
            <a:lvl1pPr>
              <a:defRPr sz="1200" dirty="0" smtClean="0"/>
            </a:lvl1pPr>
          </a:lstStyle>
          <a:p>
            <a:pPr>
              <a:defRPr/>
            </a:pPr>
            <a:r>
              <a:rPr lang="en-US"/>
              <a:t>Site Preparation | PDR Review</a:t>
            </a:r>
            <a:endParaRPr lang="en-US" b="1" dirty="0"/>
          </a:p>
        </p:txBody>
      </p:sp>
      <p:sp>
        <p:nvSpPr>
          <p:cNvPr id="7" name="Slide Number Placeholder 5"/>
          <p:cNvSpPr>
            <a:spLocks noGrp="1"/>
          </p:cNvSpPr>
          <p:nvPr>
            <p:ph type="sldNum" sz="quarter" idx="12"/>
          </p:nvPr>
        </p:nvSpPr>
        <p:spPr/>
        <p:txBody>
          <a:bodyPr/>
          <a:lstStyle>
            <a:lvl1pPr>
              <a:defRPr sz="1200" smtClean="0"/>
            </a:lvl1pPr>
          </a:lstStyle>
          <a:p>
            <a:pPr>
              <a:defRPr/>
            </a:pPr>
            <a:fld id="{64DF0CCB-7EA3-7341-A46D-36EC5E85EBD6}" type="slidenum">
              <a:rPr lang="en-US"/>
              <a:pPr>
                <a:defRPr/>
              </a:pPr>
              <a:t>‹#›</a:t>
            </a:fld>
            <a:endParaRPr lang="en-US" dirty="0"/>
          </a:p>
        </p:txBody>
      </p:sp>
      <p:sp>
        <p:nvSpPr>
          <p:cNvPr id="11" name="Title 1"/>
          <p:cNvSpPr>
            <a:spLocks noGrp="1"/>
          </p:cNvSpPr>
          <p:nvPr>
            <p:ph type="title"/>
          </p:nvPr>
        </p:nvSpPr>
        <p:spPr>
          <a:xfrm>
            <a:off x="224073"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2237513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495482"/>
            <a:ext cx="1281264" cy="241300"/>
          </a:xfrm>
        </p:spPr>
        <p:txBody>
          <a:bodyPr/>
          <a:lstStyle/>
          <a:p>
            <a:pPr>
              <a:defRPr/>
            </a:pPr>
            <a:r>
              <a:rPr lang="en-US"/>
              <a:t>29 August 2018</a:t>
            </a:r>
            <a:endParaRPr lang="en-US" dirty="0"/>
          </a:p>
        </p:txBody>
      </p:sp>
      <p:sp>
        <p:nvSpPr>
          <p:cNvPr id="4" name="Footer Placeholder 3"/>
          <p:cNvSpPr>
            <a:spLocks noGrp="1"/>
          </p:cNvSpPr>
          <p:nvPr>
            <p:ph type="ftr" sz="quarter" idx="11"/>
          </p:nvPr>
        </p:nvSpPr>
        <p:spPr>
          <a:xfrm>
            <a:off x="2118330" y="6495482"/>
            <a:ext cx="4950808" cy="237285"/>
          </a:xfrm>
        </p:spPr>
        <p:txBody>
          <a:bodyPr/>
          <a:lstStyle/>
          <a:p>
            <a:pPr>
              <a:defRPr/>
            </a:pPr>
            <a:r>
              <a:rPr lang="en-US"/>
              <a:t>Site Preparation | PDR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468311"/>
            <a:ext cx="8675688" cy="5684865"/>
          </a:xfrm>
          <a:prstGeom prst="rect">
            <a:avLst/>
          </a:prstGeom>
        </p:spPr>
        <p:txBody>
          <a:bodyPr vert="horz"/>
          <a:lstStyle/>
          <a:p>
            <a:r>
              <a:rPr lang="en-US"/>
              <a:t>Click icon to add picture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1088216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ra Logos">
    <p:spTree>
      <p:nvGrpSpPr>
        <p:cNvPr id="1" name=""/>
        <p:cNvGrpSpPr/>
        <p:nvPr/>
      </p:nvGrpSpPr>
      <p:grpSpPr>
        <a:xfrm>
          <a:off x="0" y="0"/>
          <a:ext cx="0" cy="0"/>
          <a:chOff x="0" y="0"/>
          <a:chExt cx="0" cy="0"/>
        </a:xfrm>
      </p:grpSpPr>
      <p:sp>
        <p:nvSpPr>
          <p:cNvPr id="43" name="Picture Placeholder 14"/>
          <p:cNvSpPr>
            <a:spLocks noGrp="1"/>
          </p:cNvSpPr>
          <p:nvPr>
            <p:ph type="pic" sz="quarter" idx="19"/>
          </p:nvPr>
        </p:nvSpPr>
        <p:spPr>
          <a:xfrm>
            <a:off x="205694"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4" name="Picture Placeholder 14"/>
          <p:cNvSpPr>
            <a:spLocks noGrp="1"/>
          </p:cNvSpPr>
          <p:nvPr>
            <p:ph type="pic" sz="quarter" idx="20"/>
          </p:nvPr>
        </p:nvSpPr>
        <p:spPr>
          <a:xfrm>
            <a:off x="197942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5" name="Picture Placeholder 14"/>
          <p:cNvSpPr>
            <a:spLocks noGrp="1"/>
          </p:cNvSpPr>
          <p:nvPr>
            <p:ph type="pic" sz="quarter" idx="21"/>
          </p:nvPr>
        </p:nvSpPr>
        <p:spPr>
          <a:xfrm>
            <a:off x="375320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6" name="Picture Placeholder 14"/>
          <p:cNvSpPr>
            <a:spLocks noGrp="1"/>
          </p:cNvSpPr>
          <p:nvPr>
            <p:ph type="pic" sz="quarter" idx="22"/>
          </p:nvPr>
        </p:nvSpPr>
        <p:spPr>
          <a:xfrm>
            <a:off x="5534456"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7" name="Picture Placeholder 14"/>
          <p:cNvSpPr>
            <a:spLocks noGrp="1"/>
          </p:cNvSpPr>
          <p:nvPr>
            <p:ph type="pic" sz="quarter" idx="23"/>
          </p:nvPr>
        </p:nvSpPr>
        <p:spPr>
          <a:xfrm>
            <a:off x="730076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11" name="Date Placeholder 10"/>
          <p:cNvSpPr>
            <a:spLocks noGrp="1"/>
          </p:cNvSpPr>
          <p:nvPr>
            <p:ph type="dt" sz="half" idx="10"/>
          </p:nvPr>
        </p:nvSpPr>
        <p:spPr>
          <a:xfrm>
            <a:off x="736827" y="6495482"/>
            <a:ext cx="1242598" cy="241300"/>
          </a:xfrm>
        </p:spPr>
        <p:txBody>
          <a:bodyPr/>
          <a:lstStyle/>
          <a:p>
            <a:pPr>
              <a:defRPr/>
            </a:pPr>
            <a:r>
              <a:rPr lang="en-US"/>
              <a:t>29 August 2018</a:t>
            </a:r>
            <a:endParaRPr lang="en-US" dirty="0"/>
          </a:p>
        </p:txBody>
      </p:sp>
      <p:sp>
        <p:nvSpPr>
          <p:cNvPr id="12" name="Footer Placeholder 11"/>
          <p:cNvSpPr>
            <a:spLocks noGrp="1"/>
          </p:cNvSpPr>
          <p:nvPr>
            <p:ph type="ftr" sz="quarter" idx="11"/>
          </p:nvPr>
        </p:nvSpPr>
        <p:spPr>
          <a:xfrm>
            <a:off x="2079664" y="6495482"/>
            <a:ext cx="4989474" cy="242873"/>
          </a:xfrm>
        </p:spPr>
        <p:txBody>
          <a:bodyPr/>
          <a:lstStyle/>
          <a:p>
            <a:pPr>
              <a:defRPr/>
            </a:pPr>
            <a:r>
              <a:rPr lang="en-US"/>
              <a:t>Site Preparation | PDR Review</a:t>
            </a:r>
            <a:endParaRPr lang="en-US" b="1" dirty="0"/>
          </a:p>
        </p:txBody>
      </p:sp>
      <p:sp>
        <p:nvSpPr>
          <p:cNvPr id="13" name="Slide Number Placeholder 12"/>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8" name="Picture Placeholder 14"/>
          <p:cNvSpPr>
            <a:spLocks noGrp="1"/>
          </p:cNvSpPr>
          <p:nvPr>
            <p:ph type="pic" sz="quarter" idx="14"/>
          </p:nvPr>
        </p:nvSpPr>
        <p:spPr>
          <a:xfrm>
            <a:off x="205694"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19" name="Picture Placeholder 14"/>
          <p:cNvSpPr>
            <a:spLocks noGrp="1"/>
          </p:cNvSpPr>
          <p:nvPr>
            <p:ph type="pic" sz="quarter" idx="15"/>
          </p:nvPr>
        </p:nvSpPr>
        <p:spPr>
          <a:xfrm>
            <a:off x="197942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0" name="Picture Placeholder 14"/>
          <p:cNvSpPr>
            <a:spLocks noGrp="1"/>
          </p:cNvSpPr>
          <p:nvPr>
            <p:ph type="pic" sz="quarter" idx="16"/>
          </p:nvPr>
        </p:nvSpPr>
        <p:spPr>
          <a:xfrm>
            <a:off x="375320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1" name="Picture Placeholder 14"/>
          <p:cNvSpPr>
            <a:spLocks noGrp="1"/>
          </p:cNvSpPr>
          <p:nvPr>
            <p:ph type="pic" sz="quarter" idx="17"/>
          </p:nvPr>
        </p:nvSpPr>
        <p:spPr>
          <a:xfrm>
            <a:off x="5534456"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6" name="Picture Placeholder 14"/>
          <p:cNvSpPr>
            <a:spLocks noGrp="1"/>
          </p:cNvSpPr>
          <p:nvPr>
            <p:ph type="pic" sz="quarter" idx="18"/>
          </p:nvPr>
        </p:nvSpPr>
        <p:spPr>
          <a:xfrm>
            <a:off x="730076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9" name="Picture Placeholder 14"/>
          <p:cNvSpPr>
            <a:spLocks noGrp="1"/>
          </p:cNvSpPr>
          <p:nvPr>
            <p:ph type="pic" sz="quarter" idx="24"/>
          </p:nvPr>
        </p:nvSpPr>
        <p:spPr>
          <a:xfrm>
            <a:off x="205694"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0" name="Picture Placeholder 14"/>
          <p:cNvSpPr>
            <a:spLocks noGrp="1"/>
          </p:cNvSpPr>
          <p:nvPr>
            <p:ph type="pic" sz="quarter" idx="25"/>
          </p:nvPr>
        </p:nvSpPr>
        <p:spPr>
          <a:xfrm>
            <a:off x="197942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1" name="Picture Placeholder 14"/>
          <p:cNvSpPr>
            <a:spLocks noGrp="1"/>
          </p:cNvSpPr>
          <p:nvPr>
            <p:ph type="pic" sz="quarter" idx="26"/>
          </p:nvPr>
        </p:nvSpPr>
        <p:spPr>
          <a:xfrm>
            <a:off x="375320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2" name="Picture Placeholder 14"/>
          <p:cNvSpPr>
            <a:spLocks noGrp="1"/>
          </p:cNvSpPr>
          <p:nvPr>
            <p:ph type="pic" sz="quarter" idx="27"/>
          </p:nvPr>
        </p:nvSpPr>
        <p:spPr>
          <a:xfrm>
            <a:off x="5534456"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3" name="Picture Placeholder 14"/>
          <p:cNvSpPr>
            <a:spLocks noGrp="1"/>
          </p:cNvSpPr>
          <p:nvPr>
            <p:ph type="pic" sz="quarter" idx="28"/>
          </p:nvPr>
        </p:nvSpPr>
        <p:spPr>
          <a:xfrm>
            <a:off x="730076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2" name="Title 1"/>
          <p:cNvSpPr>
            <a:spLocks noGrp="1"/>
          </p:cNvSpPr>
          <p:nvPr>
            <p:ph type="title"/>
          </p:nvPr>
        </p:nvSpPr>
        <p:spPr>
          <a:xfrm>
            <a:off x="228600" y="463790"/>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2166666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736826" y="6495482"/>
            <a:ext cx="124508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29 August 2018</a:t>
            </a:r>
            <a:endParaRPr lang="en-US" dirty="0"/>
          </a:p>
        </p:txBody>
      </p:sp>
      <p:sp>
        <p:nvSpPr>
          <p:cNvPr id="11" name="Footer Placeholder 4"/>
          <p:cNvSpPr>
            <a:spLocks noGrp="1"/>
          </p:cNvSpPr>
          <p:nvPr>
            <p:ph type="ftr" sz="quarter" idx="3"/>
          </p:nvPr>
        </p:nvSpPr>
        <p:spPr>
          <a:xfrm>
            <a:off x="2082146" y="6495482"/>
            <a:ext cx="5690200"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Site Preparation | PDR Review</a:t>
            </a:r>
            <a:endParaRPr lang="en-US" b="1" dirty="0"/>
          </a:p>
        </p:txBody>
      </p:sp>
      <p:sp>
        <p:nvSpPr>
          <p:cNvPr id="13"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cxnSp>
        <p:nvCxnSpPr>
          <p:cNvPr id="8" name="Straight Connector 7"/>
          <p:cNvCxnSpPr/>
          <p:nvPr/>
        </p:nvCxnSpPr>
        <p:spPr>
          <a:xfrm>
            <a:off x="214800" y="6315146"/>
            <a:ext cx="8704708"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24" name="Slide Number Placeholder 5"/>
          <p:cNvSpPr txBox="1">
            <a:spLocks/>
          </p:cNvSpPr>
          <p:nvPr/>
        </p:nvSpPr>
        <p:spPr>
          <a:xfrm>
            <a:off x="381001" y="6667500"/>
            <a:ext cx="414338" cy="237285"/>
          </a:xfrm>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4C97"/>
                </a:solidFill>
                <a:latin typeface="Helvetica" charset="0"/>
                <a:ea typeface="Geneva"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endParaRPr lang="en-US" dirty="0"/>
          </a:p>
        </p:txBody>
      </p:sp>
      <p:grpSp>
        <p:nvGrpSpPr>
          <p:cNvPr id="12" name="Group 11"/>
          <p:cNvGrpSpPr>
            <a:grpSpLocks noChangeAspect="1"/>
          </p:cNvGrpSpPr>
          <p:nvPr/>
        </p:nvGrpSpPr>
        <p:grpSpPr>
          <a:xfrm>
            <a:off x="209721" y="136401"/>
            <a:ext cx="8723157" cy="197990"/>
            <a:chOff x="577653" y="6258863"/>
            <a:chExt cx="8320285" cy="188846"/>
          </a:xfrm>
        </p:grpSpPr>
        <p:cxnSp>
          <p:nvCxnSpPr>
            <p:cNvPr id="14" name="Straight Connector 13"/>
            <p:cNvCxnSpPr/>
            <p:nvPr userDrawn="1"/>
          </p:nvCxnSpPr>
          <p:spPr>
            <a:xfrm>
              <a:off x="577653" y="6351018"/>
              <a:ext cx="7213350" cy="6918"/>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5"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6" name="Picture 1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cSld>
  <p:clrMap bg1="lt1" tx1="dk1" bg2="lt2" tx2="dk2" accent1="accent1" accent2="accent2" accent3="accent3" accent4="accent4" accent5="accent5" accent6="accent6" hlink="hlink" folHlink="folHlink"/>
  <p:sldLayoutIdLst>
    <p:sldLayoutId id="2147484110" r:id="rId1"/>
    <p:sldLayoutId id="2147484098" r:id="rId2"/>
    <p:sldLayoutId id="2147484099" r:id="rId3"/>
    <p:sldLayoutId id="2147484100" r:id="rId4"/>
    <p:sldLayoutId id="2147484101" r:id="rId5"/>
    <p:sldLayoutId id="2147484121" r:id="rId6"/>
    <p:sldLayoutId id="2147484113" r:id="rId7"/>
  </p:sldLayoutIdLst>
  <p:hf hdr="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19719" y="5004021"/>
            <a:ext cx="4941110" cy="1529241"/>
          </a:xfrm>
        </p:spPr>
        <p:txBody>
          <a:bodyPr/>
          <a:lstStyle/>
          <a:p>
            <a:r>
              <a:rPr lang="en-US" dirty="0"/>
              <a:t>S. Dixon</a:t>
            </a:r>
          </a:p>
          <a:p>
            <a:r>
              <a:rPr lang="en-US" dirty="0"/>
              <a:t>Conventional Facilities</a:t>
            </a:r>
          </a:p>
          <a:p>
            <a:r>
              <a:rPr lang="en-US" dirty="0"/>
              <a:t>29-August-2018</a:t>
            </a:r>
          </a:p>
        </p:txBody>
      </p:sp>
      <p:sp>
        <p:nvSpPr>
          <p:cNvPr id="5" name="Text Placeholder 4"/>
          <p:cNvSpPr>
            <a:spLocks noGrp="1"/>
          </p:cNvSpPr>
          <p:nvPr>
            <p:ph type="body" sz="quarter" idx="11"/>
          </p:nvPr>
        </p:nvSpPr>
        <p:spPr>
          <a:xfrm>
            <a:off x="219719" y="4000972"/>
            <a:ext cx="8667106" cy="1003049"/>
          </a:xfrm>
        </p:spPr>
        <p:txBody>
          <a:bodyPr>
            <a:normAutofit fontScale="92500" lnSpcReduction="10000"/>
          </a:bodyPr>
          <a:lstStyle/>
          <a:p>
            <a:r>
              <a:rPr lang="en-US" dirty="0"/>
              <a:t>Preliminary Design Review - Overview</a:t>
            </a:r>
          </a:p>
          <a:p>
            <a:r>
              <a:rPr lang="en-US" dirty="0"/>
              <a:t>WBS 121.06.02 – Site Preparation</a:t>
            </a:r>
          </a:p>
        </p:txBody>
      </p:sp>
    </p:spTree>
    <p:extLst>
      <p:ext uri="{BB962C8B-B14F-4D97-AF65-F5344CB8AC3E}">
        <p14:creationId xmlns:p14="http://schemas.microsoft.com/office/powerpoint/2010/main" val="2506810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5F9FAC6-2060-478F-B860-473F2C97E073}"/>
              </a:ext>
            </a:extLst>
          </p:cNvPr>
          <p:cNvPicPr>
            <a:picLocks noChangeAspect="1"/>
          </p:cNvPicPr>
          <p:nvPr/>
        </p:nvPicPr>
        <p:blipFill rotWithShape="1">
          <a:blip r:embed="rId2"/>
          <a:srcRect l="1" r="24182" b="3054"/>
          <a:stretch/>
        </p:blipFill>
        <p:spPr>
          <a:xfrm>
            <a:off x="137160" y="324678"/>
            <a:ext cx="8778240" cy="593852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F60B3A6E-B723-4AF0-83FB-B7EB54BDA66B}"/>
              </a:ext>
            </a:extLst>
          </p:cNvPr>
          <p:cNvSpPr>
            <a:spLocks noGrp="1"/>
          </p:cNvSpPr>
          <p:nvPr>
            <p:ph type="title"/>
          </p:nvPr>
        </p:nvSpPr>
        <p:spPr/>
        <p:txBody>
          <a:bodyPr/>
          <a:lstStyle/>
          <a:p>
            <a:r>
              <a:rPr lang="en-US" dirty="0"/>
              <a:t>Agenda</a:t>
            </a:r>
          </a:p>
        </p:txBody>
      </p:sp>
      <p:sp>
        <p:nvSpPr>
          <p:cNvPr id="4" name="Date Placeholder 3">
            <a:extLst>
              <a:ext uri="{FF2B5EF4-FFF2-40B4-BE49-F238E27FC236}">
                <a16:creationId xmlns:a16="http://schemas.microsoft.com/office/drawing/2014/main" id="{7F3C5CCE-5DEE-4C05-BC28-4BB15EC8C0CC}"/>
              </a:ext>
            </a:extLst>
          </p:cNvPr>
          <p:cNvSpPr>
            <a:spLocks noGrp="1"/>
          </p:cNvSpPr>
          <p:nvPr>
            <p:ph type="dt" sz="half" idx="2"/>
          </p:nvPr>
        </p:nvSpPr>
        <p:spPr/>
        <p:txBody>
          <a:bodyPr/>
          <a:lstStyle/>
          <a:p>
            <a:pPr>
              <a:defRPr/>
            </a:pPr>
            <a:r>
              <a:rPr lang="en-US"/>
              <a:t>29 August 2018</a:t>
            </a:r>
            <a:endParaRPr lang="en-US" dirty="0"/>
          </a:p>
        </p:txBody>
      </p:sp>
      <p:sp>
        <p:nvSpPr>
          <p:cNvPr id="5" name="Footer Placeholder 4">
            <a:extLst>
              <a:ext uri="{FF2B5EF4-FFF2-40B4-BE49-F238E27FC236}">
                <a16:creationId xmlns:a16="http://schemas.microsoft.com/office/drawing/2014/main" id="{2DC62551-8E70-44D0-931F-CC80330E2EB5}"/>
              </a:ext>
            </a:extLst>
          </p:cNvPr>
          <p:cNvSpPr>
            <a:spLocks noGrp="1"/>
          </p:cNvSpPr>
          <p:nvPr>
            <p:ph type="ftr" sz="quarter" idx="3"/>
          </p:nvPr>
        </p:nvSpPr>
        <p:spPr/>
        <p:txBody>
          <a:bodyPr/>
          <a:lstStyle/>
          <a:p>
            <a:pPr>
              <a:defRPr/>
            </a:pPr>
            <a:r>
              <a:rPr lang="en-US"/>
              <a:t>Site Preparation | PDR Review</a:t>
            </a:r>
            <a:endParaRPr lang="en-US" b="1" dirty="0"/>
          </a:p>
        </p:txBody>
      </p:sp>
      <p:sp>
        <p:nvSpPr>
          <p:cNvPr id="6" name="Slide Number Placeholder 5">
            <a:extLst>
              <a:ext uri="{FF2B5EF4-FFF2-40B4-BE49-F238E27FC236}">
                <a16:creationId xmlns:a16="http://schemas.microsoft.com/office/drawing/2014/main" id="{FCE1D128-213F-46F0-A12E-269D1265892B}"/>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
        <p:nvSpPr>
          <p:cNvPr id="3" name="Content Placeholder 2">
            <a:extLst>
              <a:ext uri="{FF2B5EF4-FFF2-40B4-BE49-F238E27FC236}">
                <a16:creationId xmlns:a16="http://schemas.microsoft.com/office/drawing/2014/main" id="{E9382905-42B0-4423-A8E8-7FE9CCBD6150}"/>
              </a:ext>
            </a:extLst>
          </p:cNvPr>
          <p:cNvSpPr>
            <a:spLocks noGrp="1"/>
          </p:cNvSpPr>
          <p:nvPr>
            <p:ph idx="1"/>
          </p:nvPr>
        </p:nvSpPr>
        <p:spPr/>
        <p:txBody>
          <a:bodyPr/>
          <a:lstStyle/>
          <a:p>
            <a:r>
              <a:rPr lang="en-US" dirty="0"/>
              <a:t>Safety Information</a:t>
            </a:r>
          </a:p>
          <a:p>
            <a:r>
              <a:rPr lang="en-US" dirty="0"/>
              <a:t>Review Guiding Principles</a:t>
            </a:r>
          </a:p>
          <a:p>
            <a:r>
              <a:rPr lang="en-US" dirty="0"/>
              <a:t>Classes of Reviews</a:t>
            </a:r>
          </a:p>
          <a:p>
            <a:r>
              <a:rPr lang="en-US" dirty="0"/>
              <a:t>Schedule Overview</a:t>
            </a:r>
          </a:p>
        </p:txBody>
      </p:sp>
    </p:spTree>
    <p:extLst>
      <p:ext uri="{BB962C8B-B14F-4D97-AF65-F5344CB8AC3E}">
        <p14:creationId xmlns:p14="http://schemas.microsoft.com/office/powerpoint/2010/main" val="867186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B3A6E-B723-4AF0-83FB-B7EB54BDA66B}"/>
              </a:ext>
            </a:extLst>
          </p:cNvPr>
          <p:cNvSpPr>
            <a:spLocks noGrp="1"/>
          </p:cNvSpPr>
          <p:nvPr>
            <p:ph type="title"/>
          </p:nvPr>
        </p:nvSpPr>
        <p:spPr/>
        <p:txBody>
          <a:bodyPr/>
          <a:lstStyle/>
          <a:p>
            <a:r>
              <a:rPr lang="en-US" dirty="0"/>
              <a:t>Review Guiding Principles</a:t>
            </a:r>
          </a:p>
        </p:txBody>
      </p:sp>
      <p:sp>
        <p:nvSpPr>
          <p:cNvPr id="3" name="Content Placeholder 2">
            <a:extLst>
              <a:ext uri="{FF2B5EF4-FFF2-40B4-BE49-F238E27FC236}">
                <a16:creationId xmlns:a16="http://schemas.microsoft.com/office/drawing/2014/main" id="{E9382905-42B0-4423-A8E8-7FE9CCBD6150}"/>
              </a:ext>
            </a:extLst>
          </p:cNvPr>
          <p:cNvSpPr>
            <a:spLocks noGrp="1"/>
          </p:cNvSpPr>
          <p:nvPr>
            <p:ph idx="1"/>
          </p:nvPr>
        </p:nvSpPr>
        <p:spPr/>
        <p:txBody>
          <a:bodyPr/>
          <a:lstStyle/>
          <a:p>
            <a:r>
              <a:rPr lang="en-US" dirty="0"/>
              <a:t>Project design reviews provide an assessment of the ability of the Project to meet its technical, schedule, and budget commitments. The primary goal of the Project design reviews is to increase the likelihood of success by identifying potential or actual design problems as early as possible to minimize the cost, schedule, and performance impact;</a:t>
            </a:r>
          </a:p>
          <a:p>
            <a:r>
              <a:rPr lang="en-US" dirty="0"/>
              <a:t>Design reviews are conducted within the framework established by the Fermilab Engineering Manual (FEM);</a:t>
            </a:r>
          </a:p>
          <a:p>
            <a:r>
              <a:rPr lang="en-US" dirty="0"/>
              <a:t>Reviews follow the PIP-II Design Review Plan.</a:t>
            </a:r>
          </a:p>
        </p:txBody>
      </p:sp>
      <p:sp>
        <p:nvSpPr>
          <p:cNvPr id="4" name="Date Placeholder 3">
            <a:extLst>
              <a:ext uri="{FF2B5EF4-FFF2-40B4-BE49-F238E27FC236}">
                <a16:creationId xmlns:a16="http://schemas.microsoft.com/office/drawing/2014/main" id="{7F3C5CCE-5DEE-4C05-BC28-4BB15EC8C0CC}"/>
              </a:ext>
            </a:extLst>
          </p:cNvPr>
          <p:cNvSpPr>
            <a:spLocks noGrp="1"/>
          </p:cNvSpPr>
          <p:nvPr>
            <p:ph type="dt" sz="half" idx="2"/>
          </p:nvPr>
        </p:nvSpPr>
        <p:spPr/>
        <p:txBody>
          <a:bodyPr/>
          <a:lstStyle/>
          <a:p>
            <a:pPr>
              <a:defRPr/>
            </a:pPr>
            <a:r>
              <a:rPr lang="en-US"/>
              <a:t>29 August 2018</a:t>
            </a:r>
            <a:endParaRPr lang="en-US" dirty="0"/>
          </a:p>
        </p:txBody>
      </p:sp>
      <p:sp>
        <p:nvSpPr>
          <p:cNvPr id="5" name="Footer Placeholder 4">
            <a:extLst>
              <a:ext uri="{FF2B5EF4-FFF2-40B4-BE49-F238E27FC236}">
                <a16:creationId xmlns:a16="http://schemas.microsoft.com/office/drawing/2014/main" id="{2DC62551-8E70-44D0-931F-CC80330E2EB5}"/>
              </a:ext>
            </a:extLst>
          </p:cNvPr>
          <p:cNvSpPr>
            <a:spLocks noGrp="1"/>
          </p:cNvSpPr>
          <p:nvPr>
            <p:ph type="ftr" sz="quarter" idx="3"/>
          </p:nvPr>
        </p:nvSpPr>
        <p:spPr/>
        <p:txBody>
          <a:bodyPr/>
          <a:lstStyle/>
          <a:p>
            <a:pPr>
              <a:defRPr/>
            </a:pPr>
            <a:r>
              <a:rPr lang="en-US"/>
              <a:t>Site Preparation | PDR Review</a:t>
            </a:r>
            <a:endParaRPr lang="en-US" b="1" dirty="0"/>
          </a:p>
        </p:txBody>
      </p:sp>
      <p:sp>
        <p:nvSpPr>
          <p:cNvPr id="6" name="Slide Number Placeholder 5">
            <a:extLst>
              <a:ext uri="{FF2B5EF4-FFF2-40B4-BE49-F238E27FC236}">
                <a16:creationId xmlns:a16="http://schemas.microsoft.com/office/drawing/2014/main" id="{FCE1D128-213F-46F0-A12E-269D1265892B}"/>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
        <p:nvSpPr>
          <p:cNvPr id="7" name="TextBox 6">
            <a:extLst>
              <a:ext uri="{FF2B5EF4-FFF2-40B4-BE49-F238E27FC236}">
                <a16:creationId xmlns:a16="http://schemas.microsoft.com/office/drawing/2014/main" id="{4A63CB55-2B23-4D56-8019-2152DE267213}"/>
              </a:ext>
            </a:extLst>
          </p:cNvPr>
          <p:cNvSpPr txBox="1"/>
          <p:nvPr/>
        </p:nvSpPr>
        <p:spPr>
          <a:xfrm>
            <a:off x="333103" y="5986198"/>
            <a:ext cx="2880360" cy="276999"/>
          </a:xfrm>
          <a:prstGeom prst="rect">
            <a:avLst/>
          </a:prstGeom>
          <a:noFill/>
        </p:spPr>
        <p:txBody>
          <a:bodyPr wrap="square" rtlCol="0">
            <a:spAutoFit/>
          </a:bodyPr>
          <a:lstStyle/>
          <a:p>
            <a:r>
              <a:rPr lang="en-US" sz="1200" i="1" dirty="0">
                <a:solidFill>
                  <a:srgbClr val="C00000"/>
                </a:solidFill>
              </a:rPr>
              <a:t>From PIP-II Project Design Review Plan</a:t>
            </a:r>
          </a:p>
        </p:txBody>
      </p:sp>
    </p:spTree>
    <p:extLst>
      <p:ext uri="{BB962C8B-B14F-4D97-AF65-F5344CB8AC3E}">
        <p14:creationId xmlns:p14="http://schemas.microsoft.com/office/powerpoint/2010/main" val="2600487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B3A6E-B723-4AF0-83FB-B7EB54BDA66B}"/>
              </a:ext>
            </a:extLst>
          </p:cNvPr>
          <p:cNvSpPr>
            <a:spLocks noGrp="1"/>
          </p:cNvSpPr>
          <p:nvPr>
            <p:ph type="title"/>
          </p:nvPr>
        </p:nvSpPr>
        <p:spPr/>
        <p:txBody>
          <a:bodyPr/>
          <a:lstStyle/>
          <a:p>
            <a:r>
              <a:rPr lang="en-US" dirty="0"/>
              <a:t>Classes of Reviews </a:t>
            </a:r>
          </a:p>
        </p:txBody>
      </p:sp>
      <p:sp>
        <p:nvSpPr>
          <p:cNvPr id="3" name="Content Placeholder 2">
            <a:extLst>
              <a:ext uri="{FF2B5EF4-FFF2-40B4-BE49-F238E27FC236}">
                <a16:creationId xmlns:a16="http://schemas.microsoft.com/office/drawing/2014/main" id="{E9382905-42B0-4423-A8E8-7FE9CCBD6150}"/>
              </a:ext>
            </a:extLst>
          </p:cNvPr>
          <p:cNvSpPr>
            <a:spLocks noGrp="1"/>
          </p:cNvSpPr>
          <p:nvPr>
            <p:ph idx="1"/>
          </p:nvPr>
        </p:nvSpPr>
        <p:spPr/>
        <p:txBody>
          <a:bodyPr/>
          <a:lstStyle/>
          <a:p>
            <a:pPr marL="0" indent="0">
              <a:buNone/>
            </a:pPr>
            <a:r>
              <a:rPr lang="en-US" dirty="0"/>
              <a:t>The level of a design review will be commensurate with complexity, cost, or safety importance of the design. The following types of project driven reviews are identified as follows:</a:t>
            </a:r>
          </a:p>
          <a:p>
            <a:r>
              <a:rPr lang="en-US" sz="2000" dirty="0"/>
              <a:t>Requirements and Specification Review (RSR)</a:t>
            </a:r>
          </a:p>
          <a:p>
            <a:r>
              <a:rPr lang="en-US" sz="2000" dirty="0"/>
              <a:t>Conceptual Design Review (</a:t>
            </a:r>
            <a:r>
              <a:rPr lang="en-US" sz="2000" dirty="0" err="1"/>
              <a:t>CoDR</a:t>
            </a:r>
            <a:r>
              <a:rPr lang="en-US" sz="2000" dirty="0"/>
              <a:t>)</a:t>
            </a:r>
          </a:p>
          <a:p>
            <a:r>
              <a:rPr lang="en-US" sz="2000" dirty="0"/>
              <a:t>Preliminary Design Review (PDR)</a:t>
            </a:r>
          </a:p>
          <a:p>
            <a:r>
              <a:rPr lang="en-US" sz="2000" dirty="0"/>
              <a:t>Final Design Review (FDR)</a:t>
            </a:r>
          </a:p>
          <a:p>
            <a:r>
              <a:rPr lang="en-US" sz="2000" dirty="0"/>
              <a:t>Production Readiness Review (PRR)</a:t>
            </a:r>
          </a:p>
          <a:p>
            <a:r>
              <a:rPr lang="en-US" sz="2000" dirty="0"/>
              <a:t>Transportation Readiness Review (TRR)</a:t>
            </a:r>
          </a:p>
          <a:p>
            <a:r>
              <a:rPr lang="en-US" sz="2000" dirty="0"/>
              <a:t>Installation Readiness Review (IRR)</a:t>
            </a:r>
          </a:p>
          <a:p>
            <a:r>
              <a:rPr lang="en-US" sz="2000" dirty="0"/>
              <a:t>Operations Readiness Review (ORR)</a:t>
            </a:r>
          </a:p>
          <a:p>
            <a:endParaRPr lang="en-US" dirty="0"/>
          </a:p>
        </p:txBody>
      </p:sp>
      <p:sp>
        <p:nvSpPr>
          <p:cNvPr id="4" name="Date Placeholder 3">
            <a:extLst>
              <a:ext uri="{FF2B5EF4-FFF2-40B4-BE49-F238E27FC236}">
                <a16:creationId xmlns:a16="http://schemas.microsoft.com/office/drawing/2014/main" id="{7F3C5CCE-5DEE-4C05-BC28-4BB15EC8C0CC}"/>
              </a:ext>
            </a:extLst>
          </p:cNvPr>
          <p:cNvSpPr>
            <a:spLocks noGrp="1"/>
          </p:cNvSpPr>
          <p:nvPr>
            <p:ph type="dt" sz="half" idx="2"/>
          </p:nvPr>
        </p:nvSpPr>
        <p:spPr/>
        <p:txBody>
          <a:bodyPr/>
          <a:lstStyle/>
          <a:p>
            <a:pPr>
              <a:defRPr/>
            </a:pPr>
            <a:r>
              <a:rPr lang="en-US"/>
              <a:t>29 August 2018</a:t>
            </a:r>
            <a:endParaRPr lang="en-US" dirty="0"/>
          </a:p>
        </p:txBody>
      </p:sp>
      <p:sp>
        <p:nvSpPr>
          <p:cNvPr id="5" name="Footer Placeholder 4">
            <a:extLst>
              <a:ext uri="{FF2B5EF4-FFF2-40B4-BE49-F238E27FC236}">
                <a16:creationId xmlns:a16="http://schemas.microsoft.com/office/drawing/2014/main" id="{2DC62551-8E70-44D0-931F-CC80330E2EB5}"/>
              </a:ext>
            </a:extLst>
          </p:cNvPr>
          <p:cNvSpPr>
            <a:spLocks noGrp="1"/>
          </p:cNvSpPr>
          <p:nvPr>
            <p:ph type="ftr" sz="quarter" idx="3"/>
          </p:nvPr>
        </p:nvSpPr>
        <p:spPr/>
        <p:txBody>
          <a:bodyPr/>
          <a:lstStyle/>
          <a:p>
            <a:pPr>
              <a:defRPr/>
            </a:pPr>
            <a:r>
              <a:rPr lang="en-US"/>
              <a:t>Site Preparation | PDR Review</a:t>
            </a:r>
            <a:endParaRPr lang="en-US" b="1" dirty="0"/>
          </a:p>
        </p:txBody>
      </p:sp>
      <p:sp>
        <p:nvSpPr>
          <p:cNvPr id="6" name="Slide Number Placeholder 5">
            <a:extLst>
              <a:ext uri="{FF2B5EF4-FFF2-40B4-BE49-F238E27FC236}">
                <a16:creationId xmlns:a16="http://schemas.microsoft.com/office/drawing/2014/main" id="{FCE1D128-213F-46F0-A12E-269D1265892B}"/>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7" name="TextBox 6">
            <a:extLst>
              <a:ext uri="{FF2B5EF4-FFF2-40B4-BE49-F238E27FC236}">
                <a16:creationId xmlns:a16="http://schemas.microsoft.com/office/drawing/2014/main" id="{45E07055-AC8D-4E3A-9F5E-4D5E7E0D2787}"/>
              </a:ext>
            </a:extLst>
          </p:cNvPr>
          <p:cNvSpPr txBox="1"/>
          <p:nvPr/>
        </p:nvSpPr>
        <p:spPr>
          <a:xfrm>
            <a:off x="333103" y="5986198"/>
            <a:ext cx="2880360" cy="276999"/>
          </a:xfrm>
          <a:prstGeom prst="rect">
            <a:avLst/>
          </a:prstGeom>
          <a:noFill/>
        </p:spPr>
        <p:txBody>
          <a:bodyPr wrap="square" rtlCol="0">
            <a:spAutoFit/>
          </a:bodyPr>
          <a:lstStyle/>
          <a:p>
            <a:r>
              <a:rPr lang="en-US" sz="1200" i="1" dirty="0">
                <a:solidFill>
                  <a:srgbClr val="C00000"/>
                </a:solidFill>
              </a:rPr>
              <a:t>From PIP-II Project Design Review Plan</a:t>
            </a:r>
          </a:p>
        </p:txBody>
      </p:sp>
      <p:sp>
        <p:nvSpPr>
          <p:cNvPr id="8" name="Rectangle 7">
            <a:extLst>
              <a:ext uri="{FF2B5EF4-FFF2-40B4-BE49-F238E27FC236}">
                <a16:creationId xmlns:a16="http://schemas.microsoft.com/office/drawing/2014/main" id="{60B9B765-87C8-41B1-A215-1186CC69FAFA}"/>
              </a:ext>
            </a:extLst>
          </p:cNvPr>
          <p:cNvSpPr/>
          <p:nvPr/>
        </p:nvSpPr>
        <p:spPr>
          <a:xfrm>
            <a:off x="117567" y="3275861"/>
            <a:ext cx="6871062" cy="362145"/>
          </a:xfrm>
          <a:prstGeom prst="rect">
            <a:avLst/>
          </a:prstGeom>
          <a:noFill/>
          <a:ln w="317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D13E647-EB65-4B9A-BD57-A06DF5A4BC39}"/>
              </a:ext>
            </a:extLst>
          </p:cNvPr>
          <p:cNvSpPr txBox="1"/>
          <p:nvPr/>
        </p:nvSpPr>
        <p:spPr>
          <a:xfrm>
            <a:off x="4408034" y="3318433"/>
            <a:ext cx="1195931" cy="276999"/>
          </a:xfrm>
          <a:prstGeom prst="rect">
            <a:avLst/>
          </a:prstGeom>
          <a:noFill/>
        </p:spPr>
        <p:txBody>
          <a:bodyPr wrap="square" rtlCol="0">
            <a:spAutoFit/>
          </a:bodyPr>
          <a:lstStyle/>
          <a:p>
            <a:r>
              <a:rPr lang="en-US" sz="1200" dirty="0">
                <a:solidFill>
                  <a:srgbClr val="C00000"/>
                </a:solidFill>
              </a:rPr>
              <a:t>~60% Complete</a:t>
            </a:r>
          </a:p>
        </p:txBody>
      </p:sp>
      <p:sp>
        <p:nvSpPr>
          <p:cNvPr id="10" name="TextBox 9">
            <a:extLst>
              <a:ext uri="{FF2B5EF4-FFF2-40B4-BE49-F238E27FC236}">
                <a16:creationId xmlns:a16="http://schemas.microsoft.com/office/drawing/2014/main" id="{BC55B423-C279-49E9-8949-E1E534C7103D}"/>
              </a:ext>
            </a:extLst>
          </p:cNvPr>
          <p:cNvSpPr txBox="1"/>
          <p:nvPr/>
        </p:nvSpPr>
        <p:spPr>
          <a:xfrm>
            <a:off x="3646034" y="3689217"/>
            <a:ext cx="1195931" cy="276999"/>
          </a:xfrm>
          <a:prstGeom prst="rect">
            <a:avLst/>
          </a:prstGeom>
          <a:noFill/>
        </p:spPr>
        <p:txBody>
          <a:bodyPr wrap="square" rtlCol="0">
            <a:spAutoFit/>
          </a:bodyPr>
          <a:lstStyle/>
          <a:p>
            <a:r>
              <a:rPr lang="en-US" sz="1200" dirty="0">
                <a:solidFill>
                  <a:srgbClr val="C00000"/>
                </a:solidFill>
              </a:rPr>
              <a:t>~90% Complete</a:t>
            </a:r>
          </a:p>
        </p:txBody>
      </p:sp>
      <p:sp>
        <p:nvSpPr>
          <p:cNvPr id="11" name="TextBox 10">
            <a:extLst>
              <a:ext uri="{FF2B5EF4-FFF2-40B4-BE49-F238E27FC236}">
                <a16:creationId xmlns:a16="http://schemas.microsoft.com/office/drawing/2014/main" id="{2AD80BD8-148B-4C3B-B134-21417C1AE5CB}"/>
              </a:ext>
            </a:extLst>
          </p:cNvPr>
          <p:cNvSpPr txBox="1"/>
          <p:nvPr/>
        </p:nvSpPr>
        <p:spPr>
          <a:xfrm>
            <a:off x="4736782" y="4040408"/>
            <a:ext cx="1195931" cy="276999"/>
          </a:xfrm>
          <a:prstGeom prst="rect">
            <a:avLst/>
          </a:prstGeom>
          <a:noFill/>
        </p:spPr>
        <p:txBody>
          <a:bodyPr wrap="square" rtlCol="0">
            <a:spAutoFit/>
          </a:bodyPr>
          <a:lstStyle/>
          <a:p>
            <a:r>
              <a:rPr lang="en-US" sz="1200" dirty="0">
                <a:solidFill>
                  <a:srgbClr val="C00000"/>
                </a:solidFill>
              </a:rPr>
              <a:t>100% Complete</a:t>
            </a:r>
          </a:p>
        </p:txBody>
      </p:sp>
    </p:spTree>
    <p:extLst>
      <p:ext uri="{BB962C8B-B14F-4D97-AF65-F5344CB8AC3E}">
        <p14:creationId xmlns:p14="http://schemas.microsoft.com/office/powerpoint/2010/main" val="3089940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86342-6139-AF47-9CFC-CA57EF10BB39}"/>
              </a:ext>
            </a:extLst>
          </p:cNvPr>
          <p:cNvSpPr>
            <a:spLocks noGrp="1"/>
          </p:cNvSpPr>
          <p:nvPr>
            <p:ph type="title"/>
          </p:nvPr>
        </p:nvSpPr>
        <p:spPr/>
        <p:txBody>
          <a:bodyPr/>
          <a:lstStyle/>
          <a:p>
            <a:r>
              <a:rPr lang="en-US" dirty="0"/>
              <a:t>Conventional Facilities Schedule</a:t>
            </a:r>
          </a:p>
        </p:txBody>
      </p:sp>
      <p:sp>
        <p:nvSpPr>
          <p:cNvPr id="4" name="Date Placeholder 3">
            <a:extLst>
              <a:ext uri="{FF2B5EF4-FFF2-40B4-BE49-F238E27FC236}">
                <a16:creationId xmlns:a16="http://schemas.microsoft.com/office/drawing/2014/main" id="{EDDC34C1-2FA1-6441-8BB5-795163977015}"/>
              </a:ext>
            </a:extLst>
          </p:cNvPr>
          <p:cNvSpPr>
            <a:spLocks noGrp="1"/>
          </p:cNvSpPr>
          <p:nvPr>
            <p:ph type="dt" sz="half" idx="2"/>
          </p:nvPr>
        </p:nvSpPr>
        <p:spPr/>
        <p:txBody>
          <a:bodyPr/>
          <a:lstStyle/>
          <a:p>
            <a:pPr>
              <a:defRPr/>
            </a:pPr>
            <a:r>
              <a:rPr lang="en-US"/>
              <a:t>29 August 2018</a:t>
            </a:r>
            <a:endParaRPr lang="en-US" dirty="0"/>
          </a:p>
        </p:txBody>
      </p:sp>
      <p:sp>
        <p:nvSpPr>
          <p:cNvPr id="5" name="Footer Placeholder 4">
            <a:extLst>
              <a:ext uri="{FF2B5EF4-FFF2-40B4-BE49-F238E27FC236}">
                <a16:creationId xmlns:a16="http://schemas.microsoft.com/office/drawing/2014/main" id="{19B4B57D-6BCD-824C-B326-322312DF6B81}"/>
              </a:ext>
            </a:extLst>
          </p:cNvPr>
          <p:cNvSpPr>
            <a:spLocks noGrp="1"/>
          </p:cNvSpPr>
          <p:nvPr>
            <p:ph type="ftr" sz="quarter" idx="3"/>
          </p:nvPr>
        </p:nvSpPr>
        <p:spPr/>
        <p:txBody>
          <a:bodyPr/>
          <a:lstStyle/>
          <a:p>
            <a:pPr>
              <a:defRPr/>
            </a:pPr>
            <a:r>
              <a:rPr lang="en-US" dirty="0"/>
              <a:t>Site Preparation | PDR Review</a:t>
            </a:r>
            <a:endParaRPr lang="en-US" b="1" dirty="0"/>
          </a:p>
        </p:txBody>
      </p:sp>
      <p:sp>
        <p:nvSpPr>
          <p:cNvPr id="6" name="Slide Number Placeholder 5">
            <a:extLst>
              <a:ext uri="{FF2B5EF4-FFF2-40B4-BE49-F238E27FC236}">
                <a16:creationId xmlns:a16="http://schemas.microsoft.com/office/drawing/2014/main" id="{E8E70C6F-F4DD-4B4A-92CC-406B9F6F27B5}"/>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pic>
        <p:nvPicPr>
          <p:cNvPr id="11" name="Picture 10">
            <a:extLst>
              <a:ext uri="{FF2B5EF4-FFF2-40B4-BE49-F238E27FC236}">
                <a16:creationId xmlns:a16="http://schemas.microsoft.com/office/drawing/2014/main" id="{EF37D541-0CCA-44C0-B6E2-9323E8B9675E}"/>
              </a:ext>
            </a:extLst>
          </p:cNvPr>
          <p:cNvPicPr>
            <a:picLocks noChangeAspect="1"/>
          </p:cNvPicPr>
          <p:nvPr/>
        </p:nvPicPr>
        <p:blipFill>
          <a:blip r:embed="rId2"/>
          <a:stretch>
            <a:fillRect/>
          </a:stretch>
        </p:blipFill>
        <p:spPr>
          <a:xfrm>
            <a:off x="228600" y="1821036"/>
            <a:ext cx="8737005" cy="3215927"/>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DC176340-FF48-46F5-B880-32F2C2FC1304}"/>
              </a:ext>
            </a:extLst>
          </p:cNvPr>
          <p:cNvSpPr txBox="1"/>
          <p:nvPr/>
        </p:nvSpPr>
        <p:spPr>
          <a:xfrm rot="16200000">
            <a:off x="1622361" y="4608822"/>
            <a:ext cx="636393" cy="276999"/>
          </a:xfrm>
          <a:prstGeom prst="rect">
            <a:avLst/>
          </a:prstGeom>
          <a:noFill/>
        </p:spPr>
        <p:txBody>
          <a:bodyPr wrap="square" rtlCol="0">
            <a:spAutoFit/>
          </a:bodyPr>
          <a:lstStyle/>
          <a:p>
            <a:r>
              <a:rPr lang="en-US" sz="1200" dirty="0">
                <a:solidFill>
                  <a:srgbClr val="C00000"/>
                </a:solidFill>
              </a:rPr>
              <a:t> </a:t>
            </a:r>
            <a:r>
              <a:rPr lang="en-US" sz="1200" dirty="0">
                <a:solidFill>
                  <a:schemeClr val="accent5"/>
                </a:solidFill>
              </a:rPr>
              <a:t>Now</a:t>
            </a:r>
          </a:p>
        </p:txBody>
      </p:sp>
      <p:cxnSp>
        <p:nvCxnSpPr>
          <p:cNvPr id="7" name="Straight Connector 6">
            <a:extLst>
              <a:ext uri="{FF2B5EF4-FFF2-40B4-BE49-F238E27FC236}">
                <a16:creationId xmlns:a16="http://schemas.microsoft.com/office/drawing/2014/main" id="{ED4C87C1-6FF8-4E6F-8C3E-81AE8B52C483}"/>
              </a:ext>
            </a:extLst>
          </p:cNvPr>
          <p:cNvCxnSpPr/>
          <p:nvPr/>
        </p:nvCxnSpPr>
        <p:spPr>
          <a:xfrm>
            <a:off x="2031274" y="1678577"/>
            <a:ext cx="0" cy="3526972"/>
          </a:xfrm>
          <a:prstGeom prst="line">
            <a:avLst/>
          </a:prstGeom>
          <a:ln w="19050">
            <a:solidFill>
              <a:schemeClr val="accent5"/>
            </a:solidFill>
            <a:prstDash val="dash"/>
          </a:ln>
        </p:spPr>
        <p:style>
          <a:lnRef idx="2">
            <a:schemeClr val="accent4"/>
          </a:lnRef>
          <a:fillRef idx="0">
            <a:schemeClr val="accent4"/>
          </a:fillRef>
          <a:effectRef idx="1">
            <a:schemeClr val="accent4"/>
          </a:effectRef>
          <a:fontRef idx="minor">
            <a:schemeClr val="tx1"/>
          </a:fontRef>
        </p:style>
      </p:cxnSp>
      <p:sp>
        <p:nvSpPr>
          <p:cNvPr id="13" name="TextBox 12">
            <a:extLst>
              <a:ext uri="{FF2B5EF4-FFF2-40B4-BE49-F238E27FC236}">
                <a16:creationId xmlns:a16="http://schemas.microsoft.com/office/drawing/2014/main" id="{4027325D-D52D-4625-92C7-B12828672C56}"/>
              </a:ext>
            </a:extLst>
          </p:cNvPr>
          <p:cNvSpPr txBox="1"/>
          <p:nvPr/>
        </p:nvSpPr>
        <p:spPr>
          <a:xfrm>
            <a:off x="2447764" y="1320583"/>
            <a:ext cx="2124228" cy="276999"/>
          </a:xfrm>
          <a:prstGeom prst="rect">
            <a:avLst/>
          </a:prstGeom>
          <a:noFill/>
        </p:spPr>
        <p:txBody>
          <a:bodyPr wrap="square" rtlCol="0">
            <a:spAutoFit/>
          </a:bodyPr>
          <a:lstStyle/>
          <a:p>
            <a:r>
              <a:rPr lang="en-US" sz="1200" dirty="0">
                <a:solidFill>
                  <a:srgbClr val="C00000"/>
                </a:solidFill>
              </a:rPr>
              <a:t> Groundbreaking Ceremony</a:t>
            </a:r>
          </a:p>
        </p:txBody>
      </p:sp>
      <p:cxnSp>
        <p:nvCxnSpPr>
          <p:cNvPr id="14" name="Straight Connector 13">
            <a:extLst>
              <a:ext uri="{FF2B5EF4-FFF2-40B4-BE49-F238E27FC236}">
                <a16:creationId xmlns:a16="http://schemas.microsoft.com/office/drawing/2014/main" id="{C25176BB-5F13-415C-8B6D-B6E017FED2E8}"/>
              </a:ext>
            </a:extLst>
          </p:cNvPr>
          <p:cNvCxnSpPr>
            <a:cxnSpLocks/>
          </p:cNvCxnSpPr>
          <p:nvPr/>
        </p:nvCxnSpPr>
        <p:spPr>
          <a:xfrm flipV="1">
            <a:off x="2525921" y="1459083"/>
            <a:ext cx="0" cy="957546"/>
          </a:xfrm>
          <a:prstGeom prst="line">
            <a:avLst/>
          </a:prstGeom>
          <a:ln>
            <a:headEnd type="oval"/>
          </a:ln>
        </p:spPr>
        <p:style>
          <a:lnRef idx="2">
            <a:schemeClr val="accent4"/>
          </a:lnRef>
          <a:fillRef idx="0">
            <a:schemeClr val="accent4"/>
          </a:fillRef>
          <a:effectRef idx="1">
            <a:schemeClr val="accent4"/>
          </a:effectRef>
          <a:fontRef idx="minor">
            <a:schemeClr val="tx1"/>
          </a:fontRef>
        </p:style>
      </p:cxnSp>
      <p:sp>
        <p:nvSpPr>
          <p:cNvPr id="17" name="TextBox 16">
            <a:extLst>
              <a:ext uri="{FF2B5EF4-FFF2-40B4-BE49-F238E27FC236}">
                <a16:creationId xmlns:a16="http://schemas.microsoft.com/office/drawing/2014/main" id="{745A84F4-B1E2-48AD-925B-51FF3167D15D}"/>
              </a:ext>
            </a:extLst>
          </p:cNvPr>
          <p:cNvSpPr txBox="1"/>
          <p:nvPr/>
        </p:nvSpPr>
        <p:spPr>
          <a:xfrm>
            <a:off x="2809716" y="5208342"/>
            <a:ext cx="3524567" cy="461665"/>
          </a:xfrm>
          <a:prstGeom prst="rect">
            <a:avLst/>
          </a:prstGeom>
          <a:noFill/>
        </p:spPr>
        <p:txBody>
          <a:bodyPr wrap="square" rtlCol="0">
            <a:spAutoFit/>
          </a:bodyPr>
          <a:lstStyle/>
          <a:p>
            <a:r>
              <a:rPr lang="en-US" sz="1200" dirty="0">
                <a:solidFill>
                  <a:srgbClr val="C00000"/>
                </a:solidFill>
              </a:rPr>
              <a:t> FY19 plans include a full size Linac Tunnel Mock-up</a:t>
            </a:r>
          </a:p>
          <a:p>
            <a:r>
              <a:rPr lang="en-US" sz="1200" dirty="0">
                <a:solidFill>
                  <a:srgbClr val="C00000"/>
                </a:solidFill>
              </a:rPr>
              <a:t> for coordination purposes</a:t>
            </a:r>
          </a:p>
        </p:txBody>
      </p:sp>
      <p:cxnSp>
        <p:nvCxnSpPr>
          <p:cNvPr id="18" name="Straight Connector 17">
            <a:extLst>
              <a:ext uri="{FF2B5EF4-FFF2-40B4-BE49-F238E27FC236}">
                <a16:creationId xmlns:a16="http://schemas.microsoft.com/office/drawing/2014/main" id="{C0748FFB-D63B-4F84-9CAD-009CCF63BE99}"/>
              </a:ext>
            </a:extLst>
          </p:cNvPr>
          <p:cNvCxnSpPr>
            <a:cxnSpLocks/>
            <a:endCxn id="17" idx="1"/>
          </p:cNvCxnSpPr>
          <p:nvPr/>
        </p:nvCxnSpPr>
        <p:spPr>
          <a:xfrm>
            <a:off x="2801665" y="4311479"/>
            <a:ext cx="8051" cy="1127696"/>
          </a:xfrm>
          <a:prstGeom prst="line">
            <a:avLst/>
          </a:prstGeom>
          <a:ln>
            <a:headEnd type="oval"/>
          </a:ln>
        </p:spPr>
        <p:style>
          <a:lnRef idx="2">
            <a:schemeClr val="accent4"/>
          </a:lnRef>
          <a:fillRef idx="0">
            <a:schemeClr val="accent4"/>
          </a:fillRef>
          <a:effectRef idx="1">
            <a:schemeClr val="accent4"/>
          </a:effectRef>
          <a:fontRef idx="minor">
            <a:schemeClr val="tx1"/>
          </a:fontRef>
        </p:style>
      </p:cxnSp>
      <p:sp>
        <p:nvSpPr>
          <p:cNvPr id="21" name="TextBox 20">
            <a:extLst>
              <a:ext uri="{FF2B5EF4-FFF2-40B4-BE49-F238E27FC236}">
                <a16:creationId xmlns:a16="http://schemas.microsoft.com/office/drawing/2014/main" id="{D67396EF-FD96-42DA-A59A-4A7736D77098}"/>
              </a:ext>
            </a:extLst>
          </p:cNvPr>
          <p:cNvSpPr txBox="1"/>
          <p:nvPr/>
        </p:nvSpPr>
        <p:spPr>
          <a:xfrm>
            <a:off x="2465634" y="5732692"/>
            <a:ext cx="3524567" cy="461665"/>
          </a:xfrm>
          <a:prstGeom prst="rect">
            <a:avLst/>
          </a:prstGeom>
          <a:noFill/>
        </p:spPr>
        <p:txBody>
          <a:bodyPr wrap="square" rtlCol="0">
            <a:spAutoFit/>
          </a:bodyPr>
          <a:lstStyle/>
          <a:p>
            <a:r>
              <a:rPr lang="en-US" sz="1200" dirty="0">
                <a:solidFill>
                  <a:srgbClr val="C00000"/>
                </a:solidFill>
              </a:rPr>
              <a:t>Detailed Design Start for Linac Complex and Booster Connection</a:t>
            </a:r>
          </a:p>
        </p:txBody>
      </p:sp>
      <p:cxnSp>
        <p:nvCxnSpPr>
          <p:cNvPr id="22" name="Straight Connector 21">
            <a:extLst>
              <a:ext uri="{FF2B5EF4-FFF2-40B4-BE49-F238E27FC236}">
                <a16:creationId xmlns:a16="http://schemas.microsoft.com/office/drawing/2014/main" id="{4C1D27E6-950D-49C4-979F-48FA7B75A342}"/>
              </a:ext>
            </a:extLst>
          </p:cNvPr>
          <p:cNvCxnSpPr>
            <a:cxnSpLocks/>
          </p:cNvCxnSpPr>
          <p:nvPr/>
        </p:nvCxnSpPr>
        <p:spPr>
          <a:xfrm>
            <a:off x="2473685" y="4623678"/>
            <a:ext cx="0" cy="1269556"/>
          </a:xfrm>
          <a:prstGeom prst="line">
            <a:avLst/>
          </a:prstGeom>
          <a:ln>
            <a:headEnd type="oval"/>
          </a:ln>
        </p:spPr>
        <p:style>
          <a:lnRef idx="2">
            <a:schemeClr val="accent4"/>
          </a:lnRef>
          <a:fillRef idx="0">
            <a:schemeClr val="accent4"/>
          </a:fillRef>
          <a:effectRef idx="1">
            <a:schemeClr val="accent4"/>
          </a:effectRef>
          <a:fontRef idx="minor">
            <a:schemeClr val="tx1"/>
          </a:fontRef>
        </p:style>
      </p:cxnSp>
      <p:cxnSp>
        <p:nvCxnSpPr>
          <p:cNvPr id="24" name="Straight Connector 23">
            <a:extLst>
              <a:ext uri="{FF2B5EF4-FFF2-40B4-BE49-F238E27FC236}">
                <a16:creationId xmlns:a16="http://schemas.microsoft.com/office/drawing/2014/main" id="{2BFFC056-0271-4896-9377-BB06CF916B93}"/>
              </a:ext>
            </a:extLst>
          </p:cNvPr>
          <p:cNvCxnSpPr>
            <a:cxnSpLocks/>
          </p:cNvCxnSpPr>
          <p:nvPr/>
        </p:nvCxnSpPr>
        <p:spPr>
          <a:xfrm>
            <a:off x="2470782" y="4186646"/>
            <a:ext cx="0" cy="487575"/>
          </a:xfrm>
          <a:prstGeom prst="line">
            <a:avLst/>
          </a:prstGeom>
          <a:ln>
            <a:headEnd type="oval"/>
          </a:ln>
        </p:spPr>
        <p:style>
          <a:lnRef idx="2">
            <a:schemeClr val="accent4"/>
          </a:lnRef>
          <a:fillRef idx="0">
            <a:schemeClr val="accent4"/>
          </a:fillRef>
          <a:effectRef idx="1">
            <a:schemeClr val="accent4"/>
          </a:effectRef>
          <a:fontRef idx="minor">
            <a:schemeClr val="tx1"/>
          </a:fontRef>
        </p:style>
      </p:cxnSp>
      <p:sp>
        <p:nvSpPr>
          <p:cNvPr id="27" name="TextBox 26">
            <a:extLst>
              <a:ext uri="{FF2B5EF4-FFF2-40B4-BE49-F238E27FC236}">
                <a16:creationId xmlns:a16="http://schemas.microsoft.com/office/drawing/2014/main" id="{AF24F255-7232-4B7A-9DDE-423AC98A2C1E}"/>
              </a:ext>
            </a:extLst>
          </p:cNvPr>
          <p:cNvSpPr txBox="1"/>
          <p:nvPr/>
        </p:nvSpPr>
        <p:spPr>
          <a:xfrm>
            <a:off x="2281108" y="1102933"/>
            <a:ext cx="3331474" cy="276999"/>
          </a:xfrm>
          <a:prstGeom prst="rect">
            <a:avLst/>
          </a:prstGeom>
          <a:noFill/>
        </p:spPr>
        <p:txBody>
          <a:bodyPr wrap="square" rtlCol="0">
            <a:spAutoFit/>
          </a:bodyPr>
          <a:lstStyle/>
          <a:p>
            <a:r>
              <a:rPr lang="en-US" sz="1200" dirty="0">
                <a:solidFill>
                  <a:srgbClr val="C00000"/>
                </a:solidFill>
              </a:rPr>
              <a:t>FONSI Received</a:t>
            </a:r>
          </a:p>
        </p:txBody>
      </p:sp>
      <p:cxnSp>
        <p:nvCxnSpPr>
          <p:cNvPr id="28" name="Straight Connector 27">
            <a:extLst>
              <a:ext uri="{FF2B5EF4-FFF2-40B4-BE49-F238E27FC236}">
                <a16:creationId xmlns:a16="http://schemas.microsoft.com/office/drawing/2014/main" id="{BC932494-662E-42F5-BE3E-B281B20DCCB5}"/>
              </a:ext>
            </a:extLst>
          </p:cNvPr>
          <p:cNvCxnSpPr>
            <a:cxnSpLocks/>
          </p:cNvCxnSpPr>
          <p:nvPr/>
        </p:nvCxnSpPr>
        <p:spPr>
          <a:xfrm flipV="1">
            <a:off x="2319095" y="1312117"/>
            <a:ext cx="0" cy="1032666"/>
          </a:xfrm>
          <a:prstGeom prst="line">
            <a:avLst/>
          </a:prstGeom>
          <a:ln>
            <a:headEnd type="oval"/>
          </a:ln>
        </p:spPr>
        <p:style>
          <a:lnRef idx="2">
            <a:schemeClr val="accent4"/>
          </a:lnRef>
          <a:fillRef idx="0">
            <a:schemeClr val="accent4"/>
          </a:fillRef>
          <a:effectRef idx="1">
            <a:schemeClr val="accent4"/>
          </a:effectRef>
          <a:fontRef idx="minor">
            <a:schemeClr val="tx1"/>
          </a:fontRef>
        </p:style>
      </p:cxnSp>
      <p:sp>
        <p:nvSpPr>
          <p:cNvPr id="32" name="TextBox 31">
            <a:extLst>
              <a:ext uri="{FF2B5EF4-FFF2-40B4-BE49-F238E27FC236}">
                <a16:creationId xmlns:a16="http://schemas.microsoft.com/office/drawing/2014/main" id="{45760BCC-D5F9-4252-984A-0CFB5E222638}"/>
              </a:ext>
            </a:extLst>
          </p:cNvPr>
          <p:cNvSpPr txBox="1"/>
          <p:nvPr/>
        </p:nvSpPr>
        <p:spPr>
          <a:xfrm>
            <a:off x="2717293" y="1529948"/>
            <a:ext cx="3331474" cy="276999"/>
          </a:xfrm>
          <a:prstGeom prst="rect">
            <a:avLst/>
          </a:prstGeom>
          <a:noFill/>
        </p:spPr>
        <p:txBody>
          <a:bodyPr wrap="square" rtlCol="0">
            <a:spAutoFit/>
          </a:bodyPr>
          <a:lstStyle/>
          <a:p>
            <a:r>
              <a:rPr lang="en-US" sz="1200" dirty="0">
                <a:solidFill>
                  <a:srgbClr val="C00000"/>
                </a:solidFill>
              </a:rPr>
              <a:t> CD-3a Approval</a:t>
            </a:r>
          </a:p>
        </p:txBody>
      </p:sp>
      <p:cxnSp>
        <p:nvCxnSpPr>
          <p:cNvPr id="33" name="Straight Connector 32">
            <a:extLst>
              <a:ext uri="{FF2B5EF4-FFF2-40B4-BE49-F238E27FC236}">
                <a16:creationId xmlns:a16="http://schemas.microsoft.com/office/drawing/2014/main" id="{35705BAA-26CC-48E7-A31D-A8BCCBA80847}"/>
              </a:ext>
            </a:extLst>
          </p:cNvPr>
          <p:cNvCxnSpPr>
            <a:cxnSpLocks/>
          </p:cNvCxnSpPr>
          <p:nvPr/>
        </p:nvCxnSpPr>
        <p:spPr>
          <a:xfrm flipV="1">
            <a:off x="2806775" y="1674259"/>
            <a:ext cx="0" cy="1695958"/>
          </a:xfrm>
          <a:prstGeom prst="line">
            <a:avLst/>
          </a:prstGeom>
          <a:ln>
            <a:headEnd type="ova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664908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a:t>
            </a:r>
          </a:p>
        </p:txBody>
      </p:sp>
      <p:sp>
        <p:nvSpPr>
          <p:cNvPr id="4" name="Date Placeholder 3"/>
          <p:cNvSpPr>
            <a:spLocks noGrp="1"/>
          </p:cNvSpPr>
          <p:nvPr>
            <p:ph type="dt" sz="half" idx="2"/>
          </p:nvPr>
        </p:nvSpPr>
        <p:spPr/>
        <p:txBody>
          <a:bodyPr/>
          <a:lstStyle/>
          <a:p>
            <a:pPr>
              <a:defRPr/>
            </a:pPr>
            <a:r>
              <a:rPr lang="en-US"/>
              <a:t>29 August 2018</a:t>
            </a:r>
            <a:endParaRPr lang="en-US" dirty="0"/>
          </a:p>
        </p:txBody>
      </p:sp>
      <p:sp>
        <p:nvSpPr>
          <p:cNvPr id="5" name="Footer Placeholder 4"/>
          <p:cNvSpPr>
            <a:spLocks noGrp="1"/>
          </p:cNvSpPr>
          <p:nvPr>
            <p:ph type="ftr" sz="quarter" idx="3"/>
          </p:nvPr>
        </p:nvSpPr>
        <p:spPr/>
        <p:txBody>
          <a:bodyPr/>
          <a:lstStyle/>
          <a:p>
            <a:pPr>
              <a:defRPr/>
            </a:pPr>
            <a:r>
              <a:rPr lang="en-US"/>
              <a:t>Site Preparation | PDR Review</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Tree>
    <p:extLst>
      <p:ext uri="{BB962C8B-B14F-4D97-AF65-F5344CB8AC3E}">
        <p14:creationId xmlns:p14="http://schemas.microsoft.com/office/powerpoint/2010/main" val="3779349036"/>
      </p:ext>
    </p:extLst>
  </p:cSld>
  <p:clrMapOvr>
    <a:masterClrMapping/>
  </p:clrMapOvr>
</p:sld>
</file>

<file path=ppt/theme/theme1.xml><?xml version="1.0" encoding="utf-8"?>
<a:theme xmlns:a="http://schemas.openxmlformats.org/drawingml/2006/main" name="FermilabPartnerships_PPT_090915">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3D17A152F8CA44A95588D9440E0A03" ma:contentTypeVersion="3" ma:contentTypeDescription="Create a new document." ma:contentTypeScope="" ma:versionID="a2ac3a4fb08969989250a758a5950be2">
  <xsd:schema xmlns:xsd="http://www.w3.org/2001/XMLSchema" xmlns:xs="http://www.w3.org/2001/XMLSchema" xmlns:p="http://schemas.microsoft.com/office/2006/metadata/properties" xmlns:ns1="http://schemas.microsoft.com/sharepoint/v3" targetNamespace="http://schemas.microsoft.com/office/2006/metadata/properties" ma:root="true" ma:fieldsID="bc46782115e7dfa4fabf0fe74a7b686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CB6ABB5-8F35-4442-A096-1590B930434D}">
  <ds:schemaRefs>
    <ds:schemaRef ds:uri="http://schemas.microsoft.com/sharepoint/v3/contenttype/forms"/>
  </ds:schemaRefs>
</ds:datastoreItem>
</file>

<file path=customXml/itemProps2.xml><?xml version="1.0" encoding="utf-8"?>
<ds:datastoreItem xmlns:ds="http://schemas.openxmlformats.org/officeDocument/2006/customXml" ds:itemID="{4CB03382-2E78-4944-BB95-D9CE5573A4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F92619A-EA3F-48C6-8353-0E1D78874E9E}">
  <ds:schemaRefs>
    <ds:schemaRef ds:uri="http://schemas.microsoft.com/office/2006/documentManagement/types"/>
    <ds:schemaRef ds:uri="http://purl.org/dc/dcmitype/"/>
    <ds:schemaRef ds:uri="http://www.w3.org/XML/1998/namespace"/>
    <ds:schemaRef ds:uri="http://schemas.microsoft.com/sharepoint/v3"/>
    <ds:schemaRef ds:uri="http://purl.org/dc/elements/1.1/"/>
    <ds:schemaRef ds:uri="http://schemas.microsoft.com/office/2006/metadata/properties"/>
    <ds:schemaRef ds:uri="http://purl.org/dc/term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FNAL_Partnership_PowerPoint_4x3_100716</Template>
  <TotalTime>15653</TotalTime>
  <Words>304</Words>
  <Application>Microsoft Office PowerPoint</Application>
  <PresentationFormat>On-screen Show (4:3)</PresentationFormat>
  <Paragraphs>53</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ＭＳ Ｐゴシック</vt:lpstr>
      <vt:lpstr>Arial</vt:lpstr>
      <vt:lpstr>Calibri</vt:lpstr>
      <vt:lpstr>Geneva</vt:lpstr>
      <vt:lpstr>Helvetica</vt:lpstr>
      <vt:lpstr>FermilabPartnerships_PPT_090915</vt:lpstr>
      <vt:lpstr>PowerPoint Presentation</vt:lpstr>
      <vt:lpstr>Agenda</vt:lpstr>
      <vt:lpstr>Review Guiding Principles</vt:lpstr>
      <vt:lpstr>Classes of Reviews </vt:lpstr>
      <vt:lpstr>Conventional Facilities Schedule</vt:lpstr>
      <vt:lpstr>END</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 L Kaducak</dc:creator>
  <cp:lastModifiedBy>Steven J. Dixon x8501 10086N</cp:lastModifiedBy>
  <cp:revision>232</cp:revision>
  <cp:lastPrinted>2014-01-20T19:40:21Z</cp:lastPrinted>
  <dcterms:created xsi:type="dcterms:W3CDTF">2017-04-21T15:07:14Z</dcterms:created>
  <dcterms:modified xsi:type="dcterms:W3CDTF">2018-08-22T12:46:59Z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0x010100243D17A152F8CA44A95588D9440E0A03</vt:lpwstr>
  </property>
</Properties>
</file>