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68" r:id="rId2"/>
    <p:sldId id="349" r:id="rId3"/>
    <p:sldId id="369" r:id="rId4"/>
    <p:sldId id="370" r:id="rId5"/>
    <p:sldId id="37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feree" initials="R" lastIdx="1" clrIdx="0">
    <p:extLst>
      <p:ext uri="{19B8F6BF-5375-455C-9EA6-DF929625EA0E}">
        <p15:presenceInfo xmlns:p15="http://schemas.microsoft.com/office/powerpoint/2012/main" userId="Refer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AC957"/>
    <a:srgbClr val="447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7" autoAdjust="0"/>
    <p:restoredTop sz="91203" autoAdjust="0"/>
  </p:normalViewPr>
  <p:slideViewPr>
    <p:cSldViewPr snapToGrid="0">
      <p:cViewPr>
        <p:scale>
          <a:sx n="37" d="100"/>
          <a:sy n="37" d="100"/>
        </p:scale>
        <p:origin x="60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2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07T14:13:20.545" idx="1">
    <p:pos x="10" y="10"/>
    <p:text>plot from libreoffice draw beamline_new.odg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7DF43-76F2-4DDA-B425-0C8E0B8B00AD}" type="datetimeFigureOut">
              <a:rPr lang="it-IT" smtClean="0"/>
              <a:t>22/08/2018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B9C94-6E6C-4A57-AF93-93F0710D68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49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2117" y="887413"/>
            <a:ext cx="8873067" cy="2851150"/>
            <a:chOff x="1" y="559"/>
            <a:chExt cx="4192" cy="1796"/>
          </a:xfrm>
        </p:grpSpPr>
        <p:sp>
          <p:nvSpPr>
            <p:cNvPr id="2050" name="Line 2"/>
            <p:cNvSpPr>
              <a:spLocks noChangeShapeType="1"/>
            </p:cNvSpPr>
            <p:nvPr/>
          </p:nvSpPr>
          <p:spPr bwMode="ltGray">
            <a:xfrm>
              <a:off x="506" y="559"/>
              <a:ext cx="0" cy="17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51" name="Line 3"/>
            <p:cNvSpPr>
              <a:spLocks noChangeShapeType="1"/>
            </p:cNvSpPr>
            <p:nvPr/>
          </p:nvSpPr>
          <p:spPr bwMode="ltGray">
            <a:xfrm flipH="1" flipV="1">
              <a:off x="1" y="1922"/>
              <a:ext cx="32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ltGray">
            <a:xfrm flipH="1" flipV="1">
              <a:off x="382" y="936"/>
              <a:ext cx="38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53" name="Arc 5"/>
            <p:cNvSpPr>
              <a:spLocks/>
            </p:cNvSpPr>
            <p:nvPr/>
          </p:nvSpPr>
          <p:spPr bwMode="ltGray">
            <a:xfrm rot="16200000">
              <a:off x="426" y="864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198"/>
                <a:gd name="T1" fmla="*/ 21879 h 43200"/>
                <a:gd name="T2" fmla="*/ 21875 w 43198"/>
                <a:gd name="T3" fmla="*/ 2 h 43200"/>
                <a:gd name="T4" fmla="*/ 21600 w 4319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43200" fill="none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</a:path>
                <a:path w="43198" h="43200" stroke="0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3132667" y="3098800"/>
            <a:ext cx="8060267" cy="2876550"/>
            <a:chOff x="1480" y="1952"/>
            <a:chExt cx="3808" cy="1812"/>
          </a:xfrm>
        </p:grpSpPr>
        <p:sp>
          <p:nvSpPr>
            <p:cNvPr id="2055" name="Line 7"/>
            <p:cNvSpPr>
              <a:spLocks noChangeShapeType="1"/>
            </p:cNvSpPr>
            <p:nvPr/>
          </p:nvSpPr>
          <p:spPr bwMode="ltGray">
            <a:xfrm>
              <a:off x="1480" y="3442"/>
              <a:ext cx="380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ltGray">
            <a:xfrm>
              <a:off x="5172" y="1952"/>
              <a:ext cx="0" cy="18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57" name="Arc 9"/>
            <p:cNvSpPr>
              <a:spLocks/>
            </p:cNvSpPr>
            <p:nvPr/>
          </p:nvSpPr>
          <p:spPr bwMode="ltGray">
            <a:xfrm rot="5400000">
              <a:off x="5098" y="3350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050 w 43200"/>
                <a:gd name="T1" fmla="*/ 7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2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7526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309938"/>
            <a:ext cx="9550400" cy="20240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 sz="1400"/>
            </a:lvl1pPr>
          </a:lstStyle>
          <a:p>
            <a:fld id="{352141FE-99C8-48B3-A37C-CE1915E9C73F}" type="datetime1">
              <a:rPr lang="it-IT" smtClean="0"/>
              <a:t>22/08/2018</a:t>
            </a:fld>
            <a:endParaRPr lang="it-IT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sz="1400"/>
            </a:lvl1pPr>
          </a:lstStyle>
          <a:p>
            <a:fld id="{C134E52E-CC8D-4C8D-B663-FF3D00F8744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65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73A85A-0D34-40AF-BABC-7C91F4C9975C}" type="datetime1">
              <a:rPr lang="it-IT" smtClean="0"/>
              <a:t>22/08/2018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4E52E-CC8D-4C8D-B663-FF3D00F8744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01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143000"/>
            <a:ext cx="5181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181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4F592-6F97-499F-96B5-60632F3B0B5A}" type="datetime1">
              <a:rPr lang="it-IT" smtClean="0"/>
              <a:t>22/08/2018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4E52E-CC8D-4C8D-B663-FF3D00F8744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6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CE8376-A784-49D9-8106-E49335BB9640}" type="datetime1">
              <a:rPr lang="it-IT" smtClean="0"/>
              <a:t>22/08/2018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4E52E-CC8D-4C8D-B663-FF3D00F8744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01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DE453C-3E2D-48BE-B976-16C3DA5CF677}" type="datetime1">
              <a:rPr lang="it-IT" smtClean="0"/>
              <a:t>22/08/2018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4E52E-CC8D-4C8D-B663-FF3D00F8744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73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143000"/>
            <a:ext cx="5181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143000"/>
            <a:ext cx="5181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540000" cy="304800"/>
          </a:xfrm>
        </p:spPr>
        <p:txBody>
          <a:bodyPr/>
          <a:lstStyle>
            <a:lvl1pPr>
              <a:defRPr/>
            </a:lvl1pPr>
          </a:lstStyle>
          <a:p>
            <a:fld id="{AFC0C80B-2087-4978-8765-FEDCA0D273A2}" type="datetime1">
              <a:rPr lang="it-IT" smtClean="0"/>
              <a:t>22/08/2018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59200" y="6400800"/>
            <a:ext cx="5283200" cy="3048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4008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C134E52E-CC8D-4C8D-B663-FF3D00F8744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52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1785600" y="0"/>
            <a:ext cx="0" cy="2362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406400" y="533400"/>
            <a:ext cx="2525184" cy="2590800"/>
            <a:chOff x="192" y="336"/>
            <a:chExt cx="1193" cy="1632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ltGray">
            <a:xfrm flipH="1">
              <a:off x="192" y="566"/>
              <a:ext cx="119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ltGray">
            <a:xfrm>
              <a:off x="383" y="336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0" name="Arc 6"/>
            <p:cNvSpPr>
              <a:spLocks/>
            </p:cNvSpPr>
            <p:nvPr/>
          </p:nvSpPr>
          <p:spPr bwMode="ltGray">
            <a:xfrm>
              <a:off x="325" y="506"/>
              <a:ext cx="121" cy="1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1036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143000"/>
            <a:ext cx="10566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0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fld id="{95EB7B46-D020-4185-9DC3-87357C7153F5}" type="datetime1">
              <a:rPr lang="it-IT" smtClean="0"/>
              <a:t>22/08/2018</a:t>
            </a:fld>
            <a:endParaRPr lang="it-IT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59200" y="6400800"/>
            <a:ext cx="528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it-IT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C134E52E-CC8D-4C8D-B663-FF3D00F8744C}" type="slidenum">
              <a:rPr lang="it-IT" smtClean="0"/>
              <a:t>‹#›</a:t>
            </a:fld>
            <a:endParaRPr lang="it-IT"/>
          </a:p>
        </p:txBody>
      </p:sp>
      <p:pic>
        <p:nvPicPr>
          <p:cNvPr id="1037" name="Picture 13" descr="FLUKA_Di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124075"/>
            <a:ext cx="12192000" cy="260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214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Signals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Paola Sala </a:t>
            </a:r>
          </a:p>
          <a:p>
            <a:r>
              <a:rPr lang="en-GB" dirty="0" smtClean="0"/>
              <a:t>For the Joint Beam  Instrumentation working Group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4E52E-CC8D-4C8D-B663-FF3D00F8744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44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H4- VLE monitor schematics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00743" y="914400"/>
            <a:ext cx="11190513" cy="148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kern="0" dirty="0" smtClean="0"/>
              <a:t>Black: quadrupoles. Green: bending magnets Boxes: detector supports. X,Y : </a:t>
            </a:r>
            <a:r>
              <a:rPr lang="en-GB" sz="2200" kern="0" dirty="0" err="1" smtClean="0"/>
              <a:t>scint</a:t>
            </a:r>
            <a:r>
              <a:rPr lang="en-GB" sz="2200" kern="0" dirty="0" smtClean="0"/>
              <a:t>. </a:t>
            </a:r>
            <a:r>
              <a:rPr lang="en-GB" sz="2200" kern="0" dirty="0"/>
              <a:t>f</a:t>
            </a:r>
            <a:r>
              <a:rPr lang="en-GB" sz="2200" kern="0" dirty="0" smtClean="0"/>
              <a:t>ibre layer. S=</a:t>
            </a:r>
            <a:r>
              <a:rPr lang="en-GB" sz="2200" kern="0" dirty="0" err="1" smtClean="0"/>
              <a:t>scint</a:t>
            </a:r>
            <a:r>
              <a:rPr lang="en-GB" sz="2200" kern="0" dirty="0" smtClean="0"/>
              <a:t>. for trigger ST=</a:t>
            </a:r>
            <a:r>
              <a:rPr lang="en-GB" sz="2200" kern="0" dirty="0" err="1" smtClean="0"/>
              <a:t>trigger+time-of-flight</a:t>
            </a:r>
            <a:r>
              <a:rPr lang="en-GB" sz="2200" kern="0" dirty="0" smtClean="0"/>
              <a:t> detector</a:t>
            </a:r>
          </a:p>
          <a:p>
            <a:r>
              <a:rPr lang="en-GB" sz="2200" kern="0" dirty="0"/>
              <a:t>Each box can host 2 detectors </a:t>
            </a:r>
          </a:p>
          <a:p>
            <a:endParaRPr lang="en-GB" sz="2200" kern="0" dirty="0" smtClean="0"/>
          </a:p>
          <a:p>
            <a:endParaRPr lang="en-GB" sz="2200" kern="0" dirty="0"/>
          </a:p>
          <a:p>
            <a:endParaRPr lang="en-GB" sz="2200" kern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01143" y="5267972"/>
            <a:ext cx="185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Magnetic spectrometer for P </a:t>
            </a:r>
            <a:r>
              <a:rPr lang="en-GB" sz="2000" dirty="0" err="1" smtClean="0"/>
              <a:t>meas</a:t>
            </a:r>
            <a:endParaRPr lang="en-GB" sz="20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3604394" y="4100568"/>
            <a:ext cx="510901" cy="119217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462334" y="4100568"/>
            <a:ext cx="327020" cy="116498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5147123" y="4165939"/>
            <a:ext cx="630288" cy="116961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699657" y="6368143"/>
            <a:ext cx="2156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Beam monitoring</a:t>
            </a:r>
            <a:endParaRPr lang="en-GB" sz="2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2971800" y="4187536"/>
            <a:ext cx="394989" cy="2121619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5101333" y="4187536"/>
            <a:ext cx="1568344" cy="724959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109857" y="6081759"/>
            <a:ext cx="2172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Particle tracking</a:t>
            </a:r>
            <a:endParaRPr lang="en-GB" sz="20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8037219" y="4170836"/>
            <a:ext cx="420982" cy="1849408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9710057" y="4187536"/>
            <a:ext cx="1231570" cy="1907067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4932711" y="4071552"/>
            <a:ext cx="6008916" cy="244216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1485901" y="3749888"/>
            <a:ext cx="5283173" cy="1211923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6769074" y="3916796"/>
            <a:ext cx="3166680" cy="101069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275253" y="4908839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trigger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233267" y="4742825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Pid</a:t>
            </a:r>
            <a:r>
              <a:rPr lang="en-GB" dirty="0" smtClean="0"/>
              <a:t>, </a:t>
            </a:r>
            <a:r>
              <a:rPr lang="en-GB" dirty="0" err="1" smtClean="0"/>
              <a:t>ToF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818" r="149" b="66667"/>
          <a:stretch/>
        </p:blipFill>
        <p:spPr>
          <a:xfrm>
            <a:off x="0" y="2120018"/>
            <a:ext cx="12191999" cy="1857438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1329845" y="3929147"/>
            <a:ext cx="156056" cy="753911"/>
          </a:xfrm>
          <a:prstGeom prst="straightConnector1">
            <a:avLst/>
          </a:prstGeom>
          <a:noFill/>
          <a:ln w="25400" cap="flat" cmpd="sng" algn="ctr">
            <a:solidFill>
              <a:srgbClr val="44704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1578141" y="3869380"/>
            <a:ext cx="8365959" cy="821991"/>
          </a:xfrm>
          <a:prstGeom prst="straightConnector1">
            <a:avLst/>
          </a:prstGeom>
          <a:noFill/>
          <a:ln w="25400" cap="flat" cmpd="sng" algn="ctr">
            <a:solidFill>
              <a:srgbClr val="44704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8836359" y="494705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Pid</a:t>
            </a:r>
            <a:r>
              <a:rPr lang="en-GB" dirty="0" smtClean="0"/>
              <a:t>, </a:t>
            </a:r>
            <a:r>
              <a:rPr lang="en-GB" dirty="0" err="1" smtClean="0"/>
              <a:t>Cv</a:t>
            </a:r>
            <a:endParaRPr lang="en-GB" dirty="0"/>
          </a:p>
        </p:txBody>
      </p:sp>
      <p:cxnSp>
        <p:nvCxnSpPr>
          <p:cNvPr id="42" name="Straight Arrow Connector 41"/>
          <p:cNvCxnSpPr>
            <a:stCxn id="41" idx="0"/>
          </p:cNvCxnSpPr>
          <p:nvPr/>
        </p:nvCxnSpPr>
        <p:spPr bwMode="auto">
          <a:xfrm flipH="1" flipV="1">
            <a:off x="8947697" y="3904441"/>
            <a:ext cx="333656" cy="104261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9449864" y="3904440"/>
            <a:ext cx="79506" cy="99870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759351" y="383399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687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3087042" y="386153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697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611043" y="382220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701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665555" y="380746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702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7808989" y="382712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707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9819686" y="3854171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716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0886484" y="3836966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5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signals--again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46194" y="5572058"/>
            <a:ext cx="2133600" cy="304800"/>
          </a:xfrm>
        </p:spPr>
        <p:txBody>
          <a:bodyPr/>
          <a:lstStyle/>
          <a:p>
            <a:fld id="{C134E52E-CC8D-4C8D-B663-FF3D00F8744C}" type="slidenum">
              <a:rPr lang="it-IT" smtClean="0"/>
              <a:t>3</a:t>
            </a:fld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3" r="1586" b="26451"/>
          <a:stretch/>
        </p:blipFill>
        <p:spPr>
          <a:xfrm>
            <a:off x="816077" y="1150374"/>
            <a:ext cx="8998974" cy="2816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1890" y="750264"/>
            <a:ext cx="3474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Patch panel:  20 connectors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6077" y="4093242"/>
            <a:ext cx="5235677" cy="163121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Leftmost 4: SPS timing TTL</a:t>
            </a:r>
          </a:p>
          <a:p>
            <a:r>
              <a:rPr lang="en-GB" sz="2000" dirty="0" smtClean="0"/>
              <a:t>Early  Warning extraction :100ns before</a:t>
            </a:r>
          </a:p>
          <a:p>
            <a:r>
              <a:rPr lang="en-GB" sz="2000" dirty="0" smtClean="0"/>
              <a:t>Warning Extraction : at extraction</a:t>
            </a:r>
          </a:p>
          <a:p>
            <a:r>
              <a:rPr lang="en-GB" sz="2000" dirty="0" smtClean="0"/>
              <a:t>End of Extraction</a:t>
            </a:r>
          </a:p>
          <a:p>
            <a:r>
              <a:rPr lang="en-GB" sz="2000" dirty="0" smtClean="0"/>
              <a:t>Spare 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715023" y="4296698"/>
            <a:ext cx="5235677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Next 4:CRT triggers</a:t>
            </a:r>
          </a:p>
          <a:p>
            <a:r>
              <a:rPr lang="en-GB" sz="2000" dirty="0" smtClean="0"/>
              <a:t>Now configured as 4 ORs from the front panels. Read by counters in NP04 DAQ, read by scalers in BI DAQ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7363" y="5850384"/>
            <a:ext cx="481099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To NP04 Trigger: BI Global trigger + 2 XCET +.. To be finalized! Meet at 5pm  today  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139709" y="5949519"/>
            <a:ext cx="481099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From NP04 Trigger:  trigger signal </a:t>
            </a:r>
          </a:p>
          <a:p>
            <a:r>
              <a:rPr lang="en-GB" sz="2000" dirty="0" smtClean="0"/>
              <a:t>To scaler ?  Also To TDC? 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51754" y="605384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40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Everything ready?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Last monitors to be mounted</a:t>
            </a:r>
          </a:p>
          <a:p>
            <a:r>
              <a:rPr lang="en-GB" dirty="0" smtClean="0"/>
              <a:t>XSCINT: 2 or three in the trigger</a:t>
            </a:r>
          </a:p>
          <a:p>
            <a:r>
              <a:rPr lang="en-GB" dirty="0" smtClean="0"/>
              <a:t>XCETS: calibration??</a:t>
            </a:r>
          </a:p>
          <a:p>
            <a:r>
              <a:rPr lang="en-GB" dirty="0" smtClean="0"/>
              <a:t>Acquisition and CESAR ? Is there still room for adding quantities ? (scalers, triggers..)</a:t>
            </a:r>
          </a:p>
          <a:p>
            <a:r>
              <a:rPr lang="en-GB" dirty="0" smtClean="0"/>
              <a:t>TDC: ok for high rate (1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 err="1" smtClean="0"/>
              <a:t>tof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E52E-CC8D-4C8D-B663-FF3D00F8744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916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commissioning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Dedicated  meeting next Thu</a:t>
            </a:r>
          </a:p>
          <a:p>
            <a:r>
              <a:rPr lang="en-GB" smtClean="0"/>
              <a:t>Maybe </a:t>
            </a:r>
            <a:endParaRPr lang="en-GB" dirty="0" smtClean="0"/>
          </a:p>
          <a:p>
            <a:r>
              <a:rPr lang="en-GB" dirty="0" smtClean="0"/>
              <a:t>We can start discussing here if there is time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E52E-CC8D-4C8D-B663-FF3D00F8744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252050"/>
      </p:ext>
    </p:extLst>
  </p:cSld>
  <p:clrMapOvr>
    <a:masterClrMapping/>
  </p:clrMapOvr>
</p:sld>
</file>

<file path=ppt/theme/theme1.xml><?xml version="1.0" encoding="utf-8"?>
<a:theme xmlns:a="http://schemas.openxmlformats.org/drawingml/2006/main" name="prova">
  <a:themeElements>
    <a:clrScheme name="Blueprint 9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0033CC"/>
      </a:accent2>
      <a:accent3>
        <a:srgbClr val="FFFFFF"/>
      </a:accent3>
      <a:accent4>
        <a:srgbClr val="353A77"/>
      </a:accent4>
      <a:accent5>
        <a:srgbClr val="F4E9C1"/>
      </a:accent5>
      <a:accent6>
        <a:srgbClr val="002DB9"/>
      </a:accent6>
      <a:hlink>
        <a:srgbClr val="6F89F7"/>
      </a:hlink>
      <a:folHlink>
        <a:srgbClr val="CFDBFD"/>
      </a:folHlink>
    </a:clrScheme>
    <a:fontScheme name="Blueprin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9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0033CC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002DB9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12612</TotalTime>
  <Words>226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Comic Sans MS</vt:lpstr>
      <vt:lpstr>Tahoma</vt:lpstr>
      <vt:lpstr>Wingdings</vt:lpstr>
      <vt:lpstr>prova</vt:lpstr>
      <vt:lpstr>Signals</vt:lpstr>
      <vt:lpstr>H4- VLE monitor schematics</vt:lpstr>
      <vt:lpstr>Summary of signals--again</vt:lpstr>
      <vt:lpstr>Everything ready?</vt:lpstr>
      <vt:lpstr>commissioning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veto and beam events</dc:title>
  <dc:creator>paola</dc:creator>
  <cp:lastModifiedBy>Referee</cp:lastModifiedBy>
  <cp:revision>760</cp:revision>
  <dcterms:created xsi:type="dcterms:W3CDTF">2015-02-17T11:47:50Z</dcterms:created>
  <dcterms:modified xsi:type="dcterms:W3CDTF">2018-08-22T13:13:39Z</dcterms:modified>
</cp:coreProperties>
</file>