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0"/>
  </p:notesMasterIdLst>
  <p:sldIdLst>
    <p:sldId id="256" r:id="rId2"/>
    <p:sldId id="257" r:id="rId3"/>
    <p:sldId id="259" r:id="rId4"/>
    <p:sldId id="282" r:id="rId5"/>
    <p:sldId id="260" r:id="rId6"/>
    <p:sldId id="268" r:id="rId7"/>
    <p:sldId id="261" r:id="rId8"/>
    <p:sldId id="263" r:id="rId9"/>
    <p:sldId id="262" r:id="rId10"/>
    <p:sldId id="264" r:id="rId11"/>
    <p:sldId id="265" r:id="rId12"/>
    <p:sldId id="266" r:id="rId13"/>
    <p:sldId id="271" r:id="rId14"/>
    <p:sldId id="270" r:id="rId15"/>
    <p:sldId id="278" r:id="rId16"/>
    <p:sldId id="267" r:id="rId17"/>
    <p:sldId id="273" r:id="rId18"/>
    <p:sldId id="274" r:id="rId19"/>
    <p:sldId id="275" r:id="rId20"/>
    <p:sldId id="272" r:id="rId21"/>
    <p:sldId id="277" r:id="rId22"/>
    <p:sldId id="276" r:id="rId23"/>
    <p:sldId id="283" r:id="rId24"/>
    <p:sldId id="269" r:id="rId25"/>
    <p:sldId id="279" r:id="rId26"/>
    <p:sldId id="280" r:id="rId27"/>
    <p:sldId id="281" r:id="rId28"/>
    <p:sldId id="25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showGuides="1">
      <p:cViewPr varScale="1">
        <p:scale>
          <a:sx n="111" d="100"/>
          <a:sy n="111" d="100"/>
        </p:scale>
        <p:origin x="51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AB6BF-95BB-4B27-BE77-3EE0686B9464}" type="datetimeFigureOut">
              <a:rPr lang="en-US" smtClean="0"/>
              <a:t>8/22/2018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0B7E1-5386-4C66-88C1-31ADD2EC04AA}" type="slidenum">
              <a:rPr lang="en-US" smtClean="0"/>
              <a:t>‹#›</a:t>
            </a:fld>
            <a:endParaRPr lang="en-US"/>
          </a:p>
        </p:txBody>
      </p:sp>
    </p:spTree>
    <p:extLst>
      <p:ext uri="{BB962C8B-B14F-4D97-AF65-F5344CB8AC3E}">
        <p14:creationId xmlns:p14="http://schemas.microsoft.com/office/powerpoint/2010/main" val="52392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8/23/2018</a:t>
            </a:r>
            <a:endParaRPr lang="en-US" dirty="0"/>
          </a:p>
        </p:txBody>
      </p:sp>
      <p:sp>
        <p:nvSpPr>
          <p:cNvPr id="8" name="Footer Placeholder 7"/>
          <p:cNvSpPr>
            <a:spLocks noGrp="1"/>
          </p:cNvSpPr>
          <p:nvPr>
            <p:ph type="ftr" sz="quarter" idx="11"/>
          </p:nvPr>
        </p:nvSpPr>
        <p:spPr/>
        <p:txBody>
          <a:bodyPr/>
          <a:lstStyle/>
          <a:p>
            <a:r>
              <a:rPr lang="en-US" smtClean="0"/>
              <a:t>Peter van Gemmeren (ANL): ATLAS I/O Overview</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8/23/2018</a:t>
            </a:r>
            <a:endParaRPr lang="en-US" dirty="0"/>
          </a:p>
        </p:txBody>
      </p:sp>
      <p:sp>
        <p:nvSpPr>
          <p:cNvPr id="8" name="Footer Placeholder 7"/>
          <p:cNvSpPr>
            <a:spLocks noGrp="1"/>
          </p:cNvSpPr>
          <p:nvPr>
            <p:ph type="ftr" sz="quarter" idx="11"/>
          </p:nvPr>
        </p:nvSpPr>
        <p:spPr/>
        <p:txBody>
          <a:bodyPr/>
          <a:lstStyle/>
          <a:p>
            <a:r>
              <a:rPr lang="en-US" smtClean="0"/>
              <a:t>Peter van Gemmeren (ANL): ATLAS I/O Overview</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r>
              <a:rPr lang="en-US" smtClean="0"/>
              <a:t>8/23/2018</a:t>
            </a:r>
            <a:endParaRPr lang="en-US" dirty="0"/>
          </a:p>
        </p:txBody>
      </p:sp>
      <p:sp>
        <p:nvSpPr>
          <p:cNvPr id="9" name="Footer Placeholder 8"/>
          <p:cNvSpPr>
            <a:spLocks noGrp="1"/>
          </p:cNvSpPr>
          <p:nvPr>
            <p:ph type="ftr" sz="quarter" idx="11"/>
          </p:nvPr>
        </p:nvSpPr>
        <p:spPr/>
        <p:txBody>
          <a:bodyPr/>
          <a:lstStyle/>
          <a:p>
            <a:r>
              <a:rPr lang="en-US" smtClean="0"/>
              <a:t>Peter van Gemmeren (ANL): ATLAS I/O Overview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r>
              <a:rPr lang="en-US" smtClean="0"/>
              <a:t>8/23/2018</a:t>
            </a:r>
            <a:endParaRPr lang="en-US" dirty="0"/>
          </a:p>
        </p:txBody>
      </p:sp>
      <p:sp>
        <p:nvSpPr>
          <p:cNvPr id="11" name="Footer Placeholder 10"/>
          <p:cNvSpPr>
            <a:spLocks noGrp="1"/>
          </p:cNvSpPr>
          <p:nvPr>
            <p:ph type="ftr" sz="quarter" idx="11"/>
          </p:nvPr>
        </p:nvSpPr>
        <p:spPr/>
        <p:txBody>
          <a:bodyPr/>
          <a:lstStyle/>
          <a:p>
            <a:r>
              <a:rPr lang="en-US" smtClean="0"/>
              <a:t>Peter van Gemmeren (ANL): ATLAS I/O Overview</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r>
              <a:rPr lang="en-US" smtClean="0"/>
              <a:t>8/23/2018</a:t>
            </a:r>
            <a:endParaRPr lang="en-US" dirty="0"/>
          </a:p>
        </p:txBody>
      </p:sp>
      <p:sp>
        <p:nvSpPr>
          <p:cNvPr id="7" name="Footer Placeholder 6"/>
          <p:cNvSpPr>
            <a:spLocks noGrp="1"/>
          </p:cNvSpPr>
          <p:nvPr>
            <p:ph type="ftr" sz="quarter" idx="11"/>
          </p:nvPr>
        </p:nvSpPr>
        <p:spPr/>
        <p:txBody>
          <a:bodyPr/>
          <a:lstStyle/>
          <a:p>
            <a:r>
              <a:rPr lang="en-US" smtClean="0"/>
              <a:t>Peter van Gemmeren (ANL): ATLAS I/O Overview</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8/23/2018</a:t>
            </a:r>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r>
              <a:rPr lang="en-US" smtClean="0"/>
              <a:t>8/23/2018</a:t>
            </a:r>
            <a:endParaRPr lang="en-US" dirty="0"/>
          </a:p>
        </p:txBody>
      </p:sp>
      <p:sp>
        <p:nvSpPr>
          <p:cNvPr id="9" name="Footer Placeholder 8"/>
          <p:cNvSpPr>
            <a:spLocks noGrp="1"/>
          </p:cNvSpPr>
          <p:nvPr>
            <p:ph type="ftr" sz="quarter" idx="11"/>
          </p:nvPr>
        </p:nvSpPr>
        <p:spPr/>
        <p:txBody>
          <a:bodyPr/>
          <a:lstStyle/>
          <a:p>
            <a:r>
              <a:rPr lang="en-US" smtClean="0"/>
              <a:t>Peter van Gemmeren (ANL): ATLAS I/O Overview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r>
              <a:rPr lang="en-US" smtClean="0"/>
              <a:t>8/23/2018</a:t>
            </a:r>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smtClean="0"/>
              <a:t>Peter van Gemmeren (ANL): ATLAS I/O Overview</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smtClean="0"/>
              <a:t>8/23/2018</a:t>
            </a:r>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smtClean="0"/>
              <a:t>Peter van Gemmeren (ANL): ATLAS I/O Overview</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emmeren@anl.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5.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rxiv.org/abs/1712.06982v3" TargetMode="External"/><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ATLAS I/O Overview</a:t>
            </a:r>
            <a:endParaRPr lang="en-US" dirty="0"/>
          </a:p>
        </p:txBody>
      </p:sp>
      <p:sp>
        <p:nvSpPr>
          <p:cNvPr id="3" name="Subtitle 2"/>
          <p:cNvSpPr>
            <a:spLocks noGrp="1"/>
          </p:cNvSpPr>
          <p:nvPr>
            <p:ph type="subTitle" idx="1"/>
          </p:nvPr>
        </p:nvSpPr>
        <p:spPr/>
        <p:txBody>
          <a:bodyPr/>
          <a:lstStyle/>
          <a:p>
            <a:r>
              <a:rPr lang="en-US" dirty="0" smtClean="0"/>
              <a:t>Peter van Gemmeren (ANL)</a:t>
            </a:r>
          </a:p>
          <a:p>
            <a:r>
              <a:rPr lang="en-US" dirty="0" smtClean="0">
                <a:hlinkClick r:id="rId2"/>
              </a:rPr>
              <a:t>gemmeren@anl.gov</a:t>
            </a:r>
            <a:r>
              <a:rPr lang="en-US" dirty="0" smtClean="0"/>
              <a:t> for many in ATLAS</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3934981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EventSelector and Address-Provider</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solidFill>
                  <a:schemeClr val="tx1"/>
                </a:solidFill>
              </a:rPr>
              <a:t>EventSelector</a:t>
            </a:r>
            <a:r>
              <a:rPr lang="en-US" dirty="0" smtClean="0"/>
              <a:t> connect </a:t>
            </a:r>
            <a:r>
              <a:rPr lang="en-US" dirty="0"/>
              <a:t>a job to a data sink, usually a file (or sequence of files).</a:t>
            </a:r>
          </a:p>
          <a:p>
            <a:r>
              <a:rPr lang="en-US" dirty="0" smtClean="0"/>
              <a:t>For event processing it implements the next() function that provides the persistent reference to the </a:t>
            </a:r>
            <a:r>
              <a:rPr lang="en-US" b="1" dirty="0" err="1" smtClean="0">
                <a:solidFill>
                  <a:schemeClr val="accent1"/>
                </a:solidFill>
              </a:rPr>
              <a:t>DataHeader</a:t>
            </a:r>
            <a:r>
              <a:rPr lang="en-US" dirty="0" smtClean="0"/>
              <a:t>.</a:t>
            </a:r>
          </a:p>
          <a:p>
            <a:pPr lvl="1"/>
            <a:r>
              <a:rPr lang="en-US" dirty="0" smtClean="0"/>
              <a:t>The </a:t>
            </a:r>
            <a:r>
              <a:rPr lang="en-US" dirty="0" err="1" smtClean="0"/>
              <a:t>DataHeader</a:t>
            </a:r>
            <a:r>
              <a:rPr lang="en-US" dirty="0" smtClean="0"/>
              <a:t> stores persistent references and </a:t>
            </a:r>
            <a:r>
              <a:rPr lang="en-US" dirty="0" err="1" smtClean="0"/>
              <a:t>StoreGate</a:t>
            </a:r>
            <a:r>
              <a:rPr lang="en-US" dirty="0" smtClean="0"/>
              <a:t> state for all data objects in the event.</a:t>
            </a:r>
          </a:p>
          <a:p>
            <a:r>
              <a:rPr lang="en-US" dirty="0" smtClean="0"/>
              <a:t>It also has other functionality, such as handling file boundaries for e.g. metadata processing.</a:t>
            </a:r>
          </a:p>
          <a:p>
            <a:r>
              <a:rPr lang="en-US" dirty="0" smtClean="0"/>
              <a:t>An </a:t>
            </a:r>
            <a:r>
              <a:rPr lang="en-US" b="1" dirty="0" err="1" smtClean="0">
                <a:solidFill>
                  <a:schemeClr val="tx1"/>
                </a:solidFill>
              </a:rPr>
              <a:t>AddressProvider</a:t>
            </a:r>
            <a:r>
              <a:rPr lang="en-US" dirty="0" smtClean="0"/>
              <a:t> is called automatically, if an object retrieved from </a:t>
            </a:r>
            <a:r>
              <a:rPr lang="en-US" dirty="0" err="1" smtClean="0"/>
              <a:t>StoreGate</a:t>
            </a:r>
            <a:r>
              <a:rPr lang="en-US" dirty="0" smtClean="0"/>
              <a:t> has not been read.</a:t>
            </a:r>
          </a:p>
          <a:p>
            <a:r>
              <a:rPr lang="en-US" dirty="0" err="1" smtClean="0"/>
              <a:t>AddressProvider</a:t>
            </a:r>
            <a:r>
              <a:rPr lang="en-US" dirty="0" smtClean="0"/>
              <a:t> interact with </a:t>
            </a:r>
            <a:r>
              <a:rPr lang="en-US" b="1" dirty="0" smtClean="0">
                <a:solidFill>
                  <a:schemeClr val="accent1"/>
                </a:solidFill>
              </a:rPr>
              <a:t>ConversionSvc</a:t>
            </a:r>
            <a:r>
              <a:rPr lang="en-US" dirty="0" smtClean="0"/>
              <a:t> and </a:t>
            </a:r>
            <a:r>
              <a:rPr lang="en-US" b="1" dirty="0" smtClean="0">
                <a:solidFill>
                  <a:schemeClr val="accent1"/>
                </a:solidFill>
              </a:rPr>
              <a:t>Converter</a:t>
            </a:r>
          </a:p>
          <a:p>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1614396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ConversionSvc and Converter</a:t>
            </a:r>
            <a:endParaRPr lang="en-US" dirty="0"/>
          </a:p>
        </p:txBody>
      </p:sp>
      <p:sp>
        <p:nvSpPr>
          <p:cNvPr id="3" name="Content Placeholder 2"/>
          <p:cNvSpPr>
            <a:spLocks noGrp="1"/>
          </p:cNvSpPr>
          <p:nvPr>
            <p:ph idx="1"/>
          </p:nvPr>
        </p:nvSpPr>
        <p:spPr/>
        <p:txBody>
          <a:bodyPr/>
          <a:lstStyle/>
          <a:p>
            <a:r>
              <a:rPr lang="en-US" dirty="0" smtClean="0"/>
              <a:t>The role of conversion services and their converters is to provide a means to write C++ data objects to storage and read them back.</a:t>
            </a:r>
          </a:p>
          <a:p>
            <a:r>
              <a:rPr lang="en-US" dirty="0" smtClean="0"/>
              <a:t>Each storage technology is implemented via a ConversionSvc and Converter.</a:t>
            </a:r>
          </a:p>
          <a:p>
            <a:pPr lvl="1"/>
            <a:r>
              <a:rPr lang="en-US" dirty="0" smtClean="0"/>
              <a:t>ATLAS uses </a:t>
            </a:r>
            <a:r>
              <a:rPr lang="en-US" b="1" dirty="0" smtClean="0">
                <a:solidFill>
                  <a:schemeClr val="accent1"/>
                </a:solidFill>
              </a:rPr>
              <a:t>ROOT</a:t>
            </a:r>
            <a:r>
              <a:rPr lang="en-US" dirty="0" smtClean="0"/>
              <a:t> via </a:t>
            </a:r>
            <a:r>
              <a:rPr lang="en-US" b="1" dirty="0" smtClean="0">
                <a:solidFill>
                  <a:schemeClr val="accent1"/>
                </a:solidFill>
              </a:rPr>
              <a:t>POOL/APR</a:t>
            </a:r>
            <a:r>
              <a:rPr lang="en-US" dirty="0" smtClean="0"/>
              <a:t> that is implemented via Athena/Pool Conversion</a:t>
            </a:r>
          </a:p>
          <a:p>
            <a:pPr lvl="2"/>
            <a:r>
              <a:rPr lang="en-US" dirty="0" smtClean="0"/>
              <a:t>APR implements ROOT </a:t>
            </a:r>
            <a:r>
              <a:rPr lang="en-US" b="1" dirty="0" err="1" smtClean="0"/>
              <a:t>TKey</a:t>
            </a:r>
            <a:r>
              <a:rPr lang="en-US" dirty="0" smtClean="0"/>
              <a:t> and </a:t>
            </a:r>
            <a:r>
              <a:rPr lang="en-US" b="1" dirty="0" err="1" smtClean="0"/>
              <a:t>TTree</a:t>
            </a:r>
            <a:r>
              <a:rPr lang="en-US" dirty="0" smtClean="0"/>
              <a:t> technologies.</a:t>
            </a:r>
          </a:p>
          <a:p>
            <a:pPr lvl="1"/>
            <a:r>
              <a:rPr lang="en-US" dirty="0" smtClean="0"/>
              <a:t>Converter dispatching done by </a:t>
            </a:r>
            <a:r>
              <a:rPr lang="en-US" b="1" dirty="0" smtClean="0"/>
              <a:t>type</a:t>
            </a:r>
            <a:r>
              <a:rPr lang="en-US" dirty="0" smtClean="0"/>
              <a:t>.</a:t>
            </a:r>
          </a:p>
          <a:p>
            <a:r>
              <a:rPr lang="en-US" dirty="0" smtClean="0"/>
              <a:t>Converters can do (optional) </a:t>
            </a:r>
            <a:r>
              <a:rPr lang="en-US" b="1" dirty="0" smtClean="0">
                <a:solidFill>
                  <a:schemeClr val="accent1"/>
                </a:solidFill>
              </a:rPr>
              <a:t>Transient/Persistent</a:t>
            </a:r>
            <a:r>
              <a:rPr lang="en-US" dirty="0" smtClean="0"/>
              <a:t> mappings and handle schema evolution.</a:t>
            </a:r>
          </a:p>
          <a:p>
            <a:r>
              <a:rPr lang="en-US" dirty="0" smtClean="0"/>
              <a:t>When writing, Converter return </a:t>
            </a:r>
            <a:r>
              <a:rPr lang="en-US" dirty="0"/>
              <a:t>an </a:t>
            </a:r>
            <a:r>
              <a:rPr lang="en-US" b="1" dirty="0" err="1" smtClean="0">
                <a:solidFill>
                  <a:schemeClr val="accent1"/>
                </a:solidFill>
              </a:rPr>
              <a:t>externalizable</a:t>
            </a:r>
            <a:r>
              <a:rPr lang="en-US" b="1" dirty="0" smtClean="0">
                <a:solidFill>
                  <a:schemeClr val="accent1"/>
                </a:solidFill>
              </a:rPr>
              <a:t> reference</a:t>
            </a:r>
            <a:r>
              <a:rPr lang="en-US" dirty="0" smtClean="0"/>
              <a:t>.</a:t>
            </a:r>
            <a:endParaRPr lang="en-US" dirty="0"/>
          </a:p>
        </p:txBody>
      </p:sp>
      <p:grpSp>
        <p:nvGrpSpPr>
          <p:cNvPr id="4" name="Group 3"/>
          <p:cNvGrpSpPr>
            <a:grpSpLocks noChangeAspect="1"/>
          </p:cNvGrpSpPr>
          <p:nvPr/>
        </p:nvGrpSpPr>
        <p:grpSpPr>
          <a:xfrm>
            <a:off x="6096000" y="5262372"/>
            <a:ext cx="5524501" cy="1444752"/>
            <a:chOff x="1828800" y="2514600"/>
            <a:chExt cx="5943600" cy="1828800"/>
          </a:xfrm>
        </p:grpSpPr>
        <p:sp>
          <p:nvSpPr>
            <p:cNvPr id="5" name="Rectangle 4"/>
            <p:cNvSpPr/>
            <p:nvPr/>
          </p:nvSpPr>
          <p:spPr>
            <a:xfrm>
              <a:off x="4114800" y="3276600"/>
              <a:ext cx="914400" cy="152400"/>
            </a:xfrm>
            <a:prstGeom prst="rect">
              <a:avLst/>
            </a:prstGeom>
            <a:noFill/>
            <a:ln w="19050">
              <a:solidFill>
                <a:schemeClr val="accent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6" name="Rectangle 5"/>
            <p:cNvSpPr/>
            <p:nvPr/>
          </p:nvSpPr>
          <p:spPr>
            <a:xfrm>
              <a:off x="4648200" y="3276600"/>
              <a:ext cx="3810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7" name="Rectangle 6"/>
            <p:cNvSpPr/>
            <p:nvPr/>
          </p:nvSpPr>
          <p:spPr>
            <a:xfrm>
              <a:off x="4114800" y="3048000"/>
              <a:ext cx="914400" cy="152400"/>
            </a:xfrm>
            <a:prstGeom prst="rect">
              <a:avLst/>
            </a:prstGeom>
            <a:noFill/>
            <a:ln w="19050">
              <a:solidFill>
                <a:schemeClr val="accent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8" name="Rectangle 7"/>
            <p:cNvSpPr/>
            <p:nvPr/>
          </p:nvSpPr>
          <p:spPr>
            <a:xfrm>
              <a:off x="4876800" y="3048000"/>
              <a:ext cx="1524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9" name="Rectangle 8"/>
            <p:cNvSpPr/>
            <p:nvPr/>
          </p:nvSpPr>
          <p:spPr>
            <a:xfrm>
              <a:off x="4114800" y="2819400"/>
              <a:ext cx="914400" cy="152400"/>
            </a:xfrm>
            <a:prstGeom prst="rect">
              <a:avLst/>
            </a:prstGeom>
            <a:noFill/>
            <a:ln w="19050">
              <a:solidFill>
                <a:schemeClr val="accent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0" name="Rectangle 9"/>
            <p:cNvSpPr/>
            <p:nvPr/>
          </p:nvSpPr>
          <p:spPr>
            <a:xfrm>
              <a:off x="4114800" y="2819400"/>
              <a:ext cx="1524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1" name="Rectangle 10"/>
            <p:cNvSpPr/>
            <p:nvPr/>
          </p:nvSpPr>
          <p:spPr>
            <a:xfrm>
              <a:off x="3429000" y="2819400"/>
              <a:ext cx="228600" cy="152400"/>
            </a:xfrm>
            <a:prstGeom prst="rect">
              <a:avLst/>
            </a:prstGeom>
            <a:solidFill>
              <a:schemeClr val="accent4">
                <a:lumMod val="20000"/>
                <a:lumOff val="80000"/>
              </a:schemeClr>
            </a:solidFill>
            <a:ln w="1905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2" name="Rectangle 11"/>
            <p:cNvSpPr/>
            <p:nvPr/>
          </p:nvSpPr>
          <p:spPr>
            <a:xfrm>
              <a:off x="3505200" y="3048000"/>
              <a:ext cx="152400" cy="152400"/>
            </a:xfrm>
            <a:prstGeom prst="rect">
              <a:avLst/>
            </a:prstGeom>
            <a:solidFill>
              <a:schemeClr val="accent4">
                <a:lumMod val="20000"/>
                <a:lumOff val="80000"/>
              </a:schemeClr>
            </a:solidFill>
            <a:ln w="1905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3" name="Rectangle 12"/>
            <p:cNvSpPr/>
            <p:nvPr/>
          </p:nvSpPr>
          <p:spPr>
            <a:xfrm>
              <a:off x="3124200" y="3276600"/>
              <a:ext cx="533400" cy="152400"/>
            </a:xfrm>
            <a:prstGeom prst="rect">
              <a:avLst/>
            </a:prstGeom>
            <a:solidFill>
              <a:schemeClr val="accent4">
                <a:lumMod val="20000"/>
                <a:lumOff val="80000"/>
              </a:schemeClr>
            </a:solidFill>
            <a:ln w="1905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4" name="Rectangle 13"/>
            <p:cNvSpPr/>
            <p:nvPr/>
          </p:nvSpPr>
          <p:spPr>
            <a:xfrm>
              <a:off x="4419600" y="2819400"/>
              <a:ext cx="3048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5" name="Rectangle 14"/>
            <p:cNvSpPr/>
            <p:nvPr/>
          </p:nvSpPr>
          <p:spPr>
            <a:xfrm>
              <a:off x="4267200" y="2819400"/>
              <a:ext cx="1524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6" name="Rectangle 15"/>
            <p:cNvSpPr/>
            <p:nvPr/>
          </p:nvSpPr>
          <p:spPr>
            <a:xfrm>
              <a:off x="4724400" y="2819400"/>
              <a:ext cx="2286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7" name="Rectangle 16"/>
            <p:cNvSpPr/>
            <p:nvPr/>
          </p:nvSpPr>
          <p:spPr>
            <a:xfrm>
              <a:off x="4953000" y="2819400"/>
              <a:ext cx="762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8" name="Rectangle 17"/>
            <p:cNvSpPr/>
            <p:nvPr/>
          </p:nvSpPr>
          <p:spPr>
            <a:xfrm>
              <a:off x="4114800" y="3276600"/>
              <a:ext cx="5334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19" name="Rectangle 18"/>
            <p:cNvSpPr/>
            <p:nvPr/>
          </p:nvSpPr>
          <p:spPr>
            <a:xfrm>
              <a:off x="4114800" y="3048000"/>
              <a:ext cx="762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0" name="Rectangle 19"/>
            <p:cNvSpPr/>
            <p:nvPr/>
          </p:nvSpPr>
          <p:spPr>
            <a:xfrm>
              <a:off x="4343400" y="3048000"/>
              <a:ext cx="3810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1" name="Rectangle 20"/>
            <p:cNvSpPr/>
            <p:nvPr/>
          </p:nvSpPr>
          <p:spPr>
            <a:xfrm>
              <a:off x="4267200" y="3048000"/>
              <a:ext cx="762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2" name="Rectangle 21"/>
            <p:cNvSpPr/>
            <p:nvPr/>
          </p:nvSpPr>
          <p:spPr>
            <a:xfrm>
              <a:off x="4191000" y="3048000"/>
              <a:ext cx="762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3" name="Rectangle 22"/>
            <p:cNvSpPr/>
            <p:nvPr/>
          </p:nvSpPr>
          <p:spPr>
            <a:xfrm>
              <a:off x="4724400" y="3048000"/>
              <a:ext cx="152400" cy="152400"/>
            </a:xfrm>
            <a:prstGeom prst="rect">
              <a:avLst/>
            </a:prstGeom>
            <a:no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4" name="Rectangle 23"/>
            <p:cNvSpPr/>
            <p:nvPr/>
          </p:nvSpPr>
          <p:spPr>
            <a:xfrm>
              <a:off x="5486400" y="2514600"/>
              <a:ext cx="914400" cy="990600"/>
            </a:xfrm>
            <a:prstGeom prst="rect">
              <a:avLst/>
            </a:prstGeom>
            <a:solidFill>
              <a:schemeClr val="tx2">
                <a:lumMod val="20000"/>
                <a:lumOff val="80000"/>
              </a:schemeClr>
            </a:solidFill>
            <a:ln w="1905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cxnSp>
          <p:nvCxnSpPr>
            <p:cNvPr id="25" name="Straight Connector 24"/>
            <p:cNvCxnSpPr/>
            <p:nvPr/>
          </p:nvCxnSpPr>
          <p:spPr>
            <a:xfrm rot="10800000">
              <a:off x="5486400" y="2743200"/>
              <a:ext cx="914400" cy="0"/>
            </a:xfrm>
            <a:prstGeom prst="line">
              <a:avLst/>
            </a:prstGeom>
            <a:ln w="1905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486400" y="2667000"/>
              <a:ext cx="914400" cy="0"/>
            </a:xfrm>
            <a:prstGeom prst="line">
              <a:avLst/>
            </a:prstGeom>
            <a:ln w="1905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5562600" y="2819400"/>
              <a:ext cx="152400" cy="152400"/>
            </a:xfrm>
            <a:prstGeom prst="rect">
              <a:avLst/>
            </a:prstGeom>
            <a:solidFill>
              <a:schemeClr val="tx2">
                <a:lumMod val="40000"/>
                <a:lumOff val="60000"/>
              </a:schemeClr>
            </a:solid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8" name="Rectangle 27"/>
            <p:cNvSpPr/>
            <p:nvPr/>
          </p:nvSpPr>
          <p:spPr>
            <a:xfrm>
              <a:off x="5562600" y="3048000"/>
              <a:ext cx="76200" cy="152400"/>
            </a:xfrm>
            <a:prstGeom prst="rect">
              <a:avLst/>
            </a:prstGeom>
            <a:solidFill>
              <a:schemeClr val="tx2">
                <a:lumMod val="40000"/>
                <a:lumOff val="60000"/>
              </a:schemeClr>
            </a:solid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29" name="Rectangle 28"/>
            <p:cNvSpPr/>
            <p:nvPr/>
          </p:nvSpPr>
          <p:spPr>
            <a:xfrm>
              <a:off x="5562600" y="3276600"/>
              <a:ext cx="533400" cy="152400"/>
            </a:xfrm>
            <a:prstGeom prst="rect">
              <a:avLst/>
            </a:prstGeom>
            <a:solidFill>
              <a:schemeClr val="tx2">
                <a:lumMod val="40000"/>
                <a:lumOff val="60000"/>
              </a:schemeClr>
            </a:solid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cxnSp>
          <p:nvCxnSpPr>
            <p:cNvPr id="30" name="Straight Arrow Connector 43"/>
            <p:cNvCxnSpPr>
              <a:stCxn id="10" idx="0"/>
              <a:endCxn id="27" idx="1"/>
            </p:cNvCxnSpPr>
            <p:nvPr/>
          </p:nvCxnSpPr>
          <p:spPr>
            <a:xfrm rot="16200000" flipH="1">
              <a:off x="4838700" y="2171700"/>
              <a:ext cx="76200" cy="1371600"/>
            </a:xfrm>
            <a:prstGeom prst="curvedConnector4">
              <a:avLst>
                <a:gd name="adj1" fmla="val -300000"/>
                <a:gd name="adj2" fmla="val 52778"/>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43"/>
            <p:cNvCxnSpPr>
              <a:stCxn id="19" idx="0"/>
              <a:endCxn id="28" idx="1"/>
            </p:cNvCxnSpPr>
            <p:nvPr/>
          </p:nvCxnSpPr>
          <p:spPr>
            <a:xfrm rot="16200000" flipH="1">
              <a:off x="4819650" y="2381250"/>
              <a:ext cx="76200" cy="1409700"/>
            </a:xfrm>
            <a:prstGeom prst="curvedConnector4">
              <a:avLst>
                <a:gd name="adj1" fmla="val -300000"/>
                <a:gd name="adj2" fmla="val 5135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43"/>
            <p:cNvCxnSpPr>
              <a:stCxn id="18" idx="0"/>
              <a:endCxn id="29" idx="1"/>
            </p:cNvCxnSpPr>
            <p:nvPr/>
          </p:nvCxnSpPr>
          <p:spPr>
            <a:xfrm rot="16200000" flipH="1">
              <a:off x="4933950" y="2724150"/>
              <a:ext cx="76200" cy="1181100"/>
            </a:xfrm>
            <a:prstGeom prst="curvedConnector4">
              <a:avLst>
                <a:gd name="adj1" fmla="val -300000"/>
                <a:gd name="adj2" fmla="val 61290"/>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grpSp>
          <p:nvGrpSpPr>
            <p:cNvPr id="33" name="Group 32"/>
            <p:cNvGrpSpPr/>
            <p:nvPr/>
          </p:nvGrpSpPr>
          <p:grpSpPr>
            <a:xfrm>
              <a:off x="6858000" y="2514600"/>
              <a:ext cx="304800" cy="381000"/>
              <a:chOff x="5486400" y="2057400"/>
              <a:chExt cx="914400" cy="990600"/>
            </a:xfrm>
            <a:solidFill>
              <a:schemeClr val="accent3">
                <a:lumMod val="20000"/>
                <a:lumOff val="80000"/>
              </a:schemeClr>
            </a:solidFill>
          </p:grpSpPr>
          <p:sp>
            <p:nvSpPr>
              <p:cNvPr id="63" name="Rectangle 62"/>
              <p:cNvSpPr/>
              <p:nvPr/>
            </p:nvSpPr>
            <p:spPr>
              <a:xfrm>
                <a:off x="5486400" y="2057400"/>
                <a:ext cx="914400" cy="990600"/>
              </a:xfrm>
              <a:prstGeom prst="rect">
                <a:avLst/>
              </a:prstGeom>
              <a:grpFill/>
              <a:ln w="1905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cxnSp>
            <p:nvCxnSpPr>
              <p:cNvPr id="64" name="Straight Connector 63"/>
              <p:cNvCxnSpPr/>
              <p:nvPr/>
            </p:nvCxnSpPr>
            <p:spPr>
              <a:xfrm>
                <a:off x="5486400" y="2209800"/>
                <a:ext cx="914400" cy="0"/>
              </a:xfrm>
              <a:prstGeom prst="line">
                <a:avLst/>
              </a:prstGeom>
              <a:grpFill/>
              <a:ln w="19050">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5486400" y="2286000"/>
                <a:ext cx="914400" cy="0"/>
              </a:xfrm>
              <a:prstGeom prst="line">
                <a:avLst/>
              </a:prstGeom>
              <a:grpFill/>
              <a:ln w="19050">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7315200" y="2514600"/>
              <a:ext cx="457200" cy="381000"/>
              <a:chOff x="5486400" y="2057400"/>
              <a:chExt cx="914400" cy="990600"/>
            </a:xfrm>
            <a:solidFill>
              <a:schemeClr val="accent3">
                <a:lumMod val="20000"/>
                <a:lumOff val="80000"/>
              </a:schemeClr>
            </a:solidFill>
          </p:grpSpPr>
          <p:sp>
            <p:nvSpPr>
              <p:cNvPr id="60" name="Rectangle 59"/>
              <p:cNvSpPr/>
              <p:nvPr/>
            </p:nvSpPr>
            <p:spPr>
              <a:xfrm>
                <a:off x="5486400" y="2057400"/>
                <a:ext cx="914400" cy="990600"/>
              </a:xfrm>
              <a:prstGeom prst="rect">
                <a:avLst/>
              </a:prstGeom>
              <a:grpFill/>
              <a:ln w="1905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cxnSp>
            <p:nvCxnSpPr>
              <p:cNvPr id="61" name="Straight Connector 60"/>
              <p:cNvCxnSpPr/>
              <p:nvPr/>
            </p:nvCxnSpPr>
            <p:spPr>
              <a:xfrm>
                <a:off x="5486400" y="2209800"/>
                <a:ext cx="914400" cy="0"/>
              </a:xfrm>
              <a:prstGeom prst="line">
                <a:avLst/>
              </a:prstGeom>
              <a:grpFill/>
              <a:ln w="19050">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486400" y="2286000"/>
                <a:ext cx="914400" cy="0"/>
              </a:xfrm>
              <a:prstGeom prst="line">
                <a:avLst/>
              </a:prstGeom>
              <a:grpFill/>
              <a:ln w="19050">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6858000" y="3124200"/>
              <a:ext cx="914400" cy="381000"/>
              <a:chOff x="5486400" y="2057400"/>
              <a:chExt cx="914400" cy="990600"/>
            </a:xfrm>
            <a:solidFill>
              <a:schemeClr val="accent3">
                <a:lumMod val="20000"/>
                <a:lumOff val="80000"/>
              </a:schemeClr>
            </a:solidFill>
          </p:grpSpPr>
          <p:sp>
            <p:nvSpPr>
              <p:cNvPr id="57" name="Rectangle 56"/>
              <p:cNvSpPr/>
              <p:nvPr/>
            </p:nvSpPr>
            <p:spPr>
              <a:xfrm>
                <a:off x="5486400" y="2057400"/>
                <a:ext cx="914400" cy="990600"/>
              </a:xfrm>
              <a:prstGeom prst="rect">
                <a:avLst/>
              </a:prstGeom>
              <a:grpFill/>
              <a:ln w="19050">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cxnSp>
            <p:nvCxnSpPr>
              <p:cNvPr id="58" name="Straight Connector 57"/>
              <p:cNvCxnSpPr/>
              <p:nvPr/>
            </p:nvCxnSpPr>
            <p:spPr>
              <a:xfrm>
                <a:off x="5486400" y="2209800"/>
                <a:ext cx="914400" cy="0"/>
              </a:xfrm>
              <a:prstGeom prst="line">
                <a:avLst/>
              </a:prstGeom>
              <a:grpFill/>
              <a:ln w="19050">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5486400" y="2286000"/>
                <a:ext cx="914400" cy="0"/>
              </a:xfrm>
              <a:prstGeom prst="line">
                <a:avLst/>
              </a:prstGeom>
              <a:grpFill/>
              <a:ln w="19050">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grpSp>
        <p:sp>
          <p:nvSpPr>
            <p:cNvPr id="36" name="Rectangle 35"/>
            <p:cNvSpPr/>
            <p:nvPr/>
          </p:nvSpPr>
          <p:spPr>
            <a:xfrm>
              <a:off x="6934200" y="2667000"/>
              <a:ext cx="152400" cy="152400"/>
            </a:xfrm>
            <a:prstGeom prst="rect">
              <a:avLst/>
            </a:prstGeom>
            <a:solidFill>
              <a:schemeClr val="tx2">
                <a:lumMod val="40000"/>
                <a:lumOff val="60000"/>
              </a:schemeClr>
            </a:solid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37" name="Rectangle 36"/>
            <p:cNvSpPr/>
            <p:nvPr/>
          </p:nvSpPr>
          <p:spPr>
            <a:xfrm>
              <a:off x="7391400" y="2667000"/>
              <a:ext cx="76200" cy="152400"/>
            </a:xfrm>
            <a:prstGeom prst="rect">
              <a:avLst/>
            </a:prstGeom>
            <a:solidFill>
              <a:schemeClr val="tx2">
                <a:lumMod val="40000"/>
                <a:lumOff val="60000"/>
              </a:schemeClr>
            </a:solid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sp>
          <p:nvSpPr>
            <p:cNvPr id="38" name="Rectangle 37"/>
            <p:cNvSpPr/>
            <p:nvPr/>
          </p:nvSpPr>
          <p:spPr>
            <a:xfrm>
              <a:off x="6934200" y="3276600"/>
              <a:ext cx="533400" cy="152400"/>
            </a:xfrm>
            <a:prstGeom prst="rect">
              <a:avLst/>
            </a:prstGeom>
            <a:solidFill>
              <a:schemeClr val="tx2">
                <a:lumMod val="40000"/>
                <a:lumOff val="60000"/>
              </a:schemeClr>
            </a:solidFill>
            <a:ln w="9525">
              <a:solidFill>
                <a:schemeClr val="accent1">
                  <a:lumMod val="90000"/>
                  <a:lumOff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Courier New" pitchFamily="49" charset="0"/>
              </a:endParaRPr>
            </a:p>
          </p:txBody>
        </p:sp>
        <p:cxnSp>
          <p:nvCxnSpPr>
            <p:cNvPr id="39" name="Straight Arrow Connector 38"/>
            <p:cNvCxnSpPr>
              <a:stCxn id="57" idx="0"/>
            </p:cNvCxnSpPr>
            <p:nvPr/>
          </p:nvCxnSpPr>
          <p:spPr>
            <a:xfrm rot="16200000" flipV="1">
              <a:off x="7048500" y="2857500"/>
              <a:ext cx="228600" cy="304800"/>
            </a:xfrm>
            <a:prstGeom prst="straightConnector1">
              <a:avLst/>
            </a:prstGeom>
            <a:ln w="19050">
              <a:solidFill>
                <a:schemeClr val="tx1">
                  <a:lumMod val="50000"/>
                </a:schemeClr>
              </a:solidFill>
              <a:prstDash val="soli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57" idx="0"/>
              <a:endCxn id="60" idx="2"/>
            </p:cNvCxnSpPr>
            <p:nvPr/>
          </p:nvCxnSpPr>
          <p:spPr>
            <a:xfrm rot="5400000" flipH="1" flipV="1">
              <a:off x="7315200" y="2895600"/>
              <a:ext cx="228600" cy="228600"/>
            </a:xfrm>
            <a:prstGeom prst="straightConnector1">
              <a:avLst/>
            </a:prstGeom>
            <a:ln w="19050">
              <a:solidFill>
                <a:schemeClr val="tx1">
                  <a:lumMod val="50000"/>
                </a:schemeClr>
              </a:solidFill>
              <a:prstDash val="solid"/>
              <a:tailEnd type="triangle" w="lg" len="lg"/>
            </a:ln>
            <a:effectLst/>
          </p:spPr>
          <p:style>
            <a:lnRef idx="2">
              <a:schemeClr val="accent1"/>
            </a:lnRef>
            <a:fillRef idx="0">
              <a:schemeClr val="accent1"/>
            </a:fillRef>
            <a:effectRef idx="1">
              <a:schemeClr val="accent1"/>
            </a:effectRef>
            <a:fontRef idx="minor">
              <a:schemeClr val="tx1"/>
            </a:fontRef>
          </p:style>
        </p:cxnSp>
        <p:sp>
          <p:nvSpPr>
            <p:cNvPr id="41" name="Right Arrow 40"/>
            <p:cNvSpPr/>
            <p:nvPr/>
          </p:nvSpPr>
          <p:spPr>
            <a:xfrm>
              <a:off x="3429000" y="4038600"/>
              <a:ext cx="1143000" cy="304800"/>
            </a:xfrm>
            <a:prstGeom prst="rightArrow">
              <a:avLst/>
            </a:prstGeom>
            <a:solidFill>
              <a:schemeClr val="accent2">
                <a:lumMod val="20000"/>
                <a:lumOff val="80000"/>
              </a:schemeClr>
            </a:solidFill>
            <a:ln w="190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solidFill>
                    <a:schemeClr val="tx1"/>
                  </a:solidFill>
                </a:rPr>
                <a:t>decompress</a:t>
              </a:r>
              <a:endParaRPr lang="en-US" sz="1000" b="1" dirty="0">
                <a:solidFill>
                  <a:schemeClr val="tx1"/>
                </a:solidFill>
              </a:endParaRPr>
            </a:p>
          </p:txBody>
        </p:sp>
        <p:sp>
          <p:nvSpPr>
            <p:cNvPr id="42" name="Right Arrow 41"/>
            <p:cNvSpPr/>
            <p:nvPr/>
          </p:nvSpPr>
          <p:spPr>
            <a:xfrm>
              <a:off x="6400800" y="4038600"/>
              <a:ext cx="914400" cy="304800"/>
            </a:xfrm>
            <a:prstGeom prst="rightArrow">
              <a:avLst/>
            </a:prstGeom>
            <a:solidFill>
              <a:schemeClr val="accent2">
                <a:lumMod val="20000"/>
                <a:lumOff val="80000"/>
              </a:schemeClr>
            </a:solidFill>
            <a:ln w="190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solidFill>
                    <a:schemeClr val="tx1"/>
                  </a:solidFill>
                </a:rPr>
                <a:t>t/p conv.</a:t>
              </a:r>
              <a:endParaRPr lang="en-US" sz="1000" b="1" dirty="0">
                <a:solidFill>
                  <a:schemeClr val="tx1"/>
                </a:solidFill>
              </a:endParaRPr>
            </a:p>
          </p:txBody>
        </p:sp>
        <p:sp>
          <p:nvSpPr>
            <p:cNvPr id="43" name="TextBox 110"/>
            <p:cNvSpPr txBox="1"/>
            <p:nvPr/>
          </p:nvSpPr>
          <p:spPr>
            <a:xfrm>
              <a:off x="2743200" y="3505200"/>
              <a:ext cx="1143000" cy="584386"/>
            </a:xfrm>
            <a:prstGeom prst="rect">
              <a:avLst/>
            </a:prstGeom>
            <a:noFill/>
            <a:ln w="1905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chemeClr val="accent2"/>
                  </a:solidFill>
                  <a:cs typeface="Courier New" pitchFamily="49" charset="0"/>
                </a:rPr>
                <a:t>Compressed baskets (b)</a:t>
              </a:r>
              <a:endParaRPr lang="en-US" sz="1200" b="1" dirty="0">
                <a:solidFill>
                  <a:schemeClr val="accent2"/>
                </a:solidFill>
                <a:cs typeface="Courier New" pitchFamily="49" charset="0"/>
              </a:endParaRPr>
            </a:p>
          </p:txBody>
        </p:sp>
        <p:sp>
          <p:nvSpPr>
            <p:cNvPr id="44" name="TextBox 111"/>
            <p:cNvSpPr txBox="1"/>
            <p:nvPr/>
          </p:nvSpPr>
          <p:spPr>
            <a:xfrm>
              <a:off x="5410200" y="3505200"/>
              <a:ext cx="1066800" cy="584386"/>
            </a:xfrm>
            <a:prstGeom prst="rect">
              <a:avLst/>
            </a:prstGeom>
            <a:noFill/>
            <a:ln w="1905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chemeClr val="accent2"/>
                  </a:solidFill>
                  <a:cs typeface="Courier New" pitchFamily="49" charset="0"/>
                </a:rPr>
                <a:t>Persistent State (P)</a:t>
              </a:r>
              <a:endParaRPr lang="en-US" sz="1200" b="1" dirty="0">
                <a:solidFill>
                  <a:schemeClr val="accent2"/>
                </a:solidFill>
                <a:cs typeface="Courier New" pitchFamily="49" charset="0"/>
              </a:endParaRPr>
            </a:p>
          </p:txBody>
        </p:sp>
        <p:sp>
          <p:nvSpPr>
            <p:cNvPr id="45" name="TextBox 112"/>
            <p:cNvSpPr txBox="1"/>
            <p:nvPr/>
          </p:nvSpPr>
          <p:spPr>
            <a:xfrm>
              <a:off x="6858000" y="3505200"/>
              <a:ext cx="914400" cy="584386"/>
            </a:xfrm>
            <a:prstGeom prst="rect">
              <a:avLst/>
            </a:prstGeom>
            <a:noFill/>
            <a:ln w="1905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chemeClr val="accent2"/>
                  </a:solidFill>
                  <a:cs typeface="Courier New" pitchFamily="49" charset="0"/>
                </a:rPr>
                <a:t>Transient State (T)</a:t>
              </a:r>
              <a:endParaRPr lang="en-US" sz="1200" b="1" dirty="0">
                <a:solidFill>
                  <a:schemeClr val="accent2"/>
                </a:solidFill>
                <a:cs typeface="Courier New" pitchFamily="49" charset="0"/>
              </a:endParaRPr>
            </a:p>
          </p:txBody>
        </p:sp>
        <p:sp>
          <p:nvSpPr>
            <p:cNvPr id="46" name="TextBox 113"/>
            <p:cNvSpPr txBox="1"/>
            <p:nvPr/>
          </p:nvSpPr>
          <p:spPr>
            <a:xfrm>
              <a:off x="4114800" y="3505200"/>
              <a:ext cx="914400" cy="584386"/>
            </a:xfrm>
            <a:prstGeom prst="rect">
              <a:avLst/>
            </a:prstGeom>
            <a:noFill/>
            <a:ln w="19050">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solidFill>
                    <a:schemeClr val="accent2"/>
                  </a:solidFill>
                  <a:cs typeface="Courier New" pitchFamily="49" charset="0"/>
                </a:rPr>
                <a:t>Baskets (B)</a:t>
              </a:r>
              <a:endParaRPr lang="en-US" sz="1200" b="1" dirty="0">
                <a:solidFill>
                  <a:schemeClr val="accent2"/>
                </a:solidFill>
                <a:cs typeface="Courier New" pitchFamily="49" charset="0"/>
              </a:endParaRPr>
            </a:p>
          </p:txBody>
        </p:sp>
        <p:cxnSp>
          <p:nvCxnSpPr>
            <p:cNvPr id="47" name="Straight Arrow Connector 46"/>
            <p:cNvCxnSpPr>
              <a:stCxn id="11" idx="3"/>
              <a:endCxn id="9" idx="1"/>
            </p:cNvCxnSpPr>
            <p:nvPr/>
          </p:nvCxnSpPr>
          <p:spPr>
            <a:xfrm>
              <a:off x="3657600" y="2895600"/>
              <a:ext cx="457200" cy="1588"/>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12" idx="3"/>
              <a:endCxn id="7" idx="1"/>
            </p:cNvCxnSpPr>
            <p:nvPr/>
          </p:nvCxnSpPr>
          <p:spPr>
            <a:xfrm>
              <a:off x="3657600" y="3124200"/>
              <a:ext cx="457200" cy="1588"/>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3" idx="3"/>
              <a:endCxn id="5" idx="1"/>
            </p:cNvCxnSpPr>
            <p:nvPr/>
          </p:nvCxnSpPr>
          <p:spPr>
            <a:xfrm>
              <a:off x="3657600" y="3352800"/>
              <a:ext cx="457200" cy="1588"/>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24" idx="3"/>
              <a:endCxn id="57" idx="1"/>
            </p:cNvCxnSpPr>
            <p:nvPr/>
          </p:nvCxnSpPr>
          <p:spPr>
            <a:xfrm>
              <a:off x="6400800" y="3009900"/>
              <a:ext cx="457200" cy="304800"/>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sp>
          <p:nvSpPr>
            <p:cNvPr id="51" name="Right Arrow 50"/>
            <p:cNvSpPr/>
            <p:nvPr/>
          </p:nvSpPr>
          <p:spPr>
            <a:xfrm>
              <a:off x="5029200" y="4038600"/>
              <a:ext cx="990600" cy="304800"/>
            </a:xfrm>
            <a:prstGeom prst="rightArrow">
              <a:avLst/>
            </a:prstGeom>
            <a:solidFill>
              <a:schemeClr val="accent2">
                <a:lumMod val="20000"/>
                <a:lumOff val="80000"/>
              </a:schemeClr>
            </a:solidFill>
            <a:ln w="190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solidFill>
                    <a:schemeClr val="tx1"/>
                  </a:solidFill>
                </a:rPr>
                <a:t>stream</a:t>
              </a:r>
              <a:endParaRPr lang="en-US" sz="1000" b="1" dirty="0">
                <a:solidFill>
                  <a:schemeClr val="tx1"/>
                </a:solidFill>
              </a:endParaRPr>
            </a:p>
          </p:txBody>
        </p:sp>
        <p:sp>
          <p:nvSpPr>
            <p:cNvPr id="52" name="Right Arrow 51"/>
            <p:cNvSpPr/>
            <p:nvPr/>
          </p:nvSpPr>
          <p:spPr>
            <a:xfrm>
              <a:off x="2286000" y="4038600"/>
              <a:ext cx="914400" cy="304800"/>
            </a:xfrm>
            <a:prstGeom prst="rightArrow">
              <a:avLst/>
            </a:prstGeom>
            <a:solidFill>
              <a:schemeClr val="accent2">
                <a:lumMod val="20000"/>
                <a:lumOff val="80000"/>
              </a:schemeClr>
            </a:solidFill>
            <a:ln w="190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solidFill>
                    <a:schemeClr val="tx1"/>
                  </a:solidFill>
                </a:rPr>
                <a:t>read</a:t>
              </a:r>
              <a:endParaRPr lang="en-US" sz="1000" b="1" dirty="0">
                <a:solidFill>
                  <a:schemeClr val="tx1"/>
                </a:solidFill>
              </a:endParaRPr>
            </a:p>
          </p:txBody>
        </p:sp>
        <p:sp>
          <p:nvSpPr>
            <p:cNvPr id="53" name="Flowchart: Magnetic Disk 52"/>
            <p:cNvSpPr/>
            <p:nvPr/>
          </p:nvSpPr>
          <p:spPr>
            <a:xfrm>
              <a:off x="1828800" y="2514600"/>
              <a:ext cx="914400" cy="914400"/>
            </a:xfrm>
            <a:prstGeom prst="flowChartMagneticDisk">
              <a:avLst/>
            </a:prstGeom>
            <a:solidFill>
              <a:schemeClr val="accent4">
                <a:lumMod val="40000"/>
                <a:lumOff val="60000"/>
              </a:schemeClr>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1" dirty="0" smtClean="0">
                  <a:solidFill>
                    <a:schemeClr val="tx1"/>
                  </a:solidFill>
                  <a:cs typeface="Courier New" pitchFamily="49" charset="0"/>
                </a:rPr>
                <a:t>Input File</a:t>
              </a:r>
              <a:endParaRPr lang="en-US" sz="1200" b="1" dirty="0">
                <a:solidFill>
                  <a:schemeClr val="tx1"/>
                </a:solidFill>
                <a:cs typeface="Courier New" pitchFamily="49" charset="0"/>
              </a:endParaRPr>
            </a:p>
          </p:txBody>
        </p:sp>
        <p:cxnSp>
          <p:nvCxnSpPr>
            <p:cNvPr id="54" name="Straight Arrow Connector 53"/>
            <p:cNvCxnSpPr>
              <a:stCxn id="53" idx="4"/>
              <a:endCxn id="13" idx="1"/>
            </p:cNvCxnSpPr>
            <p:nvPr/>
          </p:nvCxnSpPr>
          <p:spPr>
            <a:xfrm>
              <a:off x="2743200" y="2971800"/>
              <a:ext cx="381000" cy="381000"/>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53" idx="4"/>
              <a:endCxn id="12" idx="1"/>
            </p:cNvCxnSpPr>
            <p:nvPr/>
          </p:nvCxnSpPr>
          <p:spPr>
            <a:xfrm>
              <a:off x="2743200" y="2971800"/>
              <a:ext cx="762000" cy="152400"/>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3" idx="4"/>
              <a:endCxn id="11" idx="1"/>
            </p:cNvCxnSpPr>
            <p:nvPr/>
          </p:nvCxnSpPr>
          <p:spPr>
            <a:xfrm flipV="1">
              <a:off x="2743200" y="2895600"/>
              <a:ext cx="685800" cy="76200"/>
            </a:xfrm>
            <a:prstGeom prst="straightConnector1">
              <a:avLst/>
            </a:prstGeom>
            <a:ln w="19050">
              <a:solidFill>
                <a:schemeClr val="tx1">
                  <a:lumMod val="50000"/>
                </a:schemeClr>
              </a:solidFill>
              <a:prstDash val="sysDash"/>
              <a:tailEnd type="stealth" w="lg" len="lg"/>
            </a:ln>
            <a:effectLst/>
          </p:spPr>
          <p:style>
            <a:lnRef idx="2">
              <a:schemeClr val="accent1"/>
            </a:lnRef>
            <a:fillRef idx="0">
              <a:schemeClr val="accent1"/>
            </a:fillRef>
            <a:effectRef idx="1">
              <a:schemeClr val="accent1"/>
            </a:effectRef>
            <a:fontRef idx="minor">
              <a:schemeClr val="tx1"/>
            </a:fontRef>
          </p:style>
        </p:cxnSp>
      </p:grpSp>
      <p:sp>
        <p:nvSpPr>
          <p:cNvPr id="66" name="Date Placeholder 65"/>
          <p:cNvSpPr>
            <a:spLocks noGrp="1"/>
          </p:cNvSpPr>
          <p:nvPr>
            <p:ph type="dt" sz="half" idx="10"/>
          </p:nvPr>
        </p:nvSpPr>
        <p:spPr/>
        <p:txBody>
          <a:bodyPr/>
          <a:lstStyle/>
          <a:p>
            <a:r>
              <a:rPr lang="en-US" smtClean="0"/>
              <a:t>8/23/2018</a:t>
            </a:r>
            <a:endParaRPr lang="en-US" dirty="0"/>
          </a:p>
        </p:txBody>
      </p:sp>
      <p:sp>
        <p:nvSpPr>
          <p:cNvPr id="67" name="Slide Number Placeholder 66"/>
          <p:cNvSpPr>
            <a:spLocks noGrp="1"/>
          </p:cNvSpPr>
          <p:nvPr>
            <p:ph type="sldNum" sz="quarter" idx="12"/>
          </p:nvPr>
        </p:nvSpPr>
        <p:spPr/>
        <p:txBody>
          <a:bodyPr/>
          <a:lstStyle/>
          <a:p>
            <a:fld id="{4FAB73BC-B049-4115-A692-8D63A059BFB8}" type="slidenum">
              <a:rPr lang="en-US" smtClean="0"/>
              <a:pPr/>
              <a:t>11</a:t>
            </a:fld>
            <a:endParaRPr lang="en-US" dirty="0"/>
          </a:p>
        </p:txBody>
      </p:sp>
      <p:sp>
        <p:nvSpPr>
          <p:cNvPr id="68" name="Footer Placeholder 67"/>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59012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2</a:t>
            </a:r>
            <a:br>
              <a:rPr lang="en-US" dirty="0" smtClean="0"/>
            </a:br>
            <a:r>
              <a:rPr lang="en-US" dirty="0" smtClean="0"/>
              <a:t/>
            </a:r>
            <a:br>
              <a:rPr lang="en-US" dirty="0" smtClean="0"/>
            </a:br>
            <a:r>
              <a:rPr lang="en-US" dirty="0" smtClean="0"/>
              <a:t>Multi Process: </a:t>
            </a:r>
            <a:r>
              <a:rPr lang="en-US" dirty="0" err="1" smtClean="0"/>
              <a:t>AthenaMP</a:t>
            </a:r>
            <a:endParaRPr lang="en-US" dirty="0"/>
          </a:p>
        </p:txBody>
      </p:sp>
      <p:sp>
        <p:nvSpPr>
          <p:cNvPr id="3" name="Content Placeholder 2"/>
          <p:cNvSpPr>
            <a:spLocks noGrp="1"/>
          </p:cNvSpPr>
          <p:nvPr>
            <p:ph idx="1"/>
          </p:nvPr>
        </p:nvSpPr>
        <p:spPr>
          <a:xfrm>
            <a:off x="3869268" y="864108"/>
            <a:ext cx="7315200" cy="3971843"/>
          </a:xfrm>
        </p:spPr>
        <p:txBody>
          <a:bodyPr>
            <a:noAutofit/>
          </a:bodyPr>
          <a:lstStyle/>
          <a:p>
            <a:r>
              <a:rPr lang="en-US" dirty="0" smtClean="0"/>
              <a:t>Since Run II, ATLAS has deployed </a:t>
            </a:r>
            <a:r>
              <a:rPr lang="en-US" b="1" dirty="0" err="1" smtClean="0">
                <a:solidFill>
                  <a:schemeClr val="accent1"/>
                </a:solidFill>
              </a:rPr>
              <a:t>AthenaMP</a:t>
            </a:r>
            <a:r>
              <a:rPr lang="en-US" dirty="0" smtClean="0"/>
              <a:t>, the multi-process version of Athena.</a:t>
            </a:r>
          </a:p>
          <a:p>
            <a:pPr lvl="1"/>
            <a:r>
              <a:rPr lang="en-US" dirty="0" smtClean="0"/>
              <a:t>Starts up and initializes as single (mother) process.</a:t>
            </a:r>
          </a:p>
          <a:p>
            <a:pPr lvl="2"/>
            <a:r>
              <a:rPr lang="en-US" dirty="0" smtClean="0"/>
              <a:t>Optionally processes events</a:t>
            </a:r>
          </a:p>
          <a:p>
            <a:pPr lvl="1"/>
            <a:r>
              <a:rPr lang="en-US" dirty="0" smtClean="0"/>
              <a:t>Forks of (worker) processes that do the event processing in parallel.</a:t>
            </a:r>
          </a:p>
          <a:p>
            <a:pPr lvl="2"/>
            <a:r>
              <a:rPr lang="en-US" dirty="0" smtClean="0"/>
              <a:t>Utilizes </a:t>
            </a:r>
            <a:r>
              <a:rPr lang="en-US" b="1" dirty="0" smtClean="0">
                <a:solidFill>
                  <a:schemeClr val="accent1"/>
                </a:solidFill>
              </a:rPr>
              <a:t>Copy On Write</a:t>
            </a:r>
            <a:r>
              <a:rPr lang="en-US" dirty="0" smtClean="0"/>
              <a:t>, thereby saving large amounts of memory.</a:t>
            </a:r>
          </a:p>
          <a:p>
            <a:pPr lvl="2"/>
            <a:r>
              <a:rPr lang="en-US" dirty="0" smtClean="0"/>
              <a:t>Each worker has its </a:t>
            </a:r>
            <a:r>
              <a:rPr lang="en-US" b="1" dirty="0" smtClean="0"/>
              <a:t>own address space</a:t>
            </a:r>
            <a:r>
              <a:rPr lang="en-US" dirty="0" smtClean="0"/>
              <a:t>, no sharing of event data.</a:t>
            </a:r>
          </a:p>
          <a:p>
            <a:pPr lvl="1"/>
            <a:r>
              <a:rPr lang="en-US" dirty="0" smtClean="0"/>
              <a:t>In default mode, workers are independent of each others for I/O: Read their own data directly from file and write their own output to a (temporary) file.</a:t>
            </a:r>
          </a:p>
          <a:p>
            <a:pPr lvl="2"/>
            <a:r>
              <a:rPr lang="en-US" dirty="0" smtClean="0"/>
              <a:t>Input may be non-optimal as worker have to de-compress the same buffers to process different subsections of events -&gt; </a:t>
            </a:r>
            <a:r>
              <a:rPr lang="en-US" dirty="0" smtClean="0">
                <a:solidFill>
                  <a:schemeClr val="accent1"/>
                </a:solidFill>
              </a:rPr>
              <a:t>cluster dispatching</a:t>
            </a:r>
          </a:p>
          <a:p>
            <a:pPr lvl="2"/>
            <a:r>
              <a:rPr lang="en-US" dirty="0"/>
              <a:t>output from different workers needs to </a:t>
            </a:r>
            <a:r>
              <a:rPr lang="en-US" dirty="0" smtClean="0"/>
              <a:t>be </a:t>
            </a:r>
            <a:r>
              <a:rPr lang="en-US" dirty="0"/>
              <a:t>merged, which can create a </a:t>
            </a:r>
            <a:r>
              <a:rPr lang="en-US" dirty="0" smtClean="0"/>
              <a:t>bottleneck -&gt; deployment of </a:t>
            </a:r>
            <a:r>
              <a:rPr lang="en-US" b="1" dirty="0" err="1" smtClean="0">
                <a:solidFill>
                  <a:schemeClr val="accent1"/>
                </a:solidFill>
              </a:rPr>
              <a:t>SharedWriter</a:t>
            </a:r>
            <a:endParaRPr lang="en-US" b="1" dirty="0" smtClean="0">
              <a:solidFill>
                <a:schemeClr val="accent1"/>
              </a:solidFill>
            </a:endParaRP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12</a:t>
            </a:fld>
            <a:endParaRPr lang="en-US" dirty="0"/>
          </a:p>
        </p:txBody>
      </p:sp>
      <p:sp>
        <p:nvSpPr>
          <p:cNvPr id="9" name="Footer Placeholder 8"/>
          <p:cNvSpPr>
            <a:spLocks noGrp="1"/>
          </p:cNvSpPr>
          <p:nvPr>
            <p:ph type="ftr" sz="quarter" idx="11"/>
          </p:nvPr>
        </p:nvSpPr>
        <p:spPr/>
        <p:txBody>
          <a:bodyPr/>
          <a:lstStyle/>
          <a:p>
            <a:r>
              <a:rPr lang="en-US" dirty="0" smtClean="0"/>
              <a:t>Peter van Gemmeren (ANL): ATLAS I/O Overview</a:t>
            </a:r>
            <a:endParaRPr lang="en-US"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004" y="4835951"/>
            <a:ext cx="3714058" cy="1965110"/>
          </a:xfrm>
          <a:prstGeom prst="rect">
            <a:avLst/>
          </a:prstGeom>
        </p:spPr>
      </p:pic>
    </p:spTree>
    <p:extLst>
      <p:ext uri="{BB962C8B-B14F-4D97-AF65-F5344CB8AC3E}">
        <p14:creationId xmlns:p14="http://schemas.microsoft.com/office/powerpoint/2010/main" val="228403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AthenaMP</a:t>
            </a:r>
            <a:r>
              <a:rPr lang="en-US" dirty="0" smtClean="0"/>
              <a:t>: Shared I/O components</a:t>
            </a:r>
            <a:endParaRPr lang="en-US" dirty="0"/>
          </a:p>
        </p:txBody>
      </p:sp>
      <p:sp>
        <p:nvSpPr>
          <p:cNvPr id="7" name="Text Placeholder 6"/>
          <p:cNvSpPr>
            <a:spLocks noGrp="1"/>
          </p:cNvSpPr>
          <p:nvPr>
            <p:ph type="body" idx="1"/>
          </p:nvPr>
        </p:nvSpPr>
        <p:spPr/>
        <p:txBody>
          <a:bodyPr/>
          <a:lstStyle/>
          <a:p>
            <a:r>
              <a:rPr lang="en-US" dirty="0" err="1" smtClean="0"/>
              <a:t>SharedReader</a:t>
            </a:r>
            <a:endParaRPr lang="en-US" dirty="0"/>
          </a:p>
        </p:txBody>
      </p:sp>
      <p:sp>
        <p:nvSpPr>
          <p:cNvPr id="8" name="Content Placeholder 7"/>
          <p:cNvSpPr>
            <a:spLocks noGrp="1"/>
          </p:cNvSpPr>
          <p:nvPr>
            <p:ph sz="half" idx="2"/>
          </p:nvPr>
        </p:nvSpPr>
        <p:spPr>
          <a:xfrm>
            <a:off x="3867912" y="1930936"/>
            <a:ext cx="3474720" cy="2114347"/>
          </a:xfrm>
        </p:spPr>
        <p:txBody>
          <a:bodyPr/>
          <a:lstStyle/>
          <a:p>
            <a:r>
              <a:rPr lang="en-US" dirty="0"/>
              <a:t>The Shared Data Reader reads, de-compresses and de-serializes the data for all workers and therefore provides a single location to store the decompressed data and serve as caching </a:t>
            </a:r>
            <a:r>
              <a:rPr lang="en-US" dirty="0" smtClean="0"/>
              <a:t>layer.</a:t>
            </a:r>
          </a:p>
        </p:txBody>
      </p:sp>
      <p:sp>
        <p:nvSpPr>
          <p:cNvPr id="9" name="Text Placeholder 8"/>
          <p:cNvSpPr>
            <a:spLocks noGrp="1"/>
          </p:cNvSpPr>
          <p:nvPr>
            <p:ph type="body" sz="quarter" idx="3"/>
          </p:nvPr>
        </p:nvSpPr>
        <p:spPr/>
        <p:txBody>
          <a:bodyPr/>
          <a:lstStyle/>
          <a:p>
            <a:r>
              <a:rPr lang="en-US" dirty="0" err="1" smtClean="0"/>
              <a:t>SharedWriter</a:t>
            </a:r>
            <a:endParaRPr lang="en-US" dirty="0"/>
          </a:p>
        </p:txBody>
      </p:sp>
      <p:sp>
        <p:nvSpPr>
          <p:cNvPr id="10" name="Content Placeholder 9"/>
          <p:cNvSpPr>
            <a:spLocks noGrp="1"/>
          </p:cNvSpPr>
          <p:nvPr>
            <p:ph sz="quarter" idx="4"/>
          </p:nvPr>
        </p:nvSpPr>
        <p:spPr>
          <a:xfrm>
            <a:off x="7818463" y="1930936"/>
            <a:ext cx="3474720" cy="2114347"/>
          </a:xfrm>
        </p:spPr>
        <p:txBody>
          <a:bodyPr>
            <a:noAutofit/>
          </a:bodyPr>
          <a:lstStyle/>
          <a:p>
            <a:r>
              <a:rPr lang="en-US" dirty="0"/>
              <a:t>The Shared Writer collects output data objects from all </a:t>
            </a:r>
            <a:r>
              <a:rPr lang="en-US" dirty="0" err="1"/>
              <a:t>AthenaMP</a:t>
            </a:r>
            <a:r>
              <a:rPr lang="en-US" dirty="0"/>
              <a:t> workers via shared memory and writes them to a single output file</a:t>
            </a:r>
            <a:r>
              <a:rPr lang="en-US" dirty="0" smtClean="0"/>
              <a:t>. </a:t>
            </a:r>
          </a:p>
          <a:p>
            <a:pPr lvl="1"/>
            <a:r>
              <a:rPr lang="en-US" dirty="0" smtClean="0"/>
              <a:t>This helps to avoid a separate merge step in </a:t>
            </a:r>
            <a:r>
              <a:rPr lang="en-US" dirty="0" err="1" smtClean="0"/>
              <a:t>AthenaMP</a:t>
            </a:r>
            <a:r>
              <a:rPr lang="en-US" dirty="0" smtClean="0"/>
              <a:t> processing.</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6" name="Footer Placeholder 5"/>
          <p:cNvSpPr>
            <a:spLocks noGrp="1"/>
          </p:cNvSpPr>
          <p:nvPr>
            <p:ph type="ftr" sz="quarter" idx="11"/>
          </p:nvPr>
        </p:nvSpPr>
        <p:spPr/>
        <p:txBody>
          <a:bodyPr/>
          <a:lstStyle/>
          <a:p>
            <a:r>
              <a:rPr lang="en-US" dirty="0" smtClean="0"/>
              <a:t>Peter van Gemmeren (ANL): ATLAS I/O Overview</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912" y="4045283"/>
            <a:ext cx="3469321" cy="1679737"/>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8463" y="4822422"/>
            <a:ext cx="3480119" cy="902598"/>
          </a:xfrm>
          <a:prstGeom prst="rect">
            <a:avLst/>
          </a:prstGeom>
        </p:spPr>
      </p:pic>
    </p:spTree>
    <p:extLst>
      <p:ext uri="{BB962C8B-B14F-4D97-AF65-F5344CB8AC3E}">
        <p14:creationId xmlns:p14="http://schemas.microsoft.com/office/powerpoint/2010/main" val="193080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Run 2</a:t>
            </a:r>
            <a:br>
              <a:rPr lang="en-US" dirty="0" smtClean="0"/>
            </a:br>
            <a:r>
              <a:rPr lang="en-US" dirty="0" smtClean="0"/>
              <a:t/>
            </a:r>
            <a:br>
              <a:rPr lang="en-US" dirty="0" smtClean="0"/>
            </a:br>
            <a:r>
              <a:rPr lang="en-US" dirty="0" err="1" smtClean="0"/>
              <a:t>xAOD</a:t>
            </a:r>
            <a:r>
              <a:rPr lang="en-US" dirty="0" smtClean="0"/>
              <a:t> Data Model</a:t>
            </a:r>
            <a:endParaRPr lang="en-US" dirty="0"/>
          </a:p>
        </p:txBody>
      </p:sp>
      <p:sp>
        <p:nvSpPr>
          <p:cNvPr id="3" name="Content Placeholder 2"/>
          <p:cNvSpPr>
            <a:spLocks noGrp="1"/>
          </p:cNvSpPr>
          <p:nvPr>
            <p:ph idx="1"/>
          </p:nvPr>
        </p:nvSpPr>
        <p:spPr/>
        <p:txBody>
          <a:bodyPr/>
          <a:lstStyle/>
          <a:p>
            <a:r>
              <a:rPr lang="en-US" dirty="0"/>
              <a:t>Each </a:t>
            </a:r>
            <a:r>
              <a:rPr lang="en-US" b="1" dirty="0" err="1">
                <a:solidFill>
                  <a:schemeClr val="accent1"/>
                </a:solidFill>
              </a:rPr>
              <a:t>xAOD</a:t>
            </a:r>
            <a:r>
              <a:rPr lang="en-US" b="1" dirty="0">
                <a:solidFill>
                  <a:schemeClr val="accent1"/>
                </a:solidFill>
              </a:rPr>
              <a:t> </a:t>
            </a:r>
            <a:r>
              <a:rPr lang="en-US" dirty="0" smtClean="0"/>
              <a:t>container has </a:t>
            </a:r>
            <a:r>
              <a:rPr lang="en-US" dirty="0"/>
              <a:t>an associated data store object (called </a:t>
            </a:r>
            <a:r>
              <a:rPr lang="en-US" b="1" dirty="0">
                <a:solidFill>
                  <a:schemeClr val="accent1"/>
                </a:solidFill>
              </a:rPr>
              <a:t>Auxiliary Store</a:t>
            </a:r>
            <a:r>
              <a:rPr lang="en-US" dirty="0" smtClean="0"/>
              <a:t>). </a:t>
            </a:r>
          </a:p>
          <a:p>
            <a:pPr lvl="1"/>
            <a:r>
              <a:rPr lang="en-US" dirty="0" smtClean="0"/>
              <a:t>Both </a:t>
            </a:r>
            <a:r>
              <a:rPr lang="en-US" dirty="0"/>
              <a:t>are recorded in </a:t>
            </a:r>
            <a:r>
              <a:rPr lang="en-US" dirty="0" err="1"/>
              <a:t>StoreGate</a:t>
            </a:r>
            <a:r>
              <a:rPr lang="en-US" dirty="0"/>
              <a:t>. </a:t>
            </a:r>
            <a:endParaRPr lang="en-US" dirty="0" smtClean="0"/>
          </a:p>
          <a:p>
            <a:r>
              <a:rPr lang="en-US" dirty="0" smtClean="0"/>
              <a:t>The </a:t>
            </a:r>
            <a:r>
              <a:rPr lang="en-US" dirty="0"/>
              <a:t>key for the aux store should be the same as the data object with ‘Aux.’ appended. </a:t>
            </a:r>
            <a:endParaRPr lang="en-US" dirty="0" smtClean="0"/>
          </a:p>
          <a:p>
            <a:r>
              <a:rPr lang="en-US" dirty="0" smtClean="0"/>
              <a:t>The </a:t>
            </a:r>
            <a:r>
              <a:rPr lang="en-US" dirty="0" err="1"/>
              <a:t>xAOD</a:t>
            </a:r>
            <a:r>
              <a:rPr lang="en-US" dirty="0"/>
              <a:t> aux store object contains the ‘</a:t>
            </a:r>
            <a:r>
              <a:rPr lang="en-US" b="1" dirty="0">
                <a:solidFill>
                  <a:schemeClr val="accent1"/>
                </a:solidFill>
              </a:rPr>
              <a:t>static</a:t>
            </a:r>
            <a:r>
              <a:rPr lang="en-US" dirty="0"/>
              <a:t>’ aux variables</a:t>
            </a:r>
            <a:r>
              <a:rPr lang="en-US" dirty="0" smtClean="0"/>
              <a:t>.</a:t>
            </a:r>
          </a:p>
          <a:p>
            <a:r>
              <a:rPr lang="en-US" dirty="0" smtClean="0"/>
              <a:t>It </a:t>
            </a:r>
            <a:r>
              <a:rPr lang="en-US" dirty="0"/>
              <a:t>also holds a SG::</a:t>
            </a:r>
            <a:r>
              <a:rPr lang="en-US" dirty="0" err="1"/>
              <a:t>AuxStoreInternal</a:t>
            </a:r>
            <a:r>
              <a:rPr lang="en-US" dirty="0"/>
              <a:t> object which manages any additional ‘</a:t>
            </a:r>
            <a:r>
              <a:rPr lang="en-US" b="1" dirty="0">
                <a:solidFill>
                  <a:schemeClr val="accent1"/>
                </a:solidFill>
              </a:rPr>
              <a:t>dynamic</a:t>
            </a:r>
            <a:r>
              <a:rPr lang="en-US" dirty="0"/>
              <a:t>’ </a:t>
            </a:r>
            <a:r>
              <a:rPr lang="en-US" dirty="0" smtClean="0"/>
              <a:t>variables.</a:t>
            </a:r>
          </a:p>
          <a:p>
            <a:endParaRPr lang="en-US" dirty="0"/>
          </a:p>
          <a:p>
            <a:endParaRPr lang="en-US" dirty="0" smtClean="0"/>
          </a:p>
          <a:p>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268" y="3732707"/>
            <a:ext cx="8295794" cy="2988768"/>
          </a:xfrm>
          <a:prstGeom prst="rect">
            <a:avLst/>
          </a:prstGeom>
        </p:spPr>
      </p:pic>
    </p:spTree>
    <p:extLst>
      <p:ext uri="{BB962C8B-B14F-4D97-AF65-F5344CB8AC3E}">
        <p14:creationId xmlns:p14="http://schemas.microsoft.com/office/powerpoint/2010/main" val="257510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xAOD</a:t>
            </a:r>
            <a:r>
              <a:rPr lang="en-US" dirty="0" smtClean="0"/>
              <a:t>: </a:t>
            </a:r>
            <a:r>
              <a:rPr lang="en-US" dirty="0"/>
              <a:t>A</a:t>
            </a:r>
            <a:r>
              <a:rPr lang="en-US" dirty="0" smtClean="0"/>
              <a:t>uxiliary </a:t>
            </a:r>
            <a:r>
              <a:rPr lang="en-US" dirty="0"/>
              <a:t>data</a:t>
            </a:r>
          </a:p>
        </p:txBody>
      </p:sp>
      <p:sp>
        <p:nvSpPr>
          <p:cNvPr id="3" name="Content Placeholder 2"/>
          <p:cNvSpPr>
            <a:spLocks noGrp="1"/>
          </p:cNvSpPr>
          <p:nvPr>
            <p:ph idx="1"/>
          </p:nvPr>
        </p:nvSpPr>
        <p:spPr/>
        <p:txBody>
          <a:bodyPr/>
          <a:lstStyle/>
          <a:p>
            <a:r>
              <a:rPr lang="en-US" dirty="0"/>
              <a:t>Most </a:t>
            </a:r>
            <a:r>
              <a:rPr lang="en-US" dirty="0" err="1"/>
              <a:t>xAOD</a:t>
            </a:r>
            <a:r>
              <a:rPr lang="en-US" dirty="0"/>
              <a:t> object data are not stored in the </a:t>
            </a:r>
            <a:r>
              <a:rPr lang="en-US" dirty="0" err="1"/>
              <a:t>xAOD</a:t>
            </a:r>
            <a:r>
              <a:rPr lang="en-US" dirty="0"/>
              <a:t> objects themselves, but in a separate </a:t>
            </a:r>
            <a:r>
              <a:rPr lang="en-US" dirty="0" smtClean="0"/>
              <a:t>auxiliary store.</a:t>
            </a:r>
          </a:p>
          <a:p>
            <a:r>
              <a:rPr lang="en-US" dirty="0" smtClean="0"/>
              <a:t>Object </a:t>
            </a:r>
            <a:r>
              <a:rPr lang="en-US" dirty="0"/>
              <a:t>data stored as vectors of values</a:t>
            </a:r>
            <a:r>
              <a:rPr lang="en-US" dirty="0" smtClean="0"/>
              <a:t>.</a:t>
            </a:r>
          </a:p>
          <a:p>
            <a:pPr lvl="1"/>
            <a:r>
              <a:rPr lang="en-US" dirty="0" smtClean="0"/>
              <a:t>(“</a:t>
            </a:r>
            <a:r>
              <a:rPr lang="en-US" dirty="0"/>
              <a:t>Structure of arrays” versus “array of structures.”) </a:t>
            </a:r>
            <a:endParaRPr lang="en-US" dirty="0" smtClean="0"/>
          </a:p>
          <a:p>
            <a:r>
              <a:rPr lang="en-US" dirty="0" smtClean="0"/>
              <a:t>Allows </a:t>
            </a:r>
            <a:r>
              <a:rPr lang="en-US" dirty="0"/>
              <a:t>for better interaction with root, partial reading of objects, and user extension of objects</a:t>
            </a:r>
            <a:r>
              <a:rPr lang="en-US" dirty="0" smtClean="0"/>
              <a:t>.</a:t>
            </a:r>
          </a:p>
          <a:p>
            <a:r>
              <a:rPr lang="en-US" dirty="0" smtClean="0"/>
              <a:t>Opens up opportunities for more vectorization and better use of compute accelerators.</a:t>
            </a: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2152972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3</a:t>
            </a:r>
            <a:br>
              <a:rPr lang="en-US" dirty="0" smtClean="0"/>
            </a:br>
            <a:r>
              <a:rPr lang="en-US" dirty="0"/>
              <a:t/>
            </a:r>
            <a:br>
              <a:rPr lang="en-US" dirty="0"/>
            </a:br>
            <a:r>
              <a:rPr lang="en-US" dirty="0" smtClean="0"/>
              <a:t>Multi Thread:</a:t>
            </a:r>
            <a:br>
              <a:rPr lang="en-US" dirty="0" smtClean="0"/>
            </a:br>
            <a:r>
              <a:rPr lang="en-US" dirty="0" err="1" smtClean="0"/>
              <a:t>AthenaMT</a:t>
            </a:r>
            <a:endParaRPr lang="en-US" dirty="0"/>
          </a:p>
        </p:txBody>
      </p:sp>
      <p:sp>
        <p:nvSpPr>
          <p:cNvPr id="3" name="Content Placeholder 2"/>
          <p:cNvSpPr>
            <a:spLocks noGrp="1"/>
          </p:cNvSpPr>
          <p:nvPr>
            <p:ph idx="1"/>
          </p:nvPr>
        </p:nvSpPr>
        <p:spPr>
          <a:xfrm>
            <a:off x="3869268" y="864108"/>
            <a:ext cx="5321865" cy="5120640"/>
          </a:xfrm>
        </p:spPr>
        <p:txBody>
          <a:bodyPr/>
          <a:lstStyle/>
          <a:p>
            <a:r>
              <a:rPr lang="en-US" dirty="0"/>
              <a:t>Task scheduling based on the Intel Thread Building Blocks library with a custom graph </a:t>
            </a:r>
            <a:r>
              <a:rPr lang="en-US" dirty="0" smtClean="0"/>
              <a:t>scheduler.</a:t>
            </a:r>
          </a:p>
          <a:p>
            <a:r>
              <a:rPr lang="en-US" dirty="0" smtClean="0"/>
              <a:t>Data Flow scheduling:</a:t>
            </a:r>
          </a:p>
          <a:p>
            <a:pPr lvl="1"/>
            <a:r>
              <a:rPr lang="en-US" dirty="0" smtClean="0"/>
              <a:t>Algorithms </a:t>
            </a:r>
            <a:r>
              <a:rPr lang="en-US" dirty="0"/>
              <a:t>declare their inputs and outputs. Scheduler ﬁnds an algorithm with all inputs available and runs it as a task</a:t>
            </a:r>
            <a:r>
              <a:rPr lang="en-US" dirty="0" smtClean="0"/>
              <a:t>.</a:t>
            </a:r>
          </a:p>
          <a:p>
            <a:pPr lvl="2"/>
            <a:r>
              <a:rPr lang="en-US" dirty="0"/>
              <a:t>Algorithm data dependencies declared via special properties (</a:t>
            </a:r>
            <a:r>
              <a:rPr lang="en-US" dirty="0" err="1"/>
              <a:t>HandleKey</a:t>
            </a:r>
            <a:r>
              <a:rPr lang="en-US" dirty="0" smtClean="0"/>
              <a:t>).</a:t>
            </a:r>
          </a:p>
          <a:p>
            <a:pPr lvl="2"/>
            <a:r>
              <a:rPr lang="en-US" dirty="0"/>
              <a:t>Dependencies of tools will be propagated up to their owning </a:t>
            </a:r>
            <a:r>
              <a:rPr lang="en-US" dirty="0" smtClean="0"/>
              <a:t>algorithms. </a:t>
            </a:r>
            <a:endParaRPr lang="en-US" dirty="0"/>
          </a:p>
          <a:p>
            <a:pPr lvl="1"/>
            <a:r>
              <a:rPr lang="en-US" dirty="0" smtClean="0"/>
              <a:t>Flexible </a:t>
            </a:r>
            <a:r>
              <a:rPr lang="en-US" dirty="0"/>
              <a:t>parallelism within an event.</a:t>
            </a:r>
          </a:p>
          <a:p>
            <a:r>
              <a:rPr lang="en-US" dirty="0"/>
              <a:t>Can still declare sequences of algorithms that must execute in ﬁxed order (“control ﬂow</a:t>
            </a:r>
            <a:r>
              <a:rPr lang="en-US" dirty="0" smtClean="0"/>
              <a:t>”).</a:t>
            </a:r>
          </a:p>
          <a:p>
            <a:r>
              <a:rPr lang="en-US" dirty="0"/>
              <a:t>Number of </a:t>
            </a:r>
            <a:r>
              <a:rPr lang="en-US" b="1" dirty="0"/>
              <a:t>simultaneous events</a:t>
            </a:r>
            <a:r>
              <a:rPr lang="en-US" dirty="0"/>
              <a:t> in ﬂight is </a:t>
            </a:r>
            <a:r>
              <a:rPr lang="en-US" dirty="0" smtClean="0"/>
              <a:t>conﬁgurable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1133" y="1865619"/>
            <a:ext cx="2930377" cy="3859401"/>
          </a:xfrm>
          <a:prstGeom prst="rect">
            <a:avLst/>
          </a:prstGeom>
        </p:spPr>
      </p:pic>
      <p:sp>
        <p:nvSpPr>
          <p:cNvPr id="5" name="Date Placeholder 4"/>
          <p:cNvSpPr>
            <a:spLocks noGrp="1"/>
          </p:cNvSpPr>
          <p:nvPr>
            <p:ph type="dt" sz="half" idx="10"/>
          </p:nvPr>
        </p:nvSpPr>
        <p:spPr/>
        <p:txBody>
          <a:bodyPr/>
          <a:lstStyle/>
          <a:p>
            <a:r>
              <a:rPr lang="en-US" smtClean="0"/>
              <a:t>8/23/2018</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Peter van Gemmeren (ANL): ATLAS I/O Overview</a:t>
            </a:r>
            <a:endParaRPr lang="en-US" dirty="0"/>
          </a:p>
        </p:txBody>
      </p:sp>
    </p:spTree>
    <p:extLst>
      <p:ext uri="{BB962C8B-B14F-4D97-AF65-F5344CB8AC3E}">
        <p14:creationId xmlns:p14="http://schemas.microsoft.com/office/powerpoint/2010/main" val="1866282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about ROOT</a:t>
            </a:r>
          </a:p>
        </p:txBody>
      </p:sp>
      <p:sp>
        <p:nvSpPr>
          <p:cNvPr id="3" name="Content Placeholder 2"/>
          <p:cNvSpPr>
            <a:spLocks noGrp="1"/>
          </p:cNvSpPr>
          <p:nvPr>
            <p:ph idx="1"/>
          </p:nvPr>
        </p:nvSpPr>
        <p:spPr/>
        <p:txBody>
          <a:bodyPr/>
          <a:lstStyle/>
          <a:p>
            <a:r>
              <a:rPr lang="en-US" dirty="0"/>
              <a:t>ROOT is solidly thread safe:</a:t>
            </a:r>
          </a:p>
          <a:p>
            <a:pPr lvl="1"/>
            <a:r>
              <a:rPr lang="en-US" dirty="0"/>
              <a:t>After calling ROOT::</a:t>
            </a:r>
            <a:r>
              <a:rPr lang="en-US" dirty="0" err="1"/>
              <a:t>EnableThreadSafety</a:t>
            </a:r>
            <a:r>
              <a:rPr lang="en-US" dirty="0"/>
              <a:t>() switches ROOT into MT-safe mode (done in </a:t>
            </a:r>
            <a:r>
              <a:rPr lang="en-US" dirty="0" err="1"/>
              <a:t>PoolSvc</a:t>
            </a:r>
            <a:r>
              <a:rPr lang="en-US" dirty="0"/>
              <a:t>).</a:t>
            </a:r>
          </a:p>
          <a:p>
            <a:pPr lvl="1"/>
            <a:r>
              <a:rPr lang="en-US" dirty="0"/>
              <a:t>As long as one doesn’t use the same </a:t>
            </a:r>
            <a:r>
              <a:rPr lang="en-US" dirty="0" err="1"/>
              <a:t>TFile</a:t>
            </a:r>
            <a:r>
              <a:rPr lang="en-US" dirty="0"/>
              <a:t>/</a:t>
            </a:r>
            <a:r>
              <a:rPr lang="en-US" dirty="0" err="1"/>
              <a:t>TTree</a:t>
            </a:r>
            <a:r>
              <a:rPr lang="en-US" dirty="0"/>
              <a:t> pointer to read an object</a:t>
            </a:r>
          </a:p>
          <a:p>
            <a:pPr lvl="1"/>
            <a:r>
              <a:rPr lang="en-US" dirty="0"/>
              <a:t>Can’t write to the same file</a:t>
            </a:r>
          </a:p>
          <a:p>
            <a:r>
              <a:rPr lang="en-US" dirty="0"/>
              <a:t> In addition, ROOT uses implicit Multi-Threading</a:t>
            </a:r>
          </a:p>
          <a:p>
            <a:pPr lvl="1"/>
            <a:r>
              <a:rPr lang="en-US" dirty="0"/>
              <a:t>E.g., when reading/writing entries of a </a:t>
            </a:r>
            <a:r>
              <a:rPr lang="en-US" dirty="0" err="1"/>
              <a:t>TTree</a:t>
            </a:r>
            <a:endParaRPr lang="en-US" dirty="0"/>
          </a:p>
          <a:p>
            <a:pPr lvl="2"/>
            <a:r>
              <a:rPr lang="en-US" dirty="0"/>
              <a:t>After calling ROOT::</a:t>
            </a:r>
            <a:r>
              <a:rPr lang="en-US" dirty="0" err="1" smtClean="0"/>
              <a:t>EnableImplicitMT</a:t>
            </a:r>
            <a:r>
              <a:rPr lang="en-US" dirty="0" smtClean="0"/>
              <a:t>(&lt;</a:t>
            </a:r>
            <a:r>
              <a:rPr lang="en-US" dirty="0" err="1" smtClean="0"/>
              <a:t>NThreads</a:t>
            </a:r>
            <a:r>
              <a:rPr lang="en-US" dirty="0" smtClean="0"/>
              <a:t>&gt;) (new! </a:t>
            </a:r>
            <a:r>
              <a:rPr lang="en-US" dirty="0"/>
              <a:t>in </a:t>
            </a:r>
            <a:r>
              <a:rPr lang="en-US" dirty="0" err="1"/>
              <a:t>PoolSvc</a:t>
            </a:r>
            <a:r>
              <a:rPr lang="en-US" dirty="0" smtClean="0"/>
              <a:t>).</a:t>
            </a:r>
          </a:p>
          <a:p>
            <a:pPr lvl="2"/>
            <a:r>
              <a:rPr lang="en-US" dirty="0" smtClean="0"/>
              <a:t>Very preliminary test show Calorimeter Reconstruction (very fast) with 8 threads gain 70 - 100% in CPU utilization</a:t>
            </a:r>
            <a:endParaRPr lang="en-US" dirty="0"/>
          </a:p>
          <a:p>
            <a:pPr marL="0" indent="0">
              <a:buNone/>
            </a:pPr>
            <a:endParaRPr lang="en-US" dirty="0"/>
          </a:p>
          <a:p>
            <a:r>
              <a:rPr lang="en-US" dirty="0"/>
              <a:t>However, that doesn’t mean that multi-threaded workflows can’t provide new challenges to ROOT</a:t>
            </a:r>
          </a:p>
          <a:p>
            <a:pPr lvl="1"/>
            <a:r>
              <a:rPr lang="en-US" dirty="0" smtClean="0"/>
              <a:t>ATLAS Example </a:t>
            </a:r>
            <a:r>
              <a:rPr lang="en-US" dirty="0"/>
              <a:t>on the next slides</a:t>
            </a: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17</a:t>
            </a:fld>
            <a:endParaRPr lang="en-US" dirty="0"/>
          </a:p>
        </p:txBody>
      </p:sp>
      <p:sp>
        <p:nvSpPr>
          <p:cNvPr id="7" name="Footer Placeholder 6"/>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57424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Enhanced data caching for multi-threaded workflows</a:t>
            </a:r>
          </a:p>
        </p:txBody>
      </p:sp>
      <p:sp>
        <p:nvSpPr>
          <p:cNvPr id="3" name="Content Placeholder 2"/>
          <p:cNvSpPr>
            <a:spLocks noGrp="1"/>
          </p:cNvSpPr>
          <p:nvPr>
            <p:ph idx="1"/>
          </p:nvPr>
        </p:nvSpPr>
        <p:spPr/>
        <p:txBody>
          <a:bodyPr anchor="t" anchorCtr="0"/>
          <a:lstStyle/>
          <a:p>
            <a:r>
              <a:rPr lang="en-US" dirty="0"/>
              <a:t>On demand data reading (even dynamic aux store) and multi-threaded workflow can lead to non-sequential branch access, which can cause thrashing of </a:t>
            </a:r>
            <a:r>
              <a:rPr lang="en-US" dirty="0" err="1"/>
              <a:t>TTreeCache</a:t>
            </a:r>
            <a:r>
              <a:rPr lang="en-US" dirty="0"/>
              <a:t>.</a:t>
            </a:r>
          </a:p>
        </p:txBody>
      </p:sp>
      <p:pic>
        <p:nvPicPr>
          <p:cNvPr id="4" name="Picture 3" descr="figures/cache_thrashing.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56720" y="2349925"/>
            <a:ext cx="5943600" cy="2560320"/>
          </a:xfrm>
          <a:prstGeom prst="rect">
            <a:avLst/>
          </a:prstGeom>
          <a:noFill/>
          <a:ln>
            <a:noFill/>
          </a:ln>
        </p:spPr>
      </p:pic>
      <p:sp>
        <p:nvSpPr>
          <p:cNvPr id="5" name="Date Placeholder 4"/>
          <p:cNvSpPr>
            <a:spLocks noGrp="1"/>
          </p:cNvSpPr>
          <p:nvPr>
            <p:ph type="dt" sz="half" idx="10"/>
          </p:nvPr>
        </p:nvSpPr>
        <p:spPr/>
        <p:txBody>
          <a:bodyPr/>
          <a:lstStyle/>
          <a:p>
            <a:r>
              <a:rPr lang="en-US" smtClean="0"/>
              <a:t>8/23/2018</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18</a:t>
            </a:fld>
            <a:endParaRPr lang="en-US" dirty="0"/>
          </a:p>
        </p:txBody>
      </p:sp>
      <p:sp>
        <p:nvSpPr>
          <p:cNvPr id="8" name="Footer Placeholder 7"/>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898501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gures/io_overview.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411411"/>
            <a:ext cx="3502152" cy="1400861"/>
          </a:xfrm>
          <a:prstGeom prst="rect">
            <a:avLst/>
          </a:prstGeom>
          <a:noFill/>
          <a:ln>
            <a:noFill/>
          </a:ln>
        </p:spPr>
      </p:pic>
      <p:sp>
        <p:nvSpPr>
          <p:cNvPr id="4" name="Title 3"/>
          <p:cNvSpPr>
            <a:spLocks noGrp="1"/>
          </p:cNvSpPr>
          <p:nvPr>
            <p:ph type="title"/>
          </p:nvPr>
        </p:nvSpPr>
        <p:spPr/>
        <p:txBody>
          <a:bodyPr>
            <a:noAutofit/>
          </a:bodyPr>
          <a:lstStyle/>
          <a:p>
            <a:pPr algn="l"/>
            <a:r>
              <a:rPr lang="en-US" dirty="0"/>
              <a:t>Work done by ANL SULI David </a:t>
            </a:r>
            <a:r>
              <a:rPr lang="en-US" dirty="0" smtClean="0"/>
              <a:t>Clark</a:t>
            </a:r>
            <a:endParaRPr lang="en-US" sz="2400" dirty="0"/>
          </a:p>
        </p:txBody>
      </p:sp>
      <p:sp>
        <p:nvSpPr>
          <p:cNvPr id="5" name="Text Placeholder 4"/>
          <p:cNvSpPr>
            <a:spLocks noGrp="1"/>
          </p:cNvSpPr>
          <p:nvPr>
            <p:ph type="body" idx="1"/>
          </p:nvPr>
        </p:nvSpPr>
        <p:spPr/>
        <p:txBody>
          <a:bodyPr/>
          <a:lstStyle/>
          <a:p>
            <a:r>
              <a:rPr lang="en-US" dirty="0"/>
              <a:t>Forward Caching</a:t>
            </a:r>
          </a:p>
        </p:txBody>
      </p:sp>
      <p:sp>
        <p:nvSpPr>
          <p:cNvPr id="6" name="Content Placeholder 5"/>
          <p:cNvSpPr>
            <a:spLocks noGrp="1"/>
          </p:cNvSpPr>
          <p:nvPr>
            <p:ph sz="half" idx="2"/>
          </p:nvPr>
        </p:nvSpPr>
        <p:spPr>
          <a:xfrm>
            <a:off x="3867912" y="1930936"/>
            <a:ext cx="3474720" cy="1498064"/>
          </a:xfrm>
        </p:spPr>
        <p:txBody>
          <a:bodyPr>
            <a:noAutofit/>
          </a:bodyPr>
          <a:lstStyle/>
          <a:p>
            <a:r>
              <a:rPr lang="en-US" dirty="0"/>
              <a:t>Setting the cache for leading branch will avoid invalidating it for late branch reads</a:t>
            </a:r>
          </a:p>
        </p:txBody>
      </p:sp>
      <p:sp>
        <p:nvSpPr>
          <p:cNvPr id="7" name="Text Placeholder 6"/>
          <p:cNvSpPr>
            <a:spLocks noGrp="1"/>
          </p:cNvSpPr>
          <p:nvPr>
            <p:ph type="body" sz="quarter" idx="3"/>
          </p:nvPr>
        </p:nvSpPr>
        <p:spPr/>
        <p:txBody>
          <a:bodyPr/>
          <a:lstStyle/>
          <a:p>
            <a:r>
              <a:rPr lang="en-US" dirty="0"/>
              <a:t>Preloading and </a:t>
            </a:r>
            <a:r>
              <a:rPr lang="en-US" dirty="0" smtClean="0"/>
              <a:t>Retaining clusters</a:t>
            </a:r>
            <a:endParaRPr lang="en-US" dirty="0"/>
          </a:p>
        </p:txBody>
      </p:sp>
      <p:sp>
        <p:nvSpPr>
          <p:cNvPr id="8" name="Content Placeholder 7"/>
          <p:cNvSpPr>
            <a:spLocks noGrp="1"/>
          </p:cNvSpPr>
          <p:nvPr>
            <p:ph sz="quarter" idx="4"/>
          </p:nvPr>
        </p:nvSpPr>
        <p:spPr>
          <a:xfrm>
            <a:off x="7818463" y="1930936"/>
            <a:ext cx="3474720" cy="1498064"/>
          </a:xfrm>
        </p:spPr>
        <p:txBody>
          <a:bodyPr/>
          <a:lstStyle/>
          <a:p>
            <a:r>
              <a:rPr lang="en-US" dirty="0"/>
              <a:t>Preloading trailing baskets can avoid reading single entries </a:t>
            </a:r>
          </a:p>
        </p:txBody>
      </p:sp>
      <p:sp>
        <p:nvSpPr>
          <p:cNvPr id="15" name="Date Placeholder 14"/>
          <p:cNvSpPr>
            <a:spLocks noGrp="1"/>
          </p:cNvSpPr>
          <p:nvPr>
            <p:ph type="dt" sz="half" idx="10"/>
          </p:nvPr>
        </p:nvSpPr>
        <p:spPr/>
        <p:txBody>
          <a:bodyPr/>
          <a:lstStyle/>
          <a:p>
            <a:r>
              <a:rPr lang="en-US" smtClean="0"/>
              <a:t>8/23/2018</a:t>
            </a:r>
            <a:endParaRPr lang="en-US" dirty="0"/>
          </a:p>
        </p:txBody>
      </p:sp>
      <p:sp>
        <p:nvSpPr>
          <p:cNvPr id="17" name="Slide Number Placeholder 16"/>
          <p:cNvSpPr>
            <a:spLocks noGrp="1"/>
          </p:cNvSpPr>
          <p:nvPr>
            <p:ph type="sldNum" sz="quarter" idx="12"/>
          </p:nvPr>
        </p:nvSpPr>
        <p:spPr/>
        <p:txBody>
          <a:bodyPr/>
          <a:lstStyle/>
          <a:p>
            <a:fld id="{6D22F896-40B5-4ADD-8801-0D06FADFA095}" type="slidenum">
              <a:rPr lang="en-US" smtClean="0"/>
              <a:t>19</a:t>
            </a:fld>
            <a:endParaRPr lang="en-US" dirty="0"/>
          </a:p>
        </p:txBody>
      </p:sp>
      <p:pic>
        <p:nvPicPr>
          <p:cNvPr id="12" name="Picture 11" descr="figures/cache_thrashing_fix.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3999" y="4440587"/>
            <a:ext cx="3972616" cy="1711281"/>
          </a:xfrm>
          <a:prstGeom prst="rect">
            <a:avLst/>
          </a:prstGeom>
          <a:noFill/>
          <a:ln>
            <a:noFill/>
          </a:ln>
        </p:spPr>
      </p:pic>
      <p:pic>
        <p:nvPicPr>
          <p:cNvPr id="13" name="Picture 12" descr="figures/rear_basket_example.pdf"/>
          <p:cNvPicPr/>
          <p:nvPr/>
        </p:nvPicPr>
        <p:blipFill>
          <a:blip r:embed="rId4">
            <a:extLst>
              <a:ext uri="{28A0092B-C50C-407E-A947-70E740481C1C}">
                <a14:useLocalDpi xmlns:a14="http://schemas.microsoft.com/office/drawing/2010/main" val="0"/>
              </a:ext>
            </a:extLst>
          </a:blip>
          <a:srcRect/>
          <a:stretch>
            <a:fillRect/>
          </a:stretch>
        </p:blipFill>
        <p:spPr bwMode="auto">
          <a:xfrm>
            <a:off x="7818463" y="4440587"/>
            <a:ext cx="3979775" cy="1915763"/>
          </a:xfrm>
          <a:prstGeom prst="rect">
            <a:avLst/>
          </a:prstGeom>
          <a:noFill/>
          <a:ln>
            <a:noFill/>
          </a:ln>
        </p:spPr>
      </p:pic>
      <p:sp>
        <p:nvSpPr>
          <p:cNvPr id="2" name="Footer Placeholder 1"/>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34628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High level overview of ATLAS </a:t>
            </a:r>
            <a:r>
              <a:rPr lang="en-US" dirty="0" err="1" smtClean="0"/>
              <a:t>Input/Output</a:t>
            </a:r>
            <a:r>
              <a:rPr lang="en-US" dirty="0" smtClean="0"/>
              <a:t> framework and data persistence.</a:t>
            </a:r>
          </a:p>
          <a:p>
            <a:pPr lvl="1"/>
            <a:r>
              <a:rPr lang="en-US" dirty="0"/>
              <a:t>Athena: The ATLAS event processing </a:t>
            </a:r>
            <a:r>
              <a:rPr lang="en-US" dirty="0" smtClean="0"/>
              <a:t>framework</a:t>
            </a:r>
          </a:p>
          <a:p>
            <a:pPr lvl="1"/>
            <a:r>
              <a:rPr lang="en-US" dirty="0" smtClean="0"/>
              <a:t>The </a:t>
            </a:r>
            <a:r>
              <a:rPr lang="en-US" dirty="0"/>
              <a:t>ATLAS event data </a:t>
            </a:r>
            <a:r>
              <a:rPr lang="en-US" dirty="0" smtClean="0"/>
              <a:t>model</a:t>
            </a:r>
          </a:p>
          <a:p>
            <a:pPr lvl="1"/>
            <a:r>
              <a:rPr lang="en-US" dirty="0" smtClean="0"/>
              <a:t>Persistence:</a:t>
            </a:r>
          </a:p>
          <a:p>
            <a:pPr lvl="2"/>
            <a:r>
              <a:rPr lang="en-US" dirty="0"/>
              <a:t>Writing Event </a:t>
            </a:r>
            <a:r>
              <a:rPr lang="en-US" dirty="0" smtClean="0"/>
              <a:t>Data: </a:t>
            </a:r>
            <a:r>
              <a:rPr lang="en-US" dirty="0" err="1"/>
              <a:t>OutputStream</a:t>
            </a:r>
            <a:r>
              <a:rPr lang="en-US" dirty="0"/>
              <a:t> and </a:t>
            </a:r>
            <a:r>
              <a:rPr lang="en-US" dirty="0" err="1" smtClean="0"/>
              <a:t>OutputStreamTool</a:t>
            </a:r>
            <a:endParaRPr lang="en-US" dirty="0" smtClean="0"/>
          </a:p>
          <a:p>
            <a:pPr lvl="2"/>
            <a:r>
              <a:rPr lang="en-US" dirty="0"/>
              <a:t>Reading Event </a:t>
            </a:r>
            <a:r>
              <a:rPr lang="en-US" dirty="0" smtClean="0"/>
              <a:t>Data: </a:t>
            </a:r>
            <a:r>
              <a:rPr lang="en-US" dirty="0"/>
              <a:t>EventSelector and </a:t>
            </a:r>
            <a:r>
              <a:rPr lang="en-US" dirty="0" err="1" smtClean="0"/>
              <a:t>AddressProvider</a:t>
            </a:r>
            <a:endParaRPr lang="en-US" dirty="0" smtClean="0"/>
          </a:p>
          <a:p>
            <a:pPr lvl="2"/>
            <a:r>
              <a:rPr lang="en-US" dirty="0"/>
              <a:t>ConversionSvc and </a:t>
            </a:r>
            <a:r>
              <a:rPr lang="en-US" dirty="0" smtClean="0"/>
              <a:t>Converter</a:t>
            </a:r>
          </a:p>
          <a:p>
            <a:r>
              <a:rPr lang="en-US" dirty="0" smtClean="0"/>
              <a:t>Timeline </a:t>
            </a:r>
          </a:p>
          <a:p>
            <a:pPr lvl="1"/>
            <a:r>
              <a:rPr lang="en-US" dirty="0"/>
              <a:t>Run 2: </a:t>
            </a:r>
            <a:r>
              <a:rPr lang="en-US" dirty="0" err="1"/>
              <a:t>AthenaMP</a:t>
            </a:r>
            <a:r>
              <a:rPr lang="en-US" dirty="0"/>
              <a:t>, </a:t>
            </a:r>
            <a:r>
              <a:rPr lang="en-US" dirty="0" err="1" smtClean="0"/>
              <a:t>xAOD</a:t>
            </a:r>
            <a:endParaRPr lang="en-US" dirty="0"/>
          </a:p>
          <a:p>
            <a:pPr lvl="1"/>
            <a:r>
              <a:rPr lang="en-US" dirty="0"/>
              <a:t>Run </a:t>
            </a:r>
            <a:r>
              <a:rPr lang="en-US" dirty="0" smtClean="0"/>
              <a:t>3: </a:t>
            </a:r>
            <a:r>
              <a:rPr lang="en-US" dirty="0" err="1" smtClean="0"/>
              <a:t>AthenaMT</a:t>
            </a:r>
            <a:endParaRPr lang="en-US" dirty="0" smtClean="0"/>
          </a:p>
          <a:p>
            <a:pPr lvl="1"/>
            <a:r>
              <a:rPr lang="en-US" dirty="0" smtClean="0"/>
              <a:t>Run 4: Serialization, Streaming, MPI, ESP</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44934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Safety of Athena I/O</a:t>
            </a:r>
          </a:p>
        </p:txBody>
      </p:sp>
      <p:sp>
        <p:nvSpPr>
          <p:cNvPr id="3" name="Content Placeholder 2"/>
          <p:cNvSpPr>
            <a:spLocks noGrp="1"/>
          </p:cNvSpPr>
          <p:nvPr>
            <p:ph idx="1"/>
          </p:nvPr>
        </p:nvSpPr>
        <p:spPr/>
        <p:txBody>
          <a:bodyPr>
            <a:noAutofit/>
          </a:bodyPr>
          <a:lstStyle/>
          <a:p>
            <a:r>
              <a:rPr lang="en-US" dirty="0"/>
              <a:t>The I/O layer has been adapted for multi-threaded environment</a:t>
            </a:r>
          </a:p>
          <a:p>
            <a:pPr lvl="1"/>
            <a:r>
              <a:rPr lang="en-US" dirty="0"/>
              <a:t>Conversion Service – OK</a:t>
            </a:r>
          </a:p>
          <a:p>
            <a:pPr lvl="2"/>
            <a:r>
              <a:rPr lang="en-US" dirty="0"/>
              <a:t>Serializing access to Converters for the same type, but converters for different types can operate concurrently</a:t>
            </a:r>
          </a:p>
          <a:p>
            <a:pPr lvl="3"/>
            <a:r>
              <a:rPr lang="en-US" dirty="0"/>
              <a:t>It means we can read/convert different objects types (~branches) in parallel</a:t>
            </a:r>
          </a:p>
          <a:p>
            <a:pPr lvl="1"/>
            <a:r>
              <a:rPr lang="en-US" dirty="0" err="1"/>
              <a:t>PoolSvc</a:t>
            </a:r>
            <a:r>
              <a:rPr lang="en-US" dirty="0"/>
              <a:t> – OK</a:t>
            </a:r>
          </a:p>
          <a:p>
            <a:pPr lvl="2"/>
            <a:r>
              <a:rPr lang="en-US" dirty="0"/>
              <a:t>Serializing access to </a:t>
            </a:r>
            <a:r>
              <a:rPr lang="en-US" dirty="0" err="1"/>
              <a:t>PersistencySvc</a:t>
            </a:r>
            <a:endParaRPr lang="en-US" dirty="0"/>
          </a:p>
          <a:p>
            <a:pPr lvl="3"/>
            <a:r>
              <a:rPr lang="en-US" dirty="0"/>
              <a:t>Can use multiple </a:t>
            </a:r>
            <a:r>
              <a:rPr lang="en-US" dirty="0" err="1"/>
              <a:t>PersistencySvc</a:t>
            </a:r>
            <a:r>
              <a:rPr lang="en-US" dirty="0"/>
              <a:t> for reading, but </a:t>
            </a:r>
            <a:r>
              <a:rPr lang="en-US" dirty="0" smtClean="0"/>
              <a:t>currently only </a:t>
            </a:r>
            <a:r>
              <a:rPr lang="en-US" dirty="0"/>
              <a:t>one for writing</a:t>
            </a:r>
          </a:p>
          <a:p>
            <a:pPr lvl="1"/>
            <a:r>
              <a:rPr lang="en-US" dirty="0"/>
              <a:t>POOL/APR – OK</a:t>
            </a:r>
          </a:p>
          <a:p>
            <a:pPr lvl="2"/>
            <a:r>
              <a:rPr lang="en-US" dirty="0"/>
              <a:t>Multiple </a:t>
            </a:r>
            <a:r>
              <a:rPr lang="en-US" dirty="0" err="1"/>
              <a:t>PersistencySvc</a:t>
            </a:r>
            <a:r>
              <a:rPr lang="en-US" dirty="0"/>
              <a:t> can operate concurrently</a:t>
            </a:r>
          </a:p>
          <a:p>
            <a:pPr lvl="3"/>
            <a:r>
              <a:rPr lang="en-US" dirty="0"/>
              <a:t>Each has its own </a:t>
            </a:r>
            <a:r>
              <a:rPr lang="en-US" dirty="0" err="1"/>
              <a:t>TFile</a:t>
            </a:r>
            <a:r>
              <a:rPr lang="en-US" dirty="0"/>
              <a:t> instance with dedicated cache </a:t>
            </a:r>
          </a:p>
          <a:p>
            <a:pPr lvl="1"/>
            <a:r>
              <a:rPr lang="en-US" dirty="0" err="1"/>
              <a:t>FileCatalog</a:t>
            </a:r>
            <a:r>
              <a:rPr lang="en-US" dirty="0"/>
              <a:t> – OK</a:t>
            </a:r>
          </a:p>
          <a:p>
            <a:pPr lvl="1"/>
            <a:r>
              <a:rPr lang="en-US" dirty="0"/>
              <a:t>Dynamic </a:t>
            </a:r>
            <a:r>
              <a:rPr lang="en-US" dirty="0" err="1"/>
              <a:t>AuxStore</a:t>
            </a:r>
            <a:r>
              <a:rPr lang="en-US" dirty="0"/>
              <a:t> I/O (reading) – OK</a:t>
            </a:r>
          </a:p>
          <a:p>
            <a:pPr lvl="2"/>
            <a:r>
              <a:rPr lang="en-US" dirty="0"/>
              <a:t>On-demand reading from the same file as other threads</a:t>
            </a:r>
          </a:p>
          <a:p>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20</a:t>
            </a:fld>
            <a:endParaRPr lang="en-US" dirty="0"/>
          </a:p>
        </p:txBody>
      </p:sp>
      <p:sp>
        <p:nvSpPr>
          <p:cNvPr id="7" name="Footer Placeholder 6"/>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2487511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a:t>Writing:</a:t>
            </a:r>
            <a:br>
              <a:rPr lang="en-US" dirty="0"/>
            </a:br>
            <a:r>
              <a:rPr lang="en-US" dirty="0"/>
              <a:t/>
            </a:r>
            <a:br>
              <a:rPr lang="en-US" dirty="0"/>
            </a:br>
            <a:r>
              <a:rPr lang="en-US" sz="2400" dirty="0"/>
              <a:t>Objects are to the same  ROOT file and typically the same </a:t>
            </a:r>
            <a:r>
              <a:rPr lang="en-US" sz="2400" dirty="0" err="1" smtClean="0"/>
              <a:t>TTree</a:t>
            </a:r>
            <a:r>
              <a:rPr lang="en-US" sz="2400" dirty="0"/>
              <a:t>, but there may be several streams…</a:t>
            </a:r>
            <a:endParaRPr lang="en-US" dirty="0"/>
          </a:p>
        </p:txBody>
      </p:sp>
      <p:sp>
        <p:nvSpPr>
          <p:cNvPr id="7" name="Rectangle 6"/>
          <p:cNvSpPr/>
          <p:nvPr/>
        </p:nvSpPr>
        <p:spPr>
          <a:xfrm>
            <a:off x="6172200" y="3893482"/>
            <a:ext cx="36576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PersistencySvc</a:t>
            </a:r>
            <a:r>
              <a:rPr lang="en-US" dirty="0">
                <a:solidFill>
                  <a:schemeClr val="tx1"/>
                </a:solidFill>
              </a:rPr>
              <a:t> 1 </a:t>
            </a:r>
            <a:r>
              <a:rPr lang="en-US" sz="900" dirty="0">
                <a:solidFill>
                  <a:schemeClr val="tx1"/>
                </a:solidFill>
              </a:rPr>
              <a:t>includes ROOT write</a:t>
            </a:r>
            <a:endParaRPr lang="en-US" dirty="0">
              <a:solidFill>
                <a:schemeClr val="tx1"/>
              </a:solidFill>
            </a:endParaRPr>
          </a:p>
        </p:txBody>
      </p:sp>
      <p:sp>
        <p:nvSpPr>
          <p:cNvPr id="8" name="Down Arrow 7"/>
          <p:cNvSpPr/>
          <p:nvPr/>
        </p:nvSpPr>
        <p:spPr>
          <a:xfrm>
            <a:off x="6172200" y="1143000"/>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1</a:t>
            </a:r>
          </a:p>
          <a:p>
            <a:pPr algn="ctr"/>
            <a:r>
              <a:rPr lang="en-US" sz="900" dirty="0">
                <a:solidFill>
                  <a:schemeClr val="tx1"/>
                </a:solidFill>
              </a:rPr>
              <a:t>Type A</a:t>
            </a:r>
          </a:p>
          <a:p>
            <a:pPr algn="ctr"/>
            <a:endParaRPr lang="en-US" sz="900" dirty="0">
              <a:solidFill>
                <a:schemeClr val="tx1"/>
              </a:solidFill>
            </a:endParaRPr>
          </a:p>
          <a:p>
            <a:pPr algn="ctr"/>
            <a:r>
              <a:rPr lang="en-US" sz="900" dirty="0" err="1">
                <a:solidFill>
                  <a:schemeClr val="tx1"/>
                </a:solidFill>
              </a:rPr>
              <a:t>createRep</a:t>
            </a:r>
            <a:endParaRPr lang="en-US" sz="900" dirty="0">
              <a:solidFill>
                <a:schemeClr val="tx1"/>
              </a:solidFill>
            </a:endParaRPr>
          </a:p>
        </p:txBody>
      </p:sp>
      <p:sp>
        <p:nvSpPr>
          <p:cNvPr id="9" name="Rectangle 8"/>
          <p:cNvSpPr/>
          <p:nvPr/>
        </p:nvSpPr>
        <p:spPr>
          <a:xfrm>
            <a:off x="6172200" y="2060369"/>
            <a:ext cx="2286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Converter A </a:t>
            </a:r>
            <a:r>
              <a:rPr lang="en-US" sz="900" dirty="0">
                <a:solidFill>
                  <a:schemeClr val="tx1"/>
                </a:solidFill>
              </a:rPr>
              <a:t>incl. T/P</a:t>
            </a:r>
            <a:endParaRPr lang="en-US" dirty="0">
              <a:solidFill>
                <a:schemeClr val="tx1"/>
              </a:solidFill>
            </a:endParaRPr>
          </a:p>
        </p:txBody>
      </p:sp>
      <p:sp>
        <p:nvSpPr>
          <p:cNvPr id="10" name="Down Arrow 9"/>
          <p:cNvSpPr/>
          <p:nvPr/>
        </p:nvSpPr>
        <p:spPr>
          <a:xfrm>
            <a:off x="7543800" y="1138687"/>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2</a:t>
            </a:r>
          </a:p>
          <a:p>
            <a:pPr algn="ctr"/>
            <a:r>
              <a:rPr lang="en-US" sz="900" dirty="0">
                <a:solidFill>
                  <a:schemeClr val="tx1"/>
                </a:solidFill>
              </a:rPr>
              <a:t>Type A</a:t>
            </a:r>
          </a:p>
          <a:p>
            <a:pPr algn="ctr"/>
            <a:endParaRPr lang="en-US" sz="900" dirty="0">
              <a:solidFill>
                <a:schemeClr val="tx1"/>
              </a:solidFill>
            </a:endParaRPr>
          </a:p>
          <a:p>
            <a:pPr algn="ctr"/>
            <a:r>
              <a:rPr lang="en-US" sz="900" dirty="0" err="1">
                <a:solidFill>
                  <a:schemeClr val="tx1"/>
                </a:solidFill>
              </a:rPr>
              <a:t>createRep</a:t>
            </a:r>
            <a:endParaRPr lang="en-US" sz="900" dirty="0">
              <a:solidFill>
                <a:schemeClr val="tx1"/>
              </a:solidFill>
            </a:endParaRPr>
          </a:p>
        </p:txBody>
      </p:sp>
      <p:sp>
        <p:nvSpPr>
          <p:cNvPr id="13" name="Down Arrow 12"/>
          <p:cNvSpPr/>
          <p:nvPr/>
        </p:nvSpPr>
        <p:spPr>
          <a:xfrm>
            <a:off x="6172200" y="4350682"/>
            <a:ext cx="914400" cy="18288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1</a:t>
            </a:r>
          </a:p>
          <a:p>
            <a:pPr algn="ctr"/>
            <a:r>
              <a:rPr lang="en-US" sz="900" dirty="0">
                <a:solidFill>
                  <a:schemeClr val="tx1"/>
                </a:solidFill>
              </a:rPr>
              <a:t>Type A</a:t>
            </a:r>
          </a:p>
          <a:p>
            <a:pPr algn="ctr"/>
            <a:endParaRPr lang="en-US" sz="900" dirty="0">
              <a:solidFill>
                <a:schemeClr val="tx1"/>
              </a:solidFill>
            </a:endParaRPr>
          </a:p>
          <a:p>
            <a:pPr algn="ctr"/>
            <a:r>
              <a:rPr lang="en-US" sz="900" dirty="0">
                <a:solidFill>
                  <a:schemeClr val="tx1"/>
                </a:solidFill>
              </a:rPr>
              <a:t>Done</a:t>
            </a:r>
          </a:p>
        </p:txBody>
      </p:sp>
      <p:sp>
        <p:nvSpPr>
          <p:cNvPr id="14" name="Rectangle 13"/>
          <p:cNvSpPr/>
          <p:nvPr/>
        </p:nvSpPr>
        <p:spPr>
          <a:xfrm>
            <a:off x="7315200" y="4354995"/>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solidFill>
                  <a:schemeClr val="tx1"/>
                </a:solidFill>
              </a:rPr>
              <a:t>PersistencySvc</a:t>
            </a:r>
            <a:endParaRPr lang="en-US" sz="900" dirty="0">
              <a:solidFill>
                <a:schemeClr val="tx1"/>
              </a:solidFill>
            </a:endParaRPr>
          </a:p>
          <a:p>
            <a:pPr algn="ctr"/>
            <a:r>
              <a:rPr lang="en-US" sz="900" dirty="0">
                <a:solidFill>
                  <a:schemeClr val="tx1"/>
                </a:solidFill>
              </a:rPr>
              <a:t>unlocked</a:t>
            </a:r>
          </a:p>
        </p:txBody>
      </p:sp>
      <p:sp>
        <p:nvSpPr>
          <p:cNvPr id="15" name="Down Arrow 14"/>
          <p:cNvSpPr/>
          <p:nvPr/>
        </p:nvSpPr>
        <p:spPr>
          <a:xfrm>
            <a:off x="7543800" y="4815836"/>
            <a:ext cx="914400" cy="13716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2</a:t>
            </a:r>
          </a:p>
          <a:p>
            <a:pPr algn="ctr"/>
            <a:r>
              <a:rPr lang="en-US" sz="900" dirty="0">
                <a:solidFill>
                  <a:schemeClr val="tx1"/>
                </a:solidFill>
              </a:rPr>
              <a:t>Type A</a:t>
            </a:r>
          </a:p>
          <a:p>
            <a:pPr algn="ctr"/>
            <a:endParaRPr lang="en-US" sz="900" dirty="0">
              <a:solidFill>
                <a:schemeClr val="tx1"/>
              </a:solidFill>
            </a:endParaRPr>
          </a:p>
          <a:p>
            <a:pPr algn="ctr"/>
            <a:r>
              <a:rPr lang="en-US" sz="900" dirty="0">
                <a:solidFill>
                  <a:schemeClr val="tx1"/>
                </a:solidFill>
              </a:rPr>
              <a:t>Done</a:t>
            </a:r>
          </a:p>
        </p:txBody>
      </p:sp>
      <p:sp>
        <p:nvSpPr>
          <p:cNvPr id="17" name="Down Arrow 16"/>
          <p:cNvSpPr/>
          <p:nvPr/>
        </p:nvSpPr>
        <p:spPr>
          <a:xfrm>
            <a:off x="8915400" y="1140844"/>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err="1">
                <a:solidFill>
                  <a:schemeClr val="tx1"/>
                </a:solidFill>
              </a:rPr>
              <a:t>createRep</a:t>
            </a:r>
            <a:endParaRPr lang="en-US" sz="900" dirty="0">
              <a:solidFill>
                <a:schemeClr val="tx1"/>
              </a:solidFill>
            </a:endParaRPr>
          </a:p>
        </p:txBody>
      </p:sp>
      <p:sp>
        <p:nvSpPr>
          <p:cNvPr id="18" name="Rectangle 17"/>
          <p:cNvSpPr/>
          <p:nvPr/>
        </p:nvSpPr>
        <p:spPr>
          <a:xfrm>
            <a:off x="8686800" y="4354995"/>
            <a:ext cx="1143000" cy="9144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solidFill>
                  <a:schemeClr val="tx1"/>
                </a:solidFill>
              </a:rPr>
              <a:t>PersistencySvc</a:t>
            </a:r>
            <a:endParaRPr lang="en-US" sz="900" dirty="0">
              <a:solidFill>
                <a:schemeClr val="tx1"/>
              </a:solidFill>
            </a:endParaRPr>
          </a:p>
          <a:p>
            <a:pPr algn="ctr"/>
            <a:r>
              <a:rPr lang="en-US" sz="900" dirty="0">
                <a:solidFill>
                  <a:schemeClr val="tx1"/>
                </a:solidFill>
              </a:rPr>
              <a:t>unlocked</a:t>
            </a:r>
          </a:p>
        </p:txBody>
      </p:sp>
      <p:sp>
        <p:nvSpPr>
          <p:cNvPr id="19" name="Rectangle 18"/>
          <p:cNvSpPr/>
          <p:nvPr/>
        </p:nvSpPr>
        <p:spPr>
          <a:xfrm>
            <a:off x="10287000" y="3897795"/>
            <a:ext cx="13716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Not Yet:</a:t>
            </a:r>
          </a:p>
          <a:p>
            <a:pPr algn="ctr"/>
            <a:r>
              <a:rPr lang="en-US" sz="900" dirty="0" err="1">
                <a:solidFill>
                  <a:schemeClr val="tx1"/>
                </a:solidFill>
              </a:rPr>
              <a:t>PersistencySvc</a:t>
            </a:r>
            <a:r>
              <a:rPr lang="en-US" sz="900" dirty="0">
                <a:solidFill>
                  <a:schemeClr val="tx1"/>
                </a:solidFill>
              </a:rPr>
              <a:t> 2</a:t>
            </a:r>
          </a:p>
        </p:txBody>
      </p:sp>
      <p:sp>
        <p:nvSpPr>
          <p:cNvPr id="20" name="Down Arrow 19"/>
          <p:cNvSpPr/>
          <p:nvPr/>
        </p:nvSpPr>
        <p:spPr>
          <a:xfrm>
            <a:off x="10515600" y="1143000"/>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4</a:t>
            </a:r>
          </a:p>
          <a:p>
            <a:pPr algn="ctr"/>
            <a:r>
              <a:rPr lang="en-US" sz="900" dirty="0">
                <a:solidFill>
                  <a:schemeClr val="tx1"/>
                </a:solidFill>
              </a:rPr>
              <a:t>Type B</a:t>
            </a:r>
          </a:p>
          <a:p>
            <a:pPr algn="ctr"/>
            <a:endParaRPr lang="en-US" sz="900" dirty="0">
              <a:solidFill>
                <a:schemeClr val="tx1"/>
              </a:solidFill>
            </a:endParaRPr>
          </a:p>
          <a:p>
            <a:pPr algn="ctr"/>
            <a:r>
              <a:rPr lang="en-US" sz="900" dirty="0" err="1">
                <a:solidFill>
                  <a:schemeClr val="tx1"/>
                </a:solidFill>
              </a:rPr>
              <a:t>createRep</a:t>
            </a:r>
            <a:endParaRPr lang="en-US" sz="900" dirty="0">
              <a:solidFill>
                <a:schemeClr val="tx1"/>
              </a:solidFill>
            </a:endParaRPr>
          </a:p>
        </p:txBody>
      </p:sp>
      <p:sp>
        <p:nvSpPr>
          <p:cNvPr id="21" name="Down Arrow 20"/>
          <p:cNvSpPr/>
          <p:nvPr/>
        </p:nvSpPr>
        <p:spPr>
          <a:xfrm>
            <a:off x="10515600" y="4358636"/>
            <a:ext cx="914400" cy="18288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a:solidFill>
                  <a:schemeClr val="tx1"/>
                </a:solidFill>
              </a:rPr>
              <a:t>Not </a:t>
            </a:r>
          </a:p>
          <a:p>
            <a:pPr algn="ctr"/>
            <a:r>
              <a:rPr lang="en-US" sz="900" dirty="0">
                <a:solidFill>
                  <a:schemeClr val="tx1"/>
                </a:solidFill>
              </a:rPr>
              <a:t>Done</a:t>
            </a:r>
          </a:p>
        </p:txBody>
      </p:sp>
      <p:sp>
        <p:nvSpPr>
          <p:cNvPr id="22" name="Rectangle 21"/>
          <p:cNvSpPr/>
          <p:nvPr/>
        </p:nvSpPr>
        <p:spPr>
          <a:xfrm>
            <a:off x="8686800" y="2056728"/>
            <a:ext cx="29718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Converter B</a:t>
            </a:r>
          </a:p>
        </p:txBody>
      </p:sp>
      <p:sp>
        <p:nvSpPr>
          <p:cNvPr id="23" name="Rectangle 22"/>
          <p:cNvSpPr/>
          <p:nvPr/>
        </p:nvSpPr>
        <p:spPr>
          <a:xfrm>
            <a:off x="7315200" y="2513928"/>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Converter</a:t>
            </a:r>
          </a:p>
          <a:p>
            <a:pPr algn="ctr"/>
            <a:r>
              <a:rPr lang="en-US" sz="900" dirty="0">
                <a:solidFill>
                  <a:schemeClr val="tx1"/>
                </a:solidFill>
              </a:rPr>
              <a:t>unlocked</a:t>
            </a:r>
          </a:p>
        </p:txBody>
      </p:sp>
      <p:sp>
        <p:nvSpPr>
          <p:cNvPr id="24" name="Down Arrow 23"/>
          <p:cNvSpPr/>
          <p:nvPr/>
        </p:nvSpPr>
        <p:spPr>
          <a:xfrm>
            <a:off x="8915400" y="5269395"/>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a:solidFill>
                  <a:schemeClr val="tx1"/>
                </a:solidFill>
              </a:rPr>
              <a:t>Done</a:t>
            </a:r>
          </a:p>
        </p:txBody>
      </p:sp>
      <p:sp>
        <p:nvSpPr>
          <p:cNvPr id="26" name="Down Arrow 25"/>
          <p:cNvSpPr/>
          <p:nvPr/>
        </p:nvSpPr>
        <p:spPr>
          <a:xfrm>
            <a:off x="6172200" y="2517569"/>
            <a:ext cx="914400" cy="13716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1</a:t>
            </a:r>
          </a:p>
          <a:p>
            <a:pPr algn="ctr"/>
            <a:r>
              <a:rPr lang="en-US" sz="900" dirty="0">
                <a:solidFill>
                  <a:schemeClr val="tx1"/>
                </a:solidFill>
              </a:rPr>
              <a:t>Type A</a:t>
            </a:r>
          </a:p>
          <a:p>
            <a:pPr algn="ctr"/>
            <a:endParaRPr lang="en-US" sz="900" dirty="0">
              <a:solidFill>
                <a:schemeClr val="tx1"/>
              </a:solidFill>
            </a:endParaRPr>
          </a:p>
          <a:p>
            <a:pPr algn="ctr"/>
            <a:r>
              <a:rPr lang="en-US" sz="900" dirty="0">
                <a:solidFill>
                  <a:schemeClr val="tx1"/>
                </a:solidFill>
              </a:rPr>
              <a:t>register</a:t>
            </a:r>
          </a:p>
          <a:p>
            <a:pPr algn="ctr"/>
            <a:r>
              <a:rPr lang="en-US" sz="900" dirty="0">
                <a:solidFill>
                  <a:schemeClr val="tx1"/>
                </a:solidFill>
              </a:rPr>
              <a:t>Write</a:t>
            </a:r>
          </a:p>
        </p:txBody>
      </p:sp>
      <p:sp>
        <p:nvSpPr>
          <p:cNvPr id="27" name="Rectangle 26"/>
          <p:cNvSpPr/>
          <p:nvPr/>
        </p:nvSpPr>
        <p:spPr>
          <a:xfrm>
            <a:off x="7315200" y="2514600"/>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Converter A</a:t>
            </a:r>
          </a:p>
          <a:p>
            <a:pPr algn="ctr"/>
            <a:r>
              <a:rPr lang="en-US" sz="900" dirty="0">
                <a:solidFill>
                  <a:schemeClr val="tx1"/>
                </a:solidFill>
              </a:rPr>
              <a:t>unlocked</a:t>
            </a:r>
          </a:p>
        </p:txBody>
      </p:sp>
      <p:sp>
        <p:nvSpPr>
          <p:cNvPr id="28" name="Down Arrow 27"/>
          <p:cNvSpPr/>
          <p:nvPr/>
        </p:nvSpPr>
        <p:spPr>
          <a:xfrm>
            <a:off x="7543800" y="2971128"/>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2</a:t>
            </a:r>
          </a:p>
          <a:p>
            <a:pPr algn="ctr"/>
            <a:r>
              <a:rPr lang="en-US" sz="900" dirty="0">
                <a:solidFill>
                  <a:schemeClr val="tx1"/>
                </a:solidFill>
              </a:rPr>
              <a:t>Type A</a:t>
            </a:r>
          </a:p>
          <a:p>
            <a:pPr algn="ctr"/>
            <a:endParaRPr lang="en-US" sz="900" dirty="0">
              <a:solidFill>
                <a:schemeClr val="tx1"/>
              </a:solidFill>
            </a:endParaRPr>
          </a:p>
          <a:p>
            <a:pPr algn="ctr"/>
            <a:r>
              <a:rPr lang="en-US" sz="900" dirty="0">
                <a:solidFill>
                  <a:schemeClr val="tx1"/>
                </a:solidFill>
              </a:rPr>
              <a:t>register</a:t>
            </a:r>
          </a:p>
          <a:p>
            <a:pPr algn="ctr"/>
            <a:r>
              <a:rPr lang="en-US" sz="900" dirty="0">
                <a:solidFill>
                  <a:schemeClr val="tx1"/>
                </a:solidFill>
              </a:rPr>
              <a:t>Write</a:t>
            </a:r>
          </a:p>
        </p:txBody>
      </p:sp>
      <p:sp>
        <p:nvSpPr>
          <p:cNvPr id="32" name="Down Arrow 31"/>
          <p:cNvSpPr/>
          <p:nvPr/>
        </p:nvSpPr>
        <p:spPr>
          <a:xfrm>
            <a:off x="8915400" y="2513928"/>
            <a:ext cx="914400" cy="13716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a:solidFill>
                  <a:schemeClr val="tx1"/>
                </a:solidFill>
              </a:rPr>
              <a:t>register</a:t>
            </a:r>
          </a:p>
          <a:p>
            <a:pPr algn="ctr"/>
            <a:r>
              <a:rPr lang="en-US" sz="900" dirty="0" smtClean="0">
                <a:solidFill>
                  <a:schemeClr val="tx1"/>
                </a:solidFill>
              </a:rPr>
              <a:t>Write</a:t>
            </a:r>
            <a:endParaRPr lang="en-US" sz="900" dirty="0">
              <a:solidFill>
                <a:schemeClr val="tx1"/>
              </a:solidFill>
            </a:endParaRPr>
          </a:p>
        </p:txBody>
      </p:sp>
      <p:sp>
        <p:nvSpPr>
          <p:cNvPr id="25" name="Down Arrow 24"/>
          <p:cNvSpPr/>
          <p:nvPr/>
        </p:nvSpPr>
        <p:spPr>
          <a:xfrm>
            <a:off x="10515600" y="2971128"/>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4</a:t>
            </a:r>
          </a:p>
          <a:p>
            <a:pPr algn="ctr"/>
            <a:r>
              <a:rPr lang="en-US" sz="900" dirty="0">
                <a:solidFill>
                  <a:schemeClr val="tx1"/>
                </a:solidFill>
              </a:rPr>
              <a:t>Type B</a:t>
            </a:r>
          </a:p>
          <a:p>
            <a:pPr algn="ctr"/>
            <a:endParaRPr lang="en-US" sz="900" dirty="0">
              <a:solidFill>
                <a:schemeClr val="tx1"/>
              </a:solidFill>
            </a:endParaRPr>
          </a:p>
          <a:p>
            <a:pPr algn="ctr"/>
            <a:r>
              <a:rPr lang="en-US" sz="900" dirty="0">
                <a:solidFill>
                  <a:schemeClr val="tx1"/>
                </a:solidFill>
              </a:rPr>
              <a:t>register</a:t>
            </a:r>
          </a:p>
          <a:p>
            <a:pPr algn="ctr"/>
            <a:r>
              <a:rPr lang="en-US" sz="900" dirty="0" smtClean="0">
                <a:solidFill>
                  <a:schemeClr val="tx1"/>
                </a:solidFill>
              </a:rPr>
              <a:t>Write</a:t>
            </a:r>
            <a:endParaRPr lang="en-US" sz="900" dirty="0">
              <a:solidFill>
                <a:schemeClr val="tx1"/>
              </a:solidFill>
            </a:endParaRPr>
          </a:p>
        </p:txBody>
      </p:sp>
      <p:sp>
        <p:nvSpPr>
          <p:cNvPr id="29" name="Rectangle 28"/>
          <p:cNvSpPr/>
          <p:nvPr/>
        </p:nvSpPr>
        <p:spPr>
          <a:xfrm>
            <a:off x="10515600" y="2514600"/>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Converter A</a:t>
            </a:r>
          </a:p>
          <a:p>
            <a:pPr algn="ctr"/>
            <a:r>
              <a:rPr lang="en-US" sz="900" dirty="0">
                <a:solidFill>
                  <a:schemeClr val="tx1"/>
                </a:solidFill>
              </a:rPr>
              <a:t>unlocked</a:t>
            </a:r>
          </a:p>
        </p:txBody>
      </p:sp>
      <p:sp>
        <p:nvSpPr>
          <p:cNvPr id="30" name="Rectangle 29"/>
          <p:cNvSpPr/>
          <p:nvPr/>
        </p:nvSpPr>
        <p:spPr>
          <a:xfrm>
            <a:off x="6172200" y="687285"/>
            <a:ext cx="36576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Stream 1</a:t>
            </a:r>
          </a:p>
        </p:txBody>
      </p:sp>
      <p:sp>
        <p:nvSpPr>
          <p:cNvPr id="31" name="Rectangle 30"/>
          <p:cNvSpPr/>
          <p:nvPr/>
        </p:nvSpPr>
        <p:spPr>
          <a:xfrm>
            <a:off x="10287000" y="685800"/>
            <a:ext cx="13716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Stream</a:t>
            </a:r>
            <a:r>
              <a:rPr lang="en-US" sz="1600" dirty="0">
                <a:solidFill>
                  <a:schemeClr val="tx1"/>
                </a:solidFill>
              </a:rPr>
              <a:t> 2</a:t>
            </a:r>
          </a:p>
        </p:txBody>
      </p:sp>
      <p:sp>
        <p:nvSpPr>
          <p:cNvPr id="3" name="Date Placeholder 2"/>
          <p:cNvSpPr>
            <a:spLocks noGrp="1"/>
          </p:cNvSpPr>
          <p:nvPr>
            <p:ph type="dt" sz="half" idx="10"/>
          </p:nvPr>
        </p:nvSpPr>
        <p:spPr/>
        <p:txBody>
          <a:bodyPr/>
          <a:lstStyle/>
          <a:p>
            <a:r>
              <a:rPr lang="en-US" smtClean="0"/>
              <a:t>8/23/2018</a:t>
            </a:r>
            <a:endParaRPr lang="en-US" dirty="0"/>
          </a:p>
        </p:txBody>
      </p:sp>
      <p:sp>
        <p:nvSpPr>
          <p:cNvPr id="4" name="Footer Placeholder 3"/>
          <p:cNvSpPr>
            <a:spLocks noGrp="1"/>
          </p:cNvSpPr>
          <p:nvPr>
            <p:ph type="ftr" sz="quarter" idx="11"/>
          </p:nvPr>
        </p:nvSpPr>
        <p:spPr/>
        <p:txBody>
          <a:bodyPr/>
          <a:lstStyle/>
          <a:p>
            <a:r>
              <a:rPr lang="en-US" smtClean="0"/>
              <a:t>Peter van Gemmeren (ANL): ATLAS I/O Overview</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688113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Reading:</a:t>
            </a:r>
            <a:br>
              <a:rPr lang="en-US" dirty="0"/>
            </a:br>
            <a:r>
              <a:rPr lang="en-US" dirty="0"/>
              <a:t/>
            </a:r>
            <a:br>
              <a:rPr lang="en-US" dirty="0"/>
            </a:br>
            <a:r>
              <a:rPr lang="en-US" sz="2400" dirty="0"/>
              <a:t>All Objects are in the same  ROOT file and typically the same </a:t>
            </a:r>
            <a:r>
              <a:rPr lang="en-US" sz="2400" dirty="0" err="1"/>
              <a:t>TTree</a:t>
            </a:r>
            <a:endParaRPr lang="en-US" dirty="0"/>
          </a:p>
        </p:txBody>
      </p:sp>
      <p:sp>
        <p:nvSpPr>
          <p:cNvPr id="7" name="Rectangle 6"/>
          <p:cNvSpPr/>
          <p:nvPr/>
        </p:nvSpPr>
        <p:spPr>
          <a:xfrm>
            <a:off x="6172200" y="1595887"/>
            <a:ext cx="36576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PersistencySvc</a:t>
            </a:r>
            <a:r>
              <a:rPr lang="en-US" dirty="0">
                <a:solidFill>
                  <a:schemeClr val="tx1"/>
                </a:solidFill>
              </a:rPr>
              <a:t> 1 </a:t>
            </a:r>
            <a:r>
              <a:rPr lang="en-US" sz="900" dirty="0">
                <a:solidFill>
                  <a:schemeClr val="tx1"/>
                </a:solidFill>
              </a:rPr>
              <a:t>includes ROOT read</a:t>
            </a:r>
            <a:endParaRPr lang="en-US" dirty="0">
              <a:solidFill>
                <a:schemeClr val="tx1"/>
              </a:solidFill>
            </a:endParaRPr>
          </a:p>
        </p:txBody>
      </p:sp>
      <p:sp>
        <p:nvSpPr>
          <p:cNvPr id="8" name="Down Arrow 7"/>
          <p:cNvSpPr/>
          <p:nvPr/>
        </p:nvSpPr>
        <p:spPr>
          <a:xfrm>
            <a:off x="6172200" y="685800"/>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1</a:t>
            </a:r>
          </a:p>
          <a:p>
            <a:pPr algn="ctr"/>
            <a:r>
              <a:rPr lang="en-US" sz="900" dirty="0">
                <a:solidFill>
                  <a:schemeClr val="tx1"/>
                </a:solidFill>
              </a:rPr>
              <a:t>Type A</a:t>
            </a:r>
          </a:p>
          <a:p>
            <a:pPr algn="ctr"/>
            <a:endParaRPr lang="en-US" sz="900" dirty="0">
              <a:solidFill>
                <a:schemeClr val="tx1"/>
              </a:solidFill>
            </a:endParaRPr>
          </a:p>
          <a:p>
            <a:pPr algn="ctr"/>
            <a:r>
              <a:rPr lang="en-US" sz="900" dirty="0" err="1">
                <a:solidFill>
                  <a:schemeClr val="tx1"/>
                </a:solidFill>
              </a:rPr>
              <a:t>setObjPtr</a:t>
            </a:r>
            <a:endParaRPr lang="en-US" sz="900" dirty="0">
              <a:solidFill>
                <a:schemeClr val="tx1"/>
              </a:solidFill>
            </a:endParaRPr>
          </a:p>
        </p:txBody>
      </p:sp>
      <p:sp>
        <p:nvSpPr>
          <p:cNvPr id="9" name="Rectangle 8"/>
          <p:cNvSpPr/>
          <p:nvPr/>
        </p:nvSpPr>
        <p:spPr>
          <a:xfrm>
            <a:off x="6172200" y="3889841"/>
            <a:ext cx="2286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Converter A </a:t>
            </a:r>
            <a:r>
              <a:rPr lang="en-US" sz="900" dirty="0">
                <a:solidFill>
                  <a:schemeClr val="tx1"/>
                </a:solidFill>
              </a:rPr>
              <a:t>incl. T/P</a:t>
            </a:r>
            <a:endParaRPr lang="en-US" dirty="0">
              <a:solidFill>
                <a:schemeClr val="tx1"/>
              </a:solidFill>
            </a:endParaRPr>
          </a:p>
        </p:txBody>
      </p:sp>
      <p:sp>
        <p:nvSpPr>
          <p:cNvPr id="10" name="Down Arrow 9"/>
          <p:cNvSpPr/>
          <p:nvPr/>
        </p:nvSpPr>
        <p:spPr>
          <a:xfrm>
            <a:off x="7543800" y="681487"/>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2</a:t>
            </a:r>
          </a:p>
          <a:p>
            <a:pPr algn="ctr"/>
            <a:r>
              <a:rPr lang="en-US" sz="900" dirty="0">
                <a:solidFill>
                  <a:schemeClr val="tx1"/>
                </a:solidFill>
              </a:rPr>
              <a:t>Type A</a:t>
            </a:r>
          </a:p>
          <a:p>
            <a:pPr algn="ctr"/>
            <a:endParaRPr lang="en-US" sz="900" dirty="0">
              <a:solidFill>
                <a:schemeClr val="tx1"/>
              </a:solidFill>
            </a:endParaRPr>
          </a:p>
          <a:p>
            <a:pPr algn="ctr"/>
            <a:r>
              <a:rPr lang="en-US" sz="900" dirty="0" err="1">
                <a:solidFill>
                  <a:schemeClr val="tx1"/>
                </a:solidFill>
              </a:rPr>
              <a:t>setObjPtr</a:t>
            </a:r>
            <a:endParaRPr lang="en-US" sz="900" dirty="0">
              <a:solidFill>
                <a:schemeClr val="tx1"/>
              </a:solidFill>
            </a:endParaRPr>
          </a:p>
        </p:txBody>
      </p:sp>
      <p:sp>
        <p:nvSpPr>
          <p:cNvPr id="13" name="Down Arrow 12"/>
          <p:cNvSpPr/>
          <p:nvPr/>
        </p:nvSpPr>
        <p:spPr>
          <a:xfrm>
            <a:off x="6172200" y="2053087"/>
            <a:ext cx="914400" cy="18288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1</a:t>
            </a:r>
          </a:p>
          <a:p>
            <a:pPr algn="ctr"/>
            <a:r>
              <a:rPr lang="en-US" sz="900" dirty="0">
                <a:solidFill>
                  <a:schemeClr val="tx1"/>
                </a:solidFill>
              </a:rPr>
              <a:t>Type A</a:t>
            </a:r>
          </a:p>
          <a:p>
            <a:pPr algn="ctr"/>
            <a:endParaRPr lang="en-US" sz="900" dirty="0">
              <a:solidFill>
                <a:schemeClr val="tx1"/>
              </a:solidFill>
            </a:endParaRPr>
          </a:p>
          <a:p>
            <a:pPr algn="ctr"/>
            <a:r>
              <a:rPr lang="en-US" sz="900" dirty="0" err="1">
                <a:solidFill>
                  <a:schemeClr val="tx1"/>
                </a:solidFill>
              </a:rPr>
              <a:t>createObj</a:t>
            </a:r>
            <a:endParaRPr lang="en-US" sz="900" dirty="0">
              <a:solidFill>
                <a:schemeClr val="tx1"/>
              </a:solidFill>
            </a:endParaRPr>
          </a:p>
        </p:txBody>
      </p:sp>
      <p:sp>
        <p:nvSpPr>
          <p:cNvPr id="14" name="Rectangle 13"/>
          <p:cNvSpPr/>
          <p:nvPr/>
        </p:nvSpPr>
        <p:spPr>
          <a:xfrm>
            <a:off x="7315200" y="2057400"/>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solidFill>
                  <a:schemeClr val="tx1"/>
                </a:solidFill>
              </a:rPr>
              <a:t>PersistencySvc</a:t>
            </a:r>
            <a:endParaRPr lang="en-US" sz="900" dirty="0">
              <a:solidFill>
                <a:schemeClr val="tx1"/>
              </a:solidFill>
            </a:endParaRPr>
          </a:p>
          <a:p>
            <a:pPr algn="ctr"/>
            <a:r>
              <a:rPr lang="en-US" sz="900" dirty="0">
                <a:solidFill>
                  <a:schemeClr val="tx1"/>
                </a:solidFill>
              </a:rPr>
              <a:t>unlocked</a:t>
            </a:r>
          </a:p>
        </p:txBody>
      </p:sp>
      <p:sp>
        <p:nvSpPr>
          <p:cNvPr id="15" name="Down Arrow 14"/>
          <p:cNvSpPr/>
          <p:nvPr/>
        </p:nvSpPr>
        <p:spPr>
          <a:xfrm>
            <a:off x="7543800" y="2518241"/>
            <a:ext cx="914400" cy="13716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2</a:t>
            </a:r>
          </a:p>
          <a:p>
            <a:pPr algn="ctr"/>
            <a:r>
              <a:rPr lang="en-US" sz="900" dirty="0">
                <a:solidFill>
                  <a:schemeClr val="tx1"/>
                </a:solidFill>
              </a:rPr>
              <a:t>Type A</a:t>
            </a:r>
          </a:p>
          <a:p>
            <a:pPr algn="ctr"/>
            <a:endParaRPr lang="en-US" sz="900" dirty="0">
              <a:solidFill>
                <a:schemeClr val="tx1"/>
              </a:solidFill>
            </a:endParaRPr>
          </a:p>
          <a:p>
            <a:pPr algn="ctr"/>
            <a:r>
              <a:rPr lang="en-US" sz="900" dirty="0" err="1">
                <a:solidFill>
                  <a:schemeClr val="tx1"/>
                </a:solidFill>
              </a:rPr>
              <a:t>createObj</a:t>
            </a:r>
            <a:endParaRPr lang="en-US" sz="900" dirty="0">
              <a:solidFill>
                <a:schemeClr val="tx1"/>
              </a:solidFill>
            </a:endParaRPr>
          </a:p>
        </p:txBody>
      </p:sp>
      <p:sp>
        <p:nvSpPr>
          <p:cNvPr id="17" name="Down Arrow 16"/>
          <p:cNvSpPr/>
          <p:nvPr/>
        </p:nvSpPr>
        <p:spPr>
          <a:xfrm>
            <a:off x="8915400" y="683644"/>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err="1">
                <a:solidFill>
                  <a:schemeClr val="tx1"/>
                </a:solidFill>
              </a:rPr>
              <a:t>setObjPtr</a:t>
            </a:r>
            <a:endParaRPr lang="en-US" sz="900" dirty="0">
              <a:solidFill>
                <a:schemeClr val="tx1"/>
              </a:solidFill>
            </a:endParaRPr>
          </a:p>
        </p:txBody>
      </p:sp>
      <p:sp>
        <p:nvSpPr>
          <p:cNvPr id="18" name="Rectangle 17"/>
          <p:cNvSpPr/>
          <p:nvPr/>
        </p:nvSpPr>
        <p:spPr>
          <a:xfrm>
            <a:off x="8686800" y="2057400"/>
            <a:ext cx="1143000" cy="9144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solidFill>
                  <a:schemeClr val="tx1"/>
                </a:solidFill>
              </a:rPr>
              <a:t>PersistencySvc</a:t>
            </a:r>
            <a:endParaRPr lang="en-US" sz="900" dirty="0">
              <a:solidFill>
                <a:schemeClr val="tx1"/>
              </a:solidFill>
            </a:endParaRPr>
          </a:p>
          <a:p>
            <a:pPr algn="ctr"/>
            <a:r>
              <a:rPr lang="en-US" sz="900" dirty="0">
                <a:solidFill>
                  <a:schemeClr val="tx1"/>
                </a:solidFill>
              </a:rPr>
              <a:t>unlocked</a:t>
            </a:r>
          </a:p>
        </p:txBody>
      </p:sp>
      <p:sp>
        <p:nvSpPr>
          <p:cNvPr id="19" name="Rectangle 18"/>
          <p:cNvSpPr/>
          <p:nvPr/>
        </p:nvSpPr>
        <p:spPr>
          <a:xfrm>
            <a:off x="10287000" y="1600200"/>
            <a:ext cx="13716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Optionally:</a:t>
            </a:r>
          </a:p>
          <a:p>
            <a:pPr algn="ctr"/>
            <a:r>
              <a:rPr lang="en-US" sz="900" dirty="0" err="1">
                <a:solidFill>
                  <a:schemeClr val="tx1"/>
                </a:solidFill>
              </a:rPr>
              <a:t>PersistencySvc</a:t>
            </a:r>
            <a:r>
              <a:rPr lang="en-US" sz="900" dirty="0">
                <a:solidFill>
                  <a:schemeClr val="tx1"/>
                </a:solidFill>
              </a:rPr>
              <a:t> 2</a:t>
            </a:r>
          </a:p>
        </p:txBody>
      </p:sp>
      <p:sp>
        <p:nvSpPr>
          <p:cNvPr id="20" name="Down Arrow 19"/>
          <p:cNvSpPr/>
          <p:nvPr/>
        </p:nvSpPr>
        <p:spPr>
          <a:xfrm>
            <a:off x="10515600" y="685800"/>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err="1">
                <a:solidFill>
                  <a:schemeClr val="tx1"/>
                </a:solidFill>
              </a:rPr>
              <a:t>setObjPtr</a:t>
            </a:r>
            <a:endParaRPr lang="en-US" sz="900" dirty="0">
              <a:solidFill>
                <a:schemeClr val="tx1"/>
              </a:solidFill>
            </a:endParaRPr>
          </a:p>
        </p:txBody>
      </p:sp>
      <p:sp>
        <p:nvSpPr>
          <p:cNvPr id="21" name="Down Arrow 20"/>
          <p:cNvSpPr/>
          <p:nvPr/>
        </p:nvSpPr>
        <p:spPr>
          <a:xfrm>
            <a:off x="10515600" y="2061041"/>
            <a:ext cx="914400" cy="18288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err="1">
                <a:solidFill>
                  <a:schemeClr val="tx1"/>
                </a:solidFill>
              </a:rPr>
              <a:t>createObj</a:t>
            </a:r>
            <a:endParaRPr lang="en-US" sz="900" dirty="0">
              <a:solidFill>
                <a:schemeClr val="tx1"/>
              </a:solidFill>
            </a:endParaRPr>
          </a:p>
        </p:txBody>
      </p:sp>
      <p:sp>
        <p:nvSpPr>
          <p:cNvPr id="22" name="Rectangle 21"/>
          <p:cNvSpPr/>
          <p:nvPr/>
        </p:nvSpPr>
        <p:spPr>
          <a:xfrm>
            <a:off x="8686800" y="3886200"/>
            <a:ext cx="29718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Converter B</a:t>
            </a:r>
          </a:p>
        </p:txBody>
      </p:sp>
      <p:sp>
        <p:nvSpPr>
          <p:cNvPr id="23" name="Rectangle 22"/>
          <p:cNvSpPr/>
          <p:nvPr/>
        </p:nvSpPr>
        <p:spPr>
          <a:xfrm>
            <a:off x="7315200" y="4343400"/>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Converter</a:t>
            </a:r>
          </a:p>
          <a:p>
            <a:pPr algn="ctr"/>
            <a:r>
              <a:rPr lang="en-US" sz="900" dirty="0">
                <a:solidFill>
                  <a:schemeClr val="tx1"/>
                </a:solidFill>
              </a:rPr>
              <a:t>unlocked</a:t>
            </a:r>
          </a:p>
        </p:txBody>
      </p:sp>
      <p:sp>
        <p:nvSpPr>
          <p:cNvPr id="24" name="Down Arrow 23"/>
          <p:cNvSpPr/>
          <p:nvPr/>
        </p:nvSpPr>
        <p:spPr>
          <a:xfrm>
            <a:off x="8915400" y="2971800"/>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err="1">
                <a:solidFill>
                  <a:schemeClr val="tx1"/>
                </a:solidFill>
              </a:rPr>
              <a:t>createObj</a:t>
            </a:r>
            <a:endParaRPr lang="en-US" sz="900" dirty="0">
              <a:solidFill>
                <a:schemeClr val="tx1"/>
              </a:solidFill>
            </a:endParaRPr>
          </a:p>
        </p:txBody>
      </p:sp>
      <p:sp>
        <p:nvSpPr>
          <p:cNvPr id="26" name="Down Arrow 25"/>
          <p:cNvSpPr/>
          <p:nvPr/>
        </p:nvSpPr>
        <p:spPr>
          <a:xfrm>
            <a:off x="6172200" y="4347041"/>
            <a:ext cx="914400" cy="13716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1</a:t>
            </a:r>
          </a:p>
          <a:p>
            <a:pPr algn="ctr"/>
            <a:r>
              <a:rPr lang="en-US" sz="900" dirty="0">
                <a:solidFill>
                  <a:schemeClr val="tx1"/>
                </a:solidFill>
              </a:rPr>
              <a:t>Type A</a:t>
            </a:r>
          </a:p>
          <a:p>
            <a:pPr algn="ctr"/>
            <a:endParaRPr lang="en-US" sz="900" dirty="0">
              <a:solidFill>
                <a:schemeClr val="tx1"/>
              </a:solidFill>
            </a:endParaRPr>
          </a:p>
          <a:p>
            <a:pPr algn="ctr"/>
            <a:r>
              <a:rPr lang="en-US" sz="900" dirty="0">
                <a:solidFill>
                  <a:schemeClr val="tx1"/>
                </a:solidFill>
              </a:rPr>
              <a:t>Done</a:t>
            </a:r>
          </a:p>
        </p:txBody>
      </p:sp>
      <p:sp>
        <p:nvSpPr>
          <p:cNvPr id="27" name="Rectangle 26"/>
          <p:cNvSpPr/>
          <p:nvPr/>
        </p:nvSpPr>
        <p:spPr>
          <a:xfrm>
            <a:off x="7315200" y="4351354"/>
            <a:ext cx="1143000" cy="45720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Converter A</a:t>
            </a:r>
          </a:p>
          <a:p>
            <a:pPr algn="ctr"/>
            <a:r>
              <a:rPr lang="en-US" sz="900" dirty="0">
                <a:solidFill>
                  <a:schemeClr val="tx1"/>
                </a:solidFill>
              </a:rPr>
              <a:t>unlocked</a:t>
            </a:r>
          </a:p>
        </p:txBody>
      </p:sp>
      <p:sp>
        <p:nvSpPr>
          <p:cNvPr id="28" name="Down Arrow 27"/>
          <p:cNvSpPr/>
          <p:nvPr/>
        </p:nvSpPr>
        <p:spPr>
          <a:xfrm>
            <a:off x="7543800" y="4800600"/>
            <a:ext cx="914400" cy="9144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2</a:t>
            </a:r>
          </a:p>
          <a:p>
            <a:pPr algn="ctr"/>
            <a:r>
              <a:rPr lang="en-US" sz="900" dirty="0">
                <a:solidFill>
                  <a:schemeClr val="tx1"/>
                </a:solidFill>
              </a:rPr>
              <a:t>Type A</a:t>
            </a:r>
          </a:p>
          <a:p>
            <a:pPr algn="ctr"/>
            <a:endParaRPr lang="en-US" sz="900" dirty="0">
              <a:solidFill>
                <a:schemeClr val="tx1"/>
              </a:solidFill>
            </a:endParaRPr>
          </a:p>
          <a:p>
            <a:pPr algn="ctr"/>
            <a:r>
              <a:rPr lang="en-US" sz="900" dirty="0">
                <a:solidFill>
                  <a:schemeClr val="tx1"/>
                </a:solidFill>
              </a:rPr>
              <a:t>Done</a:t>
            </a:r>
          </a:p>
        </p:txBody>
      </p:sp>
      <p:sp>
        <p:nvSpPr>
          <p:cNvPr id="32" name="Down Arrow 31"/>
          <p:cNvSpPr/>
          <p:nvPr/>
        </p:nvSpPr>
        <p:spPr>
          <a:xfrm>
            <a:off x="8915400" y="4343400"/>
            <a:ext cx="914400" cy="1371600"/>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dirty="0">
                <a:solidFill>
                  <a:schemeClr val="tx1"/>
                </a:solidFill>
              </a:rPr>
              <a:t>Obj. 3</a:t>
            </a:r>
          </a:p>
          <a:p>
            <a:pPr algn="ctr"/>
            <a:r>
              <a:rPr lang="en-US" sz="900" dirty="0">
                <a:solidFill>
                  <a:schemeClr val="tx1"/>
                </a:solidFill>
              </a:rPr>
              <a:t>Type B</a:t>
            </a:r>
          </a:p>
          <a:p>
            <a:pPr algn="ctr"/>
            <a:endParaRPr lang="en-US" sz="900" dirty="0">
              <a:solidFill>
                <a:schemeClr val="tx1"/>
              </a:solidFill>
            </a:endParaRPr>
          </a:p>
          <a:p>
            <a:pPr algn="ctr"/>
            <a:r>
              <a:rPr lang="en-US" sz="900" dirty="0">
                <a:solidFill>
                  <a:schemeClr val="tx1"/>
                </a:solidFill>
              </a:rPr>
              <a:t>Done</a:t>
            </a:r>
          </a:p>
        </p:txBody>
      </p:sp>
      <p:sp>
        <p:nvSpPr>
          <p:cNvPr id="34" name="Date Placeholder 33"/>
          <p:cNvSpPr>
            <a:spLocks noGrp="1"/>
          </p:cNvSpPr>
          <p:nvPr>
            <p:ph type="dt" sz="half" idx="10"/>
          </p:nvPr>
        </p:nvSpPr>
        <p:spPr/>
        <p:txBody>
          <a:bodyPr/>
          <a:lstStyle/>
          <a:p>
            <a:r>
              <a:rPr lang="en-US" smtClean="0"/>
              <a:t>8/23/2018</a:t>
            </a:r>
            <a:endParaRPr lang="en-US" dirty="0"/>
          </a:p>
        </p:txBody>
      </p:sp>
      <p:sp>
        <p:nvSpPr>
          <p:cNvPr id="35" name="Footer Placeholder 34"/>
          <p:cNvSpPr>
            <a:spLocks noGrp="1"/>
          </p:cNvSpPr>
          <p:nvPr>
            <p:ph type="ftr" sz="quarter" idx="11"/>
          </p:nvPr>
        </p:nvSpPr>
        <p:spPr/>
        <p:txBody>
          <a:bodyPr/>
          <a:lstStyle/>
          <a:p>
            <a:r>
              <a:rPr lang="en-US" smtClean="0"/>
              <a:t>Peter van Gemmeren (ANL): ATLAS I/O Overview</a:t>
            </a:r>
            <a:endParaRPr lang="en-US" dirty="0"/>
          </a:p>
        </p:txBody>
      </p:sp>
      <p:sp>
        <p:nvSpPr>
          <p:cNvPr id="36" name="Slide Number Placeholder 35"/>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387418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 for LHC computing at Run 4</a:t>
            </a:r>
            <a:endParaRPr lang="en-US" dirty="0"/>
          </a:p>
        </p:txBody>
      </p:sp>
      <p:sp>
        <p:nvSpPr>
          <p:cNvPr id="5" name="Content Placeholder 4"/>
          <p:cNvSpPr>
            <a:spLocks noGrp="1"/>
          </p:cNvSpPr>
          <p:nvPr>
            <p:ph sz="half" idx="1"/>
          </p:nvPr>
        </p:nvSpPr>
        <p:spPr>
          <a:xfrm>
            <a:off x="3867912" y="868680"/>
            <a:ext cx="4114038" cy="5120640"/>
          </a:xfrm>
        </p:spPr>
        <p:txBody>
          <a:bodyPr>
            <a:noAutofit/>
          </a:bodyPr>
          <a:lstStyle/>
          <a:p>
            <a:r>
              <a:rPr lang="en-US" sz="1800" dirty="0" smtClean="0"/>
              <a:t>Assuming ATLAS’ current compute model, CPU and storage needs for Run 4 will increase to a factor of 5-10 beyond what is affordable.</a:t>
            </a:r>
          </a:p>
          <a:p>
            <a:r>
              <a:rPr lang="en-US" sz="1800" dirty="0" smtClean="0"/>
              <a:t>The answer on how to mitigate the shortfall is better, wider and more efficient, use of HPC:</a:t>
            </a:r>
          </a:p>
          <a:p>
            <a:pPr lvl="1"/>
            <a:r>
              <a:rPr lang="en-US" sz="1600" dirty="0" smtClean="0"/>
              <a:t>ATLAS software, Athena,  was written for serial workflow</a:t>
            </a:r>
          </a:p>
          <a:p>
            <a:pPr lvl="2"/>
            <a:r>
              <a:rPr lang="en-US" sz="1400" dirty="0" smtClean="0"/>
              <a:t>Migrated to </a:t>
            </a:r>
            <a:r>
              <a:rPr lang="en-US" sz="1400" dirty="0" err="1" smtClean="0"/>
              <a:t>AthenaMP</a:t>
            </a:r>
            <a:r>
              <a:rPr lang="en-US" sz="1400" dirty="0" smtClean="0"/>
              <a:t> in Run 2, but still dealing with improvements.</a:t>
            </a:r>
          </a:p>
          <a:p>
            <a:pPr lvl="3"/>
            <a:r>
              <a:rPr lang="en-US" sz="1200" dirty="0" smtClean="0"/>
              <a:t>Required only Core and I/O software changes.</a:t>
            </a:r>
          </a:p>
          <a:p>
            <a:pPr lvl="2"/>
            <a:r>
              <a:rPr lang="en-US" sz="1400" dirty="0" smtClean="0"/>
              <a:t>In process, but behind schedule, to move to </a:t>
            </a:r>
            <a:r>
              <a:rPr lang="en-US" sz="1400" dirty="0" err="1" smtClean="0"/>
              <a:t>AthenaMT</a:t>
            </a:r>
            <a:r>
              <a:rPr lang="en-US" sz="1400" dirty="0" smtClean="0"/>
              <a:t> for Run 3.</a:t>
            </a:r>
          </a:p>
          <a:p>
            <a:pPr lvl="3"/>
            <a:r>
              <a:rPr lang="en-US" sz="1200" dirty="0" smtClean="0"/>
              <a:t>Limited changes non-Core software, but clients need to adjust to new interfaces.</a:t>
            </a:r>
          </a:p>
          <a:p>
            <a:pPr lvl="2"/>
            <a:r>
              <a:rPr lang="en-US" sz="1400" dirty="0" smtClean="0"/>
              <a:t>Changes to allow efficient use of heterogeneous HPC resources (including GPU/accelerators) for Run 4 will be more intrusive.</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96663" y="868363"/>
            <a:ext cx="3318586" cy="5121275"/>
          </a:xfrm>
        </p:spPr>
      </p:pic>
      <p:sp>
        <p:nvSpPr>
          <p:cNvPr id="8" name="TextBox 7"/>
          <p:cNvSpPr txBox="1"/>
          <p:nvPr/>
        </p:nvSpPr>
        <p:spPr>
          <a:xfrm>
            <a:off x="9544050" y="5989320"/>
            <a:ext cx="2647950" cy="646331"/>
          </a:xfrm>
          <a:prstGeom prst="rect">
            <a:avLst/>
          </a:prstGeom>
          <a:noFill/>
        </p:spPr>
        <p:txBody>
          <a:bodyPr wrap="square" rtlCol="0">
            <a:spAutoFit/>
          </a:bodyPr>
          <a:lstStyle/>
          <a:p>
            <a:r>
              <a:rPr lang="en-US" dirty="0" smtClean="0"/>
              <a:t>Figures taken from:</a:t>
            </a:r>
          </a:p>
          <a:p>
            <a:r>
              <a:rPr lang="en-US" dirty="0">
                <a:hlinkClick r:id="rId3"/>
              </a:rPr>
              <a:t>arXiv:1712.06982v3</a:t>
            </a:r>
            <a:endParaRPr lang="en-US" dirty="0"/>
          </a:p>
        </p:txBody>
      </p:sp>
      <p:sp>
        <p:nvSpPr>
          <p:cNvPr id="9" name="Date Placeholder 8"/>
          <p:cNvSpPr>
            <a:spLocks noGrp="1"/>
          </p:cNvSpPr>
          <p:nvPr>
            <p:ph type="dt" sz="half" idx="10"/>
          </p:nvPr>
        </p:nvSpPr>
        <p:spPr/>
        <p:txBody>
          <a:bodyPr/>
          <a:lstStyle/>
          <a:p>
            <a:r>
              <a:rPr lang="en-US" smtClean="0"/>
              <a:t>8/23/2018</a:t>
            </a:r>
            <a:endParaRPr lang="en-US" dirty="0"/>
          </a:p>
        </p:txBody>
      </p:sp>
      <p:sp>
        <p:nvSpPr>
          <p:cNvPr id="10" name="Footer Placeholder 9"/>
          <p:cNvSpPr>
            <a:spLocks noGrp="1"/>
          </p:cNvSpPr>
          <p:nvPr>
            <p:ph type="ftr" sz="quarter" idx="11"/>
          </p:nvPr>
        </p:nvSpPr>
        <p:spPr/>
        <p:txBody>
          <a:bodyPr/>
          <a:lstStyle/>
          <a:p>
            <a:r>
              <a:rPr lang="en-US" dirty="0" smtClean="0"/>
              <a:t>Peter van Gemmeren (ANL): ATLAS I/O Overview</a:t>
            </a:r>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68914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Run3 -&gt; Run 4</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ATLAS is currently reviewing its I/O framework and persistence infrastructure.</a:t>
            </a:r>
          </a:p>
          <a:p>
            <a:r>
              <a:rPr lang="en-US" dirty="0" smtClean="0"/>
              <a:t>Clearly efficient utilization of HPC resources will be a major ingredient for dealing with the increase of compute resource requirements in HL-LHC.</a:t>
            </a:r>
          </a:p>
          <a:p>
            <a:pPr lvl="1"/>
            <a:r>
              <a:rPr lang="en-US" dirty="0" smtClean="0"/>
              <a:t>Getting data onto and oﬀ of a large number of HPC nodes eﬃciently will be essential to eﬀective exploitation of HPC architectures.</a:t>
            </a:r>
          </a:p>
          <a:p>
            <a:pPr lvl="1"/>
            <a:r>
              <a:rPr lang="en-US" dirty="0" err="1" smtClean="0"/>
              <a:t>SharedWriter</a:t>
            </a:r>
            <a:r>
              <a:rPr lang="en-US" dirty="0" smtClean="0"/>
              <a:t> already </a:t>
            </a:r>
            <a:r>
              <a:rPr lang="en-US" dirty="0"/>
              <a:t>in production (e.g., in </a:t>
            </a:r>
            <a:r>
              <a:rPr lang="en-US" dirty="0" err="1" smtClean="0"/>
              <a:t>AthenaMP</a:t>
            </a:r>
            <a:r>
              <a:rPr lang="en-US" dirty="0" smtClean="0"/>
              <a:t>) </a:t>
            </a:r>
            <a:r>
              <a:rPr lang="en-US" dirty="0"/>
              <a:t>and the I/O components already supporting multithreaded processing (</a:t>
            </a:r>
            <a:r>
              <a:rPr lang="en-US" dirty="0" err="1"/>
              <a:t>AthenaMT</a:t>
            </a:r>
            <a:r>
              <a:rPr lang="en-US" dirty="0"/>
              <a:t>) provide a solid foundation for such work </a:t>
            </a:r>
            <a:endParaRPr lang="en-US" dirty="0" smtClean="0"/>
          </a:p>
          <a:p>
            <a:pPr lvl="2"/>
            <a:r>
              <a:rPr lang="en-US" dirty="0" smtClean="0"/>
              <a:t>A </a:t>
            </a:r>
            <a:r>
              <a:rPr lang="en-US" dirty="0"/>
              <a:t>look at integrating current ATLAS shared writer code with MPI underway at </a:t>
            </a:r>
            <a:r>
              <a:rPr lang="en-US" dirty="0" smtClean="0"/>
              <a:t>LBNL</a:t>
            </a:r>
          </a:p>
          <a:p>
            <a:pPr lvl="2"/>
            <a:r>
              <a:rPr lang="en-US" dirty="0" smtClean="0"/>
              <a:t>Related </a:t>
            </a:r>
            <a:r>
              <a:rPr lang="en-US" dirty="0"/>
              <a:t>work (</a:t>
            </a:r>
            <a:r>
              <a:rPr lang="en-US" dirty="0" err="1"/>
              <a:t>TMPIFile</a:t>
            </a:r>
            <a:r>
              <a:rPr lang="en-US" dirty="0"/>
              <a:t> with synchronization across MPI ranks) by a summer student at </a:t>
            </a:r>
            <a:r>
              <a:rPr lang="en-US" dirty="0" smtClean="0"/>
              <a:t>Argonne</a:t>
            </a: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309212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Streaming data</a:t>
            </a:r>
            <a:endParaRPr lang="en-US" dirty="0"/>
          </a:p>
        </p:txBody>
      </p:sp>
      <p:sp>
        <p:nvSpPr>
          <p:cNvPr id="3" name="Content Placeholder 2"/>
          <p:cNvSpPr>
            <a:spLocks noGrp="1"/>
          </p:cNvSpPr>
          <p:nvPr>
            <p:ph idx="1"/>
          </p:nvPr>
        </p:nvSpPr>
        <p:spPr/>
        <p:txBody>
          <a:bodyPr>
            <a:normAutofit/>
          </a:bodyPr>
          <a:lstStyle/>
          <a:p>
            <a:r>
              <a:rPr lang="en-US" dirty="0" smtClean="0"/>
              <a:t>ATLAS </a:t>
            </a:r>
            <a:r>
              <a:rPr lang="en-US" dirty="0"/>
              <a:t>already employs a serialization </a:t>
            </a:r>
            <a:r>
              <a:rPr lang="en-US" dirty="0" smtClean="0"/>
              <a:t>infrastructure</a:t>
            </a:r>
          </a:p>
          <a:p>
            <a:pPr lvl="1"/>
            <a:r>
              <a:rPr lang="en-US" dirty="0" smtClean="0"/>
              <a:t>for </a:t>
            </a:r>
            <a:r>
              <a:rPr lang="en-US" dirty="0"/>
              <a:t>example,  to write high-level trigger (HLT) </a:t>
            </a:r>
            <a:r>
              <a:rPr lang="en-US" dirty="0" smtClean="0"/>
              <a:t>results</a:t>
            </a:r>
          </a:p>
          <a:p>
            <a:pPr lvl="1"/>
            <a:r>
              <a:rPr lang="en-US" dirty="0" smtClean="0"/>
              <a:t>and </a:t>
            </a:r>
            <a:r>
              <a:rPr lang="en-US" dirty="0"/>
              <a:t>for communication within a shared </a:t>
            </a:r>
            <a:r>
              <a:rPr lang="en-US" dirty="0" smtClean="0"/>
              <a:t>I/O implementation</a:t>
            </a:r>
          </a:p>
          <a:p>
            <a:r>
              <a:rPr lang="en-US" dirty="0" smtClean="0"/>
              <a:t>Developing a </a:t>
            </a:r>
            <a:r>
              <a:rPr lang="en-US" dirty="0"/>
              <a:t>uniﬁed approach to serialization that supports, not only event streaming, but data object streaming to </a:t>
            </a:r>
            <a:r>
              <a:rPr lang="en-US" dirty="0" smtClean="0"/>
              <a:t>coprocessors, to GPUS, </a:t>
            </a:r>
            <a:r>
              <a:rPr lang="en-US" dirty="0"/>
              <a:t>and to other </a:t>
            </a:r>
            <a:r>
              <a:rPr lang="en-US" dirty="0" smtClean="0"/>
              <a:t>nodes.</a:t>
            </a:r>
          </a:p>
          <a:p>
            <a:r>
              <a:rPr lang="en-US" dirty="0" smtClean="0"/>
              <a:t>ATLAS </a:t>
            </a:r>
            <a:r>
              <a:rPr lang="en-US" dirty="0"/>
              <a:t>takes advantage of ROOT-based </a:t>
            </a:r>
            <a:r>
              <a:rPr lang="en-US" dirty="0" smtClean="0"/>
              <a:t>streaming.</a:t>
            </a:r>
          </a:p>
          <a:p>
            <a:pPr lvl="1"/>
            <a:r>
              <a:rPr lang="en-US" dirty="0" smtClean="0"/>
              <a:t>An integrated, lightweight </a:t>
            </a:r>
            <a:r>
              <a:rPr lang="en-US" dirty="0"/>
              <a:t>approach for streaming data </a:t>
            </a:r>
            <a:r>
              <a:rPr lang="en-US" dirty="0" smtClean="0"/>
              <a:t>directly would </a:t>
            </a:r>
            <a:r>
              <a:rPr lang="en-US" dirty="0"/>
              <a:t>allow us to exploit co-processing more </a:t>
            </a:r>
            <a:r>
              <a:rPr lang="en-US" dirty="0" smtClean="0"/>
              <a:t>eﬃciently.</a:t>
            </a:r>
          </a:p>
          <a:p>
            <a:pPr lvl="2"/>
            <a:r>
              <a:rPr lang="en-US" dirty="0" smtClean="0"/>
              <a:t>E.g.: Reading an Auxiliary Store variable (like vector&lt;float&gt; directly onto GPU (as float []).</a:t>
            </a: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115944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TMPI File</a:t>
            </a:r>
            <a:endParaRPr lang="en-US" dirty="0"/>
          </a:p>
        </p:txBody>
      </p:sp>
      <p:sp>
        <p:nvSpPr>
          <p:cNvPr id="3" name="Content Placeholder 2"/>
          <p:cNvSpPr>
            <a:spLocks noGrp="1"/>
          </p:cNvSpPr>
          <p:nvPr>
            <p:ph idx="1"/>
          </p:nvPr>
        </p:nvSpPr>
        <p:spPr>
          <a:xfrm>
            <a:off x="3869268" y="864108"/>
            <a:ext cx="7315200" cy="2564892"/>
          </a:xfrm>
        </p:spPr>
        <p:txBody>
          <a:bodyPr/>
          <a:lstStyle/>
          <a:p>
            <a:r>
              <a:rPr lang="en-US" dirty="0"/>
              <a:t>Work done by Amit </a:t>
            </a:r>
            <a:r>
              <a:rPr lang="en-US" dirty="0" err="1" smtClean="0"/>
              <a:t>Bashyal</a:t>
            </a:r>
            <a:r>
              <a:rPr lang="en-US" dirty="0" smtClean="0"/>
              <a:t> (CCE summer student, </a:t>
            </a:r>
            <a:r>
              <a:rPr lang="en-US" dirty="0"/>
              <a:t>Advisor: Taylor </a:t>
            </a:r>
            <a:r>
              <a:rPr lang="en-US" dirty="0" smtClean="0"/>
              <a:t>Childers).</a:t>
            </a:r>
          </a:p>
          <a:p>
            <a:r>
              <a:rPr lang="en-US" dirty="0" err="1" smtClean="0"/>
              <a:t>TFile</a:t>
            </a:r>
            <a:r>
              <a:rPr lang="en-US" dirty="0" smtClean="0"/>
              <a:t> like </a:t>
            </a:r>
            <a:r>
              <a:rPr lang="en-US" dirty="0"/>
              <a:t>Object that is derived from </a:t>
            </a:r>
            <a:r>
              <a:rPr lang="en-US" dirty="0" err="1" smtClean="0"/>
              <a:t>TMemFile</a:t>
            </a:r>
            <a:r>
              <a:rPr lang="en-US" dirty="0" smtClean="0"/>
              <a:t> and </a:t>
            </a:r>
            <a:r>
              <a:rPr lang="en-US" dirty="0"/>
              <a:t>uses MPI Libraries for Parallel </a:t>
            </a:r>
            <a:r>
              <a:rPr lang="en-US" dirty="0" smtClean="0"/>
              <a:t>IO.</a:t>
            </a:r>
          </a:p>
          <a:p>
            <a:r>
              <a:rPr lang="en-US" dirty="0" smtClean="0"/>
              <a:t>Process data in </a:t>
            </a:r>
            <a:r>
              <a:rPr lang="en-US" dirty="0"/>
              <a:t>parallel and write them into disk in </a:t>
            </a:r>
            <a:r>
              <a:rPr lang="en-US" dirty="0" err="1" smtClean="0"/>
              <a:t>TFile</a:t>
            </a:r>
            <a:r>
              <a:rPr lang="en-US" dirty="0" smtClean="0"/>
              <a:t> as </a:t>
            </a:r>
            <a:r>
              <a:rPr lang="en-US" dirty="0"/>
              <a:t>output</a:t>
            </a:r>
            <a:r>
              <a:rPr lang="en-US" dirty="0" smtClean="0"/>
              <a:t>.</a:t>
            </a:r>
          </a:p>
          <a:p>
            <a:r>
              <a:rPr lang="en-US" dirty="0" smtClean="0"/>
              <a:t>Works with </a:t>
            </a:r>
            <a:r>
              <a:rPr lang="en-US" dirty="0" err="1" smtClean="0"/>
              <a:t>TTree</a:t>
            </a:r>
            <a:r>
              <a:rPr lang="en-US" dirty="0" smtClean="0"/>
              <a:t> cluster</a:t>
            </a:r>
          </a:p>
          <a:p>
            <a:pPr lvl="1"/>
            <a:r>
              <a:rPr lang="en-US" dirty="0" smtClean="0"/>
              <a:t>Worker collect events, compresses and sends to collector.</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26</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3388" y="3395620"/>
            <a:ext cx="4461673" cy="2815237"/>
          </a:xfrm>
          <a:prstGeom prst="rect">
            <a:avLst/>
          </a:prstGeom>
        </p:spPr>
      </p:pic>
    </p:spTree>
    <p:extLst>
      <p:ext uri="{BB962C8B-B14F-4D97-AF65-F5344CB8AC3E}">
        <p14:creationId xmlns:p14="http://schemas.microsoft.com/office/powerpoint/2010/main" val="4163702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ALCF </a:t>
            </a:r>
            <a:r>
              <a:rPr lang="en-US" dirty="0" smtClean="0"/>
              <a:t>data </a:t>
            </a:r>
            <a:r>
              <a:rPr lang="en-US" dirty="0"/>
              <a:t>and learning </a:t>
            </a:r>
            <a:r>
              <a:rPr lang="en-US" dirty="0" smtClean="0"/>
              <a:t>project </a:t>
            </a:r>
            <a:r>
              <a:rPr lang="en-US" dirty="0"/>
              <a:t>for Aurora Early Science Program</a:t>
            </a:r>
          </a:p>
        </p:txBody>
      </p:sp>
      <p:sp>
        <p:nvSpPr>
          <p:cNvPr id="3" name="Content Placeholder 2"/>
          <p:cNvSpPr>
            <a:spLocks noGrp="1"/>
          </p:cNvSpPr>
          <p:nvPr>
            <p:ph idx="1"/>
          </p:nvPr>
        </p:nvSpPr>
        <p:spPr/>
        <p:txBody>
          <a:bodyPr/>
          <a:lstStyle/>
          <a:p>
            <a:r>
              <a:rPr lang="en-US" b="1" dirty="0"/>
              <a:t>Simulating and Learning in the ATLAS Detector at the </a:t>
            </a:r>
            <a:r>
              <a:rPr lang="en-US" b="1" dirty="0" err="1"/>
              <a:t>Exascale</a:t>
            </a:r>
            <a:r>
              <a:rPr lang="en-US" dirty="0"/>
              <a:t/>
            </a:r>
            <a:br>
              <a:rPr lang="en-US" dirty="0"/>
            </a:br>
            <a:r>
              <a:rPr lang="en-US" b="1" i="1" dirty="0"/>
              <a:t>James </a:t>
            </a:r>
            <a:r>
              <a:rPr lang="en-US" b="1" i="1" dirty="0" err="1"/>
              <a:t>Proudfoot</a:t>
            </a:r>
            <a:r>
              <a:rPr lang="en-US" b="1" i="1" dirty="0"/>
              <a:t>, Argonne National </a:t>
            </a:r>
            <a:r>
              <a:rPr lang="en-US" b="1" i="1" dirty="0" smtClean="0"/>
              <a:t>Laboratory</a:t>
            </a:r>
          </a:p>
          <a:p>
            <a:pPr lvl="1"/>
            <a:r>
              <a:rPr lang="en-US" b="1" i="1" dirty="0" smtClean="0"/>
              <a:t>Co-PI’s from ANL and LBNL</a:t>
            </a:r>
            <a:endParaRPr lang="en-US" dirty="0"/>
          </a:p>
          <a:p>
            <a:r>
              <a:rPr lang="en-US" dirty="0"/>
              <a:t>The ATLAS experiment at the Large Hadron Collider measures particles produced in proton-proton collision as if it were an extraordinarily rapid camera. These measurements led to the discovery of the Higgs boson, but hundreds of petabytes of data still remain unexamined, and the experiment’s computational needs will grow by an order of magnitude or more over the next decade. This project deploys necessary workflows and updates algorithms for </a:t>
            </a:r>
            <a:r>
              <a:rPr lang="en-US" dirty="0" err="1"/>
              <a:t>exascale</a:t>
            </a:r>
            <a:r>
              <a:rPr lang="en-US" dirty="0"/>
              <a:t> machines, preparing Aurora for effective use in the search for new physics.</a:t>
            </a:r>
          </a:p>
          <a:p>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27</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120" y="4707456"/>
            <a:ext cx="4168902" cy="1648894"/>
          </a:xfrm>
          <a:prstGeom prst="rect">
            <a:avLst/>
          </a:prstGeom>
        </p:spPr>
      </p:pic>
    </p:spTree>
    <p:extLst>
      <p:ext uri="{BB962C8B-B14F-4D97-AF65-F5344CB8AC3E}">
        <p14:creationId xmlns:p14="http://schemas.microsoft.com/office/powerpoint/2010/main" val="3879214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ATLAS has successfully used ROOT to store almost 400 Petabyte of event data.</a:t>
            </a:r>
          </a:p>
          <a:p>
            <a:r>
              <a:rPr lang="en-US" dirty="0" smtClean="0"/>
              <a:t>ATLAS will continue to rely on ROOT to support its I/O framework and data storage needs.</a:t>
            </a:r>
          </a:p>
          <a:p>
            <a:r>
              <a:rPr lang="en-US" dirty="0" smtClean="0"/>
              <a:t>Run 3 and 4 will present challenges to ATLAS that can only be solved by efficient use of HPC …</a:t>
            </a:r>
          </a:p>
          <a:p>
            <a:r>
              <a:rPr lang="en-US" dirty="0" smtClean="0"/>
              <a:t>and we need to prepare our software for this.</a:t>
            </a:r>
          </a:p>
          <a:p>
            <a:pPr lvl="1"/>
            <a:r>
              <a:rPr lang="en-US" dirty="0" smtClean="0"/>
              <a:t>ATLAS and ROOT</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321761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Athena: The ATLAS event processing framework</a:t>
            </a:r>
            <a:endParaRPr lang="en-US" dirty="0"/>
          </a:p>
        </p:txBody>
      </p:sp>
      <p:sp>
        <p:nvSpPr>
          <p:cNvPr id="3" name="Content Placeholder 2"/>
          <p:cNvSpPr>
            <a:spLocks noGrp="1"/>
          </p:cNvSpPr>
          <p:nvPr>
            <p:ph idx="1"/>
          </p:nvPr>
        </p:nvSpPr>
        <p:spPr>
          <a:xfrm>
            <a:off x="3869268" y="864107"/>
            <a:ext cx="7315200" cy="1828800"/>
          </a:xfrm>
        </p:spPr>
        <p:txBody>
          <a:bodyPr>
            <a:normAutofit/>
          </a:bodyPr>
          <a:lstStyle/>
          <a:p>
            <a:r>
              <a:rPr lang="en-AU" dirty="0" smtClean="0"/>
              <a:t>Simulation</a:t>
            </a:r>
            <a:r>
              <a:rPr lang="en-AU" dirty="0"/>
              <a:t>, reconstruction, and </a:t>
            </a:r>
            <a:r>
              <a:rPr lang="en-AU" dirty="0" smtClean="0"/>
              <a:t>analysis/derivation </a:t>
            </a:r>
            <a:r>
              <a:rPr lang="en-AU" dirty="0"/>
              <a:t>are run as part of </a:t>
            </a:r>
            <a:r>
              <a:rPr lang="en-AU" dirty="0" smtClean="0"/>
              <a:t>the </a:t>
            </a:r>
            <a:r>
              <a:rPr lang="en-AU" b="1" dirty="0">
                <a:solidFill>
                  <a:schemeClr val="tx2"/>
                </a:solidFill>
              </a:rPr>
              <a:t>Athena framework</a:t>
            </a:r>
            <a:r>
              <a:rPr lang="en-AU" dirty="0"/>
              <a:t>:</a:t>
            </a:r>
          </a:p>
          <a:p>
            <a:pPr lvl="1"/>
            <a:r>
              <a:rPr lang="en-AU" dirty="0"/>
              <a:t>Using the </a:t>
            </a:r>
            <a:r>
              <a:rPr lang="en-AU" b="1" dirty="0">
                <a:solidFill>
                  <a:schemeClr val="accent1"/>
                </a:solidFill>
              </a:rPr>
              <a:t>most current </a:t>
            </a:r>
            <a:r>
              <a:rPr lang="en-AU" dirty="0"/>
              <a:t>(</a:t>
            </a:r>
            <a:r>
              <a:rPr lang="en-AU" b="1" dirty="0"/>
              <a:t>transient</a:t>
            </a:r>
            <a:r>
              <a:rPr lang="en-AU" dirty="0"/>
              <a:t>) version of the Event Data Model</a:t>
            </a:r>
          </a:p>
          <a:p>
            <a:r>
              <a:rPr lang="en-AU" dirty="0"/>
              <a:t>Athena software architecture belongs to the </a:t>
            </a:r>
            <a:r>
              <a:rPr lang="en-AU" b="1" dirty="0">
                <a:solidFill>
                  <a:schemeClr val="tx2"/>
                </a:solidFill>
              </a:rPr>
              <a:t>blackboard family</a:t>
            </a:r>
            <a:r>
              <a:rPr lang="en-AU" dirty="0"/>
              <a:t>:</a:t>
            </a:r>
          </a:p>
          <a:p>
            <a:r>
              <a:rPr lang="en-AU" b="1" dirty="0" err="1">
                <a:solidFill>
                  <a:schemeClr val="tx2"/>
                </a:solidFill>
              </a:rPr>
              <a:t>StoreGate</a:t>
            </a:r>
            <a:r>
              <a:rPr lang="en-AU" dirty="0"/>
              <a:t> is the Athena implementation of the blackboard</a:t>
            </a:r>
            <a:r>
              <a:rPr lang="en-AU" dirty="0" smtClean="0"/>
              <a:t>:</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2810" y="2692907"/>
            <a:ext cx="3331567" cy="3520911"/>
          </a:xfrm>
          <a:prstGeom prst="rect">
            <a:avLst/>
          </a:prstGeom>
        </p:spPr>
      </p:pic>
      <p:sp>
        <p:nvSpPr>
          <p:cNvPr id="60" name="Content Placeholder 2"/>
          <p:cNvSpPr txBox="1">
            <a:spLocks/>
          </p:cNvSpPr>
          <p:nvPr/>
        </p:nvSpPr>
        <p:spPr>
          <a:xfrm>
            <a:off x="3869267" y="2692907"/>
            <a:ext cx="5029200" cy="32918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1"/>
            <a:r>
              <a:rPr lang="en-AU" dirty="0" smtClean="0"/>
              <a:t>A </a:t>
            </a:r>
            <a:r>
              <a:rPr lang="en-AU" dirty="0" smtClean="0">
                <a:solidFill>
                  <a:schemeClr val="accent2"/>
                </a:solidFill>
              </a:rPr>
              <a:t>proxy</a:t>
            </a:r>
            <a:r>
              <a:rPr lang="en-AU" dirty="0" smtClean="0"/>
              <a:t> defines and hides the cache-fault mechanism: </a:t>
            </a:r>
          </a:p>
          <a:p>
            <a:pPr lvl="2"/>
            <a:r>
              <a:rPr lang="en-AU" dirty="0" smtClean="0"/>
              <a:t>Upon request, a missing data object instance can be created and added to the transient data store, retrieving it from persistent storage on demand.</a:t>
            </a:r>
          </a:p>
          <a:p>
            <a:pPr lvl="1"/>
            <a:r>
              <a:rPr lang="en-AU" dirty="0" smtClean="0"/>
              <a:t>Support for object identification via </a:t>
            </a:r>
            <a:r>
              <a:rPr lang="en-AU" dirty="0" smtClean="0">
                <a:solidFill>
                  <a:schemeClr val="accent2"/>
                </a:solidFill>
              </a:rPr>
              <a:t>data type </a:t>
            </a:r>
            <a:r>
              <a:rPr lang="en-AU" dirty="0" smtClean="0"/>
              <a:t>and </a:t>
            </a:r>
            <a:r>
              <a:rPr lang="en-AU" dirty="0" smtClean="0">
                <a:solidFill>
                  <a:schemeClr val="accent2"/>
                </a:solidFill>
              </a:rPr>
              <a:t>key string</a:t>
            </a:r>
            <a:r>
              <a:rPr lang="en-AU" dirty="0" smtClean="0"/>
              <a:t>:</a:t>
            </a:r>
          </a:p>
          <a:p>
            <a:pPr lvl="2"/>
            <a:r>
              <a:rPr lang="en-AU" dirty="0" smtClean="0"/>
              <a:t>Base-class and derived-class retrieval, key aliases, versioning, and inter-object references.</a:t>
            </a:r>
            <a:endParaRPr lang="en-AU" dirty="0"/>
          </a:p>
        </p:txBody>
      </p:sp>
      <p:sp>
        <p:nvSpPr>
          <p:cNvPr id="61" name="Date Placeholder 60"/>
          <p:cNvSpPr>
            <a:spLocks noGrp="1"/>
          </p:cNvSpPr>
          <p:nvPr>
            <p:ph type="dt" sz="half" idx="10"/>
          </p:nvPr>
        </p:nvSpPr>
        <p:spPr/>
        <p:txBody>
          <a:bodyPr/>
          <a:lstStyle/>
          <a:p>
            <a:r>
              <a:rPr lang="en-US" smtClean="0"/>
              <a:t>8/23/2018</a:t>
            </a:r>
            <a:endParaRPr lang="en-US" dirty="0"/>
          </a:p>
        </p:txBody>
      </p:sp>
      <p:sp>
        <p:nvSpPr>
          <p:cNvPr id="62" name="Slide Number Placeholder 61"/>
          <p:cNvSpPr>
            <a:spLocks noGrp="1"/>
          </p:cNvSpPr>
          <p:nvPr>
            <p:ph type="sldNum" sz="quarter" idx="12"/>
          </p:nvPr>
        </p:nvSpPr>
        <p:spPr/>
        <p:txBody>
          <a:bodyPr/>
          <a:lstStyle/>
          <a:p>
            <a:fld id="{4FAB73BC-B049-4115-A692-8D63A059BFB8}" type="slidenum">
              <a:rPr lang="en-US" smtClean="0"/>
              <a:pPr/>
              <a:t>3</a:t>
            </a:fld>
            <a:endParaRPr lang="en-US" dirty="0"/>
          </a:p>
        </p:txBody>
      </p:sp>
      <p:sp>
        <p:nvSpPr>
          <p:cNvPr id="63" name="Footer Placeholder 62"/>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711272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Workflows</a:t>
            </a:r>
            <a:endParaRPr lang="en-US" dirty="0"/>
          </a:p>
        </p:txBody>
      </p:sp>
      <p:sp>
        <p:nvSpPr>
          <p:cNvPr id="3" name="Content Placeholder 2"/>
          <p:cNvSpPr>
            <a:spLocks noGrp="1"/>
          </p:cNvSpPr>
          <p:nvPr>
            <p:ph idx="1"/>
          </p:nvPr>
        </p:nvSpPr>
        <p:spPr>
          <a:xfrm>
            <a:off x="3869268" y="864108"/>
            <a:ext cx="7315200" cy="1364388"/>
          </a:xfrm>
        </p:spPr>
        <p:txBody>
          <a:bodyPr/>
          <a:lstStyle/>
          <a:p>
            <a:r>
              <a:rPr lang="en-US" dirty="0" smtClean="0"/>
              <a:t>Athena is used for different workflows in Reconstruction, Simulation and Analysis (mainly Derivation).</a:t>
            </a:r>
          </a:p>
          <a:p>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Footer Placeholder 4"/>
          <p:cNvSpPr>
            <a:spLocks noGrp="1"/>
          </p:cNvSpPr>
          <p:nvPr>
            <p:ph type="ftr" sz="quarter" idx="11"/>
          </p:nvPr>
        </p:nvSpPr>
        <p:spPr/>
        <p:txBody>
          <a:bodyPr/>
          <a:lstStyle/>
          <a:p>
            <a:r>
              <a:rPr lang="en-US" smtClean="0"/>
              <a:t>Peter van Gemmeren (ANL): ATLAS I/O Overview</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00479794"/>
              </p:ext>
            </p:extLst>
          </p:nvPr>
        </p:nvGraphicFramePr>
        <p:xfrm>
          <a:off x="3869268" y="2424022"/>
          <a:ext cx="7315204" cy="3301000"/>
        </p:xfrm>
        <a:graphic>
          <a:graphicData uri="http://schemas.openxmlformats.org/drawingml/2006/table">
            <a:tbl>
              <a:tblPr/>
              <a:tblGrid>
                <a:gridCol w="1183419">
                  <a:extLst>
                    <a:ext uri="{9D8B030D-6E8A-4147-A177-3AD203B41FA5}">
                      <a16:colId xmlns:a16="http://schemas.microsoft.com/office/drawing/2014/main" val="3369490798"/>
                    </a:ext>
                  </a:extLst>
                </a:gridCol>
                <a:gridCol w="779516">
                  <a:extLst>
                    <a:ext uri="{9D8B030D-6E8A-4147-A177-3AD203B41FA5}">
                      <a16:colId xmlns:a16="http://schemas.microsoft.com/office/drawing/2014/main" val="2032850686"/>
                    </a:ext>
                  </a:extLst>
                </a:gridCol>
                <a:gridCol w="719742">
                  <a:extLst>
                    <a:ext uri="{9D8B030D-6E8A-4147-A177-3AD203B41FA5}">
                      <a16:colId xmlns:a16="http://schemas.microsoft.com/office/drawing/2014/main" val="610742777"/>
                    </a:ext>
                  </a:extLst>
                </a:gridCol>
                <a:gridCol w="850606">
                  <a:extLst>
                    <a:ext uri="{9D8B030D-6E8A-4147-A177-3AD203B41FA5}">
                      <a16:colId xmlns:a16="http://schemas.microsoft.com/office/drawing/2014/main" val="3747098683"/>
                    </a:ext>
                  </a:extLst>
                </a:gridCol>
                <a:gridCol w="772087">
                  <a:extLst>
                    <a:ext uri="{9D8B030D-6E8A-4147-A177-3AD203B41FA5}">
                      <a16:colId xmlns:a16="http://schemas.microsoft.com/office/drawing/2014/main" val="727899959"/>
                    </a:ext>
                  </a:extLst>
                </a:gridCol>
                <a:gridCol w="1347882">
                  <a:extLst>
                    <a:ext uri="{9D8B030D-6E8A-4147-A177-3AD203B41FA5}">
                      <a16:colId xmlns:a16="http://schemas.microsoft.com/office/drawing/2014/main" val="4231173577"/>
                    </a:ext>
                  </a:extLst>
                </a:gridCol>
                <a:gridCol w="837519">
                  <a:extLst>
                    <a:ext uri="{9D8B030D-6E8A-4147-A177-3AD203B41FA5}">
                      <a16:colId xmlns:a16="http://schemas.microsoft.com/office/drawing/2014/main" val="2544199613"/>
                    </a:ext>
                  </a:extLst>
                </a:gridCol>
                <a:gridCol w="824433">
                  <a:extLst>
                    <a:ext uri="{9D8B030D-6E8A-4147-A177-3AD203B41FA5}">
                      <a16:colId xmlns:a16="http://schemas.microsoft.com/office/drawing/2014/main" val="3925477183"/>
                    </a:ext>
                  </a:extLst>
                </a:gridCol>
              </a:tblGrid>
              <a:tr h="807365">
                <a:tc>
                  <a:txBody>
                    <a:bodyPr/>
                    <a:lstStyle/>
                    <a:p>
                      <a:pPr algn="ctr" rtl="0" fontAlgn="ctr">
                        <a:spcBef>
                          <a:spcPts val="0"/>
                        </a:spcBef>
                        <a:spcAft>
                          <a:spcPts val="0"/>
                        </a:spcAft>
                      </a:pPr>
                      <a:r>
                        <a:rPr lang="en-US" sz="1100" b="1" i="0" u="none" strike="noStrike" dirty="0">
                          <a:solidFill>
                            <a:srgbClr val="000000"/>
                          </a:solidFill>
                          <a:effectLst/>
                          <a:latin typeface="Arial" panose="020B0604020202020204" pitchFamily="34" charset="0"/>
                        </a:rPr>
                        <a:t>Step</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2">
                  <a:txBody>
                    <a:bodyPr/>
                    <a:lstStyle/>
                    <a:p>
                      <a:pPr algn="ctr" rtl="0" fontAlgn="ctr">
                        <a:spcBef>
                          <a:spcPts val="0"/>
                        </a:spcBef>
                        <a:spcAft>
                          <a:spcPts val="0"/>
                        </a:spcAft>
                      </a:pPr>
                      <a:r>
                        <a:rPr lang="en-US" sz="1100" b="1" i="0" u="none" strike="noStrike" dirty="0">
                          <a:solidFill>
                            <a:srgbClr val="000000"/>
                          </a:solidFill>
                          <a:effectLst/>
                          <a:latin typeface="Arial" panose="020B0604020202020204" pitchFamily="34" charset="0"/>
                        </a:rPr>
                        <a:t>Total Read (</a:t>
                      </a:r>
                      <a:r>
                        <a:rPr lang="en-US" sz="1100" b="1" i="0" u="none" strike="noStrike" dirty="0" smtClean="0">
                          <a:solidFill>
                            <a:srgbClr val="000000"/>
                          </a:solidFill>
                          <a:effectLst/>
                          <a:latin typeface="Arial" panose="020B0604020202020204" pitchFamily="34" charset="0"/>
                        </a:rPr>
                        <a:t>incl. </a:t>
                      </a:r>
                      <a:r>
                        <a:rPr lang="en-US" sz="1100" b="1" i="0" u="none" strike="noStrike" dirty="0">
                          <a:solidFill>
                            <a:srgbClr val="000000"/>
                          </a:solidFill>
                          <a:effectLst/>
                          <a:latin typeface="Arial" panose="020B0604020202020204" pitchFamily="34" charset="0"/>
                        </a:rPr>
                        <a:t>ROOT and P-&gt;T)</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rtl="0" fontAlgn="ctr">
                        <a:spcBef>
                          <a:spcPts val="0"/>
                        </a:spcBef>
                        <a:spcAft>
                          <a:spcPts val="0"/>
                        </a:spcAft>
                      </a:pPr>
                      <a:r>
                        <a:rPr lang="en-US" sz="1100" b="1" i="0" u="none" strike="noStrike" dirty="0">
                          <a:solidFill>
                            <a:srgbClr val="000000"/>
                          </a:solidFill>
                          <a:effectLst/>
                          <a:latin typeface="Arial" panose="020B0604020202020204" pitchFamily="34" charset="0"/>
                        </a:rPr>
                        <a:t>Total Write (w/o compression)</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rtl="0" fontAlgn="ctr">
                        <a:spcBef>
                          <a:spcPts val="0"/>
                        </a:spcBef>
                        <a:spcAft>
                          <a:spcPts val="0"/>
                        </a:spcAft>
                      </a:pPr>
                      <a:r>
                        <a:rPr lang="en-US" sz="1100" b="1" i="0" u="none" strike="noStrike" dirty="0">
                          <a:solidFill>
                            <a:srgbClr val="000000"/>
                          </a:solidFill>
                          <a:effectLst/>
                          <a:latin typeface="Arial" panose="020B0604020202020204" pitchFamily="34" charset="0"/>
                        </a:rPr>
                        <a:t>ROOT compression</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0" fontAlgn="t">
                        <a:spcBef>
                          <a:spcPts val="0"/>
                        </a:spcBef>
                        <a:spcAft>
                          <a:spcPts val="0"/>
                        </a:spcAft>
                      </a:pPr>
                      <a:r>
                        <a:rPr lang="en-US" sz="1000" b="0" i="0" u="none" strike="noStrike">
                          <a:solidFill>
                            <a:srgbClr val="000000"/>
                          </a:solidFill>
                          <a:effectLst/>
                          <a:latin typeface="Arial" panose="020B0604020202020204" pitchFamily="34" charset="0"/>
                        </a:rPr>
                        <a:t>Total CPU evt-loop time</a:t>
                      </a:r>
                      <a:endParaRPr lang="en-US">
                        <a:effectLst/>
                      </a:endParaRPr>
                    </a:p>
                  </a:txBody>
                  <a:tcPr marL="63500" marR="63500" marT="63500" marB="635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6806861"/>
                  </a:ext>
                </a:extLst>
              </a:tr>
              <a:tr h="335210">
                <a:tc>
                  <a:txBody>
                    <a:bodyPr/>
                    <a:lstStyle/>
                    <a:p>
                      <a:pPr algn="ctr" rtl="0" fontAlgn="ctr">
                        <a:spcBef>
                          <a:spcPts val="0"/>
                        </a:spcBef>
                        <a:spcAft>
                          <a:spcPts val="0"/>
                        </a:spcAft>
                      </a:pPr>
                      <a:r>
                        <a:rPr lang="en-US" sz="1200" b="0" i="0" u="none" strike="noStrike" dirty="0" err="1">
                          <a:solidFill>
                            <a:srgbClr val="000000"/>
                          </a:solidFill>
                          <a:effectLst/>
                          <a:latin typeface="Arial" panose="020B0604020202020204" pitchFamily="34" charset="0"/>
                        </a:rPr>
                        <a:t>EVNTtoHITS</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0.006</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0.01%</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0.017</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0.02%</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0.027</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0.03%</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91.986</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241425071"/>
                  </a:ext>
                </a:extLst>
              </a:tr>
              <a:tr h="335210">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HITtoRDO</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1.978</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5.30%</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0.046</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0.12%</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0.288</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0.77%</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37.311</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7147412"/>
                  </a:ext>
                </a:extLst>
              </a:tr>
              <a:tr h="482375">
                <a:tc>
                  <a:txBody>
                    <a:bodyPr/>
                    <a:lstStyle/>
                    <a:p>
                      <a:pPr algn="ctr" rtl="0" fontAlgn="ctr">
                        <a:spcBef>
                          <a:spcPts val="0"/>
                        </a:spcBef>
                        <a:spcAft>
                          <a:spcPts val="0"/>
                        </a:spcAft>
                      </a:pPr>
                      <a:r>
                        <a:rPr lang="en-US" sz="1200" b="0" i="0" u="none" strike="noStrike" dirty="0" err="1" smtClean="0">
                          <a:solidFill>
                            <a:srgbClr val="000000"/>
                          </a:solidFill>
                          <a:effectLst/>
                          <a:latin typeface="Arial" panose="020B0604020202020204" pitchFamily="34" charset="0"/>
                        </a:rPr>
                        <a:t>RDOtoRDO</a:t>
                      </a:r>
                      <a:r>
                        <a:rPr lang="en-US" sz="1200" b="0" i="0" u="none" strike="noStrike" dirty="0" smtClean="0">
                          <a:solidFill>
                            <a:srgbClr val="000000"/>
                          </a:solidFill>
                          <a:effectLst/>
                          <a:latin typeface="Arial" panose="020B0604020202020204" pitchFamily="34" charset="0"/>
                        </a:rPr>
                        <a:t>-Trigger</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0.125</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1.23%</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0.153</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1.51%</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0.328</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3.23%</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10.149</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0745822"/>
                  </a:ext>
                </a:extLst>
              </a:tr>
              <a:tr h="335210">
                <a:tc>
                  <a:txBody>
                    <a:bodyPr/>
                    <a:lstStyle/>
                    <a:p>
                      <a:pPr algn="ctr" rtl="0" fontAlgn="ctr">
                        <a:spcBef>
                          <a:spcPts val="0"/>
                        </a:spcBef>
                        <a:spcAft>
                          <a:spcPts val="0"/>
                        </a:spcAft>
                      </a:pPr>
                      <a:r>
                        <a:rPr lang="en-US" sz="1200" b="0" i="0" u="none" strike="noStrike" dirty="0" err="1" smtClean="0">
                          <a:solidFill>
                            <a:srgbClr val="000000"/>
                          </a:solidFill>
                          <a:effectLst/>
                          <a:latin typeface="Arial" panose="020B0604020202020204" pitchFamily="34" charset="0"/>
                        </a:rPr>
                        <a:t>RDOtoESD</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smtClean="0">
                          <a:solidFill>
                            <a:srgbClr val="000000"/>
                          </a:solidFill>
                          <a:effectLst/>
                          <a:latin typeface="Arial" panose="020B0604020202020204" pitchFamily="34" charset="0"/>
                        </a:rPr>
                        <a:t>0.166</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1.88%</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0.252</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2.85%</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0.444</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5.02%</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8.838</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379672"/>
                  </a:ext>
                </a:extLst>
              </a:tr>
              <a:tr h="335210">
                <a:tc>
                  <a:txBody>
                    <a:bodyPr/>
                    <a:lstStyle/>
                    <a:p>
                      <a:pPr algn="ctr" rtl="0" fontAlgn="ctr">
                        <a:spcBef>
                          <a:spcPts val="0"/>
                        </a:spcBef>
                        <a:spcAft>
                          <a:spcPts val="0"/>
                        </a:spcAft>
                      </a:pPr>
                      <a:r>
                        <a:rPr lang="en-US" sz="1200" b="0" i="0" u="none" strike="noStrike" dirty="0" err="1" smtClean="0">
                          <a:solidFill>
                            <a:srgbClr val="000000"/>
                          </a:solidFill>
                          <a:effectLst/>
                          <a:latin typeface="Arial" panose="020B0604020202020204" pitchFamily="34" charset="0"/>
                        </a:rPr>
                        <a:t>ESDtoAOD</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0.072</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23.15%</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0.147</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47.26%</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0.049</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15.79%</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0.311</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50909819"/>
                  </a:ext>
                </a:extLst>
              </a:tr>
              <a:tr h="335210">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AODtoDAOD</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0.052</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5.35%</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0.040</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4.06%</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0.071</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7.24%</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0.979</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196286"/>
                  </a:ext>
                </a:extLst>
              </a:tr>
              <a:tr h="335210">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RAWtoALL</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N/A</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0.112</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0.72%</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0.043</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0.28%</a:t>
                      </a:r>
                      <a:endParaRPr lang="en-US">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15.562</a:t>
                      </a:r>
                      <a:endParaRPr lang="en-US" dirty="0">
                        <a:effectLst/>
                      </a:endParaRPr>
                    </a:p>
                  </a:txBody>
                  <a:tcPr marL="25400" marR="25400" marT="25400" marB="2540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891621"/>
                  </a:ext>
                </a:extLst>
              </a:tr>
            </a:tbl>
          </a:graphicData>
        </a:graphic>
      </p:graphicFrame>
    </p:spTree>
    <p:extLst>
      <p:ext uri="{BB962C8B-B14F-4D97-AF65-F5344CB8AC3E}">
        <p14:creationId xmlns:p14="http://schemas.microsoft.com/office/powerpoint/2010/main" val="109966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ATLAS event </a:t>
            </a:r>
            <a:r>
              <a:rPr lang="en-US" dirty="0"/>
              <a:t>d</a:t>
            </a:r>
            <a:r>
              <a:rPr lang="en-US" dirty="0" smtClean="0"/>
              <a:t>ata </a:t>
            </a:r>
            <a:r>
              <a:rPr lang="en-US" dirty="0"/>
              <a:t>m</a:t>
            </a:r>
            <a:r>
              <a:rPr lang="en-US" dirty="0" smtClean="0"/>
              <a:t>odel</a:t>
            </a:r>
            <a:endParaRPr lang="en-US" dirty="0"/>
          </a:p>
        </p:txBody>
      </p:sp>
      <p:sp>
        <p:nvSpPr>
          <p:cNvPr id="3" name="Content Placeholder 2"/>
          <p:cNvSpPr>
            <a:spLocks noGrp="1"/>
          </p:cNvSpPr>
          <p:nvPr>
            <p:ph idx="1"/>
          </p:nvPr>
        </p:nvSpPr>
        <p:spPr/>
        <p:txBody>
          <a:bodyPr/>
          <a:lstStyle/>
          <a:p>
            <a:r>
              <a:rPr lang="en-AU" dirty="0"/>
              <a:t>The transient  ATLAS event model is implemented in C++, and uses </a:t>
            </a:r>
            <a:r>
              <a:rPr lang="en-AU" b="1" dirty="0">
                <a:solidFill>
                  <a:schemeClr val="tx2"/>
                </a:solidFill>
              </a:rPr>
              <a:t>the full power</a:t>
            </a:r>
            <a:r>
              <a:rPr lang="en-AU" dirty="0"/>
              <a:t> of C++, including </a:t>
            </a:r>
            <a:r>
              <a:rPr lang="en-AU" b="1" dirty="0">
                <a:solidFill>
                  <a:schemeClr val="accent1"/>
                </a:solidFill>
              </a:rPr>
              <a:t>pointers</a:t>
            </a:r>
            <a:r>
              <a:rPr lang="en-AU" dirty="0"/>
              <a:t>, </a:t>
            </a:r>
            <a:r>
              <a:rPr lang="en-AU" b="1" dirty="0">
                <a:solidFill>
                  <a:schemeClr val="accent1"/>
                </a:solidFill>
              </a:rPr>
              <a:t>inheritance</a:t>
            </a:r>
            <a:r>
              <a:rPr lang="en-AU" dirty="0"/>
              <a:t>, </a:t>
            </a:r>
            <a:r>
              <a:rPr lang="en-AU" b="1" dirty="0">
                <a:solidFill>
                  <a:schemeClr val="accent1"/>
                </a:solidFill>
              </a:rPr>
              <a:t>polymorphism</a:t>
            </a:r>
            <a:r>
              <a:rPr lang="en-AU" dirty="0"/>
              <a:t>, </a:t>
            </a:r>
            <a:r>
              <a:rPr lang="en-AU" b="1" dirty="0">
                <a:solidFill>
                  <a:schemeClr val="accent1"/>
                </a:solidFill>
              </a:rPr>
              <a:t>templates</a:t>
            </a:r>
            <a:r>
              <a:rPr lang="en-AU" dirty="0"/>
              <a:t>, STL and Boost classes, and a variety of </a:t>
            </a:r>
            <a:r>
              <a:rPr lang="en-AU" b="1" dirty="0">
                <a:solidFill>
                  <a:schemeClr val="accent1"/>
                </a:solidFill>
              </a:rPr>
              <a:t>external packages</a:t>
            </a:r>
            <a:r>
              <a:rPr lang="en-AU" dirty="0"/>
              <a:t>. </a:t>
            </a:r>
          </a:p>
          <a:p>
            <a:r>
              <a:rPr lang="en-AU" dirty="0"/>
              <a:t>At any processing stage, event data consist of a </a:t>
            </a:r>
            <a:r>
              <a:rPr lang="en-AU" b="1" dirty="0">
                <a:solidFill>
                  <a:schemeClr val="accent1"/>
                </a:solidFill>
              </a:rPr>
              <a:t>large and heterogeneous </a:t>
            </a:r>
            <a:r>
              <a:rPr lang="en-AU" dirty="0"/>
              <a:t>assortment of objects, with associations among </a:t>
            </a:r>
            <a:r>
              <a:rPr lang="en-AU" dirty="0" smtClean="0"/>
              <a:t>objects.</a:t>
            </a:r>
          </a:p>
          <a:p>
            <a:r>
              <a:rPr lang="en-AU" dirty="0" smtClean="0"/>
              <a:t>The final production outputs are </a:t>
            </a:r>
            <a:r>
              <a:rPr lang="en-AU" b="1" dirty="0" err="1" smtClean="0">
                <a:solidFill>
                  <a:schemeClr val="accent1"/>
                </a:solidFill>
              </a:rPr>
              <a:t>xAOD</a:t>
            </a:r>
            <a:r>
              <a:rPr lang="en-AU" dirty="0" smtClean="0"/>
              <a:t> and </a:t>
            </a:r>
            <a:r>
              <a:rPr lang="en-AU" b="1" dirty="0" err="1" smtClean="0">
                <a:solidFill>
                  <a:schemeClr val="accent1"/>
                </a:solidFill>
              </a:rPr>
              <a:t>DxAOD</a:t>
            </a:r>
            <a:r>
              <a:rPr lang="en-AU" dirty="0" smtClean="0"/>
              <a:t>, which were designed for Run II and after to </a:t>
            </a:r>
            <a:r>
              <a:rPr lang="en-US" b="1" dirty="0" smtClean="0"/>
              <a:t>simplify</a:t>
            </a:r>
            <a:r>
              <a:rPr lang="en-US" dirty="0" smtClean="0"/>
              <a:t> the data model, </a:t>
            </a:r>
            <a:r>
              <a:rPr lang="en-US" dirty="0"/>
              <a:t>and make </a:t>
            </a:r>
            <a:r>
              <a:rPr lang="en-US" dirty="0" smtClean="0"/>
              <a:t>it more </a:t>
            </a:r>
            <a:r>
              <a:rPr lang="en-US" b="1" dirty="0">
                <a:solidFill>
                  <a:schemeClr val="tx1"/>
                </a:solidFill>
              </a:rPr>
              <a:t>directly usable </a:t>
            </a:r>
            <a:r>
              <a:rPr lang="en-US" dirty="0"/>
              <a:t>with </a:t>
            </a:r>
            <a:r>
              <a:rPr lang="en-US" b="1" dirty="0" smtClean="0">
                <a:solidFill>
                  <a:schemeClr val="accent1"/>
                </a:solidFill>
              </a:rPr>
              <a:t>ROOT</a:t>
            </a:r>
            <a:r>
              <a:rPr lang="en-AU" dirty="0" smtClean="0"/>
              <a:t>.</a:t>
            </a:r>
          </a:p>
          <a:p>
            <a:pPr lvl="1"/>
            <a:r>
              <a:rPr lang="en-AU" dirty="0" smtClean="0">
                <a:solidFill>
                  <a:schemeClr val="tx1"/>
                </a:solidFill>
              </a:rPr>
              <a:t>More about this later…</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83807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a:t>
            </a:r>
            <a:endParaRPr lang="en-US" dirty="0"/>
          </a:p>
        </p:txBody>
      </p:sp>
      <p:sp>
        <p:nvSpPr>
          <p:cNvPr id="3" name="Content Placeholder 2"/>
          <p:cNvSpPr>
            <a:spLocks noGrp="1"/>
          </p:cNvSpPr>
          <p:nvPr>
            <p:ph idx="1"/>
          </p:nvPr>
        </p:nvSpPr>
        <p:spPr/>
        <p:txBody>
          <a:bodyPr/>
          <a:lstStyle/>
          <a:p>
            <a:r>
              <a:rPr lang="en-US" dirty="0" smtClean="0"/>
              <a:t>ATLAS currently has almost </a:t>
            </a:r>
            <a:r>
              <a:rPr lang="en-US" b="1" dirty="0" smtClean="0">
                <a:solidFill>
                  <a:schemeClr val="accent1"/>
                </a:solidFill>
              </a:rPr>
              <a:t>400 petabytes </a:t>
            </a:r>
            <a:r>
              <a:rPr lang="en-US" dirty="0" smtClean="0"/>
              <a:t>of event data</a:t>
            </a:r>
          </a:p>
          <a:p>
            <a:pPr lvl="1"/>
            <a:r>
              <a:rPr lang="en-US" dirty="0" smtClean="0"/>
              <a:t>Including replicated datasets</a:t>
            </a:r>
          </a:p>
          <a:p>
            <a:r>
              <a:rPr lang="en-US" dirty="0" smtClean="0"/>
              <a:t>ATLAS stores most of its event data using </a:t>
            </a:r>
            <a:r>
              <a:rPr lang="en-US" b="1" dirty="0" smtClean="0">
                <a:solidFill>
                  <a:schemeClr val="accent1"/>
                </a:solidFill>
              </a:rPr>
              <a:t>ROOT</a:t>
            </a:r>
            <a:r>
              <a:rPr lang="en-US" dirty="0" smtClean="0"/>
              <a:t> as its persistence technology</a:t>
            </a:r>
          </a:p>
          <a:p>
            <a:pPr lvl="1"/>
            <a:r>
              <a:rPr lang="en-US" dirty="0" smtClean="0"/>
              <a:t>Raw readout data from the detector is in another format.</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grpSp>
        <p:nvGrpSpPr>
          <p:cNvPr id="7" name="Group 6"/>
          <p:cNvGrpSpPr/>
          <p:nvPr/>
        </p:nvGrpSpPr>
        <p:grpSpPr>
          <a:xfrm>
            <a:off x="7846307" y="366058"/>
            <a:ext cx="4273177" cy="1576296"/>
            <a:chOff x="7846307" y="366058"/>
            <a:chExt cx="4273177" cy="1576296"/>
          </a:xfrm>
        </p:grpSpPr>
        <p:sp>
          <p:nvSpPr>
            <p:cNvPr id="8" name="Rounded Rectangle 7"/>
            <p:cNvSpPr/>
            <p:nvPr/>
          </p:nvSpPr>
          <p:spPr>
            <a:xfrm>
              <a:off x="10499169" y="1046193"/>
              <a:ext cx="799233" cy="224766"/>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800" dirty="0" smtClean="0">
                  <a:solidFill>
                    <a:schemeClr val="tx1"/>
                  </a:solidFill>
                </a:rPr>
                <a:t>APR:Database</a:t>
              </a:r>
              <a:endParaRPr lang="en-US" sz="800" dirty="0">
                <a:solidFill>
                  <a:schemeClr val="tx1"/>
                </a:solidFill>
              </a:endParaRPr>
            </a:p>
          </p:txBody>
        </p:sp>
        <p:sp>
          <p:nvSpPr>
            <p:cNvPr id="9" name="Can 8"/>
            <p:cNvSpPr/>
            <p:nvPr/>
          </p:nvSpPr>
          <p:spPr>
            <a:xfrm>
              <a:off x="11609418" y="975869"/>
              <a:ext cx="510066" cy="351579"/>
            </a:xfrm>
            <a:prstGeom prst="can">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smtClean="0">
                  <a:solidFill>
                    <a:schemeClr val="tx1"/>
                  </a:solidFill>
                </a:rPr>
                <a:t>ROOT</a:t>
              </a:r>
              <a:endParaRPr lang="en-US" sz="1000" dirty="0">
                <a:solidFill>
                  <a:schemeClr val="tx1"/>
                </a:solidFill>
              </a:endParaRPr>
            </a:p>
          </p:txBody>
        </p:sp>
        <p:cxnSp>
          <p:nvCxnSpPr>
            <p:cNvPr id="10" name="Straight Arrow Connector 9"/>
            <p:cNvCxnSpPr/>
            <p:nvPr/>
          </p:nvCxnSpPr>
          <p:spPr>
            <a:xfrm flipH="1">
              <a:off x="11339706" y="1144412"/>
              <a:ext cx="22504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10220213" y="1144413"/>
              <a:ext cx="22504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10499169" y="1437362"/>
              <a:ext cx="799233" cy="224766"/>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800" dirty="0" smtClean="0">
                  <a:solidFill>
                    <a:schemeClr val="tx1"/>
                  </a:solidFill>
                </a:rPr>
                <a:t>APR:Database</a:t>
              </a:r>
              <a:endParaRPr lang="en-US" sz="800" dirty="0">
                <a:solidFill>
                  <a:schemeClr val="tx1"/>
                </a:solidFill>
              </a:endParaRPr>
            </a:p>
          </p:txBody>
        </p:sp>
        <p:sp>
          <p:nvSpPr>
            <p:cNvPr id="13" name="Can 12"/>
            <p:cNvSpPr/>
            <p:nvPr/>
          </p:nvSpPr>
          <p:spPr>
            <a:xfrm>
              <a:off x="11609418" y="1367038"/>
              <a:ext cx="510066" cy="351579"/>
            </a:xfrm>
            <a:prstGeom prst="can">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smtClean="0">
                  <a:solidFill>
                    <a:schemeClr val="tx1"/>
                  </a:solidFill>
                </a:rPr>
                <a:t>ROOT</a:t>
              </a:r>
              <a:endParaRPr lang="en-US" sz="1000" dirty="0">
                <a:solidFill>
                  <a:schemeClr val="tx1"/>
                </a:solidFill>
              </a:endParaRPr>
            </a:p>
          </p:txBody>
        </p:sp>
        <p:cxnSp>
          <p:nvCxnSpPr>
            <p:cNvPr id="14" name="Straight Arrow Connector 13"/>
            <p:cNvCxnSpPr/>
            <p:nvPr/>
          </p:nvCxnSpPr>
          <p:spPr>
            <a:xfrm flipH="1">
              <a:off x="11339706" y="1535581"/>
              <a:ext cx="22504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10220213" y="1535581"/>
              <a:ext cx="22504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ctagon 15"/>
            <p:cNvSpPr/>
            <p:nvPr/>
          </p:nvSpPr>
          <p:spPr>
            <a:xfrm>
              <a:off x="7846307" y="493059"/>
              <a:ext cx="458310" cy="1449294"/>
            </a:xfrm>
            <a:prstGeom prst="octagon">
              <a:avLst/>
            </a:prstGeom>
            <a:solidFill>
              <a:srgbClr val="0070C0"/>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smtClean="0">
                  <a:solidFill>
                    <a:schemeClr val="tx1"/>
                  </a:solidFill>
                </a:rPr>
                <a:t>Store</a:t>
              </a:r>
            </a:p>
            <a:p>
              <a:pPr algn="ctr"/>
              <a:r>
                <a:rPr lang="en-US" sz="1000" dirty="0" smtClean="0">
                  <a:solidFill>
                    <a:schemeClr val="tx1"/>
                  </a:solidFill>
                </a:rPr>
                <a:t>Gate</a:t>
              </a:r>
              <a:endParaRPr lang="en-US" sz="1000" dirty="0">
                <a:solidFill>
                  <a:schemeClr val="tx1"/>
                </a:solidFill>
              </a:endParaRPr>
            </a:p>
          </p:txBody>
        </p:sp>
        <p:sp>
          <p:nvSpPr>
            <p:cNvPr id="17" name="Rounded Rectangle 16"/>
            <p:cNvSpPr/>
            <p:nvPr/>
          </p:nvSpPr>
          <p:spPr>
            <a:xfrm>
              <a:off x="9739949" y="769823"/>
              <a:ext cx="458310" cy="1172530"/>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smtClean="0">
                  <a:solidFill>
                    <a:schemeClr val="tx1"/>
                  </a:solidFill>
                </a:rPr>
                <a:t>POOL </a:t>
              </a:r>
            </a:p>
            <a:p>
              <a:pPr algn="ctr"/>
              <a:r>
                <a:rPr lang="en-US" sz="1000" dirty="0" smtClean="0">
                  <a:solidFill>
                    <a:schemeClr val="tx1"/>
                  </a:solidFill>
                </a:rPr>
                <a:t>Svc</a:t>
              </a:r>
            </a:p>
            <a:p>
              <a:pPr algn="ctr"/>
              <a:endParaRPr lang="en-US" sz="1000" dirty="0" smtClean="0">
                <a:solidFill>
                  <a:schemeClr val="tx1"/>
                </a:solidFill>
              </a:endParaRPr>
            </a:p>
          </p:txBody>
        </p:sp>
        <p:cxnSp>
          <p:nvCxnSpPr>
            <p:cNvPr id="18" name="Straight Arrow Connector 17"/>
            <p:cNvCxnSpPr/>
            <p:nvPr/>
          </p:nvCxnSpPr>
          <p:spPr>
            <a:xfrm flipH="1">
              <a:off x="8275469" y="1225176"/>
              <a:ext cx="958178" cy="12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26"/>
            <p:cNvSpPr txBox="1"/>
            <p:nvPr/>
          </p:nvSpPr>
          <p:spPr>
            <a:xfrm>
              <a:off x="8437211" y="1425492"/>
              <a:ext cx="690370" cy="366668"/>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smtClean="0"/>
                <a:t>On-demand single object retrieval</a:t>
              </a:r>
            </a:p>
          </p:txBody>
        </p:sp>
        <p:cxnSp>
          <p:nvCxnSpPr>
            <p:cNvPr id="20" name="Straight Arrow Connector 19"/>
            <p:cNvCxnSpPr/>
            <p:nvPr/>
          </p:nvCxnSpPr>
          <p:spPr>
            <a:xfrm flipH="1">
              <a:off x="8354095" y="1306502"/>
              <a:ext cx="8936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8432722" y="1375202"/>
              <a:ext cx="8936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a:xfrm>
              <a:off x="9224325" y="758954"/>
              <a:ext cx="458310" cy="1183400"/>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dirty="0" smtClean="0">
                  <a:solidFill>
                    <a:schemeClr val="tx1"/>
                  </a:solidFill>
                </a:rPr>
                <a:t>Conv. Service</a:t>
              </a:r>
            </a:p>
            <a:p>
              <a:pPr algn="ctr"/>
              <a:endParaRPr lang="en-US" sz="1000" dirty="0" smtClean="0">
                <a:solidFill>
                  <a:schemeClr val="tx1"/>
                </a:solidFill>
              </a:endParaRPr>
            </a:p>
            <a:p>
              <a:pPr algn="ctr"/>
              <a:r>
                <a:rPr lang="en-US" sz="1000" dirty="0" smtClean="0">
                  <a:solidFill>
                    <a:schemeClr val="tx1"/>
                  </a:solidFill>
                </a:rPr>
                <a:t>Opt. </a:t>
              </a:r>
            </a:p>
            <a:p>
              <a:pPr algn="ctr"/>
              <a:r>
                <a:rPr lang="en-US" sz="1000" dirty="0" smtClean="0">
                  <a:solidFill>
                    <a:schemeClr val="tx1"/>
                  </a:solidFill>
                </a:rPr>
                <a:t>T/P </a:t>
              </a:r>
              <a:endParaRPr lang="en-US" sz="1000" dirty="0">
                <a:solidFill>
                  <a:schemeClr val="tx1"/>
                </a:solidFill>
              </a:endParaRPr>
            </a:p>
          </p:txBody>
        </p:sp>
        <p:sp>
          <p:nvSpPr>
            <p:cNvPr id="23" name="Rounded Rectangle 22"/>
            <p:cNvSpPr>
              <a:spLocks noChangeAspect="1"/>
            </p:cNvSpPr>
            <p:nvPr/>
          </p:nvSpPr>
          <p:spPr>
            <a:xfrm>
              <a:off x="8421483" y="366058"/>
              <a:ext cx="869437" cy="224855"/>
            </a:xfrm>
            <a:prstGeom prst="roundRect">
              <a:avLst/>
            </a:prstGeom>
            <a:solidFill>
              <a:srgbClr val="AF58E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t>Dynamic </a:t>
              </a:r>
              <a:r>
                <a:rPr lang="en-US" sz="900" dirty="0" err="1" smtClean="0"/>
                <a:t>Attr</a:t>
              </a:r>
              <a:r>
                <a:rPr lang="en-US" sz="900" dirty="0" smtClean="0"/>
                <a:t> Reader</a:t>
              </a:r>
              <a:endParaRPr lang="en-US" sz="900" dirty="0"/>
            </a:p>
          </p:txBody>
        </p:sp>
        <p:cxnSp>
          <p:nvCxnSpPr>
            <p:cNvPr id="24" name="Straight Arrow Connector 23"/>
            <p:cNvCxnSpPr/>
            <p:nvPr/>
          </p:nvCxnSpPr>
          <p:spPr>
            <a:xfrm flipH="1">
              <a:off x="8157883" y="491559"/>
              <a:ext cx="249018" cy="2876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a:spLocks noChangeAspect="1"/>
            </p:cNvSpPr>
            <p:nvPr/>
          </p:nvSpPr>
          <p:spPr>
            <a:xfrm>
              <a:off x="8288803" y="620576"/>
              <a:ext cx="972467" cy="461665"/>
            </a:xfrm>
            <a:prstGeom prst="rect">
              <a:avLst/>
            </a:prstGeom>
            <a:noFill/>
          </p:spPr>
          <p:txBody>
            <a:bodyPr wrap="square" rtlCol="0">
              <a:spAutoFit/>
            </a:bodyPr>
            <a:lstStyle/>
            <a:p>
              <a:pPr algn="ctr"/>
              <a:r>
                <a:rPr lang="en-US" sz="800" dirty="0" smtClean="0"/>
                <a:t>On-demand single attribute retrieval</a:t>
              </a:r>
            </a:p>
          </p:txBody>
        </p:sp>
        <p:cxnSp>
          <p:nvCxnSpPr>
            <p:cNvPr id="26" name="Elbow Connector 25"/>
            <p:cNvCxnSpPr/>
            <p:nvPr/>
          </p:nvCxnSpPr>
          <p:spPr>
            <a:xfrm rot="10800000">
              <a:off x="9315824" y="470644"/>
              <a:ext cx="2498609" cy="414924"/>
            </a:xfrm>
            <a:prstGeom prst="bentConnector3">
              <a:avLst>
                <a:gd name="adj1" fmla="val -279"/>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3631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Event Data</a:t>
            </a:r>
            <a:endParaRPr lang="en-US" dirty="0"/>
          </a:p>
        </p:txBody>
      </p:sp>
      <p:sp>
        <p:nvSpPr>
          <p:cNvPr id="3" name="Content Placeholder 2"/>
          <p:cNvSpPr>
            <a:spLocks noGrp="1"/>
          </p:cNvSpPr>
          <p:nvPr>
            <p:ph idx="1"/>
          </p:nvPr>
        </p:nvSpPr>
        <p:spPr>
          <a:xfrm>
            <a:off x="3869268" y="864108"/>
            <a:ext cx="2190750" cy="5120640"/>
          </a:xfrm>
        </p:spPr>
        <p:txBody>
          <a:bodyPr>
            <a:noAutofit/>
          </a:bodyPr>
          <a:lstStyle/>
          <a:p>
            <a:pPr marL="0" indent="0">
              <a:buNone/>
            </a:pPr>
            <a:r>
              <a:rPr lang="en-US" dirty="0" smtClean="0"/>
              <a:t>Sequence </a:t>
            </a:r>
            <a:r>
              <a:rPr lang="en-US" dirty="0"/>
              <a:t>Diagram for writing Data Objects via </a:t>
            </a:r>
            <a:r>
              <a:rPr lang="en-US" dirty="0" err="1"/>
              <a:t>AthenaPOOL</a:t>
            </a:r>
            <a:r>
              <a:rPr lang="en-US" dirty="0"/>
              <a:t>: </a:t>
            </a:r>
            <a:endParaRPr lang="en-US" dirty="0" smtClean="0"/>
          </a:p>
          <a:p>
            <a:pPr marL="0" indent="0">
              <a:buNone/>
            </a:pPr>
            <a:r>
              <a:rPr lang="en-US" dirty="0" smtClean="0"/>
              <a:t>The </a:t>
            </a:r>
            <a:r>
              <a:rPr lang="en-US" dirty="0" err="1" smtClean="0"/>
              <a:t>AthenaPool-OutputStreamTool</a:t>
            </a:r>
            <a:r>
              <a:rPr lang="en-US" dirty="0" smtClean="0"/>
              <a:t> </a:t>
            </a:r>
            <a:r>
              <a:rPr lang="en-US" dirty="0"/>
              <a:t>is used for writing data objects into </a:t>
            </a:r>
            <a:r>
              <a:rPr lang="en-US" dirty="0" smtClean="0"/>
              <a:t>POOL/APR </a:t>
            </a:r>
            <a:r>
              <a:rPr lang="en-US" dirty="0"/>
              <a:t>files and hides any persistency technology dependence from the Athena software framework</a:t>
            </a:r>
            <a:r>
              <a:rPr lang="en-US" dirty="0" smtClean="0"/>
              <a:t>.</a:t>
            </a:r>
            <a:endParaRPr lang="en-US" dirty="0"/>
          </a:p>
        </p:txBody>
      </p:sp>
      <p:grpSp>
        <p:nvGrpSpPr>
          <p:cNvPr id="5" name="Group 4"/>
          <p:cNvGrpSpPr>
            <a:grpSpLocks noChangeAspect="1"/>
          </p:cNvGrpSpPr>
          <p:nvPr/>
        </p:nvGrpSpPr>
        <p:grpSpPr bwMode="auto">
          <a:xfrm>
            <a:off x="6155268" y="806640"/>
            <a:ext cx="5029200" cy="5235575"/>
            <a:chOff x="3877" y="508"/>
            <a:chExt cx="3168" cy="3298"/>
          </a:xfrm>
        </p:grpSpPr>
        <p:sp>
          <p:nvSpPr>
            <p:cNvPr id="6" name="AutoShape 3"/>
            <p:cNvSpPr>
              <a:spLocks noChangeAspect="1" noChangeArrowheads="1" noTextEdit="1"/>
            </p:cNvSpPr>
            <p:nvPr/>
          </p:nvSpPr>
          <p:spPr bwMode="auto">
            <a:xfrm>
              <a:off x="3877" y="508"/>
              <a:ext cx="3168" cy="3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6586" y="545"/>
              <a:ext cx="439" cy="187"/>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p:nvSpPr>
          <p:spPr bwMode="auto">
            <a:xfrm>
              <a:off x="6584" y="543"/>
              <a:ext cx="443" cy="191"/>
            </a:xfrm>
            <a:custGeom>
              <a:avLst/>
              <a:gdLst>
                <a:gd name="T0" fmla="*/ 0 w 443"/>
                <a:gd name="T1" fmla="*/ 0 h 191"/>
                <a:gd name="T2" fmla="*/ 443 w 443"/>
                <a:gd name="T3" fmla="*/ 0 h 191"/>
                <a:gd name="T4" fmla="*/ 443 w 443"/>
                <a:gd name="T5" fmla="*/ 191 h 191"/>
                <a:gd name="T6" fmla="*/ 0 w 443"/>
                <a:gd name="T7" fmla="*/ 191 h 191"/>
                <a:gd name="T8" fmla="*/ 0 w 443"/>
                <a:gd name="T9" fmla="*/ 0 h 191"/>
                <a:gd name="T10" fmla="*/ 4 w 443"/>
                <a:gd name="T11" fmla="*/ 189 h 191"/>
                <a:gd name="T12" fmla="*/ 2 w 443"/>
                <a:gd name="T13" fmla="*/ 186 h 191"/>
                <a:gd name="T14" fmla="*/ 441 w 443"/>
                <a:gd name="T15" fmla="*/ 186 h 191"/>
                <a:gd name="T16" fmla="*/ 438 w 443"/>
                <a:gd name="T17" fmla="*/ 189 h 191"/>
                <a:gd name="T18" fmla="*/ 438 w 443"/>
                <a:gd name="T19" fmla="*/ 2 h 191"/>
                <a:gd name="T20" fmla="*/ 441 w 443"/>
                <a:gd name="T21" fmla="*/ 4 h 191"/>
                <a:gd name="T22" fmla="*/ 2 w 443"/>
                <a:gd name="T23" fmla="*/ 4 h 191"/>
                <a:gd name="T24" fmla="*/ 4 w 443"/>
                <a:gd name="T25" fmla="*/ 2 h 191"/>
                <a:gd name="T26" fmla="*/ 4 w 443"/>
                <a:gd name="T27" fmla="*/ 18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3" h="191">
                  <a:moveTo>
                    <a:pt x="0" y="0"/>
                  </a:moveTo>
                  <a:lnTo>
                    <a:pt x="443" y="0"/>
                  </a:lnTo>
                  <a:lnTo>
                    <a:pt x="443" y="191"/>
                  </a:lnTo>
                  <a:lnTo>
                    <a:pt x="0" y="191"/>
                  </a:lnTo>
                  <a:lnTo>
                    <a:pt x="0" y="0"/>
                  </a:lnTo>
                  <a:close/>
                  <a:moveTo>
                    <a:pt x="4" y="189"/>
                  </a:moveTo>
                  <a:lnTo>
                    <a:pt x="2" y="186"/>
                  </a:lnTo>
                  <a:lnTo>
                    <a:pt x="441" y="186"/>
                  </a:lnTo>
                  <a:lnTo>
                    <a:pt x="438" y="189"/>
                  </a:lnTo>
                  <a:lnTo>
                    <a:pt x="438" y="2"/>
                  </a:lnTo>
                  <a:lnTo>
                    <a:pt x="441" y="4"/>
                  </a:lnTo>
                  <a:lnTo>
                    <a:pt x="2" y="4"/>
                  </a:lnTo>
                  <a:lnTo>
                    <a:pt x="4" y="2"/>
                  </a:lnTo>
                  <a:lnTo>
                    <a:pt x="4" y="18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6637" y="585"/>
              <a:ext cx="397"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PoolSvc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3900" y="545"/>
              <a:ext cx="671" cy="336"/>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p:nvSpPr>
          <p:spPr bwMode="auto">
            <a:xfrm>
              <a:off x="3898" y="543"/>
              <a:ext cx="676" cy="340"/>
            </a:xfrm>
            <a:custGeom>
              <a:avLst/>
              <a:gdLst>
                <a:gd name="T0" fmla="*/ 0 w 676"/>
                <a:gd name="T1" fmla="*/ 0 h 340"/>
                <a:gd name="T2" fmla="*/ 676 w 676"/>
                <a:gd name="T3" fmla="*/ 0 h 340"/>
                <a:gd name="T4" fmla="*/ 676 w 676"/>
                <a:gd name="T5" fmla="*/ 340 h 340"/>
                <a:gd name="T6" fmla="*/ 0 w 676"/>
                <a:gd name="T7" fmla="*/ 340 h 340"/>
                <a:gd name="T8" fmla="*/ 0 w 676"/>
                <a:gd name="T9" fmla="*/ 0 h 340"/>
                <a:gd name="T10" fmla="*/ 4 w 676"/>
                <a:gd name="T11" fmla="*/ 338 h 340"/>
                <a:gd name="T12" fmla="*/ 2 w 676"/>
                <a:gd name="T13" fmla="*/ 336 h 340"/>
                <a:gd name="T14" fmla="*/ 673 w 676"/>
                <a:gd name="T15" fmla="*/ 336 h 340"/>
                <a:gd name="T16" fmla="*/ 671 w 676"/>
                <a:gd name="T17" fmla="*/ 338 h 340"/>
                <a:gd name="T18" fmla="*/ 671 w 676"/>
                <a:gd name="T19" fmla="*/ 2 h 340"/>
                <a:gd name="T20" fmla="*/ 673 w 676"/>
                <a:gd name="T21" fmla="*/ 4 h 340"/>
                <a:gd name="T22" fmla="*/ 2 w 676"/>
                <a:gd name="T23" fmla="*/ 4 h 340"/>
                <a:gd name="T24" fmla="*/ 4 w 676"/>
                <a:gd name="T25" fmla="*/ 2 h 340"/>
                <a:gd name="T26" fmla="*/ 4 w 676"/>
                <a:gd name="T27" fmla="*/ 338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6" h="340">
                  <a:moveTo>
                    <a:pt x="0" y="0"/>
                  </a:moveTo>
                  <a:lnTo>
                    <a:pt x="676" y="0"/>
                  </a:lnTo>
                  <a:lnTo>
                    <a:pt x="676" y="340"/>
                  </a:lnTo>
                  <a:lnTo>
                    <a:pt x="0" y="340"/>
                  </a:lnTo>
                  <a:lnTo>
                    <a:pt x="0" y="0"/>
                  </a:lnTo>
                  <a:close/>
                  <a:moveTo>
                    <a:pt x="4" y="338"/>
                  </a:moveTo>
                  <a:lnTo>
                    <a:pt x="2" y="336"/>
                  </a:lnTo>
                  <a:lnTo>
                    <a:pt x="673" y="336"/>
                  </a:lnTo>
                  <a:lnTo>
                    <a:pt x="671" y="338"/>
                  </a:lnTo>
                  <a:lnTo>
                    <a:pt x="671" y="2"/>
                  </a:lnTo>
                  <a:lnTo>
                    <a:pt x="673" y="4"/>
                  </a:lnTo>
                  <a:lnTo>
                    <a:pt x="2" y="4"/>
                  </a:lnTo>
                  <a:lnTo>
                    <a:pt x="4" y="2"/>
                  </a:lnTo>
                  <a:lnTo>
                    <a:pt x="4" y="33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0"/>
            <p:cNvSpPr>
              <a:spLocks noChangeArrowheads="1"/>
            </p:cNvSpPr>
            <p:nvPr/>
          </p:nvSpPr>
          <p:spPr bwMode="auto">
            <a:xfrm>
              <a:off x="3988" y="540"/>
              <a:ext cx="565"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rgbClr val="000000"/>
                  </a:solidFill>
                  <a:effectLst/>
                  <a:latin typeface="Times New Roman" panose="02020603050405020304" pitchFamily="18" charset="0"/>
                </a:rPr>
                <a:t>AthenaPool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4082" y="661"/>
              <a:ext cx="39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Times New Roman" panose="02020603050405020304" pitchFamily="18" charset="0"/>
                </a:rPr>
                <a:t>Output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3991" y="780"/>
              <a:ext cx="56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err="1" smtClean="0">
                  <a:ln>
                    <a:noFill/>
                  </a:ln>
                  <a:solidFill>
                    <a:srgbClr val="000000"/>
                  </a:solidFill>
                  <a:effectLst/>
                  <a:latin typeface="Times New Roman" panose="02020603050405020304" pitchFamily="18" charset="0"/>
                </a:rPr>
                <a:t>StreamTool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Freeform 13"/>
            <p:cNvSpPr>
              <a:spLocks noEditPoints="1"/>
            </p:cNvSpPr>
            <p:nvPr/>
          </p:nvSpPr>
          <p:spPr bwMode="auto">
            <a:xfrm>
              <a:off x="4233" y="881"/>
              <a:ext cx="5" cy="2913"/>
            </a:xfrm>
            <a:custGeom>
              <a:avLst/>
              <a:gdLst>
                <a:gd name="T0" fmla="*/ 5 w 5"/>
                <a:gd name="T1" fmla="*/ 0 h 2913"/>
                <a:gd name="T2" fmla="*/ 5 w 5"/>
                <a:gd name="T3" fmla="*/ 49 h 2913"/>
                <a:gd name="T4" fmla="*/ 5 w 5"/>
                <a:gd name="T5" fmla="*/ 99 h 2913"/>
                <a:gd name="T6" fmla="*/ 5 w 5"/>
                <a:gd name="T7" fmla="*/ 148 h 2913"/>
                <a:gd name="T8" fmla="*/ 5 w 5"/>
                <a:gd name="T9" fmla="*/ 197 h 2913"/>
                <a:gd name="T10" fmla="*/ 5 w 5"/>
                <a:gd name="T11" fmla="*/ 247 h 2913"/>
                <a:gd name="T12" fmla="*/ 5 w 5"/>
                <a:gd name="T13" fmla="*/ 296 h 2913"/>
                <a:gd name="T14" fmla="*/ 5 w 5"/>
                <a:gd name="T15" fmla="*/ 345 h 2913"/>
                <a:gd name="T16" fmla="*/ 5 w 5"/>
                <a:gd name="T17" fmla="*/ 395 h 2913"/>
                <a:gd name="T18" fmla="*/ 5 w 5"/>
                <a:gd name="T19" fmla="*/ 444 h 2913"/>
                <a:gd name="T20" fmla="*/ 5 w 5"/>
                <a:gd name="T21" fmla="*/ 493 h 2913"/>
                <a:gd name="T22" fmla="*/ 5 w 5"/>
                <a:gd name="T23" fmla="*/ 542 h 2913"/>
                <a:gd name="T24" fmla="*/ 5 w 5"/>
                <a:gd name="T25" fmla="*/ 592 h 2913"/>
                <a:gd name="T26" fmla="*/ 5 w 5"/>
                <a:gd name="T27" fmla="*/ 641 h 2913"/>
                <a:gd name="T28" fmla="*/ 5 w 5"/>
                <a:gd name="T29" fmla="*/ 690 h 2913"/>
                <a:gd name="T30" fmla="*/ 5 w 5"/>
                <a:gd name="T31" fmla="*/ 740 h 2913"/>
                <a:gd name="T32" fmla="*/ 5 w 5"/>
                <a:gd name="T33" fmla="*/ 789 h 2913"/>
                <a:gd name="T34" fmla="*/ 5 w 5"/>
                <a:gd name="T35" fmla="*/ 838 h 2913"/>
                <a:gd name="T36" fmla="*/ 5 w 5"/>
                <a:gd name="T37" fmla="*/ 888 h 2913"/>
                <a:gd name="T38" fmla="*/ 5 w 5"/>
                <a:gd name="T39" fmla="*/ 937 h 2913"/>
                <a:gd name="T40" fmla="*/ 5 w 5"/>
                <a:gd name="T41" fmla="*/ 986 h 2913"/>
                <a:gd name="T42" fmla="*/ 5 w 5"/>
                <a:gd name="T43" fmla="*/ 1035 h 2913"/>
                <a:gd name="T44" fmla="*/ 5 w 5"/>
                <a:gd name="T45" fmla="*/ 1085 h 2913"/>
                <a:gd name="T46" fmla="*/ 5 w 5"/>
                <a:gd name="T47" fmla="*/ 1134 h 2913"/>
                <a:gd name="T48" fmla="*/ 5 w 5"/>
                <a:gd name="T49" fmla="*/ 1183 h 2913"/>
                <a:gd name="T50" fmla="*/ 5 w 5"/>
                <a:gd name="T51" fmla="*/ 1233 h 2913"/>
                <a:gd name="T52" fmla="*/ 5 w 5"/>
                <a:gd name="T53" fmla="*/ 1282 h 2913"/>
                <a:gd name="T54" fmla="*/ 5 w 5"/>
                <a:gd name="T55" fmla="*/ 1331 h 2913"/>
                <a:gd name="T56" fmla="*/ 5 w 5"/>
                <a:gd name="T57" fmla="*/ 1381 h 2913"/>
                <a:gd name="T58" fmla="*/ 5 w 5"/>
                <a:gd name="T59" fmla="*/ 1430 h 2913"/>
                <a:gd name="T60" fmla="*/ 5 w 5"/>
                <a:gd name="T61" fmla="*/ 1479 h 2913"/>
                <a:gd name="T62" fmla="*/ 5 w 5"/>
                <a:gd name="T63" fmla="*/ 1528 h 2913"/>
                <a:gd name="T64" fmla="*/ 5 w 5"/>
                <a:gd name="T65" fmla="*/ 1578 h 2913"/>
                <a:gd name="T66" fmla="*/ 5 w 5"/>
                <a:gd name="T67" fmla="*/ 1627 h 2913"/>
                <a:gd name="T68" fmla="*/ 5 w 5"/>
                <a:gd name="T69" fmla="*/ 1676 h 2913"/>
                <a:gd name="T70" fmla="*/ 5 w 5"/>
                <a:gd name="T71" fmla="*/ 1726 h 2913"/>
                <a:gd name="T72" fmla="*/ 5 w 5"/>
                <a:gd name="T73" fmla="*/ 1775 h 2913"/>
                <a:gd name="T74" fmla="*/ 5 w 5"/>
                <a:gd name="T75" fmla="*/ 1824 h 2913"/>
                <a:gd name="T76" fmla="*/ 5 w 5"/>
                <a:gd name="T77" fmla="*/ 1874 h 2913"/>
                <a:gd name="T78" fmla="*/ 5 w 5"/>
                <a:gd name="T79" fmla="*/ 1923 h 2913"/>
                <a:gd name="T80" fmla="*/ 5 w 5"/>
                <a:gd name="T81" fmla="*/ 1972 h 2913"/>
                <a:gd name="T82" fmla="*/ 5 w 5"/>
                <a:gd name="T83" fmla="*/ 2021 h 2913"/>
                <a:gd name="T84" fmla="*/ 5 w 5"/>
                <a:gd name="T85" fmla="*/ 2071 h 2913"/>
                <a:gd name="T86" fmla="*/ 5 w 5"/>
                <a:gd name="T87" fmla="*/ 2120 h 2913"/>
                <a:gd name="T88" fmla="*/ 5 w 5"/>
                <a:gd name="T89" fmla="*/ 2169 h 2913"/>
                <a:gd name="T90" fmla="*/ 5 w 5"/>
                <a:gd name="T91" fmla="*/ 2219 h 2913"/>
                <a:gd name="T92" fmla="*/ 5 w 5"/>
                <a:gd name="T93" fmla="*/ 2268 h 2913"/>
                <a:gd name="T94" fmla="*/ 5 w 5"/>
                <a:gd name="T95" fmla="*/ 2317 h 2913"/>
                <a:gd name="T96" fmla="*/ 5 w 5"/>
                <a:gd name="T97" fmla="*/ 2367 h 2913"/>
                <a:gd name="T98" fmla="*/ 5 w 5"/>
                <a:gd name="T99" fmla="*/ 2416 h 2913"/>
                <a:gd name="T100" fmla="*/ 5 w 5"/>
                <a:gd name="T101" fmla="*/ 2465 h 2913"/>
                <a:gd name="T102" fmla="*/ 5 w 5"/>
                <a:gd name="T103" fmla="*/ 2514 h 2913"/>
                <a:gd name="T104" fmla="*/ 5 w 5"/>
                <a:gd name="T105" fmla="*/ 2564 h 2913"/>
                <a:gd name="T106" fmla="*/ 5 w 5"/>
                <a:gd name="T107" fmla="*/ 2613 h 2913"/>
                <a:gd name="T108" fmla="*/ 5 w 5"/>
                <a:gd name="T109" fmla="*/ 2662 h 2913"/>
                <a:gd name="T110" fmla="*/ 5 w 5"/>
                <a:gd name="T111" fmla="*/ 2712 h 2913"/>
                <a:gd name="T112" fmla="*/ 5 w 5"/>
                <a:gd name="T113" fmla="*/ 2761 h 2913"/>
                <a:gd name="T114" fmla="*/ 5 w 5"/>
                <a:gd name="T115" fmla="*/ 2810 h 2913"/>
                <a:gd name="T116" fmla="*/ 5 w 5"/>
                <a:gd name="T117" fmla="*/ 2860 h 2913"/>
                <a:gd name="T118" fmla="*/ 5 w 5"/>
                <a:gd name="T119" fmla="*/ 2909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 h="2913">
                  <a:moveTo>
                    <a:pt x="5" y="0"/>
                  </a:moveTo>
                  <a:lnTo>
                    <a:pt x="5" y="36"/>
                  </a:lnTo>
                  <a:lnTo>
                    <a:pt x="0" y="36"/>
                  </a:lnTo>
                  <a:lnTo>
                    <a:pt x="0" y="0"/>
                  </a:lnTo>
                  <a:lnTo>
                    <a:pt x="5" y="0"/>
                  </a:lnTo>
                  <a:close/>
                  <a:moveTo>
                    <a:pt x="5" y="49"/>
                  </a:moveTo>
                  <a:lnTo>
                    <a:pt x="5" y="85"/>
                  </a:lnTo>
                  <a:lnTo>
                    <a:pt x="0" y="85"/>
                  </a:lnTo>
                  <a:lnTo>
                    <a:pt x="0" y="49"/>
                  </a:lnTo>
                  <a:lnTo>
                    <a:pt x="5" y="49"/>
                  </a:lnTo>
                  <a:close/>
                  <a:moveTo>
                    <a:pt x="5" y="99"/>
                  </a:moveTo>
                  <a:lnTo>
                    <a:pt x="5" y="135"/>
                  </a:lnTo>
                  <a:lnTo>
                    <a:pt x="0" y="135"/>
                  </a:lnTo>
                  <a:lnTo>
                    <a:pt x="0" y="99"/>
                  </a:lnTo>
                  <a:lnTo>
                    <a:pt x="5" y="99"/>
                  </a:lnTo>
                  <a:close/>
                  <a:moveTo>
                    <a:pt x="5" y="148"/>
                  </a:moveTo>
                  <a:lnTo>
                    <a:pt x="5" y="184"/>
                  </a:lnTo>
                  <a:lnTo>
                    <a:pt x="0" y="184"/>
                  </a:lnTo>
                  <a:lnTo>
                    <a:pt x="0" y="148"/>
                  </a:lnTo>
                  <a:lnTo>
                    <a:pt x="5" y="148"/>
                  </a:lnTo>
                  <a:close/>
                  <a:moveTo>
                    <a:pt x="5" y="197"/>
                  </a:moveTo>
                  <a:lnTo>
                    <a:pt x="5" y="233"/>
                  </a:lnTo>
                  <a:lnTo>
                    <a:pt x="0" y="233"/>
                  </a:lnTo>
                  <a:lnTo>
                    <a:pt x="0" y="197"/>
                  </a:lnTo>
                  <a:lnTo>
                    <a:pt x="5" y="197"/>
                  </a:lnTo>
                  <a:close/>
                  <a:moveTo>
                    <a:pt x="5" y="247"/>
                  </a:moveTo>
                  <a:lnTo>
                    <a:pt x="5" y="282"/>
                  </a:lnTo>
                  <a:lnTo>
                    <a:pt x="0" y="282"/>
                  </a:lnTo>
                  <a:lnTo>
                    <a:pt x="0" y="247"/>
                  </a:lnTo>
                  <a:lnTo>
                    <a:pt x="5" y="247"/>
                  </a:lnTo>
                  <a:close/>
                  <a:moveTo>
                    <a:pt x="5" y="296"/>
                  </a:moveTo>
                  <a:lnTo>
                    <a:pt x="5" y="332"/>
                  </a:lnTo>
                  <a:lnTo>
                    <a:pt x="0" y="332"/>
                  </a:lnTo>
                  <a:lnTo>
                    <a:pt x="0" y="296"/>
                  </a:lnTo>
                  <a:lnTo>
                    <a:pt x="5" y="296"/>
                  </a:lnTo>
                  <a:close/>
                  <a:moveTo>
                    <a:pt x="5" y="345"/>
                  </a:moveTo>
                  <a:lnTo>
                    <a:pt x="5" y="381"/>
                  </a:lnTo>
                  <a:lnTo>
                    <a:pt x="0" y="381"/>
                  </a:lnTo>
                  <a:lnTo>
                    <a:pt x="0" y="345"/>
                  </a:lnTo>
                  <a:lnTo>
                    <a:pt x="5" y="345"/>
                  </a:lnTo>
                  <a:close/>
                  <a:moveTo>
                    <a:pt x="5" y="395"/>
                  </a:moveTo>
                  <a:lnTo>
                    <a:pt x="5" y="430"/>
                  </a:lnTo>
                  <a:lnTo>
                    <a:pt x="0" y="430"/>
                  </a:lnTo>
                  <a:lnTo>
                    <a:pt x="0" y="395"/>
                  </a:lnTo>
                  <a:lnTo>
                    <a:pt x="5" y="395"/>
                  </a:lnTo>
                  <a:close/>
                  <a:moveTo>
                    <a:pt x="5" y="444"/>
                  </a:moveTo>
                  <a:lnTo>
                    <a:pt x="5" y="480"/>
                  </a:lnTo>
                  <a:lnTo>
                    <a:pt x="0" y="480"/>
                  </a:lnTo>
                  <a:lnTo>
                    <a:pt x="0" y="444"/>
                  </a:lnTo>
                  <a:lnTo>
                    <a:pt x="5" y="444"/>
                  </a:lnTo>
                  <a:close/>
                  <a:moveTo>
                    <a:pt x="5" y="493"/>
                  </a:moveTo>
                  <a:lnTo>
                    <a:pt x="5" y="529"/>
                  </a:lnTo>
                  <a:lnTo>
                    <a:pt x="0" y="529"/>
                  </a:lnTo>
                  <a:lnTo>
                    <a:pt x="0" y="493"/>
                  </a:lnTo>
                  <a:lnTo>
                    <a:pt x="5" y="493"/>
                  </a:lnTo>
                  <a:close/>
                  <a:moveTo>
                    <a:pt x="5" y="542"/>
                  </a:moveTo>
                  <a:lnTo>
                    <a:pt x="5" y="578"/>
                  </a:lnTo>
                  <a:lnTo>
                    <a:pt x="0" y="578"/>
                  </a:lnTo>
                  <a:lnTo>
                    <a:pt x="0" y="542"/>
                  </a:lnTo>
                  <a:lnTo>
                    <a:pt x="5" y="542"/>
                  </a:lnTo>
                  <a:close/>
                  <a:moveTo>
                    <a:pt x="5" y="592"/>
                  </a:moveTo>
                  <a:lnTo>
                    <a:pt x="5" y="628"/>
                  </a:lnTo>
                  <a:lnTo>
                    <a:pt x="0" y="628"/>
                  </a:lnTo>
                  <a:lnTo>
                    <a:pt x="0" y="592"/>
                  </a:lnTo>
                  <a:lnTo>
                    <a:pt x="5" y="592"/>
                  </a:lnTo>
                  <a:close/>
                  <a:moveTo>
                    <a:pt x="5" y="641"/>
                  </a:moveTo>
                  <a:lnTo>
                    <a:pt x="5" y="677"/>
                  </a:lnTo>
                  <a:lnTo>
                    <a:pt x="0" y="677"/>
                  </a:lnTo>
                  <a:lnTo>
                    <a:pt x="0" y="641"/>
                  </a:lnTo>
                  <a:lnTo>
                    <a:pt x="5" y="641"/>
                  </a:lnTo>
                  <a:close/>
                  <a:moveTo>
                    <a:pt x="5" y="690"/>
                  </a:moveTo>
                  <a:lnTo>
                    <a:pt x="5" y="726"/>
                  </a:lnTo>
                  <a:lnTo>
                    <a:pt x="0" y="726"/>
                  </a:lnTo>
                  <a:lnTo>
                    <a:pt x="0" y="690"/>
                  </a:lnTo>
                  <a:lnTo>
                    <a:pt x="5" y="690"/>
                  </a:lnTo>
                  <a:close/>
                  <a:moveTo>
                    <a:pt x="5" y="740"/>
                  </a:moveTo>
                  <a:lnTo>
                    <a:pt x="5" y="775"/>
                  </a:lnTo>
                  <a:lnTo>
                    <a:pt x="0" y="775"/>
                  </a:lnTo>
                  <a:lnTo>
                    <a:pt x="0" y="740"/>
                  </a:lnTo>
                  <a:lnTo>
                    <a:pt x="5" y="740"/>
                  </a:lnTo>
                  <a:close/>
                  <a:moveTo>
                    <a:pt x="5" y="789"/>
                  </a:moveTo>
                  <a:lnTo>
                    <a:pt x="5" y="825"/>
                  </a:lnTo>
                  <a:lnTo>
                    <a:pt x="0" y="825"/>
                  </a:lnTo>
                  <a:lnTo>
                    <a:pt x="0" y="789"/>
                  </a:lnTo>
                  <a:lnTo>
                    <a:pt x="5" y="789"/>
                  </a:lnTo>
                  <a:close/>
                  <a:moveTo>
                    <a:pt x="5" y="838"/>
                  </a:moveTo>
                  <a:lnTo>
                    <a:pt x="5" y="874"/>
                  </a:lnTo>
                  <a:lnTo>
                    <a:pt x="0" y="874"/>
                  </a:lnTo>
                  <a:lnTo>
                    <a:pt x="0" y="838"/>
                  </a:lnTo>
                  <a:lnTo>
                    <a:pt x="5" y="838"/>
                  </a:lnTo>
                  <a:close/>
                  <a:moveTo>
                    <a:pt x="5" y="888"/>
                  </a:moveTo>
                  <a:lnTo>
                    <a:pt x="5" y="923"/>
                  </a:lnTo>
                  <a:lnTo>
                    <a:pt x="0" y="923"/>
                  </a:lnTo>
                  <a:lnTo>
                    <a:pt x="0" y="888"/>
                  </a:lnTo>
                  <a:lnTo>
                    <a:pt x="5" y="888"/>
                  </a:lnTo>
                  <a:close/>
                  <a:moveTo>
                    <a:pt x="5" y="937"/>
                  </a:moveTo>
                  <a:lnTo>
                    <a:pt x="5" y="973"/>
                  </a:lnTo>
                  <a:lnTo>
                    <a:pt x="0" y="973"/>
                  </a:lnTo>
                  <a:lnTo>
                    <a:pt x="0" y="937"/>
                  </a:lnTo>
                  <a:lnTo>
                    <a:pt x="5" y="937"/>
                  </a:lnTo>
                  <a:close/>
                  <a:moveTo>
                    <a:pt x="5" y="986"/>
                  </a:moveTo>
                  <a:lnTo>
                    <a:pt x="5" y="1022"/>
                  </a:lnTo>
                  <a:lnTo>
                    <a:pt x="0" y="1022"/>
                  </a:lnTo>
                  <a:lnTo>
                    <a:pt x="0" y="986"/>
                  </a:lnTo>
                  <a:lnTo>
                    <a:pt x="5" y="986"/>
                  </a:lnTo>
                  <a:close/>
                  <a:moveTo>
                    <a:pt x="5" y="1035"/>
                  </a:moveTo>
                  <a:lnTo>
                    <a:pt x="5" y="1071"/>
                  </a:lnTo>
                  <a:lnTo>
                    <a:pt x="0" y="1071"/>
                  </a:lnTo>
                  <a:lnTo>
                    <a:pt x="0" y="1035"/>
                  </a:lnTo>
                  <a:lnTo>
                    <a:pt x="5" y="1035"/>
                  </a:lnTo>
                  <a:close/>
                  <a:moveTo>
                    <a:pt x="5" y="1085"/>
                  </a:moveTo>
                  <a:lnTo>
                    <a:pt x="5" y="1121"/>
                  </a:lnTo>
                  <a:lnTo>
                    <a:pt x="0" y="1121"/>
                  </a:lnTo>
                  <a:lnTo>
                    <a:pt x="0" y="1085"/>
                  </a:lnTo>
                  <a:lnTo>
                    <a:pt x="5" y="1085"/>
                  </a:lnTo>
                  <a:close/>
                  <a:moveTo>
                    <a:pt x="5" y="1134"/>
                  </a:moveTo>
                  <a:lnTo>
                    <a:pt x="5" y="1170"/>
                  </a:lnTo>
                  <a:lnTo>
                    <a:pt x="0" y="1170"/>
                  </a:lnTo>
                  <a:lnTo>
                    <a:pt x="0" y="1134"/>
                  </a:lnTo>
                  <a:lnTo>
                    <a:pt x="5" y="1134"/>
                  </a:lnTo>
                  <a:close/>
                  <a:moveTo>
                    <a:pt x="5" y="1183"/>
                  </a:moveTo>
                  <a:lnTo>
                    <a:pt x="5" y="1219"/>
                  </a:lnTo>
                  <a:lnTo>
                    <a:pt x="0" y="1219"/>
                  </a:lnTo>
                  <a:lnTo>
                    <a:pt x="0" y="1183"/>
                  </a:lnTo>
                  <a:lnTo>
                    <a:pt x="5" y="1183"/>
                  </a:lnTo>
                  <a:close/>
                  <a:moveTo>
                    <a:pt x="5" y="1233"/>
                  </a:moveTo>
                  <a:lnTo>
                    <a:pt x="5" y="1269"/>
                  </a:lnTo>
                  <a:lnTo>
                    <a:pt x="0" y="1269"/>
                  </a:lnTo>
                  <a:lnTo>
                    <a:pt x="0" y="1233"/>
                  </a:lnTo>
                  <a:lnTo>
                    <a:pt x="5" y="1233"/>
                  </a:lnTo>
                  <a:close/>
                  <a:moveTo>
                    <a:pt x="5" y="1282"/>
                  </a:moveTo>
                  <a:lnTo>
                    <a:pt x="5" y="1318"/>
                  </a:lnTo>
                  <a:lnTo>
                    <a:pt x="0" y="1318"/>
                  </a:lnTo>
                  <a:lnTo>
                    <a:pt x="0" y="1282"/>
                  </a:lnTo>
                  <a:lnTo>
                    <a:pt x="5" y="1282"/>
                  </a:lnTo>
                  <a:close/>
                  <a:moveTo>
                    <a:pt x="5" y="1331"/>
                  </a:moveTo>
                  <a:lnTo>
                    <a:pt x="5" y="1367"/>
                  </a:lnTo>
                  <a:lnTo>
                    <a:pt x="0" y="1367"/>
                  </a:lnTo>
                  <a:lnTo>
                    <a:pt x="0" y="1331"/>
                  </a:lnTo>
                  <a:lnTo>
                    <a:pt x="5" y="1331"/>
                  </a:lnTo>
                  <a:close/>
                  <a:moveTo>
                    <a:pt x="5" y="1381"/>
                  </a:moveTo>
                  <a:lnTo>
                    <a:pt x="5" y="1416"/>
                  </a:lnTo>
                  <a:lnTo>
                    <a:pt x="0" y="1416"/>
                  </a:lnTo>
                  <a:lnTo>
                    <a:pt x="0" y="1381"/>
                  </a:lnTo>
                  <a:lnTo>
                    <a:pt x="5" y="1381"/>
                  </a:lnTo>
                  <a:close/>
                  <a:moveTo>
                    <a:pt x="5" y="1430"/>
                  </a:moveTo>
                  <a:lnTo>
                    <a:pt x="5" y="1466"/>
                  </a:lnTo>
                  <a:lnTo>
                    <a:pt x="0" y="1466"/>
                  </a:lnTo>
                  <a:lnTo>
                    <a:pt x="0" y="1430"/>
                  </a:lnTo>
                  <a:lnTo>
                    <a:pt x="5" y="1430"/>
                  </a:lnTo>
                  <a:close/>
                  <a:moveTo>
                    <a:pt x="5" y="1479"/>
                  </a:moveTo>
                  <a:lnTo>
                    <a:pt x="5" y="1515"/>
                  </a:lnTo>
                  <a:lnTo>
                    <a:pt x="0" y="1515"/>
                  </a:lnTo>
                  <a:lnTo>
                    <a:pt x="0" y="1479"/>
                  </a:lnTo>
                  <a:lnTo>
                    <a:pt x="5" y="1479"/>
                  </a:lnTo>
                  <a:close/>
                  <a:moveTo>
                    <a:pt x="5" y="1528"/>
                  </a:moveTo>
                  <a:lnTo>
                    <a:pt x="5" y="1564"/>
                  </a:lnTo>
                  <a:lnTo>
                    <a:pt x="0" y="1564"/>
                  </a:lnTo>
                  <a:lnTo>
                    <a:pt x="0" y="1528"/>
                  </a:lnTo>
                  <a:lnTo>
                    <a:pt x="5" y="1528"/>
                  </a:lnTo>
                  <a:close/>
                  <a:moveTo>
                    <a:pt x="5" y="1578"/>
                  </a:moveTo>
                  <a:lnTo>
                    <a:pt x="5" y="1614"/>
                  </a:lnTo>
                  <a:lnTo>
                    <a:pt x="0" y="1614"/>
                  </a:lnTo>
                  <a:lnTo>
                    <a:pt x="0" y="1578"/>
                  </a:lnTo>
                  <a:lnTo>
                    <a:pt x="5" y="1578"/>
                  </a:lnTo>
                  <a:close/>
                  <a:moveTo>
                    <a:pt x="5" y="1627"/>
                  </a:moveTo>
                  <a:lnTo>
                    <a:pt x="5" y="1663"/>
                  </a:lnTo>
                  <a:lnTo>
                    <a:pt x="0" y="1663"/>
                  </a:lnTo>
                  <a:lnTo>
                    <a:pt x="0" y="1627"/>
                  </a:lnTo>
                  <a:lnTo>
                    <a:pt x="5" y="1627"/>
                  </a:lnTo>
                  <a:close/>
                  <a:moveTo>
                    <a:pt x="5" y="1676"/>
                  </a:moveTo>
                  <a:lnTo>
                    <a:pt x="5" y="1712"/>
                  </a:lnTo>
                  <a:lnTo>
                    <a:pt x="0" y="1712"/>
                  </a:lnTo>
                  <a:lnTo>
                    <a:pt x="0" y="1676"/>
                  </a:lnTo>
                  <a:lnTo>
                    <a:pt x="5" y="1676"/>
                  </a:lnTo>
                  <a:close/>
                  <a:moveTo>
                    <a:pt x="5" y="1726"/>
                  </a:moveTo>
                  <a:lnTo>
                    <a:pt x="5" y="1762"/>
                  </a:lnTo>
                  <a:lnTo>
                    <a:pt x="0" y="1762"/>
                  </a:lnTo>
                  <a:lnTo>
                    <a:pt x="0" y="1726"/>
                  </a:lnTo>
                  <a:lnTo>
                    <a:pt x="5" y="1726"/>
                  </a:lnTo>
                  <a:close/>
                  <a:moveTo>
                    <a:pt x="5" y="1775"/>
                  </a:moveTo>
                  <a:lnTo>
                    <a:pt x="5" y="1811"/>
                  </a:lnTo>
                  <a:lnTo>
                    <a:pt x="0" y="1811"/>
                  </a:lnTo>
                  <a:lnTo>
                    <a:pt x="0" y="1775"/>
                  </a:lnTo>
                  <a:lnTo>
                    <a:pt x="5" y="1775"/>
                  </a:lnTo>
                  <a:close/>
                  <a:moveTo>
                    <a:pt x="5" y="1824"/>
                  </a:moveTo>
                  <a:lnTo>
                    <a:pt x="5" y="1860"/>
                  </a:lnTo>
                  <a:lnTo>
                    <a:pt x="0" y="1860"/>
                  </a:lnTo>
                  <a:lnTo>
                    <a:pt x="0" y="1824"/>
                  </a:lnTo>
                  <a:lnTo>
                    <a:pt x="5" y="1824"/>
                  </a:lnTo>
                  <a:close/>
                  <a:moveTo>
                    <a:pt x="5" y="1874"/>
                  </a:moveTo>
                  <a:lnTo>
                    <a:pt x="5" y="1909"/>
                  </a:lnTo>
                  <a:lnTo>
                    <a:pt x="0" y="1909"/>
                  </a:lnTo>
                  <a:lnTo>
                    <a:pt x="0" y="1874"/>
                  </a:lnTo>
                  <a:lnTo>
                    <a:pt x="5" y="1874"/>
                  </a:lnTo>
                  <a:close/>
                  <a:moveTo>
                    <a:pt x="5" y="1923"/>
                  </a:moveTo>
                  <a:lnTo>
                    <a:pt x="5" y="1959"/>
                  </a:lnTo>
                  <a:lnTo>
                    <a:pt x="0" y="1959"/>
                  </a:lnTo>
                  <a:lnTo>
                    <a:pt x="0" y="1923"/>
                  </a:lnTo>
                  <a:lnTo>
                    <a:pt x="5" y="1923"/>
                  </a:lnTo>
                  <a:close/>
                  <a:moveTo>
                    <a:pt x="5" y="1972"/>
                  </a:moveTo>
                  <a:lnTo>
                    <a:pt x="5" y="2008"/>
                  </a:lnTo>
                  <a:lnTo>
                    <a:pt x="0" y="2008"/>
                  </a:lnTo>
                  <a:lnTo>
                    <a:pt x="0" y="1972"/>
                  </a:lnTo>
                  <a:lnTo>
                    <a:pt x="5" y="1972"/>
                  </a:lnTo>
                  <a:close/>
                  <a:moveTo>
                    <a:pt x="5" y="2021"/>
                  </a:moveTo>
                  <a:lnTo>
                    <a:pt x="5" y="2057"/>
                  </a:lnTo>
                  <a:lnTo>
                    <a:pt x="0" y="2057"/>
                  </a:lnTo>
                  <a:lnTo>
                    <a:pt x="0" y="2021"/>
                  </a:lnTo>
                  <a:lnTo>
                    <a:pt x="5" y="2021"/>
                  </a:lnTo>
                  <a:close/>
                  <a:moveTo>
                    <a:pt x="5" y="2071"/>
                  </a:moveTo>
                  <a:lnTo>
                    <a:pt x="5" y="2107"/>
                  </a:lnTo>
                  <a:lnTo>
                    <a:pt x="0" y="2107"/>
                  </a:lnTo>
                  <a:lnTo>
                    <a:pt x="0" y="2071"/>
                  </a:lnTo>
                  <a:lnTo>
                    <a:pt x="5" y="2071"/>
                  </a:lnTo>
                  <a:close/>
                  <a:moveTo>
                    <a:pt x="5" y="2120"/>
                  </a:moveTo>
                  <a:lnTo>
                    <a:pt x="5" y="2156"/>
                  </a:lnTo>
                  <a:lnTo>
                    <a:pt x="0" y="2156"/>
                  </a:lnTo>
                  <a:lnTo>
                    <a:pt x="0" y="2120"/>
                  </a:lnTo>
                  <a:lnTo>
                    <a:pt x="5" y="2120"/>
                  </a:lnTo>
                  <a:close/>
                  <a:moveTo>
                    <a:pt x="5" y="2169"/>
                  </a:moveTo>
                  <a:lnTo>
                    <a:pt x="5" y="2205"/>
                  </a:lnTo>
                  <a:lnTo>
                    <a:pt x="0" y="2205"/>
                  </a:lnTo>
                  <a:lnTo>
                    <a:pt x="0" y="2169"/>
                  </a:lnTo>
                  <a:lnTo>
                    <a:pt x="5" y="2169"/>
                  </a:lnTo>
                  <a:close/>
                  <a:moveTo>
                    <a:pt x="5" y="2219"/>
                  </a:moveTo>
                  <a:lnTo>
                    <a:pt x="5" y="2255"/>
                  </a:lnTo>
                  <a:lnTo>
                    <a:pt x="0" y="2255"/>
                  </a:lnTo>
                  <a:lnTo>
                    <a:pt x="0" y="2219"/>
                  </a:lnTo>
                  <a:lnTo>
                    <a:pt x="5" y="2219"/>
                  </a:lnTo>
                  <a:close/>
                  <a:moveTo>
                    <a:pt x="5" y="2268"/>
                  </a:moveTo>
                  <a:lnTo>
                    <a:pt x="5" y="2304"/>
                  </a:lnTo>
                  <a:lnTo>
                    <a:pt x="0" y="2304"/>
                  </a:lnTo>
                  <a:lnTo>
                    <a:pt x="0" y="2268"/>
                  </a:lnTo>
                  <a:lnTo>
                    <a:pt x="5" y="2268"/>
                  </a:lnTo>
                  <a:close/>
                  <a:moveTo>
                    <a:pt x="5" y="2317"/>
                  </a:moveTo>
                  <a:lnTo>
                    <a:pt x="5" y="2353"/>
                  </a:lnTo>
                  <a:lnTo>
                    <a:pt x="0" y="2353"/>
                  </a:lnTo>
                  <a:lnTo>
                    <a:pt x="0" y="2317"/>
                  </a:lnTo>
                  <a:lnTo>
                    <a:pt x="5" y="2317"/>
                  </a:lnTo>
                  <a:close/>
                  <a:moveTo>
                    <a:pt x="5" y="2367"/>
                  </a:moveTo>
                  <a:lnTo>
                    <a:pt x="5" y="2402"/>
                  </a:lnTo>
                  <a:lnTo>
                    <a:pt x="0" y="2402"/>
                  </a:lnTo>
                  <a:lnTo>
                    <a:pt x="0" y="2367"/>
                  </a:lnTo>
                  <a:lnTo>
                    <a:pt x="5" y="2367"/>
                  </a:lnTo>
                  <a:close/>
                  <a:moveTo>
                    <a:pt x="5" y="2416"/>
                  </a:moveTo>
                  <a:lnTo>
                    <a:pt x="5" y="2452"/>
                  </a:lnTo>
                  <a:lnTo>
                    <a:pt x="0" y="2452"/>
                  </a:lnTo>
                  <a:lnTo>
                    <a:pt x="0" y="2416"/>
                  </a:lnTo>
                  <a:lnTo>
                    <a:pt x="5" y="2416"/>
                  </a:lnTo>
                  <a:close/>
                  <a:moveTo>
                    <a:pt x="5" y="2465"/>
                  </a:moveTo>
                  <a:lnTo>
                    <a:pt x="5" y="2501"/>
                  </a:lnTo>
                  <a:lnTo>
                    <a:pt x="0" y="2501"/>
                  </a:lnTo>
                  <a:lnTo>
                    <a:pt x="0" y="2465"/>
                  </a:lnTo>
                  <a:lnTo>
                    <a:pt x="5" y="2465"/>
                  </a:lnTo>
                  <a:close/>
                  <a:moveTo>
                    <a:pt x="5" y="2514"/>
                  </a:moveTo>
                  <a:lnTo>
                    <a:pt x="5" y="2550"/>
                  </a:lnTo>
                  <a:lnTo>
                    <a:pt x="0" y="2550"/>
                  </a:lnTo>
                  <a:lnTo>
                    <a:pt x="0" y="2514"/>
                  </a:lnTo>
                  <a:lnTo>
                    <a:pt x="5" y="2514"/>
                  </a:lnTo>
                  <a:close/>
                  <a:moveTo>
                    <a:pt x="5" y="2564"/>
                  </a:moveTo>
                  <a:lnTo>
                    <a:pt x="5" y="2600"/>
                  </a:lnTo>
                  <a:lnTo>
                    <a:pt x="0" y="2600"/>
                  </a:lnTo>
                  <a:lnTo>
                    <a:pt x="0" y="2564"/>
                  </a:lnTo>
                  <a:lnTo>
                    <a:pt x="5" y="2564"/>
                  </a:lnTo>
                  <a:close/>
                  <a:moveTo>
                    <a:pt x="5" y="2613"/>
                  </a:moveTo>
                  <a:lnTo>
                    <a:pt x="5" y="2649"/>
                  </a:lnTo>
                  <a:lnTo>
                    <a:pt x="0" y="2649"/>
                  </a:lnTo>
                  <a:lnTo>
                    <a:pt x="0" y="2613"/>
                  </a:lnTo>
                  <a:lnTo>
                    <a:pt x="5" y="2613"/>
                  </a:lnTo>
                  <a:close/>
                  <a:moveTo>
                    <a:pt x="5" y="2662"/>
                  </a:moveTo>
                  <a:lnTo>
                    <a:pt x="5" y="2698"/>
                  </a:lnTo>
                  <a:lnTo>
                    <a:pt x="0" y="2698"/>
                  </a:lnTo>
                  <a:lnTo>
                    <a:pt x="0" y="2662"/>
                  </a:lnTo>
                  <a:lnTo>
                    <a:pt x="5" y="2662"/>
                  </a:lnTo>
                  <a:close/>
                  <a:moveTo>
                    <a:pt x="5" y="2712"/>
                  </a:moveTo>
                  <a:lnTo>
                    <a:pt x="5" y="2748"/>
                  </a:lnTo>
                  <a:lnTo>
                    <a:pt x="0" y="2748"/>
                  </a:lnTo>
                  <a:lnTo>
                    <a:pt x="0" y="2712"/>
                  </a:lnTo>
                  <a:lnTo>
                    <a:pt x="5" y="2712"/>
                  </a:lnTo>
                  <a:close/>
                  <a:moveTo>
                    <a:pt x="5" y="2761"/>
                  </a:moveTo>
                  <a:lnTo>
                    <a:pt x="5" y="2797"/>
                  </a:lnTo>
                  <a:lnTo>
                    <a:pt x="0" y="2797"/>
                  </a:lnTo>
                  <a:lnTo>
                    <a:pt x="0" y="2761"/>
                  </a:lnTo>
                  <a:lnTo>
                    <a:pt x="5" y="2761"/>
                  </a:lnTo>
                  <a:close/>
                  <a:moveTo>
                    <a:pt x="5" y="2810"/>
                  </a:moveTo>
                  <a:lnTo>
                    <a:pt x="5" y="2846"/>
                  </a:lnTo>
                  <a:lnTo>
                    <a:pt x="0" y="2846"/>
                  </a:lnTo>
                  <a:lnTo>
                    <a:pt x="0" y="2810"/>
                  </a:lnTo>
                  <a:lnTo>
                    <a:pt x="5" y="2810"/>
                  </a:lnTo>
                  <a:close/>
                  <a:moveTo>
                    <a:pt x="5" y="2860"/>
                  </a:moveTo>
                  <a:lnTo>
                    <a:pt x="5" y="2895"/>
                  </a:lnTo>
                  <a:lnTo>
                    <a:pt x="0" y="2895"/>
                  </a:lnTo>
                  <a:lnTo>
                    <a:pt x="0" y="2860"/>
                  </a:lnTo>
                  <a:lnTo>
                    <a:pt x="5" y="2860"/>
                  </a:lnTo>
                  <a:close/>
                  <a:moveTo>
                    <a:pt x="5" y="2909"/>
                  </a:moveTo>
                  <a:lnTo>
                    <a:pt x="5" y="2913"/>
                  </a:lnTo>
                  <a:lnTo>
                    <a:pt x="0" y="2913"/>
                  </a:lnTo>
                  <a:lnTo>
                    <a:pt x="0" y="2909"/>
                  </a:lnTo>
                  <a:lnTo>
                    <a:pt x="5" y="2909"/>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noEditPoints="1"/>
            </p:cNvSpPr>
            <p:nvPr/>
          </p:nvSpPr>
          <p:spPr bwMode="auto">
            <a:xfrm>
              <a:off x="6807" y="732"/>
              <a:ext cx="5" cy="3062"/>
            </a:xfrm>
            <a:custGeom>
              <a:avLst/>
              <a:gdLst>
                <a:gd name="T0" fmla="*/ 5 w 5"/>
                <a:gd name="T1" fmla="*/ 0 h 3062"/>
                <a:gd name="T2" fmla="*/ 5 w 5"/>
                <a:gd name="T3" fmla="*/ 49 h 3062"/>
                <a:gd name="T4" fmla="*/ 5 w 5"/>
                <a:gd name="T5" fmla="*/ 98 h 3062"/>
                <a:gd name="T6" fmla="*/ 5 w 5"/>
                <a:gd name="T7" fmla="*/ 148 h 3062"/>
                <a:gd name="T8" fmla="*/ 5 w 5"/>
                <a:gd name="T9" fmla="*/ 197 h 3062"/>
                <a:gd name="T10" fmla="*/ 5 w 5"/>
                <a:gd name="T11" fmla="*/ 246 h 3062"/>
                <a:gd name="T12" fmla="*/ 5 w 5"/>
                <a:gd name="T13" fmla="*/ 296 h 3062"/>
                <a:gd name="T14" fmla="*/ 5 w 5"/>
                <a:gd name="T15" fmla="*/ 345 h 3062"/>
                <a:gd name="T16" fmla="*/ 5 w 5"/>
                <a:gd name="T17" fmla="*/ 394 h 3062"/>
                <a:gd name="T18" fmla="*/ 5 w 5"/>
                <a:gd name="T19" fmla="*/ 443 h 3062"/>
                <a:gd name="T20" fmla="*/ 5 w 5"/>
                <a:gd name="T21" fmla="*/ 493 h 3062"/>
                <a:gd name="T22" fmla="*/ 5 w 5"/>
                <a:gd name="T23" fmla="*/ 542 h 3062"/>
                <a:gd name="T24" fmla="*/ 5 w 5"/>
                <a:gd name="T25" fmla="*/ 591 h 3062"/>
                <a:gd name="T26" fmla="*/ 5 w 5"/>
                <a:gd name="T27" fmla="*/ 641 h 3062"/>
                <a:gd name="T28" fmla="*/ 5 w 5"/>
                <a:gd name="T29" fmla="*/ 690 h 3062"/>
                <a:gd name="T30" fmla="*/ 5 w 5"/>
                <a:gd name="T31" fmla="*/ 739 h 3062"/>
                <a:gd name="T32" fmla="*/ 5 w 5"/>
                <a:gd name="T33" fmla="*/ 789 h 3062"/>
                <a:gd name="T34" fmla="*/ 5 w 5"/>
                <a:gd name="T35" fmla="*/ 838 h 3062"/>
                <a:gd name="T36" fmla="*/ 5 w 5"/>
                <a:gd name="T37" fmla="*/ 887 h 3062"/>
                <a:gd name="T38" fmla="*/ 5 w 5"/>
                <a:gd name="T39" fmla="*/ 936 h 3062"/>
                <a:gd name="T40" fmla="*/ 5 w 5"/>
                <a:gd name="T41" fmla="*/ 986 h 3062"/>
                <a:gd name="T42" fmla="*/ 5 w 5"/>
                <a:gd name="T43" fmla="*/ 1035 h 3062"/>
                <a:gd name="T44" fmla="*/ 5 w 5"/>
                <a:gd name="T45" fmla="*/ 1084 h 3062"/>
                <a:gd name="T46" fmla="*/ 5 w 5"/>
                <a:gd name="T47" fmla="*/ 1134 h 3062"/>
                <a:gd name="T48" fmla="*/ 5 w 5"/>
                <a:gd name="T49" fmla="*/ 1183 h 3062"/>
                <a:gd name="T50" fmla="*/ 5 w 5"/>
                <a:gd name="T51" fmla="*/ 1232 h 3062"/>
                <a:gd name="T52" fmla="*/ 5 w 5"/>
                <a:gd name="T53" fmla="*/ 1282 h 3062"/>
                <a:gd name="T54" fmla="*/ 5 w 5"/>
                <a:gd name="T55" fmla="*/ 1331 h 3062"/>
                <a:gd name="T56" fmla="*/ 5 w 5"/>
                <a:gd name="T57" fmla="*/ 1380 h 3062"/>
                <a:gd name="T58" fmla="*/ 5 w 5"/>
                <a:gd name="T59" fmla="*/ 1429 h 3062"/>
                <a:gd name="T60" fmla="*/ 5 w 5"/>
                <a:gd name="T61" fmla="*/ 1479 h 3062"/>
                <a:gd name="T62" fmla="*/ 5 w 5"/>
                <a:gd name="T63" fmla="*/ 1528 h 3062"/>
                <a:gd name="T64" fmla="*/ 5 w 5"/>
                <a:gd name="T65" fmla="*/ 1577 h 3062"/>
                <a:gd name="T66" fmla="*/ 5 w 5"/>
                <a:gd name="T67" fmla="*/ 1627 h 3062"/>
                <a:gd name="T68" fmla="*/ 5 w 5"/>
                <a:gd name="T69" fmla="*/ 1676 h 3062"/>
                <a:gd name="T70" fmla="*/ 5 w 5"/>
                <a:gd name="T71" fmla="*/ 1725 h 3062"/>
                <a:gd name="T72" fmla="*/ 5 w 5"/>
                <a:gd name="T73" fmla="*/ 1775 h 3062"/>
                <a:gd name="T74" fmla="*/ 5 w 5"/>
                <a:gd name="T75" fmla="*/ 1824 h 3062"/>
                <a:gd name="T76" fmla="*/ 5 w 5"/>
                <a:gd name="T77" fmla="*/ 1873 h 3062"/>
                <a:gd name="T78" fmla="*/ 5 w 5"/>
                <a:gd name="T79" fmla="*/ 1922 h 3062"/>
                <a:gd name="T80" fmla="*/ 5 w 5"/>
                <a:gd name="T81" fmla="*/ 1972 h 3062"/>
                <a:gd name="T82" fmla="*/ 5 w 5"/>
                <a:gd name="T83" fmla="*/ 2021 h 3062"/>
                <a:gd name="T84" fmla="*/ 5 w 5"/>
                <a:gd name="T85" fmla="*/ 2070 h 3062"/>
                <a:gd name="T86" fmla="*/ 5 w 5"/>
                <a:gd name="T87" fmla="*/ 2120 h 3062"/>
                <a:gd name="T88" fmla="*/ 5 w 5"/>
                <a:gd name="T89" fmla="*/ 2169 h 3062"/>
                <a:gd name="T90" fmla="*/ 5 w 5"/>
                <a:gd name="T91" fmla="*/ 2218 h 3062"/>
                <a:gd name="T92" fmla="*/ 5 w 5"/>
                <a:gd name="T93" fmla="*/ 2268 h 3062"/>
                <a:gd name="T94" fmla="*/ 5 w 5"/>
                <a:gd name="T95" fmla="*/ 2317 h 3062"/>
                <a:gd name="T96" fmla="*/ 5 w 5"/>
                <a:gd name="T97" fmla="*/ 2366 h 3062"/>
                <a:gd name="T98" fmla="*/ 5 w 5"/>
                <a:gd name="T99" fmla="*/ 2415 h 3062"/>
                <a:gd name="T100" fmla="*/ 5 w 5"/>
                <a:gd name="T101" fmla="*/ 2465 h 3062"/>
                <a:gd name="T102" fmla="*/ 5 w 5"/>
                <a:gd name="T103" fmla="*/ 2514 h 3062"/>
                <a:gd name="T104" fmla="*/ 5 w 5"/>
                <a:gd name="T105" fmla="*/ 2563 h 3062"/>
                <a:gd name="T106" fmla="*/ 5 w 5"/>
                <a:gd name="T107" fmla="*/ 2613 h 3062"/>
                <a:gd name="T108" fmla="*/ 5 w 5"/>
                <a:gd name="T109" fmla="*/ 2662 h 3062"/>
                <a:gd name="T110" fmla="*/ 5 w 5"/>
                <a:gd name="T111" fmla="*/ 2711 h 3062"/>
                <a:gd name="T112" fmla="*/ 5 w 5"/>
                <a:gd name="T113" fmla="*/ 2761 h 3062"/>
                <a:gd name="T114" fmla="*/ 5 w 5"/>
                <a:gd name="T115" fmla="*/ 2810 h 3062"/>
                <a:gd name="T116" fmla="*/ 5 w 5"/>
                <a:gd name="T117" fmla="*/ 2859 h 3062"/>
                <a:gd name="T118" fmla="*/ 5 w 5"/>
                <a:gd name="T119" fmla="*/ 2909 h 3062"/>
                <a:gd name="T120" fmla="*/ 5 w 5"/>
                <a:gd name="T121" fmla="*/ 2958 h 3062"/>
                <a:gd name="T122" fmla="*/ 5 w 5"/>
                <a:gd name="T123" fmla="*/ 3007 h 3062"/>
                <a:gd name="T124" fmla="*/ 5 w 5"/>
                <a:gd name="T125" fmla="*/ 3056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 h="3062">
                  <a:moveTo>
                    <a:pt x="5" y="0"/>
                  </a:moveTo>
                  <a:lnTo>
                    <a:pt x="5" y="36"/>
                  </a:lnTo>
                  <a:lnTo>
                    <a:pt x="0" y="36"/>
                  </a:lnTo>
                  <a:lnTo>
                    <a:pt x="0" y="0"/>
                  </a:lnTo>
                  <a:lnTo>
                    <a:pt x="5" y="0"/>
                  </a:lnTo>
                  <a:close/>
                  <a:moveTo>
                    <a:pt x="5" y="49"/>
                  </a:moveTo>
                  <a:lnTo>
                    <a:pt x="5" y="85"/>
                  </a:lnTo>
                  <a:lnTo>
                    <a:pt x="0" y="85"/>
                  </a:lnTo>
                  <a:lnTo>
                    <a:pt x="0" y="49"/>
                  </a:lnTo>
                  <a:lnTo>
                    <a:pt x="5" y="49"/>
                  </a:lnTo>
                  <a:close/>
                  <a:moveTo>
                    <a:pt x="5" y="98"/>
                  </a:moveTo>
                  <a:lnTo>
                    <a:pt x="5" y="134"/>
                  </a:lnTo>
                  <a:lnTo>
                    <a:pt x="0" y="134"/>
                  </a:lnTo>
                  <a:lnTo>
                    <a:pt x="0" y="98"/>
                  </a:lnTo>
                  <a:lnTo>
                    <a:pt x="5" y="98"/>
                  </a:lnTo>
                  <a:close/>
                  <a:moveTo>
                    <a:pt x="5" y="148"/>
                  </a:moveTo>
                  <a:lnTo>
                    <a:pt x="5" y="183"/>
                  </a:lnTo>
                  <a:lnTo>
                    <a:pt x="0" y="183"/>
                  </a:lnTo>
                  <a:lnTo>
                    <a:pt x="0" y="148"/>
                  </a:lnTo>
                  <a:lnTo>
                    <a:pt x="5" y="148"/>
                  </a:lnTo>
                  <a:close/>
                  <a:moveTo>
                    <a:pt x="5" y="197"/>
                  </a:moveTo>
                  <a:lnTo>
                    <a:pt x="5" y="233"/>
                  </a:lnTo>
                  <a:lnTo>
                    <a:pt x="0" y="233"/>
                  </a:lnTo>
                  <a:lnTo>
                    <a:pt x="0" y="197"/>
                  </a:lnTo>
                  <a:lnTo>
                    <a:pt x="5" y="197"/>
                  </a:lnTo>
                  <a:close/>
                  <a:moveTo>
                    <a:pt x="5" y="246"/>
                  </a:moveTo>
                  <a:lnTo>
                    <a:pt x="5" y="282"/>
                  </a:lnTo>
                  <a:lnTo>
                    <a:pt x="0" y="282"/>
                  </a:lnTo>
                  <a:lnTo>
                    <a:pt x="0" y="246"/>
                  </a:lnTo>
                  <a:lnTo>
                    <a:pt x="5" y="246"/>
                  </a:lnTo>
                  <a:close/>
                  <a:moveTo>
                    <a:pt x="5" y="296"/>
                  </a:moveTo>
                  <a:lnTo>
                    <a:pt x="5" y="331"/>
                  </a:lnTo>
                  <a:lnTo>
                    <a:pt x="0" y="331"/>
                  </a:lnTo>
                  <a:lnTo>
                    <a:pt x="0" y="296"/>
                  </a:lnTo>
                  <a:lnTo>
                    <a:pt x="5" y="296"/>
                  </a:lnTo>
                  <a:close/>
                  <a:moveTo>
                    <a:pt x="5" y="345"/>
                  </a:moveTo>
                  <a:lnTo>
                    <a:pt x="5" y="381"/>
                  </a:lnTo>
                  <a:lnTo>
                    <a:pt x="0" y="381"/>
                  </a:lnTo>
                  <a:lnTo>
                    <a:pt x="0" y="345"/>
                  </a:lnTo>
                  <a:lnTo>
                    <a:pt x="5" y="345"/>
                  </a:lnTo>
                  <a:close/>
                  <a:moveTo>
                    <a:pt x="5" y="394"/>
                  </a:moveTo>
                  <a:lnTo>
                    <a:pt x="5" y="430"/>
                  </a:lnTo>
                  <a:lnTo>
                    <a:pt x="0" y="430"/>
                  </a:lnTo>
                  <a:lnTo>
                    <a:pt x="0" y="394"/>
                  </a:lnTo>
                  <a:lnTo>
                    <a:pt x="5" y="394"/>
                  </a:lnTo>
                  <a:close/>
                  <a:moveTo>
                    <a:pt x="5" y="443"/>
                  </a:moveTo>
                  <a:lnTo>
                    <a:pt x="5" y="479"/>
                  </a:lnTo>
                  <a:lnTo>
                    <a:pt x="0" y="479"/>
                  </a:lnTo>
                  <a:lnTo>
                    <a:pt x="0" y="443"/>
                  </a:lnTo>
                  <a:lnTo>
                    <a:pt x="5" y="443"/>
                  </a:lnTo>
                  <a:close/>
                  <a:moveTo>
                    <a:pt x="5" y="493"/>
                  </a:moveTo>
                  <a:lnTo>
                    <a:pt x="5" y="529"/>
                  </a:lnTo>
                  <a:lnTo>
                    <a:pt x="0" y="529"/>
                  </a:lnTo>
                  <a:lnTo>
                    <a:pt x="0" y="493"/>
                  </a:lnTo>
                  <a:lnTo>
                    <a:pt x="5" y="493"/>
                  </a:lnTo>
                  <a:close/>
                  <a:moveTo>
                    <a:pt x="5" y="542"/>
                  </a:moveTo>
                  <a:lnTo>
                    <a:pt x="5" y="578"/>
                  </a:lnTo>
                  <a:lnTo>
                    <a:pt x="0" y="578"/>
                  </a:lnTo>
                  <a:lnTo>
                    <a:pt x="0" y="542"/>
                  </a:lnTo>
                  <a:lnTo>
                    <a:pt x="5" y="542"/>
                  </a:lnTo>
                  <a:close/>
                  <a:moveTo>
                    <a:pt x="5" y="591"/>
                  </a:moveTo>
                  <a:lnTo>
                    <a:pt x="5" y="627"/>
                  </a:lnTo>
                  <a:lnTo>
                    <a:pt x="0" y="627"/>
                  </a:lnTo>
                  <a:lnTo>
                    <a:pt x="0" y="591"/>
                  </a:lnTo>
                  <a:lnTo>
                    <a:pt x="5" y="591"/>
                  </a:lnTo>
                  <a:close/>
                  <a:moveTo>
                    <a:pt x="5" y="641"/>
                  </a:moveTo>
                  <a:lnTo>
                    <a:pt x="5" y="676"/>
                  </a:lnTo>
                  <a:lnTo>
                    <a:pt x="0" y="676"/>
                  </a:lnTo>
                  <a:lnTo>
                    <a:pt x="0" y="641"/>
                  </a:lnTo>
                  <a:lnTo>
                    <a:pt x="5" y="641"/>
                  </a:lnTo>
                  <a:close/>
                  <a:moveTo>
                    <a:pt x="5" y="690"/>
                  </a:moveTo>
                  <a:lnTo>
                    <a:pt x="5" y="726"/>
                  </a:lnTo>
                  <a:lnTo>
                    <a:pt x="0" y="726"/>
                  </a:lnTo>
                  <a:lnTo>
                    <a:pt x="0" y="690"/>
                  </a:lnTo>
                  <a:lnTo>
                    <a:pt x="5" y="690"/>
                  </a:lnTo>
                  <a:close/>
                  <a:moveTo>
                    <a:pt x="5" y="739"/>
                  </a:moveTo>
                  <a:lnTo>
                    <a:pt x="5" y="775"/>
                  </a:lnTo>
                  <a:lnTo>
                    <a:pt x="0" y="775"/>
                  </a:lnTo>
                  <a:lnTo>
                    <a:pt x="0" y="739"/>
                  </a:lnTo>
                  <a:lnTo>
                    <a:pt x="5" y="739"/>
                  </a:lnTo>
                  <a:close/>
                  <a:moveTo>
                    <a:pt x="5" y="789"/>
                  </a:moveTo>
                  <a:lnTo>
                    <a:pt x="5" y="824"/>
                  </a:lnTo>
                  <a:lnTo>
                    <a:pt x="0" y="824"/>
                  </a:lnTo>
                  <a:lnTo>
                    <a:pt x="0" y="789"/>
                  </a:lnTo>
                  <a:lnTo>
                    <a:pt x="5" y="789"/>
                  </a:lnTo>
                  <a:close/>
                  <a:moveTo>
                    <a:pt x="5" y="838"/>
                  </a:moveTo>
                  <a:lnTo>
                    <a:pt x="5" y="874"/>
                  </a:lnTo>
                  <a:lnTo>
                    <a:pt x="0" y="874"/>
                  </a:lnTo>
                  <a:lnTo>
                    <a:pt x="0" y="838"/>
                  </a:lnTo>
                  <a:lnTo>
                    <a:pt x="5" y="838"/>
                  </a:lnTo>
                  <a:close/>
                  <a:moveTo>
                    <a:pt x="5" y="887"/>
                  </a:moveTo>
                  <a:lnTo>
                    <a:pt x="5" y="923"/>
                  </a:lnTo>
                  <a:lnTo>
                    <a:pt x="0" y="923"/>
                  </a:lnTo>
                  <a:lnTo>
                    <a:pt x="0" y="887"/>
                  </a:lnTo>
                  <a:lnTo>
                    <a:pt x="5" y="887"/>
                  </a:lnTo>
                  <a:close/>
                  <a:moveTo>
                    <a:pt x="5" y="936"/>
                  </a:moveTo>
                  <a:lnTo>
                    <a:pt x="5" y="972"/>
                  </a:lnTo>
                  <a:lnTo>
                    <a:pt x="0" y="972"/>
                  </a:lnTo>
                  <a:lnTo>
                    <a:pt x="0" y="936"/>
                  </a:lnTo>
                  <a:lnTo>
                    <a:pt x="5" y="936"/>
                  </a:lnTo>
                  <a:close/>
                  <a:moveTo>
                    <a:pt x="5" y="986"/>
                  </a:moveTo>
                  <a:lnTo>
                    <a:pt x="5" y="1022"/>
                  </a:lnTo>
                  <a:lnTo>
                    <a:pt x="0" y="1022"/>
                  </a:lnTo>
                  <a:lnTo>
                    <a:pt x="0" y="986"/>
                  </a:lnTo>
                  <a:lnTo>
                    <a:pt x="5" y="986"/>
                  </a:lnTo>
                  <a:close/>
                  <a:moveTo>
                    <a:pt x="5" y="1035"/>
                  </a:moveTo>
                  <a:lnTo>
                    <a:pt x="5" y="1071"/>
                  </a:lnTo>
                  <a:lnTo>
                    <a:pt x="0" y="1071"/>
                  </a:lnTo>
                  <a:lnTo>
                    <a:pt x="0" y="1035"/>
                  </a:lnTo>
                  <a:lnTo>
                    <a:pt x="5" y="1035"/>
                  </a:lnTo>
                  <a:close/>
                  <a:moveTo>
                    <a:pt x="5" y="1084"/>
                  </a:moveTo>
                  <a:lnTo>
                    <a:pt x="5" y="1120"/>
                  </a:lnTo>
                  <a:lnTo>
                    <a:pt x="0" y="1120"/>
                  </a:lnTo>
                  <a:lnTo>
                    <a:pt x="0" y="1084"/>
                  </a:lnTo>
                  <a:lnTo>
                    <a:pt x="5" y="1084"/>
                  </a:lnTo>
                  <a:close/>
                  <a:moveTo>
                    <a:pt x="5" y="1134"/>
                  </a:moveTo>
                  <a:lnTo>
                    <a:pt x="5" y="1170"/>
                  </a:lnTo>
                  <a:lnTo>
                    <a:pt x="0" y="1170"/>
                  </a:lnTo>
                  <a:lnTo>
                    <a:pt x="0" y="1134"/>
                  </a:lnTo>
                  <a:lnTo>
                    <a:pt x="5" y="1134"/>
                  </a:lnTo>
                  <a:close/>
                  <a:moveTo>
                    <a:pt x="5" y="1183"/>
                  </a:moveTo>
                  <a:lnTo>
                    <a:pt x="5" y="1219"/>
                  </a:lnTo>
                  <a:lnTo>
                    <a:pt x="0" y="1219"/>
                  </a:lnTo>
                  <a:lnTo>
                    <a:pt x="0" y="1183"/>
                  </a:lnTo>
                  <a:lnTo>
                    <a:pt x="5" y="1183"/>
                  </a:lnTo>
                  <a:close/>
                  <a:moveTo>
                    <a:pt x="5" y="1232"/>
                  </a:moveTo>
                  <a:lnTo>
                    <a:pt x="5" y="1268"/>
                  </a:lnTo>
                  <a:lnTo>
                    <a:pt x="0" y="1268"/>
                  </a:lnTo>
                  <a:lnTo>
                    <a:pt x="0" y="1232"/>
                  </a:lnTo>
                  <a:lnTo>
                    <a:pt x="5" y="1232"/>
                  </a:lnTo>
                  <a:close/>
                  <a:moveTo>
                    <a:pt x="5" y="1282"/>
                  </a:moveTo>
                  <a:lnTo>
                    <a:pt x="5" y="1317"/>
                  </a:lnTo>
                  <a:lnTo>
                    <a:pt x="0" y="1317"/>
                  </a:lnTo>
                  <a:lnTo>
                    <a:pt x="0" y="1282"/>
                  </a:lnTo>
                  <a:lnTo>
                    <a:pt x="5" y="1282"/>
                  </a:lnTo>
                  <a:close/>
                  <a:moveTo>
                    <a:pt x="5" y="1331"/>
                  </a:moveTo>
                  <a:lnTo>
                    <a:pt x="5" y="1367"/>
                  </a:lnTo>
                  <a:lnTo>
                    <a:pt x="0" y="1367"/>
                  </a:lnTo>
                  <a:lnTo>
                    <a:pt x="0" y="1331"/>
                  </a:lnTo>
                  <a:lnTo>
                    <a:pt x="5" y="1331"/>
                  </a:lnTo>
                  <a:close/>
                  <a:moveTo>
                    <a:pt x="5" y="1380"/>
                  </a:moveTo>
                  <a:lnTo>
                    <a:pt x="5" y="1416"/>
                  </a:lnTo>
                  <a:lnTo>
                    <a:pt x="0" y="1416"/>
                  </a:lnTo>
                  <a:lnTo>
                    <a:pt x="0" y="1380"/>
                  </a:lnTo>
                  <a:lnTo>
                    <a:pt x="5" y="1380"/>
                  </a:lnTo>
                  <a:close/>
                  <a:moveTo>
                    <a:pt x="5" y="1429"/>
                  </a:moveTo>
                  <a:lnTo>
                    <a:pt x="5" y="1465"/>
                  </a:lnTo>
                  <a:lnTo>
                    <a:pt x="0" y="1465"/>
                  </a:lnTo>
                  <a:lnTo>
                    <a:pt x="0" y="1429"/>
                  </a:lnTo>
                  <a:lnTo>
                    <a:pt x="5" y="1429"/>
                  </a:lnTo>
                  <a:close/>
                  <a:moveTo>
                    <a:pt x="5" y="1479"/>
                  </a:moveTo>
                  <a:lnTo>
                    <a:pt x="5" y="1515"/>
                  </a:lnTo>
                  <a:lnTo>
                    <a:pt x="0" y="1515"/>
                  </a:lnTo>
                  <a:lnTo>
                    <a:pt x="0" y="1479"/>
                  </a:lnTo>
                  <a:lnTo>
                    <a:pt x="5" y="1479"/>
                  </a:lnTo>
                  <a:close/>
                  <a:moveTo>
                    <a:pt x="5" y="1528"/>
                  </a:moveTo>
                  <a:lnTo>
                    <a:pt x="5" y="1564"/>
                  </a:lnTo>
                  <a:lnTo>
                    <a:pt x="0" y="1564"/>
                  </a:lnTo>
                  <a:lnTo>
                    <a:pt x="0" y="1528"/>
                  </a:lnTo>
                  <a:lnTo>
                    <a:pt x="5" y="1528"/>
                  </a:lnTo>
                  <a:close/>
                  <a:moveTo>
                    <a:pt x="5" y="1577"/>
                  </a:moveTo>
                  <a:lnTo>
                    <a:pt x="5" y="1613"/>
                  </a:lnTo>
                  <a:lnTo>
                    <a:pt x="0" y="1613"/>
                  </a:lnTo>
                  <a:lnTo>
                    <a:pt x="0" y="1577"/>
                  </a:lnTo>
                  <a:lnTo>
                    <a:pt x="5" y="1577"/>
                  </a:lnTo>
                  <a:close/>
                  <a:moveTo>
                    <a:pt x="5" y="1627"/>
                  </a:moveTo>
                  <a:lnTo>
                    <a:pt x="5" y="1663"/>
                  </a:lnTo>
                  <a:lnTo>
                    <a:pt x="0" y="1663"/>
                  </a:lnTo>
                  <a:lnTo>
                    <a:pt x="0" y="1627"/>
                  </a:lnTo>
                  <a:lnTo>
                    <a:pt x="5" y="1627"/>
                  </a:lnTo>
                  <a:close/>
                  <a:moveTo>
                    <a:pt x="5" y="1676"/>
                  </a:moveTo>
                  <a:lnTo>
                    <a:pt x="5" y="1712"/>
                  </a:lnTo>
                  <a:lnTo>
                    <a:pt x="0" y="1712"/>
                  </a:lnTo>
                  <a:lnTo>
                    <a:pt x="0" y="1676"/>
                  </a:lnTo>
                  <a:lnTo>
                    <a:pt x="5" y="1676"/>
                  </a:lnTo>
                  <a:close/>
                  <a:moveTo>
                    <a:pt x="5" y="1725"/>
                  </a:moveTo>
                  <a:lnTo>
                    <a:pt x="5" y="1761"/>
                  </a:lnTo>
                  <a:lnTo>
                    <a:pt x="0" y="1761"/>
                  </a:lnTo>
                  <a:lnTo>
                    <a:pt x="0" y="1725"/>
                  </a:lnTo>
                  <a:lnTo>
                    <a:pt x="5" y="1725"/>
                  </a:lnTo>
                  <a:close/>
                  <a:moveTo>
                    <a:pt x="5" y="1775"/>
                  </a:moveTo>
                  <a:lnTo>
                    <a:pt x="5" y="1810"/>
                  </a:lnTo>
                  <a:lnTo>
                    <a:pt x="0" y="1810"/>
                  </a:lnTo>
                  <a:lnTo>
                    <a:pt x="0" y="1775"/>
                  </a:lnTo>
                  <a:lnTo>
                    <a:pt x="5" y="1775"/>
                  </a:lnTo>
                  <a:close/>
                  <a:moveTo>
                    <a:pt x="5" y="1824"/>
                  </a:moveTo>
                  <a:lnTo>
                    <a:pt x="5" y="1860"/>
                  </a:lnTo>
                  <a:lnTo>
                    <a:pt x="0" y="1860"/>
                  </a:lnTo>
                  <a:lnTo>
                    <a:pt x="0" y="1824"/>
                  </a:lnTo>
                  <a:lnTo>
                    <a:pt x="5" y="1824"/>
                  </a:lnTo>
                  <a:close/>
                  <a:moveTo>
                    <a:pt x="5" y="1873"/>
                  </a:moveTo>
                  <a:lnTo>
                    <a:pt x="5" y="1909"/>
                  </a:lnTo>
                  <a:lnTo>
                    <a:pt x="0" y="1909"/>
                  </a:lnTo>
                  <a:lnTo>
                    <a:pt x="0" y="1873"/>
                  </a:lnTo>
                  <a:lnTo>
                    <a:pt x="5" y="1873"/>
                  </a:lnTo>
                  <a:close/>
                  <a:moveTo>
                    <a:pt x="5" y="1922"/>
                  </a:moveTo>
                  <a:lnTo>
                    <a:pt x="5" y="1958"/>
                  </a:lnTo>
                  <a:lnTo>
                    <a:pt x="0" y="1958"/>
                  </a:lnTo>
                  <a:lnTo>
                    <a:pt x="0" y="1922"/>
                  </a:lnTo>
                  <a:lnTo>
                    <a:pt x="5" y="1922"/>
                  </a:lnTo>
                  <a:close/>
                  <a:moveTo>
                    <a:pt x="5" y="1972"/>
                  </a:moveTo>
                  <a:lnTo>
                    <a:pt x="5" y="2008"/>
                  </a:lnTo>
                  <a:lnTo>
                    <a:pt x="0" y="2008"/>
                  </a:lnTo>
                  <a:lnTo>
                    <a:pt x="0" y="1972"/>
                  </a:lnTo>
                  <a:lnTo>
                    <a:pt x="5" y="1972"/>
                  </a:lnTo>
                  <a:close/>
                  <a:moveTo>
                    <a:pt x="5" y="2021"/>
                  </a:moveTo>
                  <a:lnTo>
                    <a:pt x="5" y="2057"/>
                  </a:lnTo>
                  <a:lnTo>
                    <a:pt x="0" y="2057"/>
                  </a:lnTo>
                  <a:lnTo>
                    <a:pt x="0" y="2021"/>
                  </a:lnTo>
                  <a:lnTo>
                    <a:pt x="5" y="2021"/>
                  </a:lnTo>
                  <a:close/>
                  <a:moveTo>
                    <a:pt x="5" y="2070"/>
                  </a:moveTo>
                  <a:lnTo>
                    <a:pt x="5" y="2106"/>
                  </a:lnTo>
                  <a:lnTo>
                    <a:pt x="0" y="2106"/>
                  </a:lnTo>
                  <a:lnTo>
                    <a:pt x="0" y="2070"/>
                  </a:lnTo>
                  <a:lnTo>
                    <a:pt x="5" y="2070"/>
                  </a:lnTo>
                  <a:close/>
                  <a:moveTo>
                    <a:pt x="5" y="2120"/>
                  </a:moveTo>
                  <a:lnTo>
                    <a:pt x="5" y="2156"/>
                  </a:lnTo>
                  <a:lnTo>
                    <a:pt x="0" y="2156"/>
                  </a:lnTo>
                  <a:lnTo>
                    <a:pt x="0" y="2120"/>
                  </a:lnTo>
                  <a:lnTo>
                    <a:pt x="5" y="2120"/>
                  </a:lnTo>
                  <a:close/>
                  <a:moveTo>
                    <a:pt x="5" y="2169"/>
                  </a:moveTo>
                  <a:lnTo>
                    <a:pt x="5" y="2205"/>
                  </a:lnTo>
                  <a:lnTo>
                    <a:pt x="0" y="2205"/>
                  </a:lnTo>
                  <a:lnTo>
                    <a:pt x="0" y="2169"/>
                  </a:lnTo>
                  <a:lnTo>
                    <a:pt x="5" y="2169"/>
                  </a:lnTo>
                  <a:close/>
                  <a:moveTo>
                    <a:pt x="5" y="2218"/>
                  </a:moveTo>
                  <a:lnTo>
                    <a:pt x="5" y="2254"/>
                  </a:lnTo>
                  <a:lnTo>
                    <a:pt x="0" y="2254"/>
                  </a:lnTo>
                  <a:lnTo>
                    <a:pt x="0" y="2218"/>
                  </a:lnTo>
                  <a:lnTo>
                    <a:pt x="5" y="2218"/>
                  </a:lnTo>
                  <a:close/>
                  <a:moveTo>
                    <a:pt x="5" y="2268"/>
                  </a:moveTo>
                  <a:lnTo>
                    <a:pt x="5" y="2303"/>
                  </a:lnTo>
                  <a:lnTo>
                    <a:pt x="0" y="2303"/>
                  </a:lnTo>
                  <a:lnTo>
                    <a:pt x="0" y="2268"/>
                  </a:lnTo>
                  <a:lnTo>
                    <a:pt x="5" y="2268"/>
                  </a:lnTo>
                  <a:close/>
                  <a:moveTo>
                    <a:pt x="5" y="2317"/>
                  </a:moveTo>
                  <a:lnTo>
                    <a:pt x="5" y="2353"/>
                  </a:lnTo>
                  <a:lnTo>
                    <a:pt x="0" y="2353"/>
                  </a:lnTo>
                  <a:lnTo>
                    <a:pt x="0" y="2317"/>
                  </a:lnTo>
                  <a:lnTo>
                    <a:pt x="5" y="2317"/>
                  </a:lnTo>
                  <a:close/>
                  <a:moveTo>
                    <a:pt x="5" y="2366"/>
                  </a:moveTo>
                  <a:lnTo>
                    <a:pt x="5" y="2402"/>
                  </a:lnTo>
                  <a:lnTo>
                    <a:pt x="0" y="2402"/>
                  </a:lnTo>
                  <a:lnTo>
                    <a:pt x="0" y="2366"/>
                  </a:lnTo>
                  <a:lnTo>
                    <a:pt x="5" y="2366"/>
                  </a:lnTo>
                  <a:close/>
                  <a:moveTo>
                    <a:pt x="5" y="2415"/>
                  </a:moveTo>
                  <a:lnTo>
                    <a:pt x="5" y="2451"/>
                  </a:lnTo>
                  <a:lnTo>
                    <a:pt x="0" y="2451"/>
                  </a:lnTo>
                  <a:lnTo>
                    <a:pt x="0" y="2415"/>
                  </a:lnTo>
                  <a:lnTo>
                    <a:pt x="5" y="2415"/>
                  </a:lnTo>
                  <a:close/>
                  <a:moveTo>
                    <a:pt x="5" y="2465"/>
                  </a:moveTo>
                  <a:lnTo>
                    <a:pt x="5" y="2501"/>
                  </a:lnTo>
                  <a:lnTo>
                    <a:pt x="0" y="2501"/>
                  </a:lnTo>
                  <a:lnTo>
                    <a:pt x="0" y="2465"/>
                  </a:lnTo>
                  <a:lnTo>
                    <a:pt x="5" y="2465"/>
                  </a:lnTo>
                  <a:close/>
                  <a:moveTo>
                    <a:pt x="5" y="2514"/>
                  </a:moveTo>
                  <a:lnTo>
                    <a:pt x="5" y="2550"/>
                  </a:lnTo>
                  <a:lnTo>
                    <a:pt x="0" y="2550"/>
                  </a:lnTo>
                  <a:lnTo>
                    <a:pt x="0" y="2514"/>
                  </a:lnTo>
                  <a:lnTo>
                    <a:pt x="5" y="2514"/>
                  </a:lnTo>
                  <a:close/>
                  <a:moveTo>
                    <a:pt x="5" y="2563"/>
                  </a:moveTo>
                  <a:lnTo>
                    <a:pt x="5" y="2599"/>
                  </a:lnTo>
                  <a:lnTo>
                    <a:pt x="0" y="2599"/>
                  </a:lnTo>
                  <a:lnTo>
                    <a:pt x="0" y="2563"/>
                  </a:lnTo>
                  <a:lnTo>
                    <a:pt x="5" y="2563"/>
                  </a:lnTo>
                  <a:close/>
                  <a:moveTo>
                    <a:pt x="5" y="2613"/>
                  </a:moveTo>
                  <a:lnTo>
                    <a:pt x="5" y="2649"/>
                  </a:lnTo>
                  <a:lnTo>
                    <a:pt x="0" y="2649"/>
                  </a:lnTo>
                  <a:lnTo>
                    <a:pt x="0" y="2613"/>
                  </a:lnTo>
                  <a:lnTo>
                    <a:pt x="5" y="2613"/>
                  </a:lnTo>
                  <a:close/>
                  <a:moveTo>
                    <a:pt x="5" y="2662"/>
                  </a:moveTo>
                  <a:lnTo>
                    <a:pt x="5" y="2698"/>
                  </a:lnTo>
                  <a:lnTo>
                    <a:pt x="0" y="2698"/>
                  </a:lnTo>
                  <a:lnTo>
                    <a:pt x="0" y="2662"/>
                  </a:lnTo>
                  <a:lnTo>
                    <a:pt x="5" y="2662"/>
                  </a:lnTo>
                  <a:close/>
                  <a:moveTo>
                    <a:pt x="5" y="2711"/>
                  </a:moveTo>
                  <a:lnTo>
                    <a:pt x="5" y="2747"/>
                  </a:lnTo>
                  <a:lnTo>
                    <a:pt x="0" y="2747"/>
                  </a:lnTo>
                  <a:lnTo>
                    <a:pt x="0" y="2711"/>
                  </a:lnTo>
                  <a:lnTo>
                    <a:pt x="5" y="2711"/>
                  </a:lnTo>
                  <a:close/>
                  <a:moveTo>
                    <a:pt x="5" y="2761"/>
                  </a:moveTo>
                  <a:lnTo>
                    <a:pt x="5" y="2796"/>
                  </a:lnTo>
                  <a:lnTo>
                    <a:pt x="0" y="2796"/>
                  </a:lnTo>
                  <a:lnTo>
                    <a:pt x="0" y="2761"/>
                  </a:lnTo>
                  <a:lnTo>
                    <a:pt x="5" y="2761"/>
                  </a:lnTo>
                  <a:close/>
                  <a:moveTo>
                    <a:pt x="5" y="2810"/>
                  </a:moveTo>
                  <a:lnTo>
                    <a:pt x="5" y="2846"/>
                  </a:lnTo>
                  <a:lnTo>
                    <a:pt x="0" y="2846"/>
                  </a:lnTo>
                  <a:lnTo>
                    <a:pt x="0" y="2810"/>
                  </a:lnTo>
                  <a:lnTo>
                    <a:pt x="5" y="2810"/>
                  </a:lnTo>
                  <a:close/>
                  <a:moveTo>
                    <a:pt x="5" y="2859"/>
                  </a:moveTo>
                  <a:lnTo>
                    <a:pt x="5" y="2895"/>
                  </a:lnTo>
                  <a:lnTo>
                    <a:pt x="0" y="2895"/>
                  </a:lnTo>
                  <a:lnTo>
                    <a:pt x="0" y="2859"/>
                  </a:lnTo>
                  <a:lnTo>
                    <a:pt x="5" y="2859"/>
                  </a:lnTo>
                  <a:close/>
                  <a:moveTo>
                    <a:pt x="5" y="2909"/>
                  </a:moveTo>
                  <a:lnTo>
                    <a:pt x="5" y="2944"/>
                  </a:lnTo>
                  <a:lnTo>
                    <a:pt x="0" y="2944"/>
                  </a:lnTo>
                  <a:lnTo>
                    <a:pt x="0" y="2909"/>
                  </a:lnTo>
                  <a:lnTo>
                    <a:pt x="5" y="2909"/>
                  </a:lnTo>
                  <a:close/>
                  <a:moveTo>
                    <a:pt x="5" y="2958"/>
                  </a:moveTo>
                  <a:lnTo>
                    <a:pt x="5" y="2994"/>
                  </a:lnTo>
                  <a:lnTo>
                    <a:pt x="0" y="2994"/>
                  </a:lnTo>
                  <a:lnTo>
                    <a:pt x="0" y="2958"/>
                  </a:lnTo>
                  <a:lnTo>
                    <a:pt x="5" y="2958"/>
                  </a:lnTo>
                  <a:close/>
                  <a:moveTo>
                    <a:pt x="5" y="3007"/>
                  </a:moveTo>
                  <a:lnTo>
                    <a:pt x="5" y="3043"/>
                  </a:lnTo>
                  <a:lnTo>
                    <a:pt x="0" y="3043"/>
                  </a:lnTo>
                  <a:lnTo>
                    <a:pt x="0" y="3007"/>
                  </a:lnTo>
                  <a:lnTo>
                    <a:pt x="5" y="3007"/>
                  </a:lnTo>
                  <a:close/>
                  <a:moveTo>
                    <a:pt x="5" y="3056"/>
                  </a:moveTo>
                  <a:lnTo>
                    <a:pt x="5" y="3062"/>
                  </a:lnTo>
                  <a:lnTo>
                    <a:pt x="0" y="3062"/>
                  </a:lnTo>
                  <a:lnTo>
                    <a:pt x="0" y="3056"/>
                  </a:lnTo>
                  <a:lnTo>
                    <a:pt x="5" y="3056"/>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3923" y="910"/>
              <a:ext cx="30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connect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3923" y="1001"/>
              <a:ext cx="3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Output()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Freeform 17"/>
            <p:cNvSpPr>
              <a:spLocks noEditPoints="1"/>
            </p:cNvSpPr>
            <p:nvPr/>
          </p:nvSpPr>
          <p:spPr bwMode="auto">
            <a:xfrm>
              <a:off x="3900" y="962"/>
              <a:ext cx="298" cy="62"/>
            </a:xfrm>
            <a:custGeom>
              <a:avLst/>
              <a:gdLst>
                <a:gd name="T0" fmla="*/ 0 w 298"/>
                <a:gd name="T1" fmla="*/ 29 h 62"/>
                <a:gd name="T2" fmla="*/ 267 w 298"/>
                <a:gd name="T3" fmla="*/ 29 h 62"/>
                <a:gd name="T4" fmla="*/ 267 w 298"/>
                <a:gd name="T5" fmla="*/ 33 h 62"/>
                <a:gd name="T6" fmla="*/ 0 w 298"/>
                <a:gd name="T7" fmla="*/ 33 h 62"/>
                <a:gd name="T8" fmla="*/ 0 w 298"/>
                <a:gd name="T9" fmla="*/ 29 h 62"/>
                <a:gd name="T10" fmla="*/ 261 w 298"/>
                <a:gd name="T11" fmla="*/ 0 h 62"/>
                <a:gd name="T12" fmla="*/ 298 w 298"/>
                <a:gd name="T13" fmla="*/ 31 h 62"/>
                <a:gd name="T14" fmla="*/ 261 w 298"/>
                <a:gd name="T15" fmla="*/ 62 h 62"/>
                <a:gd name="T16" fmla="*/ 261 w 29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62">
                  <a:moveTo>
                    <a:pt x="0" y="29"/>
                  </a:moveTo>
                  <a:lnTo>
                    <a:pt x="267" y="29"/>
                  </a:lnTo>
                  <a:lnTo>
                    <a:pt x="267" y="33"/>
                  </a:lnTo>
                  <a:lnTo>
                    <a:pt x="0" y="33"/>
                  </a:lnTo>
                  <a:lnTo>
                    <a:pt x="0" y="29"/>
                  </a:lnTo>
                  <a:close/>
                  <a:moveTo>
                    <a:pt x="261" y="0"/>
                  </a:moveTo>
                  <a:lnTo>
                    <a:pt x="298" y="31"/>
                  </a:lnTo>
                  <a:lnTo>
                    <a:pt x="261" y="62"/>
                  </a:lnTo>
                  <a:lnTo>
                    <a:pt x="2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8"/>
            <p:cNvSpPr>
              <a:spLocks noChangeArrowheads="1"/>
            </p:cNvSpPr>
            <p:nvPr/>
          </p:nvSpPr>
          <p:spPr bwMode="auto">
            <a:xfrm>
              <a:off x="4296" y="947"/>
              <a:ext cx="16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new</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Freeform 19"/>
            <p:cNvSpPr>
              <a:spLocks noEditPoints="1"/>
            </p:cNvSpPr>
            <p:nvPr/>
          </p:nvSpPr>
          <p:spPr bwMode="auto">
            <a:xfrm>
              <a:off x="4273" y="999"/>
              <a:ext cx="298" cy="63"/>
            </a:xfrm>
            <a:custGeom>
              <a:avLst/>
              <a:gdLst>
                <a:gd name="T0" fmla="*/ 0 w 298"/>
                <a:gd name="T1" fmla="*/ 29 h 63"/>
                <a:gd name="T2" fmla="*/ 267 w 298"/>
                <a:gd name="T3" fmla="*/ 29 h 63"/>
                <a:gd name="T4" fmla="*/ 267 w 298"/>
                <a:gd name="T5" fmla="*/ 34 h 63"/>
                <a:gd name="T6" fmla="*/ 0 w 298"/>
                <a:gd name="T7" fmla="*/ 34 h 63"/>
                <a:gd name="T8" fmla="*/ 0 w 298"/>
                <a:gd name="T9" fmla="*/ 29 h 63"/>
                <a:gd name="T10" fmla="*/ 261 w 298"/>
                <a:gd name="T11" fmla="*/ 0 h 63"/>
                <a:gd name="T12" fmla="*/ 298 w 298"/>
                <a:gd name="T13" fmla="*/ 32 h 63"/>
                <a:gd name="T14" fmla="*/ 261 w 298"/>
                <a:gd name="T15" fmla="*/ 63 h 63"/>
                <a:gd name="T16" fmla="*/ 261 w 298"/>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63">
                  <a:moveTo>
                    <a:pt x="0" y="29"/>
                  </a:moveTo>
                  <a:lnTo>
                    <a:pt x="267" y="29"/>
                  </a:lnTo>
                  <a:lnTo>
                    <a:pt x="267" y="34"/>
                  </a:lnTo>
                  <a:lnTo>
                    <a:pt x="0" y="34"/>
                  </a:lnTo>
                  <a:lnTo>
                    <a:pt x="0" y="29"/>
                  </a:lnTo>
                  <a:close/>
                  <a:moveTo>
                    <a:pt x="261" y="0"/>
                  </a:moveTo>
                  <a:lnTo>
                    <a:pt x="298" y="32"/>
                  </a:lnTo>
                  <a:lnTo>
                    <a:pt x="261" y="63"/>
                  </a:lnTo>
                  <a:lnTo>
                    <a:pt x="2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20"/>
            <p:cNvSpPr>
              <a:spLocks noChangeArrowheads="1"/>
            </p:cNvSpPr>
            <p:nvPr/>
          </p:nvSpPr>
          <p:spPr bwMode="auto">
            <a:xfrm>
              <a:off x="4571" y="918"/>
              <a:ext cx="448" cy="262"/>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1"/>
            <p:cNvSpPr>
              <a:spLocks noEditPoints="1"/>
            </p:cNvSpPr>
            <p:nvPr/>
          </p:nvSpPr>
          <p:spPr bwMode="auto">
            <a:xfrm>
              <a:off x="4569" y="916"/>
              <a:ext cx="452" cy="266"/>
            </a:xfrm>
            <a:custGeom>
              <a:avLst/>
              <a:gdLst>
                <a:gd name="T0" fmla="*/ 0 w 452"/>
                <a:gd name="T1" fmla="*/ 0 h 266"/>
                <a:gd name="T2" fmla="*/ 452 w 452"/>
                <a:gd name="T3" fmla="*/ 0 h 266"/>
                <a:gd name="T4" fmla="*/ 452 w 452"/>
                <a:gd name="T5" fmla="*/ 266 h 266"/>
                <a:gd name="T6" fmla="*/ 0 w 452"/>
                <a:gd name="T7" fmla="*/ 266 h 266"/>
                <a:gd name="T8" fmla="*/ 0 w 452"/>
                <a:gd name="T9" fmla="*/ 0 h 266"/>
                <a:gd name="T10" fmla="*/ 5 w 452"/>
                <a:gd name="T11" fmla="*/ 264 h 266"/>
                <a:gd name="T12" fmla="*/ 2 w 452"/>
                <a:gd name="T13" fmla="*/ 262 h 266"/>
                <a:gd name="T14" fmla="*/ 450 w 452"/>
                <a:gd name="T15" fmla="*/ 262 h 266"/>
                <a:gd name="T16" fmla="*/ 448 w 452"/>
                <a:gd name="T17" fmla="*/ 264 h 266"/>
                <a:gd name="T18" fmla="*/ 448 w 452"/>
                <a:gd name="T19" fmla="*/ 2 h 266"/>
                <a:gd name="T20" fmla="*/ 450 w 452"/>
                <a:gd name="T21" fmla="*/ 5 h 266"/>
                <a:gd name="T22" fmla="*/ 2 w 452"/>
                <a:gd name="T23" fmla="*/ 5 h 266"/>
                <a:gd name="T24" fmla="*/ 5 w 452"/>
                <a:gd name="T25" fmla="*/ 2 h 266"/>
                <a:gd name="T26" fmla="*/ 5 w 452"/>
                <a:gd name="T27" fmla="*/ 26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2" h="266">
                  <a:moveTo>
                    <a:pt x="0" y="0"/>
                  </a:moveTo>
                  <a:lnTo>
                    <a:pt x="452" y="0"/>
                  </a:lnTo>
                  <a:lnTo>
                    <a:pt x="452" y="266"/>
                  </a:lnTo>
                  <a:lnTo>
                    <a:pt x="0" y="266"/>
                  </a:lnTo>
                  <a:lnTo>
                    <a:pt x="0" y="0"/>
                  </a:lnTo>
                  <a:close/>
                  <a:moveTo>
                    <a:pt x="5" y="264"/>
                  </a:moveTo>
                  <a:lnTo>
                    <a:pt x="2" y="262"/>
                  </a:lnTo>
                  <a:lnTo>
                    <a:pt x="450" y="262"/>
                  </a:lnTo>
                  <a:lnTo>
                    <a:pt x="448" y="264"/>
                  </a:lnTo>
                  <a:lnTo>
                    <a:pt x="448" y="2"/>
                  </a:lnTo>
                  <a:lnTo>
                    <a:pt x="450" y="5"/>
                  </a:lnTo>
                  <a:lnTo>
                    <a:pt x="2" y="5"/>
                  </a:lnTo>
                  <a:lnTo>
                    <a:pt x="5" y="2"/>
                  </a:lnTo>
                  <a:lnTo>
                    <a:pt x="5" y="26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22"/>
            <p:cNvSpPr>
              <a:spLocks noChangeArrowheads="1"/>
            </p:cNvSpPr>
            <p:nvPr/>
          </p:nvSpPr>
          <p:spPr bwMode="auto">
            <a:xfrm>
              <a:off x="4693" y="936"/>
              <a:ext cx="285"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Data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4638" y="1057"/>
              <a:ext cx="37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Header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4296" y="1207"/>
              <a:ext cx="36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setProcess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4296" y="1296"/>
              <a:ext cx="18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Tag(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4430" y="1296"/>
              <a:ext cx="197"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pTag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4577" y="1296"/>
              <a:ext cx="5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Freeform 28"/>
            <p:cNvSpPr>
              <a:spLocks noEditPoints="1"/>
            </p:cNvSpPr>
            <p:nvPr/>
          </p:nvSpPr>
          <p:spPr bwMode="auto">
            <a:xfrm>
              <a:off x="4273" y="1261"/>
              <a:ext cx="485" cy="62"/>
            </a:xfrm>
            <a:custGeom>
              <a:avLst/>
              <a:gdLst>
                <a:gd name="T0" fmla="*/ 0 w 485"/>
                <a:gd name="T1" fmla="*/ 29 h 62"/>
                <a:gd name="T2" fmla="*/ 454 w 485"/>
                <a:gd name="T3" fmla="*/ 29 h 62"/>
                <a:gd name="T4" fmla="*/ 454 w 485"/>
                <a:gd name="T5" fmla="*/ 33 h 62"/>
                <a:gd name="T6" fmla="*/ 0 w 485"/>
                <a:gd name="T7" fmla="*/ 33 h 62"/>
                <a:gd name="T8" fmla="*/ 0 w 485"/>
                <a:gd name="T9" fmla="*/ 29 h 62"/>
                <a:gd name="T10" fmla="*/ 448 w 485"/>
                <a:gd name="T11" fmla="*/ 0 h 62"/>
                <a:gd name="T12" fmla="*/ 485 w 485"/>
                <a:gd name="T13" fmla="*/ 31 h 62"/>
                <a:gd name="T14" fmla="*/ 448 w 485"/>
                <a:gd name="T15" fmla="*/ 62 h 62"/>
                <a:gd name="T16" fmla="*/ 448 w 485"/>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5" h="62">
                  <a:moveTo>
                    <a:pt x="0" y="29"/>
                  </a:moveTo>
                  <a:lnTo>
                    <a:pt x="454" y="29"/>
                  </a:lnTo>
                  <a:lnTo>
                    <a:pt x="454" y="33"/>
                  </a:lnTo>
                  <a:lnTo>
                    <a:pt x="0" y="33"/>
                  </a:lnTo>
                  <a:lnTo>
                    <a:pt x="0" y="29"/>
                  </a:lnTo>
                  <a:close/>
                  <a:moveTo>
                    <a:pt x="448" y="0"/>
                  </a:moveTo>
                  <a:lnTo>
                    <a:pt x="485" y="31"/>
                  </a:lnTo>
                  <a:lnTo>
                    <a:pt x="448" y="62"/>
                  </a:lnTo>
                  <a:lnTo>
                    <a:pt x="448"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9"/>
            <p:cNvSpPr>
              <a:spLocks noEditPoints="1"/>
            </p:cNvSpPr>
            <p:nvPr/>
          </p:nvSpPr>
          <p:spPr bwMode="auto">
            <a:xfrm>
              <a:off x="4793" y="1180"/>
              <a:ext cx="4" cy="2614"/>
            </a:xfrm>
            <a:custGeom>
              <a:avLst/>
              <a:gdLst>
                <a:gd name="T0" fmla="*/ 4 w 4"/>
                <a:gd name="T1" fmla="*/ 0 h 2614"/>
                <a:gd name="T2" fmla="*/ 4 w 4"/>
                <a:gd name="T3" fmla="*/ 49 h 2614"/>
                <a:gd name="T4" fmla="*/ 4 w 4"/>
                <a:gd name="T5" fmla="*/ 99 h 2614"/>
                <a:gd name="T6" fmla="*/ 4 w 4"/>
                <a:gd name="T7" fmla="*/ 148 h 2614"/>
                <a:gd name="T8" fmla="*/ 4 w 4"/>
                <a:gd name="T9" fmla="*/ 197 h 2614"/>
                <a:gd name="T10" fmla="*/ 4 w 4"/>
                <a:gd name="T11" fmla="*/ 246 h 2614"/>
                <a:gd name="T12" fmla="*/ 4 w 4"/>
                <a:gd name="T13" fmla="*/ 296 h 2614"/>
                <a:gd name="T14" fmla="*/ 4 w 4"/>
                <a:gd name="T15" fmla="*/ 345 h 2614"/>
                <a:gd name="T16" fmla="*/ 4 w 4"/>
                <a:gd name="T17" fmla="*/ 394 h 2614"/>
                <a:gd name="T18" fmla="*/ 4 w 4"/>
                <a:gd name="T19" fmla="*/ 444 h 2614"/>
                <a:gd name="T20" fmla="*/ 4 w 4"/>
                <a:gd name="T21" fmla="*/ 493 h 2614"/>
                <a:gd name="T22" fmla="*/ 4 w 4"/>
                <a:gd name="T23" fmla="*/ 542 h 2614"/>
                <a:gd name="T24" fmla="*/ 4 w 4"/>
                <a:gd name="T25" fmla="*/ 592 h 2614"/>
                <a:gd name="T26" fmla="*/ 4 w 4"/>
                <a:gd name="T27" fmla="*/ 641 h 2614"/>
                <a:gd name="T28" fmla="*/ 4 w 4"/>
                <a:gd name="T29" fmla="*/ 690 h 2614"/>
                <a:gd name="T30" fmla="*/ 4 w 4"/>
                <a:gd name="T31" fmla="*/ 739 h 2614"/>
                <a:gd name="T32" fmla="*/ 4 w 4"/>
                <a:gd name="T33" fmla="*/ 789 h 2614"/>
                <a:gd name="T34" fmla="*/ 4 w 4"/>
                <a:gd name="T35" fmla="*/ 838 h 2614"/>
                <a:gd name="T36" fmla="*/ 4 w 4"/>
                <a:gd name="T37" fmla="*/ 887 h 2614"/>
                <a:gd name="T38" fmla="*/ 4 w 4"/>
                <a:gd name="T39" fmla="*/ 937 h 2614"/>
                <a:gd name="T40" fmla="*/ 4 w 4"/>
                <a:gd name="T41" fmla="*/ 986 h 2614"/>
                <a:gd name="T42" fmla="*/ 4 w 4"/>
                <a:gd name="T43" fmla="*/ 1035 h 2614"/>
                <a:gd name="T44" fmla="*/ 4 w 4"/>
                <a:gd name="T45" fmla="*/ 1085 h 2614"/>
                <a:gd name="T46" fmla="*/ 4 w 4"/>
                <a:gd name="T47" fmla="*/ 1134 h 2614"/>
                <a:gd name="T48" fmla="*/ 4 w 4"/>
                <a:gd name="T49" fmla="*/ 1183 h 2614"/>
                <a:gd name="T50" fmla="*/ 4 w 4"/>
                <a:gd name="T51" fmla="*/ 1232 h 2614"/>
                <a:gd name="T52" fmla="*/ 4 w 4"/>
                <a:gd name="T53" fmla="*/ 1282 h 2614"/>
                <a:gd name="T54" fmla="*/ 4 w 4"/>
                <a:gd name="T55" fmla="*/ 1331 h 2614"/>
                <a:gd name="T56" fmla="*/ 4 w 4"/>
                <a:gd name="T57" fmla="*/ 1380 h 2614"/>
                <a:gd name="T58" fmla="*/ 4 w 4"/>
                <a:gd name="T59" fmla="*/ 1430 h 2614"/>
                <a:gd name="T60" fmla="*/ 4 w 4"/>
                <a:gd name="T61" fmla="*/ 1479 h 2614"/>
                <a:gd name="T62" fmla="*/ 4 w 4"/>
                <a:gd name="T63" fmla="*/ 1528 h 2614"/>
                <a:gd name="T64" fmla="*/ 4 w 4"/>
                <a:gd name="T65" fmla="*/ 1578 h 2614"/>
                <a:gd name="T66" fmla="*/ 4 w 4"/>
                <a:gd name="T67" fmla="*/ 1627 h 2614"/>
                <a:gd name="T68" fmla="*/ 4 w 4"/>
                <a:gd name="T69" fmla="*/ 1676 h 2614"/>
                <a:gd name="T70" fmla="*/ 4 w 4"/>
                <a:gd name="T71" fmla="*/ 1725 h 2614"/>
                <a:gd name="T72" fmla="*/ 4 w 4"/>
                <a:gd name="T73" fmla="*/ 1775 h 2614"/>
                <a:gd name="T74" fmla="*/ 4 w 4"/>
                <a:gd name="T75" fmla="*/ 1824 h 2614"/>
                <a:gd name="T76" fmla="*/ 4 w 4"/>
                <a:gd name="T77" fmla="*/ 1873 h 2614"/>
                <a:gd name="T78" fmla="*/ 4 w 4"/>
                <a:gd name="T79" fmla="*/ 1923 h 2614"/>
                <a:gd name="T80" fmla="*/ 4 w 4"/>
                <a:gd name="T81" fmla="*/ 1972 h 2614"/>
                <a:gd name="T82" fmla="*/ 4 w 4"/>
                <a:gd name="T83" fmla="*/ 2021 h 2614"/>
                <a:gd name="T84" fmla="*/ 4 w 4"/>
                <a:gd name="T85" fmla="*/ 2071 h 2614"/>
                <a:gd name="T86" fmla="*/ 4 w 4"/>
                <a:gd name="T87" fmla="*/ 2120 h 2614"/>
                <a:gd name="T88" fmla="*/ 4 w 4"/>
                <a:gd name="T89" fmla="*/ 2169 h 2614"/>
                <a:gd name="T90" fmla="*/ 4 w 4"/>
                <a:gd name="T91" fmla="*/ 2218 h 2614"/>
                <a:gd name="T92" fmla="*/ 4 w 4"/>
                <a:gd name="T93" fmla="*/ 2268 h 2614"/>
                <a:gd name="T94" fmla="*/ 4 w 4"/>
                <a:gd name="T95" fmla="*/ 2317 h 2614"/>
                <a:gd name="T96" fmla="*/ 4 w 4"/>
                <a:gd name="T97" fmla="*/ 2366 h 2614"/>
                <a:gd name="T98" fmla="*/ 4 w 4"/>
                <a:gd name="T99" fmla="*/ 2416 h 2614"/>
                <a:gd name="T100" fmla="*/ 4 w 4"/>
                <a:gd name="T101" fmla="*/ 2465 h 2614"/>
                <a:gd name="T102" fmla="*/ 4 w 4"/>
                <a:gd name="T103" fmla="*/ 2514 h 2614"/>
                <a:gd name="T104" fmla="*/ 4 w 4"/>
                <a:gd name="T105" fmla="*/ 2564 h 2614"/>
                <a:gd name="T106" fmla="*/ 4 w 4"/>
                <a:gd name="T107" fmla="*/ 2613 h 2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 h="2614">
                  <a:moveTo>
                    <a:pt x="4" y="0"/>
                  </a:moveTo>
                  <a:lnTo>
                    <a:pt x="4" y="36"/>
                  </a:lnTo>
                  <a:lnTo>
                    <a:pt x="0" y="36"/>
                  </a:lnTo>
                  <a:lnTo>
                    <a:pt x="0" y="0"/>
                  </a:lnTo>
                  <a:lnTo>
                    <a:pt x="4" y="0"/>
                  </a:lnTo>
                  <a:close/>
                  <a:moveTo>
                    <a:pt x="4" y="49"/>
                  </a:moveTo>
                  <a:lnTo>
                    <a:pt x="4" y="85"/>
                  </a:lnTo>
                  <a:lnTo>
                    <a:pt x="0" y="85"/>
                  </a:lnTo>
                  <a:lnTo>
                    <a:pt x="0" y="49"/>
                  </a:lnTo>
                  <a:lnTo>
                    <a:pt x="4" y="49"/>
                  </a:lnTo>
                  <a:close/>
                  <a:moveTo>
                    <a:pt x="4" y="99"/>
                  </a:moveTo>
                  <a:lnTo>
                    <a:pt x="4" y="134"/>
                  </a:lnTo>
                  <a:lnTo>
                    <a:pt x="0" y="134"/>
                  </a:lnTo>
                  <a:lnTo>
                    <a:pt x="0" y="99"/>
                  </a:lnTo>
                  <a:lnTo>
                    <a:pt x="4" y="99"/>
                  </a:lnTo>
                  <a:close/>
                  <a:moveTo>
                    <a:pt x="4" y="148"/>
                  </a:moveTo>
                  <a:lnTo>
                    <a:pt x="4" y="184"/>
                  </a:lnTo>
                  <a:lnTo>
                    <a:pt x="0" y="184"/>
                  </a:lnTo>
                  <a:lnTo>
                    <a:pt x="0" y="148"/>
                  </a:lnTo>
                  <a:lnTo>
                    <a:pt x="4" y="148"/>
                  </a:lnTo>
                  <a:close/>
                  <a:moveTo>
                    <a:pt x="4" y="197"/>
                  </a:moveTo>
                  <a:lnTo>
                    <a:pt x="4" y="233"/>
                  </a:lnTo>
                  <a:lnTo>
                    <a:pt x="0" y="233"/>
                  </a:lnTo>
                  <a:lnTo>
                    <a:pt x="0" y="197"/>
                  </a:lnTo>
                  <a:lnTo>
                    <a:pt x="4" y="197"/>
                  </a:lnTo>
                  <a:close/>
                  <a:moveTo>
                    <a:pt x="4" y="246"/>
                  </a:moveTo>
                  <a:lnTo>
                    <a:pt x="4" y="282"/>
                  </a:lnTo>
                  <a:lnTo>
                    <a:pt x="0" y="282"/>
                  </a:lnTo>
                  <a:lnTo>
                    <a:pt x="0" y="246"/>
                  </a:lnTo>
                  <a:lnTo>
                    <a:pt x="4" y="246"/>
                  </a:lnTo>
                  <a:close/>
                  <a:moveTo>
                    <a:pt x="4" y="296"/>
                  </a:moveTo>
                  <a:lnTo>
                    <a:pt x="4" y="332"/>
                  </a:lnTo>
                  <a:lnTo>
                    <a:pt x="0" y="332"/>
                  </a:lnTo>
                  <a:lnTo>
                    <a:pt x="0" y="296"/>
                  </a:lnTo>
                  <a:lnTo>
                    <a:pt x="4" y="296"/>
                  </a:lnTo>
                  <a:close/>
                  <a:moveTo>
                    <a:pt x="4" y="345"/>
                  </a:moveTo>
                  <a:lnTo>
                    <a:pt x="4" y="381"/>
                  </a:lnTo>
                  <a:lnTo>
                    <a:pt x="0" y="381"/>
                  </a:lnTo>
                  <a:lnTo>
                    <a:pt x="0" y="345"/>
                  </a:lnTo>
                  <a:lnTo>
                    <a:pt x="4" y="345"/>
                  </a:lnTo>
                  <a:close/>
                  <a:moveTo>
                    <a:pt x="4" y="394"/>
                  </a:moveTo>
                  <a:lnTo>
                    <a:pt x="4" y="430"/>
                  </a:lnTo>
                  <a:lnTo>
                    <a:pt x="0" y="430"/>
                  </a:lnTo>
                  <a:lnTo>
                    <a:pt x="0" y="394"/>
                  </a:lnTo>
                  <a:lnTo>
                    <a:pt x="4" y="394"/>
                  </a:lnTo>
                  <a:close/>
                  <a:moveTo>
                    <a:pt x="4" y="444"/>
                  </a:moveTo>
                  <a:lnTo>
                    <a:pt x="4" y="479"/>
                  </a:lnTo>
                  <a:lnTo>
                    <a:pt x="0" y="479"/>
                  </a:lnTo>
                  <a:lnTo>
                    <a:pt x="0" y="444"/>
                  </a:lnTo>
                  <a:lnTo>
                    <a:pt x="4" y="444"/>
                  </a:lnTo>
                  <a:close/>
                  <a:moveTo>
                    <a:pt x="4" y="493"/>
                  </a:moveTo>
                  <a:lnTo>
                    <a:pt x="4" y="529"/>
                  </a:lnTo>
                  <a:lnTo>
                    <a:pt x="0" y="529"/>
                  </a:lnTo>
                  <a:lnTo>
                    <a:pt x="0" y="493"/>
                  </a:lnTo>
                  <a:lnTo>
                    <a:pt x="4" y="493"/>
                  </a:lnTo>
                  <a:close/>
                  <a:moveTo>
                    <a:pt x="4" y="542"/>
                  </a:moveTo>
                  <a:lnTo>
                    <a:pt x="4" y="578"/>
                  </a:lnTo>
                  <a:lnTo>
                    <a:pt x="0" y="578"/>
                  </a:lnTo>
                  <a:lnTo>
                    <a:pt x="0" y="542"/>
                  </a:lnTo>
                  <a:lnTo>
                    <a:pt x="4" y="542"/>
                  </a:lnTo>
                  <a:close/>
                  <a:moveTo>
                    <a:pt x="4" y="592"/>
                  </a:moveTo>
                  <a:lnTo>
                    <a:pt x="4" y="627"/>
                  </a:lnTo>
                  <a:lnTo>
                    <a:pt x="0" y="627"/>
                  </a:lnTo>
                  <a:lnTo>
                    <a:pt x="0" y="592"/>
                  </a:lnTo>
                  <a:lnTo>
                    <a:pt x="4" y="592"/>
                  </a:lnTo>
                  <a:close/>
                  <a:moveTo>
                    <a:pt x="4" y="641"/>
                  </a:moveTo>
                  <a:lnTo>
                    <a:pt x="4" y="677"/>
                  </a:lnTo>
                  <a:lnTo>
                    <a:pt x="0" y="677"/>
                  </a:lnTo>
                  <a:lnTo>
                    <a:pt x="0" y="641"/>
                  </a:lnTo>
                  <a:lnTo>
                    <a:pt x="4" y="641"/>
                  </a:lnTo>
                  <a:close/>
                  <a:moveTo>
                    <a:pt x="4" y="690"/>
                  </a:moveTo>
                  <a:lnTo>
                    <a:pt x="4" y="726"/>
                  </a:lnTo>
                  <a:lnTo>
                    <a:pt x="0" y="726"/>
                  </a:lnTo>
                  <a:lnTo>
                    <a:pt x="0" y="690"/>
                  </a:lnTo>
                  <a:lnTo>
                    <a:pt x="4" y="690"/>
                  </a:lnTo>
                  <a:close/>
                  <a:moveTo>
                    <a:pt x="4" y="739"/>
                  </a:moveTo>
                  <a:lnTo>
                    <a:pt x="4" y="775"/>
                  </a:lnTo>
                  <a:lnTo>
                    <a:pt x="0" y="775"/>
                  </a:lnTo>
                  <a:lnTo>
                    <a:pt x="0" y="739"/>
                  </a:lnTo>
                  <a:lnTo>
                    <a:pt x="4" y="739"/>
                  </a:lnTo>
                  <a:close/>
                  <a:moveTo>
                    <a:pt x="4" y="789"/>
                  </a:moveTo>
                  <a:lnTo>
                    <a:pt x="4" y="825"/>
                  </a:lnTo>
                  <a:lnTo>
                    <a:pt x="0" y="825"/>
                  </a:lnTo>
                  <a:lnTo>
                    <a:pt x="0" y="789"/>
                  </a:lnTo>
                  <a:lnTo>
                    <a:pt x="4" y="789"/>
                  </a:lnTo>
                  <a:close/>
                  <a:moveTo>
                    <a:pt x="4" y="838"/>
                  </a:moveTo>
                  <a:lnTo>
                    <a:pt x="4" y="874"/>
                  </a:lnTo>
                  <a:lnTo>
                    <a:pt x="0" y="874"/>
                  </a:lnTo>
                  <a:lnTo>
                    <a:pt x="0" y="838"/>
                  </a:lnTo>
                  <a:lnTo>
                    <a:pt x="4" y="838"/>
                  </a:lnTo>
                  <a:close/>
                  <a:moveTo>
                    <a:pt x="4" y="887"/>
                  </a:moveTo>
                  <a:lnTo>
                    <a:pt x="4" y="923"/>
                  </a:lnTo>
                  <a:lnTo>
                    <a:pt x="0" y="923"/>
                  </a:lnTo>
                  <a:lnTo>
                    <a:pt x="0" y="887"/>
                  </a:lnTo>
                  <a:lnTo>
                    <a:pt x="4" y="887"/>
                  </a:lnTo>
                  <a:close/>
                  <a:moveTo>
                    <a:pt x="4" y="937"/>
                  </a:moveTo>
                  <a:lnTo>
                    <a:pt x="4" y="972"/>
                  </a:lnTo>
                  <a:lnTo>
                    <a:pt x="0" y="972"/>
                  </a:lnTo>
                  <a:lnTo>
                    <a:pt x="0" y="937"/>
                  </a:lnTo>
                  <a:lnTo>
                    <a:pt x="4" y="937"/>
                  </a:lnTo>
                  <a:close/>
                  <a:moveTo>
                    <a:pt x="4" y="986"/>
                  </a:moveTo>
                  <a:lnTo>
                    <a:pt x="4" y="1022"/>
                  </a:lnTo>
                  <a:lnTo>
                    <a:pt x="0" y="1022"/>
                  </a:lnTo>
                  <a:lnTo>
                    <a:pt x="0" y="986"/>
                  </a:lnTo>
                  <a:lnTo>
                    <a:pt x="4" y="986"/>
                  </a:lnTo>
                  <a:close/>
                  <a:moveTo>
                    <a:pt x="4" y="1035"/>
                  </a:moveTo>
                  <a:lnTo>
                    <a:pt x="4" y="1071"/>
                  </a:lnTo>
                  <a:lnTo>
                    <a:pt x="0" y="1071"/>
                  </a:lnTo>
                  <a:lnTo>
                    <a:pt x="0" y="1035"/>
                  </a:lnTo>
                  <a:lnTo>
                    <a:pt x="4" y="1035"/>
                  </a:lnTo>
                  <a:close/>
                  <a:moveTo>
                    <a:pt x="4" y="1085"/>
                  </a:moveTo>
                  <a:lnTo>
                    <a:pt x="4" y="1120"/>
                  </a:lnTo>
                  <a:lnTo>
                    <a:pt x="0" y="1120"/>
                  </a:lnTo>
                  <a:lnTo>
                    <a:pt x="0" y="1085"/>
                  </a:lnTo>
                  <a:lnTo>
                    <a:pt x="4" y="1085"/>
                  </a:lnTo>
                  <a:close/>
                  <a:moveTo>
                    <a:pt x="4" y="1134"/>
                  </a:moveTo>
                  <a:lnTo>
                    <a:pt x="4" y="1170"/>
                  </a:lnTo>
                  <a:lnTo>
                    <a:pt x="0" y="1170"/>
                  </a:lnTo>
                  <a:lnTo>
                    <a:pt x="0" y="1134"/>
                  </a:lnTo>
                  <a:lnTo>
                    <a:pt x="4" y="1134"/>
                  </a:lnTo>
                  <a:close/>
                  <a:moveTo>
                    <a:pt x="4" y="1183"/>
                  </a:moveTo>
                  <a:lnTo>
                    <a:pt x="4" y="1219"/>
                  </a:lnTo>
                  <a:lnTo>
                    <a:pt x="0" y="1219"/>
                  </a:lnTo>
                  <a:lnTo>
                    <a:pt x="0" y="1183"/>
                  </a:lnTo>
                  <a:lnTo>
                    <a:pt x="4" y="1183"/>
                  </a:lnTo>
                  <a:close/>
                  <a:moveTo>
                    <a:pt x="4" y="1232"/>
                  </a:moveTo>
                  <a:lnTo>
                    <a:pt x="4" y="1268"/>
                  </a:lnTo>
                  <a:lnTo>
                    <a:pt x="0" y="1268"/>
                  </a:lnTo>
                  <a:lnTo>
                    <a:pt x="0" y="1232"/>
                  </a:lnTo>
                  <a:lnTo>
                    <a:pt x="4" y="1232"/>
                  </a:lnTo>
                  <a:close/>
                  <a:moveTo>
                    <a:pt x="4" y="1282"/>
                  </a:moveTo>
                  <a:lnTo>
                    <a:pt x="4" y="1318"/>
                  </a:lnTo>
                  <a:lnTo>
                    <a:pt x="0" y="1318"/>
                  </a:lnTo>
                  <a:lnTo>
                    <a:pt x="0" y="1282"/>
                  </a:lnTo>
                  <a:lnTo>
                    <a:pt x="4" y="1282"/>
                  </a:lnTo>
                  <a:close/>
                  <a:moveTo>
                    <a:pt x="4" y="1331"/>
                  </a:moveTo>
                  <a:lnTo>
                    <a:pt x="4" y="1367"/>
                  </a:lnTo>
                  <a:lnTo>
                    <a:pt x="0" y="1367"/>
                  </a:lnTo>
                  <a:lnTo>
                    <a:pt x="0" y="1331"/>
                  </a:lnTo>
                  <a:lnTo>
                    <a:pt x="4" y="1331"/>
                  </a:lnTo>
                  <a:close/>
                  <a:moveTo>
                    <a:pt x="4" y="1380"/>
                  </a:moveTo>
                  <a:lnTo>
                    <a:pt x="4" y="1416"/>
                  </a:lnTo>
                  <a:lnTo>
                    <a:pt x="0" y="1416"/>
                  </a:lnTo>
                  <a:lnTo>
                    <a:pt x="0" y="1380"/>
                  </a:lnTo>
                  <a:lnTo>
                    <a:pt x="4" y="1380"/>
                  </a:lnTo>
                  <a:close/>
                  <a:moveTo>
                    <a:pt x="4" y="1430"/>
                  </a:moveTo>
                  <a:lnTo>
                    <a:pt x="4" y="1466"/>
                  </a:lnTo>
                  <a:lnTo>
                    <a:pt x="0" y="1466"/>
                  </a:lnTo>
                  <a:lnTo>
                    <a:pt x="0" y="1430"/>
                  </a:lnTo>
                  <a:lnTo>
                    <a:pt x="4" y="1430"/>
                  </a:lnTo>
                  <a:close/>
                  <a:moveTo>
                    <a:pt x="4" y="1479"/>
                  </a:moveTo>
                  <a:lnTo>
                    <a:pt x="4" y="1515"/>
                  </a:lnTo>
                  <a:lnTo>
                    <a:pt x="0" y="1515"/>
                  </a:lnTo>
                  <a:lnTo>
                    <a:pt x="0" y="1479"/>
                  </a:lnTo>
                  <a:lnTo>
                    <a:pt x="4" y="1479"/>
                  </a:lnTo>
                  <a:close/>
                  <a:moveTo>
                    <a:pt x="4" y="1528"/>
                  </a:moveTo>
                  <a:lnTo>
                    <a:pt x="4" y="1564"/>
                  </a:lnTo>
                  <a:lnTo>
                    <a:pt x="0" y="1564"/>
                  </a:lnTo>
                  <a:lnTo>
                    <a:pt x="0" y="1528"/>
                  </a:lnTo>
                  <a:lnTo>
                    <a:pt x="4" y="1528"/>
                  </a:lnTo>
                  <a:close/>
                  <a:moveTo>
                    <a:pt x="4" y="1578"/>
                  </a:moveTo>
                  <a:lnTo>
                    <a:pt x="4" y="1613"/>
                  </a:lnTo>
                  <a:lnTo>
                    <a:pt x="0" y="1613"/>
                  </a:lnTo>
                  <a:lnTo>
                    <a:pt x="0" y="1578"/>
                  </a:lnTo>
                  <a:lnTo>
                    <a:pt x="4" y="1578"/>
                  </a:lnTo>
                  <a:close/>
                  <a:moveTo>
                    <a:pt x="4" y="1627"/>
                  </a:moveTo>
                  <a:lnTo>
                    <a:pt x="4" y="1663"/>
                  </a:lnTo>
                  <a:lnTo>
                    <a:pt x="0" y="1663"/>
                  </a:lnTo>
                  <a:lnTo>
                    <a:pt x="0" y="1627"/>
                  </a:lnTo>
                  <a:lnTo>
                    <a:pt x="4" y="1627"/>
                  </a:lnTo>
                  <a:close/>
                  <a:moveTo>
                    <a:pt x="4" y="1676"/>
                  </a:moveTo>
                  <a:lnTo>
                    <a:pt x="4" y="1712"/>
                  </a:lnTo>
                  <a:lnTo>
                    <a:pt x="0" y="1712"/>
                  </a:lnTo>
                  <a:lnTo>
                    <a:pt x="0" y="1676"/>
                  </a:lnTo>
                  <a:lnTo>
                    <a:pt x="4" y="1676"/>
                  </a:lnTo>
                  <a:close/>
                  <a:moveTo>
                    <a:pt x="4" y="1725"/>
                  </a:moveTo>
                  <a:lnTo>
                    <a:pt x="4" y="1761"/>
                  </a:lnTo>
                  <a:lnTo>
                    <a:pt x="0" y="1761"/>
                  </a:lnTo>
                  <a:lnTo>
                    <a:pt x="0" y="1725"/>
                  </a:lnTo>
                  <a:lnTo>
                    <a:pt x="4" y="1725"/>
                  </a:lnTo>
                  <a:close/>
                  <a:moveTo>
                    <a:pt x="4" y="1775"/>
                  </a:moveTo>
                  <a:lnTo>
                    <a:pt x="4" y="1811"/>
                  </a:lnTo>
                  <a:lnTo>
                    <a:pt x="0" y="1811"/>
                  </a:lnTo>
                  <a:lnTo>
                    <a:pt x="0" y="1775"/>
                  </a:lnTo>
                  <a:lnTo>
                    <a:pt x="4" y="1775"/>
                  </a:lnTo>
                  <a:close/>
                  <a:moveTo>
                    <a:pt x="4" y="1824"/>
                  </a:moveTo>
                  <a:lnTo>
                    <a:pt x="4" y="1860"/>
                  </a:lnTo>
                  <a:lnTo>
                    <a:pt x="0" y="1860"/>
                  </a:lnTo>
                  <a:lnTo>
                    <a:pt x="0" y="1824"/>
                  </a:lnTo>
                  <a:lnTo>
                    <a:pt x="4" y="1824"/>
                  </a:lnTo>
                  <a:close/>
                  <a:moveTo>
                    <a:pt x="4" y="1873"/>
                  </a:moveTo>
                  <a:lnTo>
                    <a:pt x="4" y="1909"/>
                  </a:lnTo>
                  <a:lnTo>
                    <a:pt x="0" y="1909"/>
                  </a:lnTo>
                  <a:lnTo>
                    <a:pt x="0" y="1873"/>
                  </a:lnTo>
                  <a:lnTo>
                    <a:pt x="4" y="1873"/>
                  </a:lnTo>
                  <a:close/>
                  <a:moveTo>
                    <a:pt x="4" y="1923"/>
                  </a:moveTo>
                  <a:lnTo>
                    <a:pt x="4" y="1959"/>
                  </a:lnTo>
                  <a:lnTo>
                    <a:pt x="0" y="1959"/>
                  </a:lnTo>
                  <a:lnTo>
                    <a:pt x="0" y="1923"/>
                  </a:lnTo>
                  <a:lnTo>
                    <a:pt x="4" y="1923"/>
                  </a:lnTo>
                  <a:close/>
                  <a:moveTo>
                    <a:pt x="4" y="1972"/>
                  </a:moveTo>
                  <a:lnTo>
                    <a:pt x="4" y="2008"/>
                  </a:lnTo>
                  <a:lnTo>
                    <a:pt x="0" y="2008"/>
                  </a:lnTo>
                  <a:lnTo>
                    <a:pt x="0" y="1972"/>
                  </a:lnTo>
                  <a:lnTo>
                    <a:pt x="4" y="1972"/>
                  </a:lnTo>
                  <a:close/>
                  <a:moveTo>
                    <a:pt x="4" y="2021"/>
                  </a:moveTo>
                  <a:lnTo>
                    <a:pt x="4" y="2057"/>
                  </a:lnTo>
                  <a:lnTo>
                    <a:pt x="0" y="2057"/>
                  </a:lnTo>
                  <a:lnTo>
                    <a:pt x="0" y="2021"/>
                  </a:lnTo>
                  <a:lnTo>
                    <a:pt x="4" y="2021"/>
                  </a:lnTo>
                  <a:close/>
                  <a:moveTo>
                    <a:pt x="4" y="2071"/>
                  </a:moveTo>
                  <a:lnTo>
                    <a:pt x="4" y="2106"/>
                  </a:lnTo>
                  <a:lnTo>
                    <a:pt x="0" y="2106"/>
                  </a:lnTo>
                  <a:lnTo>
                    <a:pt x="0" y="2071"/>
                  </a:lnTo>
                  <a:lnTo>
                    <a:pt x="4" y="2071"/>
                  </a:lnTo>
                  <a:close/>
                  <a:moveTo>
                    <a:pt x="4" y="2120"/>
                  </a:moveTo>
                  <a:lnTo>
                    <a:pt x="4" y="2156"/>
                  </a:lnTo>
                  <a:lnTo>
                    <a:pt x="0" y="2156"/>
                  </a:lnTo>
                  <a:lnTo>
                    <a:pt x="0" y="2120"/>
                  </a:lnTo>
                  <a:lnTo>
                    <a:pt x="4" y="2120"/>
                  </a:lnTo>
                  <a:close/>
                  <a:moveTo>
                    <a:pt x="4" y="2169"/>
                  </a:moveTo>
                  <a:lnTo>
                    <a:pt x="4" y="2205"/>
                  </a:lnTo>
                  <a:lnTo>
                    <a:pt x="0" y="2205"/>
                  </a:lnTo>
                  <a:lnTo>
                    <a:pt x="0" y="2169"/>
                  </a:lnTo>
                  <a:lnTo>
                    <a:pt x="4" y="2169"/>
                  </a:lnTo>
                  <a:close/>
                  <a:moveTo>
                    <a:pt x="4" y="2218"/>
                  </a:moveTo>
                  <a:lnTo>
                    <a:pt x="4" y="2254"/>
                  </a:lnTo>
                  <a:lnTo>
                    <a:pt x="0" y="2254"/>
                  </a:lnTo>
                  <a:lnTo>
                    <a:pt x="0" y="2218"/>
                  </a:lnTo>
                  <a:lnTo>
                    <a:pt x="4" y="2218"/>
                  </a:lnTo>
                  <a:close/>
                  <a:moveTo>
                    <a:pt x="4" y="2268"/>
                  </a:moveTo>
                  <a:lnTo>
                    <a:pt x="4" y="2304"/>
                  </a:lnTo>
                  <a:lnTo>
                    <a:pt x="0" y="2304"/>
                  </a:lnTo>
                  <a:lnTo>
                    <a:pt x="0" y="2268"/>
                  </a:lnTo>
                  <a:lnTo>
                    <a:pt x="4" y="2268"/>
                  </a:lnTo>
                  <a:close/>
                  <a:moveTo>
                    <a:pt x="4" y="2317"/>
                  </a:moveTo>
                  <a:lnTo>
                    <a:pt x="4" y="2353"/>
                  </a:lnTo>
                  <a:lnTo>
                    <a:pt x="0" y="2353"/>
                  </a:lnTo>
                  <a:lnTo>
                    <a:pt x="0" y="2317"/>
                  </a:lnTo>
                  <a:lnTo>
                    <a:pt x="4" y="2317"/>
                  </a:lnTo>
                  <a:close/>
                  <a:moveTo>
                    <a:pt x="4" y="2366"/>
                  </a:moveTo>
                  <a:lnTo>
                    <a:pt x="4" y="2402"/>
                  </a:lnTo>
                  <a:lnTo>
                    <a:pt x="0" y="2402"/>
                  </a:lnTo>
                  <a:lnTo>
                    <a:pt x="0" y="2366"/>
                  </a:lnTo>
                  <a:lnTo>
                    <a:pt x="4" y="2366"/>
                  </a:lnTo>
                  <a:close/>
                  <a:moveTo>
                    <a:pt x="4" y="2416"/>
                  </a:moveTo>
                  <a:lnTo>
                    <a:pt x="4" y="2452"/>
                  </a:lnTo>
                  <a:lnTo>
                    <a:pt x="0" y="2452"/>
                  </a:lnTo>
                  <a:lnTo>
                    <a:pt x="0" y="2416"/>
                  </a:lnTo>
                  <a:lnTo>
                    <a:pt x="4" y="2416"/>
                  </a:lnTo>
                  <a:close/>
                  <a:moveTo>
                    <a:pt x="4" y="2465"/>
                  </a:moveTo>
                  <a:lnTo>
                    <a:pt x="4" y="2501"/>
                  </a:lnTo>
                  <a:lnTo>
                    <a:pt x="0" y="2501"/>
                  </a:lnTo>
                  <a:lnTo>
                    <a:pt x="0" y="2465"/>
                  </a:lnTo>
                  <a:lnTo>
                    <a:pt x="4" y="2465"/>
                  </a:lnTo>
                  <a:close/>
                  <a:moveTo>
                    <a:pt x="4" y="2514"/>
                  </a:moveTo>
                  <a:lnTo>
                    <a:pt x="4" y="2550"/>
                  </a:lnTo>
                  <a:lnTo>
                    <a:pt x="0" y="2550"/>
                  </a:lnTo>
                  <a:lnTo>
                    <a:pt x="0" y="2514"/>
                  </a:lnTo>
                  <a:lnTo>
                    <a:pt x="4" y="2514"/>
                  </a:lnTo>
                  <a:close/>
                  <a:moveTo>
                    <a:pt x="4" y="2564"/>
                  </a:moveTo>
                  <a:lnTo>
                    <a:pt x="4" y="2599"/>
                  </a:lnTo>
                  <a:lnTo>
                    <a:pt x="0" y="2599"/>
                  </a:lnTo>
                  <a:lnTo>
                    <a:pt x="0" y="2564"/>
                  </a:lnTo>
                  <a:lnTo>
                    <a:pt x="4" y="2564"/>
                  </a:lnTo>
                  <a:close/>
                  <a:moveTo>
                    <a:pt x="4" y="2613"/>
                  </a:moveTo>
                  <a:lnTo>
                    <a:pt x="4" y="2614"/>
                  </a:lnTo>
                  <a:lnTo>
                    <a:pt x="0" y="2614"/>
                  </a:lnTo>
                  <a:lnTo>
                    <a:pt x="0" y="2613"/>
                  </a:lnTo>
                  <a:lnTo>
                    <a:pt x="4" y="2613"/>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Rectangle 30"/>
            <p:cNvSpPr>
              <a:spLocks noChangeArrowheads="1"/>
            </p:cNvSpPr>
            <p:nvPr/>
          </p:nvSpPr>
          <p:spPr bwMode="auto">
            <a:xfrm>
              <a:off x="5562" y="2067"/>
              <a:ext cx="563"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registerForWrite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6054" y="2067"/>
              <a:ext cx="7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4" name="Rectangle 32"/>
            <p:cNvSpPr>
              <a:spLocks noChangeArrowheads="1"/>
            </p:cNvSpPr>
            <p:nvPr/>
          </p:nvSpPr>
          <p:spPr bwMode="auto">
            <a:xfrm>
              <a:off x="5541" y="2156"/>
              <a:ext cx="24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place,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5736" y="2156"/>
              <a:ext cx="19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pObj</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5885" y="2156"/>
              <a:ext cx="7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5922" y="2156"/>
              <a:ext cx="17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desc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6054" y="2156"/>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Freeform 37"/>
            <p:cNvSpPr>
              <a:spLocks noEditPoints="1"/>
            </p:cNvSpPr>
            <p:nvPr/>
          </p:nvSpPr>
          <p:spPr bwMode="auto">
            <a:xfrm>
              <a:off x="5429" y="2117"/>
              <a:ext cx="672" cy="62"/>
            </a:xfrm>
            <a:custGeom>
              <a:avLst/>
              <a:gdLst>
                <a:gd name="T0" fmla="*/ 672 w 672"/>
                <a:gd name="T1" fmla="*/ 33 h 62"/>
                <a:gd name="T2" fmla="*/ 31 w 672"/>
                <a:gd name="T3" fmla="*/ 33 h 62"/>
                <a:gd name="T4" fmla="*/ 31 w 672"/>
                <a:gd name="T5" fmla="*/ 29 h 62"/>
                <a:gd name="T6" fmla="*/ 672 w 672"/>
                <a:gd name="T7" fmla="*/ 29 h 62"/>
                <a:gd name="T8" fmla="*/ 672 w 672"/>
                <a:gd name="T9" fmla="*/ 33 h 62"/>
                <a:gd name="T10" fmla="*/ 38 w 672"/>
                <a:gd name="T11" fmla="*/ 62 h 62"/>
                <a:gd name="T12" fmla="*/ 0 w 672"/>
                <a:gd name="T13" fmla="*/ 31 h 62"/>
                <a:gd name="T14" fmla="*/ 38 w 672"/>
                <a:gd name="T15" fmla="*/ 0 h 62"/>
                <a:gd name="T16" fmla="*/ 38 w 672"/>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2" h="62">
                  <a:moveTo>
                    <a:pt x="672" y="33"/>
                  </a:moveTo>
                  <a:lnTo>
                    <a:pt x="31" y="33"/>
                  </a:lnTo>
                  <a:lnTo>
                    <a:pt x="31" y="29"/>
                  </a:lnTo>
                  <a:lnTo>
                    <a:pt x="672" y="29"/>
                  </a:lnTo>
                  <a:lnTo>
                    <a:pt x="672" y="33"/>
                  </a:lnTo>
                  <a:close/>
                  <a:moveTo>
                    <a:pt x="38" y="62"/>
                  </a:moveTo>
                  <a:lnTo>
                    <a:pt x="0" y="31"/>
                  </a:lnTo>
                  <a:lnTo>
                    <a:pt x="38" y="0"/>
                  </a:lnTo>
                  <a:lnTo>
                    <a:pt x="38"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5840" y="545"/>
              <a:ext cx="597" cy="261"/>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9"/>
            <p:cNvSpPr>
              <a:spLocks noEditPoints="1"/>
            </p:cNvSpPr>
            <p:nvPr/>
          </p:nvSpPr>
          <p:spPr bwMode="auto">
            <a:xfrm>
              <a:off x="5837" y="543"/>
              <a:ext cx="602" cy="266"/>
            </a:xfrm>
            <a:custGeom>
              <a:avLst/>
              <a:gdLst>
                <a:gd name="T0" fmla="*/ 0 w 602"/>
                <a:gd name="T1" fmla="*/ 0 h 266"/>
                <a:gd name="T2" fmla="*/ 602 w 602"/>
                <a:gd name="T3" fmla="*/ 0 h 266"/>
                <a:gd name="T4" fmla="*/ 602 w 602"/>
                <a:gd name="T5" fmla="*/ 266 h 266"/>
                <a:gd name="T6" fmla="*/ 0 w 602"/>
                <a:gd name="T7" fmla="*/ 266 h 266"/>
                <a:gd name="T8" fmla="*/ 0 w 602"/>
                <a:gd name="T9" fmla="*/ 0 h 266"/>
                <a:gd name="T10" fmla="*/ 5 w 602"/>
                <a:gd name="T11" fmla="*/ 263 h 266"/>
                <a:gd name="T12" fmla="*/ 3 w 602"/>
                <a:gd name="T13" fmla="*/ 261 h 266"/>
                <a:gd name="T14" fmla="*/ 600 w 602"/>
                <a:gd name="T15" fmla="*/ 261 h 266"/>
                <a:gd name="T16" fmla="*/ 597 w 602"/>
                <a:gd name="T17" fmla="*/ 263 h 266"/>
                <a:gd name="T18" fmla="*/ 597 w 602"/>
                <a:gd name="T19" fmla="*/ 2 h 266"/>
                <a:gd name="T20" fmla="*/ 600 w 602"/>
                <a:gd name="T21" fmla="*/ 4 h 266"/>
                <a:gd name="T22" fmla="*/ 3 w 602"/>
                <a:gd name="T23" fmla="*/ 4 h 266"/>
                <a:gd name="T24" fmla="*/ 5 w 602"/>
                <a:gd name="T25" fmla="*/ 2 h 266"/>
                <a:gd name="T26" fmla="*/ 5 w 602"/>
                <a:gd name="T27" fmla="*/ 26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2" h="266">
                  <a:moveTo>
                    <a:pt x="0" y="0"/>
                  </a:moveTo>
                  <a:lnTo>
                    <a:pt x="602" y="0"/>
                  </a:lnTo>
                  <a:lnTo>
                    <a:pt x="602" y="266"/>
                  </a:lnTo>
                  <a:lnTo>
                    <a:pt x="0" y="266"/>
                  </a:lnTo>
                  <a:lnTo>
                    <a:pt x="0" y="0"/>
                  </a:lnTo>
                  <a:close/>
                  <a:moveTo>
                    <a:pt x="5" y="263"/>
                  </a:moveTo>
                  <a:lnTo>
                    <a:pt x="3" y="261"/>
                  </a:lnTo>
                  <a:lnTo>
                    <a:pt x="600" y="261"/>
                  </a:lnTo>
                  <a:lnTo>
                    <a:pt x="597" y="263"/>
                  </a:lnTo>
                  <a:lnTo>
                    <a:pt x="597" y="2"/>
                  </a:lnTo>
                  <a:lnTo>
                    <a:pt x="600" y="4"/>
                  </a:lnTo>
                  <a:lnTo>
                    <a:pt x="3" y="4"/>
                  </a:lnTo>
                  <a:lnTo>
                    <a:pt x="5" y="2"/>
                  </a:lnTo>
                  <a:lnTo>
                    <a:pt x="5" y="2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40"/>
            <p:cNvSpPr>
              <a:spLocks noChangeArrowheads="1"/>
            </p:cNvSpPr>
            <p:nvPr/>
          </p:nvSpPr>
          <p:spPr bwMode="auto">
            <a:xfrm>
              <a:off x="5890" y="564"/>
              <a:ext cx="56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AthenaPool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5921" y="682"/>
              <a:ext cx="50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Converter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5094" y="545"/>
              <a:ext cx="596" cy="261"/>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3"/>
            <p:cNvSpPr>
              <a:spLocks noEditPoints="1"/>
            </p:cNvSpPr>
            <p:nvPr/>
          </p:nvSpPr>
          <p:spPr bwMode="auto">
            <a:xfrm>
              <a:off x="5091" y="543"/>
              <a:ext cx="602" cy="266"/>
            </a:xfrm>
            <a:custGeom>
              <a:avLst/>
              <a:gdLst>
                <a:gd name="T0" fmla="*/ 0 w 602"/>
                <a:gd name="T1" fmla="*/ 0 h 266"/>
                <a:gd name="T2" fmla="*/ 602 w 602"/>
                <a:gd name="T3" fmla="*/ 0 h 266"/>
                <a:gd name="T4" fmla="*/ 602 w 602"/>
                <a:gd name="T5" fmla="*/ 266 h 266"/>
                <a:gd name="T6" fmla="*/ 0 w 602"/>
                <a:gd name="T7" fmla="*/ 266 h 266"/>
                <a:gd name="T8" fmla="*/ 0 w 602"/>
                <a:gd name="T9" fmla="*/ 0 h 266"/>
                <a:gd name="T10" fmla="*/ 5 w 602"/>
                <a:gd name="T11" fmla="*/ 263 h 266"/>
                <a:gd name="T12" fmla="*/ 3 w 602"/>
                <a:gd name="T13" fmla="*/ 261 h 266"/>
                <a:gd name="T14" fmla="*/ 599 w 602"/>
                <a:gd name="T15" fmla="*/ 261 h 266"/>
                <a:gd name="T16" fmla="*/ 597 w 602"/>
                <a:gd name="T17" fmla="*/ 263 h 266"/>
                <a:gd name="T18" fmla="*/ 597 w 602"/>
                <a:gd name="T19" fmla="*/ 2 h 266"/>
                <a:gd name="T20" fmla="*/ 599 w 602"/>
                <a:gd name="T21" fmla="*/ 4 h 266"/>
                <a:gd name="T22" fmla="*/ 3 w 602"/>
                <a:gd name="T23" fmla="*/ 4 h 266"/>
                <a:gd name="T24" fmla="*/ 5 w 602"/>
                <a:gd name="T25" fmla="*/ 2 h 266"/>
                <a:gd name="T26" fmla="*/ 5 w 602"/>
                <a:gd name="T27" fmla="*/ 26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2" h="266">
                  <a:moveTo>
                    <a:pt x="0" y="0"/>
                  </a:moveTo>
                  <a:lnTo>
                    <a:pt x="602" y="0"/>
                  </a:lnTo>
                  <a:lnTo>
                    <a:pt x="602" y="266"/>
                  </a:lnTo>
                  <a:lnTo>
                    <a:pt x="0" y="266"/>
                  </a:lnTo>
                  <a:lnTo>
                    <a:pt x="0" y="0"/>
                  </a:lnTo>
                  <a:close/>
                  <a:moveTo>
                    <a:pt x="5" y="263"/>
                  </a:moveTo>
                  <a:lnTo>
                    <a:pt x="3" y="261"/>
                  </a:lnTo>
                  <a:lnTo>
                    <a:pt x="599" y="261"/>
                  </a:lnTo>
                  <a:lnTo>
                    <a:pt x="597" y="263"/>
                  </a:lnTo>
                  <a:lnTo>
                    <a:pt x="597" y="2"/>
                  </a:lnTo>
                  <a:lnTo>
                    <a:pt x="599" y="4"/>
                  </a:lnTo>
                  <a:lnTo>
                    <a:pt x="3" y="4"/>
                  </a:lnTo>
                  <a:lnTo>
                    <a:pt x="5" y="2"/>
                  </a:lnTo>
                  <a:lnTo>
                    <a:pt x="5" y="2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44"/>
            <p:cNvSpPr>
              <a:spLocks noChangeArrowheads="1"/>
            </p:cNvSpPr>
            <p:nvPr/>
          </p:nvSpPr>
          <p:spPr bwMode="auto">
            <a:xfrm>
              <a:off x="5144" y="564"/>
              <a:ext cx="56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AthenaPool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5229" y="682"/>
              <a:ext cx="384"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CnvSvc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8" name="Freeform 46"/>
            <p:cNvSpPr>
              <a:spLocks noEditPoints="1"/>
            </p:cNvSpPr>
            <p:nvPr/>
          </p:nvSpPr>
          <p:spPr bwMode="auto">
            <a:xfrm>
              <a:off x="5390" y="806"/>
              <a:ext cx="4" cy="2988"/>
            </a:xfrm>
            <a:custGeom>
              <a:avLst/>
              <a:gdLst>
                <a:gd name="T0" fmla="*/ 4 w 4"/>
                <a:gd name="T1" fmla="*/ 0 h 2988"/>
                <a:gd name="T2" fmla="*/ 4 w 4"/>
                <a:gd name="T3" fmla="*/ 50 h 2988"/>
                <a:gd name="T4" fmla="*/ 4 w 4"/>
                <a:gd name="T5" fmla="*/ 99 h 2988"/>
                <a:gd name="T6" fmla="*/ 4 w 4"/>
                <a:gd name="T7" fmla="*/ 148 h 2988"/>
                <a:gd name="T8" fmla="*/ 4 w 4"/>
                <a:gd name="T9" fmla="*/ 198 h 2988"/>
                <a:gd name="T10" fmla="*/ 4 w 4"/>
                <a:gd name="T11" fmla="*/ 247 h 2988"/>
                <a:gd name="T12" fmla="*/ 4 w 4"/>
                <a:gd name="T13" fmla="*/ 296 h 2988"/>
                <a:gd name="T14" fmla="*/ 4 w 4"/>
                <a:gd name="T15" fmla="*/ 346 h 2988"/>
                <a:gd name="T16" fmla="*/ 4 w 4"/>
                <a:gd name="T17" fmla="*/ 395 h 2988"/>
                <a:gd name="T18" fmla="*/ 4 w 4"/>
                <a:gd name="T19" fmla="*/ 444 h 2988"/>
                <a:gd name="T20" fmla="*/ 4 w 4"/>
                <a:gd name="T21" fmla="*/ 493 h 2988"/>
                <a:gd name="T22" fmla="*/ 4 w 4"/>
                <a:gd name="T23" fmla="*/ 543 h 2988"/>
                <a:gd name="T24" fmla="*/ 4 w 4"/>
                <a:gd name="T25" fmla="*/ 592 h 2988"/>
                <a:gd name="T26" fmla="*/ 4 w 4"/>
                <a:gd name="T27" fmla="*/ 641 h 2988"/>
                <a:gd name="T28" fmla="*/ 4 w 4"/>
                <a:gd name="T29" fmla="*/ 691 h 2988"/>
                <a:gd name="T30" fmla="*/ 4 w 4"/>
                <a:gd name="T31" fmla="*/ 740 h 2988"/>
                <a:gd name="T32" fmla="*/ 4 w 4"/>
                <a:gd name="T33" fmla="*/ 789 h 2988"/>
                <a:gd name="T34" fmla="*/ 4 w 4"/>
                <a:gd name="T35" fmla="*/ 839 h 2988"/>
                <a:gd name="T36" fmla="*/ 4 w 4"/>
                <a:gd name="T37" fmla="*/ 888 h 2988"/>
                <a:gd name="T38" fmla="*/ 4 w 4"/>
                <a:gd name="T39" fmla="*/ 937 h 2988"/>
                <a:gd name="T40" fmla="*/ 4 w 4"/>
                <a:gd name="T41" fmla="*/ 986 h 2988"/>
                <a:gd name="T42" fmla="*/ 4 w 4"/>
                <a:gd name="T43" fmla="*/ 1036 h 2988"/>
                <a:gd name="T44" fmla="*/ 4 w 4"/>
                <a:gd name="T45" fmla="*/ 1085 h 2988"/>
                <a:gd name="T46" fmla="*/ 4 w 4"/>
                <a:gd name="T47" fmla="*/ 1134 h 2988"/>
                <a:gd name="T48" fmla="*/ 4 w 4"/>
                <a:gd name="T49" fmla="*/ 1184 h 2988"/>
                <a:gd name="T50" fmla="*/ 4 w 4"/>
                <a:gd name="T51" fmla="*/ 1233 h 2988"/>
                <a:gd name="T52" fmla="*/ 4 w 4"/>
                <a:gd name="T53" fmla="*/ 1282 h 2988"/>
                <a:gd name="T54" fmla="*/ 4 w 4"/>
                <a:gd name="T55" fmla="*/ 1332 h 2988"/>
                <a:gd name="T56" fmla="*/ 4 w 4"/>
                <a:gd name="T57" fmla="*/ 1381 h 2988"/>
                <a:gd name="T58" fmla="*/ 4 w 4"/>
                <a:gd name="T59" fmla="*/ 1430 h 2988"/>
                <a:gd name="T60" fmla="*/ 4 w 4"/>
                <a:gd name="T61" fmla="*/ 1479 h 2988"/>
                <a:gd name="T62" fmla="*/ 4 w 4"/>
                <a:gd name="T63" fmla="*/ 1529 h 2988"/>
                <a:gd name="T64" fmla="*/ 4 w 4"/>
                <a:gd name="T65" fmla="*/ 1578 h 2988"/>
                <a:gd name="T66" fmla="*/ 4 w 4"/>
                <a:gd name="T67" fmla="*/ 1627 h 2988"/>
                <a:gd name="T68" fmla="*/ 4 w 4"/>
                <a:gd name="T69" fmla="*/ 1677 h 2988"/>
                <a:gd name="T70" fmla="*/ 4 w 4"/>
                <a:gd name="T71" fmla="*/ 1726 h 2988"/>
                <a:gd name="T72" fmla="*/ 4 w 4"/>
                <a:gd name="T73" fmla="*/ 1775 h 2988"/>
                <a:gd name="T74" fmla="*/ 4 w 4"/>
                <a:gd name="T75" fmla="*/ 1825 h 2988"/>
                <a:gd name="T76" fmla="*/ 4 w 4"/>
                <a:gd name="T77" fmla="*/ 1874 h 2988"/>
                <a:gd name="T78" fmla="*/ 4 w 4"/>
                <a:gd name="T79" fmla="*/ 1923 h 2988"/>
                <a:gd name="T80" fmla="*/ 4 w 4"/>
                <a:gd name="T81" fmla="*/ 1972 h 2988"/>
                <a:gd name="T82" fmla="*/ 4 w 4"/>
                <a:gd name="T83" fmla="*/ 2022 h 2988"/>
                <a:gd name="T84" fmla="*/ 4 w 4"/>
                <a:gd name="T85" fmla="*/ 2071 h 2988"/>
                <a:gd name="T86" fmla="*/ 4 w 4"/>
                <a:gd name="T87" fmla="*/ 2120 h 2988"/>
                <a:gd name="T88" fmla="*/ 4 w 4"/>
                <a:gd name="T89" fmla="*/ 2170 h 2988"/>
                <a:gd name="T90" fmla="*/ 4 w 4"/>
                <a:gd name="T91" fmla="*/ 2219 h 2988"/>
                <a:gd name="T92" fmla="*/ 4 w 4"/>
                <a:gd name="T93" fmla="*/ 2268 h 2988"/>
                <a:gd name="T94" fmla="*/ 4 w 4"/>
                <a:gd name="T95" fmla="*/ 2318 h 2988"/>
                <a:gd name="T96" fmla="*/ 4 w 4"/>
                <a:gd name="T97" fmla="*/ 2367 h 2988"/>
                <a:gd name="T98" fmla="*/ 4 w 4"/>
                <a:gd name="T99" fmla="*/ 2416 h 2988"/>
                <a:gd name="T100" fmla="*/ 4 w 4"/>
                <a:gd name="T101" fmla="*/ 2465 h 2988"/>
                <a:gd name="T102" fmla="*/ 4 w 4"/>
                <a:gd name="T103" fmla="*/ 2515 h 2988"/>
                <a:gd name="T104" fmla="*/ 4 w 4"/>
                <a:gd name="T105" fmla="*/ 2564 h 2988"/>
                <a:gd name="T106" fmla="*/ 4 w 4"/>
                <a:gd name="T107" fmla="*/ 2613 h 2988"/>
                <a:gd name="T108" fmla="*/ 4 w 4"/>
                <a:gd name="T109" fmla="*/ 2663 h 2988"/>
                <a:gd name="T110" fmla="*/ 4 w 4"/>
                <a:gd name="T111" fmla="*/ 2712 h 2988"/>
                <a:gd name="T112" fmla="*/ 4 w 4"/>
                <a:gd name="T113" fmla="*/ 2761 h 2988"/>
                <a:gd name="T114" fmla="*/ 4 w 4"/>
                <a:gd name="T115" fmla="*/ 2811 h 2988"/>
                <a:gd name="T116" fmla="*/ 4 w 4"/>
                <a:gd name="T117" fmla="*/ 2860 h 2988"/>
                <a:gd name="T118" fmla="*/ 4 w 4"/>
                <a:gd name="T119" fmla="*/ 2909 h 2988"/>
                <a:gd name="T120" fmla="*/ 4 w 4"/>
                <a:gd name="T121" fmla="*/ 2959 h 2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 h="2988">
                  <a:moveTo>
                    <a:pt x="4" y="0"/>
                  </a:moveTo>
                  <a:lnTo>
                    <a:pt x="4" y="36"/>
                  </a:lnTo>
                  <a:lnTo>
                    <a:pt x="0" y="36"/>
                  </a:lnTo>
                  <a:lnTo>
                    <a:pt x="0" y="0"/>
                  </a:lnTo>
                  <a:lnTo>
                    <a:pt x="4" y="0"/>
                  </a:lnTo>
                  <a:close/>
                  <a:moveTo>
                    <a:pt x="4" y="50"/>
                  </a:moveTo>
                  <a:lnTo>
                    <a:pt x="4" y="86"/>
                  </a:lnTo>
                  <a:lnTo>
                    <a:pt x="0" y="86"/>
                  </a:lnTo>
                  <a:lnTo>
                    <a:pt x="0" y="50"/>
                  </a:lnTo>
                  <a:lnTo>
                    <a:pt x="4" y="50"/>
                  </a:lnTo>
                  <a:close/>
                  <a:moveTo>
                    <a:pt x="4" y="99"/>
                  </a:moveTo>
                  <a:lnTo>
                    <a:pt x="4" y="135"/>
                  </a:lnTo>
                  <a:lnTo>
                    <a:pt x="0" y="135"/>
                  </a:lnTo>
                  <a:lnTo>
                    <a:pt x="0" y="99"/>
                  </a:lnTo>
                  <a:lnTo>
                    <a:pt x="4" y="99"/>
                  </a:lnTo>
                  <a:close/>
                  <a:moveTo>
                    <a:pt x="4" y="148"/>
                  </a:moveTo>
                  <a:lnTo>
                    <a:pt x="4" y="184"/>
                  </a:lnTo>
                  <a:lnTo>
                    <a:pt x="0" y="184"/>
                  </a:lnTo>
                  <a:lnTo>
                    <a:pt x="0" y="148"/>
                  </a:lnTo>
                  <a:lnTo>
                    <a:pt x="4" y="148"/>
                  </a:lnTo>
                  <a:close/>
                  <a:moveTo>
                    <a:pt x="4" y="198"/>
                  </a:moveTo>
                  <a:lnTo>
                    <a:pt x="4" y="233"/>
                  </a:lnTo>
                  <a:lnTo>
                    <a:pt x="0" y="233"/>
                  </a:lnTo>
                  <a:lnTo>
                    <a:pt x="0" y="198"/>
                  </a:lnTo>
                  <a:lnTo>
                    <a:pt x="4" y="198"/>
                  </a:lnTo>
                  <a:close/>
                  <a:moveTo>
                    <a:pt x="4" y="247"/>
                  </a:moveTo>
                  <a:lnTo>
                    <a:pt x="4" y="283"/>
                  </a:lnTo>
                  <a:lnTo>
                    <a:pt x="0" y="283"/>
                  </a:lnTo>
                  <a:lnTo>
                    <a:pt x="0" y="247"/>
                  </a:lnTo>
                  <a:lnTo>
                    <a:pt x="4" y="247"/>
                  </a:lnTo>
                  <a:close/>
                  <a:moveTo>
                    <a:pt x="4" y="296"/>
                  </a:moveTo>
                  <a:lnTo>
                    <a:pt x="4" y="332"/>
                  </a:lnTo>
                  <a:lnTo>
                    <a:pt x="0" y="332"/>
                  </a:lnTo>
                  <a:lnTo>
                    <a:pt x="0" y="296"/>
                  </a:lnTo>
                  <a:lnTo>
                    <a:pt x="4" y="296"/>
                  </a:lnTo>
                  <a:close/>
                  <a:moveTo>
                    <a:pt x="4" y="346"/>
                  </a:moveTo>
                  <a:lnTo>
                    <a:pt x="4" y="381"/>
                  </a:lnTo>
                  <a:lnTo>
                    <a:pt x="0" y="381"/>
                  </a:lnTo>
                  <a:lnTo>
                    <a:pt x="0" y="346"/>
                  </a:lnTo>
                  <a:lnTo>
                    <a:pt x="4" y="346"/>
                  </a:lnTo>
                  <a:close/>
                  <a:moveTo>
                    <a:pt x="4" y="395"/>
                  </a:moveTo>
                  <a:lnTo>
                    <a:pt x="4" y="431"/>
                  </a:lnTo>
                  <a:lnTo>
                    <a:pt x="0" y="431"/>
                  </a:lnTo>
                  <a:lnTo>
                    <a:pt x="0" y="395"/>
                  </a:lnTo>
                  <a:lnTo>
                    <a:pt x="4" y="395"/>
                  </a:lnTo>
                  <a:close/>
                  <a:moveTo>
                    <a:pt x="4" y="444"/>
                  </a:moveTo>
                  <a:lnTo>
                    <a:pt x="4" y="480"/>
                  </a:lnTo>
                  <a:lnTo>
                    <a:pt x="0" y="480"/>
                  </a:lnTo>
                  <a:lnTo>
                    <a:pt x="0" y="444"/>
                  </a:lnTo>
                  <a:lnTo>
                    <a:pt x="4" y="444"/>
                  </a:lnTo>
                  <a:close/>
                  <a:moveTo>
                    <a:pt x="4" y="493"/>
                  </a:moveTo>
                  <a:lnTo>
                    <a:pt x="4" y="529"/>
                  </a:lnTo>
                  <a:lnTo>
                    <a:pt x="0" y="529"/>
                  </a:lnTo>
                  <a:lnTo>
                    <a:pt x="0" y="493"/>
                  </a:lnTo>
                  <a:lnTo>
                    <a:pt x="4" y="493"/>
                  </a:lnTo>
                  <a:close/>
                  <a:moveTo>
                    <a:pt x="4" y="543"/>
                  </a:moveTo>
                  <a:lnTo>
                    <a:pt x="4" y="579"/>
                  </a:lnTo>
                  <a:lnTo>
                    <a:pt x="0" y="579"/>
                  </a:lnTo>
                  <a:lnTo>
                    <a:pt x="0" y="543"/>
                  </a:lnTo>
                  <a:lnTo>
                    <a:pt x="4" y="543"/>
                  </a:lnTo>
                  <a:close/>
                  <a:moveTo>
                    <a:pt x="4" y="592"/>
                  </a:moveTo>
                  <a:lnTo>
                    <a:pt x="4" y="628"/>
                  </a:lnTo>
                  <a:lnTo>
                    <a:pt x="0" y="628"/>
                  </a:lnTo>
                  <a:lnTo>
                    <a:pt x="0" y="592"/>
                  </a:lnTo>
                  <a:lnTo>
                    <a:pt x="4" y="592"/>
                  </a:lnTo>
                  <a:close/>
                  <a:moveTo>
                    <a:pt x="4" y="641"/>
                  </a:moveTo>
                  <a:lnTo>
                    <a:pt x="4" y="677"/>
                  </a:lnTo>
                  <a:lnTo>
                    <a:pt x="0" y="677"/>
                  </a:lnTo>
                  <a:lnTo>
                    <a:pt x="0" y="641"/>
                  </a:lnTo>
                  <a:lnTo>
                    <a:pt x="4" y="641"/>
                  </a:lnTo>
                  <a:close/>
                  <a:moveTo>
                    <a:pt x="4" y="691"/>
                  </a:moveTo>
                  <a:lnTo>
                    <a:pt x="4" y="726"/>
                  </a:lnTo>
                  <a:lnTo>
                    <a:pt x="0" y="726"/>
                  </a:lnTo>
                  <a:lnTo>
                    <a:pt x="0" y="691"/>
                  </a:lnTo>
                  <a:lnTo>
                    <a:pt x="4" y="691"/>
                  </a:lnTo>
                  <a:close/>
                  <a:moveTo>
                    <a:pt x="4" y="740"/>
                  </a:moveTo>
                  <a:lnTo>
                    <a:pt x="4" y="776"/>
                  </a:lnTo>
                  <a:lnTo>
                    <a:pt x="0" y="776"/>
                  </a:lnTo>
                  <a:lnTo>
                    <a:pt x="0" y="740"/>
                  </a:lnTo>
                  <a:lnTo>
                    <a:pt x="4" y="740"/>
                  </a:lnTo>
                  <a:close/>
                  <a:moveTo>
                    <a:pt x="4" y="789"/>
                  </a:moveTo>
                  <a:lnTo>
                    <a:pt x="4" y="825"/>
                  </a:lnTo>
                  <a:lnTo>
                    <a:pt x="0" y="825"/>
                  </a:lnTo>
                  <a:lnTo>
                    <a:pt x="0" y="789"/>
                  </a:lnTo>
                  <a:lnTo>
                    <a:pt x="4" y="789"/>
                  </a:lnTo>
                  <a:close/>
                  <a:moveTo>
                    <a:pt x="4" y="839"/>
                  </a:moveTo>
                  <a:lnTo>
                    <a:pt x="4" y="874"/>
                  </a:lnTo>
                  <a:lnTo>
                    <a:pt x="0" y="874"/>
                  </a:lnTo>
                  <a:lnTo>
                    <a:pt x="0" y="839"/>
                  </a:lnTo>
                  <a:lnTo>
                    <a:pt x="4" y="839"/>
                  </a:lnTo>
                  <a:close/>
                  <a:moveTo>
                    <a:pt x="4" y="888"/>
                  </a:moveTo>
                  <a:lnTo>
                    <a:pt x="4" y="924"/>
                  </a:lnTo>
                  <a:lnTo>
                    <a:pt x="0" y="924"/>
                  </a:lnTo>
                  <a:lnTo>
                    <a:pt x="0" y="888"/>
                  </a:lnTo>
                  <a:lnTo>
                    <a:pt x="4" y="888"/>
                  </a:lnTo>
                  <a:close/>
                  <a:moveTo>
                    <a:pt x="4" y="937"/>
                  </a:moveTo>
                  <a:lnTo>
                    <a:pt x="4" y="973"/>
                  </a:lnTo>
                  <a:lnTo>
                    <a:pt x="0" y="973"/>
                  </a:lnTo>
                  <a:lnTo>
                    <a:pt x="0" y="937"/>
                  </a:lnTo>
                  <a:lnTo>
                    <a:pt x="4" y="937"/>
                  </a:lnTo>
                  <a:close/>
                  <a:moveTo>
                    <a:pt x="4" y="986"/>
                  </a:moveTo>
                  <a:lnTo>
                    <a:pt x="4" y="1022"/>
                  </a:lnTo>
                  <a:lnTo>
                    <a:pt x="0" y="1022"/>
                  </a:lnTo>
                  <a:lnTo>
                    <a:pt x="0" y="986"/>
                  </a:lnTo>
                  <a:lnTo>
                    <a:pt x="4" y="986"/>
                  </a:lnTo>
                  <a:close/>
                  <a:moveTo>
                    <a:pt x="4" y="1036"/>
                  </a:moveTo>
                  <a:lnTo>
                    <a:pt x="4" y="1072"/>
                  </a:lnTo>
                  <a:lnTo>
                    <a:pt x="0" y="1072"/>
                  </a:lnTo>
                  <a:lnTo>
                    <a:pt x="0" y="1036"/>
                  </a:lnTo>
                  <a:lnTo>
                    <a:pt x="4" y="1036"/>
                  </a:lnTo>
                  <a:close/>
                  <a:moveTo>
                    <a:pt x="4" y="1085"/>
                  </a:moveTo>
                  <a:lnTo>
                    <a:pt x="4" y="1121"/>
                  </a:lnTo>
                  <a:lnTo>
                    <a:pt x="0" y="1121"/>
                  </a:lnTo>
                  <a:lnTo>
                    <a:pt x="0" y="1085"/>
                  </a:lnTo>
                  <a:lnTo>
                    <a:pt x="4" y="1085"/>
                  </a:lnTo>
                  <a:close/>
                  <a:moveTo>
                    <a:pt x="4" y="1134"/>
                  </a:moveTo>
                  <a:lnTo>
                    <a:pt x="4" y="1170"/>
                  </a:lnTo>
                  <a:lnTo>
                    <a:pt x="0" y="1170"/>
                  </a:lnTo>
                  <a:lnTo>
                    <a:pt x="0" y="1134"/>
                  </a:lnTo>
                  <a:lnTo>
                    <a:pt x="4" y="1134"/>
                  </a:lnTo>
                  <a:close/>
                  <a:moveTo>
                    <a:pt x="4" y="1184"/>
                  </a:moveTo>
                  <a:lnTo>
                    <a:pt x="4" y="1220"/>
                  </a:lnTo>
                  <a:lnTo>
                    <a:pt x="0" y="1220"/>
                  </a:lnTo>
                  <a:lnTo>
                    <a:pt x="0" y="1184"/>
                  </a:lnTo>
                  <a:lnTo>
                    <a:pt x="4" y="1184"/>
                  </a:lnTo>
                  <a:close/>
                  <a:moveTo>
                    <a:pt x="4" y="1233"/>
                  </a:moveTo>
                  <a:lnTo>
                    <a:pt x="4" y="1269"/>
                  </a:lnTo>
                  <a:lnTo>
                    <a:pt x="0" y="1269"/>
                  </a:lnTo>
                  <a:lnTo>
                    <a:pt x="0" y="1233"/>
                  </a:lnTo>
                  <a:lnTo>
                    <a:pt x="4" y="1233"/>
                  </a:lnTo>
                  <a:close/>
                  <a:moveTo>
                    <a:pt x="4" y="1282"/>
                  </a:moveTo>
                  <a:lnTo>
                    <a:pt x="4" y="1318"/>
                  </a:lnTo>
                  <a:lnTo>
                    <a:pt x="0" y="1318"/>
                  </a:lnTo>
                  <a:lnTo>
                    <a:pt x="0" y="1282"/>
                  </a:lnTo>
                  <a:lnTo>
                    <a:pt x="4" y="1282"/>
                  </a:lnTo>
                  <a:close/>
                  <a:moveTo>
                    <a:pt x="4" y="1332"/>
                  </a:moveTo>
                  <a:lnTo>
                    <a:pt x="4" y="1367"/>
                  </a:lnTo>
                  <a:lnTo>
                    <a:pt x="0" y="1367"/>
                  </a:lnTo>
                  <a:lnTo>
                    <a:pt x="0" y="1332"/>
                  </a:lnTo>
                  <a:lnTo>
                    <a:pt x="4" y="1332"/>
                  </a:lnTo>
                  <a:close/>
                  <a:moveTo>
                    <a:pt x="4" y="1381"/>
                  </a:moveTo>
                  <a:lnTo>
                    <a:pt x="4" y="1417"/>
                  </a:lnTo>
                  <a:lnTo>
                    <a:pt x="0" y="1417"/>
                  </a:lnTo>
                  <a:lnTo>
                    <a:pt x="0" y="1381"/>
                  </a:lnTo>
                  <a:lnTo>
                    <a:pt x="4" y="1381"/>
                  </a:lnTo>
                  <a:close/>
                  <a:moveTo>
                    <a:pt x="4" y="1430"/>
                  </a:moveTo>
                  <a:lnTo>
                    <a:pt x="4" y="1466"/>
                  </a:lnTo>
                  <a:lnTo>
                    <a:pt x="0" y="1466"/>
                  </a:lnTo>
                  <a:lnTo>
                    <a:pt x="0" y="1430"/>
                  </a:lnTo>
                  <a:lnTo>
                    <a:pt x="4" y="1430"/>
                  </a:lnTo>
                  <a:close/>
                  <a:moveTo>
                    <a:pt x="4" y="1479"/>
                  </a:moveTo>
                  <a:lnTo>
                    <a:pt x="4" y="1515"/>
                  </a:lnTo>
                  <a:lnTo>
                    <a:pt x="0" y="1515"/>
                  </a:lnTo>
                  <a:lnTo>
                    <a:pt x="0" y="1479"/>
                  </a:lnTo>
                  <a:lnTo>
                    <a:pt x="4" y="1479"/>
                  </a:lnTo>
                  <a:close/>
                  <a:moveTo>
                    <a:pt x="4" y="1529"/>
                  </a:moveTo>
                  <a:lnTo>
                    <a:pt x="4" y="1565"/>
                  </a:lnTo>
                  <a:lnTo>
                    <a:pt x="0" y="1565"/>
                  </a:lnTo>
                  <a:lnTo>
                    <a:pt x="0" y="1529"/>
                  </a:lnTo>
                  <a:lnTo>
                    <a:pt x="4" y="1529"/>
                  </a:lnTo>
                  <a:close/>
                  <a:moveTo>
                    <a:pt x="4" y="1578"/>
                  </a:moveTo>
                  <a:lnTo>
                    <a:pt x="4" y="1614"/>
                  </a:lnTo>
                  <a:lnTo>
                    <a:pt x="0" y="1614"/>
                  </a:lnTo>
                  <a:lnTo>
                    <a:pt x="0" y="1578"/>
                  </a:lnTo>
                  <a:lnTo>
                    <a:pt x="4" y="1578"/>
                  </a:lnTo>
                  <a:close/>
                  <a:moveTo>
                    <a:pt x="4" y="1627"/>
                  </a:moveTo>
                  <a:lnTo>
                    <a:pt x="4" y="1663"/>
                  </a:lnTo>
                  <a:lnTo>
                    <a:pt x="0" y="1663"/>
                  </a:lnTo>
                  <a:lnTo>
                    <a:pt x="0" y="1627"/>
                  </a:lnTo>
                  <a:lnTo>
                    <a:pt x="4" y="1627"/>
                  </a:lnTo>
                  <a:close/>
                  <a:moveTo>
                    <a:pt x="4" y="1677"/>
                  </a:moveTo>
                  <a:lnTo>
                    <a:pt x="4" y="1713"/>
                  </a:lnTo>
                  <a:lnTo>
                    <a:pt x="0" y="1713"/>
                  </a:lnTo>
                  <a:lnTo>
                    <a:pt x="0" y="1677"/>
                  </a:lnTo>
                  <a:lnTo>
                    <a:pt x="4" y="1677"/>
                  </a:lnTo>
                  <a:close/>
                  <a:moveTo>
                    <a:pt x="4" y="1726"/>
                  </a:moveTo>
                  <a:lnTo>
                    <a:pt x="4" y="1762"/>
                  </a:lnTo>
                  <a:lnTo>
                    <a:pt x="0" y="1762"/>
                  </a:lnTo>
                  <a:lnTo>
                    <a:pt x="0" y="1726"/>
                  </a:lnTo>
                  <a:lnTo>
                    <a:pt x="4" y="1726"/>
                  </a:lnTo>
                  <a:close/>
                  <a:moveTo>
                    <a:pt x="4" y="1775"/>
                  </a:moveTo>
                  <a:lnTo>
                    <a:pt x="4" y="1811"/>
                  </a:lnTo>
                  <a:lnTo>
                    <a:pt x="0" y="1811"/>
                  </a:lnTo>
                  <a:lnTo>
                    <a:pt x="0" y="1775"/>
                  </a:lnTo>
                  <a:lnTo>
                    <a:pt x="4" y="1775"/>
                  </a:lnTo>
                  <a:close/>
                  <a:moveTo>
                    <a:pt x="4" y="1825"/>
                  </a:moveTo>
                  <a:lnTo>
                    <a:pt x="4" y="1860"/>
                  </a:lnTo>
                  <a:lnTo>
                    <a:pt x="0" y="1860"/>
                  </a:lnTo>
                  <a:lnTo>
                    <a:pt x="0" y="1825"/>
                  </a:lnTo>
                  <a:lnTo>
                    <a:pt x="4" y="1825"/>
                  </a:lnTo>
                  <a:close/>
                  <a:moveTo>
                    <a:pt x="4" y="1874"/>
                  </a:moveTo>
                  <a:lnTo>
                    <a:pt x="4" y="1910"/>
                  </a:lnTo>
                  <a:lnTo>
                    <a:pt x="0" y="1910"/>
                  </a:lnTo>
                  <a:lnTo>
                    <a:pt x="0" y="1874"/>
                  </a:lnTo>
                  <a:lnTo>
                    <a:pt x="4" y="1874"/>
                  </a:lnTo>
                  <a:close/>
                  <a:moveTo>
                    <a:pt x="4" y="1923"/>
                  </a:moveTo>
                  <a:lnTo>
                    <a:pt x="4" y="1959"/>
                  </a:lnTo>
                  <a:lnTo>
                    <a:pt x="0" y="1959"/>
                  </a:lnTo>
                  <a:lnTo>
                    <a:pt x="0" y="1923"/>
                  </a:lnTo>
                  <a:lnTo>
                    <a:pt x="4" y="1923"/>
                  </a:lnTo>
                  <a:close/>
                  <a:moveTo>
                    <a:pt x="4" y="1972"/>
                  </a:moveTo>
                  <a:lnTo>
                    <a:pt x="4" y="2008"/>
                  </a:lnTo>
                  <a:lnTo>
                    <a:pt x="0" y="2008"/>
                  </a:lnTo>
                  <a:lnTo>
                    <a:pt x="0" y="1972"/>
                  </a:lnTo>
                  <a:lnTo>
                    <a:pt x="4" y="1972"/>
                  </a:lnTo>
                  <a:close/>
                  <a:moveTo>
                    <a:pt x="4" y="2022"/>
                  </a:moveTo>
                  <a:lnTo>
                    <a:pt x="4" y="2058"/>
                  </a:lnTo>
                  <a:lnTo>
                    <a:pt x="0" y="2058"/>
                  </a:lnTo>
                  <a:lnTo>
                    <a:pt x="0" y="2022"/>
                  </a:lnTo>
                  <a:lnTo>
                    <a:pt x="4" y="2022"/>
                  </a:lnTo>
                  <a:close/>
                  <a:moveTo>
                    <a:pt x="4" y="2071"/>
                  </a:moveTo>
                  <a:lnTo>
                    <a:pt x="4" y="2107"/>
                  </a:lnTo>
                  <a:lnTo>
                    <a:pt x="0" y="2107"/>
                  </a:lnTo>
                  <a:lnTo>
                    <a:pt x="0" y="2071"/>
                  </a:lnTo>
                  <a:lnTo>
                    <a:pt x="4" y="2071"/>
                  </a:lnTo>
                  <a:close/>
                  <a:moveTo>
                    <a:pt x="4" y="2120"/>
                  </a:moveTo>
                  <a:lnTo>
                    <a:pt x="4" y="2156"/>
                  </a:lnTo>
                  <a:lnTo>
                    <a:pt x="0" y="2156"/>
                  </a:lnTo>
                  <a:lnTo>
                    <a:pt x="0" y="2120"/>
                  </a:lnTo>
                  <a:lnTo>
                    <a:pt x="4" y="2120"/>
                  </a:lnTo>
                  <a:close/>
                  <a:moveTo>
                    <a:pt x="4" y="2170"/>
                  </a:moveTo>
                  <a:lnTo>
                    <a:pt x="4" y="2206"/>
                  </a:lnTo>
                  <a:lnTo>
                    <a:pt x="0" y="2206"/>
                  </a:lnTo>
                  <a:lnTo>
                    <a:pt x="0" y="2170"/>
                  </a:lnTo>
                  <a:lnTo>
                    <a:pt x="4" y="2170"/>
                  </a:lnTo>
                  <a:close/>
                  <a:moveTo>
                    <a:pt x="4" y="2219"/>
                  </a:moveTo>
                  <a:lnTo>
                    <a:pt x="4" y="2255"/>
                  </a:lnTo>
                  <a:lnTo>
                    <a:pt x="0" y="2255"/>
                  </a:lnTo>
                  <a:lnTo>
                    <a:pt x="0" y="2219"/>
                  </a:lnTo>
                  <a:lnTo>
                    <a:pt x="4" y="2219"/>
                  </a:lnTo>
                  <a:close/>
                  <a:moveTo>
                    <a:pt x="4" y="2268"/>
                  </a:moveTo>
                  <a:lnTo>
                    <a:pt x="4" y="2304"/>
                  </a:lnTo>
                  <a:lnTo>
                    <a:pt x="0" y="2304"/>
                  </a:lnTo>
                  <a:lnTo>
                    <a:pt x="0" y="2268"/>
                  </a:lnTo>
                  <a:lnTo>
                    <a:pt x="4" y="2268"/>
                  </a:lnTo>
                  <a:close/>
                  <a:moveTo>
                    <a:pt x="4" y="2318"/>
                  </a:moveTo>
                  <a:lnTo>
                    <a:pt x="4" y="2353"/>
                  </a:lnTo>
                  <a:lnTo>
                    <a:pt x="0" y="2353"/>
                  </a:lnTo>
                  <a:lnTo>
                    <a:pt x="0" y="2318"/>
                  </a:lnTo>
                  <a:lnTo>
                    <a:pt x="4" y="2318"/>
                  </a:lnTo>
                  <a:close/>
                  <a:moveTo>
                    <a:pt x="4" y="2367"/>
                  </a:moveTo>
                  <a:lnTo>
                    <a:pt x="4" y="2403"/>
                  </a:lnTo>
                  <a:lnTo>
                    <a:pt x="0" y="2403"/>
                  </a:lnTo>
                  <a:lnTo>
                    <a:pt x="0" y="2367"/>
                  </a:lnTo>
                  <a:lnTo>
                    <a:pt x="4" y="2367"/>
                  </a:lnTo>
                  <a:close/>
                  <a:moveTo>
                    <a:pt x="4" y="2416"/>
                  </a:moveTo>
                  <a:lnTo>
                    <a:pt x="4" y="2452"/>
                  </a:lnTo>
                  <a:lnTo>
                    <a:pt x="0" y="2452"/>
                  </a:lnTo>
                  <a:lnTo>
                    <a:pt x="0" y="2416"/>
                  </a:lnTo>
                  <a:lnTo>
                    <a:pt x="4" y="2416"/>
                  </a:lnTo>
                  <a:close/>
                  <a:moveTo>
                    <a:pt x="4" y="2465"/>
                  </a:moveTo>
                  <a:lnTo>
                    <a:pt x="4" y="2501"/>
                  </a:lnTo>
                  <a:lnTo>
                    <a:pt x="0" y="2501"/>
                  </a:lnTo>
                  <a:lnTo>
                    <a:pt x="0" y="2465"/>
                  </a:lnTo>
                  <a:lnTo>
                    <a:pt x="4" y="2465"/>
                  </a:lnTo>
                  <a:close/>
                  <a:moveTo>
                    <a:pt x="4" y="2515"/>
                  </a:moveTo>
                  <a:lnTo>
                    <a:pt x="4" y="2551"/>
                  </a:lnTo>
                  <a:lnTo>
                    <a:pt x="0" y="2551"/>
                  </a:lnTo>
                  <a:lnTo>
                    <a:pt x="0" y="2515"/>
                  </a:lnTo>
                  <a:lnTo>
                    <a:pt x="4" y="2515"/>
                  </a:lnTo>
                  <a:close/>
                  <a:moveTo>
                    <a:pt x="4" y="2564"/>
                  </a:moveTo>
                  <a:lnTo>
                    <a:pt x="4" y="2600"/>
                  </a:lnTo>
                  <a:lnTo>
                    <a:pt x="0" y="2600"/>
                  </a:lnTo>
                  <a:lnTo>
                    <a:pt x="0" y="2564"/>
                  </a:lnTo>
                  <a:lnTo>
                    <a:pt x="4" y="2564"/>
                  </a:lnTo>
                  <a:close/>
                  <a:moveTo>
                    <a:pt x="4" y="2613"/>
                  </a:moveTo>
                  <a:lnTo>
                    <a:pt x="4" y="2649"/>
                  </a:lnTo>
                  <a:lnTo>
                    <a:pt x="0" y="2649"/>
                  </a:lnTo>
                  <a:lnTo>
                    <a:pt x="0" y="2613"/>
                  </a:lnTo>
                  <a:lnTo>
                    <a:pt x="4" y="2613"/>
                  </a:lnTo>
                  <a:close/>
                  <a:moveTo>
                    <a:pt x="4" y="2663"/>
                  </a:moveTo>
                  <a:lnTo>
                    <a:pt x="4" y="2699"/>
                  </a:lnTo>
                  <a:lnTo>
                    <a:pt x="0" y="2699"/>
                  </a:lnTo>
                  <a:lnTo>
                    <a:pt x="0" y="2663"/>
                  </a:lnTo>
                  <a:lnTo>
                    <a:pt x="4" y="2663"/>
                  </a:lnTo>
                  <a:close/>
                  <a:moveTo>
                    <a:pt x="4" y="2712"/>
                  </a:moveTo>
                  <a:lnTo>
                    <a:pt x="4" y="2748"/>
                  </a:lnTo>
                  <a:lnTo>
                    <a:pt x="0" y="2748"/>
                  </a:lnTo>
                  <a:lnTo>
                    <a:pt x="0" y="2712"/>
                  </a:lnTo>
                  <a:lnTo>
                    <a:pt x="4" y="2712"/>
                  </a:lnTo>
                  <a:close/>
                  <a:moveTo>
                    <a:pt x="4" y="2761"/>
                  </a:moveTo>
                  <a:lnTo>
                    <a:pt x="4" y="2797"/>
                  </a:lnTo>
                  <a:lnTo>
                    <a:pt x="0" y="2797"/>
                  </a:lnTo>
                  <a:lnTo>
                    <a:pt x="0" y="2761"/>
                  </a:lnTo>
                  <a:lnTo>
                    <a:pt x="4" y="2761"/>
                  </a:lnTo>
                  <a:close/>
                  <a:moveTo>
                    <a:pt x="4" y="2811"/>
                  </a:moveTo>
                  <a:lnTo>
                    <a:pt x="4" y="2846"/>
                  </a:lnTo>
                  <a:lnTo>
                    <a:pt x="0" y="2846"/>
                  </a:lnTo>
                  <a:lnTo>
                    <a:pt x="0" y="2811"/>
                  </a:lnTo>
                  <a:lnTo>
                    <a:pt x="4" y="2811"/>
                  </a:lnTo>
                  <a:close/>
                  <a:moveTo>
                    <a:pt x="4" y="2860"/>
                  </a:moveTo>
                  <a:lnTo>
                    <a:pt x="4" y="2896"/>
                  </a:lnTo>
                  <a:lnTo>
                    <a:pt x="0" y="2896"/>
                  </a:lnTo>
                  <a:lnTo>
                    <a:pt x="0" y="2860"/>
                  </a:lnTo>
                  <a:lnTo>
                    <a:pt x="4" y="2860"/>
                  </a:lnTo>
                  <a:close/>
                  <a:moveTo>
                    <a:pt x="4" y="2909"/>
                  </a:moveTo>
                  <a:lnTo>
                    <a:pt x="4" y="2945"/>
                  </a:lnTo>
                  <a:lnTo>
                    <a:pt x="0" y="2945"/>
                  </a:lnTo>
                  <a:lnTo>
                    <a:pt x="0" y="2909"/>
                  </a:lnTo>
                  <a:lnTo>
                    <a:pt x="4" y="2909"/>
                  </a:lnTo>
                  <a:close/>
                  <a:moveTo>
                    <a:pt x="4" y="2959"/>
                  </a:moveTo>
                  <a:lnTo>
                    <a:pt x="4" y="2988"/>
                  </a:lnTo>
                  <a:lnTo>
                    <a:pt x="0" y="2988"/>
                  </a:lnTo>
                  <a:lnTo>
                    <a:pt x="0" y="2959"/>
                  </a:lnTo>
                  <a:lnTo>
                    <a:pt x="4" y="2959"/>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7"/>
            <p:cNvSpPr>
              <a:spLocks noEditPoints="1"/>
            </p:cNvSpPr>
            <p:nvPr/>
          </p:nvSpPr>
          <p:spPr bwMode="auto">
            <a:xfrm>
              <a:off x="6136" y="806"/>
              <a:ext cx="4" cy="2988"/>
            </a:xfrm>
            <a:custGeom>
              <a:avLst/>
              <a:gdLst>
                <a:gd name="T0" fmla="*/ 4 w 4"/>
                <a:gd name="T1" fmla="*/ 0 h 2988"/>
                <a:gd name="T2" fmla="*/ 4 w 4"/>
                <a:gd name="T3" fmla="*/ 50 h 2988"/>
                <a:gd name="T4" fmla="*/ 4 w 4"/>
                <a:gd name="T5" fmla="*/ 99 h 2988"/>
                <a:gd name="T6" fmla="*/ 4 w 4"/>
                <a:gd name="T7" fmla="*/ 148 h 2988"/>
                <a:gd name="T8" fmla="*/ 4 w 4"/>
                <a:gd name="T9" fmla="*/ 198 h 2988"/>
                <a:gd name="T10" fmla="*/ 4 w 4"/>
                <a:gd name="T11" fmla="*/ 247 h 2988"/>
                <a:gd name="T12" fmla="*/ 4 w 4"/>
                <a:gd name="T13" fmla="*/ 296 h 2988"/>
                <a:gd name="T14" fmla="*/ 4 w 4"/>
                <a:gd name="T15" fmla="*/ 346 h 2988"/>
                <a:gd name="T16" fmla="*/ 4 w 4"/>
                <a:gd name="T17" fmla="*/ 395 h 2988"/>
                <a:gd name="T18" fmla="*/ 4 w 4"/>
                <a:gd name="T19" fmla="*/ 444 h 2988"/>
                <a:gd name="T20" fmla="*/ 4 w 4"/>
                <a:gd name="T21" fmla="*/ 493 h 2988"/>
                <a:gd name="T22" fmla="*/ 4 w 4"/>
                <a:gd name="T23" fmla="*/ 543 h 2988"/>
                <a:gd name="T24" fmla="*/ 4 w 4"/>
                <a:gd name="T25" fmla="*/ 592 h 2988"/>
                <a:gd name="T26" fmla="*/ 4 w 4"/>
                <a:gd name="T27" fmla="*/ 641 h 2988"/>
                <a:gd name="T28" fmla="*/ 4 w 4"/>
                <a:gd name="T29" fmla="*/ 691 h 2988"/>
                <a:gd name="T30" fmla="*/ 4 w 4"/>
                <a:gd name="T31" fmla="*/ 740 h 2988"/>
                <a:gd name="T32" fmla="*/ 4 w 4"/>
                <a:gd name="T33" fmla="*/ 789 h 2988"/>
                <a:gd name="T34" fmla="*/ 4 w 4"/>
                <a:gd name="T35" fmla="*/ 839 h 2988"/>
                <a:gd name="T36" fmla="*/ 4 w 4"/>
                <a:gd name="T37" fmla="*/ 888 h 2988"/>
                <a:gd name="T38" fmla="*/ 4 w 4"/>
                <a:gd name="T39" fmla="*/ 937 h 2988"/>
                <a:gd name="T40" fmla="*/ 4 w 4"/>
                <a:gd name="T41" fmla="*/ 986 h 2988"/>
                <a:gd name="T42" fmla="*/ 4 w 4"/>
                <a:gd name="T43" fmla="*/ 1036 h 2988"/>
                <a:gd name="T44" fmla="*/ 4 w 4"/>
                <a:gd name="T45" fmla="*/ 1085 h 2988"/>
                <a:gd name="T46" fmla="*/ 4 w 4"/>
                <a:gd name="T47" fmla="*/ 1134 h 2988"/>
                <a:gd name="T48" fmla="*/ 4 w 4"/>
                <a:gd name="T49" fmla="*/ 1184 h 2988"/>
                <a:gd name="T50" fmla="*/ 4 w 4"/>
                <a:gd name="T51" fmla="*/ 1233 h 2988"/>
                <a:gd name="T52" fmla="*/ 4 w 4"/>
                <a:gd name="T53" fmla="*/ 1282 h 2988"/>
                <a:gd name="T54" fmla="*/ 4 w 4"/>
                <a:gd name="T55" fmla="*/ 1332 h 2988"/>
                <a:gd name="T56" fmla="*/ 4 w 4"/>
                <a:gd name="T57" fmla="*/ 1381 h 2988"/>
                <a:gd name="T58" fmla="*/ 4 w 4"/>
                <a:gd name="T59" fmla="*/ 1430 h 2988"/>
                <a:gd name="T60" fmla="*/ 4 w 4"/>
                <a:gd name="T61" fmla="*/ 1479 h 2988"/>
                <a:gd name="T62" fmla="*/ 4 w 4"/>
                <a:gd name="T63" fmla="*/ 1529 h 2988"/>
                <a:gd name="T64" fmla="*/ 4 w 4"/>
                <a:gd name="T65" fmla="*/ 1578 h 2988"/>
                <a:gd name="T66" fmla="*/ 4 w 4"/>
                <a:gd name="T67" fmla="*/ 1627 h 2988"/>
                <a:gd name="T68" fmla="*/ 4 w 4"/>
                <a:gd name="T69" fmla="*/ 1677 h 2988"/>
                <a:gd name="T70" fmla="*/ 4 w 4"/>
                <a:gd name="T71" fmla="*/ 1726 h 2988"/>
                <a:gd name="T72" fmla="*/ 4 w 4"/>
                <a:gd name="T73" fmla="*/ 1775 h 2988"/>
                <a:gd name="T74" fmla="*/ 4 w 4"/>
                <a:gd name="T75" fmla="*/ 1825 h 2988"/>
                <a:gd name="T76" fmla="*/ 4 w 4"/>
                <a:gd name="T77" fmla="*/ 1874 h 2988"/>
                <a:gd name="T78" fmla="*/ 4 w 4"/>
                <a:gd name="T79" fmla="*/ 1923 h 2988"/>
                <a:gd name="T80" fmla="*/ 4 w 4"/>
                <a:gd name="T81" fmla="*/ 1972 h 2988"/>
                <a:gd name="T82" fmla="*/ 4 w 4"/>
                <a:gd name="T83" fmla="*/ 2022 h 2988"/>
                <a:gd name="T84" fmla="*/ 4 w 4"/>
                <a:gd name="T85" fmla="*/ 2071 h 2988"/>
                <a:gd name="T86" fmla="*/ 4 w 4"/>
                <a:gd name="T87" fmla="*/ 2120 h 2988"/>
                <a:gd name="T88" fmla="*/ 4 w 4"/>
                <a:gd name="T89" fmla="*/ 2170 h 2988"/>
                <a:gd name="T90" fmla="*/ 4 w 4"/>
                <a:gd name="T91" fmla="*/ 2219 h 2988"/>
                <a:gd name="T92" fmla="*/ 4 w 4"/>
                <a:gd name="T93" fmla="*/ 2268 h 2988"/>
                <a:gd name="T94" fmla="*/ 4 w 4"/>
                <a:gd name="T95" fmla="*/ 2318 h 2988"/>
                <a:gd name="T96" fmla="*/ 4 w 4"/>
                <a:gd name="T97" fmla="*/ 2367 h 2988"/>
                <a:gd name="T98" fmla="*/ 4 w 4"/>
                <a:gd name="T99" fmla="*/ 2416 h 2988"/>
                <a:gd name="T100" fmla="*/ 4 w 4"/>
                <a:gd name="T101" fmla="*/ 2465 h 2988"/>
                <a:gd name="T102" fmla="*/ 4 w 4"/>
                <a:gd name="T103" fmla="*/ 2515 h 2988"/>
                <a:gd name="T104" fmla="*/ 4 w 4"/>
                <a:gd name="T105" fmla="*/ 2564 h 2988"/>
                <a:gd name="T106" fmla="*/ 4 w 4"/>
                <a:gd name="T107" fmla="*/ 2613 h 2988"/>
                <a:gd name="T108" fmla="*/ 4 w 4"/>
                <a:gd name="T109" fmla="*/ 2663 h 2988"/>
                <a:gd name="T110" fmla="*/ 4 w 4"/>
                <a:gd name="T111" fmla="*/ 2712 h 2988"/>
                <a:gd name="T112" fmla="*/ 4 w 4"/>
                <a:gd name="T113" fmla="*/ 2761 h 2988"/>
                <a:gd name="T114" fmla="*/ 4 w 4"/>
                <a:gd name="T115" fmla="*/ 2811 h 2988"/>
                <a:gd name="T116" fmla="*/ 4 w 4"/>
                <a:gd name="T117" fmla="*/ 2860 h 2988"/>
                <a:gd name="T118" fmla="*/ 4 w 4"/>
                <a:gd name="T119" fmla="*/ 2909 h 2988"/>
                <a:gd name="T120" fmla="*/ 4 w 4"/>
                <a:gd name="T121" fmla="*/ 2959 h 2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 h="2988">
                  <a:moveTo>
                    <a:pt x="4" y="0"/>
                  </a:moveTo>
                  <a:lnTo>
                    <a:pt x="4" y="36"/>
                  </a:lnTo>
                  <a:lnTo>
                    <a:pt x="0" y="36"/>
                  </a:lnTo>
                  <a:lnTo>
                    <a:pt x="0" y="0"/>
                  </a:lnTo>
                  <a:lnTo>
                    <a:pt x="4" y="0"/>
                  </a:lnTo>
                  <a:close/>
                  <a:moveTo>
                    <a:pt x="4" y="50"/>
                  </a:moveTo>
                  <a:lnTo>
                    <a:pt x="4" y="86"/>
                  </a:lnTo>
                  <a:lnTo>
                    <a:pt x="0" y="86"/>
                  </a:lnTo>
                  <a:lnTo>
                    <a:pt x="0" y="50"/>
                  </a:lnTo>
                  <a:lnTo>
                    <a:pt x="4" y="50"/>
                  </a:lnTo>
                  <a:close/>
                  <a:moveTo>
                    <a:pt x="4" y="99"/>
                  </a:moveTo>
                  <a:lnTo>
                    <a:pt x="4" y="135"/>
                  </a:lnTo>
                  <a:lnTo>
                    <a:pt x="0" y="135"/>
                  </a:lnTo>
                  <a:lnTo>
                    <a:pt x="0" y="99"/>
                  </a:lnTo>
                  <a:lnTo>
                    <a:pt x="4" y="99"/>
                  </a:lnTo>
                  <a:close/>
                  <a:moveTo>
                    <a:pt x="4" y="148"/>
                  </a:moveTo>
                  <a:lnTo>
                    <a:pt x="4" y="184"/>
                  </a:lnTo>
                  <a:lnTo>
                    <a:pt x="0" y="184"/>
                  </a:lnTo>
                  <a:lnTo>
                    <a:pt x="0" y="148"/>
                  </a:lnTo>
                  <a:lnTo>
                    <a:pt x="4" y="148"/>
                  </a:lnTo>
                  <a:close/>
                  <a:moveTo>
                    <a:pt x="4" y="198"/>
                  </a:moveTo>
                  <a:lnTo>
                    <a:pt x="4" y="233"/>
                  </a:lnTo>
                  <a:lnTo>
                    <a:pt x="0" y="233"/>
                  </a:lnTo>
                  <a:lnTo>
                    <a:pt x="0" y="198"/>
                  </a:lnTo>
                  <a:lnTo>
                    <a:pt x="4" y="198"/>
                  </a:lnTo>
                  <a:close/>
                  <a:moveTo>
                    <a:pt x="4" y="247"/>
                  </a:moveTo>
                  <a:lnTo>
                    <a:pt x="4" y="283"/>
                  </a:lnTo>
                  <a:lnTo>
                    <a:pt x="0" y="283"/>
                  </a:lnTo>
                  <a:lnTo>
                    <a:pt x="0" y="247"/>
                  </a:lnTo>
                  <a:lnTo>
                    <a:pt x="4" y="247"/>
                  </a:lnTo>
                  <a:close/>
                  <a:moveTo>
                    <a:pt x="4" y="296"/>
                  </a:moveTo>
                  <a:lnTo>
                    <a:pt x="4" y="332"/>
                  </a:lnTo>
                  <a:lnTo>
                    <a:pt x="0" y="332"/>
                  </a:lnTo>
                  <a:lnTo>
                    <a:pt x="0" y="296"/>
                  </a:lnTo>
                  <a:lnTo>
                    <a:pt x="4" y="296"/>
                  </a:lnTo>
                  <a:close/>
                  <a:moveTo>
                    <a:pt x="4" y="346"/>
                  </a:moveTo>
                  <a:lnTo>
                    <a:pt x="4" y="381"/>
                  </a:lnTo>
                  <a:lnTo>
                    <a:pt x="0" y="381"/>
                  </a:lnTo>
                  <a:lnTo>
                    <a:pt x="0" y="346"/>
                  </a:lnTo>
                  <a:lnTo>
                    <a:pt x="4" y="346"/>
                  </a:lnTo>
                  <a:close/>
                  <a:moveTo>
                    <a:pt x="4" y="395"/>
                  </a:moveTo>
                  <a:lnTo>
                    <a:pt x="4" y="431"/>
                  </a:lnTo>
                  <a:lnTo>
                    <a:pt x="0" y="431"/>
                  </a:lnTo>
                  <a:lnTo>
                    <a:pt x="0" y="395"/>
                  </a:lnTo>
                  <a:lnTo>
                    <a:pt x="4" y="395"/>
                  </a:lnTo>
                  <a:close/>
                  <a:moveTo>
                    <a:pt x="4" y="444"/>
                  </a:moveTo>
                  <a:lnTo>
                    <a:pt x="4" y="480"/>
                  </a:lnTo>
                  <a:lnTo>
                    <a:pt x="0" y="480"/>
                  </a:lnTo>
                  <a:lnTo>
                    <a:pt x="0" y="444"/>
                  </a:lnTo>
                  <a:lnTo>
                    <a:pt x="4" y="444"/>
                  </a:lnTo>
                  <a:close/>
                  <a:moveTo>
                    <a:pt x="4" y="493"/>
                  </a:moveTo>
                  <a:lnTo>
                    <a:pt x="4" y="529"/>
                  </a:lnTo>
                  <a:lnTo>
                    <a:pt x="0" y="529"/>
                  </a:lnTo>
                  <a:lnTo>
                    <a:pt x="0" y="493"/>
                  </a:lnTo>
                  <a:lnTo>
                    <a:pt x="4" y="493"/>
                  </a:lnTo>
                  <a:close/>
                  <a:moveTo>
                    <a:pt x="4" y="543"/>
                  </a:moveTo>
                  <a:lnTo>
                    <a:pt x="4" y="579"/>
                  </a:lnTo>
                  <a:lnTo>
                    <a:pt x="0" y="579"/>
                  </a:lnTo>
                  <a:lnTo>
                    <a:pt x="0" y="543"/>
                  </a:lnTo>
                  <a:lnTo>
                    <a:pt x="4" y="543"/>
                  </a:lnTo>
                  <a:close/>
                  <a:moveTo>
                    <a:pt x="4" y="592"/>
                  </a:moveTo>
                  <a:lnTo>
                    <a:pt x="4" y="628"/>
                  </a:lnTo>
                  <a:lnTo>
                    <a:pt x="0" y="628"/>
                  </a:lnTo>
                  <a:lnTo>
                    <a:pt x="0" y="592"/>
                  </a:lnTo>
                  <a:lnTo>
                    <a:pt x="4" y="592"/>
                  </a:lnTo>
                  <a:close/>
                  <a:moveTo>
                    <a:pt x="4" y="641"/>
                  </a:moveTo>
                  <a:lnTo>
                    <a:pt x="4" y="677"/>
                  </a:lnTo>
                  <a:lnTo>
                    <a:pt x="0" y="677"/>
                  </a:lnTo>
                  <a:lnTo>
                    <a:pt x="0" y="641"/>
                  </a:lnTo>
                  <a:lnTo>
                    <a:pt x="4" y="641"/>
                  </a:lnTo>
                  <a:close/>
                  <a:moveTo>
                    <a:pt x="4" y="691"/>
                  </a:moveTo>
                  <a:lnTo>
                    <a:pt x="4" y="726"/>
                  </a:lnTo>
                  <a:lnTo>
                    <a:pt x="0" y="726"/>
                  </a:lnTo>
                  <a:lnTo>
                    <a:pt x="0" y="691"/>
                  </a:lnTo>
                  <a:lnTo>
                    <a:pt x="4" y="691"/>
                  </a:lnTo>
                  <a:close/>
                  <a:moveTo>
                    <a:pt x="4" y="740"/>
                  </a:moveTo>
                  <a:lnTo>
                    <a:pt x="4" y="776"/>
                  </a:lnTo>
                  <a:lnTo>
                    <a:pt x="0" y="776"/>
                  </a:lnTo>
                  <a:lnTo>
                    <a:pt x="0" y="740"/>
                  </a:lnTo>
                  <a:lnTo>
                    <a:pt x="4" y="740"/>
                  </a:lnTo>
                  <a:close/>
                  <a:moveTo>
                    <a:pt x="4" y="789"/>
                  </a:moveTo>
                  <a:lnTo>
                    <a:pt x="4" y="825"/>
                  </a:lnTo>
                  <a:lnTo>
                    <a:pt x="0" y="825"/>
                  </a:lnTo>
                  <a:lnTo>
                    <a:pt x="0" y="789"/>
                  </a:lnTo>
                  <a:lnTo>
                    <a:pt x="4" y="789"/>
                  </a:lnTo>
                  <a:close/>
                  <a:moveTo>
                    <a:pt x="4" y="839"/>
                  </a:moveTo>
                  <a:lnTo>
                    <a:pt x="4" y="874"/>
                  </a:lnTo>
                  <a:lnTo>
                    <a:pt x="0" y="874"/>
                  </a:lnTo>
                  <a:lnTo>
                    <a:pt x="0" y="839"/>
                  </a:lnTo>
                  <a:lnTo>
                    <a:pt x="4" y="839"/>
                  </a:lnTo>
                  <a:close/>
                  <a:moveTo>
                    <a:pt x="4" y="888"/>
                  </a:moveTo>
                  <a:lnTo>
                    <a:pt x="4" y="924"/>
                  </a:lnTo>
                  <a:lnTo>
                    <a:pt x="0" y="924"/>
                  </a:lnTo>
                  <a:lnTo>
                    <a:pt x="0" y="888"/>
                  </a:lnTo>
                  <a:lnTo>
                    <a:pt x="4" y="888"/>
                  </a:lnTo>
                  <a:close/>
                  <a:moveTo>
                    <a:pt x="4" y="937"/>
                  </a:moveTo>
                  <a:lnTo>
                    <a:pt x="4" y="973"/>
                  </a:lnTo>
                  <a:lnTo>
                    <a:pt x="0" y="973"/>
                  </a:lnTo>
                  <a:lnTo>
                    <a:pt x="0" y="937"/>
                  </a:lnTo>
                  <a:lnTo>
                    <a:pt x="4" y="937"/>
                  </a:lnTo>
                  <a:close/>
                  <a:moveTo>
                    <a:pt x="4" y="986"/>
                  </a:moveTo>
                  <a:lnTo>
                    <a:pt x="4" y="1022"/>
                  </a:lnTo>
                  <a:lnTo>
                    <a:pt x="0" y="1022"/>
                  </a:lnTo>
                  <a:lnTo>
                    <a:pt x="0" y="986"/>
                  </a:lnTo>
                  <a:lnTo>
                    <a:pt x="4" y="986"/>
                  </a:lnTo>
                  <a:close/>
                  <a:moveTo>
                    <a:pt x="4" y="1036"/>
                  </a:moveTo>
                  <a:lnTo>
                    <a:pt x="4" y="1072"/>
                  </a:lnTo>
                  <a:lnTo>
                    <a:pt x="0" y="1072"/>
                  </a:lnTo>
                  <a:lnTo>
                    <a:pt x="0" y="1036"/>
                  </a:lnTo>
                  <a:lnTo>
                    <a:pt x="4" y="1036"/>
                  </a:lnTo>
                  <a:close/>
                  <a:moveTo>
                    <a:pt x="4" y="1085"/>
                  </a:moveTo>
                  <a:lnTo>
                    <a:pt x="4" y="1121"/>
                  </a:lnTo>
                  <a:lnTo>
                    <a:pt x="0" y="1121"/>
                  </a:lnTo>
                  <a:lnTo>
                    <a:pt x="0" y="1085"/>
                  </a:lnTo>
                  <a:lnTo>
                    <a:pt x="4" y="1085"/>
                  </a:lnTo>
                  <a:close/>
                  <a:moveTo>
                    <a:pt x="4" y="1134"/>
                  </a:moveTo>
                  <a:lnTo>
                    <a:pt x="4" y="1170"/>
                  </a:lnTo>
                  <a:lnTo>
                    <a:pt x="0" y="1170"/>
                  </a:lnTo>
                  <a:lnTo>
                    <a:pt x="0" y="1134"/>
                  </a:lnTo>
                  <a:lnTo>
                    <a:pt x="4" y="1134"/>
                  </a:lnTo>
                  <a:close/>
                  <a:moveTo>
                    <a:pt x="4" y="1184"/>
                  </a:moveTo>
                  <a:lnTo>
                    <a:pt x="4" y="1220"/>
                  </a:lnTo>
                  <a:lnTo>
                    <a:pt x="0" y="1220"/>
                  </a:lnTo>
                  <a:lnTo>
                    <a:pt x="0" y="1184"/>
                  </a:lnTo>
                  <a:lnTo>
                    <a:pt x="4" y="1184"/>
                  </a:lnTo>
                  <a:close/>
                  <a:moveTo>
                    <a:pt x="4" y="1233"/>
                  </a:moveTo>
                  <a:lnTo>
                    <a:pt x="4" y="1269"/>
                  </a:lnTo>
                  <a:lnTo>
                    <a:pt x="0" y="1269"/>
                  </a:lnTo>
                  <a:lnTo>
                    <a:pt x="0" y="1233"/>
                  </a:lnTo>
                  <a:lnTo>
                    <a:pt x="4" y="1233"/>
                  </a:lnTo>
                  <a:close/>
                  <a:moveTo>
                    <a:pt x="4" y="1282"/>
                  </a:moveTo>
                  <a:lnTo>
                    <a:pt x="4" y="1318"/>
                  </a:lnTo>
                  <a:lnTo>
                    <a:pt x="0" y="1318"/>
                  </a:lnTo>
                  <a:lnTo>
                    <a:pt x="0" y="1282"/>
                  </a:lnTo>
                  <a:lnTo>
                    <a:pt x="4" y="1282"/>
                  </a:lnTo>
                  <a:close/>
                  <a:moveTo>
                    <a:pt x="4" y="1332"/>
                  </a:moveTo>
                  <a:lnTo>
                    <a:pt x="4" y="1367"/>
                  </a:lnTo>
                  <a:lnTo>
                    <a:pt x="0" y="1367"/>
                  </a:lnTo>
                  <a:lnTo>
                    <a:pt x="0" y="1332"/>
                  </a:lnTo>
                  <a:lnTo>
                    <a:pt x="4" y="1332"/>
                  </a:lnTo>
                  <a:close/>
                  <a:moveTo>
                    <a:pt x="4" y="1381"/>
                  </a:moveTo>
                  <a:lnTo>
                    <a:pt x="4" y="1417"/>
                  </a:lnTo>
                  <a:lnTo>
                    <a:pt x="0" y="1417"/>
                  </a:lnTo>
                  <a:lnTo>
                    <a:pt x="0" y="1381"/>
                  </a:lnTo>
                  <a:lnTo>
                    <a:pt x="4" y="1381"/>
                  </a:lnTo>
                  <a:close/>
                  <a:moveTo>
                    <a:pt x="4" y="1430"/>
                  </a:moveTo>
                  <a:lnTo>
                    <a:pt x="4" y="1466"/>
                  </a:lnTo>
                  <a:lnTo>
                    <a:pt x="0" y="1466"/>
                  </a:lnTo>
                  <a:lnTo>
                    <a:pt x="0" y="1430"/>
                  </a:lnTo>
                  <a:lnTo>
                    <a:pt x="4" y="1430"/>
                  </a:lnTo>
                  <a:close/>
                  <a:moveTo>
                    <a:pt x="4" y="1479"/>
                  </a:moveTo>
                  <a:lnTo>
                    <a:pt x="4" y="1515"/>
                  </a:lnTo>
                  <a:lnTo>
                    <a:pt x="0" y="1515"/>
                  </a:lnTo>
                  <a:lnTo>
                    <a:pt x="0" y="1479"/>
                  </a:lnTo>
                  <a:lnTo>
                    <a:pt x="4" y="1479"/>
                  </a:lnTo>
                  <a:close/>
                  <a:moveTo>
                    <a:pt x="4" y="1529"/>
                  </a:moveTo>
                  <a:lnTo>
                    <a:pt x="4" y="1565"/>
                  </a:lnTo>
                  <a:lnTo>
                    <a:pt x="0" y="1565"/>
                  </a:lnTo>
                  <a:lnTo>
                    <a:pt x="0" y="1529"/>
                  </a:lnTo>
                  <a:lnTo>
                    <a:pt x="4" y="1529"/>
                  </a:lnTo>
                  <a:close/>
                  <a:moveTo>
                    <a:pt x="4" y="1578"/>
                  </a:moveTo>
                  <a:lnTo>
                    <a:pt x="4" y="1614"/>
                  </a:lnTo>
                  <a:lnTo>
                    <a:pt x="0" y="1614"/>
                  </a:lnTo>
                  <a:lnTo>
                    <a:pt x="0" y="1578"/>
                  </a:lnTo>
                  <a:lnTo>
                    <a:pt x="4" y="1578"/>
                  </a:lnTo>
                  <a:close/>
                  <a:moveTo>
                    <a:pt x="4" y="1627"/>
                  </a:moveTo>
                  <a:lnTo>
                    <a:pt x="4" y="1663"/>
                  </a:lnTo>
                  <a:lnTo>
                    <a:pt x="0" y="1663"/>
                  </a:lnTo>
                  <a:lnTo>
                    <a:pt x="0" y="1627"/>
                  </a:lnTo>
                  <a:lnTo>
                    <a:pt x="4" y="1627"/>
                  </a:lnTo>
                  <a:close/>
                  <a:moveTo>
                    <a:pt x="4" y="1677"/>
                  </a:moveTo>
                  <a:lnTo>
                    <a:pt x="4" y="1713"/>
                  </a:lnTo>
                  <a:lnTo>
                    <a:pt x="0" y="1713"/>
                  </a:lnTo>
                  <a:lnTo>
                    <a:pt x="0" y="1677"/>
                  </a:lnTo>
                  <a:lnTo>
                    <a:pt x="4" y="1677"/>
                  </a:lnTo>
                  <a:close/>
                  <a:moveTo>
                    <a:pt x="4" y="1726"/>
                  </a:moveTo>
                  <a:lnTo>
                    <a:pt x="4" y="1762"/>
                  </a:lnTo>
                  <a:lnTo>
                    <a:pt x="0" y="1762"/>
                  </a:lnTo>
                  <a:lnTo>
                    <a:pt x="0" y="1726"/>
                  </a:lnTo>
                  <a:lnTo>
                    <a:pt x="4" y="1726"/>
                  </a:lnTo>
                  <a:close/>
                  <a:moveTo>
                    <a:pt x="4" y="1775"/>
                  </a:moveTo>
                  <a:lnTo>
                    <a:pt x="4" y="1811"/>
                  </a:lnTo>
                  <a:lnTo>
                    <a:pt x="0" y="1811"/>
                  </a:lnTo>
                  <a:lnTo>
                    <a:pt x="0" y="1775"/>
                  </a:lnTo>
                  <a:lnTo>
                    <a:pt x="4" y="1775"/>
                  </a:lnTo>
                  <a:close/>
                  <a:moveTo>
                    <a:pt x="4" y="1825"/>
                  </a:moveTo>
                  <a:lnTo>
                    <a:pt x="4" y="1860"/>
                  </a:lnTo>
                  <a:lnTo>
                    <a:pt x="0" y="1860"/>
                  </a:lnTo>
                  <a:lnTo>
                    <a:pt x="0" y="1825"/>
                  </a:lnTo>
                  <a:lnTo>
                    <a:pt x="4" y="1825"/>
                  </a:lnTo>
                  <a:close/>
                  <a:moveTo>
                    <a:pt x="4" y="1874"/>
                  </a:moveTo>
                  <a:lnTo>
                    <a:pt x="4" y="1910"/>
                  </a:lnTo>
                  <a:lnTo>
                    <a:pt x="0" y="1910"/>
                  </a:lnTo>
                  <a:lnTo>
                    <a:pt x="0" y="1874"/>
                  </a:lnTo>
                  <a:lnTo>
                    <a:pt x="4" y="1874"/>
                  </a:lnTo>
                  <a:close/>
                  <a:moveTo>
                    <a:pt x="4" y="1923"/>
                  </a:moveTo>
                  <a:lnTo>
                    <a:pt x="4" y="1959"/>
                  </a:lnTo>
                  <a:lnTo>
                    <a:pt x="0" y="1959"/>
                  </a:lnTo>
                  <a:lnTo>
                    <a:pt x="0" y="1923"/>
                  </a:lnTo>
                  <a:lnTo>
                    <a:pt x="4" y="1923"/>
                  </a:lnTo>
                  <a:close/>
                  <a:moveTo>
                    <a:pt x="4" y="1972"/>
                  </a:moveTo>
                  <a:lnTo>
                    <a:pt x="4" y="2008"/>
                  </a:lnTo>
                  <a:lnTo>
                    <a:pt x="0" y="2008"/>
                  </a:lnTo>
                  <a:lnTo>
                    <a:pt x="0" y="1972"/>
                  </a:lnTo>
                  <a:lnTo>
                    <a:pt x="4" y="1972"/>
                  </a:lnTo>
                  <a:close/>
                  <a:moveTo>
                    <a:pt x="4" y="2022"/>
                  </a:moveTo>
                  <a:lnTo>
                    <a:pt x="4" y="2058"/>
                  </a:lnTo>
                  <a:lnTo>
                    <a:pt x="0" y="2058"/>
                  </a:lnTo>
                  <a:lnTo>
                    <a:pt x="0" y="2022"/>
                  </a:lnTo>
                  <a:lnTo>
                    <a:pt x="4" y="2022"/>
                  </a:lnTo>
                  <a:close/>
                  <a:moveTo>
                    <a:pt x="4" y="2071"/>
                  </a:moveTo>
                  <a:lnTo>
                    <a:pt x="4" y="2107"/>
                  </a:lnTo>
                  <a:lnTo>
                    <a:pt x="0" y="2107"/>
                  </a:lnTo>
                  <a:lnTo>
                    <a:pt x="0" y="2071"/>
                  </a:lnTo>
                  <a:lnTo>
                    <a:pt x="4" y="2071"/>
                  </a:lnTo>
                  <a:close/>
                  <a:moveTo>
                    <a:pt x="4" y="2120"/>
                  </a:moveTo>
                  <a:lnTo>
                    <a:pt x="4" y="2156"/>
                  </a:lnTo>
                  <a:lnTo>
                    <a:pt x="0" y="2156"/>
                  </a:lnTo>
                  <a:lnTo>
                    <a:pt x="0" y="2120"/>
                  </a:lnTo>
                  <a:lnTo>
                    <a:pt x="4" y="2120"/>
                  </a:lnTo>
                  <a:close/>
                  <a:moveTo>
                    <a:pt x="4" y="2170"/>
                  </a:moveTo>
                  <a:lnTo>
                    <a:pt x="4" y="2206"/>
                  </a:lnTo>
                  <a:lnTo>
                    <a:pt x="0" y="2206"/>
                  </a:lnTo>
                  <a:lnTo>
                    <a:pt x="0" y="2170"/>
                  </a:lnTo>
                  <a:lnTo>
                    <a:pt x="4" y="2170"/>
                  </a:lnTo>
                  <a:close/>
                  <a:moveTo>
                    <a:pt x="4" y="2219"/>
                  </a:moveTo>
                  <a:lnTo>
                    <a:pt x="4" y="2255"/>
                  </a:lnTo>
                  <a:lnTo>
                    <a:pt x="0" y="2255"/>
                  </a:lnTo>
                  <a:lnTo>
                    <a:pt x="0" y="2219"/>
                  </a:lnTo>
                  <a:lnTo>
                    <a:pt x="4" y="2219"/>
                  </a:lnTo>
                  <a:close/>
                  <a:moveTo>
                    <a:pt x="4" y="2268"/>
                  </a:moveTo>
                  <a:lnTo>
                    <a:pt x="4" y="2304"/>
                  </a:lnTo>
                  <a:lnTo>
                    <a:pt x="0" y="2304"/>
                  </a:lnTo>
                  <a:lnTo>
                    <a:pt x="0" y="2268"/>
                  </a:lnTo>
                  <a:lnTo>
                    <a:pt x="4" y="2268"/>
                  </a:lnTo>
                  <a:close/>
                  <a:moveTo>
                    <a:pt x="4" y="2318"/>
                  </a:moveTo>
                  <a:lnTo>
                    <a:pt x="4" y="2353"/>
                  </a:lnTo>
                  <a:lnTo>
                    <a:pt x="0" y="2353"/>
                  </a:lnTo>
                  <a:lnTo>
                    <a:pt x="0" y="2318"/>
                  </a:lnTo>
                  <a:lnTo>
                    <a:pt x="4" y="2318"/>
                  </a:lnTo>
                  <a:close/>
                  <a:moveTo>
                    <a:pt x="4" y="2367"/>
                  </a:moveTo>
                  <a:lnTo>
                    <a:pt x="4" y="2403"/>
                  </a:lnTo>
                  <a:lnTo>
                    <a:pt x="0" y="2403"/>
                  </a:lnTo>
                  <a:lnTo>
                    <a:pt x="0" y="2367"/>
                  </a:lnTo>
                  <a:lnTo>
                    <a:pt x="4" y="2367"/>
                  </a:lnTo>
                  <a:close/>
                  <a:moveTo>
                    <a:pt x="4" y="2416"/>
                  </a:moveTo>
                  <a:lnTo>
                    <a:pt x="4" y="2452"/>
                  </a:lnTo>
                  <a:lnTo>
                    <a:pt x="0" y="2452"/>
                  </a:lnTo>
                  <a:lnTo>
                    <a:pt x="0" y="2416"/>
                  </a:lnTo>
                  <a:lnTo>
                    <a:pt x="4" y="2416"/>
                  </a:lnTo>
                  <a:close/>
                  <a:moveTo>
                    <a:pt x="4" y="2465"/>
                  </a:moveTo>
                  <a:lnTo>
                    <a:pt x="4" y="2501"/>
                  </a:lnTo>
                  <a:lnTo>
                    <a:pt x="0" y="2501"/>
                  </a:lnTo>
                  <a:lnTo>
                    <a:pt x="0" y="2465"/>
                  </a:lnTo>
                  <a:lnTo>
                    <a:pt x="4" y="2465"/>
                  </a:lnTo>
                  <a:close/>
                  <a:moveTo>
                    <a:pt x="4" y="2515"/>
                  </a:moveTo>
                  <a:lnTo>
                    <a:pt x="4" y="2551"/>
                  </a:lnTo>
                  <a:lnTo>
                    <a:pt x="0" y="2551"/>
                  </a:lnTo>
                  <a:lnTo>
                    <a:pt x="0" y="2515"/>
                  </a:lnTo>
                  <a:lnTo>
                    <a:pt x="4" y="2515"/>
                  </a:lnTo>
                  <a:close/>
                  <a:moveTo>
                    <a:pt x="4" y="2564"/>
                  </a:moveTo>
                  <a:lnTo>
                    <a:pt x="4" y="2600"/>
                  </a:lnTo>
                  <a:lnTo>
                    <a:pt x="0" y="2600"/>
                  </a:lnTo>
                  <a:lnTo>
                    <a:pt x="0" y="2564"/>
                  </a:lnTo>
                  <a:lnTo>
                    <a:pt x="4" y="2564"/>
                  </a:lnTo>
                  <a:close/>
                  <a:moveTo>
                    <a:pt x="4" y="2613"/>
                  </a:moveTo>
                  <a:lnTo>
                    <a:pt x="4" y="2649"/>
                  </a:lnTo>
                  <a:lnTo>
                    <a:pt x="0" y="2649"/>
                  </a:lnTo>
                  <a:lnTo>
                    <a:pt x="0" y="2613"/>
                  </a:lnTo>
                  <a:lnTo>
                    <a:pt x="4" y="2613"/>
                  </a:lnTo>
                  <a:close/>
                  <a:moveTo>
                    <a:pt x="4" y="2663"/>
                  </a:moveTo>
                  <a:lnTo>
                    <a:pt x="4" y="2699"/>
                  </a:lnTo>
                  <a:lnTo>
                    <a:pt x="0" y="2699"/>
                  </a:lnTo>
                  <a:lnTo>
                    <a:pt x="0" y="2663"/>
                  </a:lnTo>
                  <a:lnTo>
                    <a:pt x="4" y="2663"/>
                  </a:lnTo>
                  <a:close/>
                  <a:moveTo>
                    <a:pt x="4" y="2712"/>
                  </a:moveTo>
                  <a:lnTo>
                    <a:pt x="4" y="2748"/>
                  </a:lnTo>
                  <a:lnTo>
                    <a:pt x="0" y="2748"/>
                  </a:lnTo>
                  <a:lnTo>
                    <a:pt x="0" y="2712"/>
                  </a:lnTo>
                  <a:lnTo>
                    <a:pt x="4" y="2712"/>
                  </a:lnTo>
                  <a:close/>
                  <a:moveTo>
                    <a:pt x="4" y="2761"/>
                  </a:moveTo>
                  <a:lnTo>
                    <a:pt x="4" y="2797"/>
                  </a:lnTo>
                  <a:lnTo>
                    <a:pt x="0" y="2797"/>
                  </a:lnTo>
                  <a:lnTo>
                    <a:pt x="0" y="2761"/>
                  </a:lnTo>
                  <a:lnTo>
                    <a:pt x="4" y="2761"/>
                  </a:lnTo>
                  <a:close/>
                  <a:moveTo>
                    <a:pt x="4" y="2811"/>
                  </a:moveTo>
                  <a:lnTo>
                    <a:pt x="4" y="2846"/>
                  </a:lnTo>
                  <a:lnTo>
                    <a:pt x="0" y="2846"/>
                  </a:lnTo>
                  <a:lnTo>
                    <a:pt x="0" y="2811"/>
                  </a:lnTo>
                  <a:lnTo>
                    <a:pt x="4" y="2811"/>
                  </a:lnTo>
                  <a:close/>
                  <a:moveTo>
                    <a:pt x="4" y="2860"/>
                  </a:moveTo>
                  <a:lnTo>
                    <a:pt x="4" y="2896"/>
                  </a:lnTo>
                  <a:lnTo>
                    <a:pt x="0" y="2896"/>
                  </a:lnTo>
                  <a:lnTo>
                    <a:pt x="0" y="2860"/>
                  </a:lnTo>
                  <a:lnTo>
                    <a:pt x="4" y="2860"/>
                  </a:lnTo>
                  <a:close/>
                  <a:moveTo>
                    <a:pt x="4" y="2909"/>
                  </a:moveTo>
                  <a:lnTo>
                    <a:pt x="4" y="2945"/>
                  </a:lnTo>
                  <a:lnTo>
                    <a:pt x="0" y="2945"/>
                  </a:lnTo>
                  <a:lnTo>
                    <a:pt x="0" y="2909"/>
                  </a:lnTo>
                  <a:lnTo>
                    <a:pt x="4" y="2909"/>
                  </a:lnTo>
                  <a:close/>
                  <a:moveTo>
                    <a:pt x="4" y="2959"/>
                  </a:moveTo>
                  <a:lnTo>
                    <a:pt x="4" y="2988"/>
                  </a:lnTo>
                  <a:lnTo>
                    <a:pt x="0" y="2988"/>
                  </a:lnTo>
                  <a:lnTo>
                    <a:pt x="0" y="2959"/>
                  </a:lnTo>
                  <a:lnTo>
                    <a:pt x="4" y="2959"/>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8"/>
            <p:cNvSpPr>
              <a:spLocks noEditPoints="1"/>
            </p:cNvSpPr>
            <p:nvPr/>
          </p:nvSpPr>
          <p:spPr bwMode="auto">
            <a:xfrm>
              <a:off x="3894" y="1473"/>
              <a:ext cx="3137" cy="1432"/>
            </a:xfrm>
            <a:custGeom>
              <a:avLst/>
              <a:gdLst>
                <a:gd name="T0" fmla="*/ 0 w 16820"/>
                <a:gd name="T1" fmla="*/ 34 h 7668"/>
                <a:gd name="T2" fmla="*/ 34 w 16820"/>
                <a:gd name="T3" fmla="*/ 0 h 7668"/>
                <a:gd name="T4" fmla="*/ 16786 w 16820"/>
                <a:gd name="T5" fmla="*/ 0 h 7668"/>
                <a:gd name="T6" fmla="*/ 16820 w 16820"/>
                <a:gd name="T7" fmla="*/ 34 h 7668"/>
                <a:gd name="T8" fmla="*/ 16820 w 16820"/>
                <a:gd name="T9" fmla="*/ 7634 h 7668"/>
                <a:gd name="T10" fmla="*/ 16786 w 16820"/>
                <a:gd name="T11" fmla="*/ 7668 h 7668"/>
                <a:gd name="T12" fmla="*/ 34 w 16820"/>
                <a:gd name="T13" fmla="*/ 7668 h 7668"/>
                <a:gd name="T14" fmla="*/ 0 w 16820"/>
                <a:gd name="T15" fmla="*/ 7634 h 7668"/>
                <a:gd name="T16" fmla="*/ 0 w 16820"/>
                <a:gd name="T17" fmla="*/ 34 h 7668"/>
                <a:gd name="T18" fmla="*/ 68 w 16820"/>
                <a:gd name="T19" fmla="*/ 7634 h 7668"/>
                <a:gd name="T20" fmla="*/ 34 w 16820"/>
                <a:gd name="T21" fmla="*/ 7600 h 7668"/>
                <a:gd name="T22" fmla="*/ 16786 w 16820"/>
                <a:gd name="T23" fmla="*/ 7600 h 7668"/>
                <a:gd name="T24" fmla="*/ 16752 w 16820"/>
                <a:gd name="T25" fmla="*/ 7634 h 7668"/>
                <a:gd name="T26" fmla="*/ 16752 w 16820"/>
                <a:gd name="T27" fmla="*/ 34 h 7668"/>
                <a:gd name="T28" fmla="*/ 16786 w 16820"/>
                <a:gd name="T29" fmla="*/ 68 h 7668"/>
                <a:gd name="T30" fmla="*/ 34 w 16820"/>
                <a:gd name="T31" fmla="*/ 68 h 7668"/>
                <a:gd name="T32" fmla="*/ 68 w 16820"/>
                <a:gd name="T33" fmla="*/ 34 h 7668"/>
                <a:gd name="T34" fmla="*/ 68 w 16820"/>
                <a:gd name="T35" fmla="*/ 7634 h 7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820" h="7668">
                  <a:moveTo>
                    <a:pt x="0" y="34"/>
                  </a:moveTo>
                  <a:cubicBezTo>
                    <a:pt x="0" y="16"/>
                    <a:pt x="16" y="0"/>
                    <a:pt x="34" y="0"/>
                  </a:cubicBezTo>
                  <a:lnTo>
                    <a:pt x="16786" y="0"/>
                  </a:lnTo>
                  <a:cubicBezTo>
                    <a:pt x="16805" y="0"/>
                    <a:pt x="16820" y="16"/>
                    <a:pt x="16820" y="34"/>
                  </a:cubicBezTo>
                  <a:lnTo>
                    <a:pt x="16820" y="7634"/>
                  </a:lnTo>
                  <a:cubicBezTo>
                    <a:pt x="16820" y="7653"/>
                    <a:pt x="16805" y="7668"/>
                    <a:pt x="16786" y="7668"/>
                  </a:cubicBezTo>
                  <a:lnTo>
                    <a:pt x="34" y="7668"/>
                  </a:lnTo>
                  <a:cubicBezTo>
                    <a:pt x="16" y="7668"/>
                    <a:pt x="0" y="7653"/>
                    <a:pt x="0" y="7634"/>
                  </a:cubicBezTo>
                  <a:lnTo>
                    <a:pt x="0" y="34"/>
                  </a:lnTo>
                  <a:close/>
                  <a:moveTo>
                    <a:pt x="68" y="7634"/>
                  </a:moveTo>
                  <a:lnTo>
                    <a:pt x="34" y="7600"/>
                  </a:lnTo>
                  <a:lnTo>
                    <a:pt x="16786" y="7600"/>
                  </a:lnTo>
                  <a:lnTo>
                    <a:pt x="16752" y="7634"/>
                  </a:lnTo>
                  <a:lnTo>
                    <a:pt x="16752" y="34"/>
                  </a:lnTo>
                  <a:lnTo>
                    <a:pt x="16786" y="68"/>
                  </a:lnTo>
                  <a:lnTo>
                    <a:pt x="34" y="68"/>
                  </a:lnTo>
                  <a:lnTo>
                    <a:pt x="68" y="34"/>
                  </a:lnTo>
                  <a:lnTo>
                    <a:pt x="68" y="763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9"/>
            <p:cNvSpPr>
              <a:spLocks noEditPoints="1"/>
            </p:cNvSpPr>
            <p:nvPr/>
          </p:nvSpPr>
          <p:spPr bwMode="auto">
            <a:xfrm>
              <a:off x="3898" y="1476"/>
              <a:ext cx="265" cy="80"/>
            </a:xfrm>
            <a:custGeom>
              <a:avLst/>
              <a:gdLst>
                <a:gd name="T0" fmla="*/ 265 w 265"/>
                <a:gd name="T1" fmla="*/ 64 h 80"/>
                <a:gd name="T2" fmla="*/ 211 w 265"/>
                <a:gd name="T3" fmla="*/ 80 h 80"/>
                <a:gd name="T4" fmla="*/ 0 w 265"/>
                <a:gd name="T5" fmla="*/ 80 h 80"/>
                <a:gd name="T6" fmla="*/ 0 w 265"/>
                <a:gd name="T7" fmla="*/ 0 h 80"/>
                <a:gd name="T8" fmla="*/ 265 w 265"/>
                <a:gd name="T9" fmla="*/ 0 h 80"/>
                <a:gd name="T10" fmla="*/ 265 w 265"/>
                <a:gd name="T11" fmla="*/ 64 h 80"/>
                <a:gd name="T12" fmla="*/ 261 w 265"/>
                <a:gd name="T13" fmla="*/ 3 h 80"/>
                <a:gd name="T14" fmla="*/ 263 w 265"/>
                <a:gd name="T15" fmla="*/ 5 h 80"/>
                <a:gd name="T16" fmla="*/ 2 w 265"/>
                <a:gd name="T17" fmla="*/ 5 h 80"/>
                <a:gd name="T18" fmla="*/ 4 w 265"/>
                <a:gd name="T19" fmla="*/ 3 h 80"/>
                <a:gd name="T20" fmla="*/ 4 w 265"/>
                <a:gd name="T21" fmla="*/ 77 h 80"/>
                <a:gd name="T22" fmla="*/ 2 w 265"/>
                <a:gd name="T23" fmla="*/ 75 h 80"/>
                <a:gd name="T24" fmla="*/ 211 w 265"/>
                <a:gd name="T25" fmla="*/ 75 h 80"/>
                <a:gd name="T26" fmla="*/ 210 w 265"/>
                <a:gd name="T27" fmla="*/ 75 h 80"/>
                <a:gd name="T28" fmla="*/ 262 w 265"/>
                <a:gd name="T29" fmla="*/ 60 h 80"/>
                <a:gd name="T30" fmla="*/ 261 w 265"/>
                <a:gd name="T31" fmla="*/ 62 h 80"/>
                <a:gd name="T32" fmla="*/ 261 w 265"/>
                <a:gd name="T33" fmla="*/ 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5" h="80">
                  <a:moveTo>
                    <a:pt x="265" y="64"/>
                  </a:moveTo>
                  <a:lnTo>
                    <a:pt x="211" y="80"/>
                  </a:lnTo>
                  <a:lnTo>
                    <a:pt x="0" y="80"/>
                  </a:lnTo>
                  <a:lnTo>
                    <a:pt x="0" y="0"/>
                  </a:lnTo>
                  <a:lnTo>
                    <a:pt x="265" y="0"/>
                  </a:lnTo>
                  <a:lnTo>
                    <a:pt x="265" y="64"/>
                  </a:lnTo>
                  <a:close/>
                  <a:moveTo>
                    <a:pt x="261" y="3"/>
                  </a:moveTo>
                  <a:lnTo>
                    <a:pt x="263" y="5"/>
                  </a:lnTo>
                  <a:lnTo>
                    <a:pt x="2" y="5"/>
                  </a:lnTo>
                  <a:lnTo>
                    <a:pt x="4" y="3"/>
                  </a:lnTo>
                  <a:lnTo>
                    <a:pt x="4" y="77"/>
                  </a:lnTo>
                  <a:lnTo>
                    <a:pt x="2" y="75"/>
                  </a:lnTo>
                  <a:lnTo>
                    <a:pt x="211" y="75"/>
                  </a:lnTo>
                  <a:lnTo>
                    <a:pt x="210" y="75"/>
                  </a:lnTo>
                  <a:lnTo>
                    <a:pt x="262" y="60"/>
                  </a:lnTo>
                  <a:lnTo>
                    <a:pt x="261" y="62"/>
                  </a:lnTo>
                  <a:lnTo>
                    <a:pt x="261" y="3"/>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Rectangle 50"/>
            <p:cNvSpPr>
              <a:spLocks noChangeArrowheads="1"/>
            </p:cNvSpPr>
            <p:nvPr/>
          </p:nvSpPr>
          <p:spPr bwMode="auto">
            <a:xfrm>
              <a:off x="3987" y="1482"/>
              <a:ext cx="12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loop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51"/>
            <p:cNvSpPr>
              <a:spLocks noChangeArrowheads="1"/>
            </p:cNvSpPr>
            <p:nvPr/>
          </p:nvSpPr>
          <p:spPr bwMode="auto">
            <a:xfrm>
              <a:off x="5452" y="2508"/>
              <a:ext cx="146"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token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 name="Freeform 52"/>
            <p:cNvSpPr>
              <a:spLocks noEditPoints="1"/>
            </p:cNvSpPr>
            <p:nvPr/>
          </p:nvSpPr>
          <p:spPr bwMode="auto">
            <a:xfrm>
              <a:off x="5429" y="2528"/>
              <a:ext cx="672" cy="62"/>
            </a:xfrm>
            <a:custGeom>
              <a:avLst/>
              <a:gdLst>
                <a:gd name="T0" fmla="*/ 36 w 672"/>
                <a:gd name="T1" fmla="*/ 29 h 62"/>
                <a:gd name="T2" fmla="*/ 0 w 672"/>
                <a:gd name="T3" fmla="*/ 33 h 62"/>
                <a:gd name="T4" fmla="*/ 50 w 672"/>
                <a:gd name="T5" fmla="*/ 29 h 62"/>
                <a:gd name="T6" fmla="*/ 85 w 672"/>
                <a:gd name="T7" fmla="*/ 33 h 62"/>
                <a:gd name="T8" fmla="*/ 50 w 672"/>
                <a:gd name="T9" fmla="*/ 29 h 62"/>
                <a:gd name="T10" fmla="*/ 135 w 672"/>
                <a:gd name="T11" fmla="*/ 29 h 62"/>
                <a:gd name="T12" fmla="*/ 99 w 672"/>
                <a:gd name="T13" fmla="*/ 33 h 62"/>
                <a:gd name="T14" fmla="*/ 148 w 672"/>
                <a:gd name="T15" fmla="*/ 29 h 62"/>
                <a:gd name="T16" fmla="*/ 184 w 672"/>
                <a:gd name="T17" fmla="*/ 33 h 62"/>
                <a:gd name="T18" fmla="*/ 148 w 672"/>
                <a:gd name="T19" fmla="*/ 29 h 62"/>
                <a:gd name="T20" fmla="*/ 233 w 672"/>
                <a:gd name="T21" fmla="*/ 29 h 62"/>
                <a:gd name="T22" fmla="*/ 197 w 672"/>
                <a:gd name="T23" fmla="*/ 33 h 62"/>
                <a:gd name="T24" fmla="*/ 247 w 672"/>
                <a:gd name="T25" fmla="*/ 29 h 62"/>
                <a:gd name="T26" fmla="*/ 282 w 672"/>
                <a:gd name="T27" fmla="*/ 33 h 62"/>
                <a:gd name="T28" fmla="*/ 247 w 672"/>
                <a:gd name="T29" fmla="*/ 29 h 62"/>
                <a:gd name="T30" fmla="*/ 332 w 672"/>
                <a:gd name="T31" fmla="*/ 29 h 62"/>
                <a:gd name="T32" fmla="*/ 296 w 672"/>
                <a:gd name="T33" fmla="*/ 33 h 62"/>
                <a:gd name="T34" fmla="*/ 345 w 672"/>
                <a:gd name="T35" fmla="*/ 29 h 62"/>
                <a:gd name="T36" fmla="*/ 381 w 672"/>
                <a:gd name="T37" fmla="*/ 33 h 62"/>
                <a:gd name="T38" fmla="*/ 345 w 672"/>
                <a:gd name="T39" fmla="*/ 29 h 62"/>
                <a:gd name="T40" fmla="*/ 430 w 672"/>
                <a:gd name="T41" fmla="*/ 29 h 62"/>
                <a:gd name="T42" fmla="*/ 394 w 672"/>
                <a:gd name="T43" fmla="*/ 33 h 62"/>
                <a:gd name="T44" fmla="*/ 444 w 672"/>
                <a:gd name="T45" fmla="*/ 29 h 62"/>
                <a:gd name="T46" fmla="*/ 479 w 672"/>
                <a:gd name="T47" fmla="*/ 33 h 62"/>
                <a:gd name="T48" fmla="*/ 444 w 672"/>
                <a:gd name="T49" fmla="*/ 29 h 62"/>
                <a:gd name="T50" fmla="*/ 529 w 672"/>
                <a:gd name="T51" fmla="*/ 29 h 62"/>
                <a:gd name="T52" fmla="*/ 493 w 672"/>
                <a:gd name="T53" fmla="*/ 33 h 62"/>
                <a:gd name="T54" fmla="*/ 542 w 672"/>
                <a:gd name="T55" fmla="*/ 29 h 62"/>
                <a:gd name="T56" fmla="*/ 578 w 672"/>
                <a:gd name="T57" fmla="*/ 33 h 62"/>
                <a:gd name="T58" fmla="*/ 542 w 672"/>
                <a:gd name="T59" fmla="*/ 29 h 62"/>
                <a:gd name="T60" fmla="*/ 627 w 672"/>
                <a:gd name="T61" fmla="*/ 29 h 62"/>
                <a:gd name="T62" fmla="*/ 591 w 672"/>
                <a:gd name="T63" fmla="*/ 33 h 62"/>
                <a:gd name="T64" fmla="*/ 641 w 672"/>
                <a:gd name="T65" fmla="*/ 29 h 62"/>
                <a:gd name="T66" fmla="*/ 641 w 672"/>
                <a:gd name="T67" fmla="*/ 33 h 62"/>
                <a:gd name="T68" fmla="*/ 641 w 672"/>
                <a:gd name="T69" fmla="*/ 29 h 62"/>
                <a:gd name="T70" fmla="*/ 672 w 672"/>
                <a:gd name="T71" fmla="*/ 31 h 62"/>
                <a:gd name="T72" fmla="*/ 635 w 672"/>
                <a:gd name="T7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2" h="62">
                  <a:moveTo>
                    <a:pt x="0" y="29"/>
                  </a:moveTo>
                  <a:lnTo>
                    <a:pt x="36" y="29"/>
                  </a:lnTo>
                  <a:lnTo>
                    <a:pt x="36" y="33"/>
                  </a:lnTo>
                  <a:lnTo>
                    <a:pt x="0" y="33"/>
                  </a:lnTo>
                  <a:lnTo>
                    <a:pt x="0" y="29"/>
                  </a:lnTo>
                  <a:close/>
                  <a:moveTo>
                    <a:pt x="50" y="29"/>
                  </a:moveTo>
                  <a:lnTo>
                    <a:pt x="85" y="29"/>
                  </a:lnTo>
                  <a:lnTo>
                    <a:pt x="85" y="33"/>
                  </a:lnTo>
                  <a:lnTo>
                    <a:pt x="50" y="33"/>
                  </a:lnTo>
                  <a:lnTo>
                    <a:pt x="50" y="29"/>
                  </a:lnTo>
                  <a:close/>
                  <a:moveTo>
                    <a:pt x="99" y="29"/>
                  </a:moveTo>
                  <a:lnTo>
                    <a:pt x="135" y="29"/>
                  </a:lnTo>
                  <a:lnTo>
                    <a:pt x="135" y="33"/>
                  </a:lnTo>
                  <a:lnTo>
                    <a:pt x="99" y="33"/>
                  </a:lnTo>
                  <a:lnTo>
                    <a:pt x="99" y="29"/>
                  </a:lnTo>
                  <a:close/>
                  <a:moveTo>
                    <a:pt x="148" y="29"/>
                  </a:moveTo>
                  <a:lnTo>
                    <a:pt x="184" y="29"/>
                  </a:lnTo>
                  <a:lnTo>
                    <a:pt x="184" y="33"/>
                  </a:lnTo>
                  <a:lnTo>
                    <a:pt x="148" y="33"/>
                  </a:lnTo>
                  <a:lnTo>
                    <a:pt x="148" y="29"/>
                  </a:lnTo>
                  <a:close/>
                  <a:moveTo>
                    <a:pt x="197" y="29"/>
                  </a:moveTo>
                  <a:lnTo>
                    <a:pt x="233" y="29"/>
                  </a:lnTo>
                  <a:lnTo>
                    <a:pt x="233" y="33"/>
                  </a:lnTo>
                  <a:lnTo>
                    <a:pt x="197" y="33"/>
                  </a:lnTo>
                  <a:lnTo>
                    <a:pt x="197" y="29"/>
                  </a:lnTo>
                  <a:close/>
                  <a:moveTo>
                    <a:pt x="247" y="29"/>
                  </a:moveTo>
                  <a:lnTo>
                    <a:pt x="282" y="29"/>
                  </a:lnTo>
                  <a:lnTo>
                    <a:pt x="282" y="33"/>
                  </a:lnTo>
                  <a:lnTo>
                    <a:pt x="247" y="33"/>
                  </a:lnTo>
                  <a:lnTo>
                    <a:pt x="247" y="29"/>
                  </a:lnTo>
                  <a:close/>
                  <a:moveTo>
                    <a:pt x="296" y="29"/>
                  </a:moveTo>
                  <a:lnTo>
                    <a:pt x="332" y="29"/>
                  </a:lnTo>
                  <a:lnTo>
                    <a:pt x="332" y="33"/>
                  </a:lnTo>
                  <a:lnTo>
                    <a:pt x="296" y="33"/>
                  </a:lnTo>
                  <a:lnTo>
                    <a:pt x="296" y="29"/>
                  </a:lnTo>
                  <a:close/>
                  <a:moveTo>
                    <a:pt x="345" y="29"/>
                  </a:moveTo>
                  <a:lnTo>
                    <a:pt x="381" y="29"/>
                  </a:lnTo>
                  <a:lnTo>
                    <a:pt x="381" y="33"/>
                  </a:lnTo>
                  <a:lnTo>
                    <a:pt x="345" y="33"/>
                  </a:lnTo>
                  <a:lnTo>
                    <a:pt x="345" y="29"/>
                  </a:lnTo>
                  <a:close/>
                  <a:moveTo>
                    <a:pt x="394" y="29"/>
                  </a:moveTo>
                  <a:lnTo>
                    <a:pt x="430" y="29"/>
                  </a:lnTo>
                  <a:lnTo>
                    <a:pt x="430" y="33"/>
                  </a:lnTo>
                  <a:lnTo>
                    <a:pt x="394" y="33"/>
                  </a:lnTo>
                  <a:lnTo>
                    <a:pt x="394" y="29"/>
                  </a:lnTo>
                  <a:close/>
                  <a:moveTo>
                    <a:pt x="444" y="29"/>
                  </a:moveTo>
                  <a:lnTo>
                    <a:pt x="479" y="29"/>
                  </a:lnTo>
                  <a:lnTo>
                    <a:pt x="479" y="33"/>
                  </a:lnTo>
                  <a:lnTo>
                    <a:pt x="444" y="33"/>
                  </a:lnTo>
                  <a:lnTo>
                    <a:pt x="444" y="29"/>
                  </a:lnTo>
                  <a:close/>
                  <a:moveTo>
                    <a:pt x="493" y="29"/>
                  </a:moveTo>
                  <a:lnTo>
                    <a:pt x="529" y="29"/>
                  </a:lnTo>
                  <a:lnTo>
                    <a:pt x="529" y="33"/>
                  </a:lnTo>
                  <a:lnTo>
                    <a:pt x="493" y="33"/>
                  </a:lnTo>
                  <a:lnTo>
                    <a:pt x="493" y="29"/>
                  </a:lnTo>
                  <a:close/>
                  <a:moveTo>
                    <a:pt x="542" y="29"/>
                  </a:moveTo>
                  <a:lnTo>
                    <a:pt x="578" y="29"/>
                  </a:lnTo>
                  <a:lnTo>
                    <a:pt x="578" y="33"/>
                  </a:lnTo>
                  <a:lnTo>
                    <a:pt x="542" y="33"/>
                  </a:lnTo>
                  <a:lnTo>
                    <a:pt x="542" y="29"/>
                  </a:lnTo>
                  <a:close/>
                  <a:moveTo>
                    <a:pt x="591" y="29"/>
                  </a:moveTo>
                  <a:lnTo>
                    <a:pt x="627" y="29"/>
                  </a:lnTo>
                  <a:lnTo>
                    <a:pt x="627" y="33"/>
                  </a:lnTo>
                  <a:lnTo>
                    <a:pt x="591" y="33"/>
                  </a:lnTo>
                  <a:lnTo>
                    <a:pt x="591" y="29"/>
                  </a:lnTo>
                  <a:close/>
                  <a:moveTo>
                    <a:pt x="641" y="29"/>
                  </a:moveTo>
                  <a:lnTo>
                    <a:pt x="641" y="29"/>
                  </a:lnTo>
                  <a:lnTo>
                    <a:pt x="641" y="33"/>
                  </a:lnTo>
                  <a:lnTo>
                    <a:pt x="641" y="33"/>
                  </a:lnTo>
                  <a:lnTo>
                    <a:pt x="641" y="29"/>
                  </a:lnTo>
                  <a:close/>
                  <a:moveTo>
                    <a:pt x="635" y="0"/>
                  </a:moveTo>
                  <a:lnTo>
                    <a:pt x="672" y="31"/>
                  </a:lnTo>
                  <a:lnTo>
                    <a:pt x="635" y="62"/>
                  </a:lnTo>
                  <a:lnTo>
                    <a:pt x="635"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53"/>
            <p:cNvSpPr>
              <a:spLocks noChangeArrowheads="1"/>
            </p:cNvSpPr>
            <p:nvPr/>
          </p:nvSpPr>
          <p:spPr bwMode="auto">
            <a:xfrm>
              <a:off x="5989" y="2585"/>
              <a:ext cx="12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addr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Freeform 54"/>
            <p:cNvSpPr>
              <a:spLocks noEditPoints="1"/>
            </p:cNvSpPr>
            <p:nvPr/>
          </p:nvSpPr>
          <p:spPr bwMode="auto">
            <a:xfrm>
              <a:off x="5429" y="2602"/>
              <a:ext cx="672" cy="63"/>
            </a:xfrm>
            <a:custGeom>
              <a:avLst/>
              <a:gdLst>
                <a:gd name="T0" fmla="*/ 636 w 672"/>
                <a:gd name="T1" fmla="*/ 34 h 63"/>
                <a:gd name="T2" fmla="*/ 672 w 672"/>
                <a:gd name="T3" fmla="*/ 29 h 63"/>
                <a:gd name="T4" fmla="*/ 623 w 672"/>
                <a:gd name="T5" fmla="*/ 34 h 63"/>
                <a:gd name="T6" fmla="*/ 587 w 672"/>
                <a:gd name="T7" fmla="*/ 29 h 63"/>
                <a:gd name="T8" fmla="*/ 623 w 672"/>
                <a:gd name="T9" fmla="*/ 34 h 63"/>
                <a:gd name="T10" fmla="*/ 538 w 672"/>
                <a:gd name="T11" fmla="*/ 34 h 63"/>
                <a:gd name="T12" fmla="*/ 573 w 672"/>
                <a:gd name="T13" fmla="*/ 29 h 63"/>
                <a:gd name="T14" fmla="*/ 524 w 672"/>
                <a:gd name="T15" fmla="*/ 34 h 63"/>
                <a:gd name="T16" fmla="*/ 488 w 672"/>
                <a:gd name="T17" fmla="*/ 29 h 63"/>
                <a:gd name="T18" fmla="*/ 524 w 672"/>
                <a:gd name="T19" fmla="*/ 34 h 63"/>
                <a:gd name="T20" fmla="*/ 439 w 672"/>
                <a:gd name="T21" fmla="*/ 34 h 63"/>
                <a:gd name="T22" fmla="*/ 475 w 672"/>
                <a:gd name="T23" fmla="*/ 29 h 63"/>
                <a:gd name="T24" fmla="*/ 426 w 672"/>
                <a:gd name="T25" fmla="*/ 34 h 63"/>
                <a:gd name="T26" fmla="*/ 390 w 672"/>
                <a:gd name="T27" fmla="*/ 29 h 63"/>
                <a:gd name="T28" fmla="*/ 426 w 672"/>
                <a:gd name="T29" fmla="*/ 34 h 63"/>
                <a:gd name="T30" fmla="*/ 341 w 672"/>
                <a:gd name="T31" fmla="*/ 34 h 63"/>
                <a:gd name="T32" fmla="*/ 376 w 672"/>
                <a:gd name="T33" fmla="*/ 29 h 63"/>
                <a:gd name="T34" fmla="*/ 327 w 672"/>
                <a:gd name="T35" fmla="*/ 34 h 63"/>
                <a:gd name="T36" fmla="*/ 291 w 672"/>
                <a:gd name="T37" fmla="*/ 29 h 63"/>
                <a:gd name="T38" fmla="*/ 327 w 672"/>
                <a:gd name="T39" fmla="*/ 34 h 63"/>
                <a:gd name="T40" fmla="*/ 242 w 672"/>
                <a:gd name="T41" fmla="*/ 34 h 63"/>
                <a:gd name="T42" fmla="*/ 278 w 672"/>
                <a:gd name="T43" fmla="*/ 29 h 63"/>
                <a:gd name="T44" fmla="*/ 229 w 672"/>
                <a:gd name="T45" fmla="*/ 34 h 63"/>
                <a:gd name="T46" fmla="*/ 193 w 672"/>
                <a:gd name="T47" fmla="*/ 29 h 63"/>
                <a:gd name="T48" fmla="*/ 229 w 672"/>
                <a:gd name="T49" fmla="*/ 34 h 63"/>
                <a:gd name="T50" fmla="*/ 144 w 672"/>
                <a:gd name="T51" fmla="*/ 34 h 63"/>
                <a:gd name="T52" fmla="*/ 179 w 672"/>
                <a:gd name="T53" fmla="*/ 29 h 63"/>
                <a:gd name="T54" fmla="*/ 130 w 672"/>
                <a:gd name="T55" fmla="*/ 34 h 63"/>
                <a:gd name="T56" fmla="*/ 94 w 672"/>
                <a:gd name="T57" fmla="*/ 29 h 63"/>
                <a:gd name="T58" fmla="*/ 130 w 672"/>
                <a:gd name="T59" fmla="*/ 34 h 63"/>
                <a:gd name="T60" fmla="*/ 45 w 672"/>
                <a:gd name="T61" fmla="*/ 34 h 63"/>
                <a:gd name="T62" fmla="*/ 81 w 672"/>
                <a:gd name="T63" fmla="*/ 29 h 63"/>
                <a:gd name="T64" fmla="*/ 32 w 672"/>
                <a:gd name="T65" fmla="*/ 34 h 63"/>
                <a:gd name="T66" fmla="*/ 31 w 672"/>
                <a:gd name="T67" fmla="*/ 29 h 63"/>
                <a:gd name="T68" fmla="*/ 32 w 672"/>
                <a:gd name="T69" fmla="*/ 34 h 63"/>
                <a:gd name="T70" fmla="*/ 0 w 672"/>
                <a:gd name="T71" fmla="*/ 32 h 63"/>
                <a:gd name="T72" fmla="*/ 38 w 672"/>
                <a:gd name="T73"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2" h="63">
                  <a:moveTo>
                    <a:pt x="672" y="34"/>
                  </a:moveTo>
                  <a:lnTo>
                    <a:pt x="636" y="34"/>
                  </a:lnTo>
                  <a:lnTo>
                    <a:pt x="636" y="29"/>
                  </a:lnTo>
                  <a:lnTo>
                    <a:pt x="672" y="29"/>
                  </a:lnTo>
                  <a:lnTo>
                    <a:pt x="672" y="34"/>
                  </a:lnTo>
                  <a:close/>
                  <a:moveTo>
                    <a:pt x="623" y="34"/>
                  </a:moveTo>
                  <a:lnTo>
                    <a:pt x="587" y="34"/>
                  </a:lnTo>
                  <a:lnTo>
                    <a:pt x="587" y="29"/>
                  </a:lnTo>
                  <a:lnTo>
                    <a:pt x="623" y="29"/>
                  </a:lnTo>
                  <a:lnTo>
                    <a:pt x="623" y="34"/>
                  </a:lnTo>
                  <a:close/>
                  <a:moveTo>
                    <a:pt x="573" y="34"/>
                  </a:moveTo>
                  <a:lnTo>
                    <a:pt x="538" y="34"/>
                  </a:lnTo>
                  <a:lnTo>
                    <a:pt x="538" y="29"/>
                  </a:lnTo>
                  <a:lnTo>
                    <a:pt x="573" y="29"/>
                  </a:lnTo>
                  <a:lnTo>
                    <a:pt x="573" y="34"/>
                  </a:lnTo>
                  <a:close/>
                  <a:moveTo>
                    <a:pt x="524" y="34"/>
                  </a:moveTo>
                  <a:lnTo>
                    <a:pt x="488" y="34"/>
                  </a:lnTo>
                  <a:lnTo>
                    <a:pt x="488" y="29"/>
                  </a:lnTo>
                  <a:lnTo>
                    <a:pt x="524" y="29"/>
                  </a:lnTo>
                  <a:lnTo>
                    <a:pt x="524" y="34"/>
                  </a:lnTo>
                  <a:close/>
                  <a:moveTo>
                    <a:pt x="475" y="34"/>
                  </a:moveTo>
                  <a:lnTo>
                    <a:pt x="439" y="34"/>
                  </a:lnTo>
                  <a:lnTo>
                    <a:pt x="439" y="29"/>
                  </a:lnTo>
                  <a:lnTo>
                    <a:pt x="475" y="29"/>
                  </a:lnTo>
                  <a:lnTo>
                    <a:pt x="475" y="34"/>
                  </a:lnTo>
                  <a:close/>
                  <a:moveTo>
                    <a:pt x="426" y="34"/>
                  </a:moveTo>
                  <a:lnTo>
                    <a:pt x="390" y="34"/>
                  </a:lnTo>
                  <a:lnTo>
                    <a:pt x="390" y="29"/>
                  </a:lnTo>
                  <a:lnTo>
                    <a:pt x="426" y="29"/>
                  </a:lnTo>
                  <a:lnTo>
                    <a:pt x="426" y="34"/>
                  </a:lnTo>
                  <a:close/>
                  <a:moveTo>
                    <a:pt x="376" y="34"/>
                  </a:moveTo>
                  <a:lnTo>
                    <a:pt x="341" y="34"/>
                  </a:lnTo>
                  <a:lnTo>
                    <a:pt x="341" y="29"/>
                  </a:lnTo>
                  <a:lnTo>
                    <a:pt x="376" y="29"/>
                  </a:lnTo>
                  <a:lnTo>
                    <a:pt x="376" y="34"/>
                  </a:lnTo>
                  <a:close/>
                  <a:moveTo>
                    <a:pt x="327" y="34"/>
                  </a:moveTo>
                  <a:lnTo>
                    <a:pt x="291" y="34"/>
                  </a:lnTo>
                  <a:lnTo>
                    <a:pt x="291" y="29"/>
                  </a:lnTo>
                  <a:lnTo>
                    <a:pt x="327" y="29"/>
                  </a:lnTo>
                  <a:lnTo>
                    <a:pt x="327" y="34"/>
                  </a:lnTo>
                  <a:close/>
                  <a:moveTo>
                    <a:pt x="278" y="34"/>
                  </a:moveTo>
                  <a:lnTo>
                    <a:pt x="242" y="34"/>
                  </a:lnTo>
                  <a:lnTo>
                    <a:pt x="242" y="29"/>
                  </a:lnTo>
                  <a:lnTo>
                    <a:pt x="278" y="29"/>
                  </a:lnTo>
                  <a:lnTo>
                    <a:pt x="278" y="34"/>
                  </a:lnTo>
                  <a:close/>
                  <a:moveTo>
                    <a:pt x="229" y="34"/>
                  </a:moveTo>
                  <a:lnTo>
                    <a:pt x="193" y="34"/>
                  </a:lnTo>
                  <a:lnTo>
                    <a:pt x="193" y="29"/>
                  </a:lnTo>
                  <a:lnTo>
                    <a:pt x="229" y="29"/>
                  </a:lnTo>
                  <a:lnTo>
                    <a:pt x="229" y="34"/>
                  </a:lnTo>
                  <a:close/>
                  <a:moveTo>
                    <a:pt x="179" y="34"/>
                  </a:moveTo>
                  <a:lnTo>
                    <a:pt x="144" y="34"/>
                  </a:lnTo>
                  <a:lnTo>
                    <a:pt x="144" y="29"/>
                  </a:lnTo>
                  <a:lnTo>
                    <a:pt x="179" y="29"/>
                  </a:lnTo>
                  <a:lnTo>
                    <a:pt x="179" y="34"/>
                  </a:lnTo>
                  <a:close/>
                  <a:moveTo>
                    <a:pt x="130" y="34"/>
                  </a:moveTo>
                  <a:lnTo>
                    <a:pt x="94" y="34"/>
                  </a:lnTo>
                  <a:lnTo>
                    <a:pt x="94" y="29"/>
                  </a:lnTo>
                  <a:lnTo>
                    <a:pt x="130" y="29"/>
                  </a:lnTo>
                  <a:lnTo>
                    <a:pt x="130" y="34"/>
                  </a:lnTo>
                  <a:close/>
                  <a:moveTo>
                    <a:pt x="81" y="34"/>
                  </a:moveTo>
                  <a:lnTo>
                    <a:pt x="45" y="34"/>
                  </a:lnTo>
                  <a:lnTo>
                    <a:pt x="45" y="29"/>
                  </a:lnTo>
                  <a:lnTo>
                    <a:pt x="81" y="29"/>
                  </a:lnTo>
                  <a:lnTo>
                    <a:pt x="81" y="34"/>
                  </a:lnTo>
                  <a:close/>
                  <a:moveTo>
                    <a:pt x="32" y="34"/>
                  </a:moveTo>
                  <a:lnTo>
                    <a:pt x="31" y="34"/>
                  </a:lnTo>
                  <a:lnTo>
                    <a:pt x="31" y="29"/>
                  </a:lnTo>
                  <a:lnTo>
                    <a:pt x="32" y="29"/>
                  </a:lnTo>
                  <a:lnTo>
                    <a:pt x="32" y="34"/>
                  </a:lnTo>
                  <a:close/>
                  <a:moveTo>
                    <a:pt x="38" y="63"/>
                  </a:moveTo>
                  <a:lnTo>
                    <a:pt x="0" y="32"/>
                  </a:lnTo>
                  <a:lnTo>
                    <a:pt x="38" y="0"/>
                  </a:lnTo>
                  <a:lnTo>
                    <a:pt x="38" y="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55"/>
            <p:cNvSpPr>
              <a:spLocks noChangeArrowheads="1"/>
            </p:cNvSpPr>
            <p:nvPr/>
          </p:nvSpPr>
          <p:spPr bwMode="auto">
            <a:xfrm>
              <a:off x="4296" y="2739"/>
              <a:ext cx="237"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insert(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56"/>
            <p:cNvSpPr>
              <a:spLocks noChangeArrowheads="1"/>
            </p:cNvSpPr>
            <p:nvPr/>
          </p:nvSpPr>
          <p:spPr bwMode="auto">
            <a:xfrm>
              <a:off x="4486" y="2739"/>
              <a:ext cx="1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addr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4618" y="2739"/>
              <a:ext cx="5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Freeform 58"/>
            <p:cNvSpPr>
              <a:spLocks noEditPoints="1"/>
            </p:cNvSpPr>
            <p:nvPr/>
          </p:nvSpPr>
          <p:spPr bwMode="auto">
            <a:xfrm>
              <a:off x="4273" y="2791"/>
              <a:ext cx="485" cy="62"/>
            </a:xfrm>
            <a:custGeom>
              <a:avLst/>
              <a:gdLst>
                <a:gd name="T0" fmla="*/ 0 w 485"/>
                <a:gd name="T1" fmla="*/ 29 h 62"/>
                <a:gd name="T2" fmla="*/ 454 w 485"/>
                <a:gd name="T3" fmla="*/ 29 h 62"/>
                <a:gd name="T4" fmla="*/ 454 w 485"/>
                <a:gd name="T5" fmla="*/ 33 h 62"/>
                <a:gd name="T6" fmla="*/ 0 w 485"/>
                <a:gd name="T7" fmla="*/ 33 h 62"/>
                <a:gd name="T8" fmla="*/ 0 w 485"/>
                <a:gd name="T9" fmla="*/ 29 h 62"/>
                <a:gd name="T10" fmla="*/ 448 w 485"/>
                <a:gd name="T11" fmla="*/ 0 h 62"/>
                <a:gd name="T12" fmla="*/ 485 w 485"/>
                <a:gd name="T13" fmla="*/ 31 h 62"/>
                <a:gd name="T14" fmla="*/ 448 w 485"/>
                <a:gd name="T15" fmla="*/ 62 h 62"/>
                <a:gd name="T16" fmla="*/ 448 w 485"/>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5" h="62">
                  <a:moveTo>
                    <a:pt x="0" y="29"/>
                  </a:moveTo>
                  <a:lnTo>
                    <a:pt x="454" y="29"/>
                  </a:lnTo>
                  <a:lnTo>
                    <a:pt x="454" y="33"/>
                  </a:lnTo>
                  <a:lnTo>
                    <a:pt x="0" y="33"/>
                  </a:lnTo>
                  <a:lnTo>
                    <a:pt x="0" y="29"/>
                  </a:lnTo>
                  <a:close/>
                  <a:moveTo>
                    <a:pt x="448" y="0"/>
                  </a:moveTo>
                  <a:lnTo>
                    <a:pt x="485" y="31"/>
                  </a:lnTo>
                  <a:lnTo>
                    <a:pt x="448" y="62"/>
                  </a:lnTo>
                  <a:lnTo>
                    <a:pt x="448"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59"/>
            <p:cNvSpPr>
              <a:spLocks noChangeArrowheads="1"/>
            </p:cNvSpPr>
            <p:nvPr/>
          </p:nvSpPr>
          <p:spPr bwMode="auto">
            <a:xfrm>
              <a:off x="4198" y="918"/>
              <a:ext cx="75" cy="28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60"/>
            <p:cNvSpPr>
              <a:spLocks noEditPoints="1"/>
            </p:cNvSpPr>
            <p:nvPr/>
          </p:nvSpPr>
          <p:spPr bwMode="auto">
            <a:xfrm>
              <a:off x="4195" y="915"/>
              <a:ext cx="81" cy="2845"/>
            </a:xfrm>
            <a:custGeom>
              <a:avLst/>
              <a:gdLst>
                <a:gd name="T0" fmla="*/ 0 w 432"/>
                <a:gd name="T1" fmla="*/ 16 h 15232"/>
                <a:gd name="T2" fmla="*/ 16 w 432"/>
                <a:gd name="T3" fmla="*/ 0 h 15232"/>
                <a:gd name="T4" fmla="*/ 416 w 432"/>
                <a:gd name="T5" fmla="*/ 0 h 15232"/>
                <a:gd name="T6" fmla="*/ 432 w 432"/>
                <a:gd name="T7" fmla="*/ 16 h 15232"/>
                <a:gd name="T8" fmla="*/ 432 w 432"/>
                <a:gd name="T9" fmla="*/ 15216 h 15232"/>
                <a:gd name="T10" fmla="*/ 416 w 432"/>
                <a:gd name="T11" fmla="*/ 15232 h 15232"/>
                <a:gd name="T12" fmla="*/ 16 w 432"/>
                <a:gd name="T13" fmla="*/ 15232 h 15232"/>
                <a:gd name="T14" fmla="*/ 0 w 432"/>
                <a:gd name="T15" fmla="*/ 15216 h 15232"/>
                <a:gd name="T16" fmla="*/ 0 w 432"/>
                <a:gd name="T17" fmla="*/ 16 h 15232"/>
                <a:gd name="T18" fmla="*/ 32 w 432"/>
                <a:gd name="T19" fmla="*/ 15216 h 15232"/>
                <a:gd name="T20" fmla="*/ 16 w 432"/>
                <a:gd name="T21" fmla="*/ 15200 h 15232"/>
                <a:gd name="T22" fmla="*/ 416 w 432"/>
                <a:gd name="T23" fmla="*/ 15200 h 15232"/>
                <a:gd name="T24" fmla="*/ 400 w 432"/>
                <a:gd name="T25" fmla="*/ 15216 h 15232"/>
                <a:gd name="T26" fmla="*/ 400 w 432"/>
                <a:gd name="T27" fmla="*/ 16 h 15232"/>
                <a:gd name="T28" fmla="*/ 416 w 432"/>
                <a:gd name="T29" fmla="*/ 32 h 15232"/>
                <a:gd name="T30" fmla="*/ 16 w 432"/>
                <a:gd name="T31" fmla="*/ 32 h 15232"/>
                <a:gd name="T32" fmla="*/ 32 w 432"/>
                <a:gd name="T33" fmla="*/ 16 h 15232"/>
                <a:gd name="T34" fmla="*/ 32 w 432"/>
                <a:gd name="T35" fmla="*/ 15216 h 15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5232">
                  <a:moveTo>
                    <a:pt x="0" y="16"/>
                  </a:moveTo>
                  <a:cubicBezTo>
                    <a:pt x="0" y="8"/>
                    <a:pt x="8" y="0"/>
                    <a:pt x="16" y="0"/>
                  </a:cubicBezTo>
                  <a:lnTo>
                    <a:pt x="416" y="0"/>
                  </a:lnTo>
                  <a:cubicBezTo>
                    <a:pt x="425" y="0"/>
                    <a:pt x="432" y="8"/>
                    <a:pt x="432" y="16"/>
                  </a:cubicBezTo>
                  <a:lnTo>
                    <a:pt x="432" y="15216"/>
                  </a:lnTo>
                  <a:cubicBezTo>
                    <a:pt x="432" y="15225"/>
                    <a:pt x="425" y="15232"/>
                    <a:pt x="416" y="15232"/>
                  </a:cubicBezTo>
                  <a:lnTo>
                    <a:pt x="16" y="15232"/>
                  </a:lnTo>
                  <a:cubicBezTo>
                    <a:pt x="8" y="15232"/>
                    <a:pt x="0" y="15225"/>
                    <a:pt x="0" y="15216"/>
                  </a:cubicBezTo>
                  <a:lnTo>
                    <a:pt x="0" y="16"/>
                  </a:lnTo>
                  <a:close/>
                  <a:moveTo>
                    <a:pt x="32" y="15216"/>
                  </a:moveTo>
                  <a:lnTo>
                    <a:pt x="16" y="15200"/>
                  </a:lnTo>
                  <a:lnTo>
                    <a:pt x="416" y="15200"/>
                  </a:lnTo>
                  <a:lnTo>
                    <a:pt x="400" y="15216"/>
                  </a:lnTo>
                  <a:lnTo>
                    <a:pt x="400" y="16"/>
                  </a:lnTo>
                  <a:lnTo>
                    <a:pt x="416" y="32"/>
                  </a:lnTo>
                  <a:lnTo>
                    <a:pt x="16" y="32"/>
                  </a:lnTo>
                  <a:lnTo>
                    <a:pt x="32" y="16"/>
                  </a:lnTo>
                  <a:lnTo>
                    <a:pt x="32" y="152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Rectangle 61"/>
            <p:cNvSpPr>
              <a:spLocks noChangeArrowheads="1"/>
            </p:cNvSpPr>
            <p:nvPr/>
          </p:nvSpPr>
          <p:spPr bwMode="auto">
            <a:xfrm>
              <a:off x="4758" y="1217"/>
              <a:ext cx="74" cy="2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2"/>
            <p:cNvSpPr>
              <a:spLocks noEditPoints="1"/>
            </p:cNvSpPr>
            <p:nvPr/>
          </p:nvSpPr>
          <p:spPr bwMode="auto">
            <a:xfrm>
              <a:off x="4755" y="1214"/>
              <a:ext cx="80" cy="2546"/>
            </a:xfrm>
            <a:custGeom>
              <a:avLst/>
              <a:gdLst>
                <a:gd name="T0" fmla="*/ 0 w 432"/>
                <a:gd name="T1" fmla="*/ 16 h 13632"/>
                <a:gd name="T2" fmla="*/ 16 w 432"/>
                <a:gd name="T3" fmla="*/ 0 h 13632"/>
                <a:gd name="T4" fmla="*/ 416 w 432"/>
                <a:gd name="T5" fmla="*/ 0 h 13632"/>
                <a:gd name="T6" fmla="*/ 432 w 432"/>
                <a:gd name="T7" fmla="*/ 16 h 13632"/>
                <a:gd name="T8" fmla="*/ 432 w 432"/>
                <a:gd name="T9" fmla="*/ 13616 h 13632"/>
                <a:gd name="T10" fmla="*/ 416 w 432"/>
                <a:gd name="T11" fmla="*/ 13632 h 13632"/>
                <a:gd name="T12" fmla="*/ 16 w 432"/>
                <a:gd name="T13" fmla="*/ 13632 h 13632"/>
                <a:gd name="T14" fmla="*/ 0 w 432"/>
                <a:gd name="T15" fmla="*/ 13616 h 13632"/>
                <a:gd name="T16" fmla="*/ 0 w 432"/>
                <a:gd name="T17" fmla="*/ 16 h 13632"/>
                <a:gd name="T18" fmla="*/ 32 w 432"/>
                <a:gd name="T19" fmla="*/ 13616 h 13632"/>
                <a:gd name="T20" fmla="*/ 16 w 432"/>
                <a:gd name="T21" fmla="*/ 13600 h 13632"/>
                <a:gd name="T22" fmla="*/ 416 w 432"/>
                <a:gd name="T23" fmla="*/ 13600 h 13632"/>
                <a:gd name="T24" fmla="*/ 400 w 432"/>
                <a:gd name="T25" fmla="*/ 13616 h 13632"/>
                <a:gd name="T26" fmla="*/ 400 w 432"/>
                <a:gd name="T27" fmla="*/ 16 h 13632"/>
                <a:gd name="T28" fmla="*/ 416 w 432"/>
                <a:gd name="T29" fmla="*/ 32 h 13632"/>
                <a:gd name="T30" fmla="*/ 16 w 432"/>
                <a:gd name="T31" fmla="*/ 32 h 13632"/>
                <a:gd name="T32" fmla="*/ 32 w 432"/>
                <a:gd name="T33" fmla="*/ 16 h 13632"/>
                <a:gd name="T34" fmla="*/ 32 w 432"/>
                <a:gd name="T35" fmla="*/ 13616 h 1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3632">
                  <a:moveTo>
                    <a:pt x="0" y="16"/>
                  </a:moveTo>
                  <a:cubicBezTo>
                    <a:pt x="0" y="8"/>
                    <a:pt x="8" y="0"/>
                    <a:pt x="16" y="0"/>
                  </a:cubicBezTo>
                  <a:lnTo>
                    <a:pt x="416" y="0"/>
                  </a:lnTo>
                  <a:cubicBezTo>
                    <a:pt x="425" y="0"/>
                    <a:pt x="432" y="8"/>
                    <a:pt x="432" y="16"/>
                  </a:cubicBezTo>
                  <a:lnTo>
                    <a:pt x="432" y="13616"/>
                  </a:lnTo>
                  <a:cubicBezTo>
                    <a:pt x="432" y="13625"/>
                    <a:pt x="425" y="13632"/>
                    <a:pt x="416" y="13632"/>
                  </a:cubicBezTo>
                  <a:lnTo>
                    <a:pt x="16" y="13632"/>
                  </a:lnTo>
                  <a:cubicBezTo>
                    <a:pt x="8" y="13632"/>
                    <a:pt x="0" y="13625"/>
                    <a:pt x="0" y="13616"/>
                  </a:cubicBezTo>
                  <a:lnTo>
                    <a:pt x="0" y="16"/>
                  </a:lnTo>
                  <a:close/>
                  <a:moveTo>
                    <a:pt x="32" y="13616"/>
                  </a:moveTo>
                  <a:lnTo>
                    <a:pt x="16" y="13600"/>
                  </a:lnTo>
                  <a:lnTo>
                    <a:pt x="416" y="13600"/>
                  </a:lnTo>
                  <a:lnTo>
                    <a:pt x="400" y="13616"/>
                  </a:lnTo>
                  <a:lnTo>
                    <a:pt x="400" y="16"/>
                  </a:lnTo>
                  <a:lnTo>
                    <a:pt x="416" y="32"/>
                  </a:lnTo>
                  <a:lnTo>
                    <a:pt x="16" y="32"/>
                  </a:lnTo>
                  <a:lnTo>
                    <a:pt x="32" y="16"/>
                  </a:lnTo>
                  <a:lnTo>
                    <a:pt x="32" y="136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3"/>
            <p:cNvSpPr>
              <a:spLocks noChangeArrowheads="1"/>
            </p:cNvSpPr>
            <p:nvPr/>
          </p:nvSpPr>
          <p:spPr bwMode="auto">
            <a:xfrm>
              <a:off x="5243" y="2625"/>
              <a:ext cx="12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addr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Freeform 64"/>
            <p:cNvSpPr>
              <a:spLocks noEditPoints="1"/>
            </p:cNvSpPr>
            <p:nvPr/>
          </p:nvSpPr>
          <p:spPr bwMode="auto">
            <a:xfrm>
              <a:off x="4273" y="2644"/>
              <a:ext cx="1082" cy="63"/>
            </a:xfrm>
            <a:custGeom>
              <a:avLst/>
              <a:gdLst>
                <a:gd name="T0" fmla="*/ 1046 w 1082"/>
                <a:gd name="T1" fmla="*/ 34 h 63"/>
                <a:gd name="T2" fmla="*/ 1082 w 1082"/>
                <a:gd name="T3" fmla="*/ 29 h 63"/>
                <a:gd name="T4" fmla="*/ 1032 w 1082"/>
                <a:gd name="T5" fmla="*/ 34 h 63"/>
                <a:gd name="T6" fmla="*/ 997 w 1082"/>
                <a:gd name="T7" fmla="*/ 29 h 63"/>
                <a:gd name="T8" fmla="*/ 1032 w 1082"/>
                <a:gd name="T9" fmla="*/ 34 h 63"/>
                <a:gd name="T10" fmla="*/ 947 w 1082"/>
                <a:gd name="T11" fmla="*/ 34 h 63"/>
                <a:gd name="T12" fmla="*/ 983 w 1082"/>
                <a:gd name="T13" fmla="*/ 29 h 63"/>
                <a:gd name="T14" fmla="*/ 934 w 1082"/>
                <a:gd name="T15" fmla="*/ 34 h 63"/>
                <a:gd name="T16" fmla="*/ 898 w 1082"/>
                <a:gd name="T17" fmla="*/ 29 h 63"/>
                <a:gd name="T18" fmla="*/ 934 w 1082"/>
                <a:gd name="T19" fmla="*/ 34 h 63"/>
                <a:gd name="T20" fmla="*/ 849 w 1082"/>
                <a:gd name="T21" fmla="*/ 34 h 63"/>
                <a:gd name="T22" fmla="*/ 885 w 1082"/>
                <a:gd name="T23" fmla="*/ 29 h 63"/>
                <a:gd name="T24" fmla="*/ 836 w 1082"/>
                <a:gd name="T25" fmla="*/ 34 h 63"/>
                <a:gd name="T26" fmla="*/ 800 w 1082"/>
                <a:gd name="T27" fmla="*/ 29 h 63"/>
                <a:gd name="T28" fmla="*/ 836 w 1082"/>
                <a:gd name="T29" fmla="*/ 34 h 63"/>
                <a:gd name="T30" fmla="*/ 750 w 1082"/>
                <a:gd name="T31" fmla="*/ 34 h 63"/>
                <a:gd name="T32" fmla="*/ 786 w 1082"/>
                <a:gd name="T33" fmla="*/ 29 h 63"/>
                <a:gd name="T34" fmla="*/ 737 w 1082"/>
                <a:gd name="T35" fmla="*/ 34 h 63"/>
                <a:gd name="T36" fmla="*/ 701 w 1082"/>
                <a:gd name="T37" fmla="*/ 29 h 63"/>
                <a:gd name="T38" fmla="*/ 737 w 1082"/>
                <a:gd name="T39" fmla="*/ 34 h 63"/>
                <a:gd name="T40" fmla="*/ 652 w 1082"/>
                <a:gd name="T41" fmla="*/ 34 h 63"/>
                <a:gd name="T42" fmla="*/ 688 w 1082"/>
                <a:gd name="T43" fmla="*/ 29 h 63"/>
                <a:gd name="T44" fmla="*/ 639 w 1082"/>
                <a:gd name="T45" fmla="*/ 34 h 63"/>
                <a:gd name="T46" fmla="*/ 603 w 1082"/>
                <a:gd name="T47" fmla="*/ 29 h 63"/>
                <a:gd name="T48" fmla="*/ 639 w 1082"/>
                <a:gd name="T49" fmla="*/ 34 h 63"/>
                <a:gd name="T50" fmla="*/ 553 w 1082"/>
                <a:gd name="T51" fmla="*/ 34 h 63"/>
                <a:gd name="T52" fmla="*/ 589 w 1082"/>
                <a:gd name="T53" fmla="*/ 29 h 63"/>
                <a:gd name="T54" fmla="*/ 540 w 1082"/>
                <a:gd name="T55" fmla="*/ 34 h 63"/>
                <a:gd name="T56" fmla="*/ 504 w 1082"/>
                <a:gd name="T57" fmla="*/ 29 h 63"/>
                <a:gd name="T58" fmla="*/ 540 w 1082"/>
                <a:gd name="T59" fmla="*/ 34 h 63"/>
                <a:gd name="T60" fmla="*/ 455 w 1082"/>
                <a:gd name="T61" fmla="*/ 34 h 63"/>
                <a:gd name="T62" fmla="*/ 491 w 1082"/>
                <a:gd name="T63" fmla="*/ 29 h 63"/>
                <a:gd name="T64" fmla="*/ 442 w 1082"/>
                <a:gd name="T65" fmla="*/ 34 h 63"/>
                <a:gd name="T66" fmla="*/ 406 w 1082"/>
                <a:gd name="T67" fmla="*/ 29 h 63"/>
                <a:gd name="T68" fmla="*/ 442 w 1082"/>
                <a:gd name="T69" fmla="*/ 34 h 63"/>
                <a:gd name="T70" fmla="*/ 356 w 1082"/>
                <a:gd name="T71" fmla="*/ 34 h 63"/>
                <a:gd name="T72" fmla="*/ 392 w 1082"/>
                <a:gd name="T73" fmla="*/ 29 h 63"/>
                <a:gd name="T74" fmla="*/ 343 w 1082"/>
                <a:gd name="T75" fmla="*/ 34 h 63"/>
                <a:gd name="T76" fmla="*/ 307 w 1082"/>
                <a:gd name="T77" fmla="*/ 29 h 63"/>
                <a:gd name="T78" fmla="*/ 343 w 1082"/>
                <a:gd name="T79" fmla="*/ 34 h 63"/>
                <a:gd name="T80" fmla="*/ 258 w 1082"/>
                <a:gd name="T81" fmla="*/ 34 h 63"/>
                <a:gd name="T82" fmla="*/ 294 w 1082"/>
                <a:gd name="T83" fmla="*/ 29 h 63"/>
                <a:gd name="T84" fmla="*/ 245 w 1082"/>
                <a:gd name="T85" fmla="*/ 34 h 63"/>
                <a:gd name="T86" fmla="*/ 209 w 1082"/>
                <a:gd name="T87" fmla="*/ 29 h 63"/>
                <a:gd name="T88" fmla="*/ 245 w 1082"/>
                <a:gd name="T89" fmla="*/ 34 h 63"/>
                <a:gd name="T90" fmla="*/ 160 w 1082"/>
                <a:gd name="T91" fmla="*/ 34 h 63"/>
                <a:gd name="T92" fmla="*/ 195 w 1082"/>
                <a:gd name="T93" fmla="*/ 29 h 63"/>
                <a:gd name="T94" fmla="*/ 146 w 1082"/>
                <a:gd name="T95" fmla="*/ 34 h 63"/>
                <a:gd name="T96" fmla="*/ 110 w 1082"/>
                <a:gd name="T97" fmla="*/ 29 h 63"/>
                <a:gd name="T98" fmla="*/ 146 w 1082"/>
                <a:gd name="T99" fmla="*/ 34 h 63"/>
                <a:gd name="T100" fmla="*/ 61 w 1082"/>
                <a:gd name="T101" fmla="*/ 34 h 63"/>
                <a:gd name="T102" fmla="*/ 97 w 1082"/>
                <a:gd name="T103" fmla="*/ 29 h 63"/>
                <a:gd name="T104" fmla="*/ 48 w 1082"/>
                <a:gd name="T105" fmla="*/ 34 h 63"/>
                <a:gd name="T106" fmla="*/ 31 w 1082"/>
                <a:gd name="T107" fmla="*/ 29 h 63"/>
                <a:gd name="T108" fmla="*/ 48 w 1082"/>
                <a:gd name="T109" fmla="*/ 34 h 63"/>
                <a:gd name="T110" fmla="*/ 0 w 1082"/>
                <a:gd name="T111" fmla="*/ 31 h 63"/>
                <a:gd name="T112" fmla="*/ 37 w 1082"/>
                <a:gd name="T113"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82" h="63">
                  <a:moveTo>
                    <a:pt x="1082" y="34"/>
                  </a:moveTo>
                  <a:lnTo>
                    <a:pt x="1046" y="34"/>
                  </a:lnTo>
                  <a:lnTo>
                    <a:pt x="1046" y="29"/>
                  </a:lnTo>
                  <a:lnTo>
                    <a:pt x="1082" y="29"/>
                  </a:lnTo>
                  <a:lnTo>
                    <a:pt x="1082" y="34"/>
                  </a:lnTo>
                  <a:close/>
                  <a:moveTo>
                    <a:pt x="1032" y="34"/>
                  </a:moveTo>
                  <a:lnTo>
                    <a:pt x="997" y="34"/>
                  </a:lnTo>
                  <a:lnTo>
                    <a:pt x="997" y="29"/>
                  </a:lnTo>
                  <a:lnTo>
                    <a:pt x="1032" y="29"/>
                  </a:lnTo>
                  <a:lnTo>
                    <a:pt x="1032" y="34"/>
                  </a:lnTo>
                  <a:close/>
                  <a:moveTo>
                    <a:pt x="983" y="34"/>
                  </a:moveTo>
                  <a:lnTo>
                    <a:pt x="947" y="34"/>
                  </a:lnTo>
                  <a:lnTo>
                    <a:pt x="947" y="29"/>
                  </a:lnTo>
                  <a:lnTo>
                    <a:pt x="983" y="29"/>
                  </a:lnTo>
                  <a:lnTo>
                    <a:pt x="983" y="34"/>
                  </a:lnTo>
                  <a:close/>
                  <a:moveTo>
                    <a:pt x="934" y="34"/>
                  </a:moveTo>
                  <a:lnTo>
                    <a:pt x="898" y="34"/>
                  </a:lnTo>
                  <a:lnTo>
                    <a:pt x="898" y="29"/>
                  </a:lnTo>
                  <a:lnTo>
                    <a:pt x="934" y="29"/>
                  </a:lnTo>
                  <a:lnTo>
                    <a:pt x="934" y="34"/>
                  </a:lnTo>
                  <a:close/>
                  <a:moveTo>
                    <a:pt x="885" y="34"/>
                  </a:moveTo>
                  <a:lnTo>
                    <a:pt x="849" y="34"/>
                  </a:lnTo>
                  <a:lnTo>
                    <a:pt x="849" y="29"/>
                  </a:lnTo>
                  <a:lnTo>
                    <a:pt x="885" y="29"/>
                  </a:lnTo>
                  <a:lnTo>
                    <a:pt x="885" y="34"/>
                  </a:lnTo>
                  <a:close/>
                  <a:moveTo>
                    <a:pt x="836" y="34"/>
                  </a:moveTo>
                  <a:lnTo>
                    <a:pt x="800" y="34"/>
                  </a:lnTo>
                  <a:lnTo>
                    <a:pt x="800" y="29"/>
                  </a:lnTo>
                  <a:lnTo>
                    <a:pt x="836" y="29"/>
                  </a:lnTo>
                  <a:lnTo>
                    <a:pt x="836" y="34"/>
                  </a:lnTo>
                  <a:close/>
                  <a:moveTo>
                    <a:pt x="786" y="34"/>
                  </a:moveTo>
                  <a:lnTo>
                    <a:pt x="750" y="34"/>
                  </a:lnTo>
                  <a:lnTo>
                    <a:pt x="750" y="29"/>
                  </a:lnTo>
                  <a:lnTo>
                    <a:pt x="786" y="29"/>
                  </a:lnTo>
                  <a:lnTo>
                    <a:pt x="786" y="34"/>
                  </a:lnTo>
                  <a:close/>
                  <a:moveTo>
                    <a:pt x="737" y="34"/>
                  </a:moveTo>
                  <a:lnTo>
                    <a:pt x="701" y="34"/>
                  </a:lnTo>
                  <a:lnTo>
                    <a:pt x="701" y="29"/>
                  </a:lnTo>
                  <a:lnTo>
                    <a:pt x="737" y="29"/>
                  </a:lnTo>
                  <a:lnTo>
                    <a:pt x="737" y="34"/>
                  </a:lnTo>
                  <a:close/>
                  <a:moveTo>
                    <a:pt x="688" y="34"/>
                  </a:moveTo>
                  <a:lnTo>
                    <a:pt x="652" y="34"/>
                  </a:lnTo>
                  <a:lnTo>
                    <a:pt x="652" y="29"/>
                  </a:lnTo>
                  <a:lnTo>
                    <a:pt x="688" y="29"/>
                  </a:lnTo>
                  <a:lnTo>
                    <a:pt x="688" y="34"/>
                  </a:lnTo>
                  <a:close/>
                  <a:moveTo>
                    <a:pt x="639" y="34"/>
                  </a:moveTo>
                  <a:lnTo>
                    <a:pt x="603" y="34"/>
                  </a:lnTo>
                  <a:lnTo>
                    <a:pt x="603" y="29"/>
                  </a:lnTo>
                  <a:lnTo>
                    <a:pt x="639" y="29"/>
                  </a:lnTo>
                  <a:lnTo>
                    <a:pt x="639" y="34"/>
                  </a:lnTo>
                  <a:close/>
                  <a:moveTo>
                    <a:pt x="589" y="34"/>
                  </a:moveTo>
                  <a:lnTo>
                    <a:pt x="553" y="34"/>
                  </a:lnTo>
                  <a:lnTo>
                    <a:pt x="553" y="29"/>
                  </a:lnTo>
                  <a:lnTo>
                    <a:pt x="589" y="29"/>
                  </a:lnTo>
                  <a:lnTo>
                    <a:pt x="589" y="34"/>
                  </a:lnTo>
                  <a:close/>
                  <a:moveTo>
                    <a:pt x="540" y="34"/>
                  </a:moveTo>
                  <a:lnTo>
                    <a:pt x="504" y="34"/>
                  </a:lnTo>
                  <a:lnTo>
                    <a:pt x="504" y="29"/>
                  </a:lnTo>
                  <a:lnTo>
                    <a:pt x="540" y="29"/>
                  </a:lnTo>
                  <a:lnTo>
                    <a:pt x="540" y="34"/>
                  </a:lnTo>
                  <a:close/>
                  <a:moveTo>
                    <a:pt x="491" y="34"/>
                  </a:moveTo>
                  <a:lnTo>
                    <a:pt x="455" y="34"/>
                  </a:lnTo>
                  <a:lnTo>
                    <a:pt x="455" y="29"/>
                  </a:lnTo>
                  <a:lnTo>
                    <a:pt x="491" y="29"/>
                  </a:lnTo>
                  <a:lnTo>
                    <a:pt x="491" y="34"/>
                  </a:lnTo>
                  <a:close/>
                  <a:moveTo>
                    <a:pt x="442" y="34"/>
                  </a:moveTo>
                  <a:lnTo>
                    <a:pt x="406" y="34"/>
                  </a:lnTo>
                  <a:lnTo>
                    <a:pt x="406" y="29"/>
                  </a:lnTo>
                  <a:lnTo>
                    <a:pt x="442" y="29"/>
                  </a:lnTo>
                  <a:lnTo>
                    <a:pt x="442" y="34"/>
                  </a:lnTo>
                  <a:close/>
                  <a:moveTo>
                    <a:pt x="392" y="34"/>
                  </a:moveTo>
                  <a:lnTo>
                    <a:pt x="356" y="34"/>
                  </a:lnTo>
                  <a:lnTo>
                    <a:pt x="356" y="29"/>
                  </a:lnTo>
                  <a:lnTo>
                    <a:pt x="392" y="29"/>
                  </a:lnTo>
                  <a:lnTo>
                    <a:pt x="392" y="34"/>
                  </a:lnTo>
                  <a:close/>
                  <a:moveTo>
                    <a:pt x="343" y="34"/>
                  </a:moveTo>
                  <a:lnTo>
                    <a:pt x="307" y="34"/>
                  </a:lnTo>
                  <a:lnTo>
                    <a:pt x="307" y="29"/>
                  </a:lnTo>
                  <a:lnTo>
                    <a:pt x="343" y="29"/>
                  </a:lnTo>
                  <a:lnTo>
                    <a:pt x="343" y="34"/>
                  </a:lnTo>
                  <a:close/>
                  <a:moveTo>
                    <a:pt x="294" y="34"/>
                  </a:moveTo>
                  <a:lnTo>
                    <a:pt x="258" y="34"/>
                  </a:lnTo>
                  <a:lnTo>
                    <a:pt x="258" y="29"/>
                  </a:lnTo>
                  <a:lnTo>
                    <a:pt x="294" y="29"/>
                  </a:lnTo>
                  <a:lnTo>
                    <a:pt x="294" y="34"/>
                  </a:lnTo>
                  <a:close/>
                  <a:moveTo>
                    <a:pt x="245" y="34"/>
                  </a:moveTo>
                  <a:lnTo>
                    <a:pt x="209" y="34"/>
                  </a:lnTo>
                  <a:lnTo>
                    <a:pt x="209" y="29"/>
                  </a:lnTo>
                  <a:lnTo>
                    <a:pt x="245" y="29"/>
                  </a:lnTo>
                  <a:lnTo>
                    <a:pt x="245" y="34"/>
                  </a:lnTo>
                  <a:close/>
                  <a:moveTo>
                    <a:pt x="195" y="34"/>
                  </a:moveTo>
                  <a:lnTo>
                    <a:pt x="160" y="34"/>
                  </a:lnTo>
                  <a:lnTo>
                    <a:pt x="160" y="29"/>
                  </a:lnTo>
                  <a:lnTo>
                    <a:pt x="195" y="29"/>
                  </a:lnTo>
                  <a:lnTo>
                    <a:pt x="195" y="34"/>
                  </a:lnTo>
                  <a:close/>
                  <a:moveTo>
                    <a:pt x="146" y="34"/>
                  </a:moveTo>
                  <a:lnTo>
                    <a:pt x="110" y="34"/>
                  </a:lnTo>
                  <a:lnTo>
                    <a:pt x="110" y="29"/>
                  </a:lnTo>
                  <a:lnTo>
                    <a:pt x="146" y="29"/>
                  </a:lnTo>
                  <a:lnTo>
                    <a:pt x="146" y="34"/>
                  </a:lnTo>
                  <a:close/>
                  <a:moveTo>
                    <a:pt x="97" y="34"/>
                  </a:moveTo>
                  <a:lnTo>
                    <a:pt x="61" y="34"/>
                  </a:lnTo>
                  <a:lnTo>
                    <a:pt x="61" y="29"/>
                  </a:lnTo>
                  <a:lnTo>
                    <a:pt x="97" y="29"/>
                  </a:lnTo>
                  <a:lnTo>
                    <a:pt x="97" y="34"/>
                  </a:lnTo>
                  <a:close/>
                  <a:moveTo>
                    <a:pt x="48" y="34"/>
                  </a:moveTo>
                  <a:lnTo>
                    <a:pt x="31" y="34"/>
                  </a:lnTo>
                  <a:lnTo>
                    <a:pt x="31" y="29"/>
                  </a:lnTo>
                  <a:lnTo>
                    <a:pt x="48" y="29"/>
                  </a:lnTo>
                  <a:lnTo>
                    <a:pt x="48" y="34"/>
                  </a:lnTo>
                  <a:close/>
                  <a:moveTo>
                    <a:pt x="37" y="63"/>
                  </a:moveTo>
                  <a:lnTo>
                    <a:pt x="0" y="31"/>
                  </a:lnTo>
                  <a:lnTo>
                    <a:pt x="37" y="0"/>
                  </a:lnTo>
                  <a:lnTo>
                    <a:pt x="37" y="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Rectangle 65"/>
            <p:cNvSpPr>
              <a:spLocks noChangeArrowheads="1"/>
            </p:cNvSpPr>
            <p:nvPr/>
          </p:nvSpPr>
          <p:spPr bwMode="auto">
            <a:xfrm>
              <a:off x="4296" y="1524"/>
              <a:ext cx="35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createRep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66"/>
            <p:cNvSpPr>
              <a:spLocks noChangeArrowheads="1"/>
            </p:cNvSpPr>
            <p:nvPr/>
          </p:nvSpPr>
          <p:spPr bwMode="auto">
            <a:xfrm>
              <a:off x="4593" y="1524"/>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4617" y="1524"/>
              <a:ext cx="13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obj</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68"/>
            <p:cNvSpPr>
              <a:spLocks noChangeArrowheads="1"/>
            </p:cNvSpPr>
            <p:nvPr/>
          </p:nvSpPr>
          <p:spPr bwMode="auto">
            <a:xfrm>
              <a:off x="4713" y="1524"/>
              <a:ext cx="7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1" name="Rectangle 69"/>
            <p:cNvSpPr>
              <a:spLocks noChangeArrowheads="1"/>
            </p:cNvSpPr>
            <p:nvPr/>
          </p:nvSpPr>
          <p:spPr bwMode="auto">
            <a:xfrm>
              <a:off x="4753" y="1524"/>
              <a:ext cx="17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addr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70"/>
            <p:cNvSpPr>
              <a:spLocks noChangeArrowheads="1"/>
            </p:cNvSpPr>
            <p:nvPr/>
          </p:nvSpPr>
          <p:spPr bwMode="auto">
            <a:xfrm>
              <a:off x="4885" y="1524"/>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Freeform 71"/>
            <p:cNvSpPr>
              <a:spLocks noEditPoints="1"/>
            </p:cNvSpPr>
            <p:nvPr/>
          </p:nvSpPr>
          <p:spPr bwMode="auto">
            <a:xfrm>
              <a:off x="4273" y="1578"/>
              <a:ext cx="1082" cy="62"/>
            </a:xfrm>
            <a:custGeom>
              <a:avLst/>
              <a:gdLst>
                <a:gd name="T0" fmla="*/ 0 w 1082"/>
                <a:gd name="T1" fmla="*/ 28 h 62"/>
                <a:gd name="T2" fmla="*/ 1051 w 1082"/>
                <a:gd name="T3" fmla="*/ 28 h 62"/>
                <a:gd name="T4" fmla="*/ 1051 w 1082"/>
                <a:gd name="T5" fmla="*/ 33 h 62"/>
                <a:gd name="T6" fmla="*/ 0 w 1082"/>
                <a:gd name="T7" fmla="*/ 33 h 62"/>
                <a:gd name="T8" fmla="*/ 0 w 1082"/>
                <a:gd name="T9" fmla="*/ 28 h 62"/>
                <a:gd name="T10" fmla="*/ 1044 w 1082"/>
                <a:gd name="T11" fmla="*/ 0 h 62"/>
                <a:gd name="T12" fmla="*/ 1082 w 1082"/>
                <a:gd name="T13" fmla="*/ 31 h 62"/>
                <a:gd name="T14" fmla="*/ 1044 w 1082"/>
                <a:gd name="T15" fmla="*/ 62 h 62"/>
                <a:gd name="T16" fmla="*/ 1044 w 1082"/>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2" h="62">
                  <a:moveTo>
                    <a:pt x="0" y="28"/>
                  </a:moveTo>
                  <a:lnTo>
                    <a:pt x="1051" y="28"/>
                  </a:lnTo>
                  <a:lnTo>
                    <a:pt x="1051" y="33"/>
                  </a:lnTo>
                  <a:lnTo>
                    <a:pt x="0" y="33"/>
                  </a:lnTo>
                  <a:lnTo>
                    <a:pt x="0" y="28"/>
                  </a:lnTo>
                  <a:close/>
                  <a:moveTo>
                    <a:pt x="1044" y="0"/>
                  </a:moveTo>
                  <a:lnTo>
                    <a:pt x="1082" y="31"/>
                  </a:lnTo>
                  <a:lnTo>
                    <a:pt x="1044" y="62"/>
                  </a:lnTo>
                  <a:lnTo>
                    <a:pt x="104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Rectangle 72"/>
            <p:cNvSpPr>
              <a:spLocks noChangeArrowheads="1"/>
            </p:cNvSpPr>
            <p:nvPr/>
          </p:nvSpPr>
          <p:spPr bwMode="auto">
            <a:xfrm>
              <a:off x="5355" y="844"/>
              <a:ext cx="74" cy="2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73"/>
            <p:cNvSpPr>
              <a:spLocks noEditPoints="1"/>
            </p:cNvSpPr>
            <p:nvPr/>
          </p:nvSpPr>
          <p:spPr bwMode="auto">
            <a:xfrm>
              <a:off x="5352" y="841"/>
              <a:ext cx="80" cy="2919"/>
            </a:xfrm>
            <a:custGeom>
              <a:avLst/>
              <a:gdLst>
                <a:gd name="T0" fmla="*/ 0 w 432"/>
                <a:gd name="T1" fmla="*/ 16 h 15632"/>
                <a:gd name="T2" fmla="*/ 16 w 432"/>
                <a:gd name="T3" fmla="*/ 0 h 15632"/>
                <a:gd name="T4" fmla="*/ 416 w 432"/>
                <a:gd name="T5" fmla="*/ 0 h 15632"/>
                <a:gd name="T6" fmla="*/ 432 w 432"/>
                <a:gd name="T7" fmla="*/ 16 h 15632"/>
                <a:gd name="T8" fmla="*/ 432 w 432"/>
                <a:gd name="T9" fmla="*/ 15616 h 15632"/>
                <a:gd name="T10" fmla="*/ 416 w 432"/>
                <a:gd name="T11" fmla="*/ 15632 h 15632"/>
                <a:gd name="T12" fmla="*/ 16 w 432"/>
                <a:gd name="T13" fmla="*/ 15632 h 15632"/>
                <a:gd name="T14" fmla="*/ 0 w 432"/>
                <a:gd name="T15" fmla="*/ 15616 h 15632"/>
                <a:gd name="T16" fmla="*/ 0 w 432"/>
                <a:gd name="T17" fmla="*/ 16 h 15632"/>
                <a:gd name="T18" fmla="*/ 32 w 432"/>
                <a:gd name="T19" fmla="*/ 15616 h 15632"/>
                <a:gd name="T20" fmla="*/ 16 w 432"/>
                <a:gd name="T21" fmla="*/ 15600 h 15632"/>
                <a:gd name="T22" fmla="*/ 416 w 432"/>
                <a:gd name="T23" fmla="*/ 15600 h 15632"/>
                <a:gd name="T24" fmla="*/ 400 w 432"/>
                <a:gd name="T25" fmla="*/ 15616 h 15632"/>
                <a:gd name="T26" fmla="*/ 400 w 432"/>
                <a:gd name="T27" fmla="*/ 16 h 15632"/>
                <a:gd name="T28" fmla="*/ 416 w 432"/>
                <a:gd name="T29" fmla="*/ 32 h 15632"/>
                <a:gd name="T30" fmla="*/ 16 w 432"/>
                <a:gd name="T31" fmla="*/ 32 h 15632"/>
                <a:gd name="T32" fmla="*/ 32 w 432"/>
                <a:gd name="T33" fmla="*/ 16 h 15632"/>
                <a:gd name="T34" fmla="*/ 32 w 432"/>
                <a:gd name="T35" fmla="*/ 15616 h 15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5632">
                  <a:moveTo>
                    <a:pt x="0" y="16"/>
                  </a:moveTo>
                  <a:cubicBezTo>
                    <a:pt x="0" y="8"/>
                    <a:pt x="8" y="0"/>
                    <a:pt x="16" y="0"/>
                  </a:cubicBezTo>
                  <a:lnTo>
                    <a:pt x="416" y="0"/>
                  </a:lnTo>
                  <a:cubicBezTo>
                    <a:pt x="425" y="0"/>
                    <a:pt x="432" y="8"/>
                    <a:pt x="432" y="16"/>
                  </a:cubicBezTo>
                  <a:lnTo>
                    <a:pt x="432" y="15616"/>
                  </a:lnTo>
                  <a:cubicBezTo>
                    <a:pt x="432" y="15625"/>
                    <a:pt x="425" y="15632"/>
                    <a:pt x="416" y="15632"/>
                  </a:cubicBezTo>
                  <a:lnTo>
                    <a:pt x="16" y="15632"/>
                  </a:lnTo>
                  <a:cubicBezTo>
                    <a:pt x="8" y="15632"/>
                    <a:pt x="0" y="15625"/>
                    <a:pt x="0" y="15616"/>
                  </a:cubicBezTo>
                  <a:lnTo>
                    <a:pt x="0" y="16"/>
                  </a:lnTo>
                  <a:close/>
                  <a:moveTo>
                    <a:pt x="32" y="15616"/>
                  </a:moveTo>
                  <a:lnTo>
                    <a:pt x="16" y="15600"/>
                  </a:lnTo>
                  <a:lnTo>
                    <a:pt x="416" y="15600"/>
                  </a:lnTo>
                  <a:lnTo>
                    <a:pt x="400" y="15616"/>
                  </a:lnTo>
                  <a:lnTo>
                    <a:pt x="400" y="16"/>
                  </a:lnTo>
                  <a:lnTo>
                    <a:pt x="416" y="32"/>
                  </a:lnTo>
                  <a:lnTo>
                    <a:pt x="16" y="32"/>
                  </a:lnTo>
                  <a:lnTo>
                    <a:pt x="32" y="16"/>
                  </a:lnTo>
                  <a:lnTo>
                    <a:pt x="32" y="156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Rectangle 74"/>
            <p:cNvSpPr>
              <a:spLocks noChangeArrowheads="1"/>
            </p:cNvSpPr>
            <p:nvPr/>
          </p:nvSpPr>
          <p:spPr bwMode="auto">
            <a:xfrm>
              <a:off x="6772" y="844"/>
              <a:ext cx="75" cy="2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5"/>
            <p:cNvSpPr>
              <a:spLocks noEditPoints="1"/>
            </p:cNvSpPr>
            <p:nvPr/>
          </p:nvSpPr>
          <p:spPr bwMode="auto">
            <a:xfrm>
              <a:off x="6769" y="841"/>
              <a:ext cx="81" cy="2919"/>
            </a:xfrm>
            <a:custGeom>
              <a:avLst/>
              <a:gdLst>
                <a:gd name="T0" fmla="*/ 0 w 432"/>
                <a:gd name="T1" fmla="*/ 16 h 15632"/>
                <a:gd name="T2" fmla="*/ 16 w 432"/>
                <a:gd name="T3" fmla="*/ 0 h 15632"/>
                <a:gd name="T4" fmla="*/ 416 w 432"/>
                <a:gd name="T5" fmla="*/ 0 h 15632"/>
                <a:gd name="T6" fmla="*/ 432 w 432"/>
                <a:gd name="T7" fmla="*/ 16 h 15632"/>
                <a:gd name="T8" fmla="*/ 432 w 432"/>
                <a:gd name="T9" fmla="*/ 15616 h 15632"/>
                <a:gd name="T10" fmla="*/ 416 w 432"/>
                <a:gd name="T11" fmla="*/ 15632 h 15632"/>
                <a:gd name="T12" fmla="*/ 16 w 432"/>
                <a:gd name="T13" fmla="*/ 15632 h 15632"/>
                <a:gd name="T14" fmla="*/ 0 w 432"/>
                <a:gd name="T15" fmla="*/ 15616 h 15632"/>
                <a:gd name="T16" fmla="*/ 0 w 432"/>
                <a:gd name="T17" fmla="*/ 16 h 15632"/>
                <a:gd name="T18" fmla="*/ 32 w 432"/>
                <a:gd name="T19" fmla="*/ 15616 h 15632"/>
                <a:gd name="T20" fmla="*/ 16 w 432"/>
                <a:gd name="T21" fmla="*/ 15600 h 15632"/>
                <a:gd name="T22" fmla="*/ 416 w 432"/>
                <a:gd name="T23" fmla="*/ 15600 h 15632"/>
                <a:gd name="T24" fmla="*/ 400 w 432"/>
                <a:gd name="T25" fmla="*/ 15616 h 15632"/>
                <a:gd name="T26" fmla="*/ 400 w 432"/>
                <a:gd name="T27" fmla="*/ 16 h 15632"/>
                <a:gd name="T28" fmla="*/ 416 w 432"/>
                <a:gd name="T29" fmla="*/ 32 h 15632"/>
                <a:gd name="T30" fmla="*/ 16 w 432"/>
                <a:gd name="T31" fmla="*/ 32 h 15632"/>
                <a:gd name="T32" fmla="*/ 32 w 432"/>
                <a:gd name="T33" fmla="*/ 16 h 15632"/>
                <a:gd name="T34" fmla="*/ 32 w 432"/>
                <a:gd name="T35" fmla="*/ 15616 h 15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5632">
                  <a:moveTo>
                    <a:pt x="0" y="16"/>
                  </a:moveTo>
                  <a:cubicBezTo>
                    <a:pt x="0" y="8"/>
                    <a:pt x="8" y="0"/>
                    <a:pt x="16" y="0"/>
                  </a:cubicBezTo>
                  <a:lnTo>
                    <a:pt x="416" y="0"/>
                  </a:lnTo>
                  <a:cubicBezTo>
                    <a:pt x="425" y="0"/>
                    <a:pt x="432" y="8"/>
                    <a:pt x="432" y="16"/>
                  </a:cubicBezTo>
                  <a:lnTo>
                    <a:pt x="432" y="15616"/>
                  </a:lnTo>
                  <a:cubicBezTo>
                    <a:pt x="432" y="15625"/>
                    <a:pt x="425" y="15632"/>
                    <a:pt x="416" y="15632"/>
                  </a:cubicBezTo>
                  <a:lnTo>
                    <a:pt x="16" y="15632"/>
                  </a:lnTo>
                  <a:cubicBezTo>
                    <a:pt x="8" y="15632"/>
                    <a:pt x="0" y="15625"/>
                    <a:pt x="0" y="15616"/>
                  </a:cubicBezTo>
                  <a:lnTo>
                    <a:pt x="0" y="16"/>
                  </a:lnTo>
                  <a:close/>
                  <a:moveTo>
                    <a:pt x="32" y="15616"/>
                  </a:moveTo>
                  <a:lnTo>
                    <a:pt x="16" y="15600"/>
                  </a:lnTo>
                  <a:lnTo>
                    <a:pt x="416" y="15600"/>
                  </a:lnTo>
                  <a:lnTo>
                    <a:pt x="400" y="15616"/>
                  </a:lnTo>
                  <a:lnTo>
                    <a:pt x="400" y="16"/>
                  </a:lnTo>
                  <a:lnTo>
                    <a:pt x="416" y="32"/>
                  </a:lnTo>
                  <a:lnTo>
                    <a:pt x="16" y="32"/>
                  </a:lnTo>
                  <a:lnTo>
                    <a:pt x="32" y="16"/>
                  </a:lnTo>
                  <a:lnTo>
                    <a:pt x="32" y="156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Rectangle 76"/>
            <p:cNvSpPr>
              <a:spLocks noChangeArrowheads="1"/>
            </p:cNvSpPr>
            <p:nvPr/>
          </p:nvSpPr>
          <p:spPr bwMode="auto">
            <a:xfrm>
              <a:off x="6101" y="844"/>
              <a:ext cx="74" cy="20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77"/>
            <p:cNvSpPr>
              <a:spLocks noEditPoints="1"/>
            </p:cNvSpPr>
            <p:nvPr/>
          </p:nvSpPr>
          <p:spPr bwMode="auto">
            <a:xfrm>
              <a:off x="6098" y="841"/>
              <a:ext cx="80" cy="2023"/>
            </a:xfrm>
            <a:custGeom>
              <a:avLst/>
              <a:gdLst>
                <a:gd name="T0" fmla="*/ 0 w 864"/>
                <a:gd name="T1" fmla="*/ 32 h 21664"/>
                <a:gd name="T2" fmla="*/ 32 w 864"/>
                <a:gd name="T3" fmla="*/ 0 h 21664"/>
                <a:gd name="T4" fmla="*/ 832 w 864"/>
                <a:gd name="T5" fmla="*/ 0 h 21664"/>
                <a:gd name="T6" fmla="*/ 864 w 864"/>
                <a:gd name="T7" fmla="*/ 32 h 21664"/>
                <a:gd name="T8" fmla="*/ 864 w 864"/>
                <a:gd name="T9" fmla="*/ 21632 h 21664"/>
                <a:gd name="T10" fmla="*/ 832 w 864"/>
                <a:gd name="T11" fmla="*/ 21664 h 21664"/>
                <a:gd name="T12" fmla="*/ 32 w 864"/>
                <a:gd name="T13" fmla="*/ 21664 h 21664"/>
                <a:gd name="T14" fmla="*/ 0 w 864"/>
                <a:gd name="T15" fmla="*/ 21632 h 21664"/>
                <a:gd name="T16" fmla="*/ 0 w 864"/>
                <a:gd name="T17" fmla="*/ 32 h 21664"/>
                <a:gd name="T18" fmla="*/ 64 w 864"/>
                <a:gd name="T19" fmla="*/ 21632 h 21664"/>
                <a:gd name="T20" fmla="*/ 32 w 864"/>
                <a:gd name="T21" fmla="*/ 21600 h 21664"/>
                <a:gd name="T22" fmla="*/ 832 w 864"/>
                <a:gd name="T23" fmla="*/ 21600 h 21664"/>
                <a:gd name="T24" fmla="*/ 800 w 864"/>
                <a:gd name="T25" fmla="*/ 21632 h 21664"/>
                <a:gd name="T26" fmla="*/ 800 w 864"/>
                <a:gd name="T27" fmla="*/ 32 h 21664"/>
                <a:gd name="T28" fmla="*/ 832 w 864"/>
                <a:gd name="T29" fmla="*/ 64 h 21664"/>
                <a:gd name="T30" fmla="*/ 32 w 864"/>
                <a:gd name="T31" fmla="*/ 64 h 21664"/>
                <a:gd name="T32" fmla="*/ 64 w 864"/>
                <a:gd name="T33" fmla="*/ 32 h 21664"/>
                <a:gd name="T34" fmla="*/ 64 w 864"/>
                <a:gd name="T35" fmla="*/ 21632 h 21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4" h="21664">
                  <a:moveTo>
                    <a:pt x="0" y="32"/>
                  </a:moveTo>
                  <a:cubicBezTo>
                    <a:pt x="0" y="15"/>
                    <a:pt x="15" y="0"/>
                    <a:pt x="32" y="0"/>
                  </a:cubicBezTo>
                  <a:lnTo>
                    <a:pt x="832" y="0"/>
                  </a:lnTo>
                  <a:cubicBezTo>
                    <a:pt x="850" y="0"/>
                    <a:pt x="864" y="15"/>
                    <a:pt x="864" y="32"/>
                  </a:cubicBezTo>
                  <a:lnTo>
                    <a:pt x="864" y="21632"/>
                  </a:lnTo>
                  <a:cubicBezTo>
                    <a:pt x="864" y="21650"/>
                    <a:pt x="850" y="21664"/>
                    <a:pt x="832" y="21664"/>
                  </a:cubicBezTo>
                  <a:lnTo>
                    <a:pt x="32" y="21664"/>
                  </a:lnTo>
                  <a:cubicBezTo>
                    <a:pt x="15" y="21664"/>
                    <a:pt x="0" y="21650"/>
                    <a:pt x="0" y="21632"/>
                  </a:cubicBezTo>
                  <a:lnTo>
                    <a:pt x="0" y="32"/>
                  </a:lnTo>
                  <a:close/>
                  <a:moveTo>
                    <a:pt x="64" y="21632"/>
                  </a:moveTo>
                  <a:lnTo>
                    <a:pt x="32" y="21600"/>
                  </a:lnTo>
                  <a:lnTo>
                    <a:pt x="832" y="21600"/>
                  </a:lnTo>
                  <a:lnTo>
                    <a:pt x="800" y="21632"/>
                  </a:lnTo>
                  <a:lnTo>
                    <a:pt x="800" y="32"/>
                  </a:lnTo>
                  <a:lnTo>
                    <a:pt x="832" y="64"/>
                  </a:lnTo>
                  <a:lnTo>
                    <a:pt x="32" y="64"/>
                  </a:lnTo>
                  <a:lnTo>
                    <a:pt x="64" y="32"/>
                  </a:lnTo>
                  <a:lnTo>
                    <a:pt x="64" y="21632"/>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Rectangle 78"/>
            <p:cNvSpPr>
              <a:spLocks noChangeArrowheads="1"/>
            </p:cNvSpPr>
            <p:nvPr/>
          </p:nvSpPr>
          <p:spPr bwMode="auto">
            <a:xfrm>
              <a:off x="5452" y="2291"/>
              <a:ext cx="563"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registerForWrite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9"/>
            <p:cNvSpPr>
              <a:spLocks noChangeArrowheads="1"/>
            </p:cNvSpPr>
            <p:nvPr/>
          </p:nvSpPr>
          <p:spPr bwMode="auto">
            <a:xfrm>
              <a:off x="5945" y="2291"/>
              <a:ext cx="26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(place,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2" name="Rectangle 80"/>
            <p:cNvSpPr>
              <a:spLocks noChangeArrowheads="1"/>
            </p:cNvSpPr>
            <p:nvPr/>
          </p:nvSpPr>
          <p:spPr bwMode="auto">
            <a:xfrm>
              <a:off x="6168" y="2291"/>
              <a:ext cx="193"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pObj</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3" name="Rectangle 81"/>
            <p:cNvSpPr>
              <a:spLocks noChangeArrowheads="1"/>
            </p:cNvSpPr>
            <p:nvPr/>
          </p:nvSpPr>
          <p:spPr bwMode="auto">
            <a:xfrm>
              <a:off x="6318" y="2291"/>
              <a:ext cx="7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82"/>
            <p:cNvSpPr>
              <a:spLocks noChangeArrowheads="1"/>
            </p:cNvSpPr>
            <p:nvPr/>
          </p:nvSpPr>
          <p:spPr bwMode="auto">
            <a:xfrm>
              <a:off x="6355" y="2291"/>
              <a:ext cx="1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desc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5" name="Rectangle 83"/>
            <p:cNvSpPr>
              <a:spLocks noChangeArrowheads="1"/>
            </p:cNvSpPr>
            <p:nvPr/>
          </p:nvSpPr>
          <p:spPr bwMode="auto">
            <a:xfrm>
              <a:off x="6487" y="2291"/>
              <a:ext cx="5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6" name="Freeform 84"/>
            <p:cNvSpPr>
              <a:spLocks noEditPoints="1"/>
            </p:cNvSpPr>
            <p:nvPr/>
          </p:nvSpPr>
          <p:spPr bwMode="auto">
            <a:xfrm>
              <a:off x="5429" y="2344"/>
              <a:ext cx="1343" cy="62"/>
            </a:xfrm>
            <a:custGeom>
              <a:avLst/>
              <a:gdLst>
                <a:gd name="T0" fmla="*/ 0 w 1343"/>
                <a:gd name="T1" fmla="*/ 29 h 62"/>
                <a:gd name="T2" fmla="*/ 1312 w 1343"/>
                <a:gd name="T3" fmla="*/ 29 h 62"/>
                <a:gd name="T4" fmla="*/ 1312 w 1343"/>
                <a:gd name="T5" fmla="*/ 33 h 62"/>
                <a:gd name="T6" fmla="*/ 0 w 1343"/>
                <a:gd name="T7" fmla="*/ 33 h 62"/>
                <a:gd name="T8" fmla="*/ 0 w 1343"/>
                <a:gd name="T9" fmla="*/ 29 h 62"/>
                <a:gd name="T10" fmla="*/ 1306 w 1343"/>
                <a:gd name="T11" fmla="*/ 0 h 62"/>
                <a:gd name="T12" fmla="*/ 1343 w 1343"/>
                <a:gd name="T13" fmla="*/ 31 h 62"/>
                <a:gd name="T14" fmla="*/ 1306 w 1343"/>
                <a:gd name="T15" fmla="*/ 62 h 62"/>
                <a:gd name="T16" fmla="*/ 1306 w 1343"/>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3" h="62">
                  <a:moveTo>
                    <a:pt x="0" y="29"/>
                  </a:moveTo>
                  <a:lnTo>
                    <a:pt x="1312" y="29"/>
                  </a:lnTo>
                  <a:lnTo>
                    <a:pt x="1312" y="33"/>
                  </a:lnTo>
                  <a:lnTo>
                    <a:pt x="0" y="33"/>
                  </a:lnTo>
                  <a:lnTo>
                    <a:pt x="0" y="29"/>
                  </a:lnTo>
                  <a:close/>
                  <a:moveTo>
                    <a:pt x="1306" y="0"/>
                  </a:moveTo>
                  <a:lnTo>
                    <a:pt x="1343" y="31"/>
                  </a:lnTo>
                  <a:lnTo>
                    <a:pt x="1306" y="62"/>
                  </a:lnTo>
                  <a:lnTo>
                    <a:pt x="130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Rectangle 85"/>
            <p:cNvSpPr>
              <a:spLocks noChangeArrowheads="1"/>
            </p:cNvSpPr>
            <p:nvPr/>
          </p:nvSpPr>
          <p:spPr bwMode="auto">
            <a:xfrm>
              <a:off x="6639" y="2438"/>
              <a:ext cx="146"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token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Freeform 86"/>
            <p:cNvSpPr>
              <a:spLocks noEditPoints="1"/>
            </p:cNvSpPr>
            <p:nvPr/>
          </p:nvSpPr>
          <p:spPr bwMode="auto">
            <a:xfrm>
              <a:off x="5429" y="2455"/>
              <a:ext cx="1343" cy="62"/>
            </a:xfrm>
            <a:custGeom>
              <a:avLst/>
              <a:gdLst>
                <a:gd name="T0" fmla="*/ 1308 w 1343"/>
                <a:gd name="T1" fmla="*/ 28 h 62"/>
                <a:gd name="T2" fmla="*/ 1294 w 1343"/>
                <a:gd name="T3" fmla="*/ 33 h 62"/>
                <a:gd name="T4" fmla="*/ 1294 w 1343"/>
                <a:gd name="T5" fmla="*/ 28 h 62"/>
                <a:gd name="T6" fmla="*/ 1209 w 1343"/>
                <a:gd name="T7" fmla="*/ 33 h 62"/>
                <a:gd name="T8" fmla="*/ 1245 w 1343"/>
                <a:gd name="T9" fmla="*/ 33 h 62"/>
                <a:gd name="T10" fmla="*/ 1160 w 1343"/>
                <a:gd name="T11" fmla="*/ 28 h 62"/>
                <a:gd name="T12" fmla="*/ 1146 w 1343"/>
                <a:gd name="T13" fmla="*/ 33 h 62"/>
                <a:gd name="T14" fmla="*/ 1146 w 1343"/>
                <a:gd name="T15" fmla="*/ 28 h 62"/>
                <a:gd name="T16" fmla="*/ 1061 w 1343"/>
                <a:gd name="T17" fmla="*/ 33 h 62"/>
                <a:gd name="T18" fmla="*/ 1097 w 1343"/>
                <a:gd name="T19" fmla="*/ 33 h 62"/>
                <a:gd name="T20" fmla="*/ 1012 w 1343"/>
                <a:gd name="T21" fmla="*/ 28 h 62"/>
                <a:gd name="T22" fmla="*/ 999 w 1343"/>
                <a:gd name="T23" fmla="*/ 33 h 62"/>
                <a:gd name="T24" fmla="*/ 999 w 1343"/>
                <a:gd name="T25" fmla="*/ 28 h 62"/>
                <a:gd name="T26" fmla="*/ 914 w 1343"/>
                <a:gd name="T27" fmla="*/ 33 h 62"/>
                <a:gd name="T28" fmla="*/ 949 w 1343"/>
                <a:gd name="T29" fmla="*/ 33 h 62"/>
                <a:gd name="T30" fmla="*/ 864 w 1343"/>
                <a:gd name="T31" fmla="*/ 28 h 62"/>
                <a:gd name="T32" fmla="*/ 851 w 1343"/>
                <a:gd name="T33" fmla="*/ 33 h 62"/>
                <a:gd name="T34" fmla="*/ 851 w 1343"/>
                <a:gd name="T35" fmla="*/ 28 h 62"/>
                <a:gd name="T36" fmla="*/ 766 w 1343"/>
                <a:gd name="T37" fmla="*/ 33 h 62"/>
                <a:gd name="T38" fmla="*/ 802 w 1343"/>
                <a:gd name="T39" fmla="*/ 33 h 62"/>
                <a:gd name="T40" fmla="*/ 717 w 1343"/>
                <a:gd name="T41" fmla="*/ 28 h 62"/>
                <a:gd name="T42" fmla="*/ 703 w 1343"/>
                <a:gd name="T43" fmla="*/ 33 h 62"/>
                <a:gd name="T44" fmla="*/ 703 w 1343"/>
                <a:gd name="T45" fmla="*/ 28 h 62"/>
                <a:gd name="T46" fmla="*/ 618 w 1343"/>
                <a:gd name="T47" fmla="*/ 33 h 62"/>
                <a:gd name="T48" fmla="*/ 654 w 1343"/>
                <a:gd name="T49" fmla="*/ 33 h 62"/>
                <a:gd name="T50" fmla="*/ 569 w 1343"/>
                <a:gd name="T51" fmla="*/ 28 h 62"/>
                <a:gd name="T52" fmla="*/ 555 w 1343"/>
                <a:gd name="T53" fmla="*/ 33 h 62"/>
                <a:gd name="T54" fmla="*/ 555 w 1343"/>
                <a:gd name="T55" fmla="*/ 28 h 62"/>
                <a:gd name="T56" fmla="*/ 470 w 1343"/>
                <a:gd name="T57" fmla="*/ 33 h 62"/>
                <a:gd name="T58" fmla="*/ 506 w 1343"/>
                <a:gd name="T59" fmla="*/ 33 h 62"/>
                <a:gd name="T60" fmla="*/ 421 w 1343"/>
                <a:gd name="T61" fmla="*/ 28 h 62"/>
                <a:gd name="T62" fmla="*/ 408 w 1343"/>
                <a:gd name="T63" fmla="*/ 33 h 62"/>
                <a:gd name="T64" fmla="*/ 408 w 1343"/>
                <a:gd name="T65" fmla="*/ 28 h 62"/>
                <a:gd name="T66" fmla="*/ 323 w 1343"/>
                <a:gd name="T67" fmla="*/ 33 h 62"/>
                <a:gd name="T68" fmla="*/ 358 w 1343"/>
                <a:gd name="T69" fmla="*/ 33 h 62"/>
                <a:gd name="T70" fmla="*/ 273 w 1343"/>
                <a:gd name="T71" fmla="*/ 28 h 62"/>
                <a:gd name="T72" fmla="*/ 260 w 1343"/>
                <a:gd name="T73" fmla="*/ 33 h 62"/>
                <a:gd name="T74" fmla="*/ 260 w 1343"/>
                <a:gd name="T75" fmla="*/ 28 h 62"/>
                <a:gd name="T76" fmla="*/ 175 w 1343"/>
                <a:gd name="T77" fmla="*/ 33 h 62"/>
                <a:gd name="T78" fmla="*/ 211 w 1343"/>
                <a:gd name="T79" fmla="*/ 33 h 62"/>
                <a:gd name="T80" fmla="*/ 126 w 1343"/>
                <a:gd name="T81" fmla="*/ 28 h 62"/>
                <a:gd name="T82" fmla="*/ 112 w 1343"/>
                <a:gd name="T83" fmla="*/ 33 h 62"/>
                <a:gd name="T84" fmla="*/ 112 w 1343"/>
                <a:gd name="T85" fmla="*/ 28 h 62"/>
                <a:gd name="T86" fmla="*/ 31 w 1343"/>
                <a:gd name="T87" fmla="*/ 33 h 62"/>
                <a:gd name="T88" fmla="*/ 63 w 1343"/>
                <a:gd name="T89" fmla="*/ 33 h 62"/>
                <a:gd name="T90" fmla="*/ 38 w 1343"/>
                <a:gd name="T91"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3" h="62">
                  <a:moveTo>
                    <a:pt x="1343" y="33"/>
                  </a:moveTo>
                  <a:lnTo>
                    <a:pt x="1308" y="33"/>
                  </a:lnTo>
                  <a:lnTo>
                    <a:pt x="1308" y="28"/>
                  </a:lnTo>
                  <a:lnTo>
                    <a:pt x="1343" y="28"/>
                  </a:lnTo>
                  <a:lnTo>
                    <a:pt x="1343" y="33"/>
                  </a:lnTo>
                  <a:close/>
                  <a:moveTo>
                    <a:pt x="1294" y="33"/>
                  </a:moveTo>
                  <a:lnTo>
                    <a:pt x="1258" y="33"/>
                  </a:lnTo>
                  <a:lnTo>
                    <a:pt x="1258" y="28"/>
                  </a:lnTo>
                  <a:lnTo>
                    <a:pt x="1294" y="28"/>
                  </a:lnTo>
                  <a:lnTo>
                    <a:pt x="1294" y="33"/>
                  </a:lnTo>
                  <a:close/>
                  <a:moveTo>
                    <a:pt x="1245" y="33"/>
                  </a:moveTo>
                  <a:lnTo>
                    <a:pt x="1209" y="33"/>
                  </a:lnTo>
                  <a:lnTo>
                    <a:pt x="1209" y="28"/>
                  </a:lnTo>
                  <a:lnTo>
                    <a:pt x="1245" y="28"/>
                  </a:lnTo>
                  <a:lnTo>
                    <a:pt x="1245" y="33"/>
                  </a:lnTo>
                  <a:close/>
                  <a:moveTo>
                    <a:pt x="1196" y="33"/>
                  </a:moveTo>
                  <a:lnTo>
                    <a:pt x="1160" y="33"/>
                  </a:lnTo>
                  <a:lnTo>
                    <a:pt x="1160" y="28"/>
                  </a:lnTo>
                  <a:lnTo>
                    <a:pt x="1196" y="28"/>
                  </a:lnTo>
                  <a:lnTo>
                    <a:pt x="1196" y="33"/>
                  </a:lnTo>
                  <a:close/>
                  <a:moveTo>
                    <a:pt x="1146" y="33"/>
                  </a:moveTo>
                  <a:lnTo>
                    <a:pt x="1111" y="33"/>
                  </a:lnTo>
                  <a:lnTo>
                    <a:pt x="1111" y="28"/>
                  </a:lnTo>
                  <a:lnTo>
                    <a:pt x="1146" y="28"/>
                  </a:lnTo>
                  <a:lnTo>
                    <a:pt x="1146" y="33"/>
                  </a:lnTo>
                  <a:close/>
                  <a:moveTo>
                    <a:pt x="1097" y="33"/>
                  </a:moveTo>
                  <a:lnTo>
                    <a:pt x="1061" y="33"/>
                  </a:lnTo>
                  <a:lnTo>
                    <a:pt x="1061" y="28"/>
                  </a:lnTo>
                  <a:lnTo>
                    <a:pt x="1097" y="28"/>
                  </a:lnTo>
                  <a:lnTo>
                    <a:pt x="1097" y="33"/>
                  </a:lnTo>
                  <a:close/>
                  <a:moveTo>
                    <a:pt x="1048" y="33"/>
                  </a:moveTo>
                  <a:lnTo>
                    <a:pt x="1012" y="33"/>
                  </a:lnTo>
                  <a:lnTo>
                    <a:pt x="1012" y="28"/>
                  </a:lnTo>
                  <a:lnTo>
                    <a:pt x="1048" y="28"/>
                  </a:lnTo>
                  <a:lnTo>
                    <a:pt x="1048" y="33"/>
                  </a:lnTo>
                  <a:close/>
                  <a:moveTo>
                    <a:pt x="999" y="33"/>
                  </a:moveTo>
                  <a:lnTo>
                    <a:pt x="963" y="33"/>
                  </a:lnTo>
                  <a:lnTo>
                    <a:pt x="963" y="28"/>
                  </a:lnTo>
                  <a:lnTo>
                    <a:pt x="999" y="28"/>
                  </a:lnTo>
                  <a:lnTo>
                    <a:pt x="999" y="33"/>
                  </a:lnTo>
                  <a:close/>
                  <a:moveTo>
                    <a:pt x="949" y="33"/>
                  </a:moveTo>
                  <a:lnTo>
                    <a:pt x="914" y="33"/>
                  </a:lnTo>
                  <a:lnTo>
                    <a:pt x="914" y="28"/>
                  </a:lnTo>
                  <a:lnTo>
                    <a:pt x="949" y="28"/>
                  </a:lnTo>
                  <a:lnTo>
                    <a:pt x="949" y="33"/>
                  </a:lnTo>
                  <a:close/>
                  <a:moveTo>
                    <a:pt x="900" y="33"/>
                  </a:moveTo>
                  <a:lnTo>
                    <a:pt x="864" y="33"/>
                  </a:lnTo>
                  <a:lnTo>
                    <a:pt x="864" y="28"/>
                  </a:lnTo>
                  <a:lnTo>
                    <a:pt x="900" y="28"/>
                  </a:lnTo>
                  <a:lnTo>
                    <a:pt x="900" y="33"/>
                  </a:lnTo>
                  <a:close/>
                  <a:moveTo>
                    <a:pt x="851" y="33"/>
                  </a:moveTo>
                  <a:lnTo>
                    <a:pt x="815" y="33"/>
                  </a:lnTo>
                  <a:lnTo>
                    <a:pt x="815" y="28"/>
                  </a:lnTo>
                  <a:lnTo>
                    <a:pt x="851" y="28"/>
                  </a:lnTo>
                  <a:lnTo>
                    <a:pt x="851" y="33"/>
                  </a:lnTo>
                  <a:close/>
                  <a:moveTo>
                    <a:pt x="802" y="33"/>
                  </a:moveTo>
                  <a:lnTo>
                    <a:pt x="766" y="33"/>
                  </a:lnTo>
                  <a:lnTo>
                    <a:pt x="766" y="28"/>
                  </a:lnTo>
                  <a:lnTo>
                    <a:pt x="802" y="28"/>
                  </a:lnTo>
                  <a:lnTo>
                    <a:pt x="802" y="33"/>
                  </a:lnTo>
                  <a:close/>
                  <a:moveTo>
                    <a:pt x="752" y="33"/>
                  </a:moveTo>
                  <a:lnTo>
                    <a:pt x="717" y="33"/>
                  </a:lnTo>
                  <a:lnTo>
                    <a:pt x="717" y="28"/>
                  </a:lnTo>
                  <a:lnTo>
                    <a:pt x="752" y="28"/>
                  </a:lnTo>
                  <a:lnTo>
                    <a:pt x="752" y="33"/>
                  </a:lnTo>
                  <a:close/>
                  <a:moveTo>
                    <a:pt x="703" y="33"/>
                  </a:moveTo>
                  <a:lnTo>
                    <a:pt x="667" y="33"/>
                  </a:lnTo>
                  <a:lnTo>
                    <a:pt x="667" y="28"/>
                  </a:lnTo>
                  <a:lnTo>
                    <a:pt x="703" y="28"/>
                  </a:lnTo>
                  <a:lnTo>
                    <a:pt x="703" y="33"/>
                  </a:lnTo>
                  <a:close/>
                  <a:moveTo>
                    <a:pt x="654" y="33"/>
                  </a:moveTo>
                  <a:lnTo>
                    <a:pt x="618" y="33"/>
                  </a:lnTo>
                  <a:lnTo>
                    <a:pt x="618" y="28"/>
                  </a:lnTo>
                  <a:lnTo>
                    <a:pt x="654" y="28"/>
                  </a:lnTo>
                  <a:lnTo>
                    <a:pt x="654" y="33"/>
                  </a:lnTo>
                  <a:close/>
                  <a:moveTo>
                    <a:pt x="605" y="33"/>
                  </a:moveTo>
                  <a:lnTo>
                    <a:pt x="569" y="33"/>
                  </a:lnTo>
                  <a:lnTo>
                    <a:pt x="569" y="28"/>
                  </a:lnTo>
                  <a:lnTo>
                    <a:pt x="605" y="28"/>
                  </a:lnTo>
                  <a:lnTo>
                    <a:pt x="605" y="33"/>
                  </a:lnTo>
                  <a:close/>
                  <a:moveTo>
                    <a:pt x="555" y="33"/>
                  </a:moveTo>
                  <a:lnTo>
                    <a:pt x="520" y="33"/>
                  </a:lnTo>
                  <a:lnTo>
                    <a:pt x="520" y="28"/>
                  </a:lnTo>
                  <a:lnTo>
                    <a:pt x="555" y="28"/>
                  </a:lnTo>
                  <a:lnTo>
                    <a:pt x="555" y="33"/>
                  </a:lnTo>
                  <a:close/>
                  <a:moveTo>
                    <a:pt x="506" y="33"/>
                  </a:moveTo>
                  <a:lnTo>
                    <a:pt x="470" y="33"/>
                  </a:lnTo>
                  <a:lnTo>
                    <a:pt x="470" y="28"/>
                  </a:lnTo>
                  <a:lnTo>
                    <a:pt x="506" y="28"/>
                  </a:lnTo>
                  <a:lnTo>
                    <a:pt x="506" y="33"/>
                  </a:lnTo>
                  <a:close/>
                  <a:moveTo>
                    <a:pt x="457" y="33"/>
                  </a:moveTo>
                  <a:lnTo>
                    <a:pt x="421" y="33"/>
                  </a:lnTo>
                  <a:lnTo>
                    <a:pt x="421" y="28"/>
                  </a:lnTo>
                  <a:lnTo>
                    <a:pt x="457" y="28"/>
                  </a:lnTo>
                  <a:lnTo>
                    <a:pt x="457" y="33"/>
                  </a:lnTo>
                  <a:close/>
                  <a:moveTo>
                    <a:pt x="408" y="33"/>
                  </a:moveTo>
                  <a:lnTo>
                    <a:pt x="372" y="33"/>
                  </a:lnTo>
                  <a:lnTo>
                    <a:pt x="372" y="28"/>
                  </a:lnTo>
                  <a:lnTo>
                    <a:pt x="408" y="28"/>
                  </a:lnTo>
                  <a:lnTo>
                    <a:pt x="408" y="33"/>
                  </a:lnTo>
                  <a:close/>
                  <a:moveTo>
                    <a:pt x="358" y="33"/>
                  </a:moveTo>
                  <a:lnTo>
                    <a:pt x="323" y="33"/>
                  </a:lnTo>
                  <a:lnTo>
                    <a:pt x="323" y="28"/>
                  </a:lnTo>
                  <a:lnTo>
                    <a:pt x="358" y="28"/>
                  </a:lnTo>
                  <a:lnTo>
                    <a:pt x="358" y="33"/>
                  </a:lnTo>
                  <a:close/>
                  <a:moveTo>
                    <a:pt x="309" y="33"/>
                  </a:moveTo>
                  <a:lnTo>
                    <a:pt x="273" y="33"/>
                  </a:lnTo>
                  <a:lnTo>
                    <a:pt x="273" y="28"/>
                  </a:lnTo>
                  <a:lnTo>
                    <a:pt x="309" y="28"/>
                  </a:lnTo>
                  <a:lnTo>
                    <a:pt x="309" y="33"/>
                  </a:lnTo>
                  <a:close/>
                  <a:moveTo>
                    <a:pt x="260" y="33"/>
                  </a:moveTo>
                  <a:lnTo>
                    <a:pt x="224" y="33"/>
                  </a:lnTo>
                  <a:lnTo>
                    <a:pt x="224" y="28"/>
                  </a:lnTo>
                  <a:lnTo>
                    <a:pt x="260" y="28"/>
                  </a:lnTo>
                  <a:lnTo>
                    <a:pt x="260" y="33"/>
                  </a:lnTo>
                  <a:close/>
                  <a:moveTo>
                    <a:pt x="211" y="33"/>
                  </a:moveTo>
                  <a:lnTo>
                    <a:pt x="175" y="33"/>
                  </a:lnTo>
                  <a:lnTo>
                    <a:pt x="175" y="28"/>
                  </a:lnTo>
                  <a:lnTo>
                    <a:pt x="211" y="28"/>
                  </a:lnTo>
                  <a:lnTo>
                    <a:pt x="211" y="33"/>
                  </a:lnTo>
                  <a:close/>
                  <a:moveTo>
                    <a:pt x="161" y="33"/>
                  </a:moveTo>
                  <a:lnTo>
                    <a:pt x="126" y="33"/>
                  </a:lnTo>
                  <a:lnTo>
                    <a:pt x="126" y="28"/>
                  </a:lnTo>
                  <a:lnTo>
                    <a:pt x="161" y="28"/>
                  </a:lnTo>
                  <a:lnTo>
                    <a:pt x="161" y="33"/>
                  </a:lnTo>
                  <a:close/>
                  <a:moveTo>
                    <a:pt x="112" y="33"/>
                  </a:moveTo>
                  <a:lnTo>
                    <a:pt x="76" y="33"/>
                  </a:lnTo>
                  <a:lnTo>
                    <a:pt x="76" y="28"/>
                  </a:lnTo>
                  <a:lnTo>
                    <a:pt x="112" y="28"/>
                  </a:lnTo>
                  <a:lnTo>
                    <a:pt x="112" y="33"/>
                  </a:lnTo>
                  <a:close/>
                  <a:moveTo>
                    <a:pt x="63" y="33"/>
                  </a:moveTo>
                  <a:lnTo>
                    <a:pt x="31" y="33"/>
                  </a:lnTo>
                  <a:lnTo>
                    <a:pt x="31" y="28"/>
                  </a:lnTo>
                  <a:lnTo>
                    <a:pt x="63" y="28"/>
                  </a:lnTo>
                  <a:lnTo>
                    <a:pt x="63" y="33"/>
                  </a:lnTo>
                  <a:close/>
                  <a:moveTo>
                    <a:pt x="38" y="62"/>
                  </a:moveTo>
                  <a:lnTo>
                    <a:pt x="0" y="31"/>
                  </a:lnTo>
                  <a:lnTo>
                    <a:pt x="38" y="0"/>
                  </a:lnTo>
                  <a:lnTo>
                    <a:pt x="38"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87"/>
            <p:cNvSpPr>
              <a:spLocks noChangeArrowheads="1"/>
            </p:cNvSpPr>
            <p:nvPr/>
          </p:nvSpPr>
          <p:spPr bwMode="auto">
            <a:xfrm>
              <a:off x="6138" y="1703"/>
              <a:ext cx="75" cy="4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88"/>
            <p:cNvSpPr>
              <a:spLocks noEditPoints="1"/>
            </p:cNvSpPr>
            <p:nvPr/>
          </p:nvSpPr>
          <p:spPr bwMode="auto">
            <a:xfrm>
              <a:off x="6135" y="1700"/>
              <a:ext cx="81" cy="417"/>
            </a:xfrm>
            <a:custGeom>
              <a:avLst/>
              <a:gdLst>
                <a:gd name="T0" fmla="*/ 0 w 864"/>
                <a:gd name="T1" fmla="*/ 32 h 4464"/>
                <a:gd name="T2" fmla="*/ 32 w 864"/>
                <a:gd name="T3" fmla="*/ 0 h 4464"/>
                <a:gd name="T4" fmla="*/ 832 w 864"/>
                <a:gd name="T5" fmla="*/ 0 h 4464"/>
                <a:gd name="T6" fmla="*/ 864 w 864"/>
                <a:gd name="T7" fmla="*/ 32 h 4464"/>
                <a:gd name="T8" fmla="*/ 864 w 864"/>
                <a:gd name="T9" fmla="*/ 4432 h 4464"/>
                <a:gd name="T10" fmla="*/ 832 w 864"/>
                <a:gd name="T11" fmla="*/ 4464 h 4464"/>
                <a:gd name="T12" fmla="*/ 32 w 864"/>
                <a:gd name="T13" fmla="*/ 4464 h 4464"/>
                <a:gd name="T14" fmla="*/ 0 w 864"/>
                <a:gd name="T15" fmla="*/ 4432 h 4464"/>
                <a:gd name="T16" fmla="*/ 0 w 864"/>
                <a:gd name="T17" fmla="*/ 32 h 4464"/>
                <a:gd name="T18" fmla="*/ 64 w 864"/>
                <a:gd name="T19" fmla="*/ 4432 h 4464"/>
                <a:gd name="T20" fmla="*/ 32 w 864"/>
                <a:gd name="T21" fmla="*/ 4400 h 4464"/>
                <a:gd name="T22" fmla="*/ 832 w 864"/>
                <a:gd name="T23" fmla="*/ 4400 h 4464"/>
                <a:gd name="T24" fmla="*/ 800 w 864"/>
                <a:gd name="T25" fmla="*/ 4432 h 4464"/>
                <a:gd name="T26" fmla="*/ 800 w 864"/>
                <a:gd name="T27" fmla="*/ 32 h 4464"/>
                <a:gd name="T28" fmla="*/ 832 w 864"/>
                <a:gd name="T29" fmla="*/ 64 h 4464"/>
                <a:gd name="T30" fmla="*/ 32 w 864"/>
                <a:gd name="T31" fmla="*/ 64 h 4464"/>
                <a:gd name="T32" fmla="*/ 64 w 864"/>
                <a:gd name="T33" fmla="*/ 32 h 4464"/>
                <a:gd name="T34" fmla="*/ 64 w 864"/>
                <a:gd name="T35" fmla="*/ 4432 h 4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4" h="4464">
                  <a:moveTo>
                    <a:pt x="0" y="32"/>
                  </a:moveTo>
                  <a:cubicBezTo>
                    <a:pt x="0" y="15"/>
                    <a:pt x="15" y="0"/>
                    <a:pt x="32" y="0"/>
                  </a:cubicBezTo>
                  <a:lnTo>
                    <a:pt x="832" y="0"/>
                  </a:lnTo>
                  <a:cubicBezTo>
                    <a:pt x="850" y="0"/>
                    <a:pt x="864" y="15"/>
                    <a:pt x="864" y="32"/>
                  </a:cubicBezTo>
                  <a:lnTo>
                    <a:pt x="864" y="4432"/>
                  </a:lnTo>
                  <a:cubicBezTo>
                    <a:pt x="864" y="4450"/>
                    <a:pt x="850" y="4464"/>
                    <a:pt x="832" y="4464"/>
                  </a:cubicBezTo>
                  <a:lnTo>
                    <a:pt x="32" y="4464"/>
                  </a:lnTo>
                  <a:cubicBezTo>
                    <a:pt x="15" y="4464"/>
                    <a:pt x="0" y="4450"/>
                    <a:pt x="0" y="4432"/>
                  </a:cubicBezTo>
                  <a:lnTo>
                    <a:pt x="0" y="32"/>
                  </a:lnTo>
                  <a:close/>
                  <a:moveTo>
                    <a:pt x="64" y="4432"/>
                  </a:moveTo>
                  <a:lnTo>
                    <a:pt x="32" y="4400"/>
                  </a:lnTo>
                  <a:lnTo>
                    <a:pt x="832" y="4400"/>
                  </a:lnTo>
                  <a:lnTo>
                    <a:pt x="800" y="4432"/>
                  </a:lnTo>
                  <a:lnTo>
                    <a:pt x="800" y="32"/>
                  </a:lnTo>
                  <a:lnTo>
                    <a:pt x="832" y="64"/>
                  </a:lnTo>
                  <a:lnTo>
                    <a:pt x="32" y="64"/>
                  </a:lnTo>
                  <a:lnTo>
                    <a:pt x="64" y="32"/>
                  </a:lnTo>
                  <a:lnTo>
                    <a:pt x="64" y="4432"/>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Rectangle 89"/>
            <p:cNvSpPr>
              <a:spLocks noChangeArrowheads="1"/>
            </p:cNvSpPr>
            <p:nvPr/>
          </p:nvSpPr>
          <p:spPr bwMode="auto">
            <a:xfrm>
              <a:off x="6236" y="1805"/>
              <a:ext cx="41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transToPers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2" name="Rectangle 90"/>
            <p:cNvSpPr>
              <a:spLocks noChangeArrowheads="1"/>
            </p:cNvSpPr>
            <p:nvPr/>
          </p:nvSpPr>
          <p:spPr bwMode="auto">
            <a:xfrm>
              <a:off x="6586" y="1805"/>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3" name="Rectangle 91"/>
            <p:cNvSpPr>
              <a:spLocks noChangeArrowheads="1"/>
            </p:cNvSpPr>
            <p:nvPr/>
          </p:nvSpPr>
          <p:spPr bwMode="auto">
            <a:xfrm>
              <a:off x="6319" y="1895"/>
              <a:ext cx="31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obj,pObj</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4" name="Rectangle 92"/>
            <p:cNvSpPr>
              <a:spLocks noChangeArrowheads="1"/>
            </p:cNvSpPr>
            <p:nvPr/>
          </p:nvSpPr>
          <p:spPr bwMode="auto">
            <a:xfrm>
              <a:off x="6583" y="1895"/>
              <a:ext cx="5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5" name="Freeform 93"/>
            <p:cNvSpPr>
              <a:spLocks noEditPoints="1"/>
            </p:cNvSpPr>
            <p:nvPr/>
          </p:nvSpPr>
          <p:spPr bwMode="auto">
            <a:xfrm>
              <a:off x="6214" y="1890"/>
              <a:ext cx="478" cy="108"/>
            </a:xfrm>
            <a:custGeom>
              <a:avLst/>
              <a:gdLst>
                <a:gd name="T0" fmla="*/ 0 w 2560"/>
                <a:gd name="T1" fmla="*/ 0 h 575"/>
                <a:gd name="T2" fmla="*/ 2548 w 2560"/>
                <a:gd name="T3" fmla="*/ 0 h 575"/>
                <a:gd name="T4" fmla="*/ 2560 w 2560"/>
                <a:gd name="T5" fmla="*/ 12 h 575"/>
                <a:gd name="T6" fmla="*/ 2560 w 2560"/>
                <a:gd name="T7" fmla="*/ 408 h 575"/>
                <a:gd name="T8" fmla="*/ 2548 w 2560"/>
                <a:gd name="T9" fmla="*/ 420 h 575"/>
                <a:gd name="T10" fmla="*/ 398 w 2560"/>
                <a:gd name="T11" fmla="*/ 420 h 575"/>
                <a:gd name="T12" fmla="*/ 398 w 2560"/>
                <a:gd name="T13" fmla="*/ 396 h 575"/>
                <a:gd name="T14" fmla="*/ 2548 w 2560"/>
                <a:gd name="T15" fmla="*/ 396 h 575"/>
                <a:gd name="T16" fmla="*/ 2536 w 2560"/>
                <a:gd name="T17" fmla="*/ 408 h 575"/>
                <a:gd name="T18" fmla="*/ 2536 w 2560"/>
                <a:gd name="T19" fmla="*/ 12 h 575"/>
                <a:gd name="T20" fmla="*/ 2548 w 2560"/>
                <a:gd name="T21" fmla="*/ 24 h 575"/>
                <a:gd name="T22" fmla="*/ 0 w 2560"/>
                <a:gd name="T23" fmla="*/ 24 h 575"/>
                <a:gd name="T24" fmla="*/ 0 w 2560"/>
                <a:gd name="T25" fmla="*/ 0 h 575"/>
                <a:gd name="T26" fmla="*/ 431 w 2560"/>
                <a:gd name="T27" fmla="*/ 575 h 575"/>
                <a:gd name="T28" fmla="*/ 231 w 2560"/>
                <a:gd name="T29" fmla="*/ 408 h 575"/>
                <a:gd name="T30" fmla="*/ 431 w 2560"/>
                <a:gd name="T31" fmla="*/ 242 h 575"/>
                <a:gd name="T32" fmla="*/ 431 w 2560"/>
                <a:gd name="T33" fmla="*/ 575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0" h="575">
                  <a:moveTo>
                    <a:pt x="0" y="0"/>
                  </a:moveTo>
                  <a:lnTo>
                    <a:pt x="2548" y="0"/>
                  </a:lnTo>
                  <a:cubicBezTo>
                    <a:pt x="2555" y="0"/>
                    <a:pt x="2560" y="6"/>
                    <a:pt x="2560" y="12"/>
                  </a:cubicBezTo>
                  <a:lnTo>
                    <a:pt x="2560" y="408"/>
                  </a:lnTo>
                  <a:cubicBezTo>
                    <a:pt x="2560" y="415"/>
                    <a:pt x="2555" y="420"/>
                    <a:pt x="2548" y="420"/>
                  </a:cubicBezTo>
                  <a:lnTo>
                    <a:pt x="398" y="420"/>
                  </a:lnTo>
                  <a:lnTo>
                    <a:pt x="398" y="396"/>
                  </a:lnTo>
                  <a:lnTo>
                    <a:pt x="2548" y="396"/>
                  </a:lnTo>
                  <a:lnTo>
                    <a:pt x="2536" y="408"/>
                  </a:lnTo>
                  <a:lnTo>
                    <a:pt x="2536" y="12"/>
                  </a:lnTo>
                  <a:lnTo>
                    <a:pt x="2548" y="24"/>
                  </a:lnTo>
                  <a:lnTo>
                    <a:pt x="0" y="24"/>
                  </a:lnTo>
                  <a:lnTo>
                    <a:pt x="0" y="0"/>
                  </a:lnTo>
                  <a:close/>
                  <a:moveTo>
                    <a:pt x="431" y="575"/>
                  </a:moveTo>
                  <a:lnTo>
                    <a:pt x="231" y="408"/>
                  </a:lnTo>
                  <a:lnTo>
                    <a:pt x="431" y="242"/>
                  </a:lnTo>
                  <a:lnTo>
                    <a:pt x="431" y="57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94"/>
            <p:cNvSpPr>
              <a:spLocks noChangeArrowheads="1"/>
            </p:cNvSpPr>
            <p:nvPr/>
          </p:nvSpPr>
          <p:spPr bwMode="auto">
            <a:xfrm>
              <a:off x="6198" y="1579"/>
              <a:ext cx="39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DataObject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95"/>
            <p:cNvSpPr>
              <a:spLocks noChangeArrowheads="1"/>
            </p:cNvSpPr>
            <p:nvPr/>
          </p:nvSpPr>
          <p:spPr bwMode="auto">
            <a:xfrm>
              <a:off x="6282" y="1668"/>
              <a:ext cx="267"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ToPool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96"/>
            <p:cNvSpPr>
              <a:spLocks noChangeArrowheads="1"/>
            </p:cNvSpPr>
            <p:nvPr/>
          </p:nvSpPr>
          <p:spPr bwMode="auto">
            <a:xfrm>
              <a:off x="6497" y="1668"/>
              <a:ext cx="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Freeform 97"/>
            <p:cNvSpPr>
              <a:spLocks noEditPoints="1"/>
            </p:cNvSpPr>
            <p:nvPr/>
          </p:nvSpPr>
          <p:spPr bwMode="auto">
            <a:xfrm>
              <a:off x="6177" y="1665"/>
              <a:ext cx="469" cy="107"/>
            </a:xfrm>
            <a:custGeom>
              <a:avLst/>
              <a:gdLst>
                <a:gd name="T0" fmla="*/ 0 w 2516"/>
                <a:gd name="T1" fmla="*/ 0 h 575"/>
                <a:gd name="T2" fmla="*/ 2504 w 2516"/>
                <a:gd name="T3" fmla="*/ 0 h 575"/>
                <a:gd name="T4" fmla="*/ 2516 w 2516"/>
                <a:gd name="T5" fmla="*/ 12 h 575"/>
                <a:gd name="T6" fmla="*/ 2516 w 2516"/>
                <a:gd name="T7" fmla="*/ 408 h 575"/>
                <a:gd name="T8" fmla="*/ 2504 w 2516"/>
                <a:gd name="T9" fmla="*/ 420 h 575"/>
                <a:gd name="T10" fmla="*/ 394 w 2516"/>
                <a:gd name="T11" fmla="*/ 420 h 575"/>
                <a:gd name="T12" fmla="*/ 394 w 2516"/>
                <a:gd name="T13" fmla="*/ 396 h 575"/>
                <a:gd name="T14" fmla="*/ 2504 w 2516"/>
                <a:gd name="T15" fmla="*/ 396 h 575"/>
                <a:gd name="T16" fmla="*/ 2492 w 2516"/>
                <a:gd name="T17" fmla="*/ 408 h 575"/>
                <a:gd name="T18" fmla="*/ 2492 w 2516"/>
                <a:gd name="T19" fmla="*/ 12 h 575"/>
                <a:gd name="T20" fmla="*/ 2504 w 2516"/>
                <a:gd name="T21" fmla="*/ 24 h 575"/>
                <a:gd name="T22" fmla="*/ 0 w 2516"/>
                <a:gd name="T23" fmla="*/ 24 h 575"/>
                <a:gd name="T24" fmla="*/ 0 w 2516"/>
                <a:gd name="T25" fmla="*/ 0 h 575"/>
                <a:gd name="T26" fmla="*/ 427 w 2516"/>
                <a:gd name="T27" fmla="*/ 575 h 575"/>
                <a:gd name="T28" fmla="*/ 227 w 2516"/>
                <a:gd name="T29" fmla="*/ 408 h 575"/>
                <a:gd name="T30" fmla="*/ 427 w 2516"/>
                <a:gd name="T31" fmla="*/ 242 h 575"/>
                <a:gd name="T32" fmla="*/ 427 w 2516"/>
                <a:gd name="T33" fmla="*/ 575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16" h="575">
                  <a:moveTo>
                    <a:pt x="0" y="0"/>
                  </a:moveTo>
                  <a:lnTo>
                    <a:pt x="2504" y="0"/>
                  </a:lnTo>
                  <a:cubicBezTo>
                    <a:pt x="2511" y="0"/>
                    <a:pt x="2516" y="6"/>
                    <a:pt x="2516" y="12"/>
                  </a:cubicBezTo>
                  <a:lnTo>
                    <a:pt x="2516" y="408"/>
                  </a:lnTo>
                  <a:cubicBezTo>
                    <a:pt x="2516" y="415"/>
                    <a:pt x="2511" y="420"/>
                    <a:pt x="2504" y="420"/>
                  </a:cubicBezTo>
                  <a:lnTo>
                    <a:pt x="394" y="420"/>
                  </a:lnTo>
                  <a:lnTo>
                    <a:pt x="394" y="396"/>
                  </a:lnTo>
                  <a:lnTo>
                    <a:pt x="2504" y="396"/>
                  </a:lnTo>
                  <a:lnTo>
                    <a:pt x="2492" y="408"/>
                  </a:lnTo>
                  <a:lnTo>
                    <a:pt x="2492" y="12"/>
                  </a:lnTo>
                  <a:lnTo>
                    <a:pt x="2504" y="24"/>
                  </a:lnTo>
                  <a:lnTo>
                    <a:pt x="0" y="24"/>
                  </a:lnTo>
                  <a:lnTo>
                    <a:pt x="0" y="0"/>
                  </a:lnTo>
                  <a:close/>
                  <a:moveTo>
                    <a:pt x="427" y="575"/>
                  </a:moveTo>
                  <a:lnTo>
                    <a:pt x="227" y="408"/>
                  </a:lnTo>
                  <a:lnTo>
                    <a:pt x="427" y="242"/>
                  </a:lnTo>
                  <a:lnTo>
                    <a:pt x="427" y="57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Rectangle 98"/>
            <p:cNvSpPr>
              <a:spLocks noChangeArrowheads="1"/>
            </p:cNvSpPr>
            <p:nvPr/>
          </p:nvSpPr>
          <p:spPr bwMode="auto">
            <a:xfrm>
              <a:off x="6175" y="1927"/>
              <a:ext cx="75" cy="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99"/>
            <p:cNvSpPr>
              <a:spLocks noEditPoints="1"/>
            </p:cNvSpPr>
            <p:nvPr/>
          </p:nvSpPr>
          <p:spPr bwMode="auto">
            <a:xfrm>
              <a:off x="6172" y="1924"/>
              <a:ext cx="81" cy="82"/>
            </a:xfrm>
            <a:custGeom>
              <a:avLst/>
              <a:gdLst>
                <a:gd name="T0" fmla="*/ 0 w 864"/>
                <a:gd name="T1" fmla="*/ 32 h 880"/>
                <a:gd name="T2" fmla="*/ 32 w 864"/>
                <a:gd name="T3" fmla="*/ 0 h 880"/>
                <a:gd name="T4" fmla="*/ 832 w 864"/>
                <a:gd name="T5" fmla="*/ 0 h 880"/>
                <a:gd name="T6" fmla="*/ 864 w 864"/>
                <a:gd name="T7" fmla="*/ 32 h 880"/>
                <a:gd name="T8" fmla="*/ 864 w 864"/>
                <a:gd name="T9" fmla="*/ 848 h 880"/>
                <a:gd name="T10" fmla="*/ 832 w 864"/>
                <a:gd name="T11" fmla="*/ 880 h 880"/>
                <a:gd name="T12" fmla="*/ 32 w 864"/>
                <a:gd name="T13" fmla="*/ 880 h 880"/>
                <a:gd name="T14" fmla="*/ 0 w 864"/>
                <a:gd name="T15" fmla="*/ 848 h 880"/>
                <a:gd name="T16" fmla="*/ 0 w 864"/>
                <a:gd name="T17" fmla="*/ 32 h 880"/>
                <a:gd name="T18" fmla="*/ 64 w 864"/>
                <a:gd name="T19" fmla="*/ 848 h 880"/>
                <a:gd name="T20" fmla="*/ 32 w 864"/>
                <a:gd name="T21" fmla="*/ 816 h 880"/>
                <a:gd name="T22" fmla="*/ 832 w 864"/>
                <a:gd name="T23" fmla="*/ 816 h 880"/>
                <a:gd name="T24" fmla="*/ 800 w 864"/>
                <a:gd name="T25" fmla="*/ 848 h 880"/>
                <a:gd name="T26" fmla="*/ 800 w 864"/>
                <a:gd name="T27" fmla="*/ 32 h 880"/>
                <a:gd name="T28" fmla="*/ 832 w 864"/>
                <a:gd name="T29" fmla="*/ 64 h 880"/>
                <a:gd name="T30" fmla="*/ 32 w 864"/>
                <a:gd name="T31" fmla="*/ 64 h 880"/>
                <a:gd name="T32" fmla="*/ 64 w 864"/>
                <a:gd name="T33" fmla="*/ 32 h 880"/>
                <a:gd name="T34" fmla="*/ 64 w 864"/>
                <a:gd name="T35" fmla="*/ 848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4" h="880">
                  <a:moveTo>
                    <a:pt x="0" y="32"/>
                  </a:moveTo>
                  <a:cubicBezTo>
                    <a:pt x="0" y="15"/>
                    <a:pt x="15" y="0"/>
                    <a:pt x="32" y="0"/>
                  </a:cubicBezTo>
                  <a:lnTo>
                    <a:pt x="832" y="0"/>
                  </a:lnTo>
                  <a:cubicBezTo>
                    <a:pt x="850" y="0"/>
                    <a:pt x="864" y="15"/>
                    <a:pt x="864" y="32"/>
                  </a:cubicBezTo>
                  <a:lnTo>
                    <a:pt x="864" y="848"/>
                  </a:lnTo>
                  <a:cubicBezTo>
                    <a:pt x="864" y="866"/>
                    <a:pt x="850" y="880"/>
                    <a:pt x="832" y="880"/>
                  </a:cubicBezTo>
                  <a:lnTo>
                    <a:pt x="32" y="880"/>
                  </a:lnTo>
                  <a:cubicBezTo>
                    <a:pt x="15" y="880"/>
                    <a:pt x="0" y="866"/>
                    <a:pt x="0" y="848"/>
                  </a:cubicBezTo>
                  <a:lnTo>
                    <a:pt x="0" y="32"/>
                  </a:lnTo>
                  <a:close/>
                  <a:moveTo>
                    <a:pt x="64" y="848"/>
                  </a:moveTo>
                  <a:lnTo>
                    <a:pt x="32" y="816"/>
                  </a:lnTo>
                  <a:lnTo>
                    <a:pt x="832" y="816"/>
                  </a:lnTo>
                  <a:lnTo>
                    <a:pt x="800" y="848"/>
                  </a:lnTo>
                  <a:lnTo>
                    <a:pt x="800" y="32"/>
                  </a:lnTo>
                  <a:lnTo>
                    <a:pt x="832" y="64"/>
                  </a:lnTo>
                  <a:lnTo>
                    <a:pt x="32" y="64"/>
                  </a:lnTo>
                  <a:lnTo>
                    <a:pt x="64" y="32"/>
                  </a:lnTo>
                  <a:lnTo>
                    <a:pt x="64" y="848"/>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100"/>
            <p:cNvSpPr>
              <a:spLocks noEditPoints="1"/>
            </p:cNvSpPr>
            <p:nvPr/>
          </p:nvSpPr>
          <p:spPr bwMode="auto">
            <a:xfrm>
              <a:off x="5800" y="1775"/>
              <a:ext cx="937" cy="266"/>
            </a:xfrm>
            <a:custGeom>
              <a:avLst/>
              <a:gdLst>
                <a:gd name="T0" fmla="*/ 0 w 5024"/>
                <a:gd name="T1" fmla="*/ 1412 h 1424"/>
                <a:gd name="T2" fmla="*/ 0 w 5024"/>
                <a:gd name="T3" fmla="*/ 1148 h 1424"/>
                <a:gd name="T4" fmla="*/ 0 w 5024"/>
                <a:gd name="T5" fmla="*/ 884 h 1424"/>
                <a:gd name="T6" fmla="*/ 0 w 5024"/>
                <a:gd name="T7" fmla="*/ 620 h 1424"/>
                <a:gd name="T8" fmla="*/ 0 w 5024"/>
                <a:gd name="T9" fmla="*/ 356 h 1424"/>
                <a:gd name="T10" fmla="*/ 124 w 5024"/>
                <a:gd name="T11" fmla="*/ 24 h 1424"/>
                <a:gd name="T12" fmla="*/ 196 w 5024"/>
                <a:gd name="T13" fmla="*/ 0 h 1424"/>
                <a:gd name="T14" fmla="*/ 460 w 5024"/>
                <a:gd name="T15" fmla="*/ 0 h 1424"/>
                <a:gd name="T16" fmla="*/ 724 w 5024"/>
                <a:gd name="T17" fmla="*/ 0 h 1424"/>
                <a:gd name="T18" fmla="*/ 988 w 5024"/>
                <a:gd name="T19" fmla="*/ 0 h 1424"/>
                <a:gd name="T20" fmla="*/ 1252 w 5024"/>
                <a:gd name="T21" fmla="*/ 0 h 1424"/>
                <a:gd name="T22" fmla="*/ 1516 w 5024"/>
                <a:gd name="T23" fmla="*/ 0 h 1424"/>
                <a:gd name="T24" fmla="*/ 1780 w 5024"/>
                <a:gd name="T25" fmla="*/ 0 h 1424"/>
                <a:gd name="T26" fmla="*/ 2044 w 5024"/>
                <a:gd name="T27" fmla="*/ 0 h 1424"/>
                <a:gd name="T28" fmla="*/ 2308 w 5024"/>
                <a:gd name="T29" fmla="*/ 0 h 1424"/>
                <a:gd name="T30" fmla="*/ 2572 w 5024"/>
                <a:gd name="T31" fmla="*/ 0 h 1424"/>
                <a:gd name="T32" fmla="*/ 2836 w 5024"/>
                <a:gd name="T33" fmla="*/ 0 h 1424"/>
                <a:gd name="T34" fmla="*/ 3100 w 5024"/>
                <a:gd name="T35" fmla="*/ 0 h 1424"/>
                <a:gd name="T36" fmla="*/ 3364 w 5024"/>
                <a:gd name="T37" fmla="*/ 0 h 1424"/>
                <a:gd name="T38" fmla="*/ 3628 w 5024"/>
                <a:gd name="T39" fmla="*/ 0 h 1424"/>
                <a:gd name="T40" fmla="*/ 3892 w 5024"/>
                <a:gd name="T41" fmla="*/ 0 h 1424"/>
                <a:gd name="T42" fmla="*/ 4156 w 5024"/>
                <a:gd name="T43" fmla="*/ 0 h 1424"/>
                <a:gd name="T44" fmla="*/ 4420 w 5024"/>
                <a:gd name="T45" fmla="*/ 0 h 1424"/>
                <a:gd name="T46" fmla="*/ 4684 w 5024"/>
                <a:gd name="T47" fmla="*/ 0 h 1424"/>
                <a:gd name="T48" fmla="*/ 4948 w 5024"/>
                <a:gd name="T49" fmla="*/ 0 h 1424"/>
                <a:gd name="T50" fmla="*/ 5000 w 5024"/>
                <a:gd name="T51" fmla="*/ 12 h 1424"/>
                <a:gd name="T52" fmla="*/ 5024 w 5024"/>
                <a:gd name="T53" fmla="*/ 404 h 1424"/>
                <a:gd name="T54" fmla="*/ 5024 w 5024"/>
                <a:gd name="T55" fmla="*/ 668 h 1424"/>
                <a:gd name="T56" fmla="*/ 5024 w 5024"/>
                <a:gd name="T57" fmla="*/ 932 h 1424"/>
                <a:gd name="T58" fmla="*/ 5024 w 5024"/>
                <a:gd name="T59" fmla="*/ 1196 h 1424"/>
                <a:gd name="T60" fmla="*/ 5024 w 5024"/>
                <a:gd name="T61" fmla="*/ 1412 h 1424"/>
                <a:gd name="T62" fmla="*/ 5000 w 5024"/>
                <a:gd name="T63" fmla="*/ 1412 h 1424"/>
                <a:gd name="T64" fmla="*/ 4700 w 5024"/>
                <a:gd name="T65" fmla="*/ 1400 h 1424"/>
                <a:gd name="T66" fmla="*/ 4436 w 5024"/>
                <a:gd name="T67" fmla="*/ 1400 h 1424"/>
                <a:gd name="T68" fmla="*/ 4172 w 5024"/>
                <a:gd name="T69" fmla="*/ 1400 h 1424"/>
                <a:gd name="T70" fmla="*/ 3908 w 5024"/>
                <a:gd name="T71" fmla="*/ 1400 h 1424"/>
                <a:gd name="T72" fmla="*/ 3644 w 5024"/>
                <a:gd name="T73" fmla="*/ 1400 h 1424"/>
                <a:gd name="T74" fmla="*/ 3380 w 5024"/>
                <a:gd name="T75" fmla="*/ 1400 h 1424"/>
                <a:gd name="T76" fmla="*/ 3116 w 5024"/>
                <a:gd name="T77" fmla="*/ 1400 h 1424"/>
                <a:gd name="T78" fmla="*/ 2852 w 5024"/>
                <a:gd name="T79" fmla="*/ 1400 h 1424"/>
                <a:gd name="T80" fmla="*/ 2588 w 5024"/>
                <a:gd name="T81" fmla="*/ 1400 h 1424"/>
                <a:gd name="T82" fmla="*/ 2324 w 5024"/>
                <a:gd name="T83" fmla="*/ 1400 h 1424"/>
                <a:gd name="T84" fmla="*/ 2060 w 5024"/>
                <a:gd name="T85" fmla="*/ 1400 h 1424"/>
                <a:gd name="T86" fmla="*/ 1796 w 5024"/>
                <a:gd name="T87" fmla="*/ 1400 h 1424"/>
                <a:gd name="T88" fmla="*/ 1532 w 5024"/>
                <a:gd name="T89" fmla="*/ 1400 h 1424"/>
                <a:gd name="T90" fmla="*/ 1268 w 5024"/>
                <a:gd name="T91" fmla="*/ 1400 h 1424"/>
                <a:gd name="T92" fmla="*/ 1004 w 5024"/>
                <a:gd name="T93" fmla="*/ 1400 h 1424"/>
                <a:gd name="T94" fmla="*/ 740 w 5024"/>
                <a:gd name="T95" fmla="*/ 1400 h 1424"/>
                <a:gd name="T96" fmla="*/ 476 w 5024"/>
                <a:gd name="T97" fmla="*/ 1400 h 1424"/>
                <a:gd name="T98" fmla="*/ 212 w 5024"/>
                <a:gd name="T99" fmla="*/ 1400 h 1424"/>
                <a:gd name="T100" fmla="*/ 12 w 5024"/>
                <a:gd name="T101" fmla="*/ 1400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24" h="1424">
                  <a:moveTo>
                    <a:pt x="0" y="1412"/>
                  </a:moveTo>
                  <a:lnTo>
                    <a:pt x="0" y="1220"/>
                  </a:lnTo>
                  <a:lnTo>
                    <a:pt x="24" y="1220"/>
                  </a:lnTo>
                  <a:lnTo>
                    <a:pt x="24" y="1412"/>
                  </a:lnTo>
                  <a:lnTo>
                    <a:pt x="0" y="1412"/>
                  </a:lnTo>
                  <a:close/>
                  <a:moveTo>
                    <a:pt x="0" y="1148"/>
                  </a:moveTo>
                  <a:lnTo>
                    <a:pt x="0" y="956"/>
                  </a:lnTo>
                  <a:lnTo>
                    <a:pt x="24" y="956"/>
                  </a:lnTo>
                  <a:lnTo>
                    <a:pt x="24" y="1148"/>
                  </a:lnTo>
                  <a:lnTo>
                    <a:pt x="0" y="1148"/>
                  </a:lnTo>
                  <a:close/>
                  <a:moveTo>
                    <a:pt x="0" y="884"/>
                  </a:moveTo>
                  <a:lnTo>
                    <a:pt x="0" y="692"/>
                  </a:lnTo>
                  <a:lnTo>
                    <a:pt x="24" y="692"/>
                  </a:lnTo>
                  <a:lnTo>
                    <a:pt x="24" y="884"/>
                  </a:lnTo>
                  <a:lnTo>
                    <a:pt x="0" y="884"/>
                  </a:lnTo>
                  <a:close/>
                  <a:moveTo>
                    <a:pt x="0" y="620"/>
                  </a:moveTo>
                  <a:lnTo>
                    <a:pt x="0" y="428"/>
                  </a:lnTo>
                  <a:lnTo>
                    <a:pt x="24" y="428"/>
                  </a:lnTo>
                  <a:lnTo>
                    <a:pt x="24" y="620"/>
                  </a:lnTo>
                  <a:lnTo>
                    <a:pt x="0" y="620"/>
                  </a:lnTo>
                  <a:close/>
                  <a:moveTo>
                    <a:pt x="0" y="356"/>
                  </a:moveTo>
                  <a:lnTo>
                    <a:pt x="0" y="164"/>
                  </a:lnTo>
                  <a:lnTo>
                    <a:pt x="24" y="164"/>
                  </a:lnTo>
                  <a:lnTo>
                    <a:pt x="24" y="356"/>
                  </a:lnTo>
                  <a:lnTo>
                    <a:pt x="0" y="356"/>
                  </a:lnTo>
                  <a:close/>
                  <a:moveTo>
                    <a:pt x="0" y="92"/>
                  </a:moveTo>
                  <a:lnTo>
                    <a:pt x="0" y="12"/>
                  </a:lnTo>
                  <a:cubicBezTo>
                    <a:pt x="0" y="6"/>
                    <a:pt x="6" y="0"/>
                    <a:pt x="12" y="0"/>
                  </a:cubicBezTo>
                  <a:lnTo>
                    <a:pt x="124" y="0"/>
                  </a:lnTo>
                  <a:lnTo>
                    <a:pt x="124" y="24"/>
                  </a:lnTo>
                  <a:lnTo>
                    <a:pt x="12" y="24"/>
                  </a:lnTo>
                  <a:lnTo>
                    <a:pt x="24" y="12"/>
                  </a:lnTo>
                  <a:lnTo>
                    <a:pt x="24" y="92"/>
                  </a:lnTo>
                  <a:lnTo>
                    <a:pt x="0" y="92"/>
                  </a:lnTo>
                  <a:close/>
                  <a:moveTo>
                    <a:pt x="196" y="0"/>
                  </a:moveTo>
                  <a:lnTo>
                    <a:pt x="388" y="0"/>
                  </a:lnTo>
                  <a:lnTo>
                    <a:pt x="388" y="24"/>
                  </a:lnTo>
                  <a:lnTo>
                    <a:pt x="196" y="24"/>
                  </a:lnTo>
                  <a:lnTo>
                    <a:pt x="196" y="0"/>
                  </a:lnTo>
                  <a:close/>
                  <a:moveTo>
                    <a:pt x="460" y="0"/>
                  </a:moveTo>
                  <a:lnTo>
                    <a:pt x="652" y="0"/>
                  </a:lnTo>
                  <a:lnTo>
                    <a:pt x="652" y="24"/>
                  </a:lnTo>
                  <a:lnTo>
                    <a:pt x="460" y="24"/>
                  </a:lnTo>
                  <a:lnTo>
                    <a:pt x="460" y="0"/>
                  </a:lnTo>
                  <a:close/>
                  <a:moveTo>
                    <a:pt x="724" y="0"/>
                  </a:moveTo>
                  <a:lnTo>
                    <a:pt x="916" y="0"/>
                  </a:lnTo>
                  <a:lnTo>
                    <a:pt x="916" y="24"/>
                  </a:lnTo>
                  <a:lnTo>
                    <a:pt x="724" y="24"/>
                  </a:lnTo>
                  <a:lnTo>
                    <a:pt x="724" y="0"/>
                  </a:lnTo>
                  <a:close/>
                  <a:moveTo>
                    <a:pt x="988" y="0"/>
                  </a:moveTo>
                  <a:lnTo>
                    <a:pt x="1180" y="0"/>
                  </a:lnTo>
                  <a:lnTo>
                    <a:pt x="1180" y="24"/>
                  </a:lnTo>
                  <a:lnTo>
                    <a:pt x="988" y="24"/>
                  </a:lnTo>
                  <a:lnTo>
                    <a:pt x="988" y="0"/>
                  </a:lnTo>
                  <a:close/>
                  <a:moveTo>
                    <a:pt x="1252" y="0"/>
                  </a:moveTo>
                  <a:lnTo>
                    <a:pt x="1444" y="0"/>
                  </a:lnTo>
                  <a:lnTo>
                    <a:pt x="1444" y="24"/>
                  </a:lnTo>
                  <a:lnTo>
                    <a:pt x="1252" y="24"/>
                  </a:lnTo>
                  <a:lnTo>
                    <a:pt x="1252" y="0"/>
                  </a:lnTo>
                  <a:close/>
                  <a:moveTo>
                    <a:pt x="1516" y="0"/>
                  </a:moveTo>
                  <a:lnTo>
                    <a:pt x="1708" y="0"/>
                  </a:lnTo>
                  <a:lnTo>
                    <a:pt x="1708" y="24"/>
                  </a:lnTo>
                  <a:lnTo>
                    <a:pt x="1516" y="24"/>
                  </a:lnTo>
                  <a:lnTo>
                    <a:pt x="1516" y="0"/>
                  </a:lnTo>
                  <a:close/>
                  <a:moveTo>
                    <a:pt x="1780" y="0"/>
                  </a:moveTo>
                  <a:lnTo>
                    <a:pt x="1972" y="0"/>
                  </a:lnTo>
                  <a:lnTo>
                    <a:pt x="1972" y="24"/>
                  </a:lnTo>
                  <a:lnTo>
                    <a:pt x="1780" y="24"/>
                  </a:lnTo>
                  <a:lnTo>
                    <a:pt x="1780" y="0"/>
                  </a:lnTo>
                  <a:close/>
                  <a:moveTo>
                    <a:pt x="2044" y="0"/>
                  </a:moveTo>
                  <a:lnTo>
                    <a:pt x="2236" y="0"/>
                  </a:lnTo>
                  <a:lnTo>
                    <a:pt x="2236" y="24"/>
                  </a:lnTo>
                  <a:lnTo>
                    <a:pt x="2044" y="24"/>
                  </a:lnTo>
                  <a:lnTo>
                    <a:pt x="2044" y="0"/>
                  </a:lnTo>
                  <a:close/>
                  <a:moveTo>
                    <a:pt x="2308" y="0"/>
                  </a:moveTo>
                  <a:lnTo>
                    <a:pt x="2500" y="0"/>
                  </a:lnTo>
                  <a:lnTo>
                    <a:pt x="2500" y="24"/>
                  </a:lnTo>
                  <a:lnTo>
                    <a:pt x="2308" y="24"/>
                  </a:lnTo>
                  <a:lnTo>
                    <a:pt x="2308" y="0"/>
                  </a:lnTo>
                  <a:close/>
                  <a:moveTo>
                    <a:pt x="2572" y="0"/>
                  </a:moveTo>
                  <a:lnTo>
                    <a:pt x="2764" y="0"/>
                  </a:lnTo>
                  <a:lnTo>
                    <a:pt x="2764" y="24"/>
                  </a:lnTo>
                  <a:lnTo>
                    <a:pt x="2572" y="24"/>
                  </a:lnTo>
                  <a:lnTo>
                    <a:pt x="2572" y="0"/>
                  </a:lnTo>
                  <a:close/>
                  <a:moveTo>
                    <a:pt x="2836" y="0"/>
                  </a:moveTo>
                  <a:lnTo>
                    <a:pt x="3028" y="0"/>
                  </a:lnTo>
                  <a:lnTo>
                    <a:pt x="3028" y="24"/>
                  </a:lnTo>
                  <a:lnTo>
                    <a:pt x="2836" y="24"/>
                  </a:lnTo>
                  <a:lnTo>
                    <a:pt x="2836" y="0"/>
                  </a:lnTo>
                  <a:close/>
                  <a:moveTo>
                    <a:pt x="3100" y="0"/>
                  </a:moveTo>
                  <a:lnTo>
                    <a:pt x="3292" y="0"/>
                  </a:lnTo>
                  <a:lnTo>
                    <a:pt x="3292" y="24"/>
                  </a:lnTo>
                  <a:lnTo>
                    <a:pt x="3100" y="24"/>
                  </a:lnTo>
                  <a:lnTo>
                    <a:pt x="3100" y="0"/>
                  </a:lnTo>
                  <a:close/>
                  <a:moveTo>
                    <a:pt x="3364" y="0"/>
                  </a:moveTo>
                  <a:lnTo>
                    <a:pt x="3556" y="0"/>
                  </a:lnTo>
                  <a:lnTo>
                    <a:pt x="3556" y="24"/>
                  </a:lnTo>
                  <a:lnTo>
                    <a:pt x="3364" y="24"/>
                  </a:lnTo>
                  <a:lnTo>
                    <a:pt x="3364" y="0"/>
                  </a:lnTo>
                  <a:close/>
                  <a:moveTo>
                    <a:pt x="3628" y="0"/>
                  </a:moveTo>
                  <a:lnTo>
                    <a:pt x="3820" y="0"/>
                  </a:lnTo>
                  <a:lnTo>
                    <a:pt x="3820" y="24"/>
                  </a:lnTo>
                  <a:lnTo>
                    <a:pt x="3628" y="24"/>
                  </a:lnTo>
                  <a:lnTo>
                    <a:pt x="3628" y="0"/>
                  </a:lnTo>
                  <a:close/>
                  <a:moveTo>
                    <a:pt x="3892" y="0"/>
                  </a:moveTo>
                  <a:lnTo>
                    <a:pt x="4084" y="0"/>
                  </a:lnTo>
                  <a:lnTo>
                    <a:pt x="4084" y="24"/>
                  </a:lnTo>
                  <a:lnTo>
                    <a:pt x="3892" y="24"/>
                  </a:lnTo>
                  <a:lnTo>
                    <a:pt x="3892" y="0"/>
                  </a:lnTo>
                  <a:close/>
                  <a:moveTo>
                    <a:pt x="4156" y="0"/>
                  </a:moveTo>
                  <a:lnTo>
                    <a:pt x="4348" y="0"/>
                  </a:lnTo>
                  <a:lnTo>
                    <a:pt x="4348" y="24"/>
                  </a:lnTo>
                  <a:lnTo>
                    <a:pt x="4156" y="24"/>
                  </a:lnTo>
                  <a:lnTo>
                    <a:pt x="4156" y="0"/>
                  </a:lnTo>
                  <a:close/>
                  <a:moveTo>
                    <a:pt x="4420" y="0"/>
                  </a:moveTo>
                  <a:lnTo>
                    <a:pt x="4612" y="0"/>
                  </a:lnTo>
                  <a:lnTo>
                    <a:pt x="4612" y="24"/>
                  </a:lnTo>
                  <a:lnTo>
                    <a:pt x="4420" y="24"/>
                  </a:lnTo>
                  <a:lnTo>
                    <a:pt x="4420" y="0"/>
                  </a:lnTo>
                  <a:close/>
                  <a:moveTo>
                    <a:pt x="4684" y="0"/>
                  </a:moveTo>
                  <a:lnTo>
                    <a:pt x="4876" y="0"/>
                  </a:lnTo>
                  <a:lnTo>
                    <a:pt x="4876" y="24"/>
                  </a:lnTo>
                  <a:lnTo>
                    <a:pt x="4684" y="24"/>
                  </a:lnTo>
                  <a:lnTo>
                    <a:pt x="4684" y="0"/>
                  </a:lnTo>
                  <a:close/>
                  <a:moveTo>
                    <a:pt x="4948" y="0"/>
                  </a:moveTo>
                  <a:lnTo>
                    <a:pt x="5012" y="0"/>
                  </a:lnTo>
                  <a:cubicBezTo>
                    <a:pt x="5019" y="0"/>
                    <a:pt x="5024" y="6"/>
                    <a:pt x="5024" y="12"/>
                  </a:cubicBezTo>
                  <a:lnTo>
                    <a:pt x="5024" y="140"/>
                  </a:lnTo>
                  <a:lnTo>
                    <a:pt x="5000" y="140"/>
                  </a:lnTo>
                  <a:lnTo>
                    <a:pt x="5000" y="12"/>
                  </a:lnTo>
                  <a:lnTo>
                    <a:pt x="5012" y="24"/>
                  </a:lnTo>
                  <a:lnTo>
                    <a:pt x="4948" y="24"/>
                  </a:lnTo>
                  <a:lnTo>
                    <a:pt x="4948" y="0"/>
                  </a:lnTo>
                  <a:close/>
                  <a:moveTo>
                    <a:pt x="5024" y="212"/>
                  </a:moveTo>
                  <a:lnTo>
                    <a:pt x="5024" y="404"/>
                  </a:lnTo>
                  <a:lnTo>
                    <a:pt x="5000" y="404"/>
                  </a:lnTo>
                  <a:lnTo>
                    <a:pt x="5000" y="212"/>
                  </a:lnTo>
                  <a:lnTo>
                    <a:pt x="5024" y="212"/>
                  </a:lnTo>
                  <a:close/>
                  <a:moveTo>
                    <a:pt x="5024" y="476"/>
                  </a:moveTo>
                  <a:lnTo>
                    <a:pt x="5024" y="668"/>
                  </a:lnTo>
                  <a:lnTo>
                    <a:pt x="5000" y="668"/>
                  </a:lnTo>
                  <a:lnTo>
                    <a:pt x="5000" y="476"/>
                  </a:lnTo>
                  <a:lnTo>
                    <a:pt x="5024" y="476"/>
                  </a:lnTo>
                  <a:close/>
                  <a:moveTo>
                    <a:pt x="5024" y="740"/>
                  </a:moveTo>
                  <a:lnTo>
                    <a:pt x="5024" y="932"/>
                  </a:lnTo>
                  <a:lnTo>
                    <a:pt x="5000" y="932"/>
                  </a:lnTo>
                  <a:lnTo>
                    <a:pt x="5000" y="740"/>
                  </a:lnTo>
                  <a:lnTo>
                    <a:pt x="5024" y="740"/>
                  </a:lnTo>
                  <a:close/>
                  <a:moveTo>
                    <a:pt x="5024" y="1004"/>
                  </a:moveTo>
                  <a:lnTo>
                    <a:pt x="5024" y="1196"/>
                  </a:lnTo>
                  <a:lnTo>
                    <a:pt x="5000" y="1196"/>
                  </a:lnTo>
                  <a:lnTo>
                    <a:pt x="5000" y="1004"/>
                  </a:lnTo>
                  <a:lnTo>
                    <a:pt x="5024" y="1004"/>
                  </a:lnTo>
                  <a:close/>
                  <a:moveTo>
                    <a:pt x="5024" y="1268"/>
                  </a:moveTo>
                  <a:lnTo>
                    <a:pt x="5024" y="1412"/>
                  </a:lnTo>
                  <a:cubicBezTo>
                    <a:pt x="5024" y="1419"/>
                    <a:pt x="5019" y="1424"/>
                    <a:pt x="5012" y="1424"/>
                  </a:cubicBezTo>
                  <a:lnTo>
                    <a:pt x="4964" y="1424"/>
                  </a:lnTo>
                  <a:lnTo>
                    <a:pt x="4964" y="1400"/>
                  </a:lnTo>
                  <a:lnTo>
                    <a:pt x="5012" y="1400"/>
                  </a:lnTo>
                  <a:lnTo>
                    <a:pt x="5000" y="1412"/>
                  </a:lnTo>
                  <a:lnTo>
                    <a:pt x="5000" y="1268"/>
                  </a:lnTo>
                  <a:lnTo>
                    <a:pt x="5024" y="1268"/>
                  </a:lnTo>
                  <a:close/>
                  <a:moveTo>
                    <a:pt x="4892" y="1424"/>
                  </a:moveTo>
                  <a:lnTo>
                    <a:pt x="4700" y="1424"/>
                  </a:lnTo>
                  <a:lnTo>
                    <a:pt x="4700" y="1400"/>
                  </a:lnTo>
                  <a:lnTo>
                    <a:pt x="4892" y="1400"/>
                  </a:lnTo>
                  <a:lnTo>
                    <a:pt x="4892" y="1424"/>
                  </a:lnTo>
                  <a:close/>
                  <a:moveTo>
                    <a:pt x="4628" y="1424"/>
                  </a:moveTo>
                  <a:lnTo>
                    <a:pt x="4436" y="1424"/>
                  </a:lnTo>
                  <a:lnTo>
                    <a:pt x="4436" y="1400"/>
                  </a:lnTo>
                  <a:lnTo>
                    <a:pt x="4628" y="1400"/>
                  </a:lnTo>
                  <a:lnTo>
                    <a:pt x="4628" y="1424"/>
                  </a:lnTo>
                  <a:close/>
                  <a:moveTo>
                    <a:pt x="4364" y="1424"/>
                  </a:moveTo>
                  <a:lnTo>
                    <a:pt x="4172" y="1424"/>
                  </a:lnTo>
                  <a:lnTo>
                    <a:pt x="4172" y="1400"/>
                  </a:lnTo>
                  <a:lnTo>
                    <a:pt x="4364" y="1400"/>
                  </a:lnTo>
                  <a:lnTo>
                    <a:pt x="4364" y="1424"/>
                  </a:lnTo>
                  <a:close/>
                  <a:moveTo>
                    <a:pt x="4100" y="1424"/>
                  </a:moveTo>
                  <a:lnTo>
                    <a:pt x="3908" y="1424"/>
                  </a:lnTo>
                  <a:lnTo>
                    <a:pt x="3908" y="1400"/>
                  </a:lnTo>
                  <a:lnTo>
                    <a:pt x="4100" y="1400"/>
                  </a:lnTo>
                  <a:lnTo>
                    <a:pt x="4100" y="1424"/>
                  </a:lnTo>
                  <a:close/>
                  <a:moveTo>
                    <a:pt x="3836" y="1424"/>
                  </a:moveTo>
                  <a:lnTo>
                    <a:pt x="3644" y="1424"/>
                  </a:lnTo>
                  <a:lnTo>
                    <a:pt x="3644" y="1400"/>
                  </a:lnTo>
                  <a:lnTo>
                    <a:pt x="3836" y="1400"/>
                  </a:lnTo>
                  <a:lnTo>
                    <a:pt x="3836" y="1424"/>
                  </a:lnTo>
                  <a:close/>
                  <a:moveTo>
                    <a:pt x="3572" y="1424"/>
                  </a:moveTo>
                  <a:lnTo>
                    <a:pt x="3380" y="1424"/>
                  </a:lnTo>
                  <a:lnTo>
                    <a:pt x="3380" y="1400"/>
                  </a:lnTo>
                  <a:lnTo>
                    <a:pt x="3572" y="1400"/>
                  </a:lnTo>
                  <a:lnTo>
                    <a:pt x="3572" y="1424"/>
                  </a:lnTo>
                  <a:close/>
                  <a:moveTo>
                    <a:pt x="3308" y="1424"/>
                  </a:moveTo>
                  <a:lnTo>
                    <a:pt x="3116" y="1424"/>
                  </a:lnTo>
                  <a:lnTo>
                    <a:pt x="3116" y="1400"/>
                  </a:lnTo>
                  <a:lnTo>
                    <a:pt x="3308" y="1400"/>
                  </a:lnTo>
                  <a:lnTo>
                    <a:pt x="3308" y="1424"/>
                  </a:lnTo>
                  <a:close/>
                  <a:moveTo>
                    <a:pt x="3044" y="1424"/>
                  </a:moveTo>
                  <a:lnTo>
                    <a:pt x="2852" y="1424"/>
                  </a:lnTo>
                  <a:lnTo>
                    <a:pt x="2852" y="1400"/>
                  </a:lnTo>
                  <a:lnTo>
                    <a:pt x="3044" y="1400"/>
                  </a:lnTo>
                  <a:lnTo>
                    <a:pt x="3044" y="1424"/>
                  </a:lnTo>
                  <a:close/>
                  <a:moveTo>
                    <a:pt x="2780" y="1424"/>
                  </a:moveTo>
                  <a:lnTo>
                    <a:pt x="2588" y="1424"/>
                  </a:lnTo>
                  <a:lnTo>
                    <a:pt x="2588" y="1400"/>
                  </a:lnTo>
                  <a:lnTo>
                    <a:pt x="2780" y="1400"/>
                  </a:lnTo>
                  <a:lnTo>
                    <a:pt x="2780" y="1424"/>
                  </a:lnTo>
                  <a:close/>
                  <a:moveTo>
                    <a:pt x="2516" y="1424"/>
                  </a:moveTo>
                  <a:lnTo>
                    <a:pt x="2324" y="1424"/>
                  </a:lnTo>
                  <a:lnTo>
                    <a:pt x="2324" y="1400"/>
                  </a:lnTo>
                  <a:lnTo>
                    <a:pt x="2516" y="1400"/>
                  </a:lnTo>
                  <a:lnTo>
                    <a:pt x="2516" y="1424"/>
                  </a:lnTo>
                  <a:close/>
                  <a:moveTo>
                    <a:pt x="2252" y="1424"/>
                  </a:moveTo>
                  <a:lnTo>
                    <a:pt x="2060" y="1424"/>
                  </a:lnTo>
                  <a:lnTo>
                    <a:pt x="2060" y="1400"/>
                  </a:lnTo>
                  <a:lnTo>
                    <a:pt x="2252" y="1400"/>
                  </a:lnTo>
                  <a:lnTo>
                    <a:pt x="2252" y="1424"/>
                  </a:lnTo>
                  <a:close/>
                  <a:moveTo>
                    <a:pt x="1988" y="1424"/>
                  </a:moveTo>
                  <a:lnTo>
                    <a:pt x="1796" y="1424"/>
                  </a:lnTo>
                  <a:lnTo>
                    <a:pt x="1796" y="1400"/>
                  </a:lnTo>
                  <a:lnTo>
                    <a:pt x="1988" y="1400"/>
                  </a:lnTo>
                  <a:lnTo>
                    <a:pt x="1988" y="1424"/>
                  </a:lnTo>
                  <a:close/>
                  <a:moveTo>
                    <a:pt x="1724" y="1424"/>
                  </a:moveTo>
                  <a:lnTo>
                    <a:pt x="1532" y="1424"/>
                  </a:lnTo>
                  <a:lnTo>
                    <a:pt x="1532" y="1400"/>
                  </a:lnTo>
                  <a:lnTo>
                    <a:pt x="1724" y="1400"/>
                  </a:lnTo>
                  <a:lnTo>
                    <a:pt x="1724" y="1424"/>
                  </a:lnTo>
                  <a:close/>
                  <a:moveTo>
                    <a:pt x="1460" y="1424"/>
                  </a:moveTo>
                  <a:lnTo>
                    <a:pt x="1268" y="1424"/>
                  </a:lnTo>
                  <a:lnTo>
                    <a:pt x="1268" y="1400"/>
                  </a:lnTo>
                  <a:lnTo>
                    <a:pt x="1460" y="1400"/>
                  </a:lnTo>
                  <a:lnTo>
                    <a:pt x="1460" y="1424"/>
                  </a:lnTo>
                  <a:close/>
                  <a:moveTo>
                    <a:pt x="1196" y="1424"/>
                  </a:moveTo>
                  <a:lnTo>
                    <a:pt x="1004" y="1424"/>
                  </a:lnTo>
                  <a:lnTo>
                    <a:pt x="1004" y="1400"/>
                  </a:lnTo>
                  <a:lnTo>
                    <a:pt x="1196" y="1400"/>
                  </a:lnTo>
                  <a:lnTo>
                    <a:pt x="1196" y="1424"/>
                  </a:lnTo>
                  <a:close/>
                  <a:moveTo>
                    <a:pt x="932" y="1424"/>
                  </a:moveTo>
                  <a:lnTo>
                    <a:pt x="740" y="1424"/>
                  </a:lnTo>
                  <a:lnTo>
                    <a:pt x="740" y="1400"/>
                  </a:lnTo>
                  <a:lnTo>
                    <a:pt x="932" y="1400"/>
                  </a:lnTo>
                  <a:lnTo>
                    <a:pt x="932" y="1424"/>
                  </a:lnTo>
                  <a:close/>
                  <a:moveTo>
                    <a:pt x="668" y="1424"/>
                  </a:moveTo>
                  <a:lnTo>
                    <a:pt x="476" y="1424"/>
                  </a:lnTo>
                  <a:lnTo>
                    <a:pt x="476" y="1400"/>
                  </a:lnTo>
                  <a:lnTo>
                    <a:pt x="668" y="1400"/>
                  </a:lnTo>
                  <a:lnTo>
                    <a:pt x="668" y="1424"/>
                  </a:lnTo>
                  <a:close/>
                  <a:moveTo>
                    <a:pt x="404" y="1424"/>
                  </a:moveTo>
                  <a:lnTo>
                    <a:pt x="212" y="1424"/>
                  </a:lnTo>
                  <a:lnTo>
                    <a:pt x="212" y="1400"/>
                  </a:lnTo>
                  <a:lnTo>
                    <a:pt x="404" y="1400"/>
                  </a:lnTo>
                  <a:lnTo>
                    <a:pt x="404" y="1424"/>
                  </a:lnTo>
                  <a:close/>
                  <a:moveTo>
                    <a:pt x="140" y="1424"/>
                  </a:moveTo>
                  <a:lnTo>
                    <a:pt x="12" y="1424"/>
                  </a:lnTo>
                  <a:lnTo>
                    <a:pt x="12" y="1400"/>
                  </a:lnTo>
                  <a:lnTo>
                    <a:pt x="140" y="1400"/>
                  </a:lnTo>
                  <a:lnTo>
                    <a:pt x="140" y="142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101"/>
            <p:cNvSpPr>
              <a:spLocks noEditPoints="1"/>
            </p:cNvSpPr>
            <p:nvPr/>
          </p:nvSpPr>
          <p:spPr bwMode="auto">
            <a:xfrm>
              <a:off x="5800" y="1775"/>
              <a:ext cx="266" cy="79"/>
            </a:xfrm>
            <a:custGeom>
              <a:avLst/>
              <a:gdLst>
                <a:gd name="T0" fmla="*/ 266 w 266"/>
                <a:gd name="T1" fmla="*/ 64 h 79"/>
                <a:gd name="T2" fmla="*/ 212 w 266"/>
                <a:gd name="T3" fmla="*/ 79 h 79"/>
                <a:gd name="T4" fmla="*/ 0 w 266"/>
                <a:gd name="T5" fmla="*/ 79 h 79"/>
                <a:gd name="T6" fmla="*/ 0 w 266"/>
                <a:gd name="T7" fmla="*/ 0 h 79"/>
                <a:gd name="T8" fmla="*/ 266 w 266"/>
                <a:gd name="T9" fmla="*/ 0 h 79"/>
                <a:gd name="T10" fmla="*/ 266 w 266"/>
                <a:gd name="T11" fmla="*/ 64 h 79"/>
                <a:gd name="T12" fmla="*/ 261 w 266"/>
                <a:gd name="T13" fmla="*/ 3 h 79"/>
                <a:gd name="T14" fmla="*/ 264 w 266"/>
                <a:gd name="T15" fmla="*/ 5 h 79"/>
                <a:gd name="T16" fmla="*/ 2 w 266"/>
                <a:gd name="T17" fmla="*/ 5 h 79"/>
                <a:gd name="T18" fmla="*/ 5 w 266"/>
                <a:gd name="T19" fmla="*/ 3 h 79"/>
                <a:gd name="T20" fmla="*/ 5 w 266"/>
                <a:gd name="T21" fmla="*/ 77 h 79"/>
                <a:gd name="T22" fmla="*/ 2 w 266"/>
                <a:gd name="T23" fmla="*/ 75 h 79"/>
                <a:gd name="T24" fmla="*/ 211 w 266"/>
                <a:gd name="T25" fmla="*/ 75 h 79"/>
                <a:gd name="T26" fmla="*/ 211 w 266"/>
                <a:gd name="T27" fmla="*/ 75 h 79"/>
                <a:gd name="T28" fmla="*/ 263 w 266"/>
                <a:gd name="T29" fmla="*/ 60 h 79"/>
                <a:gd name="T30" fmla="*/ 261 w 266"/>
                <a:gd name="T31" fmla="*/ 62 h 79"/>
                <a:gd name="T32" fmla="*/ 261 w 266"/>
                <a:gd name="T33" fmla="*/ 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6" h="79">
                  <a:moveTo>
                    <a:pt x="266" y="64"/>
                  </a:moveTo>
                  <a:lnTo>
                    <a:pt x="212" y="79"/>
                  </a:lnTo>
                  <a:lnTo>
                    <a:pt x="0" y="79"/>
                  </a:lnTo>
                  <a:lnTo>
                    <a:pt x="0" y="0"/>
                  </a:lnTo>
                  <a:lnTo>
                    <a:pt x="266" y="0"/>
                  </a:lnTo>
                  <a:lnTo>
                    <a:pt x="266" y="64"/>
                  </a:lnTo>
                  <a:close/>
                  <a:moveTo>
                    <a:pt x="261" y="3"/>
                  </a:moveTo>
                  <a:lnTo>
                    <a:pt x="264" y="5"/>
                  </a:lnTo>
                  <a:lnTo>
                    <a:pt x="2" y="5"/>
                  </a:lnTo>
                  <a:lnTo>
                    <a:pt x="5" y="3"/>
                  </a:lnTo>
                  <a:lnTo>
                    <a:pt x="5" y="77"/>
                  </a:lnTo>
                  <a:lnTo>
                    <a:pt x="2" y="75"/>
                  </a:lnTo>
                  <a:lnTo>
                    <a:pt x="211" y="75"/>
                  </a:lnTo>
                  <a:lnTo>
                    <a:pt x="211" y="75"/>
                  </a:lnTo>
                  <a:lnTo>
                    <a:pt x="263" y="60"/>
                  </a:lnTo>
                  <a:lnTo>
                    <a:pt x="261" y="62"/>
                  </a:lnTo>
                  <a:lnTo>
                    <a:pt x="261" y="3"/>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Rectangle 102"/>
            <p:cNvSpPr>
              <a:spLocks noChangeArrowheads="1"/>
            </p:cNvSpPr>
            <p:nvPr/>
          </p:nvSpPr>
          <p:spPr bwMode="auto">
            <a:xfrm>
              <a:off x="5851" y="1781"/>
              <a:ext cx="5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 name="Rectangle 103"/>
            <p:cNvSpPr>
              <a:spLocks noChangeArrowheads="1"/>
            </p:cNvSpPr>
            <p:nvPr/>
          </p:nvSpPr>
          <p:spPr bwMode="auto">
            <a:xfrm>
              <a:off x="5881" y="1781"/>
              <a:ext cx="4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 name="Rectangle 104"/>
            <p:cNvSpPr>
              <a:spLocks noChangeArrowheads="1"/>
            </p:cNvSpPr>
            <p:nvPr/>
          </p:nvSpPr>
          <p:spPr bwMode="auto">
            <a:xfrm>
              <a:off x="5897" y="1781"/>
              <a:ext cx="15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P sep.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 name="Rectangle 105"/>
            <p:cNvSpPr>
              <a:spLocks noChangeArrowheads="1"/>
            </p:cNvSpPr>
            <p:nvPr/>
          </p:nvSpPr>
          <p:spPr bwMode="auto">
            <a:xfrm>
              <a:off x="3923" y="3150"/>
              <a:ext cx="293"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commit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 name="Rectangle 106"/>
            <p:cNvSpPr>
              <a:spLocks noChangeArrowheads="1"/>
            </p:cNvSpPr>
            <p:nvPr/>
          </p:nvSpPr>
          <p:spPr bwMode="auto">
            <a:xfrm>
              <a:off x="3923" y="3240"/>
              <a:ext cx="3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Output()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Freeform 107"/>
            <p:cNvSpPr>
              <a:spLocks noEditPoints="1"/>
            </p:cNvSpPr>
            <p:nvPr/>
          </p:nvSpPr>
          <p:spPr bwMode="auto">
            <a:xfrm>
              <a:off x="3900" y="3200"/>
              <a:ext cx="298" cy="62"/>
            </a:xfrm>
            <a:custGeom>
              <a:avLst/>
              <a:gdLst>
                <a:gd name="T0" fmla="*/ 0 w 298"/>
                <a:gd name="T1" fmla="*/ 29 h 62"/>
                <a:gd name="T2" fmla="*/ 267 w 298"/>
                <a:gd name="T3" fmla="*/ 29 h 62"/>
                <a:gd name="T4" fmla="*/ 267 w 298"/>
                <a:gd name="T5" fmla="*/ 33 h 62"/>
                <a:gd name="T6" fmla="*/ 0 w 298"/>
                <a:gd name="T7" fmla="*/ 33 h 62"/>
                <a:gd name="T8" fmla="*/ 0 w 298"/>
                <a:gd name="T9" fmla="*/ 29 h 62"/>
                <a:gd name="T10" fmla="*/ 261 w 298"/>
                <a:gd name="T11" fmla="*/ 0 h 62"/>
                <a:gd name="T12" fmla="*/ 298 w 298"/>
                <a:gd name="T13" fmla="*/ 31 h 62"/>
                <a:gd name="T14" fmla="*/ 261 w 298"/>
                <a:gd name="T15" fmla="*/ 62 h 62"/>
                <a:gd name="T16" fmla="*/ 261 w 29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62">
                  <a:moveTo>
                    <a:pt x="0" y="29"/>
                  </a:moveTo>
                  <a:lnTo>
                    <a:pt x="267" y="29"/>
                  </a:lnTo>
                  <a:lnTo>
                    <a:pt x="267" y="33"/>
                  </a:lnTo>
                  <a:lnTo>
                    <a:pt x="0" y="33"/>
                  </a:lnTo>
                  <a:lnTo>
                    <a:pt x="0" y="29"/>
                  </a:lnTo>
                  <a:close/>
                  <a:moveTo>
                    <a:pt x="261" y="0"/>
                  </a:moveTo>
                  <a:lnTo>
                    <a:pt x="298" y="31"/>
                  </a:lnTo>
                  <a:lnTo>
                    <a:pt x="261" y="62"/>
                  </a:lnTo>
                  <a:lnTo>
                    <a:pt x="2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Rectangle 108"/>
            <p:cNvSpPr>
              <a:spLocks noChangeArrowheads="1"/>
            </p:cNvSpPr>
            <p:nvPr/>
          </p:nvSpPr>
          <p:spPr bwMode="auto">
            <a:xfrm>
              <a:off x="4296" y="3188"/>
              <a:ext cx="49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commitOutput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1" name="Rectangle 109"/>
            <p:cNvSpPr>
              <a:spLocks noChangeArrowheads="1"/>
            </p:cNvSpPr>
            <p:nvPr/>
          </p:nvSpPr>
          <p:spPr bwMode="auto">
            <a:xfrm>
              <a:off x="4731" y="3188"/>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10"/>
            <p:cNvSpPr>
              <a:spLocks noChangeArrowheads="1"/>
            </p:cNvSpPr>
            <p:nvPr/>
          </p:nvSpPr>
          <p:spPr bwMode="auto">
            <a:xfrm>
              <a:off x="4756" y="3188"/>
              <a:ext cx="42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outputName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11"/>
            <p:cNvSpPr>
              <a:spLocks noChangeArrowheads="1"/>
            </p:cNvSpPr>
            <p:nvPr/>
          </p:nvSpPr>
          <p:spPr bwMode="auto">
            <a:xfrm>
              <a:off x="5125" y="3188"/>
              <a:ext cx="22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true)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Freeform 112"/>
            <p:cNvSpPr>
              <a:spLocks noEditPoints="1"/>
            </p:cNvSpPr>
            <p:nvPr/>
          </p:nvSpPr>
          <p:spPr bwMode="auto">
            <a:xfrm>
              <a:off x="4273" y="3239"/>
              <a:ext cx="1082" cy="62"/>
            </a:xfrm>
            <a:custGeom>
              <a:avLst/>
              <a:gdLst>
                <a:gd name="T0" fmla="*/ 0 w 1082"/>
                <a:gd name="T1" fmla="*/ 29 h 62"/>
                <a:gd name="T2" fmla="*/ 1051 w 1082"/>
                <a:gd name="T3" fmla="*/ 29 h 62"/>
                <a:gd name="T4" fmla="*/ 1051 w 1082"/>
                <a:gd name="T5" fmla="*/ 33 h 62"/>
                <a:gd name="T6" fmla="*/ 0 w 1082"/>
                <a:gd name="T7" fmla="*/ 33 h 62"/>
                <a:gd name="T8" fmla="*/ 0 w 1082"/>
                <a:gd name="T9" fmla="*/ 29 h 62"/>
                <a:gd name="T10" fmla="*/ 1044 w 1082"/>
                <a:gd name="T11" fmla="*/ 0 h 62"/>
                <a:gd name="T12" fmla="*/ 1082 w 1082"/>
                <a:gd name="T13" fmla="*/ 31 h 62"/>
                <a:gd name="T14" fmla="*/ 1044 w 1082"/>
                <a:gd name="T15" fmla="*/ 62 h 62"/>
                <a:gd name="T16" fmla="*/ 1044 w 1082"/>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2" h="62">
                  <a:moveTo>
                    <a:pt x="0" y="29"/>
                  </a:moveTo>
                  <a:lnTo>
                    <a:pt x="1051" y="29"/>
                  </a:lnTo>
                  <a:lnTo>
                    <a:pt x="1051" y="33"/>
                  </a:lnTo>
                  <a:lnTo>
                    <a:pt x="0" y="33"/>
                  </a:lnTo>
                  <a:lnTo>
                    <a:pt x="0" y="29"/>
                  </a:lnTo>
                  <a:close/>
                  <a:moveTo>
                    <a:pt x="1044" y="0"/>
                  </a:moveTo>
                  <a:lnTo>
                    <a:pt x="1082" y="31"/>
                  </a:lnTo>
                  <a:lnTo>
                    <a:pt x="1044" y="62"/>
                  </a:lnTo>
                  <a:lnTo>
                    <a:pt x="104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Rectangle 113"/>
            <p:cNvSpPr>
              <a:spLocks noChangeArrowheads="1"/>
            </p:cNvSpPr>
            <p:nvPr/>
          </p:nvSpPr>
          <p:spPr bwMode="auto">
            <a:xfrm>
              <a:off x="4310" y="2935"/>
              <a:ext cx="1007" cy="224"/>
            </a:xfrm>
            <a:prstGeom prst="rect">
              <a:avLst/>
            </a:prstGeom>
            <a:solidFill>
              <a:srgbClr val="DCE6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14"/>
            <p:cNvSpPr>
              <a:spLocks noEditPoints="1"/>
            </p:cNvSpPr>
            <p:nvPr/>
          </p:nvSpPr>
          <p:spPr bwMode="auto">
            <a:xfrm>
              <a:off x="4308" y="2933"/>
              <a:ext cx="1012" cy="229"/>
            </a:xfrm>
            <a:custGeom>
              <a:avLst/>
              <a:gdLst>
                <a:gd name="T0" fmla="*/ 0 w 1012"/>
                <a:gd name="T1" fmla="*/ 0 h 229"/>
                <a:gd name="T2" fmla="*/ 1012 w 1012"/>
                <a:gd name="T3" fmla="*/ 0 h 229"/>
                <a:gd name="T4" fmla="*/ 1012 w 1012"/>
                <a:gd name="T5" fmla="*/ 229 h 229"/>
                <a:gd name="T6" fmla="*/ 0 w 1012"/>
                <a:gd name="T7" fmla="*/ 229 h 229"/>
                <a:gd name="T8" fmla="*/ 0 w 1012"/>
                <a:gd name="T9" fmla="*/ 0 h 229"/>
                <a:gd name="T10" fmla="*/ 4 w 1012"/>
                <a:gd name="T11" fmla="*/ 226 h 229"/>
                <a:gd name="T12" fmla="*/ 2 w 1012"/>
                <a:gd name="T13" fmla="*/ 224 h 229"/>
                <a:gd name="T14" fmla="*/ 1009 w 1012"/>
                <a:gd name="T15" fmla="*/ 224 h 229"/>
                <a:gd name="T16" fmla="*/ 1007 w 1012"/>
                <a:gd name="T17" fmla="*/ 226 h 229"/>
                <a:gd name="T18" fmla="*/ 1007 w 1012"/>
                <a:gd name="T19" fmla="*/ 2 h 229"/>
                <a:gd name="T20" fmla="*/ 1009 w 1012"/>
                <a:gd name="T21" fmla="*/ 5 h 229"/>
                <a:gd name="T22" fmla="*/ 2 w 1012"/>
                <a:gd name="T23" fmla="*/ 5 h 229"/>
                <a:gd name="T24" fmla="*/ 4 w 1012"/>
                <a:gd name="T25" fmla="*/ 2 h 229"/>
                <a:gd name="T26" fmla="*/ 4 w 1012"/>
                <a:gd name="T27" fmla="*/ 22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2" h="229">
                  <a:moveTo>
                    <a:pt x="0" y="0"/>
                  </a:moveTo>
                  <a:lnTo>
                    <a:pt x="1012" y="0"/>
                  </a:lnTo>
                  <a:lnTo>
                    <a:pt x="1012" y="229"/>
                  </a:lnTo>
                  <a:lnTo>
                    <a:pt x="0" y="229"/>
                  </a:lnTo>
                  <a:lnTo>
                    <a:pt x="0" y="0"/>
                  </a:lnTo>
                  <a:close/>
                  <a:moveTo>
                    <a:pt x="4" y="226"/>
                  </a:moveTo>
                  <a:lnTo>
                    <a:pt x="2" y="224"/>
                  </a:lnTo>
                  <a:lnTo>
                    <a:pt x="1009" y="224"/>
                  </a:lnTo>
                  <a:lnTo>
                    <a:pt x="1007" y="226"/>
                  </a:lnTo>
                  <a:lnTo>
                    <a:pt x="1007" y="2"/>
                  </a:lnTo>
                  <a:lnTo>
                    <a:pt x="1009" y="5"/>
                  </a:lnTo>
                  <a:lnTo>
                    <a:pt x="2" y="5"/>
                  </a:lnTo>
                  <a:lnTo>
                    <a:pt x="4" y="2"/>
                  </a:lnTo>
                  <a:lnTo>
                    <a:pt x="4" y="226"/>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Rectangle 115"/>
            <p:cNvSpPr>
              <a:spLocks noChangeArrowheads="1"/>
            </p:cNvSpPr>
            <p:nvPr/>
          </p:nvSpPr>
          <p:spPr bwMode="auto">
            <a:xfrm>
              <a:off x="4348" y="2964"/>
              <a:ext cx="31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Register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8" name="Rectangle 116"/>
            <p:cNvSpPr>
              <a:spLocks noChangeArrowheads="1"/>
            </p:cNvSpPr>
            <p:nvPr/>
          </p:nvSpPr>
          <p:spPr bwMode="auto">
            <a:xfrm>
              <a:off x="4615" y="2964"/>
              <a:ext cx="417"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DataHeader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9" name="Rectangle 117"/>
            <p:cNvSpPr>
              <a:spLocks noChangeArrowheads="1"/>
            </p:cNvSpPr>
            <p:nvPr/>
          </p:nvSpPr>
          <p:spPr bwMode="auto">
            <a:xfrm>
              <a:off x="4992" y="2964"/>
              <a:ext cx="11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in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0" name="Rectangle 118"/>
            <p:cNvSpPr>
              <a:spLocks noChangeArrowheads="1"/>
            </p:cNvSpPr>
            <p:nvPr/>
          </p:nvSpPr>
          <p:spPr bwMode="auto">
            <a:xfrm>
              <a:off x="5069" y="2964"/>
              <a:ext cx="281"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POOL,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1" name="Rectangle 119"/>
            <p:cNvSpPr>
              <a:spLocks noChangeArrowheads="1"/>
            </p:cNvSpPr>
            <p:nvPr/>
          </p:nvSpPr>
          <p:spPr bwMode="auto">
            <a:xfrm>
              <a:off x="4419" y="3053"/>
              <a:ext cx="87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get token and insert to self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2" name="Rectangle 120"/>
            <p:cNvSpPr>
              <a:spLocks noChangeArrowheads="1"/>
            </p:cNvSpPr>
            <p:nvPr/>
          </p:nvSpPr>
          <p:spPr bwMode="auto">
            <a:xfrm>
              <a:off x="5452" y="1544"/>
              <a:ext cx="35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createRep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3" name="Rectangle 121"/>
            <p:cNvSpPr>
              <a:spLocks noChangeArrowheads="1"/>
            </p:cNvSpPr>
            <p:nvPr/>
          </p:nvSpPr>
          <p:spPr bwMode="auto">
            <a:xfrm>
              <a:off x="5749" y="1544"/>
              <a:ext cx="5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4" name="Rectangle 122"/>
            <p:cNvSpPr>
              <a:spLocks noChangeArrowheads="1"/>
            </p:cNvSpPr>
            <p:nvPr/>
          </p:nvSpPr>
          <p:spPr bwMode="auto">
            <a:xfrm>
              <a:off x="5774" y="1544"/>
              <a:ext cx="13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obj</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5" name="Rectangle 123"/>
            <p:cNvSpPr>
              <a:spLocks noChangeArrowheads="1"/>
            </p:cNvSpPr>
            <p:nvPr/>
          </p:nvSpPr>
          <p:spPr bwMode="auto">
            <a:xfrm>
              <a:off x="5869" y="1544"/>
              <a:ext cx="7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6" name="Rectangle 124"/>
            <p:cNvSpPr>
              <a:spLocks noChangeArrowheads="1"/>
            </p:cNvSpPr>
            <p:nvPr/>
          </p:nvSpPr>
          <p:spPr bwMode="auto">
            <a:xfrm>
              <a:off x="5909" y="1544"/>
              <a:ext cx="17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addr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7" name="Rectangle 125"/>
            <p:cNvSpPr>
              <a:spLocks noChangeArrowheads="1"/>
            </p:cNvSpPr>
            <p:nvPr/>
          </p:nvSpPr>
          <p:spPr bwMode="auto">
            <a:xfrm>
              <a:off x="6042" y="1544"/>
              <a:ext cx="59"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8" name="Freeform 126"/>
            <p:cNvSpPr>
              <a:spLocks noEditPoints="1"/>
            </p:cNvSpPr>
            <p:nvPr/>
          </p:nvSpPr>
          <p:spPr bwMode="auto">
            <a:xfrm>
              <a:off x="5429" y="1597"/>
              <a:ext cx="672" cy="62"/>
            </a:xfrm>
            <a:custGeom>
              <a:avLst/>
              <a:gdLst>
                <a:gd name="T0" fmla="*/ 0 w 672"/>
                <a:gd name="T1" fmla="*/ 29 h 62"/>
                <a:gd name="T2" fmla="*/ 641 w 672"/>
                <a:gd name="T3" fmla="*/ 29 h 62"/>
                <a:gd name="T4" fmla="*/ 641 w 672"/>
                <a:gd name="T5" fmla="*/ 33 h 62"/>
                <a:gd name="T6" fmla="*/ 0 w 672"/>
                <a:gd name="T7" fmla="*/ 33 h 62"/>
                <a:gd name="T8" fmla="*/ 0 w 672"/>
                <a:gd name="T9" fmla="*/ 29 h 62"/>
                <a:gd name="T10" fmla="*/ 635 w 672"/>
                <a:gd name="T11" fmla="*/ 0 h 62"/>
                <a:gd name="T12" fmla="*/ 672 w 672"/>
                <a:gd name="T13" fmla="*/ 31 h 62"/>
                <a:gd name="T14" fmla="*/ 635 w 672"/>
                <a:gd name="T15" fmla="*/ 62 h 62"/>
                <a:gd name="T16" fmla="*/ 635 w 672"/>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2" h="62">
                  <a:moveTo>
                    <a:pt x="0" y="29"/>
                  </a:moveTo>
                  <a:lnTo>
                    <a:pt x="641" y="29"/>
                  </a:lnTo>
                  <a:lnTo>
                    <a:pt x="641" y="33"/>
                  </a:lnTo>
                  <a:lnTo>
                    <a:pt x="0" y="33"/>
                  </a:lnTo>
                  <a:lnTo>
                    <a:pt x="0" y="29"/>
                  </a:lnTo>
                  <a:close/>
                  <a:moveTo>
                    <a:pt x="635" y="0"/>
                  </a:moveTo>
                  <a:lnTo>
                    <a:pt x="672" y="31"/>
                  </a:lnTo>
                  <a:lnTo>
                    <a:pt x="635" y="62"/>
                  </a:lnTo>
                  <a:lnTo>
                    <a:pt x="635"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Rectangle 127"/>
            <p:cNvSpPr>
              <a:spLocks noChangeArrowheads="1"/>
            </p:cNvSpPr>
            <p:nvPr/>
          </p:nvSpPr>
          <p:spPr bwMode="auto">
            <a:xfrm>
              <a:off x="3923" y="1300"/>
              <a:ext cx="26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stream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0" name="Rectangle 128"/>
            <p:cNvSpPr>
              <a:spLocks noChangeArrowheads="1"/>
            </p:cNvSpPr>
            <p:nvPr/>
          </p:nvSpPr>
          <p:spPr bwMode="auto">
            <a:xfrm>
              <a:off x="3923" y="1390"/>
              <a:ext cx="3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Objects()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1" name="Freeform 129"/>
            <p:cNvSpPr>
              <a:spLocks noEditPoints="1"/>
            </p:cNvSpPr>
            <p:nvPr/>
          </p:nvSpPr>
          <p:spPr bwMode="auto">
            <a:xfrm>
              <a:off x="3900" y="1353"/>
              <a:ext cx="298" cy="63"/>
            </a:xfrm>
            <a:custGeom>
              <a:avLst/>
              <a:gdLst>
                <a:gd name="T0" fmla="*/ 0 w 298"/>
                <a:gd name="T1" fmla="*/ 29 h 63"/>
                <a:gd name="T2" fmla="*/ 267 w 298"/>
                <a:gd name="T3" fmla="*/ 29 h 63"/>
                <a:gd name="T4" fmla="*/ 267 w 298"/>
                <a:gd name="T5" fmla="*/ 34 h 63"/>
                <a:gd name="T6" fmla="*/ 0 w 298"/>
                <a:gd name="T7" fmla="*/ 34 h 63"/>
                <a:gd name="T8" fmla="*/ 0 w 298"/>
                <a:gd name="T9" fmla="*/ 29 h 63"/>
                <a:gd name="T10" fmla="*/ 261 w 298"/>
                <a:gd name="T11" fmla="*/ 0 h 63"/>
                <a:gd name="T12" fmla="*/ 298 w 298"/>
                <a:gd name="T13" fmla="*/ 32 h 63"/>
                <a:gd name="T14" fmla="*/ 261 w 298"/>
                <a:gd name="T15" fmla="*/ 63 h 63"/>
                <a:gd name="T16" fmla="*/ 261 w 298"/>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63">
                  <a:moveTo>
                    <a:pt x="0" y="29"/>
                  </a:moveTo>
                  <a:lnTo>
                    <a:pt x="267" y="29"/>
                  </a:lnTo>
                  <a:lnTo>
                    <a:pt x="267" y="34"/>
                  </a:lnTo>
                  <a:lnTo>
                    <a:pt x="0" y="34"/>
                  </a:lnTo>
                  <a:lnTo>
                    <a:pt x="0" y="29"/>
                  </a:lnTo>
                  <a:close/>
                  <a:moveTo>
                    <a:pt x="261" y="0"/>
                  </a:moveTo>
                  <a:lnTo>
                    <a:pt x="298" y="32"/>
                  </a:lnTo>
                  <a:lnTo>
                    <a:pt x="261" y="63"/>
                  </a:lnTo>
                  <a:lnTo>
                    <a:pt x="2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Rectangle 130"/>
            <p:cNvSpPr>
              <a:spLocks noChangeArrowheads="1"/>
            </p:cNvSpPr>
            <p:nvPr/>
          </p:nvSpPr>
          <p:spPr bwMode="auto">
            <a:xfrm>
              <a:off x="3923" y="1579"/>
              <a:ext cx="251"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[object in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3" name="Rectangle 131"/>
            <p:cNvSpPr>
              <a:spLocks noChangeArrowheads="1"/>
            </p:cNvSpPr>
            <p:nvPr/>
          </p:nvSpPr>
          <p:spPr bwMode="auto">
            <a:xfrm>
              <a:off x="3923" y="1639"/>
              <a:ext cx="22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item list]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4" name="Rectangle 132"/>
            <p:cNvSpPr>
              <a:spLocks noChangeArrowheads="1"/>
            </p:cNvSpPr>
            <p:nvPr/>
          </p:nvSpPr>
          <p:spPr bwMode="auto">
            <a:xfrm>
              <a:off x="5825" y="1878"/>
              <a:ext cx="16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[trans.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5" name="Rectangle 133"/>
            <p:cNvSpPr>
              <a:spLocks noChangeArrowheads="1"/>
            </p:cNvSpPr>
            <p:nvPr/>
          </p:nvSpPr>
          <p:spPr bwMode="auto">
            <a:xfrm>
              <a:off x="5953" y="1878"/>
              <a:ext cx="4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6" name="Rectangle 134"/>
            <p:cNvSpPr>
              <a:spLocks noChangeArrowheads="1"/>
            </p:cNvSpPr>
            <p:nvPr/>
          </p:nvSpPr>
          <p:spPr bwMode="auto">
            <a:xfrm>
              <a:off x="5969" y="1878"/>
              <a:ext cx="14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pers.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7" name="Rectangle 135"/>
            <p:cNvSpPr>
              <a:spLocks noChangeArrowheads="1"/>
            </p:cNvSpPr>
            <p:nvPr/>
          </p:nvSpPr>
          <p:spPr bwMode="auto">
            <a:xfrm>
              <a:off x="5825" y="1938"/>
              <a:ext cx="28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conversion]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Freeform 136"/>
            <p:cNvSpPr>
              <a:spLocks noEditPoints="1"/>
            </p:cNvSpPr>
            <p:nvPr/>
          </p:nvSpPr>
          <p:spPr bwMode="auto">
            <a:xfrm>
              <a:off x="5050" y="3303"/>
              <a:ext cx="1953" cy="423"/>
            </a:xfrm>
            <a:custGeom>
              <a:avLst/>
              <a:gdLst>
                <a:gd name="T0" fmla="*/ 0 w 10468"/>
                <a:gd name="T1" fmla="*/ 34 h 2268"/>
                <a:gd name="T2" fmla="*/ 34 w 10468"/>
                <a:gd name="T3" fmla="*/ 0 h 2268"/>
                <a:gd name="T4" fmla="*/ 10434 w 10468"/>
                <a:gd name="T5" fmla="*/ 0 h 2268"/>
                <a:gd name="T6" fmla="*/ 10468 w 10468"/>
                <a:gd name="T7" fmla="*/ 34 h 2268"/>
                <a:gd name="T8" fmla="*/ 10468 w 10468"/>
                <a:gd name="T9" fmla="*/ 2234 h 2268"/>
                <a:gd name="T10" fmla="*/ 10434 w 10468"/>
                <a:gd name="T11" fmla="*/ 2268 h 2268"/>
                <a:gd name="T12" fmla="*/ 34 w 10468"/>
                <a:gd name="T13" fmla="*/ 2268 h 2268"/>
                <a:gd name="T14" fmla="*/ 0 w 10468"/>
                <a:gd name="T15" fmla="*/ 2234 h 2268"/>
                <a:gd name="T16" fmla="*/ 0 w 10468"/>
                <a:gd name="T17" fmla="*/ 34 h 2268"/>
                <a:gd name="T18" fmla="*/ 68 w 10468"/>
                <a:gd name="T19" fmla="*/ 2234 h 2268"/>
                <a:gd name="T20" fmla="*/ 34 w 10468"/>
                <a:gd name="T21" fmla="*/ 2200 h 2268"/>
                <a:gd name="T22" fmla="*/ 10434 w 10468"/>
                <a:gd name="T23" fmla="*/ 2200 h 2268"/>
                <a:gd name="T24" fmla="*/ 10400 w 10468"/>
                <a:gd name="T25" fmla="*/ 2234 h 2268"/>
                <a:gd name="T26" fmla="*/ 10400 w 10468"/>
                <a:gd name="T27" fmla="*/ 34 h 2268"/>
                <a:gd name="T28" fmla="*/ 10434 w 10468"/>
                <a:gd name="T29" fmla="*/ 68 h 2268"/>
                <a:gd name="T30" fmla="*/ 34 w 10468"/>
                <a:gd name="T31" fmla="*/ 68 h 2268"/>
                <a:gd name="T32" fmla="*/ 68 w 10468"/>
                <a:gd name="T33" fmla="*/ 34 h 2268"/>
                <a:gd name="T34" fmla="*/ 68 w 10468"/>
                <a:gd name="T35" fmla="*/ 2234 h 2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68" h="2268">
                  <a:moveTo>
                    <a:pt x="0" y="34"/>
                  </a:moveTo>
                  <a:cubicBezTo>
                    <a:pt x="0" y="16"/>
                    <a:pt x="16" y="0"/>
                    <a:pt x="34" y="0"/>
                  </a:cubicBezTo>
                  <a:lnTo>
                    <a:pt x="10434" y="0"/>
                  </a:lnTo>
                  <a:cubicBezTo>
                    <a:pt x="10453" y="0"/>
                    <a:pt x="10468" y="16"/>
                    <a:pt x="10468" y="34"/>
                  </a:cubicBezTo>
                  <a:lnTo>
                    <a:pt x="10468" y="2234"/>
                  </a:lnTo>
                  <a:cubicBezTo>
                    <a:pt x="10468" y="2253"/>
                    <a:pt x="10453" y="2268"/>
                    <a:pt x="10434" y="2268"/>
                  </a:cubicBezTo>
                  <a:lnTo>
                    <a:pt x="34" y="2268"/>
                  </a:lnTo>
                  <a:cubicBezTo>
                    <a:pt x="16" y="2268"/>
                    <a:pt x="0" y="2253"/>
                    <a:pt x="0" y="2234"/>
                  </a:cubicBezTo>
                  <a:lnTo>
                    <a:pt x="0" y="34"/>
                  </a:lnTo>
                  <a:close/>
                  <a:moveTo>
                    <a:pt x="68" y="2234"/>
                  </a:moveTo>
                  <a:lnTo>
                    <a:pt x="34" y="2200"/>
                  </a:lnTo>
                  <a:lnTo>
                    <a:pt x="10434" y="2200"/>
                  </a:lnTo>
                  <a:lnTo>
                    <a:pt x="10400" y="2234"/>
                  </a:lnTo>
                  <a:lnTo>
                    <a:pt x="10400" y="34"/>
                  </a:lnTo>
                  <a:lnTo>
                    <a:pt x="10434" y="68"/>
                  </a:lnTo>
                  <a:lnTo>
                    <a:pt x="34" y="68"/>
                  </a:lnTo>
                  <a:lnTo>
                    <a:pt x="68" y="34"/>
                  </a:lnTo>
                  <a:lnTo>
                    <a:pt x="68" y="223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Rectangle 137"/>
            <p:cNvSpPr>
              <a:spLocks noChangeArrowheads="1"/>
            </p:cNvSpPr>
            <p:nvPr/>
          </p:nvSpPr>
          <p:spPr bwMode="auto">
            <a:xfrm>
              <a:off x="5452" y="3337"/>
              <a:ext cx="327"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commit()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Freeform 138"/>
            <p:cNvSpPr>
              <a:spLocks noEditPoints="1"/>
            </p:cNvSpPr>
            <p:nvPr/>
          </p:nvSpPr>
          <p:spPr bwMode="auto">
            <a:xfrm>
              <a:off x="5429" y="3388"/>
              <a:ext cx="1343" cy="63"/>
            </a:xfrm>
            <a:custGeom>
              <a:avLst/>
              <a:gdLst>
                <a:gd name="T0" fmla="*/ 0 w 1343"/>
                <a:gd name="T1" fmla="*/ 29 h 63"/>
                <a:gd name="T2" fmla="*/ 1312 w 1343"/>
                <a:gd name="T3" fmla="*/ 29 h 63"/>
                <a:gd name="T4" fmla="*/ 1312 w 1343"/>
                <a:gd name="T5" fmla="*/ 34 h 63"/>
                <a:gd name="T6" fmla="*/ 0 w 1343"/>
                <a:gd name="T7" fmla="*/ 34 h 63"/>
                <a:gd name="T8" fmla="*/ 0 w 1343"/>
                <a:gd name="T9" fmla="*/ 29 h 63"/>
                <a:gd name="T10" fmla="*/ 1306 w 1343"/>
                <a:gd name="T11" fmla="*/ 0 h 63"/>
                <a:gd name="T12" fmla="*/ 1343 w 1343"/>
                <a:gd name="T13" fmla="*/ 31 h 63"/>
                <a:gd name="T14" fmla="*/ 1306 w 1343"/>
                <a:gd name="T15" fmla="*/ 63 h 63"/>
                <a:gd name="T16" fmla="*/ 1306 w 1343"/>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3" h="63">
                  <a:moveTo>
                    <a:pt x="0" y="29"/>
                  </a:moveTo>
                  <a:lnTo>
                    <a:pt x="1312" y="29"/>
                  </a:lnTo>
                  <a:lnTo>
                    <a:pt x="1312" y="34"/>
                  </a:lnTo>
                  <a:lnTo>
                    <a:pt x="0" y="34"/>
                  </a:lnTo>
                  <a:lnTo>
                    <a:pt x="0" y="29"/>
                  </a:lnTo>
                  <a:close/>
                  <a:moveTo>
                    <a:pt x="1306" y="0"/>
                  </a:moveTo>
                  <a:lnTo>
                    <a:pt x="1343" y="31"/>
                  </a:lnTo>
                  <a:lnTo>
                    <a:pt x="1306" y="63"/>
                  </a:lnTo>
                  <a:lnTo>
                    <a:pt x="130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39"/>
            <p:cNvSpPr>
              <a:spLocks noEditPoints="1"/>
            </p:cNvSpPr>
            <p:nvPr/>
          </p:nvSpPr>
          <p:spPr bwMode="auto">
            <a:xfrm>
              <a:off x="5054" y="3307"/>
              <a:ext cx="266" cy="79"/>
            </a:xfrm>
            <a:custGeom>
              <a:avLst/>
              <a:gdLst>
                <a:gd name="T0" fmla="*/ 266 w 266"/>
                <a:gd name="T1" fmla="*/ 63 h 79"/>
                <a:gd name="T2" fmla="*/ 212 w 266"/>
                <a:gd name="T3" fmla="*/ 79 h 79"/>
                <a:gd name="T4" fmla="*/ 0 w 266"/>
                <a:gd name="T5" fmla="*/ 79 h 79"/>
                <a:gd name="T6" fmla="*/ 0 w 266"/>
                <a:gd name="T7" fmla="*/ 0 h 79"/>
                <a:gd name="T8" fmla="*/ 266 w 266"/>
                <a:gd name="T9" fmla="*/ 0 h 79"/>
                <a:gd name="T10" fmla="*/ 266 w 266"/>
                <a:gd name="T11" fmla="*/ 63 h 79"/>
                <a:gd name="T12" fmla="*/ 261 w 266"/>
                <a:gd name="T13" fmla="*/ 2 h 79"/>
                <a:gd name="T14" fmla="*/ 263 w 266"/>
                <a:gd name="T15" fmla="*/ 4 h 79"/>
                <a:gd name="T16" fmla="*/ 2 w 266"/>
                <a:gd name="T17" fmla="*/ 4 h 79"/>
                <a:gd name="T18" fmla="*/ 5 w 266"/>
                <a:gd name="T19" fmla="*/ 2 h 79"/>
                <a:gd name="T20" fmla="*/ 5 w 266"/>
                <a:gd name="T21" fmla="*/ 77 h 79"/>
                <a:gd name="T22" fmla="*/ 2 w 266"/>
                <a:gd name="T23" fmla="*/ 74 h 79"/>
                <a:gd name="T24" fmla="*/ 211 w 266"/>
                <a:gd name="T25" fmla="*/ 74 h 79"/>
                <a:gd name="T26" fmla="*/ 211 w 266"/>
                <a:gd name="T27" fmla="*/ 74 h 79"/>
                <a:gd name="T28" fmla="*/ 263 w 266"/>
                <a:gd name="T29" fmla="*/ 59 h 79"/>
                <a:gd name="T30" fmla="*/ 261 w 266"/>
                <a:gd name="T31" fmla="*/ 62 h 79"/>
                <a:gd name="T32" fmla="*/ 261 w 266"/>
                <a:gd name="T33"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6" h="79">
                  <a:moveTo>
                    <a:pt x="266" y="63"/>
                  </a:moveTo>
                  <a:lnTo>
                    <a:pt x="212" y="79"/>
                  </a:lnTo>
                  <a:lnTo>
                    <a:pt x="0" y="79"/>
                  </a:lnTo>
                  <a:lnTo>
                    <a:pt x="0" y="0"/>
                  </a:lnTo>
                  <a:lnTo>
                    <a:pt x="266" y="0"/>
                  </a:lnTo>
                  <a:lnTo>
                    <a:pt x="266" y="63"/>
                  </a:lnTo>
                  <a:close/>
                  <a:moveTo>
                    <a:pt x="261" y="2"/>
                  </a:moveTo>
                  <a:lnTo>
                    <a:pt x="263" y="4"/>
                  </a:lnTo>
                  <a:lnTo>
                    <a:pt x="2" y="4"/>
                  </a:lnTo>
                  <a:lnTo>
                    <a:pt x="5" y="2"/>
                  </a:lnTo>
                  <a:lnTo>
                    <a:pt x="5" y="77"/>
                  </a:lnTo>
                  <a:lnTo>
                    <a:pt x="2" y="74"/>
                  </a:lnTo>
                  <a:lnTo>
                    <a:pt x="211" y="74"/>
                  </a:lnTo>
                  <a:lnTo>
                    <a:pt x="211" y="74"/>
                  </a:lnTo>
                  <a:lnTo>
                    <a:pt x="263" y="59"/>
                  </a:lnTo>
                  <a:lnTo>
                    <a:pt x="261" y="62"/>
                  </a:lnTo>
                  <a:lnTo>
                    <a:pt x="261" y="2"/>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Rectangle 140"/>
            <p:cNvSpPr>
              <a:spLocks noChangeArrowheads="1"/>
            </p:cNvSpPr>
            <p:nvPr/>
          </p:nvSpPr>
          <p:spPr bwMode="auto">
            <a:xfrm>
              <a:off x="5162" y="3312"/>
              <a:ext cx="79"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alt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3" name="Rectangle 141"/>
            <p:cNvSpPr>
              <a:spLocks noChangeArrowheads="1"/>
            </p:cNvSpPr>
            <p:nvPr/>
          </p:nvSpPr>
          <p:spPr bwMode="auto">
            <a:xfrm>
              <a:off x="5452" y="3561"/>
              <a:ext cx="57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commitAndHold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4" name="Rectangle 142"/>
            <p:cNvSpPr>
              <a:spLocks noChangeArrowheads="1"/>
            </p:cNvSpPr>
            <p:nvPr/>
          </p:nvSpPr>
          <p:spPr bwMode="auto">
            <a:xfrm>
              <a:off x="5958" y="3561"/>
              <a:ext cx="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5" name="Freeform 143"/>
            <p:cNvSpPr>
              <a:spLocks noEditPoints="1"/>
            </p:cNvSpPr>
            <p:nvPr/>
          </p:nvSpPr>
          <p:spPr bwMode="auto">
            <a:xfrm>
              <a:off x="5429" y="3612"/>
              <a:ext cx="1343" cy="63"/>
            </a:xfrm>
            <a:custGeom>
              <a:avLst/>
              <a:gdLst>
                <a:gd name="T0" fmla="*/ 0 w 1343"/>
                <a:gd name="T1" fmla="*/ 29 h 63"/>
                <a:gd name="T2" fmla="*/ 1312 w 1343"/>
                <a:gd name="T3" fmla="*/ 29 h 63"/>
                <a:gd name="T4" fmla="*/ 1312 w 1343"/>
                <a:gd name="T5" fmla="*/ 34 h 63"/>
                <a:gd name="T6" fmla="*/ 0 w 1343"/>
                <a:gd name="T7" fmla="*/ 34 h 63"/>
                <a:gd name="T8" fmla="*/ 0 w 1343"/>
                <a:gd name="T9" fmla="*/ 29 h 63"/>
                <a:gd name="T10" fmla="*/ 1306 w 1343"/>
                <a:gd name="T11" fmla="*/ 0 h 63"/>
                <a:gd name="T12" fmla="*/ 1343 w 1343"/>
                <a:gd name="T13" fmla="*/ 31 h 63"/>
                <a:gd name="T14" fmla="*/ 1306 w 1343"/>
                <a:gd name="T15" fmla="*/ 63 h 63"/>
                <a:gd name="T16" fmla="*/ 1306 w 1343"/>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3" h="63">
                  <a:moveTo>
                    <a:pt x="0" y="29"/>
                  </a:moveTo>
                  <a:lnTo>
                    <a:pt x="1312" y="29"/>
                  </a:lnTo>
                  <a:lnTo>
                    <a:pt x="1312" y="34"/>
                  </a:lnTo>
                  <a:lnTo>
                    <a:pt x="0" y="34"/>
                  </a:lnTo>
                  <a:lnTo>
                    <a:pt x="0" y="29"/>
                  </a:lnTo>
                  <a:close/>
                  <a:moveTo>
                    <a:pt x="1306" y="0"/>
                  </a:moveTo>
                  <a:lnTo>
                    <a:pt x="1343" y="31"/>
                  </a:lnTo>
                  <a:lnTo>
                    <a:pt x="1306" y="63"/>
                  </a:lnTo>
                  <a:lnTo>
                    <a:pt x="130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Rectangle 144"/>
            <p:cNvSpPr>
              <a:spLocks noChangeArrowheads="1"/>
            </p:cNvSpPr>
            <p:nvPr/>
          </p:nvSpPr>
          <p:spPr bwMode="auto">
            <a:xfrm>
              <a:off x="5079" y="3409"/>
              <a:ext cx="134"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[full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7" name="Rectangle 145"/>
            <p:cNvSpPr>
              <a:spLocks noChangeArrowheads="1"/>
            </p:cNvSpPr>
            <p:nvPr/>
          </p:nvSpPr>
          <p:spPr bwMode="auto">
            <a:xfrm>
              <a:off x="5079" y="3469"/>
              <a:ext cx="21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commit]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Freeform 146"/>
            <p:cNvSpPr>
              <a:spLocks noEditPoints="1"/>
            </p:cNvSpPr>
            <p:nvPr/>
          </p:nvSpPr>
          <p:spPr bwMode="auto">
            <a:xfrm>
              <a:off x="5019" y="3531"/>
              <a:ext cx="2006" cy="4"/>
            </a:xfrm>
            <a:custGeom>
              <a:avLst/>
              <a:gdLst>
                <a:gd name="T0" fmla="*/ 0 w 2006"/>
                <a:gd name="T1" fmla="*/ 4 h 4"/>
                <a:gd name="T2" fmla="*/ 85 w 2006"/>
                <a:gd name="T3" fmla="*/ 4 h 4"/>
                <a:gd name="T4" fmla="*/ 134 w 2006"/>
                <a:gd name="T5" fmla="*/ 0 h 4"/>
                <a:gd name="T6" fmla="*/ 148 w 2006"/>
                <a:gd name="T7" fmla="*/ 0 h 4"/>
                <a:gd name="T8" fmla="*/ 148 w 2006"/>
                <a:gd name="T9" fmla="*/ 0 h 4"/>
                <a:gd name="T10" fmla="*/ 197 w 2006"/>
                <a:gd name="T11" fmla="*/ 4 h 4"/>
                <a:gd name="T12" fmla="*/ 282 w 2006"/>
                <a:gd name="T13" fmla="*/ 4 h 4"/>
                <a:gd name="T14" fmla="*/ 331 w 2006"/>
                <a:gd name="T15" fmla="*/ 0 h 4"/>
                <a:gd name="T16" fmla="*/ 345 w 2006"/>
                <a:gd name="T17" fmla="*/ 0 h 4"/>
                <a:gd name="T18" fmla="*/ 345 w 2006"/>
                <a:gd name="T19" fmla="*/ 0 h 4"/>
                <a:gd name="T20" fmla="*/ 394 w 2006"/>
                <a:gd name="T21" fmla="*/ 4 h 4"/>
                <a:gd name="T22" fmla="*/ 479 w 2006"/>
                <a:gd name="T23" fmla="*/ 4 h 4"/>
                <a:gd name="T24" fmla="*/ 528 w 2006"/>
                <a:gd name="T25" fmla="*/ 0 h 4"/>
                <a:gd name="T26" fmla="*/ 542 w 2006"/>
                <a:gd name="T27" fmla="*/ 0 h 4"/>
                <a:gd name="T28" fmla="*/ 542 w 2006"/>
                <a:gd name="T29" fmla="*/ 0 h 4"/>
                <a:gd name="T30" fmla="*/ 591 w 2006"/>
                <a:gd name="T31" fmla="*/ 4 h 4"/>
                <a:gd name="T32" fmla="*/ 676 w 2006"/>
                <a:gd name="T33" fmla="*/ 4 h 4"/>
                <a:gd name="T34" fmla="*/ 725 w 2006"/>
                <a:gd name="T35" fmla="*/ 0 h 4"/>
                <a:gd name="T36" fmla="*/ 739 w 2006"/>
                <a:gd name="T37" fmla="*/ 0 h 4"/>
                <a:gd name="T38" fmla="*/ 739 w 2006"/>
                <a:gd name="T39" fmla="*/ 0 h 4"/>
                <a:gd name="T40" fmla="*/ 788 w 2006"/>
                <a:gd name="T41" fmla="*/ 4 h 4"/>
                <a:gd name="T42" fmla="*/ 873 w 2006"/>
                <a:gd name="T43" fmla="*/ 4 h 4"/>
                <a:gd name="T44" fmla="*/ 922 w 2006"/>
                <a:gd name="T45" fmla="*/ 0 h 4"/>
                <a:gd name="T46" fmla="*/ 936 w 2006"/>
                <a:gd name="T47" fmla="*/ 0 h 4"/>
                <a:gd name="T48" fmla="*/ 936 w 2006"/>
                <a:gd name="T49" fmla="*/ 0 h 4"/>
                <a:gd name="T50" fmla="*/ 985 w 2006"/>
                <a:gd name="T51" fmla="*/ 4 h 4"/>
                <a:gd name="T52" fmla="*/ 1070 w 2006"/>
                <a:gd name="T53" fmla="*/ 4 h 4"/>
                <a:gd name="T54" fmla="*/ 1119 w 2006"/>
                <a:gd name="T55" fmla="*/ 0 h 4"/>
                <a:gd name="T56" fmla="*/ 1133 w 2006"/>
                <a:gd name="T57" fmla="*/ 0 h 4"/>
                <a:gd name="T58" fmla="*/ 1133 w 2006"/>
                <a:gd name="T59" fmla="*/ 0 h 4"/>
                <a:gd name="T60" fmla="*/ 1182 w 2006"/>
                <a:gd name="T61" fmla="*/ 4 h 4"/>
                <a:gd name="T62" fmla="*/ 1267 w 2006"/>
                <a:gd name="T63" fmla="*/ 4 h 4"/>
                <a:gd name="T64" fmla="*/ 1316 w 2006"/>
                <a:gd name="T65" fmla="*/ 0 h 4"/>
                <a:gd name="T66" fmla="*/ 1330 w 2006"/>
                <a:gd name="T67" fmla="*/ 0 h 4"/>
                <a:gd name="T68" fmla="*/ 1330 w 2006"/>
                <a:gd name="T69" fmla="*/ 0 h 4"/>
                <a:gd name="T70" fmla="*/ 1379 w 2006"/>
                <a:gd name="T71" fmla="*/ 4 h 4"/>
                <a:gd name="T72" fmla="*/ 1464 w 2006"/>
                <a:gd name="T73" fmla="*/ 4 h 4"/>
                <a:gd name="T74" fmla="*/ 1513 w 2006"/>
                <a:gd name="T75" fmla="*/ 0 h 4"/>
                <a:gd name="T76" fmla="*/ 1527 w 2006"/>
                <a:gd name="T77" fmla="*/ 0 h 4"/>
                <a:gd name="T78" fmla="*/ 1527 w 2006"/>
                <a:gd name="T79" fmla="*/ 0 h 4"/>
                <a:gd name="T80" fmla="*/ 1576 w 2006"/>
                <a:gd name="T81" fmla="*/ 4 h 4"/>
                <a:gd name="T82" fmla="*/ 1661 w 2006"/>
                <a:gd name="T83" fmla="*/ 4 h 4"/>
                <a:gd name="T84" fmla="*/ 1710 w 2006"/>
                <a:gd name="T85" fmla="*/ 0 h 4"/>
                <a:gd name="T86" fmla="*/ 1723 w 2006"/>
                <a:gd name="T87" fmla="*/ 0 h 4"/>
                <a:gd name="T88" fmla="*/ 1723 w 2006"/>
                <a:gd name="T89" fmla="*/ 0 h 4"/>
                <a:gd name="T90" fmla="*/ 1773 w 2006"/>
                <a:gd name="T91" fmla="*/ 4 h 4"/>
                <a:gd name="T92" fmla="*/ 1858 w 2006"/>
                <a:gd name="T93" fmla="*/ 4 h 4"/>
                <a:gd name="T94" fmla="*/ 1907 w 2006"/>
                <a:gd name="T95" fmla="*/ 0 h 4"/>
                <a:gd name="T96" fmla="*/ 1920 w 2006"/>
                <a:gd name="T97" fmla="*/ 0 h 4"/>
                <a:gd name="T98" fmla="*/ 1920 w 2006"/>
                <a:gd name="T99" fmla="*/ 0 h 4"/>
                <a:gd name="T100" fmla="*/ 1970 w 2006"/>
                <a:gd name="T10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06" h="4">
                  <a:moveTo>
                    <a:pt x="0" y="0"/>
                  </a:moveTo>
                  <a:lnTo>
                    <a:pt x="36" y="0"/>
                  </a:lnTo>
                  <a:lnTo>
                    <a:pt x="36" y="4"/>
                  </a:lnTo>
                  <a:lnTo>
                    <a:pt x="0" y="4"/>
                  </a:lnTo>
                  <a:lnTo>
                    <a:pt x="0" y="0"/>
                  </a:lnTo>
                  <a:close/>
                  <a:moveTo>
                    <a:pt x="49" y="0"/>
                  </a:moveTo>
                  <a:lnTo>
                    <a:pt x="85" y="0"/>
                  </a:lnTo>
                  <a:lnTo>
                    <a:pt x="85" y="4"/>
                  </a:lnTo>
                  <a:lnTo>
                    <a:pt x="49" y="4"/>
                  </a:lnTo>
                  <a:lnTo>
                    <a:pt x="49" y="0"/>
                  </a:lnTo>
                  <a:close/>
                  <a:moveTo>
                    <a:pt x="98" y="0"/>
                  </a:moveTo>
                  <a:lnTo>
                    <a:pt x="134" y="0"/>
                  </a:lnTo>
                  <a:lnTo>
                    <a:pt x="134" y="4"/>
                  </a:lnTo>
                  <a:lnTo>
                    <a:pt x="98" y="4"/>
                  </a:lnTo>
                  <a:lnTo>
                    <a:pt x="98" y="0"/>
                  </a:lnTo>
                  <a:close/>
                  <a:moveTo>
                    <a:pt x="148" y="0"/>
                  </a:moveTo>
                  <a:lnTo>
                    <a:pt x="184" y="0"/>
                  </a:lnTo>
                  <a:lnTo>
                    <a:pt x="184" y="4"/>
                  </a:lnTo>
                  <a:lnTo>
                    <a:pt x="148" y="4"/>
                  </a:lnTo>
                  <a:lnTo>
                    <a:pt x="148" y="0"/>
                  </a:lnTo>
                  <a:close/>
                  <a:moveTo>
                    <a:pt x="197" y="0"/>
                  </a:moveTo>
                  <a:lnTo>
                    <a:pt x="233" y="0"/>
                  </a:lnTo>
                  <a:lnTo>
                    <a:pt x="233" y="4"/>
                  </a:lnTo>
                  <a:lnTo>
                    <a:pt x="197" y="4"/>
                  </a:lnTo>
                  <a:lnTo>
                    <a:pt x="197" y="0"/>
                  </a:lnTo>
                  <a:close/>
                  <a:moveTo>
                    <a:pt x="246" y="0"/>
                  </a:moveTo>
                  <a:lnTo>
                    <a:pt x="282" y="0"/>
                  </a:lnTo>
                  <a:lnTo>
                    <a:pt x="282" y="4"/>
                  </a:lnTo>
                  <a:lnTo>
                    <a:pt x="246" y="4"/>
                  </a:lnTo>
                  <a:lnTo>
                    <a:pt x="246" y="0"/>
                  </a:lnTo>
                  <a:close/>
                  <a:moveTo>
                    <a:pt x="295" y="0"/>
                  </a:moveTo>
                  <a:lnTo>
                    <a:pt x="331" y="0"/>
                  </a:lnTo>
                  <a:lnTo>
                    <a:pt x="331" y="4"/>
                  </a:lnTo>
                  <a:lnTo>
                    <a:pt x="295" y="4"/>
                  </a:lnTo>
                  <a:lnTo>
                    <a:pt x="295" y="0"/>
                  </a:lnTo>
                  <a:close/>
                  <a:moveTo>
                    <a:pt x="345" y="0"/>
                  </a:moveTo>
                  <a:lnTo>
                    <a:pt x="380" y="0"/>
                  </a:lnTo>
                  <a:lnTo>
                    <a:pt x="380" y="4"/>
                  </a:lnTo>
                  <a:lnTo>
                    <a:pt x="345" y="4"/>
                  </a:lnTo>
                  <a:lnTo>
                    <a:pt x="345" y="0"/>
                  </a:lnTo>
                  <a:close/>
                  <a:moveTo>
                    <a:pt x="394" y="0"/>
                  </a:moveTo>
                  <a:lnTo>
                    <a:pt x="430" y="0"/>
                  </a:lnTo>
                  <a:lnTo>
                    <a:pt x="430" y="4"/>
                  </a:lnTo>
                  <a:lnTo>
                    <a:pt x="394" y="4"/>
                  </a:lnTo>
                  <a:lnTo>
                    <a:pt x="394" y="0"/>
                  </a:lnTo>
                  <a:close/>
                  <a:moveTo>
                    <a:pt x="443" y="0"/>
                  </a:moveTo>
                  <a:lnTo>
                    <a:pt x="479" y="0"/>
                  </a:lnTo>
                  <a:lnTo>
                    <a:pt x="479" y="4"/>
                  </a:lnTo>
                  <a:lnTo>
                    <a:pt x="443" y="4"/>
                  </a:lnTo>
                  <a:lnTo>
                    <a:pt x="443" y="0"/>
                  </a:lnTo>
                  <a:close/>
                  <a:moveTo>
                    <a:pt x="492" y="0"/>
                  </a:moveTo>
                  <a:lnTo>
                    <a:pt x="528" y="0"/>
                  </a:lnTo>
                  <a:lnTo>
                    <a:pt x="528" y="4"/>
                  </a:lnTo>
                  <a:lnTo>
                    <a:pt x="492" y="4"/>
                  </a:lnTo>
                  <a:lnTo>
                    <a:pt x="492" y="0"/>
                  </a:lnTo>
                  <a:close/>
                  <a:moveTo>
                    <a:pt x="542" y="0"/>
                  </a:moveTo>
                  <a:lnTo>
                    <a:pt x="577" y="0"/>
                  </a:lnTo>
                  <a:lnTo>
                    <a:pt x="577" y="4"/>
                  </a:lnTo>
                  <a:lnTo>
                    <a:pt x="542" y="4"/>
                  </a:lnTo>
                  <a:lnTo>
                    <a:pt x="542" y="0"/>
                  </a:lnTo>
                  <a:close/>
                  <a:moveTo>
                    <a:pt x="591" y="0"/>
                  </a:moveTo>
                  <a:lnTo>
                    <a:pt x="627" y="0"/>
                  </a:lnTo>
                  <a:lnTo>
                    <a:pt x="627" y="4"/>
                  </a:lnTo>
                  <a:lnTo>
                    <a:pt x="591" y="4"/>
                  </a:lnTo>
                  <a:lnTo>
                    <a:pt x="591" y="0"/>
                  </a:lnTo>
                  <a:close/>
                  <a:moveTo>
                    <a:pt x="640" y="0"/>
                  </a:moveTo>
                  <a:lnTo>
                    <a:pt x="676" y="0"/>
                  </a:lnTo>
                  <a:lnTo>
                    <a:pt x="676" y="4"/>
                  </a:lnTo>
                  <a:lnTo>
                    <a:pt x="640" y="4"/>
                  </a:lnTo>
                  <a:lnTo>
                    <a:pt x="640" y="0"/>
                  </a:lnTo>
                  <a:close/>
                  <a:moveTo>
                    <a:pt x="689" y="0"/>
                  </a:moveTo>
                  <a:lnTo>
                    <a:pt x="725" y="0"/>
                  </a:lnTo>
                  <a:lnTo>
                    <a:pt x="725" y="4"/>
                  </a:lnTo>
                  <a:lnTo>
                    <a:pt x="689" y="4"/>
                  </a:lnTo>
                  <a:lnTo>
                    <a:pt x="689" y="0"/>
                  </a:lnTo>
                  <a:close/>
                  <a:moveTo>
                    <a:pt x="739" y="0"/>
                  </a:moveTo>
                  <a:lnTo>
                    <a:pt x="774" y="0"/>
                  </a:lnTo>
                  <a:lnTo>
                    <a:pt x="774" y="4"/>
                  </a:lnTo>
                  <a:lnTo>
                    <a:pt x="739" y="4"/>
                  </a:lnTo>
                  <a:lnTo>
                    <a:pt x="739" y="0"/>
                  </a:lnTo>
                  <a:close/>
                  <a:moveTo>
                    <a:pt x="788" y="0"/>
                  </a:moveTo>
                  <a:lnTo>
                    <a:pt x="824" y="0"/>
                  </a:lnTo>
                  <a:lnTo>
                    <a:pt x="824" y="4"/>
                  </a:lnTo>
                  <a:lnTo>
                    <a:pt x="788" y="4"/>
                  </a:lnTo>
                  <a:lnTo>
                    <a:pt x="788" y="0"/>
                  </a:lnTo>
                  <a:close/>
                  <a:moveTo>
                    <a:pt x="837" y="0"/>
                  </a:moveTo>
                  <a:lnTo>
                    <a:pt x="873" y="0"/>
                  </a:lnTo>
                  <a:lnTo>
                    <a:pt x="873" y="4"/>
                  </a:lnTo>
                  <a:lnTo>
                    <a:pt x="837" y="4"/>
                  </a:lnTo>
                  <a:lnTo>
                    <a:pt x="837" y="0"/>
                  </a:lnTo>
                  <a:close/>
                  <a:moveTo>
                    <a:pt x="886" y="0"/>
                  </a:moveTo>
                  <a:lnTo>
                    <a:pt x="922" y="0"/>
                  </a:lnTo>
                  <a:lnTo>
                    <a:pt x="922" y="4"/>
                  </a:lnTo>
                  <a:lnTo>
                    <a:pt x="886" y="4"/>
                  </a:lnTo>
                  <a:lnTo>
                    <a:pt x="886" y="0"/>
                  </a:lnTo>
                  <a:close/>
                  <a:moveTo>
                    <a:pt x="936" y="0"/>
                  </a:moveTo>
                  <a:lnTo>
                    <a:pt x="971" y="0"/>
                  </a:lnTo>
                  <a:lnTo>
                    <a:pt x="971" y="4"/>
                  </a:lnTo>
                  <a:lnTo>
                    <a:pt x="936" y="4"/>
                  </a:lnTo>
                  <a:lnTo>
                    <a:pt x="936" y="0"/>
                  </a:lnTo>
                  <a:close/>
                  <a:moveTo>
                    <a:pt x="985" y="0"/>
                  </a:moveTo>
                  <a:lnTo>
                    <a:pt x="1021" y="0"/>
                  </a:lnTo>
                  <a:lnTo>
                    <a:pt x="1021" y="4"/>
                  </a:lnTo>
                  <a:lnTo>
                    <a:pt x="985" y="4"/>
                  </a:lnTo>
                  <a:lnTo>
                    <a:pt x="985" y="0"/>
                  </a:lnTo>
                  <a:close/>
                  <a:moveTo>
                    <a:pt x="1034" y="0"/>
                  </a:moveTo>
                  <a:lnTo>
                    <a:pt x="1070" y="0"/>
                  </a:lnTo>
                  <a:lnTo>
                    <a:pt x="1070" y="4"/>
                  </a:lnTo>
                  <a:lnTo>
                    <a:pt x="1034" y="4"/>
                  </a:lnTo>
                  <a:lnTo>
                    <a:pt x="1034" y="0"/>
                  </a:lnTo>
                  <a:close/>
                  <a:moveTo>
                    <a:pt x="1083" y="0"/>
                  </a:moveTo>
                  <a:lnTo>
                    <a:pt x="1119" y="0"/>
                  </a:lnTo>
                  <a:lnTo>
                    <a:pt x="1119" y="4"/>
                  </a:lnTo>
                  <a:lnTo>
                    <a:pt x="1083" y="4"/>
                  </a:lnTo>
                  <a:lnTo>
                    <a:pt x="1083" y="0"/>
                  </a:lnTo>
                  <a:close/>
                  <a:moveTo>
                    <a:pt x="1133" y="0"/>
                  </a:moveTo>
                  <a:lnTo>
                    <a:pt x="1168" y="0"/>
                  </a:lnTo>
                  <a:lnTo>
                    <a:pt x="1168" y="4"/>
                  </a:lnTo>
                  <a:lnTo>
                    <a:pt x="1133" y="4"/>
                  </a:lnTo>
                  <a:lnTo>
                    <a:pt x="1133" y="0"/>
                  </a:lnTo>
                  <a:close/>
                  <a:moveTo>
                    <a:pt x="1182" y="0"/>
                  </a:moveTo>
                  <a:lnTo>
                    <a:pt x="1218" y="0"/>
                  </a:lnTo>
                  <a:lnTo>
                    <a:pt x="1218" y="4"/>
                  </a:lnTo>
                  <a:lnTo>
                    <a:pt x="1182" y="4"/>
                  </a:lnTo>
                  <a:lnTo>
                    <a:pt x="1182" y="0"/>
                  </a:lnTo>
                  <a:close/>
                  <a:moveTo>
                    <a:pt x="1231" y="0"/>
                  </a:moveTo>
                  <a:lnTo>
                    <a:pt x="1267" y="0"/>
                  </a:lnTo>
                  <a:lnTo>
                    <a:pt x="1267" y="4"/>
                  </a:lnTo>
                  <a:lnTo>
                    <a:pt x="1231" y="4"/>
                  </a:lnTo>
                  <a:lnTo>
                    <a:pt x="1231" y="0"/>
                  </a:lnTo>
                  <a:close/>
                  <a:moveTo>
                    <a:pt x="1280" y="0"/>
                  </a:moveTo>
                  <a:lnTo>
                    <a:pt x="1316" y="0"/>
                  </a:lnTo>
                  <a:lnTo>
                    <a:pt x="1316" y="4"/>
                  </a:lnTo>
                  <a:lnTo>
                    <a:pt x="1280" y="4"/>
                  </a:lnTo>
                  <a:lnTo>
                    <a:pt x="1280" y="0"/>
                  </a:lnTo>
                  <a:close/>
                  <a:moveTo>
                    <a:pt x="1330" y="0"/>
                  </a:moveTo>
                  <a:lnTo>
                    <a:pt x="1365" y="0"/>
                  </a:lnTo>
                  <a:lnTo>
                    <a:pt x="1365" y="4"/>
                  </a:lnTo>
                  <a:lnTo>
                    <a:pt x="1330" y="4"/>
                  </a:lnTo>
                  <a:lnTo>
                    <a:pt x="1330" y="0"/>
                  </a:lnTo>
                  <a:close/>
                  <a:moveTo>
                    <a:pt x="1379" y="0"/>
                  </a:moveTo>
                  <a:lnTo>
                    <a:pt x="1415" y="0"/>
                  </a:lnTo>
                  <a:lnTo>
                    <a:pt x="1415" y="4"/>
                  </a:lnTo>
                  <a:lnTo>
                    <a:pt x="1379" y="4"/>
                  </a:lnTo>
                  <a:lnTo>
                    <a:pt x="1379" y="0"/>
                  </a:lnTo>
                  <a:close/>
                  <a:moveTo>
                    <a:pt x="1428" y="0"/>
                  </a:moveTo>
                  <a:lnTo>
                    <a:pt x="1464" y="0"/>
                  </a:lnTo>
                  <a:lnTo>
                    <a:pt x="1464" y="4"/>
                  </a:lnTo>
                  <a:lnTo>
                    <a:pt x="1428" y="4"/>
                  </a:lnTo>
                  <a:lnTo>
                    <a:pt x="1428" y="0"/>
                  </a:lnTo>
                  <a:close/>
                  <a:moveTo>
                    <a:pt x="1477" y="0"/>
                  </a:moveTo>
                  <a:lnTo>
                    <a:pt x="1513" y="0"/>
                  </a:lnTo>
                  <a:lnTo>
                    <a:pt x="1513" y="4"/>
                  </a:lnTo>
                  <a:lnTo>
                    <a:pt x="1477" y="4"/>
                  </a:lnTo>
                  <a:lnTo>
                    <a:pt x="1477" y="0"/>
                  </a:lnTo>
                  <a:close/>
                  <a:moveTo>
                    <a:pt x="1527" y="0"/>
                  </a:moveTo>
                  <a:lnTo>
                    <a:pt x="1562" y="0"/>
                  </a:lnTo>
                  <a:lnTo>
                    <a:pt x="1562" y="4"/>
                  </a:lnTo>
                  <a:lnTo>
                    <a:pt x="1527" y="4"/>
                  </a:lnTo>
                  <a:lnTo>
                    <a:pt x="1527" y="0"/>
                  </a:lnTo>
                  <a:close/>
                  <a:moveTo>
                    <a:pt x="1576" y="0"/>
                  </a:moveTo>
                  <a:lnTo>
                    <a:pt x="1612" y="0"/>
                  </a:lnTo>
                  <a:lnTo>
                    <a:pt x="1612" y="4"/>
                  </a:lnTo>
                  <a:lnTo>
                    <a:pt x="1576" y="4"/>
                  </a:lnTo>
                  <a:lnTo>
                    <a:pt x="1576" y="0"/>
                  </a:lnTo>
                  <a:close/>
                  <a:moveTo>
                    <a:pt x="1625" y="0"/>
                  </a:moveTo>
                  <a:lnTo>
                    <a:pt x="1661" y="0"/>
                  </a:lnTo>
                  <a:lnTo>
                    <a:pt x="1661" y="4"/>
                  </a:lnTo>
                  <a:lnTo>
                    <a:pt x="1625" y="4"/>
                  </a:lnTo>
                  <a:lnTo>
                    <a:pt x="1625" y="0"/>
                  </a:lnTo>
                  <a:close/>
                  <a:moveTo>
                    <a:pt x="1674" y="0"/>
                  </a:moveTo>
                  <a:lnTo>
                    <a:pt x="1710" y="0"/>
                  </a:lnTo>
                  <a:lnTo>
                    <a:pt x="1710" y="4"/>
                  </a:lnTo>
                  <a:lnTo>
                    <a:pt x="1674" y="4"/>
                  </a:lnTo>
                  <a:lnTo>
                    <a:pt x="1674" y="0"/>
                  </a:lnTo>
                  <a:close/>
                  <a:moveTo>
                    <a:pt x="1723" y="0"/>
                  </a:moveTo>
                  <a:lnTo>
                    <a:pt x="1759" y="0"/>
                  </a:lnTo>
                  <a:lnTo>
                    <a:pt x="1759" y="4"/>
                  </a:lnTo>
                  <a:lnTo>
                    <a:pt x="1723" y="4"/>
                  </a:lnTo>
                  <a:lnTo>
                    <a:pt x="1723" y="0"/>
                  </a:lnTo>
                  <a:close/>
                  <a:moveTo>
                    <a:pt x="1773" y="0"/>
                  </a:moveTo>
                  <a:lnTo>
                    <a:pt x="1809" y="0"/>
                  </a:lnTo>
                  <a:lnTo>
                    <a:pt x="1809" y="4"/>
                  </a:lnTo>
                  <a:lnTo>
                    <a:pt x="1773" y="4"/>
                  </a:lnTo>
                  <a:lnTo>
                    <a:pt x="1773" y="0"/>
                  </a:lnTo>
                  <a:close/>
                  <a:moveTo>
                    <a:pt x="1822" y="0"/>
                  </a:moveTo>
                  <a:lnTo>
                    <a:pt x="1858" y="0"/>
                  </a:lnTo>
                  <a:lnTo>
                    <a:pt x="1858" y="4"/>
                  </a:lnTo>
                  <a:lnTo>
                    <a:pt x="1822" y="4"/>
                  </a:lnTo>
                  <a:lnTo>
                    <a:pt x="1822" y="0"/>
                  </a:lnTo>
                  <a:close/>
                  <a:moveTo>
                    <a:pt x="1871" y="0"/>
                  </a:moveTo>
                  <a:lnTo>
                    <a:pt x="1907" y="0"/>
                  </a:lnTo>
                  <a:lnTo>
                    <a:pt x="1907" y="4"/>
                  </a:lnTo>
                  <a:lnTo>
                    <a:pt x="1871" y="4"/>
                  </a:lnTo>
                  <a:lnTo>
                    <a:pt x="1871" y="0"/>
                  </a:lnTo>
                  <a:close/>
                  <a:moveTo>
                    <a:pt x="1920" y="0"/>
                  </a:moveTo>
                  <a:lnTo>
                    <a:pt x="1956" y="0"/>
                  </a:lnTo>
                  <a:lnTo>
                    <a:pt x="1956" y="4"/>
                  </a:lnTo>
                  <a:lnTo>
                    <a:pt x="1920" y="4"/>
                  </a:lnTo>
                  <a:lnTo>
                    <a:pt x="1920" y="0"/>
                  </a:lnTo>
                  <a:close/>
                  <a:moveTo>
                    <a:pt x="1970" y="0"/>
                  </a:moveTo>
                  <a:lnTo>
                    <a:pt x="2006" y="0"/>
                  </a:lnTo>
                  <a:lnTo>
                    <a:pt x="2006" y="4"/>
                  </a:lnTo>
                  <a:lnTo>
                    <a:pt x="1970" y="4"/>
                  </a:lnTo>
                  <a:lnTo>
                    <a:pt x="1970" y="0"/>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Rectangle 147"/>
            <p:cNvSpPr>
              <a:spLocks noChangeArrowheads="1"/>
            </p:cNvSpPr>
            <p:nvPr/>
          </p:nvSpPr>
          <p:spPr bwMode="auto">
            <a:xfrm>
              <a:off x="5079" y="3558"/>
              <a:ext cx="14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[else]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4" name="Date Placeholder 3"/>
          <p:cNvSpPr>
            <a:spLocks noGrp="1"/>
          </p:cNvSpPr>
          <p:nvPr>
            <p:ph type="dt" sz="half" idx="10"/>
          </p:nvPr>
        </p:nvSpPr>
        <p:spPr/>
        <p:txBody>
          <a:bodyPr/>
          <a:lstStyle/>
          <a:p>
            <a:r>
              <a:rPr lang="en-US" smtClean="0"/>
              <a:t>8/23/2018</a:t>
            </a:r>
            <a:endParaRPr lang="en-US" dirty="0"/>
          </a:p>
        </p:txBody>
      </p:sp>
      <p:sp>
        <p:nvSpPr>
          <p:cNvPr id="150" name="Slide Number Placeholder 149"/>
          <p:cNvSpPr>
            <a:spLocks noGrp="1"/>
          </p:cNvSpPr>
          <p:nvPr>
            <p:ph type="sldNum" sz="quarter" idx="12"/>
          </p:nvPr>
        </p:nvSpPr>
        <p:spPr/>
        <p:txBody>
          <a:bodyPr/>
          <a:lstStyle/>
          <a:p>
            <a:fld id="{4FAB73BC-B049-4115-A692-8D63A059BFB8}" type="slidenum">
              <a:rPr lang="en-US" smtClean="0"/>
              <a:pPr/>
              <a:t>7</a:t>
            </a:fld>
            <a:endParaRPr lang="en-US" dirty="0"/>
          </a:p>
        </p:txBody>
      </p:sp>
      <p:sp>
        <p:nvSpPr>
          <p:cNvPr id="151" name="Footer Placeholder 150"/>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39943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OutputStream</a:t>
            </a:r>
            <a:r>
              <a:rPr lang="en-US" dirty="0" smtClean="0"/>
              <a:t> and Output-</a:t>
            </a:r>
            <a:r>
              <a:rPr lang="en-US" dirty="0" err="1" smtClean="0"/>
              <a:t>StreamTool</a:t>
            </a:r>
            <a:endParaRPr lang="en-US" dirty="0"/>
          </a:p>
        </p:txBody>
      </p:sp>
      <p:sp>
        <p:nvSpPr>
          <p:cNvPr id="3" name="Content Placeholder 2"/>
          <p:cNvSpPr>
            <a:spLocks noGrp="1"/>
          </p:cNvSpPr>
          <p:nvPr>
            <p:ph idx="1"/>
          </p:nvPr>
        </p:nvSpPr>
        <p:spPr/>
        <p:txBody>
          <a:bodyPr/>
          <a:lstStyle/>
          <a:p>
            <a:r>
              <a:rPr lang="en-US" b="1" dirty="0" err="1" smtClean="0"/>
              <a:t>OutputStreams</a:t>
            </a:r>
            <a:r>
              <a:rPr lang="en-US" dirty="0" smtClean="0"/>
              <a:t> connect a job to a data sink, usually a file (or sequence of files).</a:t>
            </a:r>
          </a:p>
          <a:p>
            <a:r>
              <a:rPr lang="en-US" dirty="0" smtClean="0"/>
              <a:t>Configured with </a:t>
            </a:r>
            <a:r>
              <a:rPr lang="en-US" b="1" dirty="0" err="1" smtClean="0">
                <a:solidFill>
                  <a:schemeClr val="accent1"/>
                </a:solidFill>
              </a:rPr>
              <a:t>ItemList</a:t>
            </a:r>
            <a:r>
              <a:rPr lang="en-US" dirty="0" smtClean="0"/>
              <a:t> for event and metadata to be written.</a:t>
            </a:r>
          </a:p>
          <a:p>
            <a:r>
              <a:rPr lang="en-US" dirty="0" smtClean="0"/>
              <a:t>Similar to Athena </a:t>
            </a:r>
            <a:r>
              <a:rPr lang="en-US" b="1" dirty="0" smtClean="0">
                <a:solidFill>
                  <a:schemeClr val="accent1"/>
                </a:solidFill>
              </a:rPr>
              <a:t>algorithms</a:t>
            </a:r>
            <a:r>
              <a:rPr lang="en-US" dirty="0" smtClean="0"/>
              <a:t>:</a:t>
            </a:r>
          </a:p>
          <a:p>
            <a:pPr lvl="1"/>
            <a:r>
              <a:rPr lang="en-US" dirty="0" smtClean="0"/>
              <a:t>Executed once for each event</a:t>
            </a:r>
          </a:p>
          <a:p>
            <a:pPr lvl="2"/>
            <a:r>
              <a:rPr lang="en-US" dirty="0" smtClean="0"/>
              <a:t>Can be vetoed to write filtered events</a:t>
            </a:r>
          </a:p>
          <a:p>
            <a:pPr lvl="1"/>
            <a:r>
              <a:rPr lang="en-US" dirty="0" smtClean="0"/>
              <a:t>Can have multiple instances per job, writing to different data sinks/files</a:t>
            </a:r>
          </a:p>
          <a:p>
            <a:r>
              <a:rPr lang="en-US" b="1" dirty="0" err="1" smtClean="0"/>
              <a:t>OutputStreamTools</a:t>
            </a:r>
            <a:r>
              <a:rPr lang="en-US" dirty="0" smtClean="0"/>
              <a:t> are used to interface the </a:t>
            </a:r>
            <a:r>
              <a:rPr lang="en-US" dirty="0" err="1" smtClean="0"/>
              <a:t>OutputStream</a:t>
            </a:r>
            <a:r>
              <a:rPr lang="en-US" dirty="0" smtClean="0"/>
              <a:t> to a </a:t>
            </a:r>
            <a:r>
              <a:rPr lang="en-US" b="1" dirty="0" smtClean="0">
                <a:solidFill>
                  <a:schemeClr val="accent1"/>
                </a:solidFill>
              </a:rPr>
              <a:t>ConversionSvc</a:t>
            </a:r>
            <a:r>
              <a:rPr lang="en-US" dirty="0" smtClean="0"/>
              <a:t> and its </a:t>
            </a:r>
            <a:r>
              <a:rPr lang="en-US" b="1" dirty="0" smtClean="0">
                <a:solidFill>
                  <a:schemeClr val="accent1"/>
                </a:solidFill>
              </a:rPr>
              <a:t>Converter</a:t>
            </a:r>
            <a:r>
              <a:rPr lang="en-US" dirty="0" smtClean="0"/>
              <a:t> which depend on the persistent technology.</a:t>
            </a:r>
            <a:endParaRPr lang="en-US" dirty="0"/>
          </a:p>
        </p:txBody>
      </p:sp>
      <p:sp>
        <p:nvSpPr>
          <p:cNvPr id="4" name="Date Placeholder 3"/>
          <p:cNvSpPr>
            <a:spLocks noGrp="1"/>
          </p:cNvSpPr>
          <p:nvPr>
            <p:ph type="dt" sz="half" idx="10"/>
          </p:nvPr>
        </p:nvSpPr>
        <p:spPr/>
        <p:txBody>
          <a:bodyPr/>
          <a:lstStyle/>
          <a:p>
            <a:r>
              <a:rPr lang="en-US" smtClean="0"/>
              <a:t>8/23/2018</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
        <p:nvSpPr>
          <p:cNvPr id="6" name="Footer Placeholder 5"/>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2977390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Event Data</a:t>
            </a:r>
            <a:endParaRPr lang="en-US" dirty="0"/>
          </a:p>
        </p:txBody>
      </p:sp>
      <p:sp>
        <p:nvSpPr>
          <p:cNvPr id="3" name="Content Placeholder 2"/>
          <p:cNvSpPr>
            <a:spLocks noGrp="1"/>
          </p:cNvSpPr>
          <p:nvPr>
            <p:ph idx="1"/>
          </p:nvPr>
        </p:nvSpPr>
        <p:spPr>
          <a:xfrm>
            <a:off x="3869268" y="864108"/>
            <a:ext cx="2190750" cy="5120640"/>
          </a:xfrm>
        </p:spPr>
        <p:txBody>
          <a:bodyPr>
            <a:noAutofit/>
          </a:bodyPr>
          <a:lstStyle/>
          <a:p>
            <a:pPr marL="0" indent="0">
              <a:buNone/>
            </a:pPr>
            <a:r>
              <a:rPr lang="en-US" dirty="0"/>
              <a:t>Sequence Diagram for reading Data Objects via </a:t>
            </a:r>
            <a:r>
              <a:rPr lang="en-US" dirty="0" err="1"/>
              <a:t>AthenaPOOL</a:t>
            </a:r>
            <a:r>
              <a:rPr lang="en-US" dirty="0"/>
              <a:t>: </a:t>
            </a:r>
            <a:endParaRPr lang="en-US" dirty="0" smtClean="0"/>
          </a:p>
          <a:p>
            <a:pPr marL="0" indent="0">
              <a:buNone/>
            </a:pPr>
            <a:r>
              <a:rPr lang="en-US" dirty="0" smtClean="0"/>
              <a:t>An </a:t>
            </a:r>
            <a:r>
              <a:rPr lang="en-US" dirty="0" err="1" smtClean="0"/>
              <a:t>EventSelector</a:t>
            </a:r>
            <a:r>
              <a:rPr lang="en-US" dirty="0" smtClean="0"/>
              <a:t> is used </a:t>
            </a:r>
            <a:r>
              <a:rPr lang="en-US" dirty="0"/>
              <a:t>to access selected events by iterating over the input </a:t>
            </a:r>
            <a:r>
              <a:rPr lang="en-US" dirty="0" err="1"/>
              <a:t>DataHeaders</a:t>
            </a:r>
            <a:r>
              <a:rPr lang="en-US" dirty="0"/>
              <a:t>. </a:t>
            </a:r>
            <a:endParaRPr lang="en-US" dirty="0" smtClean="0"/>
          </a:p>
          <a:p>
            <a:pPr marL="0" indent="0">
              <a:buNone/>
            </a:pPr>
            <a:r>
              <a:rPr lang="en-US" dirty="0" smtClean="0"/>
              <a:t>An Address-Provider preloads </a:t>
            </a:r>
            <a:r>
              <a:rPr lang="en-US" dirty="0"/>
              <a:t>proxies for the data objects in the current input event into </a:t>
            </a:r>
            <a:r>
              <a:rPr lang="en-US" dirty="0" err="1"/>
              <a:t>StoreGate</a:t>
            </a:r>
            <a:r>
              <a:rPr lang="en-US" dirty="0"/>
              <a:t>.</a:t>
            </a:r>
          </a:p>
        </p:txBody>
      </p:sp>
      <p:grpSp>
        <p:nvGrpSpPr>
          <p:cNvPr id="4" name="Group 4"/>
          <p:cNvGrpSpPr>
            <a:grpSpLocks noChangeAspect="1"/>
          </p:cNvGrpSpPr>
          <p:nvPr/>
        </p:nvGrpSpPr>
        <p:grpSpPr bwMode="auto">
          <a:xfrm>
            <a:off x="6154738" y="854075"/>
            <a:ext cx="5029200" cy="5199063"/>
            <a:chOff x="3877" y="538"/>
            <a:chExt cx="3168" cy="3275"/>
          </a:xfrm>
        </p:grpSpPr>
        <p:sp>
          <p:nvSpPr>
            <p:cNvPr id="151" name="AutoShape 3"/>
            <p:cNvSpPr>
              <a:spLocks noChangeAspect="1" noChangeArrowheads="1" noTextEdit="1"/>
            </p:cNvSpPr>
            <p:nvPr/>
          </p:nvSpPr>
          <p:spPr bwMode="auto">
            <a:xfrm>
              <a:off x="3877" y="538"/>
              <a:ext cx="3168" cy="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5"/>
            <p:cNvSpPr>
              <a:spLocks noEditPoints="1"/>
            </p:cNvSpPr>
            <p:nvPr/>
          </p:nvSpPr>
          <p:spPr bwMode="auto">
            <a:xfrm>
              <a:off x="3931" y="3497"/>
              <a:ext cx="3067" cy="236"/>
            </a:xfrm>
            <a:custGeom>
              <a:avLst/>
              <a:gdLst>
                <a:gd name="T0" fmla="*/ 0 w 16468"/>
                <a:gd name="T1" fmla="*/ 34 h 1268"/>
                <a:gd name="T2" fmla="*/ 34 w 16468"/>
                <a:gd name="T3" fmla="*/ 0 h 1268"/>
                <a:gd name="T4" fmla="*/ 16434 w 16468"/>
                <a:gd name="T5" fmla="*/ 0 h 1268"/>
                <a:gd name="T6" fmla="*/ 16468 w 16468"/>
                <a:gd name="T7" fmla="*/ 34 h 1268"/>
                <a:gd name="T8" fmla="*/ 16468 w 16468"/>
                <a:gd name="T9" fmla="*/ 1234 h 1268"/>
                <a:gd name="T10" fmla="*/ 16434 w 16468"/>
                <a:gd name="T11" fmla="*/ 1268 h 1268"/>
                <a:gd name="T12" fmla="*/ 34 w 16468"/>
                <a:gd name="T13" fmla="*/ 1268 h 1268"/>
                <a:gd name="T14" fmla="*/ 0 w 16468"/>
                <a:gd name="T15" fmla="*/ 1234 h 1268"/>
                <a:gd name="T16" fmla="*/ 0 w 16468"/>
                <a:gd name="T17" fmla="*/ 34 h 1268"/>
                <a:gd name="T18" fmla="*/ 68 w 16468"/>
                <a:gd name="T19" fmla="*/ 1234 h 1268"/>
                <a:gd name="T20" fmla="*/ 34 w 16468"/>
                <a:gd name="T21" fmla="*/ 1200 h 1268"/>
                <a:gd name="T22" fmla="*/ 16434 w 16468"/>
                <a:gd name="T23" fmla="*/ 1200 h 1268"/>
                <a:gd name="T24" fmla="*/ 16400 w 16468"/>
                <a:gd name="T25" fmla="*/ 1234 h 1268"/>
                <a:gd name="T26" fmla="*/ 16400 w 16468"/>
                <a:gd name="T27" fmla="*/ 34 h 1268"/>
                <a:gd name="T28" fmla="*/ 16434 w 16468"/>
                <a:gd name="T29" fmla="*/ 68 h 1268"/>
                <a:gd name="T30" fmla="*/ 34 w 16468"/>
                <a:gd name="T31" fmla="*/ 68 h 1268"/>
                <a:gd name="T32" fmla="*/ 68 w 16468"/>
                <a:gd name="T33" fmla="*/ 34 h 1268"/>
                <a:gd name="T34" fmla="*/ 68 w 16468"/>
                <a:gd name="T35" fmla="*/ 1234 h 1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468" h="1268">
                  <a:moveTo>
                    <a:pt x="0" y="34"/>
                  </a:moveTo>
                  <a:cubicBezTo>
                    <a:pt x="0" y="16"/>
                    <a:pt x="16" y="0"/>
                    <a:pt x="34" y="0"/>
                  </a:cubicBezTo>
                  <a:lnTo>
                    <a:pt x="16434" y="0"/>
                  </a:lnTo>
                  <a:cubicBezTo>
                    <a:pt x="16453" y="0"/>
                    <a:pt x="16468" y="16"/>
                    <a:pt x="16468" y="34"/>
                  </a:cubicBezTo>
                  <a:lnTo>
                    <a:pt x="16468" y="1234"/>
                  </a:lnTo>
                  <a:cubicBezTo>
                    <a:pt x="16468" y="1253"/>
                    <a:pt x="16453" y="1268"/>
                    <a:pt x="16434" y="1268"/>
                  </a:cubicBezTo>
                  <a:lnTo>
                    <a:pt x="34" y="1268"/>
                  </a:lnTo>
                  <a:cubicBezTo>
                    <a:pt x="16" y="1268"/>
                    <a:pt x="0" y="1253"/>
                    <a:pt x="0" y="1234"/>
                  </a:cubicBezTo>
                  <a:lnTo>
                    <a:pt x="0" y="34"/>
                  </a:lnTo>
                  <a:close/>
                  <a:moveTo>
                    <a:pt x="68" y="1234"/>
                  </a:moveTo>
                  <a:lnTo>
                    <a:pt x="34" y="1200"/>
                  </a:lnTo>
                  <a:lnTo>
                    <a:pt x="16434" y="1200"/>
                  </a:lnTo>
                  <a:lnTo>
                    <a:pt x="16400" y="1234"/>
                  </a:lnTo>
                  <a:lnTo>
                    <a:pt x="16400" y="34"/>
                  </a:lnTo>
                  <a:lnTo>
                    <a:pt x="16434" y="68"/>
                  </a:lnTo>
                  <a:lnTo>
                    <a:pt x="34" y="68"/>
                  </a:lnTo>
                  <a:lnTo>
                    <a:pt x="68" y="34"/>
                  </a:lnTo>
                  <a:lnTo>
                    <a:pt x="68" y="123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6"/>
            <p:cNvSpPr>
              <a:spLocks noEditPoints="1"/>
            </p:cNvSpPr>
            <p:nvPr/>
          </p:nvSpPr>
          <p:spPr bwMode="auto">
            <a:xfrm>
              <a:off x="3931" y="998"/>
              <a:ext cx="3067" cy="1430"/>
            </a:xfrm>
            <a:custGeom>
              <a:avLst/>
              <a:gdLst>
                <a:gd name="T0" fmla="*/ 0 w 16468"/>
                <a:gd name="T1" fmla="*/ 34 h 7668"/>
                <a:gd name="T2" fmla="*/ 34 w 16468"/>
                <a:gd name="T3" fmla="*/ 0 h 7668"/>
                <a:gd name="T4" fmla="*/ 16434 w 16468"/>
                <a:gd name="T5" fmla="*/ 0 h 7668"/>
                <a:gd name="T6" fmla="*/ 16468 w 16468"/>
                <a:gd name="T7" fmla="*/ 34 h 7668"/>
                <a:gd name="T8" fmla="*/ 16468 w 16468"/>
                <a:gd name="T9" fmla="*/ 7634 h 7668"/>
                <a:gd name="T10" fmla="*/ 16434 w 16468"/>
                <a:gd name="T11" fmla="*/ 7668 h 7668"/>
                <a:gd name="T12" fmla="*/ 34 w 16468"/>
                <a:gd name="T13" fmla="*/ 7668 h 7668"/>
                <a:gd name="T14" fmla="*/ 0 w 16468"/>
                <a:gd name="T15" fmla="*/ 7634 h 7668"/>
                <a:gd name="T16" fmla="*/ 0 w 16468"/>
                <a:gd name="T17" fmla="*/ 34 h 7668"/>
                <a:gd name="T18" fmla="*/ 68 w 16468"/>
                <a:gd name="T19" fmla="*/ 7634 h 7668"/>
                <a:gd name="T20" fmla="*/ 34 w 16468"/>
                <a:gd name="T21" fmla="*/ 7600 h 7668"/>
                <a:gd name="T22" fmla="*/ 16434 w 16468"/>
                <a:gd name="T23" fmla="*/ 7600 h 7668"/>
                <a:gd name="T24" fmla="*/ 16400 w 16468"/>
                <a:gd name="T25" fmla="*/ 7634 h 7668"/>
                <a:gd name="T26" fmla="*/ 16400 w 16468"/>
                <a:gd name="T27" fmla="*/ 34 h 7668"/>
                <a:gd name="T28" fmla="*/ 16434 w 16468"/>
                <a:gd name="T29" fmla="*/ 68 h 7668"/>
                <a:gd name="T30" fmla="*/ 34 w 16468"/>
                <a:gd name="T31" fmla="*/ 68 h 7668"/>
                <a:gd name="T32" fmla="*/ 68 w 16468"/>
                <a:gd name="T33" fmla="*/ 34 h 7668"/>
                <a:gd name="T34" fmla="*/ 68 w 16468"/>
                <a:gd name="T35" fmla="*/ 7634 h 7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468" h="7668">
                  <a:moveTo>
                    <a:pt x="0" y="34"/>
                  </a:moveTo>
                  <a:cubicBezTo>
                    <a:pt x="0" y="16"/>
                    <a:pt x="16" y="0"/>
                    <a:pt x="34" y="0"/>
                  </a:cubicBezTo>
                  <a:lnTo>
                    <a:pt x="16434" y="0"/>
                  </a:lnTo>
                  <a:cubicBezTo>
                    <a:pt x="16453" y="0"/>
                    <a:pt x="16468" y="16"/>
                    <a:pt x="16468" y="34"/>
                  </a:cubicBezTo>
                  <a:lnTo>
                    <a:pt x="16468" y="7634"/>
                  </a:lnTo>
                  <a:cubicBezTo>
                    <a:pt x="16468" y="7653"/>
                    <a:pt x="16453" y="7668"/>
                    <a:pt x="16434" y="7668"/>
                  </a:cubicBezTo>
                  <a:lnTo>
                    <a:pt x="34" y="7668"/>
                  </a:lnTo>
                  <a:cubicBezTo>
                    <a:pt x="16" y="7668"/>
                    <a:pt x="0" y="7653"/>
                    <a:pt x="0" y="7634"/>
                  </a:cubicBezTo>
                  <a:lnTo>
                    <a:pt x="0" y="34"/>
                  </a:lnTo>
                  <a:close/>
                  <a:moveTo>
                    <a:pt x="68" y="7634"/>
                  </a:moveTo>
                  <a:lnTo>
                    <a:pt x="34" y="7600"/>
                  </a:lnTo>
                  <a:lnTo>
                    <a:pt x="16434" y="7600"/>
                  </a:lnTo>
                  <a:lnTo>
                    <a:pt x="16400" y="7634"/>
                  </a:lnTo>
                  <a:lnTo>
                    <a:pt x="16400" y="34"/>
                  </a:lnTo>
                  <a:lnTo>
                    <a:pt x="16434" y="68"/>
                  </a:lnTo>
                  <a:lnTo>
                    <a:pt x="34" y="68"/>
                  </a:lnTo>
                  <a:lnTo>
                    <a:pt x="68" y="34"/>
                  </a:lnTo>
                  <a:lnTo>
                    <a:pt x="68" y="763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Rectangle 7"/>
            <p:cNvSpPr>
              <a:spLocks noChangeArrowheads="1"/>
            </p:cNvSpPr>
            <p:nvPr/>
          </p:nvSpPr>
          <p:spPr bwMode="auto">
            <a:xfrm>
              <a:off x="3900" y="556"/>
              <a:ext cx="670" cy="261"/>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8"/>
            <p:cNvSpPr>
              <a:spLocks noEditPoints="1"/>
            </p:cNvSpPr>
            <p:nvPr/>
          </p:nvSpPr>
          <p:spPr bwMode="auto">
            <a:xfrm>
              <a:off x="3898" y="554"/>
              <a:ext cx="675" cy="266"/>
            </a:xfrm>
            <a:custGeom>
              <a:avLst/>
              <a:gdLst>
                <a:gd name="T0" fmla="*/ 0 w 675"/>
                <a:gd name="T1" fmla="*/ 0 h 266"/>
                <a:gd name="T2" fmla="*/ 675 w 675"/>
                <a:gd name="T3" fmla="*/ 0 h 266"/>
                <a:gd name="T4" fmla="*/ 675 w 675"/>
                <a:gd name="T5" fmla="*/ 266 h 266"/>
                <a:gd name="T6" fmla="*/ 0 w 675"/>
                <a:gd name="T7" fmla="*/ 266 h 266"/>
                <a:gd name="T8" fmla="*/ 0 w 675"/>
                <a:gd name="T9" fmla="*/ 0 h 266"/>
                <a:gd name="T10" fmla="*/ 4 w 675"/>
                <a:gd name="T11" fmla="*/ 263 h 266"/>
                <a:gd name="T12" fmla="*/ 2 w 675"/>
                <a:gd name="T13" fmla="*/ 261 h 266"/>
                <a:gd name="T14" fmla="*/ 672 w 675"/>
                <a:gd name="T15" fmla="*/ 261 h 266"/>
                <a:gd name="T16" fmla="*/ 670 w 675"/>
                <a:gd name="T17" fmla="*/ 263 h 266"/>
                <a:gd name="T18" fmla="*/ 670 w 675"/>
                <a:gd name="T19" fmla="*/ 2 h 266"/>
                <a:gd name="T20" fmla="*/ 672 w 675"/>
                <a:gd name="T21" fmla="*/ 4 h 266"/>
                <a:gd name="T22" fmla="*/ 2 w 675"/>
                <a:gd name="T23" fmla="*/ 4 h 266"/>
                <a:gd name="T24" fmla="*/ 4 w 675"/>
                <a:gd name="T25" fmla="*/ 2 h 266"/>
                <a:gd name="T26" fmla="*/ 4 w 675"/>
                <a:gd name="T27" fmla="*/ 26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5" h="266">
                  <a:moveTo>
                    <a:pt x="0" y="0"/>
                  </a:moveTo>
                  <a:lnTo>
                    <a:pt x="675" y="0"/>
                  </a:lnTo>
                  <a:lnTo>
                    <a:pt x="675" y="266"/>
                  </a:lnTo>
                  <a:lnTo>
                    <a:pt x="0" y="266"/>
                  </a:lnTo>
                  <a:lnTo>
                    <a:pt x="0" y="0"/>
                  </a:lnTo>
                  <a:close/>
                  <a:moveTo>
                    <a:pt x="4" y="263"/>
                  </a:moveTo>
                  <a:lnTo>
                    <a:pt x="2" y="261"/>
                  </a:lnTo>
                  <a:lnTo>
                    <a:pt x="672" y="261"/>
                  </a:lnTo>
                  <a:lnTo>
                    <a:pt x="670" y="263"/>
                  </a:lnTo>
                  <a:lnTo>
                    <a:pt x="670" y="2"/>
                  </a:lnTo>
                  <a:lnTo>
                    <a:pt x="672" y="4"/>
                  </a:lnTo>
                  <a:lnTo>
                    <a:pt x="2" y="4"/>
                  </a:lnTo>
                  <a:lnTo>
                    <a:pt x="4" y="2"/>
                  </a:lnTo>
                  <a:lnTo>
                    <a:pt x="4" y="2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Rectangle 9"/>
            <p:cNvSpPr>
              <a:spLocks noChangeArrowheads="1"/>
            </p:cNvSpPr>
            <p:nvPr/>
          </p:nvSpPr>
          <p:spPr bwMode="auto">
            <a:xfrm>
              <a:off x="3941" y="574"/>
              <a:ext cx="662"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Times New Roman" panose="02020603050405020304" pitchFamily="18" charset="0"/>
                </a:rPr>
                <a:t>EventSelector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7" name="Rectangle 10"/>
            <p:cNvSpPr>
              <a:spLocks noChangeArrowheads="1"/>
            </p:cNvSpPr>
            <p:nvPr/>
          </p:nvSpPr>
          <p:spPr bwMode="auto">
            <a:xfrm>
              <a:off x="3988" y="693"/>
              <a:ext cx="565"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AthenaPool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8" name="Freeform 11"/>
            <p:cNvSpPr>
              <a:spLocks noEditPoints="1"/>
            </p:cNvSpPr>
            <p:nvPr/>
          </p:nvSpPr>
          <p:spPr bwMode="auto">
            <a:xfrm>
              <a:off x="4233" y="817"/>
              <a:ext cx="4" cy="2984"/>
            </a:xfrm>
            <a:custGeom>
              <a:avLst/>
              <a:gdLst>
                <a:gd name="T0" fmla="*/ 4 w 4"/>
                <a:gd name="T1" fmla="*/ 0 h 2984"/>
                <a:gd name="T2" fmla="*/ 4 w 4"/>
                <a:gd name="T3" fmla="*/ 50 h 2984"/>
                <a:gd name="T4" fmla="*/ 4 w 4"/>
                <a:gd name="T5" fmla="*/ 99 h 2984"/>
                <a:gd name="T6" fmla="*/ 4 w 4"/>
                <a:gd name="T7" fmla="*/ 148 h 2984"/>
                <a:gd name="T8" fmla="*/ 4 w 4"/>
                <a:gd name="T9" fmla="*/ 197 h 2984"/>
                <a:gd name="T10" fmla="*/ 4 w 4"/>
                <a:gd name="T11" fmla="*/ 247 h 2984"/>
                <a:gd name="T12" fmla="*/ 4 w 4"/>
                <a:gd name="T13" fmla="*/ 296 h 2984"/>
                <a:gd name="T14" fmla="*/ 4 w 4"/>
                <a:gd name="T15" fmla="*/ 345 h 2984"/>
                <a:gd name="T16" fmla="*/ 4 w 4"/>
                <a:gd name="T17" fmla="*/ 394 h 2984"/>
                <a:gd name="T18" fmla="*/ 4 w 4"/>
                <a:gd name="T19" fmla="*/ 443 h 2984"/>
                <a:gd name="T20" fmla="*/ 4 w 4"/>
                <a:gd name="T21" fmla="*/ 493 h 2984"/>
                <a:gd name="T22" fmla="*/ 4 w 4"/>
                <a:gd name="T23" fmla="*/ 542 h 2984"/>
                <a:gd name="T24" fmla="*/ 4 w 4"/>
                <a:gd name="T25" fmla="*/ 591 h 2984"/>
                <a:gd name="T26" fmla="*/ 4 w 4"/>
                <a:gd name="T27" fmla="*/ 640 h 2984"/>
                <a:gd name="T28" fmla="*/ 4 w 4"/>
                <a:gd name="T29" fmla="*/ 690 h 2984"/>
                <a:gd name="T30" fmla="*/ 4 w 4"/>
                <a:gd name="T31" fmla="*/ 739 h 2984"/>
                <a:gd name="T32" fmla="*/ 4 w 4"/>
                <a:gd name="T33" fmla="*/ 788 h 2984"/>
                <a:gd name="T34" fmla="*/ 4 w 4"/>
                <a:gd name="T35" fmla="*/ 837 h 2984"/>
                <a:gd name="T36" fmla="*/ 4 w 4"/>
                <a:gd name="T37" fmla="*/ 887 h 2984"/>
                <a:gd name="T38" fmla="*/ 4 w 4"/>
                <a:gd name="T39" fmla="*/ 936 h 2984"/>
                <a:gd name="T40" fmla="*/ 4 w 4"/>
                <a:gd name="T41" fmla="*/ 985 h 2984"/>
                <a:gd name="T42" fmla="*/ 4 w 4"/>
                <a:gd name="T43" fmla="*/ 1034 h 2984"/>
                <a:gd name="T44" fmla="*/ 4 w 4"/>
                <a:gd name="T45" fmla="*/ 1084 h 2984"/>
                <a:gd name="T46" fmla="*/ 4 w 4"/>
                <a:gd name="T47" fmla="*/ 1133 h 2984"/>
                <a:gd name="T48" fmla="*/ 4 w 4"/>
                <a:gd name="T49" fmla="*/ 1182 h 2984"/>
                <a:gd name="T50" fmla="*/ 4 w 4"/>
                <a:gd name="T51" fmla="*/ 1231 h 2984"/>
                <a:gd name="T52" fmla="*/ 4 w 4"/>
                <a:gd name="T53" fmla="*/ 1280 h 2984"/>
                <a:gd name="T54" fmla="*/ 4 w 4"/>
                <a:gd name="T55" fmla="*/ 1330 h 2984"/>
                <a:gd name="T56" fmla="*/ 4 w 4"/>
                <a:gd name="T57" fmla="*/ 1379 h 2984"/>
                <a:gd name="T58" fmla="*/ 4 w 4"/>
                <a:gd name="T59" fmla="*/ 1428 h 2984"/>
                <a:gd name="T60" fmla="*/ 4 w 4"/>
                <a:gd name="T61" fmla="*/ 1477 h 2984"/>
                <a:gd name="T62" fmla="*/ 4 w 4"/>
                <a:gd name="T63" fmla="*/ 1527 h 2984"/>
                <a:gd name="T64" fmla="*/ 4 w 4"/>
                <a:gd name="T65" fmla="*/ 1576 h 2984"/>
                <a:gd name="T66" fmla="*/ 4 w 4"/>
                <a:gd name="T67" fmla="*/ 1625 h 2984"/>
                <a:gd name="T68" fmla="*/ 4 w 4"/>
                <a:gd name="T69" fmla="*/ 1674 h 2984"/>
                <a:gd name="T70" fmla="*/ 4 w 4"/>
                <a:gd name="T71" fmla="*/ 1724 h 2984"/>
                <a:gd name="T72" fmla="*/ 4 w 4"/>
                <a:gd name="T73" fmla="*/ 1773 h 2984"/>
                <a:gd name="T74" fmla="*/ 4 w 4"/>
                <a:gd name="T75" fmla="*/ 1822 h 2984"/>
                <a:gd name="T76" fmla="*/ 4 w 4"/>
                <a:gd name="T77" fmla="*/ 1871 h 2984"/>
                <a:gd name="T78" fmla="*/ 4 w 4"/>
                <a:gd name="T79" fmla="*/ 1921 h 2984"/>
                <a:gd name="T80" fmla="*/ 4 w 4"/>
                <a:gd name="T81" fmla="*/ 1970 h 2984"/>
                <a:gd name="T82" fmla="*/ 4 w 4"/>
                <a:gd name="T83" fmla="*/ 2019 h 2984"/>
                <a:gd name="T84" fmla="*/ 4 w 4"/>
                <a:gd name="T85" fmla="*/ 2068 h 2984"/>
                <a:gd name="T86" fmla="*/ 4 w 4"/>
                <a:gd name="T87" fmla="*/ 2118 h 2984"/>
                <a:gd name="T88" fmla="*/ 4 w 4"/>
                <a:gd name="T89" fmla="*/ 2167 h 2984"/>
                <a:gd name="T90" fmla="*/ 4 w 4"/>
                <a:gd name="T91" fmla="*/ 2216 h 2984"/>
                <a:gd name="T92" fmla="*/ 4 w 4"/>
                <a:gd name="T93" fmla="*/ 2265 h 2984"/>
                <a:gd name="T94" fmla="*/ 4 w 4"/>
                <a:gd name="T95" fmla="*/ 2314 h 2984"/>
                <a:gd name="T96" fmla="*/ 4 w 4"/>
                <a:gd name="T97" fmla="*/ 2364 h 2984"/>
                <a:gd name="T98" fmla="*/ 4 w 4"/>
                <a:gd name="T99" fmla="*/ 2413 h 2984"/>
                <a:gd name="T100" fmla="*/ 4 w 4"/>
                <a:gd name="T101" fmla="*/ 2462 h 2984"/>
                <a:gd name="T102" fmla="*/ 4 w 4"/>
                <a:gd name="T103" fmla="*/ 2511 h 2984"/>
                <a:gd name="T104" fmla="*/ 4 w 4"/>
                <a:gd name="T105" fmla="*/ 2561 h 2984"/>
                <a:gd name="T106" fmla="*/ 4 w 4"/>
                <a:gd name="T107" fmla="*/ 2610 h 2984"/>
                <a:gd name="T108" fmla="*/ 4 w 4"/>
                <a:gd name="T109" fmla="*/ 2659 h 2984"/>
                <a:gd name="T110" fmla="*/ 4 w 4"/>
                <a:gd name="T111" fmla="*/ 2708 h 2984"/>
                <a:gd name="T112" fmla="*/ 4 w 4"/>
                <a:gd name="T113" fmla="*/ 2758 h 2984"/>
                <a:gd name="T114" fmla="*/ 4 w 4"/>
                <a:gd name="T115" fmla="*/ 2807 h 2984"/>
                <a:gd name="T116" fmla="*/ 4 w 4"/>
                <a:gd name="T117" fmla="*/ 2856 h 2984"/>
                <a:gd name="T118" fmla="*/ 4 w 4"/>
                <a:gd name="T119" fmla="*/ 2905 h 2984"/>
                <a:gd name="T120" fmla="*/ 4 w 4"/>
                <a:gd name="T121" fmla="*/ 2955 h 2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 h="2984">
                  <a:moveTo>
                    <a:pt x="4" y="0"/>
                  </a:moveTo>
                  <a:lnTo>
                    <a:pt x="4" y="36"/>
                  </a:lnTo>
                  <a:lnTo>
                    <a:pt x="0" y="36"/>
                  </a:lnTo>
                  <a:lnTo>
                    <a:pt x="0" y="0"/>
                  </a:lnTo>
                  <a:lnTo>
                    <a:pt x="4" y="0"/>
                  </a:lnTo>
                  <a:close/>
                  <a:moveTo>
                    <a:pt x="4" y="50"/>
                  </a:moveTo>
                  <a:lnTo>
                    <a:pt x="4" y="85"/>
                  </a:lnTo>
                  <a:lnTo>
                    <a:pt x="0" y="85"/>
                  </a:lnTo>
                  <a:lnTo>
                    <a:pt x="0" y="50"/>
                  </a:lnTo>
                  <a:lnTo>
                    <a:pt x="4" y="50"/>
                  </a:lnTo>
                  <a:close/>
                  <a:moveTo>
                    <a:pt x="4" y="99"/>
                  </a:moveTo>
                  <a:lnTo>
                    <a:pt x="4" y="135"/>
                  </a:lnTo>
                  <a:lnTo>
                    <a:pt x="0" y="135"/>
                  </a:lnTo>
                  <a:lnTo>
                    <a:pt x="0" y="99"/>
                  </a:lnTo>
                  <a:lnTo>
                    <a:pt x="4" y="99"/>
                  </a:lnTo>
                  <a:close/>
                  <a:moveTo>
                    <a:pt x="4" y="148"/>
                  </a:moveTo>
                  <a:lnTo>
                    <a:pt x="4" y="184"/>
                  </a:lnTo>
                  <a:lnTo>
                    <a:pt x="0" y="184"/>
                  </a:lnTo>
                  <a:lnTo>
                    <a:pt x="0" y="148"/>
                  </a:lnTo>
                  <a:lnTo>
                    <a:pt x="4" y="148"/>
                  </a:lnTo>
                  <a:close/>
                  <a:moveTo>
                    <a:pt x="4" y="197"/>
                  </a:moveTo>
                  <a:lnTo>
                    <a:pt x="4" y="233"/>
                  </a:lnTo>
                  <a:lnTo>
                    <a:pt x="0" y="233"/>
                  </a:lnTo>
                  <a:lnTo>
                    <a:pt x="0" y="197"/>
                  </a:lnTo>
                  <a:lnTo>
                    <a:pt x="4" y="197"/>
                  </a:lnTo>
                  <a:close/>
                  <a:moveTo>
                    <a:pt x="4" y="247"/>
                  </a:moveTo>
                  <a:lnTo>
                    <a:pt x="4" y="282"/>
                  </a:lnTo>
                  <a:lnTo>
                    <a:pt x="0" y="282"/>
                  </a:lnTo>
                  <a:lnTo>
                    <a:pt x="0" y="247"/>
                  </a:lnTo>
                  <a:lnTo>
                    <a:pt x="4" y="247"/>
                  </a:lnTo>
                  <a:close/>
                  <a:moveTo>
                    <a:pt x="4" y="296"/>
                  </a:moveTo>
                  <a:lnTo>
                    <a:pt x="4" y="332"/>
                  </a:lnTo>
                  <a:lnTo>
                    <a:pt x="0" y="332"/>
                  </a:lnTo>
                  <a:lnTo>
                    <a:pt x="0" y="296"/>
                  </a:lnTo>
                  <a:lnTo>
                    <a:pt x="4" y="296"/>
                  </a:lnTo>
                  <a:close/>
                  <a:moveTo>
                    <a:pt x="4" y="345"/>
                  </a:moveTo>
                  <a:lnTo>
                    <a:pt x="4" y="381"/>
                  </a:lnTo>
                  <a:lnTo>
                    <a:pt x="0" y="381"/>
                  </a:lnTo>
                  <a:lnTo>
                    <a:pt x="0" y="345"/>
                  </a:lnTo>
                  <a:lnTo>
                    <a:pt x="4" y="345"/>
                  </a:lnTo>
                  <a:close/>
                  <a:moveTo>
                    <a:pt x="4" y="394"/>
                  </a:moveTo>
                  <a:lnTo>
                    <a:pt x="4" y="430"/>
                  </a:lnTo>
                  <a:lnTo>
                    <a:pt x="0" y="430"/>
                  </a:lnTo>
                  <a:lnTo>
                    <a:pt x="0" y="394"/>
                  </a:lnTo>
                  <a:lnTo>
                    <a:pt x="4" y="394"/>
                  </a:lnTo>
                  <a:close/>
                  <a:moveTo>
                    <a:pt x="4" y="443"/>
                  </a:moveTo>
                  <a:lnTo>
                    <a:pt x="4" y="479"/>
                  </a:lnTo>
                  <a:lnTo>
                    <a:pt x="0" y="479"/>
                  </a:lnTo>
                  <a:lnTo>
                    <a:pt x="0" y="443"/>
                  </a:lnTo>
                  <a:lnTo>
                    <a:pt x="4" y="443"/>
                  </a:lnTo>
                  <a:close/>
                  <a:moveTo>
                    <a:pt x="4" y="493"/>
                  </a:moveTo>
                  <a:lnTo>
                    <a:pt x="4" y="529"/>
                  </a:lnTo>
                  <a:lnTo>
                    <a:pt x="0" y="529"/>
                  </a:lnTo>
                  <a:lnTo>
                    <a:pt x="0" y="493"/>
                  </a:lnTo>
                  <a:lnTo>
                    <a:pt x="4" y="493"/>
                  </a:lnTo>
                  <a:close/>
                  <a:moveTo>
                    <a:pt x="4" y="542"/>
                  </a:moveTo>
                  <a:lnTo>
                    <a:pt x="4" y="578"/>
                  </a:lnTo>
                  <a:lnTo>
                    <a:pt x="0" y="578"/>
                  </a:lnTo>
                  <a:lnTo>
                    <a:pt x="0" y="542"/>
                  </a:lnTo>
                  <a:lnTo>
                    <a:pt x="4" y="542"/>
                  </a:lnTo>
                  <a:close/>
                  <a:moveTo>
                    <a:pt x="4" y="591"/>
                  </a:moveTo>
                  <a:lnTo>
                    <a:pt x="4" y="627"/>
                  </a:lnTo>
                  <a:lnTo>
                    <a:pt x="0" y="627"/>
                  </a:lnTo>
                  <a:lnTo>
                    <a:pt x="0" y="591"/>
                  </a:lnTo>
                  <a:lnTo>
                    <a:pt x="4" y="591"/>
                  </a:lnTo>
                  <a:close/>
                  <a:moveTo>
                    <a:pt x="4" y="640"/>
                  </a:moveTo>
                  <a:lnTo>
                    <a:pt x="4" y="676"/>
                  </a:lnTo>
                  <a:lnTo>
                    <a:pt x="0" y="676"/>
                  </a:lnTo>
                  <a:lnTo>
                    <a:pt x="0" y="640"/>
                  </a:lnTo>
                  <a:lnTo>
                    <a:pt x="4" y="640"/>
                  </a:lnTo>
                  <a:close/>
                  <a:moveTo>
                    <a:pt x="4" y="690"/>
                  </a:moveTo>
                  <a:lnTo>
                    <a:pt x="4" y="725"/>
                  </a:lnTo>
                  <a:lnTo>
                    <a:pt x="0" y="725"/>
                  </a:lnTo>
                  <a:lnTo>
                    <a:pt x="0" y="690"/>
                  </a:lnTo>
                  <a:lnTo>
                    <a:pt x="4" y="690"/>
                  </a:lnTo>
                  <a:close/>
                  <a:moveTo>
                    <a:pt x="4" y="739"/>
                  </a:moveTo>
                  <a:lnTo>
                    <a:pt x="4" y="775"/>
                  </a:lnTo>
                  <a:lnTo>
                    <a:pt x="0" y="775"/>
                  </a:lnTo>
                  <a:lnTo>
                    <a:pt x="0" y="739"/>
                  </a:lnTo>
                  <a:lnTo>
                    <a:pt x="4" y="739"/>
                  </a:lnTo>
                  <a:close/>
                  <a:moveTo>
                    <a:pt x="4" y="788"/>
                  </a:moveTo>
                  <a:lnTo>
                    <a:pt x="4" y="824"/>
                  </a:lnTo>
                  <a:lnTo>
                    <a:pt x="0" y="824"/>
                  </a:lnTo>
                  <a:lnTo>
                    <a:pt x="0" y="788"/>
                  </a:lnTo>
                  <a:lnTo>
                    <a:pt x="4" y="788"/>
                  </a:lnTo>
                  <a:close/>
                  <a:moveTo>
                    <a:pt x="4" y="837"/>
                  </a:moveTo>
                  <a:lnTo>
                    <a:pt x="4" y="873"/>
                  </a:lnTo>
                  <a:lnTo>
                    <a:pt x="0" y="873"/>
                  </a:lnTo>
                  <a:lnTo>
                    <a:pt x="0" y="837"/>
                  </a:lnTo>
                  <a:lnTo>
                    <a:pt x="4" y="837"/>
                  </a:lnTo>
                  <a:close/>
                  <a:moveTo>
                    <a:pt x="4" y="887"/>
                  </a:moveTo>
                  <a:lnTo>
                    <a:pt x="4" y="922"/>
                  </a:lnTo>
                  <a:lnTo>
                    <a:pt x="0" y="922"/>
                  </a:lnTo>
                  <a:lnTo>
                    <a:pt x="0" y="887"/>
                  </a:lnTo>
                  <a:lnTo>
                    <a:pt x="4" y="887"/>
                  </a:lnTo>
                  <a:close/>
                  <a:moveTo>
                    <a:pt x="4" y="936"/>
                  </a:moveTo>
                  <a:lnTo>
                    <a:pt x="4" y="972"/>
                  </a:lnTo>
                  <a:lnTo>
                    <a:pt x="0" y="972"/>
                  </a:lnTo>
                  <a:lnTo>
                    <a:pt x="0" y="936"/>
                  </a:lnTo>
                  <a:lnTo>
                    <a:pt x="4" y="936"/>
                  </a:lnTo>
                  <a:close/>
                  <a:moveTo>
                    <a:pt x="4" y="985"/>
                  </a:moveTo>
                  <a:lnTo>
                    <a:pt x="4" y="1021"/>
                  </a:lnTo>
                  <a:lnTo>
                    <a:pt x="0" y="1021"/>
                  </a:lnTo>
                  <a:lnTo>
                    <a:pt x="0" y="985"/>
                  </a:lnTo>
                  <a:lnTo>
                    <a:pt x="4" y="985"/>
                  </a:lnTo>
                  <a:close/>
                  <a:moveTo>
                    <a:pt x="4" y="1034"/>
                  </a:moveTo>
                  <a:lnTo>
                    <a:pt x="4" y="1070"/>
                  </a:lnTo>
                  <a:lnTo>
                    <a:pt x="0" y="1070"/>
                  </a:lnTo>
                  <a:lnTo>
                    <a:pt x="0" y="1034"/>
                  </a:lnTo>
                  <a:lnTo>
                    <a:pt x="4" y="1034"/>
                  </a:lnTo>
                  <a:close/>
                  <a:moveTo>
                    <a:pt x="4" y="1084"/>
                  </a:moveTo>
                  <a:lnTo>
                    <a:pt x="4" y="1119"/>
                  </a:lnTo>
                  <a:lnTo>
                    <a:pt x="0" y="1119"/>
                  </a:lnTo>
                  <a:lnTo>
                    <a:pt x="0" y="1084"/>
                  </a:lnTo>
                  <a:lnTo>
                    <a:pt x="4" y="1084"/>
                  </a:lnTo>
                  <a:close/>
                  <a:moveTo>
                    <a:pt x="4" y="1133"/>
                  </a:moveTo>
                  <a:lnTo>
                    <a:pt x="4" y="1169"/>
                  </a:lnTo>
                  <a:lnTo>
                    <a:pt x="0" y="1169"/>
                  </a:lnTo>
                  <a:lnTo>
                    <a:pt x="0" y="1133"/>
                  </a:lnTo>
                  <a:lnTo>
                    <a:pt x="4" y="1133"/>
                  </a:lnTo>
                  <a:close/>
                  <a:moveTo>
                    <a:pt x="4" y="1182"/>
                  </a:moveTo>
                  <a:lnTo>
                    <a:pt x="4" y="1218"/>
                  </a:lnTo>
                  <a:lnTo>
                    <a:pt x="0" y="1218"/>
                  </a:lnTo>
                  <a:lnTo>
                    <a:pt x="0" y="1182"/>
                  </a:lnTo>
                  <a:lnTo>
                    <a:pt x="4" y="1182"/>
                  </a:lnTo>
                  <a:close/>
                  <a:moveTo>
                    <a:pt x="4" y="1231"/>
                  </a:moveTo>
                  <a:lnTo>
                    <a:pt x="4" y="1267"/>
                  </a:lnTo>
                  <a:lnTo>
                    <a:pt x="0" y="1267"/>
                  </a:lnTo>
                  <a:lnTo>
                    <a:pt x="0" y="1231"/>
                  </a:lnTo>
                  <a:lnTo>
                    <a:pt x="4" y="1231"/>
                  </a:lnTo>
                  <a:close/>
                  <a:moveTo>
                    <a:pt x="4" y="1280"/>
                  </a:moveTo>
                  <a:lnTo>
                    <a:pt x="4" y="1316"/>
                  </a:lnTo>
                  <a:lnTo>
                    <a:pt x="0" y="1316"/>
                  </a:lnTo>
                  <a:lnTo>
                    <a:pt x="0" y="1280"/>
                  </a:lnTo>
                  <a:lnTo>
                    <a:pt x="4" y="1280"/>
                  </a:lnTo>
                  <a:close/>
                  <a:moveTo>
                    <a:pt x="4" y="1330"/>
                  </a:moveTo>
                  <a:lnTo>
                    <a:pt x="4" y="1366"/>
                  </a:lnTo>
                  <a:lnTo>
                    <a:pt x="0" y="1366"/>
                  </a:lnTo>
                  <a:lnTo>
                    <a:pt x="0" y="1330"/>
                  </a:lnTo>
                  <a:lnTo>
                    <a:pt x="4" y="1330"/>
                  </a:lnTo>
                  <a:close/>
                  <a:moveTo>
                    <a:pt x="4" y="1379"/>
                  </a:moveTo>
                  <a:lnTo>
                    <a:pt x="4" y="1415"/>
                  </a:lnTo>
                  <a:lnTo>
                    <a:pt x="0" y="1415"/>
                  </a:lnTo>
                  <a:lnTo>
                    <a:pt x="0" y="1379"/>
                  </a:lnTo>
                  <a:lnTo>
                    <a:pt x="4" y="1379"/>
                  </a:lnTo>
                  <a:close/>
                  <a:moveTo>
                    <a:pt x="4" y="1428"/>
                  </a:moveTo>
                  <a:lnTo>
                    <a:pt x="4" y="1464"/>
                  </a:lnTo>
                  <a:lnTo>
                    <a:pt x="0" y="1464"/>
                  </a:lnTo>
                  <a:lnTo>
                    <a:pt x="0" y="1428"/>
                  </a:lnTo>
                  <a:lnTo>
                    <a:pt x="4" y="1428"/>
                  </a:lnTo>
                  <a:close/>
                  <a:moveTo>
                    <a:pt x="4" y="1477"/>
                  </a:moveTo>
                  <a:lnTo>
                    <a:pt x="4" y="1513"/>
                  </a:lnTo>
                  <a:lnTo>
                    <a:pt x="0" y="1513"/>
                  </a:lnTo>
                  <a:lnTo>
                    <a:pt x="0" y="1477"/>
                  </a:lnTo>
                  <a:lnTo>
                    <a:pt x="4" y="1477"/>
                  </a:lnTo>
                  <a:close/>
                  <a:moveTo>
                    <a:pt x="4" y="1527"/>
                  </a:moveTo>
                  <a:lnTo>
                    <a:pt x="4" y="1562"/>
                  </a:lnTo>
                  <a:lnTo>
                    <a:pt x="0" y="1562"/>
                  </a:lnTo>
                  <a:lnTo>
                    <a:pt x="0" y="1527"/>
                  </a:lnTo>
                  <a:lnTo>
                    <a:pt x="4" y="1527"/>
                  </a:lnTo>
                  <a:close/>
                  <a:moveTo>
                    <a:pt x="4" y="1576"/>
                  </a:moveTo>
                  <a:lnTo>
                    <a:pt x="4" y="1612"/>
                  </a:lnTo>
                  <a:lnTo>
                    <a:pt x="0" y="1612"/>
                  </a:lnTo>
                  <a:lnTo>
                    <a:pt x="0" y="1576"/>
                  </a:lnTo>
                  <a:lnTo>
                    <a:pt x="4" y="1576"/>
                  </a:lnTo>
                  <a:close/>
                  <a:moveTo>
                    <a:pt x="4" y="1625"/>
                  </a:moveTo>
                  <a:lnTo>
                    <a:pt x="4" y="1661"/>
                  </a:lnTo>
                  <a:lnTo>
                    <a:pt x="0" y="1661"/>
                  </a:lnTo>
                  <a:lnTo>
                    <a:pt x="0" y="1625"/>
                  </a:lnTo>
                  <a:lnTo>
                    <a:pt x="4" y="1625"/>
                  </a:lnTo>
                  <a:close/>
                  <a:moveTo>
                    <a:pt x="4" y="1674"/>
                  </a:moveTo>
                  <a:lnTo>
                    <a:pt x="4" y="1710"/>
                  </a:lnTo>
                  <a:lnTo>
                    <a:pt x="0" y="1710"/>
                  </a:lnTo>
                  <a:lnTo>
                    <a:pt x="0" y="1674"/>
                  </a:lnTo>
                  <a:lnTo>
                    <a:pt x="4" y="1674"/>
                  </a:lnTo>
                  <a:close/>
                  <a:moveTo>
                    <a:pt x="4" y="1724"/>
                  </a:moveTo>
                  <a:lnTo>
                    <a:pt x="4" y="1759"/>
                  </a:lnTo>
                  <a:lnTo>
                    <a:pt x="0" y="1759"/>
                  </a:lnTo>
                  <a:lnTo>
                    <a:pt x="0" y="1724"/>
                  </a:lnTo>
                  <a:lnTo>
                    <a:pt x="4" y="1724"/>
                  </a:lnTo>
                  <a:close/>
                  <a:moveTo>
                    <a:pt x="4" y="1773"/>
                  </a:moveTo>
                  <a:lnTo>
                    <a:pt x="4" y="1809"/>
                  </a:lnTo>
                  <a:lnTo>
                    <a:pt x="0" y="1809"/>
                  </a:lnTo>
                  <a:lnTo>
                    <a:pt x="0" y="1773"/>
                  </a:lnTo>
                  <a:lnTo>
                    <a:pt x="4" y="1773"/>
                  </a:lnTo>
                  <a:close/>
                  <a:moveTo>
                    <a:pt x="4" y="1822"/>
                  </a:moveTo>
                  <a:lnTo>
                    <a:pt x="4" y="1858"/>
                  </a:lnTo>
                  <a:lnTo>
                    <a:pt x="0" y="1858"/>
                  </a:lnTo>
                  <a:lnTo>
                    <a:pt x="0" y="1822"/>
                  </a:lnTo>
                  <a:lnTo>
                    <a:pt x="4" y="1822"/>
                  </a:lnTo>
                  <a:close/>
                  <a:moveTo>
                    <a:pt x="4" y="1871"/>
                  </a:moveTo>
                  <a:lnTo>
                    <a:pt x="4" y="1907"/>
                  </a:lnTo>
                  <a:lnTo>
                    <a:pt x="0" y="1907"/>
                  </a:lnTo>
                  <a:lnTo>
                    <a:pt x="0" y="1871"/>
                  </a:lnTo>
                  <a:lnTo>
                    <a:pt x="4" y="1871"/>
                  </a:lnTo>
                  <a:close/>
                  <a:moveTo>
                    <a:pt x="4" y="1921"/>
                  </a:moveTo>
                  <a:lnTo>
                    <a:pt x="4" y="1956"/>
                  </a:lnTo>
                  <a:lnTo>
                    <a:pt x="0" y="1956"/>
                  </a:lnTo>
                  <a:lnTo>
                    <a:pt x="0" y="1921"/>
                  </a:lnTo>
                  <a:lnTo>
                    <a:pt x="4" y="1921"/>
                  </a:lnTo>
                  <a:close/>
                  <a:moveTo>
                    <a:pt x="4" y="1970"/>
                  </a:moveTo>
                  <a:lnTo>
                    <a:pt x="4" y="2006"/>
                  </a:lnTo>
                  <a:lnTo>
                    <a:pt x="0" y="2006"/>
                  </a:lnTo>
                  <a:lnTo>
                    <a:pt x="0" y="1970"/>
                  </a:lnTo>
                  <a:lnTo>
                    <a:pt x="4" y="1970"/>
                  </a:lnTo>
                  <a:close/>
                  <a:moveTo>
                    <a:pt x="4" y="2019"/>
                  </a:moveTo>
                  <a:lnTo>
                    <a:pt x="4" y="2055"/>
                  </a:lnTo>
                  <a:lnTo>
                    <a:pt x="0" y="2055"/>
                  </a:lnTo>
                  <a:lnTo>
                    <a:pt x="0" y="2019"/>
                  </a:lnTo>
                  <a:lnTo>
                    <a:pt x="4" y="2019"/>
                  </a:lnTo>
                  <a:close/>
                  <a:moveTo>
                    <a:pt x="4" y="2068"/>
                  </a:moveTo>
                  <a:lnTo>
                    <a:pt x="4" y="2104"/>
                  </a:lnTo>
                  <a:lnTo>
                    <a:pt x="0" y="2104"/>
                  </a:lnTo>
                  <a:lnTo>
                    <a:pt x="0" y="2068"/>
                  </a:lnTo>
                  <a:lnTo>
                    <a:pt x="4" y="2068"/>
                  </a:lnTo>
                  <a:close/>
                  <a:moveTo>
                    <a:pt x="4" y="2118"/>
                  </a:moveTo>
                  <a:lnTo>
                    <a:pt x="4" y="2153"/>
                  </a:lnTo>
                  <a:lnTo>
                    <a:pt x="0" y="2153"/>
                  </a:lnTo>
                  <a:lnTo>
                    <a:pt x="0" y="2118"/>
                  </a:lnTo>
                  <a:lnTo>
                    <a:pt x="4" y="2118"/>
                  </a:lnTo>
                  <a:close/>
                  <a:moveTo>
                    <a:pt x="4" y="2167"/>
                  </a:moveTo>
                  <a:lnTo>
                    <a:pt x="4" y="2203"/>
                  </a:lnTo>
                  <a:lnTo>
                    <a:pt x="0" y="2203"/>
                  </a:lnTo>
                  <a:lnTo>
                    <a:pt x="0" y="2167"/>
                  </a:lnTo>
                  <a:lnTo>
                    <a:pt x="4" y="2167"/>
                  </a:lnTo>
                  <a:close/>
                  <a:moveTo>
                    <a:pt x="4" y="2216"/>
                  </a:moveTo>
                  <a:lnTo>
                    <a:pt x="4" y="2252"/>
                  </a:lnTo>
                  <a:lnTo>
                    <a:pt x="0" y="2252"/>
                  </a:lnTo>
                  <a:lnTo>
                    <a:pt x="0" y="2216"/>
                  </a:lnTo>
                  <a:lnTo>
                    <a:pt x="4" y="2216"/>
                  </a:lnTo>
                  <a:close/>
                  <a:moveTo>
                    <a:pt x="4" y="2265"/>
                  </a:moveTo>
                  <a:lnTo>
                    <a:pt x="4" y="2301"/>
                  </a:lnTo>
                  <a:lnTo>
                    <a:pt x="0" y="2301"/>
                  </a:lnTo>
                  <a:lnTo>
                    <a:pt x="0" y="2265"/>
                  </a:lnTo>
                  <a:lnTo>
                    <a:pt x="4" y="2265"/>
                  </a:lnTo>
                  <a:close/>
                  <a:moveTo>
                    <a:pt x="4" y="2314"/>
                  </a:moveTo>
                  <a:lnTo>
                    <a:pt x="4" y="2350"/>
                  </a:lnTo>
                  <a:lnTo>
                    <a:pt x="0" y="2350"/>
                  </a:lnTo>
                  <a:lnTo>
                    <a:pt x="0" y="2314"/>
                  </a:lnTo>
                  <a:lnTo>
                    <a:pt x="4" y="2314"/>
                  </a:lnTo>
                  <a:close/>
                  <a:moveTo>
                    <a:pt x="4" y="2364"/>
                  </a:moveTo>
                  <a:lnTo>
                    <a:pt x="4" y="2400"/>
                  </a:lnTo>
                  <a:lnTo>
                    <a:pt x="0" y="2400"/>
                  </a:lnTo>
                  <a:lnTo>
                    <a:pt x="0" y="2364"/>
                  </a:lnTo>
                  <a:lnTo>
                    <a:pt x="4" y="2364"/>
                  </a:lnTo>
                  <a:close/>
                  <a:moveTo>
                    <a:pt x="4" y="2413"/>
                  </a:moveTo>
                  <a:lnTo>
                    <a:pt x="4" y="2449"/>
                  </a:lnTo>
                  <a:lnTo>
                    <a:pt x="0" y="2449"/>
                  </a:lnTo>
                  <a:lnTo>
                    <a:pt x="0" y="2413"/>
                  </a:lnTo>
                  <a:lnTo>
                    <a:pt x="4" y="2413"/>
                  </a:lnTo>
                  <a:close/>
                  <a:moveTo>
                    <a:pt x="4" y="2462"/>
                  </a:moveTo>
                  <a:lnTo>
                    <a:pt x="4" y="2498"/>
                  </a:lnTo>
                  <a:lnTo>
                    <a:pt x="0" y="2498"/>
                  </a:lnTo>
                  <a:lnTo>
                    <a:pt x="0" y="2462"/>
                  </a:lnTo>
                  <a:lnTo>
                    <a:pt x="4" y="2462"/>
                  </a:lnTo>
                  <a:close/>
                  <a:moveTo>
                    <a:pt x="4" y="2511"/>
                  </a:moveTo>
                  <a:lnTo>
                    <a:pt x="4" y="2547"/>
                  </a:lnTo>
                  <a:lnTo>
                    <a:pt x="0" y="2547"/>
                  </a:lnTo>
                  <a:lnTo>
                    <a:pt x="0" y="2511"/>
                  </a:lnTo>
                  <a:lnTo>
                    <a:pt x="4" y="2511"/>
                  </a:lnTo>
                  <a:close/>
                  <a:moveTo>
                    <a:pt x="4" y="2561"/>
                  </a:moveTo>
                  <a:lnTo>
                    <a:pt x="4" y="2596"/>
                  </a:lnTo>
                  <a:lnTo>
                    <a:pt x="0" y="2596"/>
                  </a:lnTo>
                  <a:lnTo>
                    <a:pt x="0" y="2561"/>
                  </a:lnTo>
                  <a:lnTo>
                    <a:pt x="4" y="2561"/>
                  </a:lnTo>
                  <a:close/>
                  <a:moveTo>
                    <a:pt x="4" y="2610"/>
                  </a:moveTo>
                  <a:lnTo>
                    <a:pt x="4" y="2646"/>
                  </a:lnTo>
                  <a:lnTo>
                    <a:pt x="0" y="2646"/>
                  </a:lnTo>
                  <a:lnTo>
                    <a:pt x="0" y="2610"/>
                  </a:lnTo>
                  <a:lnTo>
                    <a:pt x="4" y="2610"/>
                  </a:lnTo>
                  <a:close/>
                  <a:moveTo>
                    <a:pt x="4" y="2659"/>
                  </a:moveTo>
                  <a:lnTo>
                    <a:pt x="4" y="2695"/>
                  </a:lnTo>
                  <a:lnTo>
                    <a:pt x="0" y="2695"/>
                  </a:lnTo>
                  <a:lnTo>
                    <a:pt x="0" y="2659"/>
                  </a:lnTo>
                  <a:lnTo>
                    <a:pt x="4" y="2659"/>
                  </a:lnTo>
                  <a:close/>
                  <a:moveTo>
                    <a:pt x="4" y="2708"/>
                  </a:moveTo>
                  <a:lnTo>
                    <a:pt x="4" y="2744"/>
                  </a:lnTo>
                  <a:lnTo>
                    <a:pt x="0" y="2744"/>
                  </a:lnTo>
                  <a:lnTo>
                    <a:pt x="0" y="2708"/>
                  </a:lnTo>
                  <a:lnTo>
                    <a:pt x="4" y="2708"/>
                  </a:lnTo>
                  <a:close/>
                  <a:moveTo>
                    <a:pt x="4" y="2758"/>
                  </a:moveTo>
                  <a:lnTo>
                    <a:pt x="4" y="2793"/>
                  </a:lnTo>
                  <a:lnTo>
                    <a:pt x="0" y="2793"/>
                  </a:lnTo>
                  <a:lnTo>
                    <a:pt x="0" y="2758"/>
                  </a:lnTo>
                  <a:lnTo>
                    <a:pt x="4" y="2758"/>
                  </a:lnTo>
                  <a:close/>
                  <a:moveTo>
                    <a:pt x="4" y="2807"/>
                  </a:moveTo>
                  <a:lnTo>
                    <a:pt x="4" y="2843"/>
                  </a:lnTo>
                  <a:lnTo>
                    <a:pt x="0" y="2843"/>
                  </a:lnTo>
                  <a:lnTo>
                    <a:pt x="0" y="2807"/>
                  </a:lnTo>
                  <a:lnTo>
                    <a:pt x="4" y="2807"/>
                  </a:lnTo>
                  <a:close/>
                  <a:moveTo>
                    <a:pt x="4" y="2856"/>
                  </a:moveTo>
                  <a:lnTo>
                    <a:pt x="4" y="2892"/>
                  </a:lnTo>
                  <a:lnTo>
                    <a:pt x="0" y="2892"/>
                  </a:lnTo>
                  <a:lnTo>
                    <a:pt x="0" y="2856"/>
                  </a:lnTo>
                  <a:lnTo>
                    <a:pt x="4" y="2856"/>
                  </a:lnTo>
                  <a:close/>
                  <a:moveTo>
                    <a:pt x="4" y="2905"/>
                  </a:moveTo>
                  <a:lnTo>
                    <a:pt x="4" y="2941"/>
                  </a:lnTo>
                  <a:lnTo>
                    <a:pt x="0" y="2941"/>
                  </a:lnTo>
                  <a:lnTo>
                    <a:pt x="0" y="2905"/>
                  </a:lnTo>
                  <a:lnTo>
                    <a:pt x="4" y="2905"/>
                  </a:lnTo>
                  <a:close/>
                  <a:moveTo>
                    <a:pt x="4" y="2955"/>
                  </a:moveTo>
                  <a:lnTo>
                    <a:pt x="4" y="2984"/>
                  </a:lnTo>
                  <a:lnTo>
                    <a:pt x="0" y="2984"/>
                  </a:lnTo>
                  <a:lnTo>
                    <a:pt x="0" y="2955"/>
                  </a:lnTo>
                  <a:lnTo>
                    <a:pt x="4" y="2955"/>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Rectangle 12"/>
            <p:cNvSpPr>
              <a:spLocks noChangeArrowheads="1"/>
            </p:cNvSpPr>
            <p:nvPr/>
          </p:nvSpPr>
          <p:spPr bwMode="auto">
            <a:xfrm>
              <a:off x="3923" y="847"/>
              <a:ext cx="22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next()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0" name="Freeform 13"/>
            <p:cNvSpPr>
              <a:spLocks noEditPoints="1"/>
            </p:cNvSpPr>
            <p:nvPr/>
          </p:nvSpPr>
          <p:spPr bwMode="auto">
            <a:xfrm>
              <a:off x="3900" y="898"/>
              <a:ext cx="298" cy="62"/>
            </a:xfrm>
            <a:custGeom>
              <a:avLst/>
              <a:gdLst>
                <a:gd name="T0" fmla="*/ 0 w 298"/>
                <a:gd name="T1" fmla="*/ 29 h 62"/>
                <a:gd name="T2" fmla="*/ 267 w 298"/>
                <a:gd name="T3" fmla="*/ 29 h 62"/>
                <a:gd name="T4" fmla="*/ 267 w 298"/>
                <a:gd name="T5" fmla="*/ 33 h 62"/>
                <a:gd name="T6" fmla="*/ 0 w 298"/>
                <a:gd name="T7" fmla="*/ 33 h 62"/>
                <a:gd name="T8" fmla="*/ 0 w 298"/>
                <a:gd name="T9" fmla="*/ 29 h 62"/>
                <a:gd name="T10" fmla="*/ 261 w 298"/>
                <a:gd name="T11" fmla="*/ 0 h 62"/>
                <a:gd name="T12" fmla="*/ 298 w 298"/>
                <a:gd name="T13" fmla="*/ 31 h 62"/>
                <a:gd name="T14" fmla="*/ 261 w 298"/>
                <a:gd name="T15" fmla="*/ 62 h 62"/>
                <a:gd name="T16" fmla="*/ 261 w 29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62">
                  <a:moveTo>
                    <a:pt x="0" y="29"/>
                  </a:moveTo>
                  <a:lnTo>
                    <a:pt x="267" y="29"/>
                  </a:lnTo>
                  <a:lnTo>
                    <a:pt x="267" y="33"/>
                  </a:lnTo>
                  <a:lnTo>
                    <a:pt x="0" y="33"/>
                  </a:lnTo>
                  <a:lnTo>
                    <a:pt x="0" y="29"/>
                  </a:lnTo>
                  <a:close/>
                  <a:moveTo>
                    <a:pt x="261" y="0"/>
                  </a:moveTo>
                  <a:lnTo>
                    <a:pt x="298" y="31"/>
                  </a:lnTo>
                  <a:lnTo>
                    <a:pt x="261" y="62"/>
                  </a:lnTo>
                  <a:lnTo>
                    <a:pt x="2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14"/>
            <p:cNvSpPr>
              <a:spLocks noChangeArrowheads="1"/>
            </p:cNvSpPr>
            <p:nvPr/>
          </p:nvSpPr>
          <p:spPr bwMode="auto">
            <a:xfrm>
              <a:off x="4570" y="1228"/>
              <a:ext cx="671" cy="261"/>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5"/>
            <p:cNvSpPr>
              <a:spLocks noEditPoints="1"/>
            </p:cNvSpPr>
            <p:nvPr/>
          </p:nvSpPr>
          <p:spPr bwMode="auto">
            <a:xfrm>
              <a:off x="4568" y="1225"/>
              <a:ext cx="675" cy="266"/>
            </a:xfrm>
            <a:custGeom>
              <a:avLst/>
              <a:gdLst>
                <a:gd name="T0" fmla="*/ 0 w 675"/>
                <a:gd name="T1" fmla="*/ 0 h 266"/>
                <a:gd name="T2" fmla="*/ 675 w 675"/>
                <a:gd name="T3" fmla="*/ 0 h 266"/>
                <a:gd name="T4" fmla="*/ 675 w 675"/>
                <a:gd name="T5" fmla="*/ 266 h 266"/>
                <a:gd name="T6" fmla="*/ 0 w 675"/>
                <a:gd name="T7" fmla="*/ 266 h 266"/>
                <a:gd name="T8" fmla="*/ 0 w 675"/>
                <a:gd name="T9" fmla="*/ 0 h 266"/>
                <a:gd name="T10" fmla="*/ 5 w 675"/>
                <a:gd name="T11" fmla="*/ 264 h 266"/>
                <a:gd name="T12" fmla="*/ 2 w 675"/>
                <a:gd name="T13" fmla="*/ 262 h 266"/>
                <a:gd name="T14" fmla="*/ 673 w 675"/>
                <a:gd name="T15" fmla="*/ 262 h 266"/>
                <a:gd name="T16" fmla="*/ 671 w 675"/>
                <a:gd name="T17" fmla="*/ 264 h 266"/>
                <a:gd name="T18" fmla="*/ 671 w 675"/>
                <a:gd name="T19" fmla="*/ 3 h 266"/>
                <a:gd name="T20" fmla="*/ 673 w 675"/>
                <a:gd name="T21" fmla="*/ 5 h 266"/>
                <a:gd name="T22" fmla="*/ 2 w 675"/>
                <a:gd name="T23" fmla="*/ 5 h 266"/>
                <a:gd name="T24" fmla="*/ 5 w 675"/>
                <a:gd name="T25" fmla="*/ 3 h 266"/>
                <a:gd name="T26" fmla="*/ 5 w 675"/>
                <a:gd name="T27" fmla="*/ 26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5" h="266">
                  <a:moveTo>
                    <a:pt x="0" y="0"/>
                  </a:moveTo>
                  <a:lnTo>
                    <a:pt x="675" y="0"/>
                  </a:lnTo>
                  <a:lnTo>
                    <a:pt x="675" y="266"/>
                  </a:lnTo>
                  <a:lnTo>
                    <a:pt x="0" y="266"/>
                  </a:lnTo>
                  <a:lnTo>
                    <a:pt x="0" y="0"/>
                  </a:lnTo>
                  <a:close/>
                  <a:moveTo>
                    <a:pt x="5" y="264"/>
                  </a:moveTo>
                  <a:lnTo>
                    <a:pt x="2" y="262"/>
                  </a:lnTo>
                  <a:lnTo>
                    <a:pt x="673" y="262"/>
                  </a:lnTo>
                  <a:lnTo>
                    <a:pt x="671" y="264"/>
                  </a:lnTo>
                  <a:lnTo>
                    <a:pt x="671" y="3"/>
                  </a:lnTo>
                  <a:lnTo>
                    <a:pt x="673" y="5"/>
                  </a:lnTo>
                  <a:lnTo>
                    <a:pt x="2" y="5"/>
                  </a:lnTo>
                  <a:lnTo>
                    <a:pt x="5" y="3"/>
                  </a:lnTo>
                  <a:lnTo>
                    <a:pt x="5" y="26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Rectangle 16"/>
            <p:cNvSpPr>
              <a:spLocks noChangeArrowheads="1"/>
            </p:cNvSpPr>
            <p:nvPr/>
          </p:nvSpPr>
          <p:spPr bwMode="auto">
            <a:xfrm>
              <a:off x="4812" y="1244"/>
              <a:ext cx="26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Pool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4" name="Rectangle 17"/>
            <p:cNvSpPr>
              <a:spLocks noChangeArrowheads="1"/>
            </p:cNvSpPr>
            <p:nvPr/>
          </p:nvSpPr>
          <p:spPr bwMode="auto">
            <a:xfrm>
              <a:off x="4603" y="1365"/>
              <a:ext cx="68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rgbClr val="000000"/>
                  </a:solidFill>
                  <a:effectLst/>
                  <a:latin typeface="Times New Roman" panose="02020603050405020304" pitchFamily="18" charset="0"/>
                </a:rPr>
                <a:t>CollectionCnv</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5" name="Rectangle 18"/>
            <p:cNvSpPr>
              <a:spLocks noChangeArrowheads="1"/>
            </p:cNvSpPr>
            <p:nvPr/>
          </p:nvSpPr>
          <p:spPr bwMode="auto">
            <a:xfrm>
              <a:off x="4198" y="855"/>
              <a:ext cx="74" cy="2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9"/>
            <p:cNvSpPr>
              <a:spLocks noEditPoints="1"/>
            </p:cNvSpPr>
            <p:nvPr/>
          </p:nvSpPr>
          <p:spPr bwMode="auto">
            <a:xfrm>
              <a:off x="4195" y="852"/>
              <a:ext cx="80" cy="2915"/>
            </a:xfrm>
            <a:custGeom>
              <a:avLst/>
              <a:gdLst>
                <a:gd name="T0" fmla="*/ 0 w 432"/>
                <a:gd name="T1" fmla="*/ 16 h 15632"/>
                <a:gd name="T2" fmla="*/ 16 w 432"/>
                <a:gd name="T3" fmla="*/ 0 h 15632"/>
                <a:gd name="T4" fmla="*/ 416 w 432"/>
                <a:gd name="T5" fmla="*/ 0 h 15632"/>
                <a:gd name="T6" fmla="*/ 432 w 432"/>
                <a:gd name="T7" fmla="*/ 16 h 15632"/>
                <a:gd name="T8" fmla="*/ 432 w 432"/>
                <a:gd name="T9" fmla="*/ 15616 h 15632"/>
                <a:gd name="T10" fmla="*/ 416 w 432"/>
                <a:gd name="T11" fmla="*/ 15632 h 15632"/>
                <a:gd name="T12" fmla="*/ 16 w 432"/>
                <a:gd name="T13" fmla="*/ 15632 h 15632"/>
                <a:gd name="T14" fmla="*/ 0 w 432"/>
                <a:gd name="T15" fmla="*/ 15616 h 15632"/>
                <a:gd name="T16" fmla="*/ 0 w 432"/>
                <a:gd name="T17" fmla="*/ 16 h 15632"/>
                <a:gd name="T18" fmla="*/ 32 w 432"/>
                <a:gd name="T19" fmla="*/ 15616 h 15632"/>
                <a:gd name="T20" fmla="*/ 16 w 432"/>
                <a:gd name="T21" fmla="*/ 15600 h 15632"/>
                <a:gd name="T22" fmla="*/ 416 w 432"/>
                <a:gd name="T23" fmla="*/ 15600 h 15632"/>
                <a:gd name="T24" fmla="*/ 400 w 432"/>
                <a:gd name="T25" fmla="*/ 15616 h 15632"/>
                <a:gd name="T26" fmla="*/ 400 w 432"/>
                <a:gd name="T27" fmla="*/ 16 h 15632"/>
                <a:gd name="T28" fmla="*/ 416 w 432"/>
                <a:gd name="T29" fmla="*/ 32 h 15632"/>
                <a:gd name="T30" fmla="*/ 16 w 432"/>
                <a:gd name="T31" fmla="*/ 32 h 15632"/>
                <a:gd name="T32" fmla="*/ 32 w 432"/>
                <a:gd name="T33" fmla="*/ 16 h 15632"/>
                <a:gd name="T34" fmla="*/ 32 w 432"/>
                <a:gd name="T35" fmla="*/ 15616 h 15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5632">
                  <a:moveTo>
                    <a:pt x="0" y="16"/>
                  </a:moveTo>
                  <a:cubicBezTo>
                    <a:pt x="0" y="8"/>
                    <a:pt x="8" y="0"/>
                    <a:pt x="16" y="0"/>
                  </a:cubicBezTo>
                  <a:lnTo>
                    <a:pt x="416" y="0"/>
                  </a:lnTo>
                  <a:cubicBezTo>
                    <a:pt x="425" y="0"/>
                    <a:pt x="432" y="8"/>
                    <a:pt x="432" y="16"/>
                  </a:cubicBezTo>
                  <a:lnTo>
                    <a:pt x="432" y="15616"/>
                  </a:lnTo>
                  <a:cubicBezTo>
                    <a:pt x="432" y="15625"/>
                    <a:pt x="425" y="15632"/>
                    <a:pt x="416" y="15632"/>
                  </a:cubicBezTo>
                  <a:lnTo>
                    <a:pt x="16" y="15632"/>
                  </a:lnTo>
                  <a:cubicBezTo>
                    <a:pt x="8" y="15632"/>
                    <a:pt x="0" y="15625"/>
                    <a:pt x="0" y="15616"/>
                  </a:cubicBezTo>
                  <a:lnTo>
                    <a:pt x="0" y="16"/>
                  </a:lnTo>
                  <a:close/>
                  <a:moveTo>
                    <a:pt x="32" y="15616"/>
                  </a:moveTo>
                  <a:lnTo>
                    <a:pt x="16" y="15600"/>
                  </a:lnTo>
                  <a:lnTo>
                    <a:pt x="416" y="15600"/>
                  </a:lnTo>
                  <a:lnTo>
                    <a:pt x="400" y="15616"/>
                  </a:lnTo>
                  <a:lnTo>
                    <a:pt x="400" y="16"/>
                  </a:lnTo>
                  <a:lnTo>
                    <a:pt x="416" y="32"/>
                  </a:lnTo>
                  <a:lnTo>
                    <a:pt x="16" y="32"/>
                  </a:lnTo>
                  <a:lnTo>
                    <a:pt x="32" y="16"/>
                  </a:lnTo>
                  <a:lnTo>
                    <a:pt x="32" y="156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20"/>
            <p:cNvSpPr>
              <a:spLocks noEditPoints="1"/>
            </p:cNvSpPr>
            <p:nvPr/>
          </p:nvSpPr>
          <p:spPr bwMode="auto">
            <a:xfrm>
              <a:off x="4903" y="1489"/>
              <a:ext cx="5" cy="2300"/>
            </a:xfrm>
            <a:custGeom>
              <a:avLst/>
              <a:gdLst>
                <a:gd name="T0" fmla="*/ 0 w 5"/>
                <a:gd name="T1" fmla="*/ 0 h 2300"/>
                <a:gd name="T2" fmla="*/ 0 w 5"/>
                <a:gd name="T3" fmla="*/ 85 h 2300"/>
                <a:gd name="T4" fmla="*/ 5 w 5"/>
                <a:gd name="T5" fmla="*/ 134 h 2300"/>
                <a:gd name="T6" fmla="*/ 5 w 5"/>
                <a:gd name="T7" fmla="*/ 147 h 2300"/>
                <a:gd name="T8" fmla="*/ 5 w 5"/>
                <a:gd name="T9" fmla="*/ 147 h 2300"/>
                <a:gd name="T10" fmla="*/ 0 w 5"/>
                <a:gd name="T11" fmla="*/ 197 h 2300"/>
                <a:gd name="T12" fmla="*/ 0 w 5"/>
                <a:gd name="T13" fmla="*/ 282 h 2300"/>
                <a:gd name="T14" fmla="*/ 5 w 5"/>
                <a:gd name="T15" fmla="*/ 331 h 2300"/>
                <a:gd name="T16" fmla="*/ 5 w 5"/>
                <a:gd name="T17" fmla="*/ 344 h 2300"/>
                <a:gd name="T18" fmla="*/ 5 w 5"/>
                <a:gd name="T19" fmla="*/ 344 h 2300"/>
                <a:gd name="T20" fmla="*/ 0 w 5"/>
                <a:gd name="T21" fmla="*/ 394 h 2300"/>
                <a:gd name="T22" fmla="*/ 0 w 5"/>
                <a:gd name="T23" fmla="*/ 479 h 2300"/>
                <a:gd name="T24" fmla="*/ 5 w 5"/>
                <a:gd name="T25" fmla="*/ 528 h 2300"/>
                <a:gd name="T26" fmla="*/ 5 w 5"/>
                <a:gd name="T27" fmla="*/ 541 h 2300"/>
                <a:gd name="T28" fmla="*/ 5 w 5"/>
                <a:gd name="T29" fmla="*/ 541 h 2300"/>
                <a:gd name="T30" fmla="*/ 0 w 5"/>
                <a:gd name="T31" fmla="*/ 591 h 2300"/>
                <a:gd name="T32" fmla="*/ 0 w 5"/>
                <a:gd name="T33" fmla="*/ 676 h 2300"/>
                <a:gd name="T34" fmla="*/ 5 w 5"/>
                <a:gd name="T35" fmla="*/ 725 h 2300"/>
                <a:gd name="T36" fmla="*/ 5 w 5"/>
                <a:gd name="T37" fmla="*/ 738 h 2300"/>
                <a:gd name="T38" fmla="*/ 5 w 5"/>
                <a:gd name="T39" fmla="*/ 738 h 2300"/>
                <a:gd name="T40" fmla="*/ 0 w 5"/>
                <a:gd name="T41" fmla="*/ 788 h 2300"/>
                <a:gd name="T42" fmla="*/ 0 w 5"/>
                <a:gd name="T43" fmla="*/ 873 h 2300"/>
                <a:gd name="T44" fmla="*/ 5 w 5"/>
                <a:gd name="T45" fmla="*/ 922 h 2300"/>
                <a:gd name="T46" fmla="*/ 5 w 5"/>
                <a:gd name="T47" fmla="*/ 935 h 2300"/>
                <a:gd name="T48" fmla="*/ 5 w 5"/>
                <a:gd name="T49" fmla="*/ 935 h 2300"/>
                <a:gd name="T50" fmla="*/ 0 w 5"/>
                <a:gd name="T51" fmla="*/ 984 h 2300"/>
                <a:gd name="T52" fmla="*/ 0 w 5"/>
                <a:gd name="T53" fmla="*/ 1070 h 2300"/>
                <a:gd name="T54" fmla="*/ 5 w 5"/>
                <a:gd name="T55" fmla="*/ 1119 h 2300"/>
                <a:gd name="T56" fmla="*/ 5 w 5"/>
                <a:gd name="T57" fmla="*/ 1132 h 2300"/>
                <a:gd name="T58" fmla="*/ 5 w 5"/>
                <a:gd name="T59" fmla="*/ 1132 h 2300"/>
                <a:gd name="T60" fmla="*/ 0 w 5"/>
                <a:gd name="T61" fmla="*/ 1181 h 2300"/>
                <a:gd name="T62" fmla="*/ 0 w 5"/>
                <a:gd name="T63" fmla="*/ 1266 h 2300"/>
                <a:gd name="T64" fmla="*/ 5 w 5"/>
                <a:gd name="T65" fmla="*/ 1316 h 2300"/>
                <a:gd name="T66" fmla="*/ 5 w 5"/>
                <a:gd name="T67" fmla="*/ 1329 h 2300"/>
                <a:gd name="T68" fmla="*/ 5 w 5"/>
                <a:gd name="T69" fmla="*/ 1329 h 2300"/>
                <a:gd name="T70" fmla="*/ 0 w 5"/>
                <a:gd name="T71" fmla="*/ 1378 h 2300"/>
                <a:gd name="T72" fmla="*/ 0 w 5"/>
                <a:gd name="T73" fmla="*/ 1463 h 2300"/>
                <a:gd name="T74" fmla="*/ 5 w 5"/>
                <a:gd name="T75" fmla="*/ 1513 h 2300"/>
                <a:gd name="T76" fmla="*/ 5 w 5"/>
                <a:gd name="T77" fmla="*/ 1526 h 2300"/>
                <a:gd name="T78" fmla="*/ 5 w 5"/>
                <a:gd name="T79" fmla="*/ 1526 h 2300"/>
                <a:gd name="T80" fmla="*/ 0 w 5"/>
                <a:gd name="T81" fmla="*/ 1575 h 2300"/>
                <a:gd name="T82" fmla="*/ 0 w 5"/>
                <a:gd name="T83" fmla="*/ 1660 h 2300"/>
                <a:gd name="T84" fmla="*/ 5 w 5"/>
                <a:gd name="T85" fmla="*/ 1710 h 2300"/>
                <a:gd name="T86" fmla="*/ 5 w 5"/>
                <a:gd name="T87" fmla="*/ 1723 h 2300"/>
                <a:gd name="T88" fmla="*/ 5 w 5"/>
                <a:gd name="T89" fmla="*/ 1723 h 2300"/>
                <a:gd name="T90" fmla="*/ 0 w 5"/>
                <a:gd name="T91" fmla="*/ 1772 h 2300"/>
                <a:gd name="T92" fmla="*/ 0 w 5"/>
                <a:gd name="T93" fmla="*/ 1857 h 2300"/>
                <a:gd name="T94" fmla="*/ 5 w 5"/>
                <a:gd name="T95" fmla="*/ 1907 h 2300"/>
                <a:gd name="T96" fmla="*/ 5 w 5"/>
                <a:gd name="T97" fmla="*/ 1920 h 2300"/>
                <a:gd name="T98" fmla="*/ 5 w 5"/>
                <a:gd name="T99" fmla="*/ 1920 h 2300"/>
                <a:gd name="T100" fmla="*/ 0 w 5"/>
                <a:gd name="T101" fmla="*/ 1969 h 2300"/>
                <a:gd name="T102" fmla="*/ 0 w 5"/>
                <a:gd name="T103" fmla="*/ 2054 h 2300"/>
                <a:gd name="T104" fmla="*/ 5 w 5"/>
                <a:gd name="T105" fmla="*/ 2104 h 2300"/>
                <a:gd name="T106" fmla="*/ 5 w 5"/>
                <a:gd name="T107" fmla="*/ 2117 h 2300"/>
                <a:gd name="T108" fmla="*/ 5 w 5"/>
                <a:gd name="T109" fmla="*/ 2117 h 2300"/>
                <a:gd name="T110" fmla="*/ 0 w 5"/>
                <a:gd name="T111" fmla="*/ 2166 h 2300"/>
                <a:gd name="T112" fmla="*/ 0 w 5"/>
                <a:gd name="T113" fmla="*/ 2251 h 2300"/>
                <a:gd name="T114" fmla="*/ 5 w 5"/>
                <a:gd name="T115" fmla="*/ 2300 h 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 h="2300">
                  <a:moveTo>
                    <a:pt x="5" y="0"/>
                  </a:moveTo>
                  <a:lnTo>
                    <a:pt x="5" y="36"/>
                  </a:lnTo>
                  <a:lnTo>
                    <a:pt x="0" y="36"/>
                  </a:lnTo>
                  <a:lnTo>
                    <a:pt x="0" y="0"/>
                  </a:lnTo>
                  <a:lnTo>
                    <a:pt x="5" y="0"/>
                  </a:lnTo>
                  <a:close/>
                  <a:moveTo>
                    <a:pt x="5" y="49"/>
                  </a:moveTo>
                  <a:lnTo>
                    <a:pt x="5" y="85"/>
                  </a:lnTo>
                  <a:lnTo>
                    <a:pt x="0" y="85"/>
                  </a:lnTo>
                  <a:lnTo>
                    <a:pt x="0" y="49"/>
                  </a:lnTo>
                  <a:lnTo>
                    <a:pt x="5" y="49"/>
                  </a:lnTo>
                  <a:close/>
                  <a:moveTo>
                    <a:pt x="5" y="98"/>
                  </a:moveTo>
                  <a:lnTo>
                    <a:pt x="5" y="134"/>
                  </a:lnTo>
                  <a:lnTo>
                    <a:pt x="0" y="134"/>
                  </a:lnTo>
                  <a:lnTo>
                    <a:pt x="0" y="98"/>
                  </a:lnTo>
                  <a:lnTo>
                    <a:pt x="5" y="98"/>
                  </a:lnTo>
                  <a:close/>
                  <a:moveTo>
                    <a:pt x="5" y="147"/>
                  </a:moveTo>
                  <a:lnTo>
                    <a:pt x="5" y="183"/>
                  </a:lnTo>
                  <a:lnTo>
                    <a:pt x="0" y="183"/>
                  </a:lnTo>
                  <a:lnTo>
                    <a:pt x="0" y="147"/>
                  </a:lnTo>
                  <a:lnTo>
                    <a:pt x="5" y="147"/>
                  </a:lnTo>
                  <a:close/>
                  <a:moveTo>
                    <a:pt x="5" y="197"/>
                  </a:moveTo>
                  <a:lnTo>
                    <a:pt x="5" y="233"/>
                  </a:lnTo>
                  <a:lnTo>
                    <a:pt x="0" y="233"/>
                  </a:lnTo>
                  <a:lnTo>
                    <a:pt x="0" y="197"/>
                  </a:lnTo>
                  <a:lnTo>
                    <a:pt x="5" y="197"/>
                  </a:lnTo>
                  <a:close/>
                  <a:moveTo>
                    <a:pt x="5" y="246"/>
                  </a:moveTo>
                  <a:lnTo>
                    <a:pt x="5" y="282"/>
                  </a:lnTo>
                  <a:lnTo>
                    <a:pt x="0" y="282"/>
                  </a:lnTo>
                  <a:lnTo>
                    <a:pt x="0" y="246"/>
                  </a:lnTo>
                  <a:lnTo>
                    <a:pt x="5" y="246"/>
                  </a:lnTo>
                  <a:close/>
                  <a:moveTo>
                    <a:pt x="5" y="295"/>
                  </a:moveTo>
                  <a:lnTo>
                    <a:pt x="5" y="331"/>
                  </a:lnTo>
                  <a:lnTo>
                    <a:pt x="0" y="331"/>
                  </a:lnTo>
                  <a:lnTo>
                    <a:pt x="0" y="295"/>
                  </a:lnTo>
                  <a:lnTo>
                    <a:pt x="5" y="295"/>
                  </a:lnTo>
                  <a:close/>
                  <a:moveTo>
                    <a:pt x="5" y="344"/>
                  </a:moveTo>
                  <a:lnTo>
                    <a:pt x="5" y="380"/>
                  </a:lnTo>
                  <a:lnTo>
                    <a:pt x="0" y="380"/>
                  </a:lnTo>
                  <a:lnTo>
                    <a:pt x="0" y="344"/>
                  </a:lnTo>
                  <a:lnTo>
                    <a:pt x="5" y="344"/>
                  </a:lnTo>
                  <a:close/>
                  <a:moveTo>
                    <a:pt x="5" y="394"/>
                  </a:moveTo>
                  <a:lnTo>
                    <a:pt x="5" y="429"/>
                  </a:lnTo>
                  <a:lnTo>
                    <a:pt x="0" y="429"/>
                  </a:lnTo>
                  <a:lnTo>
                    <a:pt x="0" y="394"/>
                  </a:lnTo>
                  <a:lnTo>
                    <a:pt x="5" y="394"/>
                  </a:lnTo>
                  <a:close/>
                  <a:moveTo>
                    <a:pt x="5" y="443"/>
                  </a:moveTo>
                  <a:lnTo>
                    <a:pt x="5" y="479"/>
                  </a:lnTo>
                  <a:lnTo>
                    <a:pt x="0" y="479"/>
                  </a:lnTo>
                  <a:lnTo>
                    <a:pt x="0" y="443"/>
                  </a:lnTo>
                  <a:lnTo>
                    <a:pt x="5" y="443"/>
                  </a:lnTo>
                  <a:close/>
                  <a:moveTo>
                    <a:pt x="5" y="492"/>
                  </a:moveTo>
                  <a:lnTo>
                    <a:pt x="5" y="528"/>
                  </a:lnTo>
                  <a:lnTo>
                    <a:pt x="0" y="528"/>
                  </a:lnTo>
                  <a:lnTo>
                    <a:pt x="0" y="492"/>
                  </a:lnTo>
                  <a:lnTo>
                    <a:pt x="5" y="492"/>
                  </a:lnTo>
                  <a:close/>
                  <a:moveTo>
                    <a:pt x="5" y="541"/>
                  </a:moveTo>
                  <a:lnTo>
                    <a:pt x="5" y="577"/>
                  </a:lnTo>
                  <a:lnTo>
                    <a:pt x="0" y="577"/>
                  </a:lnTo>
                  <a:lnTo>
                    <a:pt x="0" y="541"/>
                  </a:lnTo>
                  <a:lnTo>
                    <a:pt x="5" y="541"/>
                  </a:lnTo>
                  <a:close/>
                  <a:moveTo>
                    <a:pt x="5" y="591"/>
                  </a:moveTo>
                  <a:lnTo>
                    <a:pt x="5" y="626"/>
                  </a:lnTo>
                  <a:lnTo>
                    <a:pt x="0" y="626"/>
                  </a:lnTo>
                  <a:lnTo>
                    <a:pt x="0" y="591"/>
                  </a:lnTo>
                  <a:lnTo>
                    <a:pt x="5" y="591"/>
                  </a:lnTo>
                  <a:close/>
                  <a:moveTo>
                    <a:pt x="5" y="640"/>
                  </a:moveTo>
                  <a:lnTo>
                    <a:pt x="5" y="676"/>
                  </a:lnTo>
                  <a:lnTo>
                    <a:pt x="0" y="676"/>
                  </a:lnTo>
                  <a:lnTo>
                    <a:pt x="0" y="640"/>
                  </a:lnTo>
                  <a:lnTo>
                    <a:pt x="5" y="640"/>
                  </a:lnTo>
                  <a:close/>
                  <a:moveTo>
                    <a:pt x="5" y="689"/>
                  </a:moveTo>
                  <a:lnTo>
                    <a:pt x="5" y="725"/>
                  </a:lnTo>
                  <a:lnTo>
                    <a:pt x="0" y="725"/>
                  </a:lnTo>
                  <a:lnTo>
                    <a:pt x="0" y="689"/>
                  </a:lnTo>
                  <a:lnTo>
                    <a:pt x="5" y="689"/>
                  </a:lnTo>
                  <a:close/>
                  <a:moveTo>
                    <a:pt x="5" y="738"/>
                  </a:moveTo>
                  <a:lnTo>
                    <a:pt x="5" y="774"/>
                  </a:lnTo>
                  <a:lnTo>
                    <a:pt x="0" y="774"/>
                  </a:lnTo>
                  <a:lnTo>
                    <a:pt x="0" y="738"/>
                  </a:lnTo>
                  <a:lnTo>
                    <a:pt x="5" y="738"/>
                  </a:lnTo>
                  <a:close/>
                  <a:moveTo>
                    <a:pt x="5" y="788"/>
                  </a:moveTo>
                  <a:lnTo>
                    <a:pt x="5" y="823"/>
                  </a:lnTo>
                  <a:lnTo>
                    <a:pt x="0" y="823"/>
                  </a:lnTo>
                  <a:lnTo>
                    <a:pt x="0" y="788"/>
                  </a:lnTo>
                  <a:lnTo>
                    <a:pt x="5" y="788"/>
                  </a:lnTo>
                  <a:close/>
                  <a:moveTo>
                    <a:pt x="5" y="837"/>
                  </a:moveTo>
                  <a:lnTo>
                    <a:pt x="5" y="873"/>
                  </a:lnTo>
                  <a:lnTo>
                    <a:pt x="0" y="873"/>
                  </a:lnTo>
                  <a:lnTo>
                    <a:pt x="0" y="837"/>
                  </a:lnTo>
                  <a:lnTo>
                    <a:pt x="5" y="837"/>
                  </a:lnTo>
                  <a:close/>
                  <a:moveTo>
                    <a:pt x="5" y="886"/>
                  </a:moveTo>
                  <a:lnTo>
                    <a:pt x="5" y="922"/>
                  </a:lnTo>
                  <a:lnTo>
                    <a:pt x="0" y="922"/>
                  </a:lnTo>
                  <a:lnTo>
                    <a:pt x="0" y="886"/>
                  </a:lnTo>
                  <a:lnTo>
                    <a:pt x="5" y="886"/>
                  </a:lnTo>
                  <a:close/>
                  <a:moveTo>
                    <a:pt x="5" y="935"/>
                  </a:moveTo>
                  <a:lnTo>
                    <a:pt x="5" y="971"/>
                  </a:lnTo>
                  <a:lnTo>
                    <a:pt x="0" y="971"/>
                  </a:lnTo>
                  <a:lnTo>
                    <a:pt x="0" y="935"/>
                  </a:lnTo>
                  <a:lnTo>
                    <a:pt x="5" y="935"/>
                  </a:lnTo>
                  <a:close/>
                  <a:moveTo>
                    <a:pt x="5" y="984"/>
                  </a:moveTo>
                  <a:lnTo>
                    <a:pt x="5" y="1020"/>
                  </a:lnTo>
                  <a:lnTo>
                    <a:pt x="0" y="1020"/>
                  </a:lnTo>
                  <a:lnTo>
                    <a:pt x="0" y="984"/>
                  </a:lnTo>
                  <a:lnTo>
                    <a:pt x="5" y="984"/>
                  </a:lnTo>
                  <a:close/>
                  <a:moveTo>
                    <a:pt x="5" y="1034"/>
                  </a:moveTo>
                  <a:lnTo>
                    <a:pt x="5" y="1070"/>
                  </a:lnTo>
                  <a:lnTo>
                    <a:pt x="0" y="1070"/>
                  </a:lnTo>
                  <a:lnTo>
                    <a:pt x="0" y="1034"/>
                  </a:lnTo>
                  <a:lnTo>
                    <a:pt x="5" y="1034"/>
                  </a:lnTo>
                  <a:close/>
                  <a:moveTo>
                    <a:pt x="5" y="1083"/>
                  </a:moveTo>
                  <a:lnTo>
                    <a:pt x="5" y="1119"/>
                  </a:lnTo>
                  <a:lnTo>
                    <a:pt x="0" y="1119"/>
                  </a:lnTo>
                  <a:lnTo>
                    <a:pt x="0" y="1083"/>
                  </a:lnTo>
                  <a:lnTo>
                    <a:pt x="5" y="1083"/>
                  </a:lnTo>
                  <a:close/>
                  <a:moveTo>
                    <a:pt x="5" y="1132"/>
                  </a:moveTo>
                  <a:lnTo>
                    <a:pt x="5" y="1168"/>
                  </a:lnTo>
                  <a:lnTo>
                    <a:pt x="0" y="1168"/>
                  </a:lnTo>
                  <a:lnTo>
                    <a:pt x="0" y="1132"/>
                  </a:lnTo>
                  <a:lnTo>
                    <a:pt x="5" y="1132"/>
                  </a:lnTo>
                  <a:close/>
                  <a:moveTo>
                    <a:pt x="5" y="1181"/>
                  </a:moveTo>
                  <a:lnTo>
                    <a:pt x="5" y="1217"/>
                  </a:lnTo>
                  <a:lnTo>
                    <a:pt x="0" y="1217"/>
                  </a:lnTo>
                  <a:lnTo>
                    <a:pt x="0" y="1181"/>
                  </a:lnTo>
                  <a:lnTo>
                    <a:pt x="5" y="1181"/>
                  </a:lnTo>
                  <a:close/>
                  <a:moveTo>
                    <a:pt x="5" y="1231"/>
                  </a:moveTo>
                  <a:lnTo>
                    <a:pt x="5" y="1266"/>
                  </a:lnTo>
                  <a:lnTo>
                    <a:pt x="0" y="1266"/>
                  </a:lnTo>
                  <a:lnTo>
                    <a:pt x="0" y="1231"/>
                  </a:lnTo>
                  <a:lnTo>
                    <a:pt x="5" y="1231"/>
                  </a:lnTo>
                  <a:close/>
                  <a:moveTo>
                    <a:pt x="5" y="1280"/>
                  </a:moveTo>
                  <a:lnTo>
                    <a:pt x="5" y="1316"/>
                  </a:lnTo>
                  <a:lnTo>
                    <a:pt x="0" y="1316"/>
                  </a:lnTo>
                  <a:lnTo>
                    <a:pt x="0" y="1280"/>
                  </a:lnTo>
                  <a:lnTo>
                    <a:pt x="5" y="1280"/>
                  </a:lnTo>
                  <a:close/>
                  <a:moveTo>
                    <a:pt x="5" y="1329"/>
                  </a:moveTo>
                  <a:lnTo>
                    <a:pt x="5" y="1365"/>
                  </a:lnTo>
                  <a:lnTo>
                    <a:pt x="0" y="1365"/>
                  </a:lnTo>
                  <a:lnTo>
                    <a:pt x="0" y="1329"/>
                  </a:lnTo>
                  <a:lnTo>
                    <a:pt x="5" y="1329"/>
                  </a:lnTo>
                  <a:close/>
                  <a:moveTo>
                    <a:pt x="5" y="1378"/>
                  </a:moveTo>
                  <a:lnTo>
                    <a:pt x="5" y="1414"/>
                  </a:lnTo>
                  <a:lnTo>
                    <a:pt x="0" y="1414"/>
                  </a:lnTo>
                  <a:lnTo>
                    <a:pt x="0" y="1378"/>
                  </a:lnTo>
                  <a:lnTo>
                    <a:pt x="5" y="1378"/>
                  </a:lnTo>
                  <a:close/>
                  <a:moveTo>
                    <a:pt x="5" y="1428"/>
                  </a:moveTo>
                  <a:lnTo>
                    <a:pt x="5" y="1463"/>
                  </a:lnTo>
                  <a:lnTo>
                    <a:pt x="0" y="1463"/>
                  </a:lnTo>
                  <a:lnTo>
                    <a:pt x="0" y="1428"/>
                  </a:lnTo>
                  <a:lnTo>
                    <a:pt x="5" y="1428"/>
                  </a:lnTo>
                  <a:close/>
                  <a:moveTo>
                    <a:pt x="5" y="1477"/>
                  </a:moveTo>
                  <a:lnTo>
                    <a:pt x="5" y="1513"/>
                  </a:lnTo>
                  <a:lnTo>
                    <a:pt x="0" y="1513"/>
                  </a:lnTo>
                  <a:lnTo>
                    <a:pt x="0" y="1477"/>
                  </a:lnTo>
                  <a:lnTo>
                    <a:pt x="5" y="1477"/>
                  </a:lnTo>
                  <a:close/>
                  <a:moveTo>
                    <a:pt x="5" y="1526"/>
                  </a:moveTo>
                  <a:lnTo>
                    <a:pt x="5" y="1562"/>
                  </a:lnTo>
                  <a:lnTo>
                    <a:pt x="0" y="1562"/>
                  </a:lnTo>
                  <a:lnTo>
                    <a:pt x="0" y="1526"/>
                  </a:lnTo>
                  <a:lnTo>
                    <a:pt x="5" y="1526"/>
                  </a:lnTo>
                  <a:close/>
                  <a:moveTo>
                    <a:pt x="5" y="1575"/>
                  </a:moveTo>
                  <a:lnTo>
                    <a:pt x="5" y="1611"/>
                  </a:lnTo>
                  <a:lnTo>
                    <a:pt x="0" y="1611"/>
                  </a:lnTo>
                  <a:lnTo>
                    <a:pt x="0" y="1575"/>
                  </a:lnTo>
                  <a:lnTo>
                    <a:pt x="5" y="1575"/>
                  </a:lnTo>
                  <a:close/>
                  <a:moveTo>
                    <a:pt x="5" y="1625"/>
                  </a:moveTo>
                  <a:lnTo>
                    <a:pt x="5" y="1660"/>
                  </a:lnTo>
                  <a:lnTo>
                    <a:pt x="0" y="1660"/>
                  </a:lnTo>
                  <a:lnTo>
                    <a:pt x="0" y="1625"/>
                  </a:lnTo>
                  <a:lnTo>
                    <a:pt x="5" y="1625"/>
                  </a:lnTo>
                  <a:close/>
                  <a:moveTo>
                    <a:pt x="5" y="1674"/>
                  </a:moveTo>
                  <a:lnTo>
                    <a:pt x="5" y="1710"/>
                  </a:lnTo>
                  <a:lnTo>
                    <a:pt x="0" y="1710"/>
                  </a:lnTo>
                  <a:lnTo>
                    <a:pt x="0" y="1674"/>
                  </a:lnTo>
                  <a:lnTo>
                    <a:pt x="5" y="1674"/>
                  </a:lnTo>
                  <a:close/>
                  <a:moveTo>
                    <a:pt x="5" y="1723"/>
                  </a:moveTo>
                  <a:lnTo>
                    <a:pt x="5" y="1759"/>
                  </a:lnTo>
                  <a:lnTo>
                    <a:pt x="0" y="1759"/>
                  </a:lnTo>
                  <a:lnTo>
                    <a:pt x="0" y="1723"/>
                  </a:lnTo>
                  <a:lnTo>
                    <a:pt x="5" y="1723"/>
                  </a:lnTo>
                  <a:close/>
                  <a:moveTo>
                    <a:pt x="5" y="1772"/>
                  </a:moveTo>
                  <a:lnTo>
                    <a:pt x="5" y="1808"/>
                  </a:lnTo>
                  <a:lnTo>
                    <a:pt x="0" y="1808"/>
                  </a:lnTo>
                  <a:lnTo>
                    <a:pt x="0" y="1772"/>
                  </a:lnTo>
                  <a:lnTo>
                    <a:pt x="5" y="1772"/>
                  </a:lnTo>
                  <a:close/>
                  <a:moveTo>
                    <a:pt x="5" y="1822"/>
                  </a:moveTo>
                  <a:lnTo>
                    <a:pt x="5" y="1857"/>
                  </a:lnTo>
                  <a:lnTo>
                    <a:pt x="0" y="1857"/>
                  </a:lnTo>
                  <a:lnTo>
                    <a:pt x="0" y="1822"/>
                  </a:lnTo>
                  <a:lnTo>
                    <a:pt x="5" y="1822"/>
                  </a:lnTo>
                  <a:close/>
                  <a:moveTo>
                    <a:pt x="5" y="1871"/>
                  </a:moveTo>
                  <a:lnTo>
                    <a:pt x="5" y="1907"/>
                  </a:lnTo>
                  <a:lnTo>
                    <a:pt x="0" y="1907"/>
                  </a:lnTo>
                  <a:lnTo>
                    <a:pt x="0" y="1871"/>
                  </a:lnTo>
                  <a:lnTo>
                    <a:pt x="5" y="1871"/>
                  </a:lnTo>
                  <a:close/>
                  <a:moveTo>
                    <a:pt x="5" y="1920"/>
                  </a:moveTo>
                  <a:lnTo>
                    <a:pt x="5" y="1956"/>
                  </a:lnTo>
                  <a:lnTo>
                    <a:pt x="0" y="1956"/>
                  </a:lnTo>
                  <a:lnTo>
                    <a:pt x="0" y="1920"/>
                  </a:lnTo>
                  <a:lnTo>
                    <a:pt x="5" y="1920"/>
                  </a:lnTo>
                  <a:close/>
                  <a:moveTo>
                    <a:pt x="5" y="1969"/>
                  </a:moveTo>
                  <a:lnTo>
                    <a:pt x="5" y="2005"/>
                  </a:lnTo>
                  <a:lnTo>
                    <a:pt x="0" y="2005"/>
                  </a:lnTo>
                  <a:lnTo>
                    <a:pt x="0" y="1969"/>
                  </a:lnTo>
                  <a:lnTo>
                    <a:pt x="5" y="1969"/>
                  </a:lnTo>
                  <a:close/>
                  <a:moveTo>
                    <a:pt x="5" y="2018"/>
                  </a:moveTo>
                  <a:lnTo>
                    <a:pt x="5" y="2054"/>
                  </a:lnTo>
                  <a:lnTo>
                    <a:pt x="0" y="2054"/>
                  </a:lnTo>
                  <a:lnTo>
                    <a:pt x="0" y="2018"/>
                  </a:lnTo>
                  <a:lnTo>
                    <a:pt x="5" y="2018"/>
                  </a:lnTo>
                  <a:close/>
                  <a:moveTo>
                    <a:pt x="5" y="2068"/>
                  </a:moveTo>
                  <a:lnTo>
                    <a:pt x="5" y="2104"/>
                  </a:lnTo>
                  <a:lnTo>
                    <a:pt x="0" y="2104"/>
                  </a:lnTo>
                  <a:lnTo>
                    <a:pt x="0" y="2068"/>
                  </a:lnTo>
                  <a:lnTo>
                    <a:pt x="5" y="2068"/>
                  </a:lnTo>
                  <a:close/>
                  <a:moveTo>
                    <a:pt x="5" y="2117"/>
                  </a:moveTo>
                  <a:lnTo>
                    <a:pt x="5" y="2153"/>
                  </a:lnTo>
                  <a:lnTo>
                    <a:pt x="0" y="2153"/>
                  </a:lnTo>
                  <a:lnTo>
                    <a:pt x="0" y="2117"/>
                  </a:lnTo>
                  <a:lnTo>
                    <a:pt x="5" y="2117"/>
                  </a:lnTo>
                  <a:close/>
                  <a:moveTo>
                    <a:pt x="5" y="2166"/>
                  </a:moveTo>
                  <a:lnTo>
                    <a:pt x="5" y="2202"/>
                  </a:lnTo>
                  <a:lnTo>
                    <a:pt x="0" y="2202"/>
                  </a:lnTo>
                  <a:lnTo>
                    <a:pt x="0" y="2166"/>
                  </a:lnTo>
                  <a:lnTo>
                    <a:pt x="5" y="2166"/>
                  </a:lnTo>
                  <a:close/>
                  <a:moveTo>
                    <a:pt x="5" y="2215"/>
                  </a:moveTo>
                  <a:lnTo>
                    <a:pt x="5" y="2251"/>
                  </a:lnTo>
                  <a:lnTo>
                    <a:pt x="0" y="2251"/>
                  </a:lnTo>
                  <a:lnTo>
                    <a:pt x="0" y="2215"/>
                  </a:lnTo>
                  <a:lnTo>
                    <a:pt x="5" y="2215"/>
                  </a:lnTo>
                  <a:close/>
                  <a:moveTo>
                    <a:pt x="5" y="2265"/>
                  </a:moveTo>
                  <a:lnTo>
                    <a:pt x="5" y="2300"/>
                  </a:lnTo>
                  <a:lnTo>
                    <a:pt x="0" y="2300"/>
                  </a:lnTo>
                  <a:lnTo>
                    <a:pt x="0" y="2265"/>
                  </a:lnTo>
                  <a:lnTo>
                    <a:pt x="5" y="2265"/>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Rectangle 21"/>
            <p:cNvSpPr>
              <a:spLocks noChangeArrowheads="1"/>
            </p:cNvSpPr>
            <p:nvPr/>
          </p:nvSpPr>
          <p:spPr bwMode="auto">
            <a:xfrm>
              <a:off x="4235" y="1153"/>
              <a:ext cx="75" cy="4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22"/>
            <p:cNvSpPr>
              <a:spLocks noEditPoints="1"/>
            </p:cNvSpPr>
            <p:nvPr/>
          </p:nvSpPr>
          <p:spPr bwMode="auto">
            <a:xfrm>
              <a:off x="4232" y="1150"/>
              <a:ext cx="81" cy="491"/>
            </a:xfrm>
            <a:custGeom>
              <a:avLst/>
              <a:gdLst>
                <a:gd name="T0" fmla="*/ 0 w 1728"/>
                <a:gd name="T1" fmla="*/ 64 h 10528"/>
                <a:gd name="T2" fmla="*/ 64 w 1728"/>
                <a:gd name="T3" fmla="*/ 0 h 10528"/>
                <a:gd name="T4" fmla="*/ 1664 w 1728"/>
                <a:gd name="T5" fmla="*/ 0 h 10528"/>
                <a:gd name="T6" fmla="*/ 1728 w 1728"/>
                <a:gd name="T7" fmla="*/ 64 h 10528"/>
                <a:gd name="T8" fmla="*/ 1728 w 1728"/>
                <a:gd name="T9" fmla="*/ 10464 h 10528"/>
                <a:gd name="T10" fmla="*/ 1664 w 1728"/>
                <a:gd name="T11" fmla="*/ 10528 h 10528"/>
                <a:gd name="T12" fmla="*/ 64 w 1728"/>
                <a:gd name="T13" fmla="*/ 10528 h 10528"/>
                <a:gd name="T14" fmla="*/ 0 w 1728"/>
                <a:gd name="T15" fmla="*/ 10464 h 10528"/>
                <a:gd name="T16" fmla="*/ 0 w 1728"/>
                <a:gd name="T17" fmla="*/ 64 h 10528"/>
                <a:gd name="T18" fmla="*/ 128 w 1728"/>
                <a:gd name="T19" fmla="*/ 10464 h 10528"/>
                <a:gd name="T20" fmla="*/ 64 w 1728"/>
                <a:gd name="T21" fmla="*/ 10400 h 10528"/>
                <a:gd name="T22" fmla="*/ 1664 w 1728"/>
                <a:gd name="T23" fmla="*/ 10400 h 10528"/>
                <a:gd name="T24" fmla="*/ 1600 w 1728"/>
                <a:gd name="T25" fmla="*/ 10464 h 10528"/>
                <a:gd name="T26" fmla="*/ 1600 w 1728"/>
                <a:gd name="T27" fmla="*/ 64 h 10528"/>
                <a:gd name="T28" fmla="*/ 1664 w 1728"/>
                <a:gd name="T29" fmla="*/ 128 h 10528"/>
                <a:gd name="T30" fmla="*/ 64 w 1728"/>
                <a:gd name="T31" fmla="*/ 128 h 10528"/>
                <a:gd name="T32" fmla="*/ 128 w 1728"/>
                <a:gd name="T33" fmla="*/ 64 h 10528"/>
                <a:gd name="T34" fmla="*/ 128 w 1728"/>
                <a:gd name="T35" fmla="*/ 10464 h 10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28" h="10528">
                  <a:moveTo>
                    <a:pt x="0" y="64"/>
                  </a:moveTo>
                  <a:cubicBezTo>
                    <a:pt x="0" y="29"/>
                    <a:pt x="29" y="0"/>
                    <a:pt x="64" y="0"/>
                  </a:cubicBezTo>
                  <a:lnTo>
                    <a:pt x="1664" y="0"/>
                  </a:lnTo>
                  <a:cubicBezTo>
                    <a:pt x="1700" y="0"/>
                    <a:pt x="1728" y="29"/>
                    <a:pt x="1728" y="64"/>
                  </a:cubicBezTo>
                  <a:lnTo>
                    <a:pt x="1728" y="10464"/>
                  </a:lnTo>
                  <a:cubicBezTo>
                    <a:pt x="1728" y="10500"/>
                    <a:pt x="1700" y="10528"/>
                    <a:pt x="1664" y="10528"/>
                  </a:cubicBezTo>
                  <a:lnTo>
                    <a:pt x="64" y="10528"/>
                  </a:lnTo>
                  <a:cubicBezTo>
                    <a:pt x="29" y="10528"/>
                    <a:pt x="0" y="10500"/>
                    <a:pt x="0" y="10464"/>
                  </a:cubicBezTo>
                  <a:lnTo>
                    <a:pt x="0" y="64"/>
                  </a:lnTo>
                  <a:close/>
                  <a:moveTo>
                    <a:pt x="128" y="10464"/>
                  </a:moveTo>
                  <a:lnTo>
                    <a:pt x="64" y="10400"/>
                  </a:lnTo>
                  <a:lnTo>
                    <a:pt x="1664" y="10400"/>
                  </a:lnTo>
                  <a:lnTo>
                    <a:pt x="1600" y="10464"/>
                  </a:lnTo>
                  <a:lnTo>
                    <a:pt x="1600" y="64"/>
                  </a:lnTo>
                  <a:lnTo>
                    <a:pt x="1664" y="128"/>
                  </a:lnTo>
                  <a:lnTo>
                    <a:pt x="64" y="128"/>
                  </a:lnTo>
                  <a:lnTo>
                    <a:pt x="128" y="64"/>
                  </a:lnTo>
                  <a:lnTo>
                    <a:pt x="128" y="10464"/>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Rectangle 23"/>
            <p:cNvSpPr>
              <a:spLocks noChangeArrowheads="1"/>
            </p:cNvSpPr>
            <p:nvPr/>
          </p:nvSpPr>
          <p:spPr bwMode="auto">
            <a:xfrm>
              <a:off x="4295" y="1032"/>
              <a:ext cx="59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getCollectionCnv</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1" name="Rectangle 24"/>
            <p:cNvSpPr>
              <a:spLocks noChangeArrowheads="1"/>
            </p:cNvSpPr>
            <p:nvPr/>
          </p:nvSpPr>
          <p:spPr bwMode="auto">
            <a:xfrm>
              <a:off x="4820" y="1032"/>
              <a:ext cx="8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2" name="Freeform 25"/>
            <p:cNvSpPr>
              <a:spLocks noEditPoints="1"/>
            </p:cNvSpPr>
            <p:nvPr/>
          </p:nvSpPr>
          <p:spPr bwMode="auto">
            <a:xfrm>
              <a:off x="4274" y="1118"/>
              <a:ext cx="468" cy="107"/>
            </a:xfrm>
            <a:custGeom>
              <a:avLst/>
              <a:gdLst>
                <a:gd name="T0" fmla="*/ 0 w 10064"/>
                <a:gd name="T1" fmla="*/ 0 h 2299"/>
                <a:gd name="T2" fmla="*/ 10016 w 10064"/>
                <a:gd name="T3" fmla="*/ 0 h 2299"/>
                <a:gd name="T4" fmla="*/ 10064 w 10064"/>
                <a:gd name="T5" fmla="*/ 48 h 2299"/>
                <a:gd name="T6" fmla="*/ 10064 w 10064"/>
                <a:gd name="T7" fmla="*/ 1632 h 2299"/>
                <a:gd name="T8" fmla="*/ 10016 w 10064"/>
                <a:gd name="T9" fmla="*/ 1680 h 2299"/>
                <a:gd name="T10" fmla="*/ 1574 w 10064"/>
                <a:gd name="T11" fmla="*/ 1680 h 2299"/>
                <a:gd name="T12" fmla="*/ 1574 w 10064"/>
                <a:gd name="T13" fmla="*/ 1584 h 2299"/>
                <a:gd name="T14" fmla="*/ 10016 w 10064"/>
                <a:gd name="T15" fmla="*/ 1584 h 2299"/>
                <a:gd name="T16" fmla="*/ 9968 w 10064"/>
                <a:gd name="T17" fmla="*/ 1632 h 2299"/>
                <a:gd name="T18" fmla="*/ 9968 w 10064"/>
                <a:gd name="T19" fmla="*/ 48 h 2299"/>
                <a:gd name="T20" fmla="*/ 10016 w 10064"/>
                <a:gd name="T21" fmla="*/ 96 h 2299"/>
                <a:gd name="T22" fmla="*/ 0 w 10064"/>
                <a:gd name="T23" fmla="*/ 96 h 2299"/>
                <a:gd name="T24" fmla="*/ 0 w 10064"/>
                <a:gd name="T25" fmla="*/ 0 h 2299"/>
                <a:gd name="T26" fmla="*/ 1708 w 10064"/>
                <a:gd name="T27" fmla="*/ 2299 h 2299"/>
                <a:gd name="T28" fmla="*/ 908 w 10064"/>
                <a:gd name="T29" fmla="*/ 1632 h 2299"/>
                <a:gd name="T30" fmla="*/ 1708 w 10064"/>
                <a:gd name="T31" fmla="*/ 966 h 2299"/>
                <a:gd name="T32" fmla="*/ 1708 w 10064"/>
                <a:gd name="T33" fmla="*/ 2299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64" h="2299">
                  <a:moveTo>
                    <a:pt x="0" y="0"/>
                  </a:moveTo>
                  <a:lnTo>
                    <a:pt x="10016" y="0"/>
                  </a:lnTo>
                  <a:cubicBezTo>
                    <a:pt x="10043" y="0"/>
                    <a:pt x="10064" y="22"/>
                    <a:pt x="10064" y="48"/>
                  </a:cubicBezTo>
                  <a:lnTo>
                    <a:pt x="10064" y="1632"/>
                  </a:lnTo>
                  <a:cubicBezTo>
                    <a:pt x="10064" y="1659"/>
                    <a:pt x="10043" y="1680"/>
                    <a:pt x="10016" y="1680"/>
                  </a:cubicBezTo>
                  <a:lnTo>
                    <a:pt x="1574" y="1680"/>
                  </a:lnTo>
                  <a:lnTo>
                    <a:pt x="1574" y="1584"/>
                  </a:lnTo>
                  <a:lnTo>
                    <a:pt x="10016" y="1584"/>
                  </a:lnTo>
                  <a:lnTo>
                    <a:pt x="9968" y="1632"/>
                  </a:lnTo>
                  <a:lnTo>
                    <a:pt x="9968" y="48"/>
                  </a:lnTo>
                  <a:lnTo>
                    <a:pt x="10016" y="96"/>
                  </a:lnTo>
                  <a:lnTo>
                    <a:pt x="0" y="96"/>
                  </a:lnTo>
                  <a:lnTo>
                    <a:pt x="0" y="0"/>
                  </a:lnTo>
                  <a:close/>
                  <a:moveTo>
                    <a:pt x="1708" y="2299"/>
                  </a:moveTo>
                  <a:lnTo>
                    <a:pt x="908" y="1632"/>
                  </a:lnTo>
                  <a:lnTo>
                    <a:pt x="1708" y="966"/>
                  </a:lnTo>
                  <a:lnTo>
                    <a:pt x="1708" y="229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Rectangle 26"/>
            <p:cNvSpPr>
              <a:spLocks noChangeArrowheads="1"/>
            </p:cNvSpPr>
            <p:nvPr/>
          </p:nvSpPr>
          <p:spPr bwMode="auto">
            <a:xfrm>
              <a:off x="4332" y="1255"/>
              <a:ext cx="166"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new</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4" name="Freeform 27"/>
            <p:cNvSpPr>
              <a:spLocks noEditPoints="1"/>
            </p:cNvSpPr>
            <p:nvPr/>
          </p:nvSpPr>
          <p:spPr bwMode="auto">
            <a:xfrm>
              <a:off x="4310" y="1308"/>
              <a:ext cx="260" cy="63"/>
            </a:xfrm>
            <a:custGeom>
              <a:avLst/>
              <a:gdLst>
                <a:gd name="T0" fmla="*/ 0 w 260"/>
                <a:gd name="T1" fmla="*/ 29 h 63"/>
                <a:gd name="T2" fmla="*/ 229 w 260"/>
                <a:gd name="T3" fmla="*/ 29 h 63"/>
                <a:gd name="T4" fmla="*/ 229 w 260"/>
                <a:gd name="T5" fmla="*/ 34 h 63"/>
                <a:gd name="T6" fmla="*/ 0 w 260"/>
                <a:gd name="T7" fmla="*/ 34 h 63"/>
                <a:gd name="T8" fmla="*/ 0 w 260"/>
                <a:gd name="T9" fmla="*/ 29 h 63"/>
                <a:gd name="T10" fmla="*/ 223 w 260"/>
                <a:gd name="T11" fmla="*/ 0 h 63"/>
                <a:gd name="T12" fmla="*/ 260 w 260"/>
                <a:gd name="T13" fmla="*/ 32 h 63"/>
                <a:gd name="T14" fmla="*/ 223 w 260"/>
                <a:gd name="T15" fmla="*/ 63 h 63"/>
                <a:gd name="T16" fmla="*/ 223 w 260"/>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 h="63">
                  <a:moveTo>
                    <a:pt x="0" y="29"/>
                  </a:moveTo>
                  <a:lnTo>
                    <a:pt x="229" y="29"/>
                  </a:lnTo>
                  <a:lnTo>
                    <a:pt x="229" y="34"/>
                  </a:lnTo>
                  <a:lnTo>
                    <a:pt x="0" y="34"/>
                  </a:lnTo>
                  <a:lnTo>
                    <a:pt x="0" y="29"/>
                  </a:lnTo>
                  <a:close/>
                  <a:moveTo>
                    <a:pt x="223" y="0"/>
                  </a:moveTo>
                  <a:lnTo>
                    <a:pt x="260" y="32"/>
                  </a:lnTo>
                  <a:lnTo>
                    <a:pt x="223" y="63"/>
                  </a:lnTo>
                  <a:lnTo>
                    <a:pt x="22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Rectangle 28"/>
            <p:cNvSpPr>
              <a:spLocks noChangeArrowheads="1"/>
            </p:cNvSpPr>
            <p:nvPr/>
          </p:nvSpPr>
          <p:spPr bwMode="auto">
            <a:xfrm>
              <a:off x="4332" y="1517"/>
              <a:ext cx="36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initialize()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6" name="Freeform 29"/>
            <p:cNvSpPr>
              <a:spLocks noEditPoints="1"/>
            </p:cNvSpPr>
            <p:nvPr/>
          </p:nvSpPr>
          <p:spPr bwMode="auto">
            <a:xfrm>
              <a:off x="4310" y="1570"/>
              <a:ext cx="558" cy="62"/>
            </a:xfrm>
            <a:custGeom>
              <a:avLst/>
              <a:gdLst>
                <a:gd name="T0" fmla="*/ 0 w 558"/>
                <a:gd name="T1" fmla="*/ 28 h 62"/>
                <a:gd name="T2" fmla="*/ 527 w 558"/>
                <a:gd name="T3" fmla="*/ 28 h 62"/>
                <a:gd name="T4" fmla="*/ 527 w 558"/>
                <a:gd name="T5" fmla="*/ 33 h 62"/>
                <a:gd name="T6" fmla="*/ 0 w 558"/>
                <a:gd name="T7" fmla="*/ 33 h 62"/>
                <a:gd name="T8" fmla="*/ 0 w 558"/>
                <a:gd name="T9" fmla="*/ 28 h 62"/>
                <a:gd name="T10" fmla="*/ 521 w 558"/>
                <a:gd name="T11" fmla="*/ 0 h 62"/>
                <a:gd name="T12" fmla="*/ 558 w 558"/>
                <a:gd name="T13" fmla="*/ 31 h 62"/>
                <a:gd name="T14" fmla="*/ 521 w 558"/>
                <a:gd name="T15" fmla="*/ 62 h 62"/>
                <a:gd name="T16" fmla="*/ 521 w 55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8" h="62">
                  <a:moveTo>
                    <a:pt x="0" y="28"/>
                  </a:moveTo>
                  <a:lnTo>
                    <a:pt x="527" y="28"/>
                  </a:lnTo>
                  <a:lnTo>
                    <a:pt x="527" y="33"/>
                  </a:lnTo>
                  <a:lnTo>
                    <a:pt x="0" y="33"/>
                  </a:lnTo>
                  <a:lnTo>
                    <a:pt x="0" y="28"/>
                  </a:lnTo>
                  <a:close/>
                  <a:moveTo>
                    <a:pt x="521" y="0"/>
                  </a:moveTo>
                  <a:lnTo>
                    <a:pt x="558" y="31"/>
                  </a:lnTo>
                  <a:lnTo>
                    <a:pt x="521" y="62"/>
                  </a:lnTo>
                  <a:lnTo>
                    <a:pt x="52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Rectangle 30"/>
            <p:cNvSpPr>
              <a:spLocks noChangeArrowheads="1"/>
            </p:cNvSpPr>
            <p:nvPr/>
          </p:nvSpPr>
          <p:spPr bwMode="auto">
            <a:xfrm>
              <a:off x="4868" y="1526"/>
              <a:ext cx="75" cy="22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31"/>
            <p:cNvSpPr>
              <a:spLocks noEditPoints="1"/>
            </p:cNvSpPr>
            <p:nvPr/>
          </p:nvSpPr>
          <p:spPr bwMode="auto">
            <a:xfrm>
              <a:off x="4865" y="1523"/>
              <a:ext cx="81" cy="2244"/>
            </a:xfrm>
            <a:custGeom>
              <a:avLst/>
              <a:gdLst>
                <a:gd name="T0" fmla="*/ 0 w 432"/>
                <a:gd name="T1" fmla="*/ 16 h 12032"/>
                <a:gd name="T2" fmla="*/ 16 w 432"/>
                <a:gd name="T3" fmla="*/ 0 h 12032"/>
                <a:gd name="T4" fmla="*/ 416 w 432"/>
                <a:gd name="T5" fmla="*/ 0 h 12032"/>
                <a:gd name="T6" fmla="*/ 432 w 432"/>
                <a:gd name="T7" fmla="*/ 16 h 12032"/>
                <a:gd name="T8" fmla="*/ 432 w 432"/>
                <a:gd name="T9" fmla="*/ 12016 h 12032"/>
                <a:gd name="T10" fmla="*/ 416 w 432"/>
                <a:gd name="T11" fmla="*/ 12032 h 12032"/>
                <a:gd name="T12" fmla="*/ 16 w 432"/>
                <a:gd name="T13" fmla="*/ 12032 h 12032"/>
                <a:gd name="T14" fmla="*/ 0 w 432"/>
                <a:gd name="T15" fmla="*/ 12016 h 12032"/>
                <a:gd name="T16" fmla="*/ 0 w 432"/>
                <a:gd name="T17" fmla="*/ 16 h 12032"/>
                <a:gd name="T18" fmla="*/ 32 w 432"/>
                <a:gd name="T19" fmla="*/ 12016 h 12032"/>
                <a:gd name="T20" fmla="*/ 16 w 432"/>
                <a:gd name="T21" fmla="*/ 12000 h 12032"/>
                <a:gd name="T22" fmla="*/ 416 w 432"/>
                <a:gd name="T23" fmla="*/ 12000 h 12032"/>
                <a:gd name="T24" fmla="*/ 400 w 432"/>
                <a:gd name="T25" fmla="*/ 12016 h 12032"/>
                <a:gd name="T26" fmla="*/ 400 w 432"/>
                <a:gd name="T27" fmla="*/ 16 h 12032"/>
                <a:gd name="T28" fmla="*/ 416 w 432"/>
                <a:gd name="T29" fmla="*/ 32 h 12032"/>
                <a:gd name="T30" fmla="*/ 16 w 432"/>
                <a:gd name="T31" fmla="*/ 32 h 12032"/>
                <a:gd name="T32" fmla="*/ 32 w 432"/>
                <a:gd name="T33" fmla="*/ 16 h 12032"/>
                <a:gd name="T34" fmla="*/ 32 w 432"/>
                <a:gd name="T35" fmla="*/ 12016 h 12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2032">
                  <a:moveTo>
                    <a:pt x="0" y="16"/>
                  </a:moveTo>
                  <a:cubicBezTo>
                    <a:pt x="0" y="8"/>
                    <a:pt x="8" y="0"/>
                    <a:pt x="16" y="0"/>
                  </a:cubicBezTo>
                  <a:lnTo>
                    <a:pt x="416" y="0"/>
                  </a:lnTo>
                  <a:cubicBezTo>
                    <a:pt x="425" y="0"/>
                    <a:pt x="432" y="8"/>
                    <a:pt x="432" y="16"/>
                  </a:cubicBezTo>
                  <a:lnTo>
                    <a:pt x="432" y="12016"/>
                  </a:lnTo>
                  <a:cubicBezTo>
                    <a:pt x="432" y="12025"/>
                    <a:pt x="425" y="12032"/>
                    <a:pt x="416" y="12032"/>
                  </a:cubicBezTo>
                  <a:lnTo>
                    <a:pt x="16" y="12032"/>
                  </a:lnTo>
                  <a:cubicBezTo>
                    <a:pt x="8" y="12032"/>
                    <a:pt x="0" y="12025"/>
                    <a:pt x="0" y="12016"/>
                  </a:cubicBezTo>
                  <a:lnTo>
                    <a:pt x="0" y="16"/>
                  </a:lnTo>
                  <a:close/>
                  <a:moveTo>
                    <a:pt x="32" y="12016"/>
                  </a:moveTo>
                  <a:lnTo>
                    <a:pt x="16" y="12000"/>
                  </a:lnTo>
                  <a:lnTo>
                    <a:pt x="416" y="12000"/>
                  </a:lnTo>
                  <a:lnTo>
                    <a:pt x="400" y="12016"/>
                  </a:lnTo>
                  <a:lnTo>
                    <a:pt x="400" y="16"/>
                  </a:lnTo>
                  <a:lnTo>
                    <a:pt x="416" y="32"/>
                  </a:lnTo>
                  <a:lnTo>
                    <a:pt x="16" y="32"/>
                  </a:lnTo>
                  <a:lnTo>
                    <a:pt x="32" y="16"/>
                  </a:lnTo>
                  <a:lnTo>
                    <a:pt x="32" y="120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 name="Rectangle 32"/>
            <p:cNvSpPr>
              <a:spLocks noChangeArrowheads="1"/>
            </p:cNvSpPr>
            <p:nvPr/>
          </p:nvSpPr>
          <p:spPr bwMode="auto">
            <a:xfrm>
              <a:off x="5576" y="556"/>
              <a:ext cx="447" cy="187"/>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33"/>
            <p:cNvSpPr>
              <a:spLocks noEditPoints="1"/>
            </p:cNvSpPr>
            <p:nvPr/>
          </p:nvSpPr>
          <p:spPr bwMode="auto">
            <a:xfrm>
              <a:off x="5574" y="554"/>
              <a:ext cx="451" cy="191"/>
            </a:xfrm>
            <a:custGeom>
              <a:avLst/>
              <a:gdLst>
                <a:gd name="T0" fmla="*/ 0 w 451"/>
                <a:gd name="T1" fmla="*/ 0 h 191"/>
                <a:gd name="T2" fmla="*/ 451 w 451"/>
                <a:gd name="T3" fmla="*/ 0 h 191"/>
                <a:gd name="T4" fmla="*/ 451 w 451"/>
                <a:gd name="T5" fmla="*/ 191 h 191"/>
                <a:gd name="T6" fmla="*/ 0 w 451"/>
                <a:gd name="T7" fmla="*/ 191 h 191"/>
                <a:gd name="T8" fmla="*/ 0 w 451"/>
                <a:gd name="T9" fmla="*/ 0 h 191"/>
                <a:gd name="T10" fmla="*/ 4 w 451"/>
                <a:gd name="T11" fmla="*/ 189 h 191"/>
                <a:gd name="T12" fmla="*/ 2 w 451"/>
                <a:gd name="T13" fmla="*/ 187 h 191"/>
                <a:gd name="T14" fmla="*/ 449 w 451"/>
                <a:gd name="T15" fmla="*/ 187 h 191"/>
                <a:gd name="T16" fmla="*/ 447 w 451"/>
                <a:gd name="T17" fmla="*/ 189 h 191"/>
                <a:gd name="T18" fmla="*/ 447 w 451"/>
                <a:gd name="T19" fmla="*/ 2 h 191"/>
                <a:gd name="T20" fmla="*/ 449 w 451"/>
                <a:gd name="T21" fmla="*/ 4 h 191"/>
                <a:gd name="T22" fmla="*/ 2 w 451"/>
                <a:gd name="T23" fmla="*/ 4 h 191"/>
                <a:gd name="T24" fmla="*/ 4 w 451"/>
                <a:gd name="T25" fmla="*/ 2 h 191"/>
                <a:gd name="T26" fmla="*/ 4 w 451"/>
                <a:gd name="T27" fmla="*/ 18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1" h="191">
                  <a:moveTo>
                    <a:pt x="0" y="0"/>
                  </a:moveTo>
                  <a:lnTo>
                    <a:pt x="451" y="0"/>
                  </a:lnTo>
                  <a:lnTo>
                    <a:pt x="451" y="191"/>
                  </a:lnTo>
                  <a:lnTo>
                    <a:pt x="0" y="191"/>
                  </a:lnTo>
                  <a:lnTo>
                    <a:pt x="0" y="0"/>
                  </a:lnTo>
                  <a:close/>
                  <a:moveTo>
                    <a:pt x="4" y="189"/>
                  </a:moveTo>
                  <a:lnTo>
                    <a:pt x="2" y="187"/>
                  </a:lnTo>
                  <a:lnTo>
                    <a:pt x="449" y="187"/>
                  </a:lnTo>
                  <a:lnTo>
                    <a:pt x="447" y="189"/>
                  </a:lnTo>
                  <a:lnTo>
                    <a:pt x="447" y="2"/>
                  </a:lnTo>
                  <a:lnTo>
                    <a:pt x="449" y="4"/>
                  </a:lnTo>
                  <a:lnTo>
                    <a:pt x="2" y="4"/>
                  </a:lnTo>
                  <a:lnTo>
                    <a:pt x="4" y="2"/>
                  </a:lnTo>
                  <a:lnTo>
                    <a:pt x="4" y="18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Rectangle 34"/>
            <p:cNvSpPr>
              <a:spLocks noChangeArrowheads="1"/>
            </p:cNvSpPr>
            <p:nvPr/>
          </p:nvSpPr>
          <p:spPr bwMode="auto">
            <a:xfrm>
              <a:off x="5632" y="596"/>
              <a:ext cx="39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PoolSvc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2" name="Freeform 35"/>
            <p:cNvSpPr>
              <a:spLocks noEditPoints="1"/>
            </p:cNvSpPr>
            <p:nvPr/>
          </p:nvSpPr>
          <p:spPr bwMode="auto">
            <a:xfrm>
              <a:off x="5797" y="743"/>
              <a:ext cx="5" cy="3058"/>
            </a:xfrm>
            <a:custGeom>
              <a:avLst/>
              <a:gdLst>
                <a:gd name="T0" fmla="*/ 5 w 5"/>
                <a:gd name="T1" fmla="*/ 0 h 3058"/>
                <a:gd name="T2" fmla="*/ 5 w 5"/>
                <a:gd name="T3" fmla="*/ 49 h 3058"/>
                <a:gd name="T4" fmla="*/ 5 w 5"/>
                <a:gd name="T5" fmla="*/ 98 h 3058"/>
                <a:gd name="T6" fmla="*/ 5 w 5"/>
                <a:gd name="T7" fmla="*/ 147 h 3058"/>
                <a:gd name="T8" fmla="*/ 5 w 5"/>
                <a:gd name="T9" fmla="*/ 197 h 3058"/>
                <a:gd name="T10" fmla="*/ 5 w 5"/>
                <a:gd name="T11" fmla="*/ 246 h 3058"/>
                <a:gd name="T12" fmla="*/ 5 w 5"/>
                <a:gd name="T13" fmla="*/ 295 h 3058"/>
                <a:gd name="T14" fmla="*/ 5 w 5"/>
                <a:gd name="T15" fmla="*/ 344 h 3058"/>
                <a:gd name="T16" fmla="*/ 5 w 5"/>
                <a:gd name="T17" fmla="*/ 394 h 3058"/>
                <a:gd name="T18" fmla="*/ 5 w 5"/>
                <a:gd name="T19" fmla="*/ 443 h 3058"/>
                <a:gd name="T20" fmla="*/ 5 w 5"/>
                <a:gd name="T21" fmla="*/ 492 h 3058"/>
                <a:gd name="T22" fmla="*/ 5 w 5"/>
                <a:gd name="T23" fmla="*/ 541 h 3058"/>
                <a:gd name="T24" fmla="*/ 5 w 5"/>
                <a:gd name="T25" fmla="*/ 591 h 3058"/>
                <a:gd name="T26" fmla="*/ 5 w 5"/>
                <a:gd name="T27" fmla="*/ 640 h 3058"/>
                <a:gd name="T28" fmla="*/ 5 w 5"/>
                <a:gd name="T29" fmla="*/ 689 h 3058"/>
                <a:gd name="T30" fmla="*/ 5 w 5"/>
                <a:gd name="T31" fmla="*/ 738 h 3058"/>
                <a:gd name="T32" fmla="*/ 5 w 5"/>
                <a:gd name="T33" fmla="*/ 788 h 3058"/>
                <a:gd name="T34" fmla="*/ 5 w 5"/>
                <a:gd name="T35" fmla="*/ 837 h 3058"/>
                <a:gd name="T36" fmla="*/ 5 w 5"/>
                <a:gd name="T37" fmla="*/ 886 h 3058"/>
                <a:gd name="T38" fmla="*/ 5 w 5"/>
                <a:gd name="T39" fmla="*/ 935 h 3058"/>
                <a:gd name="T40" fmla="*/ 5 w 5"/>
                <a:gd name="T41" fmla="*/ 984 h 3058"/>
                <a:gd name="T42" fmla="*/ 5 w 5"/>
                <a:gd name="T43" fmla="*/ 1034 h 3058"/>
                <a:gd name="T44" fmla="*/ 5 w 5"/>
                <a:gd name="T45" fmla="*/ 1083 h 3058"/>
                <a:gd name="T46" fmla="*/ 5 w 5"/>
                <a:gd name="T47" fmla="*/ 1132 h 3058"/>
                <a:gd name="T48" fmla="*/ 5 w 5"/>
                <a:gd name="T49" fmla="*/ 1181 h 3058"/>
                <a:gd name="T50" fmla="*/ 5 w 5"/>
                <a:gd name="T51" fmla="*/ 1231 h 3058"/>
                <a:gd name="T52" fmla="*/ 5 w 5"/>
                <a:gd name="T53" fmla="*/ 1280 h 3058"/>
                <a:gd name="T54" fmla="*/ 5 w 5"/>
                <a:gd name="T55" fmla="*/ 1329 h 3058"/>
                <a:gd name="T56" fmla="*/ 5 w 5"/>
                <a:gd name="T57" fmla="*/ 1378 h 3058"/>
                <a:gd name="T58" fmla="*/ 5 w 5"/>
                <a:gd name="T59" fmla="*/ 1428 h 3058"/>
                <a:gd name="T60" fmla="*/ 5 w 5"/>
                <a:gd name="T61" fmla="*/ 1477 h 3058"/>
                <a:gd name="T62" fmla="*/ 5 w 5"/>
                <a:gd name="T63" fmla="*/ 1526 h 3058"/>
                <a:gd name="T64" fmla="*/ 5 w 5"/>
                <a:gd name="T65" fmla="*/ 1575 h 3058"/>
                <a:gd name="T66" fmla="*/ 5 w 5"/>
                <a:gd name="T67" fmla="*/ 1625 h 3058"/>
                <a:gd name="T68" fmla="*/ 5 w 5"/>
                <a:gd name="T69" fmla="*/ 1674 h 3058"/>
                <a:gd name="T70" fmla="*/ 5 w 5"/>
                <a:gd name="T71" fmla="*/ 1723 h 3058"/>
                <a:gd name="T72" fmla="*/ 5 w 5"/>
                <a:gd name="T73" fmla="*/ 1772 h 3058"/>
                <a:gd name="T74" fmla="*/ 5 w 5"/>
                <a:gd name="T75" fmla="*/ 1821 h 3058"/>
                <a:gd name="T76" fmla="*/ 5 w 5"/>
                <a:gd name="T77" fmla="*/ 1871 h 3058"/>
                <a:gd name="T78" fmla="*/ 5 w 5"/>
                <a:gd name="T79" fmla="*/ 1920 h 3058"/>
                <a:gd name="T80" fmla="*/ 5 w 5"/>
                <a:gd name="T81" fmla="*/ 1969 h 3058"/>
                <a:gd name="T82" fmla="*/ 5 w 5"/>
                <a:gd name="T83" fmla="*/ 2018 h 3058"/>
                <a:gd name="T84" fmla="*/ 5 w 5"/>
                <a:gd name="T85" fmla="*/ 2068 h 3058"/>
                <a:gd name="T86" fmla="*/ 5 w 5"/>
                <a:gd name="T87" fmla="*/ 2117 h 3058"/>
                <a:gd name="T88" fmla="*/ 5 w 5"/>
                <a:gd name="T89" fmla="*/ 2166 h 3058"/>
                <a:gd name="T90" fmla="*/ 5 w 5"/>
                <a:gd name="T91" fmla="*/ 2215 h 3058"/>
                <a:gd name="T92" fmla="*/ 5 w 5"/>
                <a:gd name="T93" fmla="*/ 2265 h 3058"/>
                <a:gd name="T94" fmla="*/ 5 w 5"/>
                <a:gd name="T95" fmla="*/ 2314 h 3058"/>
                <a:gd name="T96" fmla="*/ 5 w 5"/>
                <a:gd name="T97" fmla="*/ 2363 h 3058"/>
                <a:gd name="T98" fmla="*/ 5 w 5"/>
                <a:gd name="T99" fmla="*/ 2412 h 3058"/>
                <a:gd name="T100" fmla="*/ 5 w 5"/>
                <a:gd name="T101" fmla="*/ 2462 h 3058"/>
                <a:gd name="T102" fmla="*/ 5 w 5"/>
                <a:gd name="T103" fmla="*/ 2511 h 3058"/>
                <a:gd name="T104" fmla="*/ 5 w 5"/>
                <a:gd name="T105" fmla="*/ 2560 h 3058"/>
                <a:gd name="T106" fmla="*/ 5 w 5"/>
                <a:gd name="T107" fmla="*/ 2609 h 3058"/>
                <a:gd name="T108" fmla="*/ 5 w 5"/>
                <a:gd name="T109" fmla="*/ 2659 h 3058"/>
                <a:gd name="T110" fmla="*/ 5 w 5"/>
                <a:gd name="T111" fmla="*/ 2708 h 3058"/>
                <a:gd name="T112" fmla="*/ 5 w 5"/>
                <a:gd name="T113" fmla="*/ 2757 h 3058"/>
                <a:gd name="T114" fmla="*/ 5 w 5"/>
                <a:gd name="T115" fmla="*/ 2806 h 3058"/>
                <a:gd name="T116" fmla="*/ 5 w 5"/>
                <a:gd name="T117" fmla="*/ 2855 h 3058"/>
                <a:gd name="T118" fmla="*/ 5 w 5"/>
                <a:gd name="T119" fmla="*/ 2905 h 3058"/>
                <a:gd name="T120" fmla="*/ 5 w 5"/>
                <a:gd name="T121" fmla="*/ 2954 h 3058"/>
                <a:gd name="T122" fmla="*/ 5 w 5"/>
                <a:gd name="T123" fmla="*/ 3003 h 3058"/>
                <a:gd name="T124" fmla="*/ 5 w 5"/>
                <a:gd name="T125" fmla="*/ 3052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 h="3058">
                  <a:moveTo>
                    <a:pt x="5" y="0"/>
                  </a:moveTo>
                  <a:lnTo>
                    <a:pt x="5" y="36"/>
                  </a:lnTo>
                  <a:lnTo>
                    <a:pt x="0" y="36"/>
                  </a:lnTo>
                  <a:lnTo>
                    <a:pt x="0" y="0"/>
                  </a:lnTo>
                  <a:lnTo>
                    <a:pt x="5" y="0"/>
                  </a:lnTo>
                  <a:close/>
                  <a:moveTo>
                    <a:pt x="5" y="49"/>
                  </a:moveTo>
                  <a:lnTo>
                    <a:pt x="5" y="85"/>
                  </a:lnTo>
                  <a:lnTo>
                    <a:pt x="0" y="85"/>
                  </a:lnTo>
                  <a:lnTo>
                    <a:pt x="0" y="49"/>
                  </a:lnTo>
                  <a:lnTo>
                    <a:pt x="5" y="49"/>
                  </a:lnTo>
                  <a:close/>
                  <a:moveTo>
                    <a:pt x="5" y="98"/>
                  </a:moveTo>
                  <a:lnTo>
                    <a:pt x="5" y="134"/>
                  </a:lnTo>
                  <a:lnTo>
                    <a:pt x="0" y="134"/>
                  </a:lnTo>
                  <a:lnTo>
                    <a:pt x="0" y="98"/>
                  </a:lnTo>
                  <a:lnTo>
                    <a:pt x="5" y="98"/>
                  </a:lnTo>
                  <a:close/>
                  <a:moveTo>
                    <a:pt x="5" y="147"/>
                  </a:moveTo>
                  <a:lnTo>
                    <a:pt x="5" y="183"/>
                  </a:lnTo>
                  <a:lnTo>
                    <a:pt x="0" y="183"/>
                  </a:lnTo>
                  <a:lnTo>
                    <a:pt x="0" y="147"/>
                  </a:lnTo>
                  <a:lnTo>
                    <a:pt x="5" y="147"/>
                  </a:lnTo>
                  <a:close/>
                  <a:moveTo>
                    <a:pt x="5" y="197"/>
                  </a:moveTo>
                  <a:lnTo>
                    <a:pt x="5" y="232"/>
                  </a:lnTo>
                  <a:lnTo>
                    <a:pt x="0" y="232"/>
                  </a:lnTo>
                  <a:lnTo>
                    <a:pt x="0" y="197"/>
                  </a:lnTo>
                  <a:lnTo>
                    <a:pt x="5" y="197"/>
                  </a:lnTo>
                  <a:close/>
                  <a:moveTo>
                    <a:pt x="5" y="246"/>
                  </a:moveTo>
                  <a:lnTo>
                    <a:pt x="5" y="282"/>
                  </a:lnTo>
                  <a:lnTo>
                    <a:pt x="0" y="282"/>
                  </a:lnTo>
                  <a:lnTo>
                    <a:pt x="0" y="246"/>
                  </a:lnTo>
                  <a:lnTo>
                    <a:pt x="5" y="246"/>
                  </a:lnTo>
                  <a:close/>
                  <a:moveTo>
                    <a:pt x="5" y="295"/>
                  </a:moveTo>
                  <a:lnTo>
                    <a:pt x="5" y="331"/>
                  </a:lnTo>
                  <a:lnTo>
                    <a:pt x="0" y="331"/>
                  </a:lnTo>
                  <a:lnTo>
                    <a:pt x="0" y="295"/>
                  </a:lnTo>
                  <a:lnTo>
                    <a:pt x="5" y="295"/>
                  </a:lnTo>
                  <a:close/>
                  <a:moveTo>
                    <a:pt x="5" y="344"/>
                  </a:moveTo>
                  <a:lnTo>
                    <a:pt x="5" y="380"/>
                  </a:lnTo>
                  <a:lnTo>
                    <a:pt x="0" y="380"/>
                  </a:lnTo>
                  <a:lnTo>
                    <a:pt x="0" y="344"/>
                  </a:lnTo>
                  <a:lnTo>
                    <a:pt x="5" y="344"/>
                  </a:lnTo>
                  <a:close/>
                  <a:moveTo>
                    <a:pt x="5" y="394"/>
                  </a:moveTo>
                  <a:lnTo>
                    <a:pt x="5" y="429"/>
                  </a:lnTo>
                  <a:lnTo>
                    <a:pt x="0" y="429"/>
                  </a:lnTo>
                  <a:lnTo>
                    <a:pt x="0" y="394"/>
                  </a:lnTo>
                  <a:lnTo>
                    <a:pt x="5" y="394"/>
                  </a:lnTo>
                  <a:close/>
                  <a:moveTo>
                    <a:pt x="5" y="443"/>
                  </a:moveTo>
                  <a:lnTo>
                    <a:pt x="5" y="479"/>
                  </a:lnTo>
                  <a:lnTo>
                    <a:pt x="0" y="479"/>
                  </a:lnTo>
                  <a:lnTo>
                    <a:pt x="0" y="443"/>
                  </a:lnTo>
                  <a:lnTo>
                    <a:pt x="5" y="443"/>
                  </a:lnTo>
                  <a:close/>
                  <a:moveTo>
                    <a:pt x="5" y="492"/>
                  </a:moveTo>
                  <a:lnTo>
                    <a:pt x="5" y="528"/>
                  </a:lnTo>
                  <a:lnTo>
                    <a:pt x="0" y="528"/>
                  </a:lnTo>
                  <a:lnTo>
                    <a:pt x="0" y="492"/>
                  </a:lnTo>
                  <a:lnTo>
                    <a:pt x="5" y="492"/>
                  </a:lnTo>
                  <a:close/>
                  <a:moveTo>
                    <a:pt x="5" y="541"/>
                  </a:moveTo>
                  <a:lnTo>
                    <a:pt x="5" y="577"/>
                  </a:lnTo>
                  <a:lnTo>
                    <a:pt x="0" y="577"/>
                  </a:lnTo>
                  <a:lnTo>
                    <a:pt x="0" y="541"/>
                  </a:lnTo>
                  <a:lnTo>
                    <a:pt x="5" y="541"/>
                  </a:lnTo>
                  <a:close/>
                  <a:moveTo>
                    <a:pt x="5" y="591"/>
                  </a:moveTo>
                  <a:lnTo>
                    <a:pt x="5" y="626"/>
                  </a:lnTo>
                  <a:lnTo>
                    <a:pt x="0" y="626"/>
                  </a:lnTo>
                  <a:lnTo>
                    <a:pt x="0" y="591"/>
                  </a:lnTo>
                  <a:lnTo>
                    <a:pt x="5" y="591"/>
                  </a:lnTo>
                  <a:close/>
                  <a:moveTo>
                    <a:pt x="5" y="640"/>
                  </a:moveTo>
                  <a:lnTo>
                    <a:pt x="5" y="676"/>
                  </a:lnTo>
                  <a:lnTo>
                    <a:pt x="0" y="676"/>
                  </a:lnTo>
                  <a:lnTo>
                    <a:pt x="0" y="640"/>
                  </a:lnTo>
                  <a:lnTo>
                    <a:pt x="5" y="640"/>
                  </a:lnTo>
                  <a:close/>
                  <a:moveTo>
                    <a:pt x="5" y="689"/>
                  </a:moveTo>
                  <a:lnTo>
                    <a:pt x="5" y="725"/>
                  </a:lnTo>
                  <a:lnTo>
                    <a:pt x="0" y="725"/>
                  </a:lnTo>
                  <a:lnTo>
                    <a:pt x="0" y="689"/>
                  </a:lnTo>
                  <a:lnTo>
                    <a:pt x="5" y="689"/>
                  </a:lnTo>
                  <a:close/>
                  <a:moveTo>
                    <a:pt x="5" y="738"/>
                  </a:moveTo>
                  <a:lnTo>
                    <a:pt x="5" y="774"/>
                  </a:lnTo>
                  <a:lnTo>
                    <a:pt x="0" y="774"/>
                  </a:lnTo>
                  <a:lnTo>
                    <a:pt x="0" y="738"/>
                  </a:lnTo>
                  <a:lnTo>
                    <a:pt x="5" y="738"/>
                  </a:lnTo>
                  <a:close/>
                  <a:moveTo>
                    <a:pt x="5" y="788"/>
                  </a:moveTo>
                  <a:lnTo>
                    <a:pt x="5" y="823"/>
                  </a:lnTo>
                  <a:lnTo>
                    <a:pt x="0" y="823"/>
                  </a:lnTo>
                  <a:lnTo>
                    <a:pt x="0" y="788"/>
                  </a:lnTo>
                  <a:lnTo>
                    <a:pt x="5" y="788"/>
                  </a:lnTo>
                  <a:close/>
                  <a:moveTo>
                    <a:pt x="5" y="837"/>
                  </a:moveTo>
                  <a:lnTo>
                    <a:pt x="5" y="873"/>
                  </a:lnTo>
                  <a:lnTo>
                    <a:pt x="0" y="873"/>
                  </a:lnTo>
                  <a:lnTo>
                    <a:pt x="0" y="837"/>
                  </a:lnTo>
                  <a:lnTo>
                    <a:pt x="5" y="837"/>
                  </a:lnTo>
                  <a:close/>
                  <a:moveTo>
                    <a:pt x="5" y="886"/>
                  </a:moveTo>
                  <a:lnTo>
                    <a:pt x="5" y="922"/>
                  </a:lnTo>
                  <a:lnTo>
                    <a:pt x="0" y="922"/>
                  </a:lnTo>
                  <a:lnTo>
                    <a:pt x="0" y="886"/>
                  </a:lnTo>
                  <a:lnTo>
                    <a:pt x="5" y="886"/>
                  </a:lnTo>
                  <a:close/>
                  <a:moveTo>
                    <a:pt x="5" y="935"/>
                  </a:moveTo>
                  <a:lnTo>
                    <a:pt x="5" y="971"/>
                  </a:lnTo>
                  <a:lnTo>
                    <a:pt x="0" y="971"/>
                  </a:lnTo>
                  <a:lnTo>
                    <a:pt x="0" y="935"/>
                  </a:lnTo>
                  <a:lnTo>
                    <a:pt x="5" y="935"/>
                  </a:lnTo>
                  <a:close/>
                  <a:moveTo>
                    <a:pt x="5" y="984"/>
                  </a:moveTo>
                  <a:lnTo>
                    <a:pt x="5" y="1020"/>
                  </a:lnTo>
                  <a:lnTo>
                    <a:pt x="0" y="1020"/>
                  </a:lnTo>
                  <a:lnTo>
                    <a:pt x="0" y="984"/>
                  </a:lnTo>
                  <a:lnTo>
                    <a:pt x="5" y="984"/>
                  </a:lnTo>
                  <a:close/>
                  <a:moveTo>
                    <a:pt x="5" y="1034"/>
                  </a:moveTo>
                  <a:lnTo>
                    <a:pt x="5" y="1070"/>
                  </a:lnTo>
                  <a:lnTo>
                    <a:pt x="0" y="1070"/>
                  </a:lnTo>
                  <a:lnTo>
                    <a:pt x="0" y="1034"/>
                  </a:lnTo>
                  <a:lnTo>
                    <a:pt x="5" y="1034"/>
                  </a:lnTo>
                  <a:close/>
                  <a:moveTo>
                    <a:pt x="5" y="1083"/>
                  </a:moveTo>
                  <a:lnTo>
                    <a:pt x="5" y="1119"/>
                  </a:lnTo>
                  <a:lnTo>
                    <a:pt x="0" y="1119"/>
                  </a:lnTo>
                  <a:lnTo>
                    <a:pt x="0" y="1083"/>
                  </a:lnTo>
                  <a:lnTo>
                    <a:pt x="5" y="1083"/>
                  </a:lnTo>
                  <a:close/>
                  <a:moveTo>
                    <a:pt x="5" y="1132"/>
                  </a:moveTo>
                  <a:lnTo>
                    <a:pt x="5" y="1168"/>
                  </a:lnTo>
                  <a:lnTo>
                    <a:pt x="0" y="1168"/>
                  </a:lnTo>
                  <a:lnTo>
                    <a:pt x="0" y="1132"/>
                  </a:lnTo>
                  <a:lnTo>
                    <a:pt x="5" y="1132"/>
                  </a:lnTo>
                  <a:close/>
                  <a:moveTo>
                    <a:pt x="5" y="1181"/>
                  </a:moveTo>
                  <a:lnTo>
                    <a:pt x="5" y="1217"/>
                  </a:lnTo>
                  <a:lnTo>
                    <a:pt x="0" y="1217"/>
                  </a:lnTo>
                  <a:lnTo>
                    <a:pt x="0" y="1181"/>
                  </a:lnTo>
                  <a:lnTo>
                    <a:pt x="5" y="1181"/>
                  </a:lnTo>
                  <a:close/>
                  <a:moveTo>
                    <a:pt x="5" y="1231"/>
                  </a:moveTo>
                  <a:lnTo>
                    <a:pt x="5" y="1266"/>
                  </a:lnTo>
                  <a:lnTo>
                    <a:pt x="0" y="1266"/>
                  </a:lnTo>
                  <a:lnTo>
                    <a:pt x="0" y="1231"/>
                  </a:lnTo>
                  <a:lnTo>
                    <a:pt x="5" y="1231"/>
                  </a:lnTo>
                  <a:close/>
                  <a:moveTo>
                    <a:pt x="5" y="1280"/>
                  </a:moveTo>
                  <a:lnTo>
                    <a:pt x="5" y="1316"/>
                  </a:lnTo>
                  <a:lnTo>
                    <a:pt x="0" y="1316"/>
                  </a:lnTo>
                  <a:lnTo>
                    <a:pt x="0" y="1280"/>
                  </a:lnTo>
                  <a:lnTo>
                    <a:pt x="5" y="1280"/>
                  </a:lnTo>
                  <a:close/>
                  <a:moveTo>
                    <a:pt x="5" y="1329"/>
                  </a:moveTo>
                  <a:lnTo>
                    <a:pt x="5" y="1365"/>
                  </a:lnTo>
                  <a:lnTo>
                    <a:pt x="0" y="1365"/>
                  </a:lnTo>
                  <a:lnTo>
                    <a:pt x="0" y="1329"/>
                  </a:lnTo>
                  <a:lnTo>
                    <a:pt x="5" y="1329"/>
                  </a:lnTo>
                  <a:close/>
                  <a:moveTo>
                    <a:pt x="5" y="1378"/>
                  </a:moveTo>
                  <a:lnTo>
                    <a:pt x="5" y="1414"/>
                  </a:lnTo>
                  <a:lnTo>
                    <a:pt x="0" y="1414"/>
                  </a:lnTo>
                  <a:lnTo>
                    <a:pt x="0" y="1378"/>
                  </a:lnTo>
                  <a:lnTo>
                    <a:pt x="5" y="1378"/>
                  </a:lnTo>
                  <a:close/>
                  <a:moveTo>
                    <a:pt x="5" y="1428"/>
                  </a:moveTo>
                  <a:lnTo>
                    <a:pt x="5" y="1463"/>
                  </a:lnTo>
                  <a:lnTo>
                    <a:pt x="0" y="1463"/>
                  </a:lnTo>
                  <a:lnTo>
                    <a:pt x="0" y="1428"/>
                  </a:lnTo>
                  <a:lnTo>
                    <a:pt x="5" y="1428"/>
                  </a:lnTo>
                  <a:close/>
                  <a:moveTo>
                    <a:pt x="5" y="1477"/>
                  </a:moveTo>
                  <a:lnTo>
                    <a:pt x="5" y="1513"/>
                  </a:lnTo>
                  <a:lnTo>
                    <a:pt x="0" y="1513"/>
                  </a:lnTo>
                  <a:lnTo>
                    <a:pt x="0" y="1477"/>
                  </a:lnTo>
                  <a:lnTo>
                    <a:pt x="5" y="1477"/>
                  </a:lnTo>
                  <a:close/>
                  <a:moveTo>
                    <a:pt x="5" y="1526"/>
                  </a:moveTo>
                  <a:lnTo>
                    <a:pt x="5" y="1562"/>
                  </a:lnTo>
                  <a:lnTo>
                    <a:pt x="0" y="1562"/>
                  </a:lnTo>
                  <a:lnTo>
                    <a:pt x="0" y="1526"/>
                  </a:lnTo>
                  <a:lnTo>
                    <a:pt x="5" y="1526"/>
                  </a:lnTo>
                  <a:close/>
                  <a:moveTo>
                    <a:pt x="5" y="1575"/>
                  </a:moveTo>
                  <a:lnTo>
                    <a:pt x="5" y="1611"/>
                  </a:lnTo>
                  <a:lnTo>
                    <a:pt x="0" y="1611"/>
                  </a:lnTo>
                  <a:lnTo>
                    <a:pt x="0" y="1575"/>
                  </a:lnTo>
                  <a:lnTo>
                    <a:pt x="5" y="1575"/>
                  </a:lnTo>
                  <a:close/>
                  <a:moveTo>
                    <a:pt x="5" y="1625"/>
                  </a:moveTo>
                  <a:lnTo>
                    <a:pt x="5" y="1660"/>
                  </a:lnTo>
                  <a:lnTo>
                    <a:pt x="0" y="1660"/>
                  </a:lnTo>
                  <a:lnTo>
                    <a:pt x="0" y="1625"/>
                  </a:lnTo>
                  <a:lnTo>
                    <a:pt x="5" y="1625"/>
                  </a:lnTo>
                  <a:close/>
                  <a:moveTo>
                    <a:pt x="5" y="1674"/>
                  </a:moveTo>
                  <a:lnTo>
                    <a:pt x="5" y="1710"/>
                  </a:lnTo>
                  <a:lnTo>
                    <a:pt x="0" y="1710"/>
                  </a:lnTo>
                  <a:lnTo>
                    <a:pt x="0" y="1674"/>
                  </a:lnTo>
                  <a:lnTo>
                    <a:pt x="5" y="1674"/>
                  </a:lnTo>
                  <a:close/>
                  <a:moveTo>
                    <a:pt x="5" y="1723"/>
                  </a:moveTo>
                  <a:lnTo>
                    <a:pt x="5" y="1759"/>
                  </a:lnTo>
                  <a:lnTo>
                    <a:pt x="0" y="1759"/>
                  </a:lnTo>
                  <a:lnTo>
                    <a:pt x="0" y="1723"/>
                  </a:lnTo>
                  <a:lnTo>
                    <a:pt x="5" y="1723"/>
                  </a:lnTo>
                  <a:close/>
                  <a:moveTo>
                    <a:pt x="5" y="1772"/>
                  </a:moveTo>
                  <a:lnTo>
                    <a:pt x="5" y="1808"/>
                  </a:lnTo>
                  <a:lnTo>
                    <a:pt x="0" y="1808"/>
                  </a:lnTo>
                  <a:lnTo>
                    <a:pt x="0" y="1772"/>
                  </a:lnTo>
                  <a:lnTo>
                    <a:pt x="5" y="1772"/>
                  </a:lnTo>
                  <a:close/>
                  <a:moveTo>
                    <a:pt x="5" y="1821"/>
                  </a:moveTo>
                  <a:lnTo>
                    <a:pt x="5" y="1857"/>
                  </a:lnTo>
                  <a:lnTo>
                    <a:pt x="0" y="1857"/>
                  </a:lnTo>
                  <a:lnTo>
                    <a:pt x="0" y="1821"/>
                  </a:lnTo>
                  <a:lnTo>
                    <a:pt x="5" y="1821"/>
                  </a:lnTo>
                  <a:close/>
                  <a:moveTo>
                    <a:pt x="5" y="1871"/>
                  </a:moveTo>
                  <a:lnTo>
                    <a:pt x="5" y="1907"/>
                  </a:lnTo>
                  <a:lnTo>
                    <a:pt x="0" y="1907"/>
                  </a:lnTo>
                  <a:lnTo>
                    <a:pt x="0" y="1871"/>
                  </a:lnTo>
                  <a:lnTo>
                    <a:pt x="5" y="1871"/>
                  </a:lnTo>
                  <a:close/>
                  <a:moveTo>
                    <a:pt x="5" y="1920"/>
                  </a:moveTo>
                  <a:lnTo>
                    <a:pt x="5" y="1956"/>
                  </a:lnTo>
                  <a:lnTo>
                    <a:pt x="0" y="1956"/>
                  </a:lnTo>
                  <a:lnTo>
                    <a:pt x="0" y="1920"/>
                  </a:lnTo>
                  <a:lnTo>
                    <a:pt x="5" y="1920"/>
                  </a:lnTo>
                  <a:close/>
                  <a:moveTo>
                    <a:pt x="5" y="1969"/>
                  </a:moveTo>
                  <a:lnTo>
                    <a:pt x="5" y="2005"/>
                  </a:lnTo>
                  <a:lnTo>
                    <a:pt x="0" y="2005"/>
                  </a:lnTo>
                  <a:lnTo>
                    <a:pt x="0" y="1969"/>
                  </a:lnTo>
                  <a:lnTo>
                    <a:pt x="5" y="1969"/>
                  </a:lnTo>
                  <a:close/>
                  <a:moveTo>
                    <a:pt x="5" y="2018"/>
                  </a:moveTo>
                  <a:lnTo>
                    <a:pt x="5" y="2054"/>
                  </a:lnTo>
                  <a:lnTo>
                    <a:pt x="0" y="2054"/>
                  </a:lnTo>
                  <a:lnTo>
                    <a:pt x="0" y="2018"/>
                  </a:lnTo>
                  <a:lnTo>
                    <a:pt x="5" y="2018"/>
                  </a:lnTo>
                  <a:close/>
                  <a:moveTo>
                    <a:pt x="5" y="2068"/>
                  </a:moveTo>
                  <a:lnTo>
                    <a:pt x="5" y="2103"/>
                  </a:lnTo>
                  <a:lnTo>
                    <a:pt x="0" y="2103"/>
                  </a:lnTo>
                  <a:lnTo>
                    <a:pt x="0" y="2068"/>
                  </a:lnTo>
                  <a:lnTo>
                    <a:pt x="5" y="2068"/>
                  </a:lnTo>
                  <a:close/>
                  <a:moveTo>
                    <a:pt x="5" y="2117"/>
                  </a:moveTo>
                  <a:lnTo>
                    <a:pt x="5" y="2153"/>
                  </a:lnTo>
                  <a:lnTo>
                    <a:pt x="0" y="2153"/>
                  </a:lnTo>
                  <a:lnTo>
                    <a:pt x="0" y="2117"/>
                  </a:lnTo>
                  <a:lnTo>
                    <a:pt x="5" y="2117"/>
                  </a:lnTo>
                  <a:close/>
                  <a:moveTo>
                    <a:pt x="5" y="2166"/>
                  </a:moveTo>
                  <a:lnTo>
                    <a:pt x="5" y="2202"/>
                  </a:lnTo>
                  <a:lnTo>
                    <a:pt x="0" y="2202"/>
                  </a:lnTo>
                  <a:lnTo>
                    <a:pt x="0" y="2166"/>
                  </a:lnTo>
                  <a:lnTo>
                    <a:pt x="5" y="2166"/>
                  </a:lnTo>
                  <a:close/>
                  <a:moveTo>
                    <a:pt x="5" y="2215"/>
                  </a:moveTo>
                  <a:lnTo>
                    <a:pt x="5" y="2251"/>
                  </a:lnTo>
                  <a:lnTo>
                    <a:pt x="0" y="2251"/>
                  </a:lnTo>
                  <a:lnTo>
                    <a:pt x="0" y="2215"/>
                  </a:lnTo>
                  <a:lnTo>
                    <a:pt x="5" y="2215"/>
                  </a:lnTo>
                  <a:close/>
                  <a:moveTo>
                    <a:pt x="5" y="2265"/>
                  </a:moveTo>
                  <a:lnTo>
                    <a:pt x="5" y="2300"/>
                  </a:lnTo>
                  <a:lnTo>
                    <a:pt x="0" y="2300"/>
                  </a:lnTo>
                  <a:lnTo>
                    <a:pt x="0" y="2265"/>
                  </a:lnTo>
                  <a:lnTo>
                    <a:pt x="5" y="2265"/>
                  </a:lnTo>
                  <a:close/>
                  <a:moveTo>
                    <a:pt x="5" y="2314"/>
                  </a:moveTo>
                  <a:lnTo>
                    <a:pt x="5" y="2350"/>
                  </a:lnTo>
                  <a:lnTo>
                    <a:pt x="0" y="2350"/>
                  </a:lnTo>
                  <a:lnTo>
                    <a:pt x="0" y="2314"/>
                  </a:lnTo>
                  <a:lnTo>
                    <a:pt x="5" y="2314"/>
                  </a:lnTo>
                  <a:close/>
                  <a:moveTo>
                    <a:pt x="5" y="2363"/>
                  </a:moveTo>
                  <a:lnTo>
                    <a:pt x="5" y="2399"/>
                  </a:lnTo>
                  <a:lnTo>
                    <a:pt x="0" y="2399"/>
                  </a:lnTo>
                  <a:lnTo>
                    <a:pt x="0" y="2363"/>
                  </a:lnTo>
                  <a:lnTo>
                    <a:pt x="5" y="2363"/>
                  </a:lnTo>
                  <a:close/>
                  <a:moveTo>
                    <a:pt x="5" y="2412"/>
                  </a:moveTo>
                  <a:lnTo>
                    <a:pt x="5" y="2448"/>
                  </a:lnTo>
                  <a:lnTo>
                    <a:pt x="0" y="2448"/>
                  </a:lnTo>
                  <a:lnTo>
                    <a:pt x="0" y="2412"/>
                  </a:lnTo>
                  <a:lnTo>
                    <a:pt x="5" y="2412"/>
                  </a:lnTo>
                  <a:close/>
                  <a:moveTo>
                    <a:pt x="5" y="2462"/>
                  </a:moveTo>
                  <a:lnTo>
                    <a:pt x="5" y="2497"/>
                  </a:lnTo>
                  <a:lnTo>
                    <a:pt x="0" y="2497"/>
                  </a:lnTo>
                  <a:lnTo>
                    <a:pt x="0" y="2462"/>
                  </a:lnTo>
                  <a:lnTo>
                    <a:pt x="5" y="2462"/>
                  </a:lnTo>
                  <a:close/>
                  <a:moveTo>
                    <a:pt x="5" y="2511"/>
                  </a:moveTo>
                  <a:lnTo>
                    <a:pt x="5" y="2547"/>
                  </a:lnTo>
                  <a:lnTo>
                    <a:pt x="0" y="2547"/>
                  </a:lnTo>
                  <a:lnTo>
                    <a:pt x="0" y="2511"/>
                  </a:lnTo>
                  <a:lnTo>
                    <a:pt x="5" y="2511"/>
                  </a:lnTo>
                  <a:close/>
                  <a:moveTo>
                    <a:pt x="5" y="2560"/>
                  </a:moveTo>
                  <a:lnTo>
                    <a:pt x="5" y="2596"/>
                  </a:lnTo>
                  <a:lnTo>
                    <a:pt x="0" y="2596"/>
                  </a:lnTo>
                  <a:lnTo>
                    <a:pt x="0" y="2560"/>
                  </a:lnTo>
                  <a:lnTo>
                    <a:pt x="5" y="2560"/>
                  </a:lnTo>
                  <a:close/>
                  <a:moveTo>
                    <a:pt x="5" y="2609"/>
                  </a:moveTo>
                  <a:lnTo>
                    <a:pt x="5" y="2645"/>
                  </a:lnTo>
                  <a:lnTo>
                    <a:pt x="0" y="2645"/>
                  </a:lnTo>
                  <a:lnTo>
                    <a:pt x="0" y="2609"/>
                  </a:lnTo>
                  <a:lnTo>
                    <a:pt x="5" y="2609"/>
                  </a:lnTo>
                  <a:close/>
                  <a:moveTo>
                    <a:pt x="5" y="2659"/>
                  </a:moveTo>
                  <a:lnTo>
                    <a:pt x="5" y="2694"/>
                  </a:lnTo>
                  <a:lnTo>
                    <a:pt x="0" y="2694"/>
                  </a:lnTo>
                  <a:lnTo>
                    <a:pt x="0" y="2659"/>
                  </a:lnTo>
                  <a:lnTo>
                    <a:pt x="5" y="2659"/>
                  </a:lnTo>
                  <a:close/>
                  <a:moveTo>
                    <a:pt x="5" y="2708"/>
                  </a:moveTo>
                  <a:lnTo>
                    <a:pt x="5" y="2744"/>
                  </a:lnTo>
                  <a:lnTo>
                    <a:pt x="0" y="2744"/>
                  </a:lnTo>
                  <a:lnTo>
                    <a:pt x="0" y="2708"/>
                  </a:lnTo>
                  <a:lnTo>
                    <a:pt x="5" y="2708"/>
                  </a:lnTo>
                  <a:close/>
                  <a:moveTo>
                    <a:pt x="5" y="2757"/>
                  </a:moveTo>
                  <a:lnTo>
                    <a:pt x="5" y="2793"/>
                  </a:lnTo>
                  <a:lnTo>
                    <a:pt x="0" y="2793"/>
                  </a:lnTo>
                  <a:lnTo>
                    <a:pt x="0" y="2757"/>
                  </a:lnTo>
                  <a:lnTo>
                    <a:pt x="5" y="2757"/>
                  </a:lnTo>
                  <a:close/>
                  <a:moveTo>
                    <a:pt x="5" y="2806"/>
                  </a:moveTo>
                  <a:lnTo>
                    <a:pt x="5" y="2842"/>
                  </a:lnTo>
                  <a:lnTo>
                    <a:pt x="0" y="2842"/>
                  </a:lnTo>
                  <a:lnTo>
                    <a:pt x="0" y="2806"/>
                  </a:lnTo>
                  <a:lnTo>
                    <a:pt x="5" y="2806"/>
                  </a:lnTo>
                  <a:close/>
                  <a:moveTo>
                    <a:pt x="5" y="2855"/>
                  </a:moveTo>
                  <a:lnTo>
                    <a:pt x="5" y="2891"/>
                  </a:lnTo>
                  <a:lnTo>
                    <a:pt x="0" y="2891"/>
                  </a:lnTo>
                  <a:lnTo>
                    <a:pt x="0" y="2855"/>
                  </a:lnTo>
                  <a:lnTo>
                    <a:pt x="5" y="2855"/>
                  </a:lnTo>
                  <a:close/>
                  <a:moveTo>
                    <a:pt x="5" y="2905"/>
                  </a:moveTo>
                  <a:lnTo>
                    <a:pt x="5" y="2941"/>
                  </a:lnTo>
                  <a:lnTo>
                    <a:pt x="0" y="2941"/>
                  </a:lnTo>
                  <a:lnTo>
                    <a:pt x="0" y="2905"/>
                  </a:lnTo>
                  <a:lnTo>
                    <a:pt x="5" y="2905"/>
                  </a:lnTo>
                  <a:close/>
                  <a:moveTo>
                    <a:pt x="5" y="2954"/>
                  </a:moveTo>
                  <a:lnTo>
                    <a:pt x="5" y="2990"/>
                  </a:lnTo>
                  <a:lnTo>
                    <a:pt x="0" y="2990"/>
                  </a:lnTo>
                  <a:lnTo>
                    <a:pt x="0" y="2954"/>
                  </a:lnTo>
                  <a:lnTo>
                    <a:pt x="5" y="2954"/>
                  </a:lnTo>
                  <a:close/>
                  <a:moveTo>
                    <a:pt x="5" y="3003"/>
                  </a:moveTo>
                  <a:lnTo>
                    <a:pt x="5" y="3039"/>
                  </a:lnTo>
                  <a:lnTo>
                    <a:pt x="0" y="3039"/>
                  </a:lnTo>
                  <a:lnTo>
                    <a:pt x="0" y="3003"/>
                  </a:lnTo>
                  <a:lnTo>
                    <a:pt x="5" y="3003"/>
                  </a:lnTo>
                  <a:close/>
                  <a:moveTo>
                    <a:pt x="5" y="3052"/>
                  </a:moveTo>
                  <a:lnTo>
                    <a:pt x="5" y="3058"/>
                  </a:lnTo>
                  <a:lnTo>
                    <a:pt x="0" y="3058"/>
                  </a:lnTo>
                  <a:lnTo>
                    <a:pt x="0" y="3052"/>
                  </a:lnTo>
                  <a:lnTo>
                    <a:pt x="5" y="3052"/>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Rectangle 36"/>
            <p:cNvSpPr>
              <a:spLocks noChangeArrowheads="1"/>
            </p:cNvSpPr>
            <p:nvPr/>
          </p:nvSpPr>
          <p:spPr bwMode="auto">
            <a:xfrm>
              <a:off x="5762" y="780"/>
              <a:ext cx="75" cy="29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37"/>
            <p:cNvSpPr>
              <a:spLocks noEditPoints="1"/>
            </p:cNvSpPr>
            <p:nvPr/>
          </p:nvSpPr>
          <p:spPr bwMode="auto">
            <a:xfrm>
              <a:off x="5759" y="777"/>
              <a:ext cx="81" cy="2990"/>
            </a:xfrm>
            <a:custGeom>
              <a:avLst/>
              <a:gdLst>
                <a:gd name="T0" fmla="*/ 0 w 432"/>
                <a:gd name="T1" fmla="*/ 16 h 16032"/>
                <a:gd name="T2" fmla="*/ 16 w 432"/>
                <a:gd name="T3" fmla="*/ 0 h 16032"/>
                <a:gd name="T4" fmla="*/ 416 w 432"/>
                <a:gd name="T5" fmla="*/ 0 h 16032"/>
                <a:gd name="T6" fmla="*/ 432 w 432"/>
                <a:gd name="T7" fmla="*/ 16 h 16032"/>
                <a:gd name="T8" fmla="*/ 432 w 432"/>
                <a:gd name="T9" fmla="*/ 16016 h 16032"/>
                <a:gd name="T10" fmla="*/ 416 w 432"/>
                <a:gd name="T11" fmla="*/ 16032 h 16032"/>
                <a:gd name="T12" fmla="*/ 16 w 432"/>
                <a:gd name="T13" fmla="*/ 16032 h 16032"/>
                <a:gd name="T14" fmla="*/ 0 w 432"/>
                <a:gd name="T15" fmla="*/ 16016 h 16032"/>
                <a:gd name="T16" fmla="*/ 0 w 432"/>
                <a:gd name="T17" fmla="*/ 16 h 16032"/>
                <a:gd name="T18" fmla="*/ 32 w 432"/>
                <a:gd name="T19" fmla="*/ 16016 h 16032"/>
                <a:gd name="T20" fmla="*/ 16 w 432"/>
                <a:gd name="T21" fmla="*/ 16000 h 16032"/>
                <a:gd name="T22" fmla="*/ 416 w 432"/>
                <a:gd name="T23" fmla="*/ 16000 h 16032"/>
                <a:gd name="T24" fmla="*/ 400 w 432"/>
                <a:gd name="T25" fmla="*/ 16016 h 16032"/>
                <a:gd name="T26" fmla="*/ 400 w 432"/>
                <a:gd name="T27" fmla="*/ 16 h 16032"/>
                <a:gd name="T28" fmla="*/ 416 w 432"/>
                <a:gd name="T29" fmla="*/ 32 h 16032"/>
                <a:gd name="T30" fmla="*/ 16 w 432"/>
                <a:gd name="T31" fmla="*/ 32 h 16032"/>
                <a:gd name="T32" fmla="*/ 32 w 432"/>
                <a:gd name="T33" fmla="*/ 16 h 16032"/>
                <a:gd name="T34" fmla="*/ 32 w 432"/>
                <a:gd name="T35" fmla="*/ 16016 h 16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16032">
                  <a:moveTo>
                    <a:pt x="0" y="16"/>
                  </a:moveTo>
                  <a:cubicBezTo>
                    <a:pt x="0" y="8"/>
                    <a:pt x="8" y="0"/>
                    <a:pt x="16" y="0"/>
                  </a:cubicBezTo>
                  <a:lnTo>
                    <a:pt x="416" y="0"/>
                  </a:lnTo>
                  <a:cubicBezTo>
                    <a:pt x="425" y="0"/>
                    <a:pt x="432" y="8"/>
                    <a:pt x="432" y="16"/>
                  </a:cubicBezTo>
                  <a:lnTo>
                    <a:pt x="432" y="16016"/>
                  </a:lnTo>
                  <a:cubicBezTo>
                    <a:pt x="432" y="16025"/>
                    <a:pt x="425" y="16032"/>
                    <a:pt x="416" y="16032"/>
                  </a:cubicBezTo>
                  <a:lnTo>
                    <a:pt x="16" y="16032"/>
                  </a:lnTo>
                  <a:cubicBezTo>
                    <a:pt x="8" y="16032"/>
                    <a:pt x="0" y="16025"/>
                    <a:pt x="0" y="16016"/>
                  </a:cubicBezTo>
                  <a:lnTo>
                    <a:pt x="0" y="16"/>
                  </a:lnTo>
                  <a:close/>
                  <a:moveTo>
                    <a:pt x="32" y="16016"/>
                  </a:moveTo>
                  <a:lnTo>
                    <a:pt x="16" y="16000"/>
                  </a:lnTo>
                  <a:lnTo>
                    <a:pt x="416" y="16000"/>
                  </a:lnTo>
                  <a:lnTo>
                    <a:pt x="400" y="16016"/>
                  </a:lnTo>
                  <a:lnTo>
                    <a:pt x="400" y="16"/>
                  </a:lnTo>
                  <a:lnTo>
                    <a:pt x="416" y="32"/>
                  </a:lnTo>
                  <a:lnTo>
                    <a:pt x="16" y="32"/>
                  </a:lnTo>
                  <a:lnTo>
                    <a:pt x="32" y="16"/>
                  </a:lnTo>
                  <a:lnTo>
                    <a:pt x="32" y="160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Rectangle 38"/>
            <p:cNvSpPr>
              <a:spLocks noChangeArrowheads="1"/>
            </p:cNvSpPr>
            <p:nvPr/>
          </p:nvSpPr>
          <p:spPr bwMode="auto">
            <a:xfrm>
              <a:off x="4966" y="1554"/>
              <a:ext cx="55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createCollection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6" name="Rectangle 39"/>
            <p:cNvSpPr>
              <a:spLocks noChangeArrowheads="1"/>
            </p:cNvSpPr>
            <p:nvPr/>
          </p:nvSpPr>
          <p:spPr bwMode="auto">
            <a:xfrm>
              <a:off x="5454" y="1554"/>
              <a:ext cx="23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(type,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7" name="Rectangle 40"/>
            <p:cNvSpPr>
              <a:spLocks noChangeArrowheads="1"/>
            </p:cNvSpPr>
            <p:nvPr/>
          </p:nvSpPr>
          <p:spPr bwMode="auto">
            <a:xfrm>
              <a:off x="4966" y="1644"/>
              <a:ext cx="888"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connection, input, context)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8" name="Freeform 41"/>
            <p:cNvSpPr>
              <a:spLocks noEditPoints="1"/>
            </p:cNvSpPr>
            <p:nvPr/>
          </p:nvSpPr>
          <p:spPr bwMode="auto">
            <a:xfrm>
              <a:off x="4943" y="1607"/>
              <a:ext cx="819" cy="62"/>
            </a:xfrm>
            <a:custGeom>
              <a:avLst/>
              <a:gdLst>
                <a:gd name="T0" fmla="*/ 0 w 819"/>
                <a:gd name="T1" fmla="*/ 29 h 62"/>
                <a:gd name="T2" fmla="*/ 788 w 819"/>
                <a:gd name="T3" fmla="*/ 29 h 62"/>
                <a:gd name="T4" fmla="*/ 788 w 819"/>
                <a:gd name="T5" fmla="*/ 33 h 62"/>
                <a:gd name="T6" fmla="*/ 0 w 819"/>
                <a:gd name="T7" fmla="*/ 33 h 62"/>
                <a:gd name="T8" fmla="*/ 0 w 819"/>
                <a:gd name="T9" fmla="*/ 29 h 62"/>
                <a:gd name="T10" fmla="*/ 782 w 819"/>
                <a:gd name="T11" fmla="*/ 0 h 62"/>
                <a:gd name="T12" fmla="*/ 819 w 819"/>
                <a:gd name="T13" fmla="*/ 31 h 62"/>
                <a:gd name="T14" fmla="*/ 782 w 819"/>
                <a:gd name="T15" fmla="*/ 62 h 62"/>
                <a:gd name="T16" fmla="*/ 782 w 819"/>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9" h="62">
                  <a:moveTo>
                    <a:pt x="0" y="29"/>
                  </a:moveTo>
                  <a:lnTo>
                    <a:pt x="788" y="29"/>
                  </a:lnTo>
                  <a:lnTo>
                    <a:pt x="788" y="33"/>
                  </a:lnTo>
                  <a:lnTo>
                    <a:pt x="0" y="33"/>
                  </a:lnTo>
                  <a:lnTo>
                    <a:pt x="0" y="29"/>
                  </a:lnTo>
                  <a:close/>
                  <a:moveTo>
                    <a:pt x="782" y="0"/>
                  </a:moveTo>
                  <a:lnTo>
                    <a:pt x="819" y="31"/>
                  </a:lnTo>
                  <a:lnTo>
                    <a:pt x="782" y="62"/>
                  </a:lnTo>
                  <a:lnTo>
                    <a:pt x="782"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Rectangle 42"/>
            <p:cNvSpPr>
              <a:spLocks noChangeArrowheads="1"/>
            </p:cNvSpPr>
            <p:nvPr/>
          </p:nvSpPr>
          <p:spPr bwMode="auto">
            <a:xfrm>
              <a:off x="5860" y="1591"/>
              <a:ext cx="595"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create (type, des,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0" name="Rectangle 43"/>
            <p:cNvSpPr>
              <a:spLocks noChangeArrowheads="1"/>
            </p:cNvSpPr>
            <p:nvPr/>
          </p:nvSpPr>
          <p:spPr bwMode="auto">
            <a:xfrm>
              <a:off x="5860" y="1681"/>
              <a:ext cx="50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mode, session)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1" name="Freeform 44"/>
            <p:cNvSpPr>
              <a:spLocks noEditPoints="1"/>
            </p:cNvSpPr>
            <p:nvPr/>
          </p:nvSpPr>
          <p:spPr bwMode="auto">
            <a:xfrm>
              <a:off x="5837" y="1644"/>
              <a:ext cx="596" cy="62"/>
            </a:xfrm>
            <a:custGeom>
              <a:avLst/>
              <a:gdLst>
                <a:gd name="T0" fmla="*/ 0 w 596"/>
                <a:gd name="T1" fmla="*/ 29 h 62"/>
                <a:gd name="T2" fmla="*/ 565 w 596"/>
                <a:gd name="T3" fmla="*/ 29 h 62"/>
                <a:gd name="T4" fmla="*/ 565 w 596"/>
                <a:gd name="T5" fmla="*/ 33 h 62"/>
                <a:gd name="T6" fmla="*/ 0 w 596"/>
                <a:gd name="T7" fmla="*/ 33 h 62"/>
                <a:gd name="T8" fmla="*/ 0 w 596"/>
                <a:gd name="T9" fmla="*/ 29 h 62"/>
                <a:gd name="T10" fmla="*/ 559 w 596"/>
                <a:gd name="T11" fmla="*/ 0 h 62"/>
                <a:gd name="T12" fmla="*/ 596 w 596"/>
                <a:gd name="T13" fmla="*/ 31 h 62"/>
                <a:gd name="T14" fmla="*/ 559 w 596"/>
                <a:gd name="T15" fmla="*/ 62 h 62"/>
                <a:gd name="T16" fmla="*/ 559 w 596"/>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6" h="62">
                  <a:moveTo>
                    <a:pt x="0" y="29"/>
                  </a:moveTo>
                  <a:lnTo>
                    <a:pt x="565" y="29"/>
                  </a:lnTo>
                  <a:lnTo>
                    <a:pt x="565" y="33"/>
                  </a:lnTo>
                  <a:lnTo>
                    <a:pt x="0" y="33"/>
                  </a:lnTo>
                  <a:lnTo>
                    <a:pt x="0" y="29"/>
                  </a:lnTo>
                  <a:close/>
                  <a:moveTo>
                    <a:pt x="559" y="0"/>
                  </a:moveTo>
                  <a:lnTo>
                    <a:pt x="596" y="31"/>
                  </a:lnTo>
                  <a:lnTo>
                    <a:pt x="559" y="62"/>
                  </a:lnTo>
                  <a:lnTo>
                    <a:pt x="559"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Rectangle 45"/>
            <p:cNvSpPr>
              <a:spLocks noChangeArrowheads="1"/>
            </p:cNvSpPr>
            <p:nvPr/>
          </p:nvSpPr>
          <p:spPr bwMode="auto">
            <a:xfrm>
              <a:off x="4295" y="1815"/>
              <a:ext cx="477"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executeQuery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3" name="Rectangle 46"/>
            <p:cNvSpPr>
              <a:spLocks noChangeArrowheads="1"/>
            </p:cNvSpPr>
            <p:nvPr/>
          </p:nvSpPr>
          <p:spPr bwMode="auto">
            <a:xfrm>
              <a:off x="4728" y="1815"/>
              <a:ext cx="86"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4" name="Freeform 47"/>
            <p:cNvSpPr>
              <a:spLocks noEditPoints="1"/>
            </p:cNvSpPr>
            <p:nvPr/>
          </p:nvSpPr>
          <p:spPr bwMode="auto">
            <a:xfrm>
              <a:off x="4272" y="1868"/>
              <a:ext cx="596" cy="62"/>
            </a:xfrm>
            <a:custGeom>
              <a:avLst/>
              <a:gdLst>
                <a:gd name="T0" fmla="*/ 0 w 596"/>
                <a:gd name="T1" fmla="*/ 29 h 62"/>
                <a:gd name="T2" fmla="*/ 565 w 596"/>
                <a:gd name="T3" fmla="*/ 29 h 62"/>
                <a:gd name="T4" fmla="*/ 565 w 596"/>
                <a:gd name="T5" fmla="*/ 33 h 62"/>
                <a:gd name="T6" fmla="*/ 0 w 596"/>
                <a:gd name="T7" fmla="*/ 33 h 62"/>
                <a:gd name="T8" fmla="*/ 0 w 596"/>
                <a:gd name="T9" fmla="*/ 29 h 62"/>
                <a:gd name="T10" fmla="*/ 559 w 596"/>
                <a:gd name="T11" fmla="*/ 0 h 62"/>
                <a:gd name="T12" fmla="*/ 596 w 596"/>
                <a:gd name="T13" fmla="*/ 31 h 62"/>
                <a:gd name="T14" fmla="*/ 559 w 596"/>
                <a:gd name="T15" fmla="*/ 62 h 62"/>
                <a:gd name="T16" fmla="*/ 559 w 596"/>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6" h="62">
                  <a:moveTo>
                    <a:pt x="0" y="29"/>
                  </a:moveTo>
                  <a:lnTo>
                    <a:pt x="565" y="29"/>
                  </a:lnTo>
                  <a:lnTo>
                    <a:pt x="565" y="33"/>
                  </a:lnTo>
                  <a:lnTo>
                    <a:pt x="0" y="33"/>
                  </a:lnTo>
                  <a:lnTo>
                    <a:pt x="0" y="29"/>
                  </a:lnTo>
                  <a:close/>
                  <a:moveTo>
                    <a:pt x="559" y="0"/>
                  </a:moveTo>
                  <a:lnTo>
                    <a:pt x="596" y="31"/>
                  </a:lnTo>
                  <a:lnTo>
                    <a:pt x="559" y="62"/>
                  </a:lnTo>
                  <a:lnTo>
                    <a:pt x="559"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Rectangle 48"/>
            <p:cNvSpPr>
              <a:spLocks noChangeArrowheads="1"/>
            </p:cNvSpPr>
            <p:nvPr/>
          </p:nvSpPr>
          <p:spPr bwMode="auto">
            <a:xfrm>
              <a:off x="6433" y="1563"/>
              <a:ext cx="521" cy="261"/>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49"/>
            <p:cNvSpPr>
              <a:spLocks noEditPoints="1"/>
            </p:cNvSpPr>
            <p:nvPr/>
          </p:nvSpPr>
          <p:spPr bwMode="auto">
            <a:xfrm>
              <a:off x="6431" y="1561"/>
              <a:ext cx="526" cy="266"/>
            </a:xfrm>
            <a:custGeom>
              <a:avLst/>
              <a:gdLst>
                <a:gd name="T0" fmla="*/ 0 w 526"/>
                <a:gd name="T1" fmla="*/ 0 h 266"/>
                <a:gd name="T2" fmla="*/ 526 w 526"/>
                <a:gd name="T3" fmla="*/ 0 h 266"/>
                <a:gd name="T4" fmla="*/ 526 w 526"/>
                <a:gd name="T5" fmla="*/ 266 h 266"/>
                <a:gd name="T6" fmla="*/ 0 w 526"/>
                <a:gd name="T7" fmla="*/ 266 h 266"/>
                <a:gd name="T8" fmla="*/ 0 w 526"/>
                <a:gd name="T9" fmla="*/ 0 h 266"/>
                <a:gd name="T10" fmla="*/ 4 w 526"/>
                <a:gd name="T11" fmla="*/ 263 h 266"/>
                <a:gd name="T12" fmla="*/ 2 w 526"/>
                <a:gd name="T13" fmla="*/ 261 h 266"/>
                <a:gd name="T14" fmla="*/ 523 w 526"/>
                <a:gd name="T15" fmla="*/ 261 h 266"/>
                <a:gd name="T16" fmla="*/ 521 w 526"/>
                <a:gd name="T17" fmla="*/ 263 h 266"/>
                <a:gd name="T18" fmla="*/ 521 w 526"/>
                <a:gd name="T19" fmla="*/ 2 h 266"/>
                <a:gd name="T20" fmla="*/ 523 w 526"/>
                <a:gd name="T21" fmla="*/ 5 h 266"/>
                <a:gd name="T22" fmla="*/ 2 w 526"/>
                <a:gd name="T23" fmla="*/ 5 h 266"/>
                <a:gd name="T24" fmla="*/ 4 w 526"/>
                <a:gd name="T25" fmla="*/ 2 h 266"/>
                <a:gd name="T26" fmla="*/ 4 w 526"/>
                <a:gd name="T27" fmla="*/ 26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6" h="266">
                  <a:moveTo>
                    <a:pt x="0" y="0"/>
                  </a:moveTo>
                  <a:lnTo>
                    <a:pt x="526" y="0"/>
                  </a:lnTo>
                  <a:lnTo>
                    <a:pt x="526" y="266"/>
                  </a:lnTo>
                  <a:lnTo>
                    <a:pt x="0" y="266"/>
                  </a:lnTo>
                  <a:lnTo>
                    <a:pt x="0" y="0"/>
                  </a:lnTo>
                  <a:close/>
                  <a:moveTo>
                    <a:pt x="4" y="263"/>
                  </a:moveTo>
                  <a:lnTo>
                    <a:pt x="2" y="261"/>
                  </a:lnTo>
                  <a:lnTo>
                    <a:pt x="523" y="261"/>
                  </a:lnTo>
                  <a:lnTo>
                    <a:pt x="521" y="263"/>
                  </a:lnTo>
                  <a:lnTo>
                    <a:pt x="521" y="2"/>
                  </a:lnTo>
                  <a:lnTo>
                    <a:pt x="523" y="5"/>
                  </a:lnTo>
                  <a:lnTo>
                    <a:pt x="2" y="5"/>
                  </a:lnTo>
                  <a:lnTo>
                    <a:pt x="4" y="2"/>
                  </a:lnTo>
                  <a:lnTo>
                    <a:pt x="4" y="2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Rectangle 50"/>
            <p:cNvSpPr>
              <a:spLocks noChangeArrowheads="1"/>
            </p:cNvSpPr>
            <p:nvPr/>
          </p:nvSpPr>
          <p:spPr bwMode="auto">
            <a:xfrm>
              <a:off x="6521" y="1581"/>
              <a:ext cx="43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POOL::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8" name="Rectangle 51"/>
            <p:cNvSpPr>
              <a:spLocks noChangeArrowheads="1"/>
            </p:cNvSpPr>
            <p:nvPr/>
          </p:nvSpPr>
          <p:spPr bwMode="auto">
            <a:xfrm>
              <a:off x="6460" y="1700"/>
              <a:ext cx="535"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Times New Roman" panose="02020603050405020304" pitchFamily="18" charset="0"/>
                </a:rPr>
                <a:t>ICollection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9" name="Freeform 52"/>
            <p:cNvSpPr>
              <a:spLocks noEditPoints="1"/>
            </p:cNvSpPr>
            <p:nvPr/>
          </p:nvSpPr>
          <p:spPr bwMode="auto">
            <a:xfrm>
              <a:off x="6691" y="1824"/>
              <a:ext cx="5" cy="970"/>
            </a:xfrm>
            <a:custGeom>
              <a:avLst/>
              <a:gdLst>
                <a:gd name="T0" fmla="*/ 5 w 5"/>
                <a:gd name="T1" fmla="*/ 36 h 970"/>
                <a:gd name="T2" fmla="*/ 0 w 5"/>
                <a:gd name="T3" fmla="*/ 0 h 970"/>
                <a:gd name="T4" fmla="*/ 5 w 5"/>
                <a:gd name="T5" fmla="*/ 50 h 970"/>
                <a:gd name="T6" fmla="*/ 0 w 5"/>
                <a:gd name="T7" fmla="*/ 86 h 970"/>
                <a:gd name="T8" fmla="*/ 5 w 5"/>
                <a:gd name="T9" fmla="*/ 50 h 970"/>
                <a:gd name="T10" fmla="*/ 5 w 5"/>
                <a:gd name="T11" fmla="*/ 135 h 970"/>
                <a:gd name="T12" fmla="*/ 0 w 5"/>
                <a:gd name="T13" fmla="*/ 99 h 970"/>
                <a:gd name="T14" fmla="*/ 5 w 5"/>
                <a:gd name="T15" fmla="*/ 148 h 970"/>
                <a:gd name="T16" fmla="*/ 0 w 5"/>
                <a:gd name="T17" fmla="*/ 184 h 970"/>
                <a:gd name="T18" fmla="*/ 5 w 5"/>
                <a:gd name="T19" fmla="*/ 148 h 970"/>
                <a:gd name="T20" fmla="*/ 5 w 5"/>
                <a:gd name="T21" fmla="*/ 233 h 970"/>
                <a:gd name="T22" fmla="*/ 0 w 5"/>
                <a:gd name="T23" fmla="*/ 197 h 970"/>
                <a:gd name="T24" fmla="*/ 5 w 5"/>
                <a:gd name="T25" fmla="*/ 247 h 970"/>
                <a:gd name="T26" fmla="*/ 0 w 5"/>
                <a:gd name="T27" fmla="*/ 282 h 970"/>
                <a:gd name="T28" fmla="*/ 5 w 5"/>
                <a:gd name="T29" fmla="*/ 247 h 970"/>
                <a:gd name="T30" fmla="*/ 5 w 5"/>
                <a:gd name="T31" fmla="*/ 332 h 970"/>
                <a:gd name="T32" fmla="*/ 0 w 5"/>
                <a:gd name="T33" fmla="*/ 296 h 970"/>
                <a:gd name="T34" fmla="*/ 5 w 5"/>
                <a:gd name="T35" fmla="*/ 345 h 970"/>
                <a:gd name="T36" fmla="*/ 0 w 5"/>
                <a:gd name="T37" fmla="*/ 381 h 970"/>
                <a:gd name="T38" fmla="*/ 5 w 5"/>
                <a:gd name="T39" fmla="*/ 345 h 970"/>
                <a:gd name="T40" fmla="*/ 5 w 5"/>
                <a:gd name="T41" fmla="*/ 430 h 970"/>
                <a:gd name="T42" fmla="*/ 0 w 5"/>
                <a:gd name="T43" fmla="*/ 394 h 970"/>
                <a:gd name="T44" fmla="*/ 5 w 5"/>
                <a:gd name="T45" fmla="*/ 444 h 970"/>
                <a:gd name="T46" fmla="*/ 0 w 5"/>
                <a:gd name="T47" fmla="*/ 479 h 970"/>
                <a:gd name="T48" fmla="*/ 5 w 5"/>
                <a:gd name="T49" fmla="*/ 444 h 970"/>
                <a:gd name="T50" fmla="*/ 5 w 5"/>
                <a:gd name="T51" fmla="*/ 529 h 970"/>
                <a:gd name="T52" fmla="*/ 0 w 5"/>
                <a:gd name="T53" fmla="*/ 493 h 970"/>
                <a:gd name="T54" fmla="*/ 5 w 5"/>
                <a:gd name="T55" fmla="*/ 542 h 970"/>
                <a:gd name="T56" fmla="*/ 0 w 5"/>
                <a:gd name="T57" fmla="*/ 578 h 970"/>
                <a:gd name="T58" fmla="*/ 5 w 5"/>
                <a:gd name="T59" fmla="*/ 542 h 970"/>
                <a:gd name="T60" fmla="*/ 5 w 5"/>
                <a:gd name="T61" fmla="*/ 627 h 970"/>
                <a:gd name="T62" fmla="*/ 0 w 5"/>
                <a:gd name="T63" fmla="*/ 591 h 970"/>
                <a:gd name="T64" fmla="*/ 5 w 5"/>
                <a:gd name="T65" fmla="*/ 641 h 970"/>
                <a:gd name="T66" fmla="*/ 0 w 5"/>
                <a:gd name="T67" fmla="*/ 676 h 970"/>
                <a:gd name="T68" fmla="*/ 5 w 5"/>
                <a:gd name="T69" fmla="*/ 641 h 970"/>
                <a:gd name="T70" fmla="*/ 5 w 5"/>
                <a:gd name="T71" fmla="*/ 726 h 970"/>
                <a:gd name="T72" fmla="*/ 0 w 5"/>
                <a:gd name="T73" fmla="*/ 690 h 970"/>
                <a:gd name="T74" fmla="*/ 5 w 5"/>
                <a:gd name="T75" fmla="*/ 739 h 970"/>
                <a:gd name="T76" fmla="*/ 0 w 5"/>
                <a:gd name="T77" fmla="*/ 775 h 970"/>
                <a:gd name="T78" fmla="*/ 5 w 5"/>
                <a:gd name="T79" fmla="*/ 739 h 970"/>
                <a:gd name="T80" fmla="*/ 5 w 5"/>
                <a:gd name="T81" fmla="*/ 824 h 970"/>
                <a:gd name="T82" fmla="*/ 0 w 5"/>
                <a:gd name="T83" fmla="*/ 788 h 970"/>
                <a:gd name="T84" fmla="*/ 5 w 5"/>
                <a:gd name="T85" fmla="*/ 837 h 970"/>
                <a:gd name="T86" fmla="*/ 0 w 5"/>
                <a:gd name="T87" fmla="*/ 873 h 970"/>
                <a:gd name="T88" fmla="*/ 5 w 5"/>
                <a:gd name="T89" fmla="*/ 837 h 970"/>
                <a:gd name="T90" fmla="*/ 5 w 5"/>
                <a:gd name="T91" fmla="*/ 923 h 970"/>
                <a:gd name="T92" fmla="*/ 0 w 5"/>
                <a:gd name="T93" fmla="*/ 887 h 970"/>
                <a:gd name="T94" fmla="*/ 5 w 5"/>
                <a:gd name="T95" fmla="*/ 936 h 970"/>
                <a:gd name="T96" fmla="*/ 0 w 5"/>
                <a:gd name="T97" fmla="*/ 970 h 970"/>
                <a:gd name="T98" fmla="*/ 5 w 5"/>
                <a:gd name="T99" fmla="*/ 936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 h="970">
                  <a:moveTo>
                    <a:pt x="5" y="0"/>
                  </a:moveTo>
                  <a:lnTo>
                    <a:pt x="5" y="36"/>
                  </a:lnTo>
                  <a:lnTo>
                    <a:pt x="0" y="36"/>
                  </a:lnTo>
                  <a:lnTo>
                    <a:pt x="0" y="0"/>
                  </a:lnTo>
                  <a:lnTo>
                    <a:pt x="5" y="0"/>
                  </a:lnTo>
                  <a:close/>
                  <a:moveTo>
                    <a:pt x="5" y="50"/>
                  </a:moveTo>
                  <a:lnTo>
                    <a:pt x="5" y="86"/>
                  </a:lnTo>
                  <a:lnTo>
                    <a:pt x="0" y="86"/>
                  </a:lnTo>
                  <a:lnTo>
                    <a:pt x="0" y="50"/>
                  </a:lnTo>
                  <a:lnTo>
                    <a:pt x="5" y="50"/>
                  </a:lnTo>
                  <a:close/>
                  <a:moveTo>
                    <a:pt x="5" y="99"/>
                  </a:moveTo>
                  <a:lnTo>
                    <a:pt x="5" y="135"/>
                  </a:lnTo>
                  <a:lnTo>
                    <a:pt x="0" y="135"/>
                  </a:lnTo>
                  <a:lnTo>
                    <a:pt x="0" y="99"/>
                  </a:lnTo>
                  <a:lnTo>
                    <a:pt x="5" y="99"/>
                  </a:lnTo>
                  <a:close/>
                  <a:moveTo>
                    <a:pt x="5" y="148"/>
                  </a:moveTo>
                  <a:lnTo>
                    <a:pt x="5" y="184"/>
                  </a:lnTo>
                  <a:lnTo>
                    <a:pt x="0" y="184"/>
                  </a:lnTo>
                  <a:lnTo>
                    <a:pt x="0" y="148"/>
                  </a:lnTo>
                  <a:lnTo>
                    <a:pt x="5" y="148"/>
                  </a:lnTo>
                  <a:close/>
                  <a:moveTo>
                    <a:pt x="5" y="197"/>
                  </a:moveTo>
                  <a:lnTo>
                    <a:pt x="5" y="233"/>
                  </a:lnTo>
                  <a:lnTo>
                    <a:pt x="0" y="233"/>
                  </a:lnTo>
                  <a:lnTo>
                    <a:pt x="0" y="197"/>
                  </a:lnTo>
                  <a:lnTo>
                    <a:pt x="5" y="197"/>
                  </a:lnTo>
                  <a:close/>
                  <a:moveTo>
                    <a:pt x="5" y="247"/>
                  </a:moveTo>
                  <a:lnTo>
                    <a:pt x="5" y="282"/>
                  </a:lnTo>
                  <a:lnTo>
                    <a:pt x="0" y="282"/>
                  </a:lnTo>
                  <a:lnTo>
                    <a:pt x="0" y="247"/>
                  </a:lnTo>
                  <a:lnTo>
                    <a:pt x="5" y="247"/>
                  </a:lnTo>
                  <a:close/>
                  <a:moveTo>
                    <a:pt x="5" y="296"/>
                  </a:moveTo>
                  <a:lnTo>
                    <a:pt x="5" y="332"/>
                  </a:lnTo>
                  <a:lnTo>
                    <a:pt x="0" y="332"/>
                  </a:lnTo>
                  <a:lnTo>
                    <a:pt x="0" y="296"/>
                  </a:lnTo>
                  <a:lnTo>
                    <a:pt x="5" y="296"/>
                  </a:lnTo>
                  <a:close/>
                  <a:moveTo>
                    <a:pt x="5" y="345"/>
                  </a:moveTo>
                  <a:lnTo>
                    <a:pt x="5" y="381"/>
                  </a:lnTo>
                  <a:lnTo>
                    <a:pt x="0" y="381"/>
                  </a:lnTo>
                  <a:lnTo>
                    <a:pt x="0" y="345"/>
                  </a:lnTo>
                  <a:lnTo>
                    <a:pt x="5" y="345"/>
                  </a:lnTo>
                  <a:close/>
                  <a:moveTo>
                    <a:pt x="5" y="394"/>
                  </a:moveTo>
                  <a:lnTo>
                    <a:pt x="5" y="430"/>
                  </a:lnTo>
                  <a:lnTo>
                    <a:pt x="0" y="430"/>
                  </a:lnTo>
                  <a:lnTo>
                    <a:pt x="0" y="394"/>
                  </a:lnTo>
                  <a:lnTo>
                    <a:pt x="5" y="394"/>
                  </a:lnTo>
                  <a:close/>
                  <a:moveTo>
                    <a:pt x="5" y="444"/>
                  </a:moveTo>
                  <a:lnTo>
                    <a:pt x="5" y="479"/>
                  </a:lnTo>
                  <a:lnTo>
                    <a:pt x="0" y="479"/>
                  </a:lnTo>
                  <a:lnTo>
                    <a:pt x="0" y="444"/>
                  </a:lnTo>
                  <a:lnTo>
                    <a:pt x="5" y="444"/>
                  </a:lnTo>
                  <a:close/>
                  <a:moveTo>
                    <a:pt x="5" y="493"/>
                  </a:moveTo>
                  <a:lnTo>
                    <a:pt x="5" y="529"/>
                  </a:lnTo>
                  <a:lnTo>
                    <a:pt x="0" y="529"/>
                  </a:lnTo>
                  <a:lnTo>
                    <a:pt x="0" y="493"/>
                  </a:lnTo>
                  <a:lnTo>
                    <a:pt x="5" y="493"/>
                  </a:lnTo>
                  <a:close/>
                  <a:moveTo>
                    <a:pt x="5" y="542"/>
                  </a:moveTo>
                  <a:lnTo>
                    <a:pt x="5" y="578"/>
                  </a:lnTo>
                  <a:lnTo>
                    <a:pt x="0" y="578"/>
                  </a:lnTo>
                  <a:lnTo>
                    <a:pt x="0" y="542"/>
                  </a:lnTo>
                  <a:lnTo>
                    <a:pt x="5" y="542"/>
                  </a:lnTo>
                  <a:close/>
                  <a:moveTo>
                    <a:pt x="5" y="591"/>
                  </a:moveTo>
                  <a:lnTo>
                    <a:pt x="5" y="627"/>
                  </a:lnTo>
                  <a:lnTo>
                    <a:pt x="0" y="627"/>
                  </a:lnTo>
                  <a:lnTo>
                    <a:pt x="0" y="591"/>
                  </a:lnTo>
                  <a:lnTo>
                    <a:pt x="5" y="591"/>
                  </a:lnTo>
                  <a:close/>
                  <a:moveTo>
                    <a:pt x="5" y="641"/>
                  </a:moveTo>
                  <a:lnTo>
                    <a:pt x="5" y="676"/>
                  </a:lnTo>
                  <a:lnTo>
                    <a:pt x="0" y="676"/>
                  </a:lnTo>
                  <a:lnTo>
                    <a:pt x="0" y="641"/>
                  </a:lnTo>
                  <a:lnTo>
                    <a:pt x="5" y="641"/>
                  </a:lnTo>
                  <a:close/>
                  <a:moveTo>
                    <a:pt x="5" y="690"/>
                  </a:moveTo>
                  <a:lnTo>
                    <a:pt x="5" y="726"/>
                  </a:lnTo>
                  <a:lnTo>
                    <a:pt x="0" y="726"/>
                  </a:lnTo>
                  <a:lnTo>
                    <a:pt x="0" y="690"/>
                  </a:lnTo>
                  <a:lnTo>
                    <a:pt x="5" y="690"/>
                  </a:lnTo>
                  <a:close/>
                  <a:moveTo>
                    <a:pt x="5" y="739"/>
                  </a:moveTo>
                  <a:lnTo>
                    <a:pt x="5" y="775"/>
                  </a:lnTo>
                  <a:lnTo>
                    <a:pt x="0" y="775"/>
                  </a:lnTo>
                  <a:lnTo>
                    <a:pt x="0" y="739"/>
                  </a:lnTo>
                  <a:lnTo>
                    <a:pt x="5" y="739"/>
                  </a:lnTo>
                  <a:close/>
                  <a:moveTo>
                    <a:pt x="5" y="788"/>
                  </a:moveTo>
                  <a:lnTo>
                    <a:pt x="5" y="824"/>
                  </a:lnTo>
                  <a:lnTo>
                    <a:pt x="0" y="824"/>
                  </a:lnTo>
                  <a:lnTo>
                    <a:pt x="0" y="788"/>
                  </a:lnTo>
                  <a:lnTo>
                    <a:pt x="5" y="788"/>
                  </a:lnTo>
                  <a:close/>
                  <a:moveTo>
                    <a:pt x="5" y="837"/>
                  </a:moveTo>
                  <a:lnTo>
                    <a:pt x="5" y="873"/>
                  </a:lnTo>
                  <a:lnTo>
                    <a:pt x="0" y="873"/>
                  </a:lnTo>
                  <a:lnTo>
                    <a:pt x="0" y="837"/>
                  </a:lnTo>
                  <a:lnTo>
                    <a:pt x="5" y="837"/>
                  </a:lnTo>
                  <a:close/>
                  <a:moveTo>
                    <a:pt x="5" y="887"/>
                  </a:moveTo>
                  <a:lnTo>
                    <a:pt x="5" y="923"/>
                  </a:lnTo>
                  <a:lnTo>
                    <a:pt x="0" y="923"/>
                  </a:lnTo>
                  <a:lnTo>
                    <a:pt x="0" y="887"/>
                  </a:lnTo>
                  <a:lnTo>
                    <a:pt x="5" y="887"/>
                  </a:lnTo>
                  <a:close/>
                  <a:moveTo>
                    <a:pt x="5" y="936"/>
                  </a:moveTo>
                  <a:lnTo>
                    <a:pt x="5" y="970"/>
                  </a:lnTo>
                  <a:lnTo>
                    <a:pt x="0" y="970"/>
                  </a:lnTo>
                  <a:lnTo>
                    <a:pt x="0" y="936"/>
                  </a:lnTo>
                  <a:lnTo>
                    <a:pt x="5" y="936"/>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Rectangle 53"/>
            <p:cNvSpPr>
              <a:spLocks noChangeArrowheads="1"/>
            </p:cNvSpPr>
            <p:nvPr/>
          </p:nvSpPr>
          <p:spPr bwMode="auto">
            <a:xfrm>
              <a:off x="6656" y="1862"/>
              <a:ext cx="75" cy="8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4"/>
            <p:cNvSpPr>
              <a:spLocks noEditPoints="1"/>
            </p:cNvSpPr>
            <p:nvPr/>
          </p:nvSpPr>
          <p:spPr bwMode="auto">
            <a:xfrm>
              <a:off x="6653" y="1859"/>
              <a:ext cx="81" cy="901"/>
            </a:xfrm>
            <a:custGeom>
              <a:avLst/>
              <a:gdLst>
                <a:gd name="T0" fmla="*/ 0 w 432"/>
                <a:gd name="T1" fmla="*/ 16 h 4832"/>
                <a:gd name="T2" fmla="*/ 16 w 432"/>
                <a:gd name="T3" fmla="*/ 0 h 4832"/>
                <a:gd name="T4" fmla="*/ 416 w 432"/>
                <a:gd name="T5" fmla="*/ 0 h 4832"/>
                <a:gd name="T6" fmla="*/ 432 w 432"/>
                <a:gd name="T7" fmla="*/ 16 h 4832"/>
                <a:gd name="T8" fmla="*/ 432 w 432"/>
                <a:gd name="T9" fmla="*/ 4816 h 4832"/>
                <a:gd name="T10" fmla="*/ 416 w 432"/>
                <a:gd name="T11" fmla="*/ 4832 h 4832"/>
                <a:gd name="T12" fmla="*/ 16 w 432"/>
                <a:gd name="T13" fmla="*/ 4832 h 4832"/>
                <a:gd name="T14" fmla="*/ 0 w 432"/>
                <a:gd name="T15" fmla="*/ 4816 h 4832"/>
                <a:gd name="T16" fmla="*/ 0 w 432"/>
                <a:gd name="T17" fmla="*/ 16 h 4832"/>
                <a:gd name="T18" fmla="*/ 32 w 432"/>
                <a:gd name="T19" fmla="*/ 4816 h 4832"/>
                <a:gd name="T20" fmla="*/ 16 w 432"/>
                <a:gd name="T21" fmla="*/ 4800 h 4832"/>
                <a:gd name="T22" fmla="*/ 416 w 432"/>
                <a:gd name="T23" fmla="*/ 4800 h 4832"/>
                <a:gd name="T24" fmla="*/ 400 w 432"/>
                <a:gd name="T25" fmla="*/ 4816 h 4832"/>
                <a:gd name="T26" fmla="*/ 400 w 432"/>
                <a:gd name="T27" fmla="*/ 16 h 4832"/>
                <a:gd name="T28" fmla="*/ 416 w 432"/>
                <a:gd name="T29" fmla="*/ 32 h 4832"/>
                <a:gd name="T30" fmla="*/ 16 w 432"/>
                <a:gd name="T31" fmla="*/ 32 h 4832"/>
                <a:gd name="T32" fmla="*/ 32 w 432"/>
                <a:gd name="T33" fmla="*/ 16 h 4832"/>
                <a:gd name="T34" fmla="*/ 32 w 432"/>
                <a:gd name="T35" fmla="*/ 4816 h 4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4832">
                  <a:moveTo>
                    <a:pt x="0" y="16"/>
                  </a:moveTo>
                  <a:cubicBezTo>
                    <a:pt x="0" y="8"/>
                    <a:pt x="8" y="0"/>
                    <a:pt x="16" y="0"/>
                  </a:cubicBezTo>
                  <a:lnTo>
                    <a:pt x="416" y="0"/>
                  </a:lnTo>
                  <a:cubicBezTo>
                    <a:pt x="425" y="0"/>
                    <a:pt x="432" y="8"/>
                    <a:pt x="432" y="16"/>
                  </a:cubicBezTo>
                  <a:lnTo>
                    <a:pt x="432" y="4816"/>
                  </a:lnTo>
                  <a:cubicBezTo>
                    <a:pt x="432" y="4825"/>
                    <a:pt x="425" y="4832"/>
                    <a:pt x="416" y="4832"/>
                  </a:cubicBezTo>
                  <a:lnTo>
                    <a:pt x="16" y="4832"/>
                  </a:lnTo>
                  <a:cubicBezTo>
                    <a:pt x="8" y="4832"/>
                    <a:pt x="0" y="4825"/>
                    <a:pt x="0" y="4816"/>
                  </a:cubicBezTo>
                  <a:lnTo>
                    <a:pt x="0" y="16"/>
                  </a:lnTo>
                  <a:close/>
                  <a:moveTo>
                    <a:pt x="32" y="4816"/>
                  </a:moveTo>
                  <a:lnTo>
                    <a:pt x="16" y="4800"/>
                  </a:lnTo>
                  <a:lnTo>
                    <a:pt x="416" y="4800"/>
                  </a:lnTo>
                  <a:lnTo>
                    <a:pt x="400" y="4816"/>
                  </a:lnTo>
                  <a:lnTo>
                    <a:pt x="400" y="16"/>
                  </a:lnTo>
                  <a:lnTo>
                    <a:pt x="416" y="32"/>
                  </a:lnTo>
                  <a:lnTo>
                    <a:pt x="16" y="32"/>
                  </a:lnTo>
                  <a:lnTo>
                    <a:pt x="32" y="16"/>
                  </a:lnTo>
                  <a:lnTo>
                    <a:pt x="32" y="48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Rectangle 55"/>
            <p:cNvSpPr>
              <a:spLocks noChangeArrowheads="1"/>
            </p:cNvSpPr>
            <p:nvPr/>
          </p:nvSpPr>
          <p:spPr bwMode="auto">
            <a:xfrm>
              <a:off x="6491" y="1999"/>
              <a:ext cx="185"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iterator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3" name="Freeform 56"/>
            <p:cNvSpPr>
              <a:spLocks noEditPoints="1"/>
            </p:cNvSpPr>
            <p:nvPr/>
          </p:nvSpPr>
          <p:spPr bwMode="auto">
            <a:xfrm>
              <a:off x="4943" y="2016"/>
              <a:ext cx="1713" cy="62"/>
            </a:xfrm>
            <a:custGeom>
              <a:avLst/>
              <a:gdLst>
                <a:gd name="T0" fmla="*/ 1678 w 1713"/>
                <a:gd name="T1" fmla="*/ 29 h 62"/>
                <a:gd name="T2" fmla="*/ 1664 w 1713"/>
                <a:gd name="T3" fmla="*/ 33 h 62"/>
                <a:gd name="T4" fmla="*/ 1664 w 1713"/>
                <a:gd name="T5" fmla="*/ 29 h 62"/>
                <a:gd name="T6" fmla="*/ 1579 w 1713"/>
                <a:gd name="T7" fmla="*/ 33 h 62"/>
                <a:gd name="T8" fmla="*/ 1615 w 1713"/>
                <a:gd name="T9" fmla="*/ 33 h 62"/>
                <a:gd name="T10" fmla="*/ 1530 w 1713"/>
                <a:gd name="T11" fmla="*/ 29 h 62"/>
                <a:gd name="T12" fmla="*/ 1517 w 1713"/>
                <a:gd name="T13" fmla="*/ 33 h 62"/>
                <a:gd name="T14" fmla="*/ 1517 w 1713"/>
                <a:gd name="T15" fmla="*/ 29 h 62"/>
                <a:gd name="T16" fmla="*/ 1432 w 1713"/>
                <a:gd name="T17" fmla="*/ 33 h 62"/>
                <a:gd name="T18" fmla="*/ 1468 w 1713"/>
                <a:gd name="T19" fmla="*/ 33 h 62"/>
                <a:gd name="T20" fmla="*/ 1383 w 1713"/>
                <a:gd name="T21" fmla="*/ 29 h 62"/>
                <a:gd name="T22" fmla="*/ 1369 w 1713"/>
                <a:gd name="T23" fmla="*/ 33 h 62"/>
                <a:gd name="T24" fmla="*/ 1369 w 1713"/>
                <a:gd name="T25" fmla="*/ 29 h 62"/>
                <a:gd name="T26" fmla="*/ 1284 w 1713"/>
                <a:gd name="T27" fmla="*/ 33 h 62"/>
                <a:gd name="T28" fmla="*/ 1320 w 1713"/>
                <a:gd name="T29" fmla="*/ 33 h 62"/>
                <a:gd name="T30" fmla="*/ 1235 w 1713"/>
                <a:gd name="T31" fmla="*/ 29 h 62"/>
                <a:gd name="T32" fmla="*/ 1222 w 1713"/>
                <a:gd name="T33" fmla="*/ 33 h 62"/>
                <a:gd name="T34" fmla="*/ 1222 w 1713"/>
                <a:gd name="T35" fmla="*/ 29 h 62"/>
                <a:gd name="T36" fmla="*/ 1137 w 1713"/>
                <a:gd name="T37" fmla="*/ 33 h 62"/>
                <a:gd name="T38" fmla="*/ 1173 w 1713"/>
                <a:gd name="T39" fmla="*/ 33 h 62"/>
                <a:gd name="T40" fmla="*/ 1088 w 1713"/>
                <a:gd name="T41" fmla="*/ 29 h 62"/>
                <a:gd name="T42" fmla="*/ 1074 w 1713"/>
                <a:gd name="T43" fmla="*/ 33 h 62"/>
                <a:gd name="T44" fmla="*/ 1074 w 1713"/>
                <a:gd name="T45" fmla="*/ 29 h 62"/>
                <a:gd name="T46" fmla="*/ 989 w 1713"/>
                <a:gd name="T47" fmla="*/ 33 h 62"/>
                <a:gd name="T48" fmla="*/ 1025 w 1713"/>
                <a:gd name="T49" fmla="*/ 33 h 62"/>
                <a:gd name="T50" fmla="*/ 940 w 1713"/>
                <a:gd name="T51" fmla="*/ 29 h 62"/>
                <a:gd name="T52" fmla="*/ 927 w 1713"/>
                <a:gd name="T53" fmla="*/ 33 h 62"/>
                <a:gd name="T54" fmla="*/ 927 w 1713"/>
                <a:gd name="T55" fmla="*/ 29 h 62"/>
                <a:gd name="T56" fmla="*/ 842 w 1713"/>
                <a:gd name="T57" fmla="*/ 33 h 62"/>
                <a:gd name="T58" fmla="*/ 877 w 1713"/>
                <a:gd name="T59" fmla="*/ 33 h 62"/>
                <a:gd name="T60" fmla="*/ 793 w 1713"/>
                <a:gd name="T61" fmla="*/ 29 h 62"/>
                <a:gd name="T62" fmla="*/ 779 w 1713"/>
                <a:gd name="T63" fmla="*/ 33 h 62"/>
                <a:gd name="T64" fmla="*/ 779 w 1713"/>
                <a:gd name="T65" fmla="*/ 29 h 62"/>
                <a:gd name="T66" fmla="*/ 694 w 1713"/>
                <a:gd name="T67" fmla="*/ 33 h 62"/>
                <a:gd name="T68" fmla="*/ 730 w 1713"/>
                <a:gd name="T69" fmla="*/ 33 h 62"/>
                <a:gd name="T70" fmla="*/ 645 w 1713"/>
                <a:gd name="T71" fmla="*/ 29 h 62"/>
                <a:gd name="T72" fmla="*/ 632 w 1713"/>
                <a:gd name="T73" fmla="*/ 33 h 62"/>
                <a:gd name="T74" fmla="*/ 632 w 1713"/>
                <a:gd name="T75" fmla="*/ 29 h 62"/>
                <a:gd name="T76" fmla="*/ 547 w 1713"/>
                <a:gd name="T77" fmla="*/ 33 h 62"/>
                <a:gd name="T78" fmla="*/ 582 w 1713"/>
                <a:gd name="T79" fmla="*/ 33 h 62"/>
                <a:gd name="T80" fmla="*/ 498 w 1713"/>
                <a:gd name="T81" fmla="*/ 29 h 62"/>
                <a:gd name="T82" fmla="*/ 484 w 1713"/>
                <a:gd name="T83" fmla="*/ 33 h 62"/>
                <a:gd name="T84" fmla="*/ 484 w 1713"/>
                <a:gd name="T85" fmla="*/ 29 h 62"/>
                <a:gd name="T86" fmla="*/ 399 w 1713"/>
                <a:gd name="T87" fmla="*/ 33 h 62"/>
                <a:gd name="T88" fmla="*/ 435 w 1713"/>
                <a:gd name="T89" fmla="*/ 33 h 62"/>
                <a:gd name="T90" fmla="*/ 350 w 1713"/>
                <a:gd name="T91" fmla="*/ 29 h 62"/>
                <a:gd name="T92" fmla="*/ 337 w 1713"/>
                <a:gd name="T93" fmla="*/ 33 h 62"/>
                <a:gd name="T94" fmla="*/ 337 w 1713"/>
                <a:gd name="T95" fmla="*/ 29 h 62"/>
                <a:gd name="T96" fmla="*/ 252 w 1713"/>
                <a:gd name="T97" fmla="*/ 33 h 62"/>
                <a:gd name="T98" fmla="*/ 287 w 1713"/>
                <a:gd name="T99" fmla="*/ 33 h 62"/>
                <a:gd name="T100" fmla="*/ 202 w 1713"/>
                <a:gd name="T101" fmla="*/ 29 h 62"/>
                <a:gd name="T102" fmla="*/ 189 w 1713"/>
                <a:gd name="T103" fmla="*/ 33 h 62"/>
                <a:gd name="T104" fmla="*/ 189 w 1713"/>
                <a:gd name="T105" fmla="*/ 29 h 62"/>
                <a:gd name="T106" fmla="*/ 104 w 1713"/>
                <a:gd name="T107" fmla="*/ 33 h 62"/>
                <a:gd name="T108" fmla="*/ 140 w 1713"/>
                <a:gd name="T109" fmla="*/ 33 h 62"/>
                <a:gd name="T110" fmla="*/ 55 w 1713"/>
                <a:gd name="T111" fmla="*/ 29 h 62"/>
                <a:gd name="T112" fmla="*/ 42 w 1713"/>
                <a:gd name="T113" fmla="*/ 33 h 62"/>
                <a:gd name="T114" fmla="*/ 42 w 1713"/>
                <a:gd name="T115" fmla="*/ 29 h 62"/>
                <a:gd name="T116" fmla="*/ 0 w 1713"/>
                <a:gd name="T117"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13" h="62">
                  <a:moveTo>
                    <a:pt x="1713" y="33"/>
                  </a:moveTo>
                  <a:lnTo>
                    <a:pt x="1678" y="33"/>
                  </a:lnTo>
                  <a:lnTo>
                    <a:pt x="1678" y="29"/>
                  </a:lnTo>
                  <a:lnTo>
                    <a:pt x="1713" y="29"/>
                  </a:lnTo>
                  <a:lnTo>
                    <a:pt x="1713" y="33"/>
                  </a:lnTo>
                  <a:close/>
                  <a:moveTo>
                    <a:pt x="1664" y="33"/>
                  </a:moveTo>
                  <a:lnTo>
                    <a:pt x="1628" y="33"/>
                  </a:lnTo>
                  <a:lnTo>
                    <a:pt x="1628" y="29"/>
                  </a:lnTo>
                  <a:lnTo>
                    <a:pt x="1664" y="29"/>
                  </a:lnTo>
                  <a:lnTo>
                    <a:pt x="1664" y="33"/>
                  </a:lnTo>
                  <a:close/>
                  <a:moveTo>
                    <a:pt x="1615" y="33"/>
                  </a:moveTo>
                  <a:lnTo>
                    <a:pt x="1579" y="33"/>
                  </a:lnTo>
                  <a:lnTo>
                    <a:pt x="1579" y="29"/>
                  </a:lnTo>
                  <a:lnTo>
                    <a:pt x="1615" y="29"/>
                  </a:lnTo>
                  <a:lnTo>
                    <a:pt x="1615" y="33"/>
                  </a:lnTo>
                  <a:close/>
                  <a:moveTo>
                    <a:pt x="1566" y="33"/>
                  </a:moveTo>
                  <a:lnTo>
                    <a:pt x="1530" y="33"/>
                  </a:lnTo>
                  <a:lnTo>
                    <a:pt x="1530" y="29"/>
                  </a:lnTo>
                  <a:lnTo>
                    <a:pt x="1566" y="29"/>
                  </a:lnTo>
                  <a:lnTo>
                    <a:pt x="1566" y="33"/>
                  </a:lnTo>
                  <a:close/>
                  <a:moveTo>
                    <a:pt x="1517" y="33"/>
                  </a:moveTo>
                  <a:lnTo>
                    <a:pt x="1481" y="33"/>
                  </a:lnTo>
                  <a:lnTo>
                    <a:pt x="1481" y="29"/>
                  </a:lnTo>
                  <a:lnTo>
                    <a:pt x="1517" y="29"/>
                  </a:lnTo>
                  <a:lnTo>
                    <a:pt x="1517" y="33"/>
                  </a:lnTo>
                  <a:close/>
                  <a:moveTo>
                    <a:pt x="1468" y="33"/>
                  </a:moveTo>
                  <a:lnTo>
                    <a:pt x="1432" y="33"/>
                  </a:lnTo>
                  <a:lnTo>
                    <a:pt x="1432" y="29"/>
                  </a:lnTo>
                  <a:lnTo>
                    <a:pt x="1468" y="29"/>
                  </a:lnTo>
                  <a:lnTo>
                    <a:pt x="1468" y="33"/>
                  </a:lnTo>
                  <a:close/>
                  <a:moveTo>
                    <a:pt x="1418" y="33"/>
                  </a:moveTo>
                  <a:lnTo>
                    <a:pt x="1383" y="33"/>
                  </a:lnTo>
                  <a:lnTo>
                    <a:pt x="1383" y="29"/>
                  </a:lnTo>
                  <a:lnTo>
                    <a:pt x="1418" y="29"/>
                  </a:lnTo>
                  <a:lnTo>
                    <a:pt x="1418" y="33"/>
                  </a:lnTo>
                  <a:close/>
                  <a:moveTo>
                    <a:pt x="1369" y="33"/>
                  </a:moveTo>
                  <a:lnTo>
                    <a:pt x="1333" y="33"/>
                  </a:lnTo>
                  <a:lnTo>
                    <a:pt x="1333" y="29"/>
                  </a:lnTo>
                  <a:lnTo>
                    <a:pt x="1369" y="29"/>
                  </a:lnTo>
                  <a:lnTo>
                    <a:pt x="1369" y="33"/>
                  </a:lnTo>
                  <a:close/>
                  <a:moveTo>
                    <a:pt x="1320" y="33"/>
                  </a:moveTo>
                  <a:lnTo>
                    <a:pt x="1284" y="33"/>
                  </a:lnTo>
                  <a:lnTo>
                    <a:pt x="1284" y="29"/>
                  </a:lnTo>
                  <a:lnTo>
                    <a:pt x="1320" y="29"/>
                  </a:lnTo>
                  <a:lnTo>
                    <a:pt x="1320" y="33"/>
                  </a:lnTo>
                  <a:close/>
                  <a:moveTo>
                    <a:pt x="1271" y="33"/>
                  </a:moveTo>
                  <a:lnTo>
                    <a:pt x="1235" y="33"/>
                  </a:lnTo>
                  <a:lnTo>
                    <a:pt x="1235" y="29"/>
                  </a:lnTo>
                  <a:lnTo>
                    <a:pt x="1271" y="29"/>
                  </a:lnTo>
                  <a:lnTo>
                    <a:pt x="1271" y="33"/>
                  </a:lnTo>
                  <a:close/>
                  <a:moveTo>
                    <a:pt x="1222" y="33"/>
                  </a:moveTo>
                  <a:lnTo>
                    <a:pt x="1186" y="33"/>
                  </a:lnTo>
                  <a:lnTo>
                    <a:pt x="1186" y="29"/>
                  </a:lnTo>
                  <a:lnTo>
                    <a:pt x="1222" y="29"/>
                  </a:lnTo>
                  <a:lnTo>
                    <a:pt x="1222" y="33"/>
                  </a:lnTo>
                  <a:close/>
                  <a:moveTo>
                    <a:pt x="1173" y="33"/>
                  </a:moveTo>
                  <a:lnTo>
                    <a:pt x="1137" y="33"/>
                  </a:lnTo>
                  <a:lnTo>
                    <a:pt x="1137" y="29"/>
                  </a:lnTo>
                  <a:lnTo>
                    <a:pt x="1173" y="29"/>
                  </a:lnTo>
                  <a:lnTo>
                    <a:pt x="1173" y="33"/>
                  </a:lnTo>
                  <a:close/>
                  <a:moveTo>
                    <a:pt x="1123" y="33"/>
                  </a:moveTo>
                  <a:lnTo>
                    <a:pt x="1088" y="33"/>
                  </a:lnTo>
                  <a:lnTo>
                    <a:pt x="1088" y="29"/>
                  </a:lnTo>
                  <a:lnTo>
                    <a:pt x="1123" y="29"/>
                  </a:lnTo>
                  <a:lnTo>
                    <a:pt x="1123" y="33"/>
                  </a:lnTo>
                  <a:close/>
                  <a:moveTo>
                    <a:pt x="1074" y="33"/>
                  </a:moveTo>
                  <a:lnTo>
                    <a:pt x="1038" y="33"/>
                  </a:lnTo>
                  <a:lnTo>
                    <a:pt x="1038" y="29"/>
                  </a:lnTo>
                  <a:lnTo>
                    <a:pt x="1074" y="29"/>
                  </a:lnTo>
                  <a:lnTo>
                    <a:pt x="1074" y="33"/>
                  </a:lnTo>
                  <a:close/>
                  <a:moveTo>
                    <a:pt x="1025" y="33"/>
                  </a:moveTo>
                  <a:lnTo>
                    <a:pt x="989" y="33"/>
                  </a:lnTo>
                  <a:lnTo>
                    <a:pt x="989" y="29"/>
                  </a:lnTo>
                  <a:lnTo>
                    <a:pt x="1025" y="29"/>
                  </a:lnTo>
                  <a:lnTo>
                    <a:pt x="1025" y="33"/>
                  </a:lnTo>
                  <a:close/>
                  <a:moveTo>
                    <a:pt x="976" y="33"/>
                  </a:moveTo>
                  <a:lnTo>
                    <a:pt x="940" y="33"/>
                  </a:lnTo>
                  <a:lnTo>
                    <a:pt x="940" y="29"/>
                  </a:lnTo>
                  <a:lnTo>
                    <a:pt x="976" y="29"/>
                  </a:lnTo>
                  <a:lnTo>
                    <a:pt x="976" y="33"/>
                  </a:lnTo>
                  <a:close/>
                  <a:moveTo>
                    <a:pt x="927" y="33"/>
                  </a:moveTo>
                  <a:lnTo>
                    <a:pt x="891" y="33"/>
                  </a:lnTo>
                  <a:lnTo>
                    <a:pt x="891" y="29"/>
                  </a:lnTo>
                  <a:lnTo>
                    <a:pt x="927" y="29"/>
                  </a:lnTo>
                  <a:lnTo>
                    <a:pt x="927" y="33"/>
                  </a:lnTo>
                  <a:close/>
                  <a:moveTo>
                    <a:pt x="877" y="33"/>
                  </a:moveTo>
                  <a:lnTo>
                    <a:pt x="842" y="33"/>
                  </a:lnTo>
                  <a:lnTo>
                    <a:pt x="842" y="29"/>
                  </a:lnTo>
                  <a:lnTo>
                    <a:pt x="877" y="29"/>
                  </a:lnTo>
                  <a:lnTo>
                    <a:pt x="877" y="33"/>
                  </a:lnTo>
                  <a:close/>
                  <a:moveTo>
                    <a:pt x="828" y="33"/>
                  </a:moveTo>
                  <a:lnTo>
                    <a:pt x="793" y="33"/>
                  </a:lnTo>
                  <a:lnTo>
                    <a:pt x="793" y="29"/>
                  </a:lnTo>
                  <a:lnTo>
                    <a:pt x="828" y="29"/>
                  </a:lnTo>
                  <a:lnTo>
                    <a:pt x="828" y="33"/>
                  </a:lnTo>
                  <a:close/>
                  <a:moveTo>
                    <a:pt x="779" y="33"/>
                  </a:moveTo>
                  <a:lnTo>
                    <a:pt x="743" y="33"/>
                  </a:lnTo>
                  <a:lnTo>
                    <a:pt x="743" y="29"/>
                  </a:lnTo>
                  <a:lnTo>
                    <a:pt x="779" y="29"/>
                  </a:lnTo>
                  <a:lnTo>
                    <a:pt x="779" y="33"/>
                  </a:lnTo>
                  <a:close/>
                  <a:moveTo>
                    <a:pt x="730" y="33"/>
                  </a:moveTo>
                  <a:lnTo>
                    <a:pt x="694" y="33"/>
                  </a:lnTo>
                  <a:lnTo>
                    <a:pt x="694" y="29"/>
                  </a:lnTo>
                  <a:lnTo>
                    <a:pt x="730" y="29"/>
                  </a:lnTo>
                  <a:lnTo>
                    <a:pt x="730" y="33"/>
                  </a:lnTo>
                  <a:close/>
                  <a:moveTo>
                    <a:pt x="681" y="33"/>
                  </a:moveTo>
                  <a:lnTo>
                    <a:pt x="645" y="33"/>
                  </a:lnTo>
                  <a:lnTo>
                    <a:pt x="645" y="29"/>
                  </a:lnTo>
                  <a:lnTo>
                    <a:pt x="681" y="29"/>
                  </a:lnTo>
                  <a:lnTo>
                    <a:pt x="681" y="33"/>
                  </a:lnTo>
                  <a:close/>
                  <a:moveTo>
                    <a:pt x="632" y="33"/>
                  </a:moveTo>
                  <a:lnTo>
                    <a:pt x="596" y="33"/>
                  </a:lnTo>
                  <a:lnTo>
                    <a:pt x="596" y="29"/>
                  </a:lnTo>
                  <a:lnTo>
                    <a:pt x="632" y="29"/>
                  </a:lnTo>
                  <a:lnTo>
                    <a:pt x="632" y="33"/>
                  </a:lnTo>
                  <a:close/>
                  <a:moveTo>
                    <a:pt x="582" y="33"/>
                  </a:moveTo>
                  <a:lnTo>
                    <a:pt x="547" y="33"/>
                  </a:lnTo>
                  <a:lnTo>
                    <a:pt x="547" y="29"/>
                  </a:lnTo>
                  <a:lnTo>
                    <a:pt x="582" y="29"/>
                  </a:lnTo>
                  <a:lnTo>
                    <a:pt x="582" y="33"/>
                  </a:lnTo>
                  <a:close/>
                  <a:moveTo>
                    <a:pt x="533" y="33"/>
                  </a:moveTo>
                  <a:lnTo>
                    <a:pt x="498" y="33"/>
                  </a:lnTo>
                  <a:lnTo>
                    <a:pt x="498" y="29"/>
                  </a:lnTo>
                  <a:lnTo>
                    <a:pt x="533" y="29"/>
                  </a:lnTo>
                  <a:lnTo>
                    <a:pt x="533" y="33"/>
                  </a:lnTo>
                  <a:close/>
                  <a:moveTo>
                    <a:pt x="484" y="33"/>
                  </a:moveTo>
                  <a:lnTo>
                    <a:pt x="448" y="33"/>
                  </a:lnTo>
                  <a:lnTo>
                    <a:pt x="448" y="29"/>
                  </a:lnTo>
                  <a:lnTo>
                    <a:pt x="484" y="29"/>
                  </a:lnTo>
                  <a:lnTo>
                    <a:pt x="484" y="33"/>
                  </a:lnTo>
                  <a:close/>
                  <a:moveTo>
                    <a:pt x="435" y="33"/>
                  </a:moveTo>
                  <a:lnTo>
                    <a:pt x="399" y="33"/>
                  </a:lnTo>
                  <a:lnTo>
                    <a:pt x="399" y="29"/>
                  </a:lnTo>
                  <a:lnTo>
                    <a:pt x="435" y="29"/>
                  </a:lnTo>
                  <a:lnTo>
                    <a:pt x="435" y="33"/>
                  </a:lnTo>
                  <a:close/>
                  <a:moveTo>
                    <a:pt x="386" y="33"/>
                  </a:moveTo>
                  <a:lnTo>
                    <a:pt x="350" y="33"/>
                  </a:lnTo>
                  <a:lnTo>
                    <a:pt x="350" y="29"/>
                  </a:lnTo>
                  <a:lnTo>
                    <a:pt x="386" y="29"/>
                  </a:lnTo>
                  <a:lnTo>
                    <a:pt x="386" y="33"/>
                  </a:lnTo>
                  <a:close/>
                  <a:moveTo>
                    <a:pt x="337" y="33"/>
                  </a:moveTo>
                  <a:lnTo>
                    <a:pt x="301" y="33"/>
                  </a:lnTo>
                  <a:lnTo>
                    <a:pt x="301" y="29"/>
                  </a:lnTo>
                  <a:lnTo>
                    <a:pt x="337" y="29"/>
                  </a:lnTo>
                  <a:lnTo>
                    <a:pt x="337" y="33"/>
                  </a:lnTo>
                  <a:close/>
                  <a:moveTo>
                    <a:pt x="287" y="33"/>
                  </a:moveTo>
                  <a:lnTo>
                    <a:pt x="252" y="33"/>
                  </a:lnTo>
                  <a:lnTo>
                    <a:pt x="252" y="29"/>
                  </a:lnTo>
                  <a:lnTo>
                    <a:pt x="287" y="29"/>
                  </a:lnTo>
                  <a:lnTo>
                    <a:pt x="287" y="33"/>
                  </a:lnTo>
                  <a:close/>
                  <a:moveTo>
                    <a:pt x="238" y="33"/>
                  </a:moveTo>
                  <a:lnTo>
                    <a:pt x="202" y="33"/>
                  </a:lnTo>
                  <a:lnTo>
                    <a:pt x="202" y="29"/>
                  </a:lnTo>
                  <a:lnTo>
                    <a:pt x="238" y="29"/>
                  </a:lnTo>
                  <a:lnTo>
                    <a:pt x="238" y="33"/>
                  </a:lnTo>
                  <a:close/>
                  <a:moveTo>
                    <a:pt x="189" y="33"/>
                  </a:moveTo>
                  <a:lnTo>
                    <a:pt x="153" y="33"/>
                  </a:lnTo>
                  <a:lnTo>
                    <a:pt x="153" y="29"/>
                  </a:lnTo>
                  <a:lnTo>
                    <a:pt x="189" y="29"/>
                  </a:lnTo>
                  <a:lnTo>
                    <a:pt x="189" y="33"/>
                  </a:lnTo>
                  <a:close/>
                  <a:moveTo>
                    <a:pt x="140" y="33"/>
                  </a:moveTo>
                  <a:lnTo>
                    <a:pt x="104" y="33"/>
                  </a:lnTo>
                  <a:lnTo>
                    <a:pt x="104" y="29"/>
                  </a:lnTo>
                  <a:lnTo>
                    <a:pt x="140" y="29"/>
                  </a:lnTo>
                  <a:lnTo>
                    <a:pt x="140" y="33"/>
                  </a:lnTo>
                  <a:close/>
                  <a:moveTo>
                    <a:pt x="91" y="33"/>
                  </a:moveTo>
                  <a:lnTo>
                    <a:pt x="55" y="33"/>
                  </a:lnTo>
                  <a:lnTo>
                    <a:pt x="55" y="29"/>
                  </a:lnTo>
                  <a:lnTo>
                    <a:pt x="91" y="29"/>
                  </a:lnTo>
                  <a:lnTo>
                    <a:pt x="91" y="33"/>
                  </a:lnTo>
                  <a:close/>
                  <a:moveTo>
                    <a:pt x="42" y="33"/>
                  </a:moveTo>
                  <a:lnTo>
                    <a:pt x="31" y="33"/>
                  </a:lnTo>
                  <a:lnTo>
                    <a:pt x="31" y="29"/>
                  </a:lnTo>
                  <a:lnTo>
                    <a:pt x="42" y="29"/>
                  </a:lnTo>
                  <a:lnTo>
                    <a:pt x="42" y="33"/>
                  </a:lnTo>
                  <a:close/>
                  <a:moveTo>
                    <a:pt x="37" y="62"/>
                  </a:moveTo>
                  <a:lnTo>
                    <a:pt x="0" y="31"/>
                  </a:lnTo>
                  <a:lnTo>
                    <a:pt x="37" y="0"/>
                  </a:lnTo>
                  <a:lnTo>
                    <a:pt x="37"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Rectangle 57"/>
            <p:cNvSpPr>
              <a:spLocks noChangeArrowheads="1"/>
            </p:cNvSpPr>
            <p:nvPr/>
          </p:nvSpPr>
          <p:spPr bwMode="auto">
            <a:xfrm>
              <a:off x="4966" y="1853"/>
              <a:ext cx="364"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newQuery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5" name="Rectangle 58"/>
            <p:cNvSpPr>
              <a:spLocks noChangeArrowheads="1"/>
            </p:cNvSpPr>
            <p:nvPr/>
          </p:nvSpPr>
          <p:spPr bwMode="auto">
            <a:xfrm>
              <a:off x="5294" y="1853"/>
              <a:ext cx="85"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6" name="Freeform 59"/>
            <p:cNvSpPr>
              <a:spLocks noEditPoints="1"/>
            </p:cNvSpPr>
            <p:nvPr/>
          </p:nvSpPr>
          <p:spPr bwMode="auto">
            <a:xfrm>
              <a:off x="4943" y="1905"/>
              <a:ext cx="1713" cy="63"/>
            </a:xfrm>
            <a:custGeom>
              <a:avLst/>
              <a:gdLst>
                <a:gd name="T0" fmla="*/ 0 w 1713"/>
                <a:gd name="T1" fmla="*/ 29 h 63"/>
                <a:gd name="T2" fmla="*/ 1682 w 1713"/>
                <a:gd name="T3" fmla="*/ 29 h 63"/>
                <a:gd name="T4" fmla="*/ 1682 w 1713"/>
                <a:gd name="T5" fmla="*/ 34 h 63"/>
                <a:gd name="T6" fmla="*/ 0 w 1713"/>
                <a:gd name="T7" fmla="*/ 34 h 63"/>
                <a:gd name="T8" fmla="*/ 0 w 1713"/>
                <a:gd name="T9" fmla="*/ 29 h 63"/>
                <a:gd name="T10" fmla="*/ 1676 w 1713"/>
                <a:gd name="T11" fmla="*/ 0 h 63"/>
                <a:gd name="T12" fmla="*/ 1713 w 1713"/>
                <a:gd name="T13" fmla="*/ 31 h 63"/>
                <a:gd name="T14" fmla="*/ 1676 w 1713"/>
                <a:gd name="T15" fmla="*/ 63 h 63"/>
                <a:gd name="T16" fmla="*/ 1676 w 1713"/>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3" h="63">
                  <a:moveTo>
                    <a:pt x="0" y="29"/>
                  </a:moveTo>
                  <a:lnTo>
                    <a:pt x="1682" y="29"/>
                  </a:lnTo>
                  <a:lnTo>
                    <a:pt x="1682" y="34"/>
                  </a:lnTo>
                  <a:lnTo>
                    <a:pt x="0" y="34"/>
                  </a:lnTo>
                  <a:lnTo>
                    <a:pt x="0" y="29"/>
                  </a:lnTo>
                  <a:close/>
                  <a:moveTo>
                    <a:pt x="1676" y="0"/>
                  </a:moveTo>
                  <a:lnTo>
                    <a:pt x="1713" y="31"/>
                  </a:lnTo>
                  <a:lnTo>
                    <a:pt x="1676" y="63"/>
                  </a:lnTo>
                  <a:lnTo>
                    <a:pt x="167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Rectangle 60"/>
            <p:cNvSpPr>
              <a:spLocks noChangeArrowheads="1"/>
            </p:cNvSpPr>
            <p:nvPr/>
          </p:nvSpPr>
          <p:spPr bwMode="auto">
            <a:xfrm>
              <a:off x="4703" y="2036"/>
              <a:ext cx="18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iterator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8" name="Freeform 61"/>
            <p:cNvSpPr>
              <a:spLocks noEditPoints="1"/>
            </p:cNvSpPr>
            <p:nvPr/>
          </p:nvSpPr>
          <p:spPr bwMode="auto">
            <a:xfrm>
              <a:off x="4272" y="2053"/>
              <a:ext cx="596" cy="62"/>
            </a:xfrm>
            <a:custGeom>
              <a:avLst/>
              <a:gdLst>
                <a:gd name="T0" fmla="*/ 561 w 596"/>
                <a:gd name="T1" fmla="*/ 33 h 62"/>
                <a:gd name="T2" fmla="*/ 596 w 596"/>
                <a:gd name="T3" fmla="*/ 29 h 62"/>
                <a:gd name="T4" fmla="*/ 547 w 596"/>
                <a:gd name="T5" fmla="*/ 33 h 62"/>
                <a:gd name="T6" fmla="*/ 511 w 596"/>
                <a:gd name="T7" fmla="*/ 29 h 62"/>
                <a:gd name="T8" fmla="*/ 547 w 596"/>
                <a:gd name="T9" fmla="*/ 33 h 62"/>
                <a:gd name="T10" fmla="*/ 462 w 596"/>
                <a:gd name="T11" fmla="*/ 33 h 62"/>
                <a:gd name="T12" fmla="*/ 498 w 596"/>
                <a:gd name="T13" fmla="*/ 29 h 62"/>
                <a:gd name="T14" fmla="*/ 449 w 596"/>
                <a:gd name="T15" fmla="*/ 33 h 62"/>
                <a:gd name="T16" fmla="*/ 413 w 596"/>
                <a:gd name="T17" fmla="*/ 29 h 62"/>
                <a:gd name="T18" fmla="*/ 449 w 596"/>
                <a:gd name="T19" fmla="*/ 33 h 62"/>
                <a:gd name="T20" fmla="*/ 364 w 596"/>
                <a:gd name="T21" fmla="*/ 33 h 62"/>
                <a:gd name="T22" fmla="*/ 400 w 596"/>
                <a:gd name="T23" fmla="*/ 29 h 62"/>
                <a:gd name="T24" fmla="*/ 350 w 596"/>
                <a:gd name="T25" fmla="*/ 33 h 62"/>
                <a:gd name="T26" fmla="*/ 315 w 596"/>
                <a:gd name="T27" fmla="*/ 29 h 62"/>
                <a:gd name="T28" fmla="*/ 350 w 596"/>
                <a:gd name="T29" fmla="*/ 33 h 62"/>
                <a:gd name="T30" fmla="*/ 266 w 596"/>
                <a:gd name="T31" fmla="*/ 33 h 62"/>
                <a:gd name="T32" fmla="*/ 301 w 596"/>
                <a:gd name="T33" fmla="*/ 29 h 62"/>
                <a:gd name="T34" fmla="*/ 252 w 596"/>
                <a:gd name="T35" fmla="*/ 33 h 62"/>
                <a:gd name="T36" fmla="*/ 216 w 596"/>
                <a:gd name="T37" fmla="*/ 29 h 62"/>
                <a:gd name="T38" fmla="*/ 252 w 596"/>
                <a:gd name="T39" fmla="*/ 33 h 62"/>
                <a:gd name="T40" fmla="*/ 167 w 596"/>
                <a:gd name="T41" fmla="*/ 33 h 62"/>
                <a:gd name="T42" fmla="*/ 203 w 596"/>
                <a:gd name="T43" fmla="*/ 29 h 62"/>
                <a:gd name="T44" fmla="*/ 154 w 596"/>
                <a:gd name="T45" fmla="*/ 33 h 62"/>
                <a:gd name="T46" fmla="*/ 118 w 596"/>
                <a:gd name="T47" fmla="*/ 29 h 62"/>
                <a:gd name="T48" fmla="*/ 154 w 596"/>
                <a:gd name="T49" fmla="*/ 33 h 62"/>
                <a:gd name="T50" fmla="*/ 69 w 596"/>
                <a:gd name="T51" fmla="*/ 33 h 62"/>
                <a:gd name="T52" fmla="*/ 105 w 596"/>
                <a:gd name="T53" fmla="*/ 29 h 62"/>
                <a:gd name="T54" fmla="*/ 55 w 596"/>
                <a:gd name="T55" fmla="*/ 33 h 62"/>
                <a:gd name="T56" fmla="*/ 31 w 596"/>
                <a:gd name="T57" fmla="*/ 29 h 62"/>
                <a:gd name="T58" fmla="*/ 55 w 596"/>
                <a:gd name="T59" fmla="*/ 33 h 62"/>
                <a:gd name="T60" fmla="*/ 0 w 596"/>
                <a:gd name="T61" fmla="*/ 31 h 62"/>
                <a:gd name="T62" fmla="*/ 38 w 596"/>
                <a:gd name="T63"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2">
                  <a:moveTo>
                    <a:pt x="596" y="33"/>
                  </a:moveTo>
                  <a:lnTo>
                    <a:pt x="561" y="33"/>
                  </a:lnTo>
                  <a:lnTo>
                    <a:pt x="561" y="29"/>
                  </a:lnTo>
                  <a:lnTo>
                    <a:pt x="596" y="29"/>
                  </a:lnTo>
                  <a:lnTo>
                    <a:pt x="596" y="33"/>
                  </a:lnTo>
                  <a:close/>
                  <a:moveTo>
                    <a:pt x="547" y="33"/>
                  </a:moveTo>
                  <a:lnTo>
                    <a:pt x="511" y="33"/>
                  </a:lnTo>
                  <a:lnTo>
                    <a:pt x="511" y="29"/>
                  </a:lnTo>
                  <a:lnTo>
                    <a:pt x="547" y="29"/>
                  </a:lnTo>
                  <a:lnTo>
                    <a:pt x="547" y="33"/>
                  </a:lnTo>
                  <a:close/>
                  <a:moveTo>
                    <a:pt x="498" y="33"/>
                  </a:moveTo>
                  <a:lnTo>
                    <a:pt x="462" y="33"/>
                  </a:lnTo>
                  <a:lnTo>
                    <a:pt x="462" y="29"/>
                  </a:lnTo>
                  <a:lnTo>
                    <a:pt x="498" y="29"/>
                  </a:lnTo>
                  <a:lnTo>
                    <a:pt x="498" y="33"/>
                  </a:lnTo>
                  <a:close/>
                  <a:moveTo>
                    <a:pt x="449" y="33"/>
                  </a:moveTo>
                  <a:lnTo>
                    <a:pt x="413" y="33"/>
                  </a:lnTo>
                  <a:lnTo>
                    <a:pt x="413" y="29"/>
                  </a:lnTo>
                  <a:lnTo>
                    <a:pt x="449" y="29"/>
                  </a:lnTo>
                  <a:lnTo>
                    <a:pt x="449" y="33"/>
                  </a:lnTo>
                  <a:close/>
                  <a:moveTo>
                    <a:pt x="400" y="33"/>
                  </a:moveTo>
                  <a:lnTo>
                    <a:pt x="364" y="33"/>
                  </a:lnTo>
                  <a:lnTo>
                    <a:pt x="364" y="29"/>
                  </a:lnTo>
                  <a:lnTo>
                    <a:pt x="400" y="29"/>
                  </a:lnTo>
                  <a:lnTo>
                    <a:pt x="400" y="33"/>
                  </a:lnTo>
                  <a:close/>
                  <a:moveTo>
                    <a:pt x="350" y="33"/>
                  </a:moveTo>
                  <a:lnTo>
                    <a:pt x="315" y="33"/>
                  </a:lnTo>
                  <a:lnTo>
                    <a:pt x="315" y="29"/>
                  </a:lnTo>
                  <a:lnTo>
                    <a:pt x="350" y="29"/>
                  </a:lnTo>
                  <a:lnTo>
                    <a:pt x="350" y="33"/>
                  </a:lnTo>
                  <a:close/>
                  <a:moveTo>
                    <a:pt x="301" y="33"/>
                  </a:moveTo>
                  <a:lnTo>
                    <a:pt x="266" y="33"/>
                  </a:lnTo>
                  <a:lnTo>
                    <a:pt x="266" y="29"/>
                  </a:lnTo>
                  <a:lnTo>
                    <a:pt x="301" y="29"/>
                  </a:lnTo>
                  <a:lnTo>
                    <a:pt x="301" y="33"/>
                  </a:lnTo>
                  <a:close/>
                  <a:moveTo>
                    <a:pt x="252" y="33"/>
                  </a:moveTo>
                  <a:lnTo>
                    <a:pt x="216" y="33"/>
                  </a:lnTo>
                  <a:lnTo>
                    <a:pt x="216" y="29"/>
                  </a:lnTo>
                  <a:lnTo>
                    <a:pt x="252" y="29"/>
                  </a:lnTo>
                  <a:lnTo>
                    <a:pt x="252" y="33"/>
                  </a:lnTo>
                  <a:close/>
                  <a:moveTo>
                    <a:pt x="203" y="33"/>
                  </a:moveTo>
                  <a:lnTo>
                    <a:pt x="167" y="33"/>
                  </a:lnTo>
                  <a:lnTo>
                    <a:pt x="167" y="29"/>
                  </a:lnTo>
                  <a:lnTo>
                    <a:pt x="203" y="29"/>
                  </a:lnTo>
                  <a:lnTo>
                    <a:pt x="203" y="33"/>
                  </a:lnTo>
                  <a:close/>
                  <a:moveTo>
                    <a:pt x="154" y="33"/>
                  </a:moveTo>
                  <a:lnTo>
                    <a:pt x="118" y="33"/>
                  </a:lnTo>
                  <a:lnTo>
                    <a:pt x="118" y="29"/>
                  </a:lnTo>
                  <a:lnTo>
                    <a:pt x="154" y="29"/>
                  </a:lnTo>
                  <a:lnTo>
                    <a:pt x="154" y="33"/>
                  </a:lnTo>
                  <a:close/>
                  <a:moveTo>
                    <a:pt x="105" y="33"/>
                  </a:moveTo>
                  <a:lnTo>
                    <a:pt x="69" y="33"/>
                  </a:lnTo>
                  <a:lnTo>
                    <a:pt x="69" y="29"/>
                  </a:lnTo>
                  <a:lnTo>
                    <a:pt x="105" y="29"/>
                  </a:lnTo>
                  <a:lnTo>
                    <a:pt x="105" y="33"/>
                  </a:lnTo>
                  <a:close/>
                  <a:moveTo>
                    <a:pt x="55" y="33"/>
                  </a:moveTo>
                  <a:lnTo>
                    <a:pt x="31" y="33"/>
                  </a:lnTo>
                  <a:lnTo>
                    <a:pt x="31" y="29"/>
                  </a:lnTo>
                  <a:lnTo>
                    <a:pt x="55" y="29"/>
                  </a:lnTo>
                  <a:lnTo>
                    <a:pt x="55" y="33"/>
                  </a:lnTo>
                  <a:close/>
                  <a:moveTo>
                    <a:pt x="38" y="62"/>
                  </a:moveTo>
                  <a:lnTo>
                    <a:pt x="0" y="31"/>
                  </a:lnTo>
                  <a:lnTo>
                    <a:pt x="38" y="0"/>
                  </a:lnTo>
                  <a:lnTo>
                    <a:pt x="38"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62"/>
            <p:cNvSpPr>
              <a:spLocks noEditPoints="1"/>
            </p:cNvSpPr>
            <p:nvPr/>
          </p:nvSpPr>
          <p:spPr bwMode="auto">
            <a:xfrm>
              <a:off x="3900" y="2158"/>
              <a:ext cx="3120" cy="4"/>
            </a:xfrm>
            <a:custGeom>
              <a:avLst/>
              <a:gdLst>
                <a:gd name="T0" fmla="*/ 49 w 3120"/>
                <a:gd name="T1" fmla="*/ 0 h 4"/>
                <a:gd name="T2" fmla="*/ 134 w 3120"/>
                <a:gd name="T3" fmla="*/ 0 h 4"/>
                <a:gd name="T4" fmla="*/ 183 w 3120"/>
                <a:gd name="T5" fmla="*/ 4 h 4"/>
                <a:gd name="T6" fmla="*/ 196 w 3120"/>
                <a:gd name="T7" fmla="*/ 4 h 4"/>
                <a:gd name="T8" fmla="*/ 246 w 3120"/>
                <a:gd name="T9" fmla="*/ 0 h 4"/>
                <a:gd name="T10" fmla="*/ 344 w 3120"/>
                <a:gd name="T11" fmla="*/ 0 h 4"/>
                <a:gd name="T12" fmla="*/ 429 w 3120"/>
                <a:gd name="T13" fmla="*/ 0 h 4"/>
                <a:gd name="T14" fmla="*/ 478 w 3120"/>
                <a:gd name="T15" fmla="*/ 4 h 4"/>
                <a:gd name="T16" fmla="*/ 491 w 3120"/>
                <a:gd name="T17" fmla="*/ 4 h 4"/>
                <a:gd name="T18" fmla="*/ 541 w 3120"/>
                <a:gd name="T19" fmla="*/ 0 h 4"/>
                <a:gd name="T20" fmla="*/ 639 w 3120"/>
                <a:gd name="T21" fmla="*/ 0 h 4"/>
                <a:gd name="T22" fmla="*/ 724 w 3120"/>
                <a:gd name="T23" fmla="*/ 0 h 4"/>
                <a:gd name="T24" fmla="*/ 773 w 3120"/>
                <a:gd name="T25" fmla="*/ 4 h 4"/>
                <a:gd name="T26" fmla="*/ 787 w 3120"/>
                <a:gd name="T27" fmla="*/ 4 h 4"/>
                <a:gd name="T28" fmla="*/ 836 w 3120"/>
                <a:gd name="T29" fmla="*/ 0 h 4"/>
                <a:gd name="T30" fmla="*/ 934 w 3120"/>
                <a:gd name="T31" fmla="*/ 0 h 4"/>
                <a:gd name="T32" fmla="*/ 1019 w 3120"/>
                <a:gd name="T33" fmla="*/ 0 h 4"/>
                <a:gd name="T34" fmla="*/ 1068 w 3120"/>
                <a:gd name="T35" fmla="*/ 4 h 4"/>
                <a:gd name="T36" fmla="*/ 1082 w 3120"/>
                <a:gd name="T37" fmla="*/ 4 h 4"/>
                <a:gd name="T38" fmla="*/ 1131 w 3120"/>
                <a:gd name="T39" fmla="*/ 0 h 4"/>
                <a:gd name="T40" fmla="*/ 1229 w 3120"/>
                <a:gd name="T41" fmla="*/ 0 h 4"/>
                <a:gd name="T42" fmla="*/ 1314 w 3120"/>
                <a:gd name="T43" fmla="*/ 0 h 4"/>
                <a:gd name="T44" fmla="*/ 1363 w 3120"/>
                <a:gd name="T45" fmla="*/ 4 h 4"/>
                <a:gd name="T46" fmla="*/ 1377 w 3120"/>
                <a:gd name="T47" fmla="*/ 4 h 4"/>
                <a:gd name="T48" fmla="*/ 1426 w 3120"/>
                <a:gd name="T49" fmla="*/ 0 h 4"/>
                <a:gd name="T50" fmla="*/ 1524 w 3120"/>
                <a:gd name="T51" fmla="*/ 0 h 4"/>
                <a:gd name="T52" fmla="*/ 1609 w 3120"/>
                <a:gd name="T53" fmla="*/ 0 h 4"/>
                <a:gd name="T54" fmla="*/ 1658 w 3120"/>
                <a:gd name="T55" fmla="*/ 4 h 4"/>
                <a:gd name="T56" fmla="*/ 1672 w 3120"/>
                <a:gd name="T57" fmla="*/ 4 h 4"/>
                <a:gd name="T58" fmla="*/ 1721 w 3120"/>
                <a:gd name="T59" fmla="*/ 0 h 4"/>
                <a:gd name="T60" fmla="*/ 1819 w 3120"/>
                <a:gd name="T61" fmla="*/ 0 h 4"/>
                <a:gd name="T62" fmla="*/ 1904 w 3120"/>
                <a:gd name="T63" fmla="*/ 0 h 4"/>
                <a:gd name="T64" fmla="*/ 1953 w 3120"/>
                <a:gd name="T65" fmla="*/ 4 h 4"/>
                <a:gd name="T66" fmla="*/ 1967 w 3120"/>
                <a:gd name="T67" fmla="*/ 4 h 4"/>
                <a:gd name="T68" fmla="*/ 2016 w 3120"/>
                <a:gd name="T69" fmla="*/ 0 h 4"/>
                <a:gd name="T70" fmla="*/ 2114 w 3120"/>
                <a:gd name="T71" fmla="*/ 0 h 4"/>
                <a:gd name="T72" fmla="*/ 2199 w 3120"/>
                <a:gd name="T73" fmla="*/ 0 h 4"/>
                <a:gd name="T74" fmla="*/ 2248 w 3120"/>
                <a:gd name="T75" fmla="*/ 4 h 4"/>
                <a:gd name="T76" fmla="*/ 2262 w 3120"/>
                <a:gd name="T77" fmla="*/ 4 h 4"/>
                <a:gd name="T78" fmla="*/ 2311 w 3120"/>
                <a:gd name="T79" fmla="*/ 0 h 4"/>
                <a:gd name="T80" fmla="*/ 2409 w 3120"/>
                <a:gd name="T81" fmla="*/ 0 h 4"/>
                <a:gd name="T82" fmla="*/ 2494 w 3120"/>
                <a:gd name="T83" fmla="*/ 0 h 4"/>
                <a:gd name="T84" fmla="*/ 2543 w 3120"/>
                <a:gd name="T85" fmla="*/ 4 h 4"/>
                <a:gd name="T86" fmla="*/ 2557 w 3120"/>
                <a:gd name="T87" fmla="*/ 4 h 4"/>
                <a:gd name="T88" fmla="*/ 2606 w 3120"/>
                <a:gd name="T89" fmla="*/ 0 h 4"/>
                <a:gd name="T90" fmla="*/ 2704 w 3120"/>
                <a:gd name="T91" fmla="*/ 0 h 4"/>
                <a:gd name="T92" fmla="*/ 2789 w 3120"/>
                <a:gd name="T93" fmla="*/ 0 h 4"/>
                <a:gd name="T94" fmla="*/ 2838 w 3120"/>
                <a:gd name="T95" fmla="*/ 4 h 4"/>
                <a:gd name="T96" fmla="*/ 2852 w 3120"/>
                <a:gd name="T97" fmla="*/ 4 h 4"/>
                <a:gd name="T98" fmla="*/ 2901 w 3120"/>
                <a:gd name="T99" fmla="*/ 0 h 4"/>
                <a:gd name="T100" fmla="*/ 2999 w 3120"/>
                <a:gd name="T101" fmla="*/ 0 h 4"/>
                <a:gd name="T102" fmla="*/ 3084 w 3120"/>
                <a:gd name="T103" fmla="*/ 0 h 4"/>
                <a:gd name="T104" fmla="*/ 3120 w 3120"/>
                <a:gd name="T105"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20" h="4">
                  <a:moveTo>
                    <a:pt x="0" y="0"/>
                  </a:moveTo>
                  <a:lnTo>
                    <a:pt x="36" y="0"/>
                  </a:lnTo>
                  <a:lnTo>
                    <a:pt x="36" y="4"/>
                  </a:lnTo>
                  <a:lnTo>
                    <a:pt x="0" y="4"/>
                  </a:lnTo>
                  <a:lnTo>
                    <a:pt x="0" y="0"/>
                  </a:lnTo>
                  <a:close/>
                  <a:moveTo>
                    <a:pt x="49" y="0"/>
                  </a:moveTo>
                  <a:lnTo>
                    <a:pt x="85" y="0"/>
                  </a:lnTo>
                  <a:lnTo>
                    <a:pt x="85" y="4"/>
                  </a:lnTo>
                  <a:lnTo>
                    <a:pt x="49" y="4"/>
                  </a:lnTo>
                  <a:lnTo>
                    <a:pt x="49" y="0"/>
                  </a:lnTo>
                  <a:close/>
                  <a:moveTo>
                    <a:pt x="98" y="0"/>
                  </a:moveTo>
                  <a:lnTo>
                    <a:pt x="134" y="0"/>
                  </a:lnTo>
                  <a:lnTo>
                    <a:pt x="134" y="4"/>
                  </a:lnTo>
                  <a:lnTo>
                    <a:pt x="98" y="4"/>
                  </a:lnTo>
                  <a:lnTo>
                    <a:pt x="98" y="0"/>
                  </a:lnTo>
                  <a:close/>
                  <a:moveTo>
                    <a:pt x="147" y="0"/>
                  </a:moveTo>
                  <a:lnTo>
                    <a:pt x="183" y="0"/>
                  </a:lnTo>
                  <a:lnTo>
                    <a:pt x="183" y="4"/>
                  </a:lnTo>
                  <a:lnTo>
                    <a:pt x="147" y="4"/>
                  </a:lnTo>
                  <a:lnTo>
                    <a:pt x="147" y="0"/>
                  </a:lnTo>
                  <a:close/>
                  <a:moveTo>
                    <a:pt x="196" y="0"/>
                  </a:moveTo>
                  <a:lnTo>
                    <a:pt x="232" y="0"/>
                  </a:lnTo>
                  <a:lnTo>
                    <a:pt x="232" y="4"/>
                  </a:lnTo>
                  <a:lnTo>
                    <a:pt x="196" y="4"/>
                  </a:lnTo>
                  <a:lnTo>
                    <a:pt x="196" y="0"/>
                  </a:lnTo>
                  <a:close/>
                  <a:moveTo>
                    <a:pt x="246" y="0"/>
                  </a:moveTo>
                  <a:lnTo>
                    <a:pt x="281" y="0"/>
                  </a:lnTo>
                  <a:lnTo>
                    <a:pt x="281" y="4"/>
                  </a:lnTo>
                  <a:lnTo>
                    <a:pt x="246" y="4"/>
                  </a:lnTo>
                  <a:lnTo>
                    <a:pt x="246" y="0"/>
                  </a:lnTo>
                  <a:close/>
                  <a:moveTo>
                    <a:pt x="295" y="0"/>
                  </a:moveTo>
                  <a:lnTo>
                    <a:pt x="331" y="0"/>
                  </a:lnTo>
                  <a:lnTo>
                    <a:pt x="331" y="4"/>
                  </a:lnTo>
                  <a:lnTo>
                    <a:pt x="295" y="4"/>
                  </a:lnTo>
                  <a:lnTo>
                    <a:pt x="295" y="0"/>
                  </a:lnTo>
                  <a:close/>
                  <a:moveTo>
                    <a:pt x="344" y="0"/>
                  </a:moveTo>
                  <a:lnTo>
                    <a:pt x="380" y="0"/>
                  </a:lnTo>
                  <a:lnTo>
                    <a:pt x="380" y="4"/>
                  </a:lnTo>
                  <a:lnTo>
                    <a:pt x="344" y="4"/>
                  </a:lnTo>
                  <a:lnTo>
                    <a:pt x="344" y="0"/>
                  </a:lnTo>
                  <a:close/>
                  <a:moveTo>
                    <a:pt x="393" y="0"/>
                  </a:moveTo>
                  <a:lnTo>
                    <a:pt x="429" y="0"/>
                  </a:lnTo>
                  <a:lnTo>
                    <a:pt x="429" y="4"/>
                  </a:lnTo>
                  <a:lnTo>
                    <a:pt x="393" y="4"/>
                  </a:lnTo>
                  <a:lnTo>
                    <a:pt x="393" y="0"/>
                  </a:lnTo>
                  <a:close/>
                  <a:moveTo>
                    <a:pt x="442" y="0"/>
                  </a:moveTo>
                  <a:lnTo>
                    <a:pt x="478" y="0"/>
                  </a:lnTo>
                  <a:lnTo>
                    <a:pt x="478" y="4"/>
                  </a:lnTo>
                  <a:lnTo>
                    <a:pt x="442" y="4"/>
                  </a:lnTo>
                  <a:lnTo>
                    <a:pt x="442" y="0"/>
                  </a:lnTo>
                  <a:close/>
                  <a:moveTo>
                    <a:pt x="491" y="0"/>
                  </a:moveTo>
                  <a:lnTo>
                    <a:pt x="527" y="0"/>
                  </a:lnTo>
                  <a:lnTo>
                    <a:pt x="527" y="4"/>
                  </a:lnTo>
                  <a:lnTo>
                    <a:pt x="491" y="4"/>
                  </a:lnTo>
                  <a:lnTo>
                    <a:pt x="491" y="0"/>
                  </a:lnTo>
                  <a:close/>
                  <a:moveTo>
                    <a:pt x="541" y="0"/>
                  </a:moveTo>
                  <a:lnTo>
                    <a:pt x="576" y="0"/>
                  </a:lnTo>
                  <a:lnTo>
                    <a:pt x="576" y="4"/>
                  </a:lnTo>
                  <a:lnTo>
                    <a:pt x="541" y="4"/>
                  </a:lnTo>
                  <a:lnTo>
                    <a:pt x="541" y="0"/>
                  </a:lnTo>
                  <a:close/>
                  <a:moveTo>
                    <a:pt x="590" y="0"/>
                  </a:moveTo>
                  <a:lnTo>
                    <a:pt x="626" y="0"/>
                  </a:lnTo>
                  <a:lnTo>
                    <a:pt x="626" y="4"/>
                  </a:lnTo>
                  <a:lnTo>
                    <a:pt x="590" y="4"/>
                  </a:lnTo>
                  <a:lnTo>
                    <a:pt x="590" y="0"/>
                  </a:lnTo>
                  <a:close/>
                  <a:moveTo>
                    <a:pt x="639" y="0"/>
                  </a:moveTo>
                  <a:lnTo>
                    <a:pt x="675" y="0"/>
                  </a:lnTo>
                  <a:lnTo>
                    <a:pt x="675" y="4"/>
                  </a:lnTo>
                  <a:lnTo>
                    <a:pt x="639" y="4"/>
                  </a:lnTo>
                  <a:lnTo>
                    <a:pt x="639" y="0"/>
                  </a:lnTo>
                  <a:close/>
                  <a:moveTo>
                    <a:pt x="688" y="0"/>
                  </a:moveTo>
                  <a:lnTo>
                    <a:pt x="724" y="0"/>
                  </a:lnTo>
                  <a:lnTo>
                    <a:pt x="724" y="4"/>
                  </a:lnTo>
                  <a:lnTo>
                    <a:pt x="688" y="4"/>
                  </a:lnTo>
                  <a:lnTo>
                    <a:pt x="688" y="0"/>
                  </a:lnTo>
                  <a:close/>
                  <a:moveTo>
                    <a:pt x="737" y="0"/>
                  </a:moveTo>
                  <a:lnTo>
                    <a:pt x="773" y="0"/>
                  </a:lnTo>
                  <a:lnTo>
                    <a:pt x="773" y="4"/>
                  </a:lnTo>
                  <a:lnTo>
                    <a:pt x="737" y="4"/>
                  </a:lnTo>
                  <a:lnTo>
                    <a:pt x="737" y="0"/>
                  </a:lnTo>
                  <a:close/>
                  <a:moveTo>
                    <a:pt x="787" y="0"/>
                  </a:moveTo>
                  <a:lnTo>
                    <a:pt x="822" y="0"/>
                  </a:lnTo>
                  <a:lnTo>
                    <a:pt x="822" y="4"/>
                  </a:lnTo>
                  <a:lnTo>
                    <a:pt x="787" y="4"/>
                  </a:lnTo>
                  <a:lnTo>
                    <a:pt x="787" y="0"/>
                  </a:lnTo>
                  <a:close/>
                  <a:moveTo>
                    <a:pt x="836" y="0"/>
                  </a:moveTo>
                  <a:lnTo>
                    <a:pt x="871" y="0"/>
                  </a:lnTo>
                  <a:lnTo>
                    <a:pt x="871" y="4"/>
                  </a:lnTo>
                  <a:lnTo>
                    <a:pt x="836" y="4"/>
                  </a:lnTo>
                  <a:lnTo>
                    <a:pt x="836" y="0"/>
                  </a:lnTo>
                  <a:close/>
                  <a:moveTo>
                    <a:pt x="885" y="0"/>
                  </a:moveTo>
                  <a:lnTo>
                    <a:pt x="921" y="0"/>
                  </a:lnTo>
                  <a:lnTo>
                    <a:pt x="921" y="4"/>
                  </a:lnTo>
                  <a:lnTo>
                    <a:pt x="885" y="4"/>
                  </a:lnTo>
                  <a:lnTo>
                    <a:pt x="885" y="0"/>
                  </a:lnTo>
                  <a:close/>
                  <a:moveTo>
                    <a:pt x="934" y="0"/>
                  </a:moveTo>
                  <a:lnTo>
                    <a:pt x="970" y="0"/>
                  </a:lnTo>
                  <a:lnTo>
                    <a:pt x="970" y="4"/>
                  </a:lnTo>
                  <a:lnTo>
                    <a:pt x="934" y="4"/>
                  </a:lnTo>
                  <a:lnTo>
                    <a:pt x="934" y="0"/>
                  </a:lnTo>
                  <a:close/>
                  <a:moveTo>
                    <a:pt x="983" y="0"/>
                  </a:moveTo>
                  <a:lnTo>
                    <a:pt x="1019" y="0"/>
                  </a:lnTo>
                  <a:lnTo>
                    <a:pt x="1019" y="4"/>
                  </a:lnTo>
                  <a:lnTo>
                    <a:pt x="983" y="4"/>
                  </a:lnTo>
                  <a:lnTo>
                    <a:pt x="983" y="0"/>
                  </a:lnTo>
                  <a:close/>
                  <a:moveTo>
                    <a:pt x="1032" y="0"/>
                  </a:moveTo>
                  <a:lnTo>
                    <a:pt x="1068" y="0"/>
                  </a:lnTo>
                  <a:lnTo>
                    <a:pt x="1068" y="4"/>
                  </a:lnTo>
                  <a:lnTo>
                    <a:pt x="1032" y="4"/>
                  </a:lnTo>
                  <a:lnTo>
                    <a:pt x="1032" y="0"/>
                  </a:lnTo>
                  <a:close/>
                  <a:moveTo>
                    <a:pt x="1082" y="0"/>
                  </a:moveTo>
                  <a:lnTo>
                    <a:pt x="1117" y="0"/>
                  </a:lnTo>
                  <a:lnTo>
                    <a:pt x="1117" y="4"/>
                  </a:lnTo>
                  <a:lnTo>
                    <a:pt x="1082" y="4"/>
                  </a:lnTo>
                  <a:lnTo>
                    <a:pt x="1082" y="0"/>
                  </a:lnTo>
                  <a:close/>
                  <a:moveTo>
                    <a:pt x="1131" y="0"/>
                  </a:moveTo>
                  <a:lnTo>
                    <a:pt x="1167" y="0"/>
                  </a:lnTo>
                  <a:lnTo>
                    <a:pt x="1167" y="4"/>
                  </a:lnTo>
                  <a:lnTo>
                    <a:pt x="1131" y="4"/>
                  </a:lnTo>
                  <a:lnTo>
                    <a:pt x="1131" y="0"/>
                  </a:lnTo>
                  <a:close/>
                  <a:moveTo>
                    <a:pt x="1180" y="0"/>
                  </a:moveTo>
                  <a:lnTo>
                    <a:pt x="1216" y="0"/>
                  </a:lnTo>
                  <a:lnTo>
                    <a:pt x="1216" y="4"/>
                  </a:lnTo>
                  <a:lnTo>
                    <a:pt x="1180" y="4"/>
                  </a:lnTo>
                  <a:lnTo>
                    <a:pt x="1180" y="0"/>
                  </a:lnTo>
                  <a:close/>
                  <a:moveTo>
                    <a:pt x="1229" y="0"/>
                  </a:moveTo>
                  <a:lnTo>
                    <a:pt x="1265" y="0"/>
                  </a:lnTo>
                  <a:lnTo>
                    <a:pt x="1265" y="4"/>
                  </a:lnTo>
                  <a:lnTo>
                    <a:pt x="1229" y="4"/>
                  </a:lnTo>
                  <a:lnTo>
                    <a:pt x="1229" y="0"/>
                  </a:lnTo>
                  <a:close/>
                  <a:moveTo>
                    <a:pt x="1278" y="0"/>
                  </a:moveTo>
                  <a:lnTo>
                    <a:pt x="1314" y="0"/>
                  </a:lnTo>
                  <a:lnTo>
                    <a:pt x="1314" y="4"/>
                  </a:lnTo>
                  <a:lnTo>
                    <a:pt x="1278" y="4"/>
                  </a:lnTo>
                  <a:lnTo>
                    <a:pt x="1278" y="0"/>
                  </a:lnTo>
                  <a:close/>
                  <a:moveTo>
                    <a:pt x="1327" y="0"/>
                  </a:moveTo>
                  <a:lnTo>
                    <a:pt x="1363" y="0"/>
                  </a:lnTo>
                  <a:lnTo>
                    <a:pt x="1363" y="4"/>
                  </a:lnTo>
                  <a:lnTo>
                    <a:pt x="1327" y="4"/>
                  </a:lnTo>
                  <a:lnTo>
                    <a:pt x="1327" y="0"/>
                  </a:lnTo>
                  <a:close/>
                  <a:moveTo>
                    <a:pt x="1377" y="0"/>
                  </a:moveTo>
                  <a:lnTo>
                    <a:pt x="1412" y="0"/>
                  </a:lnTo>
                  <a:lnTo>
                    <a:pt x="1412" y="4"/>
                  </a:lnTo>
                  <a:lnTo>
                    <a:pt x="1377" y="4"/>
                  </a:lnTo>
                  <a:lnTo>
                    <a:pt x="1377" y="0"/>
                  </a:lnTo>
                  <a:close/>
                  <a:moveTo>
                    <a:pt x="1426" y="0"/>
                  </a:moveTo>
                  <a:lnTo>
                    <a:pt x="1462" y="0"/>
                  </a:lnTo>
                  <a:lnTo>
                    <a:pt x="1462" y="4"/>
                  </a:lnTo>
                  <a:lnTo>
                    <a:pt x="1426" y="4"/>
                  </a:lnTo>
                  <a:lnTo>
                    <a:pt x="1426" y="0"/>
                  </a:lnTo>
                  <a:close/>
                  <a:moveTo>
                    <a:pt x="1475" y="0"/>
                  </a:moveTo>
                  <a:lnTo>
                    <a:pt x="1511" y="0"/>
                  </a:lnTo>
                  <a:lnTo>
                    <a:pt x="1511" y="4"/>
                  </a:lnTo>
                  <a:lnTo>
                    <a:pt x="1475" y="4"/>
                  </a:lnTo>
                  <a:lnTo>
                    <a:pt x="1475" y="0"/>
                  </a:lnTo>
                  <a:close/>
                  <a:moveTo>
                    <a:pt x="1524" y="0"/>
                  </a:moveTo>
                  <a:lnTo>
                    <a:pt x="1560" y="0"/>
                  </a:lnTo>
                  <a:lnTo>
                    <a:pt x="1560" y="4"/>
                  </a:lnTo>
                  <a:lnTo>
                    <a:pt x="1524" y="4"/>
                  </a:lnTo>
                  <a:lnTo>
                    <a:pt x="1524" y="0"/>
                  </a:lnTo>
                  <a:close/>
                  <a:moveTo>
                    <a:pt x="1573" y="0"/>
                  </a:moveTo>
                  <a:lnTo>
                    <a:pt x="1609" y="0"/>
                  </a:lnTo>
                  <a:lnTo>
                    <a:pt x="1609" y="4"/>
                  </a:lnTo>
                  <a:lnTo>
                    <a:pt x="1573" y="4"/>
                  </a:lnTo>
                  <a:lnTo>
                    <a:pt x="1573" y="0"/>
                  </a:lnTo>
                  <a:close/>
                  <a:moveTo>
                    <a:pt x="1622" y="0"/>
                  </a:moveTo>
                  <a:lnTo>
                    <a:pt x="1658" y="0"/>
                  </a:lnTo>
                  <a:lnTo>
                    <a:pt x="1658" y="4"/>
                  </a:lnTo>
                  <a:lnTo>
                    <a:pt x="1622" y="4"/>
                  </a:lnTo>
                  <a:lnTo>
                    <a:pt x="1622" y="0"/>
                  </a:lnTo>
                  <a:close/>
                  <a:moveTo>
                    <a:pt x="1672" y="0"/>
                  </a:moveTo>
                  <a:lnTo>
                    <a:pt x="1707" y="0"/>
                  </a:lnTo>
                  <a:lnTo>
                    <a:pt x="1707" y="4"/>
                  </a:lnTo>
                  <a:lnTo>
                    <a:pt x="1672" y="4"/>
                  </a:lnTo>
                  <a:lnTo>
                    <a:pt x="1672" y="0"/>
                  </a:lnTo>
                  <a:close/>
                  <a:moveTo>
                    <a:pt x="1721" y="0"/>
                  </a:moveTo>
                  <a:lnTo>
                    <a:pt x="1757" y="0"/>
                  </a:lnTo>
                  <a:lnTo>
                    <a:pt x="1757" y="4"/>
                  </a:lnTo>
                  <a:lnTo>
                    <a:pt x="1721" y="4"/>
                  </a:lnTo>
                  <a:lnTo>
                    <a:pt x="1721" y="0"/>
                  </a:lnTo>
                  <a:close/>
                  <a:moveTo>
                    <a:pt x="1770" y="0"/>
                  </a:moveTo>
                  <a:lnTo>
                    <a:pt x="1806" y="0"/>
                  </a:lnTo>
                  <a:lnTo>
                    <a:pt x="1806" y="4"/>
                  </a:lnTo>
                  <a:lnTo>
                    <a:pt x="1770" y="4"/>
                  </a:lnTo>
                  <a:lnTo>
                    <a:pt x="1770" y="0"/>
                  </a:lnTo>
                  <a:close/>
                  <a:moveTo>
                    <a:pt x="1819" y="0"/>
                  </a:moveTo>
                  <a:lnTo>
                    <a:pt x="1855" y="0"/>
                  </a:lnTo>
                  <a:lnTo>
                    <a:pt x="1855" y="4"/>
                  </a:lnTo>
                  <a:lnTo>
                    <a:pt x="1819" y="4"/>
                  </a:lnTo>
                  <a:lnTo>
                    <a:pt x="1819" y="0"/>
                  </a:lnTo>
                  <a:close/>
                  <a:moveTo>
                    <a:pt x="1868" y="0"/>
                  </a:moveTo>
                  <a:lnTo>
                    <a:pt x="1904" y="0"/>
                  </a:lnTo>
                  <a:lnTo>
                    <a:pt x="1904" y="4"/>
                  </a:lnTo>
                  <a:lnTo>
                    <a:pt x="1868" y="4"/>
                  </a:lnTo>
                  <a:lnTo>
                    <a:pt x="1868" y="0"/>
                  </a:lnTo>
                  <a:close/>
                  <a:moveTo>
                    <a:pt x="1918" y="0"/>
                  </a:moveTo>
                  <a:lnTo>
                    <a:pt x="1953" y="0"/>
                  </a:lnTo>
                  <a:lnTo>
                    <a:pt x="1953" y="4"/>
                  </a:lnTo>
                  <a:lnTo>
                    <a:pt x="1918" y="4"/>
                  </a:lnTo>
                  <a:lnTo>
                    <a:pt x="1918" y="0"/>
                  </a:lnTo>
                  <a:close/>
                  <a:moveTo>
                    <a:pt x="1967" y="0"/>
                  </a:moveTo>
                  <a:lnTo>
                    <a:pt x="2002" y="0"/>
                  </a:lnTo>
                  <a:lnTo>
                    <a:pt x="2002" y="4"/>
                  </a:lnTo>
                  <a:lnTo>
                    <a:pt x="1967" y="4"/>
                  </a:lnTo>
                  <a:lnTo>
                    <a:pt x="1967" y="0"/>
                  </a:lnTo>
                  <a:close/>
                  <a:moveTo>
                    <a:pt x="2016" y="0"/>
                  </a:moveTo>
                  <a:lnTo>
                    <a:pt x="2052" y="0"/>
                  </a:lnTo>
                  <a:lnTo>
                    <a:pt x="2052" y="4"/>
                  </a:lnTo>
                  <a:lnTo>
                    <a:pt x="2016" y="4"/>
                  </a:lnTo>
                  <a:lnTo>
                    <a:pt x="2016" y="0"/>
                  </a:lnTo>
                  <a:close/>
                  <a:moveTo>
                    <a:pt x="2065" y="0"/>
                  </a:moveTo>
                  <a:lnTo>
                    <a:pt x="2101" y="0"/>
                  </a:lnTo>
                  <a:lnTo>
                    <a:pt x="2101" y="4"/>
                  </a:lnTo>
                  <a:lnTo>
                    <a:pt x="2065" y="4"/>
                  </a:lnTo>
                  <a:lnTo>
                    <a:pt x="2065" y="0"/>
                  </a:lnTo>
                  <a:close/>
                  <a:moveTo>
                    <a:pt x="2114" y="0"/>
                  </a:moveTo>
                  <a:lnTo>
                    <a:pt x="2150" y="0"/>
                  </a:lnTo>
                  <a:lnTo>
                    <a:pt x="2150" y="4"/>
                  </a:lnTo>
                  <a:lnTo>
                    <a:pt x="2114" y="4"/>
                  </a:lnTo>
                  <a:lnTo>
                    <a:pt x="2114" y="0"/>
                  </a:lnTo>
                  <a:close/>
                  <a:moveTo>
                    <a:pt x="2163" y="0"/>
                  </a:moveTo>
                  <a:lnTo>
                    <a:pt x="2199" y="0"/>
                  </a:lnTo>
                  <a:lnTo>
                    <a:pt x="2199" y="4"/>
                  </a:lnTo>
                  <a:lnTo>
                    <a:pt x="2163" y="4"/>
                  </a:lnTo>
                  <a:lnTo>
                    <a:pt x="2163" y="0"/>
                  </a:lnTo>
                  <a:close/>
                  <a:moveTo>
                    <a:pt x="2213" y="0"/>
                  </a:moveTo>
                  <a:lnTo>
                    <a:pt x="2248" y="0"/>
                  </a:lnTo>
                  <a:lnTo>
                    <a:pt x="2248" y="4"/>
                  </a:lnTo>
                  <a:lnTo>
                    <a:pt x="2213" y="4"/>
                  </a:lnTo>
                  <a:lnTo>
                    <a:pt x="2213" y="0"/>
                  </a:lnTo>
                  <a:close/>
                  <a:moveTo>
                    <a:pt x="2262" y="0"/>
                  </a:moveTo>
                  <a:lnTo>
                    <a:pt x="2297" y="0"/>
                  </a:lnTo>
                  <a:lnTo>
                    <a:pt x="2297" y="4"/>
                  </a:lnTo>
                  <a:lnTo>
                    <a:pt x="2262" y="4"/>
                  </a:lnTo>
                  <a:lnTo>
                    <a:pt x="2262" y="0"/>
                  </a:lnTo>
                  <a:close/>
                  <a:moveTo>
                    <a:pt x="2311" y="0"/>
                  </a:moveTo>
                  <a:lnTo>
                    <a:pt x="2347" y="0"/>
                  </a:lnTo>
                  <a:lnTo>
                    <a:pt x="2347" y="4"/>
                  </a:lnTo>
                  <a:lnTo>
                    <a:pt x="2311" y="4"/>
                  </a:lnTo>
                  <a:lnTo>
                    <a:pt x="2311" y="0"/>
                  </a:lnTo>
                  <a:close/>
                  <a:moveTo>
                    <a:pt x="2360" y="0"/>
                  </a:moveTo>
                  <a:lnTo>
                    <a:pt x="2396" y="0"/>
                  </a:lnTo>
                  <a:lnTo>
                    <a:pt x="2396" y="4"/>
                  </a:lnTo>
                  <a:lnTo>
                    <a:pt x="2360" y="4"/>
                  </a:lnTo>
                  <a:lnTo>
                    <a:pt x="2360" y="0"/>
                  </a:lnTo>
                  <a:close/>
                  <a:moveTo>
                    <a:pt x="2409" y="0"/>
                  </a:moveTo>
                  <a:lnTo>
                    <a:pt x="2445" y="0"/>
                  </a:lnTo>
                  <a:lnTo>
                    <a:pt x="2445" y="4"/>
                  </a:lnTo>
                  <a:lnTo>
                    <a:pt x="2409" y="4"/>
                  </a:lnTo>
                  <a:lnTo>
                    <a:pt x="2409" y="0"/>
                  </a:lnTo>
                  <a:close/>
                  <a:moveTo>
                    <a:pt x="2458" y="0"/>
                  </a:moveTo>
                  <a:lnTo>
                    <a:pt x="2494" y="0"/>
                  </a:lnTo>
                  <a:lnTo>
                    <a:pt x="2494" y="4"/>
                  </a:lnTo>
                  <a:lnTo>
                    <a:pt x="2458" y="4"/>
                  </a:lnTo>
                  <a:lnTo>
                    <a:pt x="2458" y="0"/>
                  </a:lnTo>
                  <a:close/>
                  <a:moveTo>
                    <a:pt x="2508" y="0"/>
                  </a:moveTo>
                  <a:lnTo>
                    <a:pt x="2543" y="0"/>
                  </a:lnTo>
                  <a:lnTo>
                    <a:pt x="2543" y="4"/>
                  </a:lnTo>
                  <a:lnTo>
                    <a:pt x="2508" y="4"/>
                  </a:lnTo>
                  <a:lnTo>
                    <a:pt x="2508" y="0"/>
                  </a:lnTo>
                  <a:close/>
                  <a:moveTo>
                    <a:pt x="2557" y="0"/>
                  </a:moveTo>
                  <a:lnTo>
                    <a:pt x="2593" y="0"/>
                  </a:lnTo>
                  <a:lnTo>
                    <a:pt x="2593" y="4"/>
                  </a:lnTo>
                  <a:lnTo>
                    <a:pt x="2557" y="4"/>
                  </a:lnTo>
                  <a:lnTo>
                    <a:pt x="2557" y="0"/>
                  </a:lnTo>
                  <a:close/>
                  <a:moveTo>
                    <a:pt x="2606" y="0"/>
                  </a:moveTo>
                  <a:lnTo>
                    <a:pt x="2642" y="0"/>
                  </a:lnTo>
                  <a:lnTo>
                    <a:pt x="2642" y="4"/>
                  </a:lnTo>
                  <a:lnTo>
                    <a:pt x="2606" y="4"/>
                  </a:lnTo>
                  <a:lnTo>
                    <a:pt x="2606" y="0"/>
                  </a:lnTo>
                  <a:close/>
                  <a:moveTo>
                    <a:pt x="2655" y="0"/>
                  </a:moveTo>
                  <a:lnTo>
                    <a:pt x="2691" y="0"/>
                  </a:lnTo>
                  <a:lnTo>
                    <a:pt x="2691" y="4"/>
                  </a:lnTo>
                  <a:lnTo>
                    <a:pt x="2655" y="4"/>
                  </a:lnTo>
                  <a:lnTo>
                    <a:pt x="2655" y="0"/>
                  </a:lnTo>
                  <a:close/>
                  <a:moveTo>
                    <a:pt x="2704" y="0"/>
                  </a:moveTo>
                  <a:lnTo>
                    <a:pt x="2740" y="0"/>
                  </a:lnTo>
                  <a:lnTo>
                    <a:pt x="2740" y="4"/>
                  </a:lnTo>
                  <a:lnTo>
                    <a:pt x="2704" y="4"/>
                  </a:lnTo>
                  <a:lnTo>
                    <a:pt x="2704" y="0"/>
                  </a:lnTo>
                  <a:close/>
                  <a:moveTo>
                    <a:pt x="2753" y="0"/>
                  </a:moveTo>
                  <a:lnTo>
                    <a:pt x="2789" y="0"/>
                  </a:lnTo>
                  <a:lnTo>
                    <a:pt x="2789" y="4"/>
                  </a:lnTo>
                  <a:lnTo>
                    <a:pt x="2753" y="4"/>
                  </a:lnTo>
                  <a:lnTo>
                    <a:pt x="2753" y="0"/>
                  </a:lnTo>
                  <a:close/>
                  <a:moveTo>
                    <a:pt x="2803" y="0"/>
                  </a:moveTo>
                  <a:lnTo>
                    <a:pt x="2838" y="0"/>
                  </a:lnTo>
                  <a:lnTo>
                    <a:pt x="2838" y="4"/>
                  </a:lnTo>
                  <a:lnTo>
                    <a:pt x="2803" y="4"/>
                  </a:lnTo>
                  <a:lnTo>
                    <a:pt x="2803" y="0"/>
                  </a:lnTo>
                  <a:close/>
                  <a:moveTo>
                    <a:pt x="2852" y="0"/>
                  </a:moveTo>
                  <a:lnTo>
                    <a:pt x="2888" y="0"/>
                  </a:lnTo>
                  <a:lnTo>
                    <a:pt x="2888" y="4"/>
                  </a:lnTo>
                  <a:lnTo>
                    <a:pt x="2852" y="4"/>
                  </a:lnTo>
                  <a:lnTo>
                    <a:pt x="2852" y="0"/>
                  </a:lnTo>
                  <a:close/>
                  <a:moveTo>
                    <a:pt x="2901" y="0"/>
                  </a:moveTo>
                  <a:lnTo>
                    <a:pt x="2937" y="0"/>
                  </a:lnTo>
                  <a:lnTo>
                    <a:pt x="2937" y="4"/>
                  </a:lnTo>
                  <a:lnTo>
                    <a:pt x="2901" y="4"/>
                  </a:lnTo>
                  <a:lnTo>
                    <a:pt x="2901" y="0"/>
                  </a:lnTo>
                  <a:close/>
                  <a:moveTo>
                    <a:pt x="2950" y="0"/>
                  </a:moveTo>
                  <a:lnTo>
                    <a:pt x="2986" y="0"/>
                  </a:lnTo>
                  <a:lnTo>
                    <a:pt x="2986" y="4"/>
                  </a:lnTo>
                  <a:lnTo>
                    <a:pt x="2950" y="4"/>
                  </a:lnTo>
                  <a:lnTo>
                    <a:pt x="2950" y="0"/>
                  </a:lnTo>
                  <a:close/>
                  <a:moveTo>
                    <a:pt x="2999" y="0"/>
                  </a:moveTo>
                  <a:lnTo>
                    <a:pt x="3035" y="0"/>
                  </a:lnTo>
                  <a:lnTo>
                    <a:pt x="3035" y="4"/>
                  </a:lnTo>
                  <a:lnTo>
                    <a:pt x="2999" y="4"/>
                  </a:lnTo>
                  <a:lnTo>
                    <a:pt x="2999" y="0"/>
                  </a:lnTo>
                  <a:close/>
                  <a:moveTo>
                    <a:pt x="3048" y="0"/>
                  </a:moveTo>
                  <a:lnTo>
                    <a:pt x="3084" y="0"/>
                  </a:lnTo>
                  <a:lnTo>
                    <a:pt x="3084" y="4"/>
                  </a:lnTo>
                  <a:lnTo>
                    <a:pt x="3048" y="4"/>
                  </a:lnTo>
                  <a:lnTo>
                    <a:pt x="3048" y="0"/>
                  </a:lnTo>
                  <a:close/>
                  <a:moveTo>
                    <a:pt x="3098" y="0"/>
                  </a:moveTo>
                  <a:lnTo>
                    <a:pt x="3120" y="0"/>
                  </a:lnTo>
                  <a:lnTo>
                    <a:pt x="3120" y="4"/>
                  </a:lnTo>
                  <a:lnTo>
                    <a:pt x="3098" y="4"/>
                  </a:lnTo>
                  <a:lnTo>
                    <a:pt x="3098" y="0"/>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63"/>
            <p:cNvSpPr>
              <a:spLocks noEditPoints="1"/>
            </p:cNvSpPr>
            <p:nvPr/>
          </p:nvSpPr>
          <p:spPr bwMode="auto">
            <a:xfrm>
              <a:off x="3935" y="1002"/>
              <a:ext cx="228" cy="79"/>
            </a:xfrm>
            <a:custGeom>
              <a:avLst/>
              <a:gdLst>
                <a:gd name="T0" fmla="*/ 228 w 228"/>
                <a:gd name="T1" fmla="*/ 63 h 79"/>
                <a:gd name="T2" fmla="*/ 181 w 228"/>
                <a:gd name="T3" fmla="*/ 79 h 79"/>
                <a:gd name="T4" fmla="*/ 0 w 228"/>
                <a:gd name="T5" fmla="*/ 79 h 79"/>
                <a:gd name="T6" fmla="*/ 0 w 228"/>
                <a:gd name="T7" fmla="*/ 0 h 79"/>
                <a:gd name="T8" fmla="*/ 228 w 228"/>
                <a:gd name="T9" fmla="*/ 0 h 79"/>
                <a:gd name="T10" fmla="*/ 228 w 228"/>
                <a:gd name="T11" fmla="*/ 63 h 79"/>
                <a:gd name="T12" fmla="*/ 223 w 228"/>
                <a:gd name="T13" fmla="*/ 2 h 79"/>
                <a:gd name="T14" fmla="*/ 226 w 228"/>
                <a:gd name="T15" fmla="*/ 4 h 79"/>
                <a:gd name="T16" fmla="*/ 2 w 228"/>
                <a:gd name="T17" fmla="*/ 4 h 79"/>
                <a:gd name="T18" fmla="*/ 4 w 228"/>
                <a:gd name="T19" fmla="*/ 2 h 79"/>
                <a:gd name="T20" fmla="*/ 4 w 228"/>
                <a:gd name="T21" fmla="*/ 76 h 79"/>
                <a:gd name="T22" fmla="*/ 2 w 228"/>
                <a:gd name="T23" fmla="*/ 74 h 79"/>
                <a:gd name="T24" fmla="*/ 181 w 228"/>
                <a:gd name="T25" fmla="*/ 74 h 79"/>
                <a:gd name="T26" fmla="*/ 180 w 228"/>
                <a:gd name="T27" fmla="*/ 74 h 79"/>
                <a:gd name="T28" fmla="*/ 225 w 228"/>
                <a:gd name="T29" fmla="*/ 59 h 79"/>
                <a:gd name="T30" fmla="*/ 223 w 228"/>
                <a:gd name="T31" fmla="*/ 62 h 79"/>
                <a:gd name="T32" fmla="*/ 223 w 228"/>
                <a:gd name="T33"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8" h="79">
                  <a:moveTo>
                    <a:pt x="228" y="63"/>
                  </a:moveTo>
                  <a:lnTo>
                    <a:pt x="181" y="79"/>
                  </a:lnTo>
                  <a:lnTo>
                    <a:pt x="0" y="79"/>
                  </a:lnTo>
                  <a:lnTo>
                    <a:pt x="0" y="0"/>
                  </a:lnTo>
                  <a:lnTo>
                    <a:pt x="228" y="0"/>
                  </a:lnTo>
                  <a:lnTo>
                    <a:pt x="228" y="63"/>
                  </a:lnTo>
                  <a:close/>
                  <a:moveTo>
                    <a:pt x="223" y="2"/>
                  </a:moveTo>
                  <a:lnTo>
                    <a:pt x="226" y="4"/>
                  </a:lnTo>
                  <a:lnTo>
                    <a:pt x="2" y="4"/>
                  </a:lnTo>
                  <a:lnTo>
                    <a:pt x="4" y="2"/>
                  </a:lnTo>
                  <a:lnTo>
                    <a:pt x="4" y="76"/>
                  </a:lnTo>
                  <a:lnTo>
                    <a:pt x="2" y="74"/>
                  </a:lnTo>
                  <a:lnTo>
                    <a:pt x="181" y="74"/>
                  </a:lnTo>
                  <a:lnTo>
                    <a:pt x="180" y="74"/>
                  </a:lnTo>
                  <a:lnTo>
                    <a:pt x="225" y="59"/>
                  </a:lnTo>
                  <a:lnTo>
                    <a:pt x="223" y="62"/>
                  </a:lnTo>
                  <a:lnTo>
                    <a:pt x="223" y="2"/>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Rectangle 64"/>
            <p:cNvSpPr>
              <a:spLocks noChangeArrowheads="1"/>
            </p:cNvSpPr>
            <p:nvPr/>
          </p:nvSpPr>
          <p:spPr bwMode="auto">
            <a:xfrm>
              <a:off x="4024" y="1007"/>
              <a:ext cx="78"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alt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2" name="Rectangle 65"/>
            <p:cNvSpPr>
              <a:spLocks noChangeArrowheads="1"/>
            </p:cNvSpPr>
            <p:nvPr/>
          </p:nvSpPr>
          <p:spPr bwMode="auto">
            <a:xfrm>
              <a:off x="3960" y="1104"/>
              <a:ext cx="241"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[no more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3" name="Rectangle 66"/>
            <p:cNvSpPr>
              <a:spLocks noChangeArrowheads="1"/>
            </p:cNvSpPr>
            <p:nvPr/>
          </p:nvSpPr>
          <p:spPr bwMode="auto">
            <a:xfrm>
              <a:off x="3960" y="1164"/>
              <a:ext cx="23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events in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4" name="Rectangle 67"/>
            <p:cNvSpPr>
              <a:spLocks noChangeArrowheads="1"/>
            </p:cNvSpPr>
            <p:nvPr/>
          </p:nvSpPr>
          <p:spPr bwMode="auto">
            <a:xfrm>
              <a:off x="3960" y="1224"/>
              <a:ext cx="26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collection]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5" name="Rectangle 68"/>
            <p:cNvSpPr>
              <a:spLocks noChangeArrowheads="1"/>
            </p:cNvSpPr>
            <p:nvPr/>
          </p:nvSpPr>
          <p:spPr bwMode="auto">
            <a:xfrm>
              <a:off x="3960" y="2186"/>
              <a:ext cx="14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[else]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6" name="Rectangle 69"/>
            <p:cNvSpPr>
              <a:spLocks noChangeArrowheads="1"/>
            </p:cNvSpPr>
            <p:nvPr/>
          </p:nvSpPr>
          <p:spPr bwMode="auto">
            <a:xfrm>
              <a:off x="4295" y="2188"/>
              <a:ext cx="244"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next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7" name="Freeform 70"/>
            <p:cNvSpPr>
              <a:spLocks noEditPoints="1"/>
            </p:cNvSpPr>
            <p:nvPr/>
          </p:nvSpPr>
          <p:spPr bwMode="auto">
            <a:xfrm>
              <a:off x="4272" y="2241"/>
              <a:ext cx="2384" cy="62"/>
            </a:xfrm>
            <a:custGeom>
              <a:avLst/>
              <a:gdLst>
                <a:gd name="T0" fmla="*/ 0 w 2384"/>
                <a:gd name="T1" fmla="*/ 29 h 62"/>
                <a:gd name="T2" fmla="*/ 2353 w 2384"/>
                <a:gd name="T3" fmla="*/ 29 h 62"/>
                <a:gd name="T4" fmla="*/ 2353 w 2384"/>
                <a:gd name="T5" fmla="*/ 33 h 62"/>
                <a:gd name="T6" fmla="*/ 0 w 2384"/>
                <a:gd name="T7" fmla="*/ 33 h 62"/>
                <a:gd name="T8" fmla="*/ 0 w 2384"/>
                <a:gd name="T9" fmla="*/ 29 h 62"/>
                <a:gd name="T10" fmla="*/ 2347 w 2384"/>
                <a:gd name="T11" fmla="*/ 0 h 62"/>
                <a:gd name="T12" fmla="*/ 2384 w 2384"/>
                <a:gd name="T13" fmla="*/ 31 h 62"/>
                <a:gd name="T14" fmla="*/ 2347 w 2384"/>
                <a:gd name="T15" fmla="*/ 62 h 62"/>
                <a:gd name="T16" fmla="*/ 2347 w 2384"/>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4" h="62">
                  <a:moveTo>
                    <a:pt x="0" y="29"/>
                  </a:moveTo>
                  <a:lnTo>
                    <a:pt x="2353" y="29"/>
                  </a:lnTo>
                  <a:lnTo>
                    <a:pt x="2353" y="33"/>
                  </a:lnTo>
                  <a:lnTo>
                    <a:pt x="0" y="33"/>
                  </a:lnTo>
                  <a:lnTo>
                    <a:pt x="0" y="29"/>
                  </a:lnTo>
                  <a:close/>
                  <a:moveTo>
                    <a:pt x="2347" y="0"/>
                  </a:moveTo>
                  <a:lnTo>
                    <a:pt x="2384" y="31"/>
                  </a:lnTo>
                  <a:lnTo>
                    <a:pt x="2347" y="62"/>
                  </a:lnTo>
                  <a:lnTo>
                    <a:pt x="2347"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Rectangle 71"/>
            <p:cNvSpPr>
              <a:spLocks noChangeArrowheads="1"/>
            </p:cNvSpPr>
            <p:nvPr/>
          </p:nvSpPr>
          <p:spPr bwMode="auto">
            <a:xfrm>
              <a:off x="6491" y="2298"/>
              <a:ext cx="18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iterator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9" name="Freeform 72"/>
            <p:cNvSpPr>
              <a:spLocks noEditPoints="1"/>
            </p:cNvSpPr>
            <p:nvPr/>
          </p:nvSpPr>
          <p:spPr bwMode="auto">
            <a:xfrm>
              <a:off x="4272" y="2314"/>
              <a:ext cx="2384" cy="62"/>
            </a:xfrm>
            <a:custGeom>
              <a:avLst/>
              <a:gdLst>
                <a:gd name="T0" fmla="*/ 2384 w 2384"/>
                <a:gd name="T1" fmla="*/ 29 h 62"/>
                <a:gd name="T2" fmla="*/ 2299 w 2384"/>
                <a:gd name="T3" fmla="*/ 29 h 62"/>
                <a:gd name="T4" fmla="*/ 2250 w 2384"/>
                <a:gd name="T5" fmla="*/ 33 h 62"/>
                <a:gd name="T6" fmla="*/ 2237 w 2384"/>
                <a:gd name="T7" fmla="*/ 33 h 62"/>
                <a:gd name="T8" fmla="*/ 2237 w 2384"/>
                <a:gd name="T9" fmla="*/ 33 h 62"/>
                <a:gd name="T10" fmla="*/ 2188 w 2384"/>
                <a:gd name="T11" fmla="*/ 29 h 62"/>
                <a:gd name="T12" fmla="*/ 2103 w 2384"/>
                <a:gd name="T13" fmla="*/ 29 h 62"/>
                <a:gd name="T14" fmla="*/ 2054 w 2384"/>
                <a:gd name="T15" fmla="*/ 33 h 62"/>
                <a:gd name="T16" fmla="*/ 2040 w 2384"/>
                <a:gd name="T17" fmla="*/ 33 h 62"/>
                <a:gd name="T18" fmla="*/ 2040 w 2384"/>
                <a:gd name="T19" fmla="*/ 33 h 62"/>
                <a:gd name="T20" fmla="*/ 1991 w 2384"/>
                <a:gd name="T21" fmla="*/ 29 h 62"/>
                <a:gd name="T22" fmla="*/ 1906 w 2384"/>
                <a:gd name="T23" fmla="*/ 29 h 62"/>
                <a:gd name="T24" fmla="*/ 1857 w 2384"/>
                <a:gd name="T25" fmla="*/ 33 h 62"/>
                <a:gd name="T26" fmla="*/ 1844 w 2384"/>
                <a:gd name="T27" fmla="*/ 33 h 62"/>
                <a:gd name="T28" fmla="*/ 1844 w 2384"/>
                <a:gd name="T29" fmla="*/ 33 h 62"/>
                <a:gd name="T30" fmla="*/ 1794 w 2384"/>
                <a:gd name="T31" fmla="*/ 29 h 62"/>
                <a:gd name="T32" fmla="*/ 1709 w 2384"/>
                <a:gd name="T33" fmla="*/ 29 h 62"/>
                <a:gd name="T34" fmla="*/ 1660 w 2384"/>
                <a:gd name="T35" fmla="*/ 33 h 62"/>
                <a:gd name="T36" fmla="*/ 1647 w 2384"/>
                <a:gd name="T37" fmla="*/ 33 h 62"/>
                <a:gd name="T38" fmla="*/ 1647 w 2384"/>
                <a:gd name="T39" fmla="*/ 33 h 62"/>
                <a:gd name="T40" fmla="*/ 1598 w 2384"/>
                <a:gd name="T41" fmla="*/ 29 h 62"/>
                <a:gd name="T42" fmla="*/ 1513 w 2384"/>
                <a:gd name="T43" fmla="*/ 29 h 62"/>
                <a:gd name="T44" fmla="*/ 1464 w 2384"/>
                <a:gd name="T45" fmla="*/ 33 h 62"/>
                <a:gd name="T46" fmla="*/ 1450 w 2384"/>
                <a:gd name="T47" fmla="*/ 33 h 62"/>
                <a:gd name="T48" fmla="*/ 1450 w 2384"/>
                <a:gd name="T49" fmla="*/ 33 h 62"/>
                <a:gd name="T50" fmla="*/ 1401 w 2384"/>
                <a:gd name="T51" fmla="*/ 29 h 62"/>
                <a:gd name="T52" fmla="*/ 1316 w 2384"/>
                <a:gd name="T53" fmla="*/ 29 h 62"/>
                <a:gd name="T54" fmla="*/ 1267 w 2384"/>
                <a:gd name="T55" fmla="*/ 33 h 62"/>
                <a:gd name="T56" fmla="*/ 1253 w 2384"/>
                <a:gd name="T57" fmla="*/ 33 h 62"/>
                <a:gd name="T58" fmla="*/ 1253 w 2384"/>
                <a:gd name="T59" fmla="*/ 33 h 62"/>
                <a:gd name="T60" fmla="*/ 1204 w 2384"/>
                <a:gd name="T61" fmla="*/ 29 h 62"/>
                <a:gd name="T62" fmla="*/ 1119 w 2384"/>
                <a:gd name="T63" fmla="*/ 29 h 62"/>
                <a:gd name="T64" fmla="*/ 1070 w 2384"/>
                <a:gd name="T65" fmla="*/ 33 h 62"/>
                <a:gd name="T66" fmla="*/ 1057 w 2384"/>
                <a:gd name="T67" fmla="*/ 33 h 62"/>
                <a:gd name="T68" fmla="*/ 1057 w 2384"/>
                <a:gd name="T69" fmla="*/ 33 h 62"/>
                <a:gd name="T70" fmla="*/ 1008 w 2384"/>
                <a:gd name="T71" fmla="*/ 29 h 62"/>
                <a:gd name="T72" fmla="*/ 923 w 2384"/>
                <a:gd name="T73" fmla="*/ 29 h 62"/>
                <a:gd name="T74" fmla="*/ 873 w 2384"/>
                <a:gd name="T75" fmla="*/ 33 h 62"/>
                <a:gd name="T76" fmla="*/ 860 w 2384"/>
                <a:gd name="T77" fmla="*/ 33 h 62"/>
                <a:gd name="T78" fmla="*/ 860 w 2384"/>
                <a:gd name="T79" fmla="*/ 33 h 62"/>
                <a:gd name="T80" fmla="*/ 811 w 2384"/>
                <a:gd name="T81" fmla="*/ 29 h 62"/>
                <a:gd name="T82" fmla="*/ 726 w 2384"/>
                <a:gd name="T83" fmla="*/ 29 h 62"/>
                <a:gd name="T84" fmla="*/ 677 w 2384"/>
                <a:gd name="T85" fmla="*/ 33 h 62"/>
                <a:gd name="T86" fmla="*/ 663 w 2384"/>
                <a:gd name="T87" fmla="*/ 33 h 62"/>
                <a:gd name="T88" fmla="*/ 663 w 2384"/>
                <a:gd name="T89" fmla="*/ 33 h 62"/>
                <a:gd name="T90" fmla="*/ 614 w 2384"/>
                <a:gd name="T91" fmla="*/ 29 h 62"/>
                <a:gd name="T92" fmla="*/ 529 w 2384"/>
                <a:gd name="T93" fmla="*/ 29 h 62"/>
                <a:gd name="T94" fmla="*/ 480 w 2384"/>
                <a:gd name="T95" fmla="*/ 33 h 62"/>
                <a:gd name="T96" fmla="*/ 467 w 2384"/>
                <a:gd name="T97" fmla="*/ 33 h 62"/>
                <a:gd name="T98" fmla="*/ 467 w 2384"/>
                <a:gd name="T99" fmla="*/ 33 h 62"/>
                <a:gd name="T100" fmla="*/ 418 w 2384"/>
                <a:gd name="T101" fmla="*/ 29 h 62"/>
                <a:gd name="T102" fmla="*/ 333 w 2384"/>
                <a:gd name="T103" fmla="*/ 29 h 62"/>
                <a:gd name="T104" fmla="*/ 283 w 2384"/>
                <a:gd name="T105" fmla="*/ 33 h 62"/>
                <a:gd name="T106" fmla="*/ 270 w 2384"/>
                <a:gd name="T107" fmla="*/ 33 h 62"/>
                <a:gd name="T108" fmla="*/ 270 w 2384"/>
                <a:gd name="T109" fmla="*/ 33 h 62"/>
                <a:gd name="T110" fmla="*/ 221 w 2384"/>
                <a:gd name="T111" fmla="*/ 29 h 62"/>
                <a:gd name="T112" fmla="*/ 136 w 2384"/>
                <a:gd name="T113" fmla="*/ 29 h 62"/>
                <a:gd name="T114" fmla="*/ 87 w 2384"/>
                <a:gd name="T115" fmla="*/ 33 h 62"/>
                <a:gd name="T116" fmla="*/ 73 w 2384"/>
                <a:gd name="T117" fmla="*/ 33 h 62"/>
                <a:gd name="T118" fmla="*/ 73 w 2384"/>
                <a:gd name="T119" fmla="*/ 33 h 62"/>
                <a:gd name="T120" fmla="*/ 38 w 2384"/>
                <a:gd name="T121"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84" h="62">
                  <a:moveTo>
                    <a:pt x="2384" y="33"/>
                  </a:moveTo>
                  <a:lnTo>
                    <a:pt x="2349" y="33"/>
                  </a:lnTo>
                  <a:lnTo>
                    <a:pt x="2349" y="29"/>
                  </a:lnTo>
                  <a:lnTo>
                    <a:pt x="2384" y="29"/>
                  </a:lnTo>
                  <a:lnTo>
                    <a:pt x="2384" y="33"/>
                  </a:lnTo>
                  <a:close/>
                  <a:moveTo>
                    <a:pt x="2335" y="33"/>
                  </a:moveTo>
                  <a:lnTo>
                    <a:pt x="2299" y="33"/>
                  </a:lnTo>
                  <a:lnTo>
                    <a:pt x="2299" y="29"/>
                  </a:lnTo>
                  <a:lnTo>
                    <a:pt x="2335" y="29"/>
                  </a:lnTo>
                  <a:lnTo>
                    <a:pt x="2335" y="33"/>
                  </a:lnTo>
                  <a:close/>
                  <a:moveTo>
                    <a:pt x="2286" y="33"/>
                  </a:moveTo>
                  <a:lnTo>
                    <a:pt x="2250" y="33"/>
                  </a:lnTo>
                  <a:lnTo>
                    <a:pt x="2250" y="29"/>
                  </a:lnTo>
                  <a:lnTo>
                    <a:pt x="2286" y="29"/>
                  </a:lnTo>
                  <a:lnTo>
                    <a:pt x="2286" y="33"/>
                  </a:lnTo>
                  <a:close/>
                  <a:moveTo>
                    <a:pt x="2237" y="33"/>
                  </a:moveTo>
                  <a:lnTo>
                    <a:pt x="2201" y="33"/>
                  </a:lnTo>
                  <a:lnTo>
                    <a:pt x="2201" y="29"/>
                  </a:lnTo>
                  <a:lnTo>
                    <a:pt x="2237" y="29"/>
                  </a:lnTo>
                  <a:lnTo>
                    <a:pt x="2237" y="33"/>
                  </a:lnTo>
                  <a:close/>
                  <a:moveTo>
                    <a:pt x="2188" y="33"/>
                  </a:moveTo>
                  <a:lnTo>
                    <a:pt x="2152" y="33"/>
                  </a:lnTo>
                  <a:lnTo>
                    <a:pt x="2152" y="29"/>
                  </a:lnTo>
                  <a:lnTo>
                    <a:pt x="2188" y="29"/>
                  </a:lnTo>
                  <a:lnTo>
                    <a:pt x="2188" y="33"/>
                  </a:lnTo>
                  <a:close/>
                  <a:moveTo>
                    <a:pt x="2139" y="33"/>
                  </a:moveTo>
                  <a:lnTo>
                    <a:pt x="2103" y="33"/>
                  </a:lnTo>
                  <a:lnTo>
                    <a:pt x="2103" y="29"/>
                  </a:lnTo>
                  <a:lnTo>
                    <a:pt x="2139" y="29"/>
                  </a:lnTo>
                  <a:lnTo>
                    <a:pt x="2139" y="33"/>
                  </a:lnTo>
                  <a:close/>
                  <a:moveTo>
                    <a:pt x="2089" y="33"/>
                  </a:moveTo>
                  <a:lnTo>
                    <a:pt x="2054" y="33"/>
                  </a:lnTo>
                  <a:lnTo>
                    <a:pt x="2054" y="29"/>
                  </a:lnTo>
                  <a:lnTo>
                    <a:pt x="2089" y="29"/>
                  </a:lnTo>
                  <a:lnTo>
                    <a:pt x="2089" y="33"/>
                  </a:lnTo>
                  <a:close/>
                  <a:moveTo>
                    <a:pt x="2040" y="33"/>
                  </a:moveTo>
                  <a:lnTo>
                    <a:pt x="2004" y="33"/>
                  </a:lnTo>
                  <a:lnTo>
                    <a:pt x="2004" y="29"/>
                  </a:lnTo>
                  <a:lnTo>
                    <a:pt x="2040" y="29"/>
                  </a:lnTo>
                  <a:lnTo>
                    <a:pt x="2040" y="33"/>
                  </a:lnTo>
                  <a:close/>
                  <a:moveTo>
                    <a:pt x="1991" y="33"/>
                  </a:moveTo>
                  <a:lnTo>
                    <a:pt x="1955" y="33"/>
                  </a:lnTo>
                  <a:lnTo>
                    <a:pt x="1955" y="29"/>
                  </a:lnTo>
                  <a:lnTo>
                    <a:pt x="1991" y="29"/>
                  </a:lnTo>
                  <a:lnTo>
                    <a:pt x="1991" y="33"/>
                  </a:lnTo>
                  <a:close/>
                  <a:moveTo>
                    <a:pt x="1942" y="33"/>
                  </a:moveTo>
                  <a:lnTo>
                    <a:pt x="1906" y="33"/>
                  </a:lnTo>
                  <a:lnTo>
                    <a:pt x="1906" y="29"/>
                  </a:lnTo>
                  <a:lnTo>
                    <a:pt x="1942" y="29"/>
                  </a:lnTo>
                  <a:lnTo>
                    <a:pt x="1942" y="33"/>
                  </a:lnTo>
                  <a:close/>
                  <a:moveTo>
                    <a:pt x="1893" y="33"/>
                  </a:moveTo>
                  <a:lnTo>
                    <a:pt x="1857" y="33"/>
                  </a:lnTo>
                  <a:lnTo>
                    <a:pt x="1857" y="29"/>
                  </a:lnTo>
                  <a:lnTo>
                    <a:pt x="1893" y="29"/>
                  </a:lnTo>
                  <a:lnTo>
                    <a:pt x="1893" y="33"/>
                  </a:lnTo>
                  <a:close/>
                  <a:moveTo>
                    <a:pt x="1844" y="33"/>
                  </a:moveTo>
                  <a:lnTo>
                    <a:pt x="1808" y="33"/>
                  </a:lnTo>
                  <a:lnTo>
                    <a:pt x="1808" y="29"/>
                  </a:lnTo>
                  <a:lnTo>
                    <a:pt x="1844" y="29"/>
                  </a:lnTo>
                  <a:lnTo>
                    <a:pt x="1844" y="33"/>
                  </a:lnTo>
                  <a:close/>
                  <a:moveTo>
                    <a:pt x="1794" y="33"/>
                  </a:moveTo>
                  <a:lnTo>
                    <a:pt x="1759" y="33"/>
                  </a:lnTo>
                  <a:lnTo>
                    <a:pt x="1759" y="29"/>
                  </a:lnTo>
                  <a:lnTo>
                    <a:pt x="1794" y="29"/>
                  </a:lnTo>
                  <a:lnTo>
                    <a:pt x="1794" y="33"/>
                  </a:lnTo>
                  <a:close/>
                  <a:moveTo>
                    <a:pt x="1745" y="33"/>
                  </a:moveTo>
                  <a:lnTo>
                    <a:pt x="1709" y="33"/>
                  </a:lnTo>
                  <a:lnTo>
                    <a:pt x="1709" y="29"/>
                  </a:lnTo>
                  <a:lnTo>
                    <a:pt x="1745" y="29"/>
                  </a:lnTo>
                  <a:lnTo>
                    <a:pt x="1745" y="33"/>
                  </a:lnTo>
                  <a:close/>
                  <a:moveTo>
                    <a:pt x="1696" y="33"/>
                  </a:moveTo>
                  <a:lnTo>
                    <a:pt x="1660" y="33"/>
                  </a:lnTo>
                  <a:lnTo>
                    <a:pt x="1660" y="29"/>
                  </a:lnTo>
                  <a:lnTo>
                    <a:pt x="1696" y="29"/>
                  </a:lnTo>
                  <a:lnTo>
                    <a:pt x="1696" y="33"/>
                  </a:lnTo>
                  <a:close/>
                  <a:moveTo>
                    <a:pt x="1647" y="33"/>
                  </a:moveTo>
                  <a:lnTo>
                    <a:pt x="1611" y="33"/>
                  </a:lnTo>
                  <a:lnTo>
                    <a:pt x="1611" y="29"/>
                  </a:lnTo>
                  <a:lnTo>
                    <a:pt x="1647" y="29"/>
                  </a:lnTo>
                  <a:lnTo>
                    <a:pt x="1647" y="33"/>
                  </a:lnTo>
                  <a:close/>
                  <a:moveTo>
                    <a:pt x="1598" y="33"/>
                  </a:moveTo>
                  <a:lnTo>
                    <a:pt x="1562" y="33"/>
                  </a:lnTo>
                  <a:lnTo>
                    <a:pt x="1562" y="29"/>
                  </a:lnTo>
                  <a:lnTo>
                    <a:pt x="1598" y="29"/>
                  </a:lnTo>
                  <a:lnTo>
                    <a:pt x="1598" y="33"/>
                  </a:lnTo>
                  <a:close/>
                  <a:moveTo>
                    <a:pt x="1548" y="33"/>
                  </a:moveTo>
                  <a:lnTo>
                    <a:pt x="1513" y="33"/>
                  </a:lnTo>
                  <a:lnTo>
                    <a:pt x="1513" y="29"/>
                  </a:lnTo>
                  <a:lnTo>
                    <a:pt x="1548" y="29"/>
                  </a:lnTo>
                  <a:lnTo>
                    <a:pt x="1548" y="33"/>
                  </a:lnTo>
                  <a:close/>
                  <a:moveTo>
                    <a:pt x="1499" y="33"/>
                  </a:moveTo>
                  <a:lnTo>
                    <a:pt x="1464" y="33"/>
                  </a:lnTo>
                  <a:lnTo>
                    <a:pt x="1464" y="29"/>
                  </a:lnTo>
                  <a:lnTo>
                    <a:pt x="1499" y="29"/>
                  </a:lnTo>
                  <a:lnTo>
                    <a:pt x="1499" y="33"/>
                  </a:lnTo>
                  <a:close/>
                  <a:moveTo>
                    <a:pt x="1450" y="33"/>
                  </a:moveTo>
                  <a:lnTo>
                    <a:pt x="1414" y="33"/>
                  </a:lnTo>
                  <a:lnTo>
                    <a:pt x="1414" y="29"/>
                  </a:lnTo>
                  <a:lnTo>
                    <a:pt x="1450" y="29"/>
                  </a:lnTo>
                  <a:lnTo>
                    <a:pt x="1450" y="33"/>
                  </a:lnTo>
                  <a:close/>
                  <a:moveTo>
                    <a:pt x="1401" y="33"/>
                  </a:moveTo>
                  <a:lnTo>
                    <a:pt x="1365" y="33"/>
                  </a:lnTo>
                  <a:lnTo>
                    <a:pt x="1365" y="29"/>
                  </a:lnTo>
                  <a:lnTo>
                    <a:pt x="1401" y="29"/>
                  </a:lnTo>
                  <a:lnTo>
                    <a:pt x="1401" y="33"/>
                  </a:lnTo>
                  <a:close/>
                  <a:moveTo>
                    <a:pt x="1352" y="33"/>
                  </a:moveTo>
                  <a:lnTo>
                    <a:pt x="1316" y="33"/>
                  </a:lnTo>
                  <a:lnTo>
                    <a:pt x="1316" y="29"/>
                  </a:lnTo>
                  <a:lnTo>
                    <a:pt x="1352" y="29"/>
                  </a:lnTo>
                  <a:lnTo>
                    <a:pt x="1352" y="33"/>
                  </a:lnTo>
                  <a:close/>
                  <a:moveTo>
                    <a:pt x="1303" y="33"/>
                  </a:moveTo>
                  <a:lnTo>
                    <a:pt x="1267" y="33"/>
                  </a:lnTo>
                  <a:lnTo>
                    <a:pt x="1267" y="29"/>
                  </a:lnTo>
                  <a:lnTo>
                    <a:pt x="1303" y="29"/>
                  </a:lnTo>
                  <a:lnTo>
                    <a:pt x="1303" y="33"/>
                  </a:lnTo>
                  <a:close/>
                  <a:moveTo>
                    <a:pt x="1253" y="33"/>
                  </a:moveTo>
                  <a:lnTo>
                    <a:pt x="1218" y="33"/>
                  </a:lnTo>
                  <a:lnTo>
                    <a:pt x="1218" y="29"/>
                  </a:lnTo>
                  <a:lnTo>
                    <a:pt x="1253" y="29"/>
                  </a:lnTo>
                  <a:lnTo>
                    <a:pt x="1253" y="33"/>
                  </a:lnTo>
                  <a:close/>
                  <a:moveTo>
                    <a:pt x="1204" y="33"/>
                  </a:moveTo>
                  <a:lnTo>
                    <a:pt x="1169" y="33"/>
                  </a:lnTo>
                  <a:lnTo>
                    <a:pt x="1169" y="29"/>
                  </a:lnTo>
                  <a:lnTo>
                    <a:pt x="1204" y="29"/>
                  </a:lnTo>
                  <a:lnTo>
                    <a:pt x="1204" y="33"/>
                  </a:lnTo>
                  <a:close/>
                  <a:moveTo>
                    <a:pt x="1155" y="33"/>
                  </a:moveTo>
                  <a:lnTo>
                    <a:pt x="1119" y="33"/>
                  </a:lnTo>
                  <a:lnTo>
                    <a:pt x="1119" y="29"/>
                  </a:lnTo>
                  <a:lnTo>
                    <a:pt x="1155" y="29"/>
                  </a:lnTo>
                  <a:lnTo>
                    <a:pt x="1155" y="33"/>
                  </a:lnTo>
                  <a:close/>
                  <a:moveTo>
                    <a:pt x="1106" y="33"/>
                  </a:moveTo>
                  <a:lnTo>
                    <a:pt x="1070" y="33"/>
                  </a:lnTo>
                  <a:lnTo>
                    <a:pt x="1070" y="29"/>
                  </a:lnTo>
                  <a:lnTo>
                    <a:pt x="1106" y="29"/>
                  </a:lnTo>
                  <a:lnTo>
                    <a:pt x="1106" y="33"/>
                  </a:lnTo>
                  <a:close/>
                  <a:moveTo>
                    <a:pt x="1057" y="33"/>
                  </a:moveTo>
                  <a:lnTo>
                    <a:pt x="1021" y="33"/>
                  </a:lnTo>
                  <a:lnTo>
                    <a:pt x="1021" y="29"/>
                  </a:lnTo>
                  <a:lnTo>
                    <a:pt x="1057" y="29"/>
                  </a:lnTo>
                  <a:lnTo>
                    <a:pt x="1057" y="33"/>
                  </a:lnTo>
                  <a:close/>
                  <a:moveTo>
                    <a:pt x="1008" y="33"/>
                  </a:moveTo>
                  <a:lnTo>
                    <a:pt x="972" y="33"/>
                  </a:lnTo>
                  <a:lnTo>
                    <a:pt x="972" y="29"/>
                  </a:lnTo>
                  <a:lnTo>
                    <a:pt x="1008" y="29"/>
                  </a:lnTo>
                  <a:lnTo>
                    <a:pt x="1008" y="33"/>
                  </a:lnTo>
                  <a:close/>
                  <a:moveTo>
                    <a:pt x="958" y="33"/>
                  </a:moveTo>
                  <a:lnTo>
                    <a:pt x="923" y="33"/>
                  </a:lnTo>
                  <a:lnTo>
                    <a:pt x="923" y="29"/>
                  </a:lnTo>
                  <a:lnTo>
                    <a:pt x="958" y="29"/>
                  </a:lnTo>
                  <a:lnTo>
                    <a:pt x="958" y="33"/>
                  </a:lnTo>
                  <a:close/>
                  <a:moveTo>
                    <a:pt x="909" y="33"/>
                  </a:moveTo>
                  <a:lnTo>
                    <a:pt x="873" y="33"/>
                  </a:lnTo>
                  <a:lnTo>
                    <a:pt x="873" y="29"/>
                  </a:lnTo>
                  <a:lnTo>
                    <a:pt x="909" y="29"/>
                  </a:lnTo>
                  <a:lnTo>
                    <a:pt x="909" y="33"/>
                  </a:lnTo>
                  <a:close/>
                  <a:moveTo>
                    <a:pt x="860" y="33"/>
                  </a:moveTo>
                  <a:lnTo>
                    <a:pt x="824" y="33"/>
                  </a:lnTo>
                  <a:lnTo>
                    <a:pt x="824" y="29"/>
                  </a:lnTo>
                  <a:lnTo>
                    <a:pt x="860" y="29"/>
                  </a:lnTo>
                  <a:lnTo>
                    <a:pt x="860" y="33"/>
                  </a:lnTo>
                  <a:close/>
                  <a:moveTo>
                    <a:pt x="811" y="33"/>
                  </a:moveTo>
                  <a:lnTo>
                    <a:pt x="775" y="33"/>
                  </a:lnTo>
                  <a:lnTo>
                    <a:pt x="775" y="29"/>
                  </a:lnTo>
                  <a:lnTo>
                    <a:pt x="811" y="29"/>
                  </a:lnTo>
                  <a:lnTo>
                    <a:pt x="811" y="33"/>
                  </a:lnTo>
                  <a:close/>
                  <a:moveTo>
                    <a:pt x="762" y="33"/>
                  </a:moveTo>
                  <a:lnTo>
                    <a:pt x="726" y="33"/>
                  </a:lnTo>
                  <a:lnTo>
                    <a:pt x="726" y="29"/>
                  </a:lnTo>
                  <a:lnTo>
                    <a:pt x="762" y="29"/>
                  </a:lnTo>
                  <a:lnTo>
                    <a:pt x="762" y="33"/>
                  </a:lnTo>
                  <a:close/>
                  <a:moveTo>
                    <a:pt x="713" y="33"/>
                  </a:moveTo>
                  <a:lnTo>
                    <a:pt x="677" y="33"/>
                  </a:lnTo>
                  <a:lnTo>
                    <a:pt x="677" y="29"/>
                  </a:lnTo>
                  <a:lnTo>
                    <a:pt x="713" y="29"/>
                  </a:lnTo>
                  <a:lnTo>
                    <a:pt x="713" y="33"/>
                  </a:lnTo>
                  <a:close/>
                  <a:moveTo>
                    <a:pt x="663" y="33"/>
                  </a:moveTo>
                  <a:lnTo>
                    <a:pt x="628" y="33"/>
                  </a:lnTo>
                  <a:lnTo>
                    <a:pt x="628" y="29"/>
                  </a:lnTo>
                  <a:lnTo>
                    <a:pt x="663" y="29"/>
                  </a:lnTo>
                  <a:lnTo>
                    <a:pt x="663" y="33"/>
                  </a:lnTo>
                  <a:close/>
                  <a:moveTo>
                    <a:pt x="614" y="33"/>
                  </a:moveTo>
                  <a:lnTo>
                    <a:pt x="578" y="33"/>
                  </a:lnTo>
                  <a:lnTo>
                    <a:pt x="578" y="29"/>
                  </a:lnTo>
                  <a:lnTo>
                    <a:pt x="614" y="29"/>
                  </a:lnTo>
                  <a:lnTo>
                    <a:pt x="614" y="33"/>
                  </a:lnTo>
                  <a:close/>
                  <a:moveTo>
                    <a:pt x="565" y="33"/>
                  </a:moveTo>
                  <a:lnTo>
                    <a:pt x="529" y="33"/>
                  </a:lnTo>
                  <a:lnTo>
                    <a:pt x="529" y="29"/>
                  </a:lnTo>
                  <a:lnTo>
                    <a:pt x="565" y="29"/>
                  </a:lnTo>
                  <a:lnTo>
                    <a:pt x="565" y="33"/>
                  </a:lnTo>
                  <a:close/>
                  <a:moveTo>
                    <a:pt x="516" y="33"/>
                  </a:moveTo>
                  <a:lnTo>
                    <a:pt x="480" y="33"/>
                  </a:lnTo>
                  <a:lnTo>
                    <a:pt x="480" y="29"/>
                  </a:lnTo>
                  <a:lnTo>
                    <a:pt x="516" y="29"/>
                  </a:lnTo>
                  <a:lnTo>
                    <a:pt x="516" y="33"/>
                  </a:lnTo>
                  <a:close/>
                  <a:moveTo>
                    <a:pt x="467" y="33"/>
                  </a:moveTo>
                  <a:lnTo>
                    <a:pt x="431" y="33"/>
                  </a:lnTo>
                  <a:lnTo>
                    <a:pt x="431" y="29"/>
                  </a:lnTo>
                  <a:lnTo>
                    <a:pt x="467" y="29"/>
                  </a:lnTo>
                  <a:lnTo>
                    <a:pt x="467" y="33"/>
                  </a:lnTo>
                  <a:close/>
                  <a:moveTo>
                    <a:pt x="418" y="33"/>
                  </a:moveTo>
                  <a:lnTo>
                    <a:pt x="382" y="33"/>
                  </a:lnTo>
                  <a:lnTo>
                    <a:pt x="382" y="29"/>
                  </a:lnTo>
                  <a:lnTo>
                    <a:pt x="418" y="29"/>
                  </a:lnTo>
                  <a:lnTo>
                    <a:pt x="418" y="33"/>
                  </a:lnTo>
                  <a:close/>
                  <a:moveTo>
                    <a:pt x="368" y="33"/>
                  </a:moveTo>
                  <a:lnTo>
                    <a:pt x="333" y="33"/>
                  </a:lnTo>
                  <a:lnTo>
                    <a:pt x="333" y="29"/>
                  </a:lnTo>
                  <a:lnTo>
                    <a:pt x="368" y="29"/>
                  </a:lnTo>
                  <a:lnTo>
                    <a:pt x="368" y="33"/>
                  </a:lnTo>
                  <a:close/>
                  <a:moveTo>
                    <a:pt x="319" y="33"/>
                  </a:moveTo>
                  <a:lnTo>
                    <a:pt x="283" y="33"/>
                  </a:lnTo>
                  <a:lnTo>
                    <a:pt x="283" y="29"/>
                  </a:lnTo>
                  <a:lnTo>
                    <a:pt x="319" y="29"/>
                  </a:lnTo>
                  <a:lnTo>
                    <a:pt x="319" y="33"/>
                  </a:lnTo>
                  <a:close/>
                  <a:moveTo>
                    <a:pt x="270" y="33"/>
                  </a:moveTo>
                  <a:lnTo>
                    <a:pt x="234" y="33"/>
                  </a:lnTo>
                  <a:lnTo>
                    <a:pt x="234" y="29"/>
                  </a:lnTo>
                  <a:lnTo>
                    <a:pt x="270" y="29"/>
                  </a:lnTo>
                  <a:lnTo>
                    <a:pt x="270" y="33"/>
                  </a:lnTo>
                  <a:close/>
                  <a:moveTo>
                    <a:pt x="221" y="33"/>
                  </a:moveTo>
                  <a:lnTo>
                    <a:pt x="185" y="33"/>
                  </a:lnTo>
                  <a:lnTo>
                    <a:pt x="185" y="29"/>
                  </a:lnTo>
                  <a:lnTo>
                    <a:pt x="221" y="29"/>
                  </a:lnTo>
                  <a:lnTo>
                    <a:pt x="221" y="33"/>
                  </a:lnTo>
                  <a:close/>
                  <a:moveTo>
                    <a:pt x="172" y="33"/>
                  </a:moveTo>
                  <a:lnTo>
                    <a:pt x="136" y="33"/>
                  </a:lnTo>
                  <a:lnTo>
                    <a:pt x="136" y="29"/>
                  </a:lnTo>
                  <a:lnTo>
                    <a:pt x="172" y="29"/>
                  </a:lnTo>
                  <a:lnTo>
                    <a:pt x="172" y="33"/>
                  </a:lnTo>
                  <a:close/>
                  <a:moveTo>
                    <a:pt x="122" y="33"/>
                  </a:moveTo>
                  <a:lnTo>
                    <a:pt x="87" y="33"/>
                  </a:lnTo>
                  <a:lnTo>
                    <a:pt x="87" y="29"/>
                  </a:lnTo>
                  <a:lnTo>
                    <a:pt x="122" y="29"/>
                  </a:lnTo>
                  <a:lnTo>
                    <a:pt x="122" y="33"/>
                  </a:lnTo>
                  <a:close/>
                  <a:moveTo>
                    <a:pt x="73" y="33"/>
                  </a:moveTo>
                  <a:lnTo>
                    <a:pt x="38" y="33"/>
                  </a:lnTo>
                  <a:lnTo>
                    <a:pt x="38" y="29"/>
                  </a:lnTo>
                  <a:lnTo>
                    <a:pt x="73" y="29"/>
                  </a:lnTo>
                  <a:lnTo>
                    <a:pt x="73" y="33"/>
                  </a:lnTo>
                  <a:close/>
                  <a:moveTo>
                    <a:pt x="38" y="62"/>
                  </a:moveTo>
                  <a:lnTo>
                    <a:pt x="0" y="31"/>
                  </a:lnTo>
                  <a:lnTo>
                    <a:pt x="38" y="0"/>
                  </a:lnTo>
                  <a:lnTo>
                    <a:pt x="38"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Rectangle 73"/>
            <p:cNvSpPr>
              <a:spLocks noChangeArrowheads="1"/>
            </p:cNvSpPr>
            <p:nvPr/>
          </p:nvSpPr>
          <p:spPr bwMode="auto">
            <a:xfrm>
              <a:off x="3923" y="2487"/>
              <a:ext cx="333"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loadAddr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1" name="Rectangle 74"/>
            <p:cNvSpPr>
              <a:spLocks noChangeArrowheads="1"/>
            </p:cNvSpPr>
            <p:nvPr/>
          </p:nvSpPr>
          <p:spPr bwMode="auto">
            <a:xfrm>
              <a:off x="3923" y="2576"/>
              <a:ext cx="251"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esses()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2" name="Freeform 75"/>
            <p:cNvSpPr>
              <a:spLocks noEditPoints="1"/>
            </p:cNvSpPr>
            <p:nvPr/>
          </p:nvSpPr>
          <p:spPr bwMode="auto">
            <a:xfrm>
              <a:off x="3900" y="2538"/>
              <a:ext cx="298" cy="62"/>
            </a:xfrm>
            <a:custGeom>
              <a:avLst/>
              <a:gdLst>
                <a:gd name="T0" fmla="*/ 0 w 298"/>
                <a:gd name="T1" fmla="*/ 29 h 62"/>
                <a:gd name="T2" fmla="*/ 267 w 298"/>
                <a:gd name="T3" fmla="*/ 29 h 62"/>
                <a:gd name="T4" fmla="*/ 267 w 298"/>
                <a:gd name="T5" fmla="*/ 33 h 62"/>
                <a:gd name="T6" fmla="*/ 0 w 298"/>
                <a:gd name="T7" fmla="*/ 33 h 62"/>
                <a:gd name="T8" fmla="*/ 0 w 298"/>
                <a:gd name="T9" fmla="*/ 29 h 62"/>
                <a:gd name="T10" fmla="*/ 261 w 298"/>
                <a:gd name="T11" fmla="*/ 0 h 62"/>
                <a:gd name="T12" fmla="*/ 298 w 298"/>
                <a:gd name="T13" fmla="*/ 31 h 62"/>
                <a:gd name="T14" fmla="*/ 261 w 298"/>
                <a:gd name="T15" fmla="*/ 62 h 62"/>
                <a:gd name="T16" fmla="*/ 261 w 29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8" h="62">
                  <a:moveTo>
                    <a:pt x="0" y="29"/>
                  </a:moveTo>
                  <a:lnTo>
                    <a:pt x="267" y="29"/>
                  </a:lnTo>
                  <a:lnTo>
                    <a:pt x="267" y="33"/>
                  </a:lnTo>
                  <a:lnTo>
                    <a:pt x="0" y="33"/>
                  </a:lnTo>
                  <a:lnTo>
                    <a:pt x="0" y="29"/>
                  </a:lnTo>
                  <a:close/>
                  <a:moveTo>
                    <a:pt x="261" y="0"/>
                  </a:moveTo>
                  <a:lnTo>
                    <a:pt x="298" y="31"/>
                  </a:lnTo>
                  <a:lnTo>
                    <a:pt x="261" y="62"/>
                  </a:lnTo>
                  <a:lnTo>
                    <a:pt x="26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Rectangle 76"/>
            <p:cNvSpPr>
              <a:spLocks noChangeArrowheads="1"/>
            </p:cNvSpPr>
            <p:nvPr/>
          </p:nvSpPr>
          <p:spPr bwMode="auto">
            <a:xfrm>
              <a:off x="4295" y="2524"/>
              <a:ext cx="304"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retrieve(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4" name="Rectangle 77"/>
            <p:cNvSpPr>
              <a:spLocks noChangeArrowheads="1"/>
            </p:cNvSpPr>
            <p:nvPr/>
          </p:nvSpPr>
          <p:spPr bwMode="auto">
            <a:xfrm>
              <a:off x="4546" y="2524"/>
              <a:ext cx="26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iterator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5" name="Rectangle 78"/>
            <p:cNvSpPr>
              <a:spLocks noChangeArrowheads="1"/>
            </p:cNvSpPr>
            <p:nvPr/>
          </p:nvSpPr>
          <p:spPr bwMode="auto">
            <a:xfrm>
              <a:off x="4758" y="2524"/>
              <a:ext cx="7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6" name="Rectangle 79"/>
            <p:cNvSpPr>
              <a:spLocks noChangeArrowheads="1"/>
            </p:cNvSpPr>
            <p:nvPr/>
          </p:nvSpPr>
          <p:spPr bwMode="auto">
            <a:xfrm>
              <a:off x="4295" y="2613"/>
              <a:ext cx="149"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ref)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7" name="Freeform 80"/>
            <p:cNvSpPr>
              <a:spLocks noEditPoints="1"/>
            </p:cNvSpPr>
            <p:nvPr/>
          </p:nvSpPr>
          <p:spPr bwMode="auto">
            <a:xfrm>
              <a:off x="4272" y="2577"/>
              <a:ext cx="596" cy="62"/>
            </a:xfrm>
            <a:custGeom>
              <a:avLst/>
              <a:gdLst>
                <a:gd name="T0" fmla="*/ 0 w 596"/>
                <a:gd name="T1" fmla="*/ 29 h 62"/>
                <a:gd name="T2" fmla="*/ 565 w 596"/>
                <a:gd name="T3" fmla="*/ 29 h 62"/>
                <a:gd name="T4" fmla="*/ 565 w 596"/>
                <a:gd name="T5" fmla="*/ 33 h 62"/>
                <a:gd name="T6" fmla="*/ 0 w 596"/>
                <a:gd name="T7" fmla="*/ 33 h 62"/>
                <a:gd name="T8" fmla="*/ 0 w 596"/>
                <a:gd name="T9" fmla="*/ 29 h 62"/>
                <a:gd name="T10" fmla="*/ 559 w 596"/>
                <a:gd name="T11" fmla="*/ 0 h 62"/>
                <a:gd name="T12" fmla="*/ 596 w 596"/>
                <a:gd name="T13" fmla="*/ 31 h 62"/>
                <a:gd name="T14" fmla="*/ 559 w 596"/>
                <a:gd name="T15" fmla="*/ 62 h 62"/>
                <a:gd name="T16" fmla="*/ 559 w 596"/>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6" h="62">
                  <a:moveTo>
                    <a:pt x="0" y="29"/>
                  </a:moveTo>
                  <a:lnTo>
                    <a:pt x="565" y="29"/>
                  </a:lnTo>
                  <a:lnTo>
                    <a:pt x="565" y="33"/>
                  </a:lnTo>
                  <a:lnTo>
                    <a:pt x="0" y="33"/>
                  </a:lnTo>
                  <a:lnTo>
                    <a:pt x="0" y="29"/>
                  </a:lnTo>
                  <a:close/>
                  <a:moveTo>
                    <a:pt x="559" y="0"/>
                  </a:moveTo>
                  <a:lnTo>
                    <a:pt x="596" y="31"/>
                  </a:lnTo>
                  <a:lnTo>
                    <a:pt x="559" y="62"/>
                  </a:lnTo>
                  <a:lnTo>
                    <a:pt x="559"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8" name="Rectangle 81"/>
            <p:cNvSpPr>
              <a:spLocks noChangeArrowheads="1"/>
            </p:cNvSpPr>
            <p:nvPr/>
          </p:nvSpPr>
          <p:spPr bwMode="auto">
            <a:xfrm>
              <a:off x="4966" y="2561"/>
              <a:ext cx="321"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eventRef</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9" name="Rectangle 82"/>
            <p:cNvSpPr>
              <a:spLocks noChangeArrowheads="1"/>
            </p:cNvSpPr>
            <p:nvPr/>
          </p:nvSpPr>
          <p:spPr bwMode="auto">
            <a:xfrm>
              <a:off x="5234" y="2561"/>
              <a:ext cx="85"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0" name="Freeform 83"/>
            <p:cNvSpPr>
              <a:spLocks noEditPoints="1"/>
            </p:cNvSpPr>
            <p:nvPr/>
          </p:nvSpPr>
          <p:spPr bwMode="auto">
            <a:xfrm>
              <a:off x="4943" y="2614"/>
              <a:ext cx="1713" cy="62"/>
            </a:xfrm>
            <a:custGeom>
              <a:avLst/>
              <a:gdLst>
                <a:gd name="T0" fmla="*/ 0 w 1713"/>
                <a:gd name="T1" fmla="*/ 29 h 62"/>
                <a:gd name="T2" fmla="*/ 1682 w 1713"/>
                <a:gd name="T3" fmla="*/ 29 h 62"/>
                <a:gd name="T4" fmla="*/ 1682 w 1713"/>
                <a:gd name="T5" fmla="*/ 33 h 62"/>
                <a:gd name="T6" fmla="*/ 0 w 1713"/>
                <a:gd name="T7" fmla="*/ 33 h 62"/>
                <a:gd name="T8" fmla="*/ 0 w 1713"/>
                <a:gd name="T9" fmla="*/ 29 h 62"/>
                <a:gd name="T10" fmla="*/ 1676 w 1713"/>
                <a:gd name="T11" fmla="*/ 0 h 62"/>
                <a:gd name="T12" fmla="*/ 1713 w 1713"/>
                <a:gd name="T13" fmla="*/ 31 h 62"/>
                <a:gd name="T14" fmla="*/ 1676 w 1713"/>
                <a:gd name="T15" fmla="*/ 62 h 62"/>
                <a:gd name="T16" fmla="*/ 1676 w 1713"/>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3" h="62">
                  <a:moveTo>
                    <a:pt x="0" y="29"/>
                  </a:moveTo>
                  <a:lnTo>
                    <a:pt x="1682" y="29"/>
                  </a:lnTo>
                  <a:lnTo>
                    <a:pt x="1682" y="33"/>
                  </a:lnTo>
                  <a:lnTo>
                    <a:pt x="0" y="33"/>
                  </a:lnTo>
                  <a:lnTo>
                    <a:pt x="0" y="29"/>
                  </a:lnTo>
                  <a:close/>
                  <a:moveTo>
                    <a:pt x="1676" y="0"/>
                  </a:moveTo>
                  <a:lnTo>
                    <a:pt x="1713" y="31"/>
                  </a:lnTo>
                  <a:lnTo>
                    <a:pt x="1676" y="62"/>
                  </a:lnTo>
                  <a:lnTo>
                    <a:pt x="167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Rectangle 84"/>
            <p:cNvSpPr>
              <a:spLocks noChangeArrowheads="1"/>
            </p:cNvSpPr>
            <p:nvPr/>
          </p:nvSpPr>
          <p:spPr bwMode="auto">
            <a:xfrm>
              <a:off x="6523" y="2671"/>
              <a:ext cx="1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token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2" name="Freeform 85"/>
            <p:cNvSpPr>
              <a:spLocks noEditPoints="1"/>
            </p:cNvSpPr>
            <p:nvPr/>
          </p:nvSpPr>
          <p:spPr bwMode="auto">
            <a:xfrm>
              <a:off x="4943" y="2687"/>
              <a:ext cx="1713" cy="62"/>
            </a:xfrm>
            <a:custGeom>
              <a:avLst/>
              <a:gdLst>
                <a:gd name="T0" fmla="*/ 1678 w 1713"/>
                <a:gd name="T1" fmla="*/ 29 h 62"/>
                <a:gd name="T2" fmla="*/ 1664 w 1713"/>
                <a:gd name="T3" fmla="*/ 33 h 62"/>
                <a:gd name="T4" fmla="*/ 1664 w 1713"/>
                <a:gd name="T5" fmla="*/ 29 h 62"/>
                <a:gd name="T6" fmla="*/ 1579 w 1713"/>
                <a:gd name="T7" fmla="*/ 33 h 62"/>
                <a:gd name="T8" fmla="*/ 1615 w 1713"/>
                <a:gd name="T9" fmla="*/ 33 h 62"/>
                <a:gd name="T10" fmla="*/ 1530 w 1713"/>
                <a:gd name="T11" fmla="*/ 29 h 62"/>
                <a:gd name="T12" fmla="*/ 1517 w 1713"/>
                <a:gd name="T13" fmla="*/ 33 h 62"/>
                <a:gd name="T14" fmla="*/ 1517 w 1713"/>
                <a:gd name="T15" fmla="*/ 29 h 62"/>
                <a:gd name="T16" fmla="*/ 1432 w 1713"/>
                <a:gd name="T17" fmla="*/ 33 h 62"/>
                <a:gd name="T18" fmla="*/ 1468 w 1713"/>
                <a:gd name="T19" fmla="*/ 33 h 62"/>
                <a:gd name="T20" fmla="*/ 1383 w 1713"/>
                <a:gd name="T21" fmla="*/ 29 h 62"/>
                <a:gd name="T22" fmla="*/ 1369 w 1713"/>
                <a:gd name="T23" fmla="*/ 33 h 62"/>
                <a:gd name="T24" fmla="*/ 1369 w 1713"/>
                <a:gd name="T25" fmla="*/ 29 h 62"/>
                <a:gd name="T26" fmla="*/ 1284 w 1713"/>
                <a:gd name="T27" fmla="*/ 33 h 62"/>
                <a:gd name="T28" fmla="*/ 1320 w 1713"/>
                <a:gd name="T29" fmla="*/ 33 h 62"/>
                <a:gd name="T30" fmla="*/ 1235 w 1713"/>
                <a:gd name="T31" fmla="*/ 29 h 62"/>
                <a:gd name="T32" fmla="*/ 1222 w 1713"/>
                <a:gd name="T33" fmla="*/ 33 h 62"/>
                <a:gd name="T34" fmla="*/ 1222 w 1713"/>
                <a:gd name="T35" fmla="*/ 29 h 62"/>
                <a:gd name="T36" fmla="*/ 1137 w 1713"/>
                <a:gd name="T37" fmla="*/ 33 h 62"/>
                <a:gd name="T38" fmla="*/ 1173 w 1713"/>
                <a:gd name="T39" fmla="*/ 33 h 62"/>
                <a:gd name="T40" fmla="*/ 1088 w 1713"/>
                <a:gd name="T41" fmla="*/ 29 h 62"/>
                <a:gd name="T42" fmla="*/ 1074 w 1713"/>
                <a:gd name="T43" fmla="*/ 33 h 62"/>
                <a:gd name="T44" fmla="*/ 1074 w 1713"/>
                <a:gd name="T45" fmla="*/ 29 h 62"/>
                <a:gd name="T46" fmla="*/ 989 w 1713"/>
                <a:gd name="T47" fmla="*/ 33 h 62"/>
                <a:gd name="T48" fmla="*/ 1025 w 1713"/>
                <a:gd name="T49" fmla="*/ 33 h 62"/>
                <a:gd name="T50" fmla="*/ 940 w 1713"/>
                <a:gd name="T51" fmla="*/ 29 h 62"/>
                <a:gd name="T52" fmla="*/ 927 w 1713"/>
                <a:gd name="T53" fmla="*/ 33 h 62"/>
                <a:gd name="T54" fmla="*/ 927 w 1713"/>
                <a:gd name="T55" fmla="*/ 29 h 62"/>
                <a:gd name="T56" fmla="*/ 842 w 1713"/>
                <a:gd name="T57" fmla="*/ 33 h 62"/>
                <a:gd name="T58" fmla="*/ 877 w 1713"/>
                <a:gd name="T59" fmla="*/ 33 h 62"/>
                <a:gd name="T60" fmla="*/ 793 w 1713"/>
                <a:gd name="T61" fmla="*/ 29 h 62"/>
                <a:gd name="T62" fmla="*/ 779 w 1713"/>
                <a:gd name="T63" fmla="*/ 33 h 62"/>
                <a:gd name="T64" fmla="*/ 779 w 1713"/>
                <a:gd name="T65" fmla="*/ 29 h 62"/>
                <a:gd name="T66" fmla="*/ 694 w 1713"/>
                <a:gd name="T67" fmla="*/ 33 h 62"/>
                <a:gd name="T68" fmla="*/ 730 w 1713"/>
                <a:gd name="T69" fmla="*/ 33 h 62"/>
                <a:gd name="T70" fmla="*/ 645 w 1713"/>
                <a:gd name="T71" fmla="*/ 29 h 62"/>
                <a:gd name="T72" fmla="*/ 632 w 1713"/>
                <a:gd name="T73" fmla="*/ 33 h 62"/>
                <a:gd name="T74" fmla="*/ 632 w 1713"/>
                <a:gd name="T75" fmla="*/ 29 h 62"/>
                <a:gd name="T76" fmla="*/ 547 w 1713"/>
                <a:gd name="T77" fmla="*/ 33 h 62"/>
                <a:gd name="T78" fmla="*/ 582 w 1713"/>
                <a:gd name="T79" fmla="*/ 33 h 62"/>
                <a:gd name="T80" fmla="*/ 498 w 1713"/>
                <a:gd name="T81" fmla="*/ 29 h 62"/>
                <a:gd name="T82" fmla="*/ 484 w 1713"/>
                <a:gd name="T83" fmla="*/ 33 h 62"/>
                <a:gd name="T84" fmla="*/ 484 w 1713"/>
                <a:gd name="T85" fmla="*/ 29 h 62"/>
                <a:gd name="T86" fmla="*/ 399 w 1713"/>
                <a:gd name="T87" fmla="*/ 33 h 62"/>
                <a:gd name="T88" fmla="*/ 435 w 1713"/>
                <a:gd name="T89" fmla="*/ 33 h 62"/>
                <a:gd name="T90" fmla="*/ 350 w 1713"/>
                <a:gd name="T91" fmla="*/ 29 h 62"/>
                <a:gd name="T92" fmla="*/ 337 w 1713"/>
                <a:gd name="T93" fmla="*/ 33 h 62"/>
                <a:gd name="T94" fmla="*/ 337 w 1713"/>
                <a:gd name="T95" fmla="*/ 29 h 62"/>
                <a:gd name="T96" fmla="*/ 252 w 1713"/>
                <a:gd name="T97" fmla="*/ 33 h 62"/>
                <a:gd name="T98" fmla="*/ 287 w 1713"/>
                <a:gd name="T99" fmla="*/ 33 h 62"/>
                <a:gd name="T100" fmla="*/ 202 w 1713"/>
                <a:gd name="T101" fmla="*/ 29 h 62"/>
                <a:gd name="T102" fmla="*/ 189 w 1713"/>
                <a:gd name="T103" fmla="*/ 33 h 62"/>
                <a:gd name="T104" fmla="*/ 189 w 1713"/>
                <a:gd name="T105" fmla="*/ 29 h 62"/>
                <a:gd name="T106" fmla="*/ 104 w 1713"/>
                <a:gd name="T107" fmla="*/ 33 h 62"/>
                <a:gd name="T108" fmla="*/ 140 w 1713"/>
                <a:gd name="T109" fmla="*/ 33 h 62"/>
                <a:gd name="T110" fmla="*/ 55 w 1713"/>
                <a:gd name="T111" fmla="*/ 29 h 62"/>
                <a:gd name="T112" fmla="*/ 42 w 1713"/>
                <a:gd name="T113" fmla="*/ 33 h 62"/>
                <a:gd name="T114" fmla="*/ 42 w 1713"/>
                <a:gd name="T115" fmla="*/ 29 h 62"/>
                <a:gd name="T116" fmla="*/ 0 w 1713"/>
                <a:gd name="T117"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13" h="62">
                  <a:moveTo>
                    <a:pt x="1713" y="33"/>
                  </a:moveTo>
                  <a:lnTo>
                    <a:pt x="1678" y="33"/>
                  </a:lnTo>
                  <a:lnTo>
                    <a:pt x="1678" y="29"/>
                  </a:lnTo>
                  <a:lnTo>
                    <a:pt x="1713" y="29"/>
                  </a:lnTo>
                  <a:lnTo>
                    <a:pt x="1713" y="33"/>
                  </a:lnTo>
                  <a:close/>
                  <a:moveTo>
                    <a:pt x="1664" y="33"/>
                  </a:moveTo>
                  <a:lnTo>
                    <a:pt x="1628" y="33"/>
                  </a:lnTo>
                  <a:lnTo>
                    <a:pt x="1628" y="29"/>
                  </a:lnTo>
                  <a:lnTo>
                    <a:pt x="1664" y="29"/>
                  </a:lnTo>
                  <a:lnTo>
                    <a:pt x="1664" y="33"/>
                  </a:lnTo>
                  <a:close/>
                  <a:moveTo>
                    <a:pt x="1615" y="33"/>
                  </a:moveTo>
                  <a:lnTo>
                    <a:pt x="1579" y="33"/>
                  </a:lnTo>
                  <a:lnTo>
                    <a:pt x="1579" y="29"/>
                  </a:lnTo>
                  <a:lnTo>
                    <a:pt x="1615" y="29"/>
                  </a:lnTo>
                  <a:lnTo>
                    <a:pt x="1615" y="33"/>
                  </a:lnTo>
                  <a:close/>
                  <a:moveTo>
                    <a:pt x="1566" y="33"/>
                  </a:moveTo>
                  <a:lnTo>
                    <a:pt x="1530" y="33"/>
                  </a:lnTo>
                  <a:lnTo>
                    <a:pt x="1530" y="29"/>
                  </a:lnTo>
                  <a:lnTo>
                    <a:pt x="1566" y="29"/>
                  </a:lnTo>
                  <a:lnTo>
                    <a:pt x="1566" y="33"/>
                  </a:lnTo>
                  <a:close/>
                  <a:moveTo>
                    <a:pt x="1517" y="33"/>
                  </a:moveTo>
                  <a:lnTo>
                    <a:pt x="1481" y="33"/>
                  </a:lnTo>
                  <a:lnTo>
                    <a:pt x="1481" y="29"/>
                  </a:lnTo>
                  <a:lnTo>
                    <a:pt x="1517" y="29"/>
                  </a:lnTo>
                  <a:lnTo>
                    <a:pt x="1517" y="33"/>
                  </a:lnTo>
                  <a:close/>
                  <a:moveTo>
                    <a:pt x="1468" y="33"/>
                  </a:moveTo>
                  <a:lnTo>
                    <a:pt x="1432" y="33"/>
                  </a:lnTo>
                  <a:lnTo>
                    <a:pt x="1432" y="29"/>
                  </a:lnTo>
                  <a:lnTo>
                    <a:pt x="1468" y="29"/>
                  </a:lnTo>
                  <a:lnTo>
                    <a:pt x="1468" y="33"/>
                  </a:lnTo>
                  <a:close/>
                  <a:moveTo>
                    <a:pt x="1418" y="33"/>
                  </a:moveTo>
                  <a:lnTo>
                    <a:pt x="1383" y="33"/>
                  </a:lnTo>
                  <a:lnTo>
                    <a:pt x="1383" y="29"/>
                  </a:lnTo>
                  <a:lnTo>
                    <a:pt x="1418" y="29"/>
                  </a:lnTo>
                  <a:lnTo>
                    <a:pt x="1418" y="33"/>
                  </a:lnTo>
                  <a:close/>
                  <a:moveTo>
                    <a:pt x="1369" y="33"/>
                  </a:moveTo>
                  <a:lnTo>
                    <a:pt x="1333" y="33"/>
                  </a:lnTo>
                  <a:lnTo>
                    <a:pt x="1333" y="29"/>
                  </a:lnTo>
                  <a:lnTo>
                    <a:pt x="1369" y="29"/>
                  </a:lnTo>
                  <a:lnTo>
                    <a:pt x="1369" y="33"/>
                  </a:lnTo>
                  <a:close/>
                  <a:moveTo>
                    <a:pt x="1320" y="33"/>
                  </a:moveTo>
                  <a:lnTo>
                    <a:pt x="1284" y="33"/>
                  </a:lnTo>
                  <a:lnTo>
                    <a:pt x="1284" y="29"/>
                  </a:lnTo>
                  <a:lnTo>
                    <a:pt x="1320" y="29"/>
                  </a:lnTo>
                  <a:lnTo>
                    <a:pt x="1320" y="33"/>
                  </a:lnTo>
                  <a:close/>
                  <a:moveTo>
                    <a:pt x="1271" y="33"/>
                  </a:moveTo>
                  <a:lnTo>
                    <a:pt x="1235" y="33"/>
                  </a:lnTo>
                  <a:lnTo>
                    <a:pt x="1235" y="29"/>
                  </a:lnTo>
                  <a:lnTo>
                    <a:pt x="1271" y="29"/>
                  </a:lnTo>
                  <a:lnTo>
                    <a:pt x="1271" y="33"/>
                  </a:lnTo>
                  <a:close/>
                  <a:moveTo>
                    <a:pt x="1222" y="33"/>
                  </a:moveTo>
                  <a:lnTo>
                    <a:pt x="1186" y="33"/>
                  </a:lnTo>
                  <a:lnTo>
                    <a:pt x="1186" y="29"/>
                  </a:lnTo>
                  <a:lnTo>
                    <a:pt x="1222" y="29"/>
                  </a:lnTo>
                  <a:lnTo>
                    <a:pt x="1222" y="33"/>
                  </a:lnTo>
                  <a:close/>
                  <a:moveTo>
                    <a:pt x="1173" y="33"/>
                  </a:moveTo>
                  <a:lnTo>
                    <a:pt x="1137" y="33"/>
                  </a:lnTo>
                  <a:lnTo>
                    <a:pt x="1137" y="29"/>
                  </a:lnTo>
                  <a:lnTo>
                    <a:pt x="1173" y="29"/>
                  </a:lnTo>
                  <a:lnTo>
                    <a:pt x="1173" y="33"/>
                  </a:lnTo>
                  <a:close/>
                  <a:moveTo>
                    <a:pt x="1123" y="33"/>
                  </a:moveTo>
                  <a:lnTo>
                    <a:pt x="1088" y="33"/>
                  </a:lnTo>
                  <a:lnTo>
                    <a:pt x="1088" y="29"/>
                  </a:lnTo>
                  <a:lnTo>
                    <a:pt x="1123" y="29"/>
                  </a:lnTo>
                  <a:lnTo>
                    <a:pt x="1123" y="33"/>
                  </a:lnTo>
                  <a:close/>
                  <a:moveTo>
                    <a:pt x="1074" y="33"/>
                  </a:moveTo>
                  <a:lnTo>
                    <a:pt x="1038" y="33"/>
                  </a:lnTo>
                  <a:lnTo>
                    <a:pt x="1038" y="29"/>
                  </a:lnTo>
                  <a:lnTo>
                    <a:pt x="1074" y="29"/>
                  </a:lnTo>
                  <a:lnTo>
                    <a:pt x="1074" y="33"/>
                  </a:lnTo>
                  <a:close/>
                  <a:moveTo>
                    <a:pt x="1025" y="33"/>
                  </a:moveTo>
                  <a:lnTo>
                    <a:pt x="989" y="33"/>
                  </a:lnTo>
                  <a:lnTo>
                    <a:pt x="989" y="29"/>
                  </a:lnTo>
                  <a:lnTo>
                    <a:pt x="1025" y="29"/>
                  </a:lnTo>
                  <a:lnTo>
                    <a:pt x="1025" y="33"/>
                  </a:lnTo>
                  <a:close/>
                  <a:moveTo>
                    <a:pt x="976" y="33"/>
                  </a:moveTo>
                  <a:lnTo>
                    <a:pt x="940" y="33"/>
                  </a:lnTo>
                  <a:lnTo>
                    <a:pt x="940" y="29"/>
                  </a:lnTo>
                  <a:lnTo>
                    <a:pt x="976" y="29"/>
                  </a:lnTo>
                  <a:lnTo>
                    <a:pt x="976" y="33"/>
                  </a:lnTo>
                  <a:close/>
                  <a:moveTo>
                    <a:pt x="927" y="33"/>
                  </a:moveTo>
                  <a:lnTo>
                    <a:pt x="891" y="33"/>
                  </a:lnTo>
                  <a:lnTo>
                    <a:pt x="891" y="29"/>
                  </a:lnTo>
                  <a:lnTo>
                    <a:pt x="927" y="29"/>
                  </a:lnTo>
                  <a:lnTo>
                    <a:pt x="927" y="33"/>
                  </a:lnTo>
                  <a:close/>
                  <a:moveTo>
                    <a:pt x="877" y="33"/>
                  </a:moveTo>
                  <a:lnTo>
                    <a:pt x="842" y="33"/>
                  </a:lnTo>
                  <a:lnTo>
                    <a:pt x="842" y="29"/>
                  </a:lnTo>
                  <a:lnTo>
                    <a:pt x="877" y="29"/>
                  </a:lnTo>
                  <a:lnTo>
                    <a:pt x="877" y="33"/>
                  </a:lnTo>
                  <a:close/>
                  <a:moveTo>
                    <a:pt x="828" y="33"/>
                  </a:moveTo>
                  <a:lnTo>
                    <a:pt x="793" y="33"/>
                  </a:lnTo>
                  <a:lnTo>
                    <a:pt x="793" y="29"/>
                  </a:lnTo>
                  <a:lnTo>
                    <a:pt x="828" y="29"/>
                  </a:lnTo>
                  <a:lnTo>
                    <a:pt x="828" y="33"/>
                  </a:lnTo>
                  <a:close/>
                  <a:moveTo>
                    <a:pt x="779" y="33"/>
                  </a:moveTo>
                  <a:lnTo>
                    <a:pt x="743" y="33"/>
                  </a:lnTo>
                  <a:lnTo>
                    <a:pt x="743" y="29"/>
                  </a:lnTo>
                  <a:lnTo>
                    <a:pt x="779" y="29"/>
                  </a:lnTo>
                  <a:lnTo>
                    <a:pt x="779" y="33"/>
                  </a:lnTo>
                  <a:close/>
                  <a:moveTo>
                    <a:pt x="730" y="33"/>
                  </a:moveTo>
                  <a:lnTo>
                    <a:pt x="694" y="33"/>
                  </a:lnTo>
                  <a:lnTo>
                    <a:pt x="694" y="29"/>
                  </a:lnTo>
                  <a:lnTo>
                    <a:pt x="730" y="29"/>
                  </a:lnTo>
                  <a:lnTo>
                    <a:pt x="730" y="33"/>
                  </a:lnTo>
                  <a:close/>
                  <a:moveTo>
                    <a:pt x="681" y="33"/>
                  </a:moveTo>
                  <a:lnTo>
                    <a:pt x="645" y="33"/>
                  </a:lnTo>
                  <a:lnTo>
                    <a:pt x="645" y="29"/>
                  </a:lnTo>
                  <a:lnTo>
                    <a:pt x="681" y="29"/>
                  </a:lnTo>
                  <a:lnTo>
                    <a:pt x="681" y="33"/>
                  </a:lnTo>
                  <a:close/>
                  <a:moveTo>
                    <a:pt x="632" y="33"/>
                  </a:moveTo>
                  <a:lnTo>
                    <a:pt x="596" y="33"/>
                  </a:lnTo>
                  <a:lnTo>
                    <a:pt x="596" y="29"/>
                  </a:lnTo>
                  <a:lnTo>
                    <a:pt x="632" y="29"/>
                  </a:lnTo>
                  <a:lnTo>
                    <a:pt x="632" y="33"/>
                  </a:lnTo>
                  <a:close/>
                  <a:moveTo>
                    <a:pt x="582" y="33"/>
                  </a:moveTo>
                  <a:lnTo>
                    <a:pt x="547" y="33"/>
                  </a:lnTo>
                  <a:lnTo>
                    <a:pt x="547" y="29"/>
                  </a:lnTo>
                  <a:lnTo>
                    <a:pt x="582" y="29"/>
                  </a:lnTo>
                  <a:lnTo>
                    <a:pt x="582" y="33"/>
                  </a:lnTo>
                  <a:close/>
                  <a:moveTo>
                    <a:pt x="533" y="33"/>
                  </a:moveTo>
                  <a:lnTo>
                    <a:pt x="498" y="33"/>
                  </a:lnTo>
                  <a:lnTo>
                    <a:pt x="498" y="29"/>
                  </a:lnTo>
                  <a:lnTo>
                    <a:pt x="533" y="29"/>
                  </a:lnTo>
                  <a:lnTo>
                    <a:pt x="533" y="33"/>
                  </a:lnTo>
                  <a:close/>
                  <a:moveTo>
                    <a:pt x="484" y="33"/>
                  </a:moveTo>
                  <a:lnTo>
                    <a:pt x="448" y="33"/>
                  </a:lnTo>
                  <a:lnTo>
                    <a:pt x="448" y="29"/>
                  </a:lnTo>
                  <a:lnTo>
                    <a:pt x="484" y="29"/>
                  </a:lnTo>
                  <a:lnTo>
                    <a:pt x="484" y="33"/>
                  </a:lnTo>
                  <a:close/>
                  <a:moveTo>
                    <a:pt x="435" y="33"/>
                  </a:moveTo>
                  <a:lnTo>
                    <a:pt x="399" y="33"/>
                  </a:lnTo>
                  <a:lnTo>
                    <a:pt x="399" y="29"/>
                  </a:lnTo>
                  <a:lnTo>
                    <a:pt x="435" y="29"/>
                  </a:lnTo>
                  <a:lnTo>
                    <a:pt x="435" y="33"/>
                  </a:lnTo>
                  <a:close/>
                  <a:moveTo>
                    <a:pt x="386" y="33"/>
                  </a:moveTo>
                  <a:lnTo>
                    <a:pt x="350" y="33"/>
                  </a:lnTo>
                  <a:lnTo>
                    <a:pt x="350" y="29"/>
                  </a:lnTo>
                  <a:lnTo>
                    <a:pt x="386" y="29"/>
                  </a:lnTo>
                  <a:lnTo>
                    <a:pt x="386" y="33"/>
                  </a:lnTo>
                  <a:close/>
                  <a:moveTo>
                    <a:pt x="337" y="33"/>
                  </a:moveTo>
                  <a:lnTo>
                    <a:pt x="301" y="33"/>
                  </a:lnTo>
                  <a:lnTo>
                    <a:pt x="301" y="29"/>
                  </a:lnTo>
                  <a:lnTo>
                    <a:pt x="337" y="29"/>
                  </a:lnTo>
                  <a:lnTo>
                    <a:pt x="337" y="33"/>
                  </a:lnTo>
                  <a:close/>
                  <a:moveTo>
                    <a:pt x="287" y="33"/>
                  </a:moveTo>
                  <a:lnTo>
                    <a:pt x="252" y="33"/>
                  </a:lnTo>
                  <a:lnTo>
                    <a:pt x="252" y="29"/>
                  </a:lnTo>
                  <a:lnTo>
                    <a:pt x="287" y="29"/>
                  </a:lnTo>
                  <a:lnTo>
                    <a:pt x="287" y="33"/>
                  </a:lnTo>
                  <a:close/>
                  <a:moveTo>
                    <a:pt x="238" y="33"/>
                  </a:moveTo>
                  <a:lnTo>
                    <a:pt x="202" y="33"/>
                  </a:lnTo>
                  <a:lnTo>
                    <a:pt x="202" y="29"/>
                  </a:lnTo>
                  <a:lnTo>
                    <a:pt x="238" y="29"/>
                  </a:lnTo>
                  <a:lnTo>
                    <a:pt x="238" y="33"/>
                  </a:lnTo>
                  <a:close/>
                  <a:moveTo>
                    <a:pt x="189" y="33"/>
                  </a:moveTo>
                  <a:lnTo>
                    <a:pt x="153" y="33"/>
                  </a:lnTo>
                  <a:lnTo>
                    <a:pt x="153" y="29"/>
                  </a:lnTo>
                  <a:lnTo>
                    <a:pt x="189" y="29"/>
                  </a:lnTo>
                  <a:lnTo>
                    <a:pt x="189" y="33"/>
                  </a:lnTo>
                  <a:close/>
                  <a:moveTo>
                    <a:pt x="140" y="33"/>
                  </a:moveTo>
                  <a:lnTo>
                    <a:pt x="104" y="33"/>
                  </a:lnTo>
                  <a:lnTo>
                    <a:pt x="104" y="29"/>
                  </a:lnTo>
                  <a:lnTo>
                    <a:pt x="140" y="29"/>
                  </a:lnTo>
                  <a:lnTo>
                    <a:pt x="140" y="33"/>
                  </a:lnTo>
                  <a:close/>
                  <a:moveTo>
                    <a:pt x="91" y="33"/>
                  </a:moveTo>
                  <a:lnTo>
                    <a:pt x="55" y="33"/>
                  </a:lnTo>
                  <a:lnTo>
                    <a:pt x="55" y="29"/>
                  </a:lnTo>
                  <a:lnTo>
                    <a:pt x="91" y="29"/>
                  </a:lnTo>
                  <a:lnTo>
                    <a:pt x="91" y="33"/>
                  </a:lnTo>
                  <a:close/>
                  <a:moveTo>
                    <a:pt x="42" y="33"/>
                  </a:moveTo>
                  <a:lnTo>
                    <a:pt x="31" y="33"/>
                  </a:lnTo>
                  <a:lnTo>
                    <a:pt x="31" y="29"/>
                  </a:lnTo>
                  <a:lnTo>
                    <a:pt x="42" y="29"/>
                  </a:lnTo>
                  <a:lnTo>
                    <a:pt x="42" y="33"/>
                  </a:lnTo>
                  <a:close/>
                  <a:moveTo>
                    <a:pt x="37" y="62"/>
                  </a:moveTo>
                  <a:lnTo>
                    <a:pt x="0" y="31"/>
                  </a:lnTo>
                  <a:lnTo>
                    <a:pt x="37" y="0"/>
                  </a:lnTo>
                  <a:lnTo>
                    <a:pt x="37"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Rectangle 86"/>
            <p:cNvSpPr>
              <a:spLocks noChangeArrowheads="1"/>
            </p:cNvSpPr>
            <p:nvPr/>
          </p:nvSpPr>
          <p:spPr bwMode="auto">
            <a:xfrm>
              <a:off x="4966" y="2785"/>
              <a:ext cx="50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retrieve(token)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4" name="Freeform 87"/>
            <p:cNvSpPr>
              <a:spLocks noEditPoints="1"/>
            </p:cNvSpPr>
            <p:nvPr/>
          </p:nvSpPr>
          <p:spPr bwMode="auto">
            <a:xfrm>
              <a:off x="4944" y="2871"/>
              <a:ext cx="469" cy="107"/>
            </a:xfrm>
            <a:custGeom>
              <a:avLst/>
              <a:gdLst>
                <a:gd name="T0" fmla="*/ 0 w 5032"/>
                <a:gd name="T1" fmla="*/ 0 h 1150"/>
                <a:gd name="T2" fmla="*/ 5008 w 5032"/>
                <a:gd name="T3" fmla="*/ 0 h 1150"/>
                <a:gd name="T4" fmla="*/ 5032 w 5032"/>
                <a:gd name="T5" fmla="*/ 24 h 1150"/>
                <a:gd name="T6" fmla="*/ 5032 w 5032"/>
                <a:gd name="T7" fmla="*/ 816 h 1150"/>
                <a:gd name="T8" fmla="*/ 5008 w 5032"/>
                <a:gd name="T9" fmla="*/ 840 h 1150"/>
                <a:gd name="T10" fmla="*/ 787 w 5032"/>
                <a:gd name="T11" fmla="*/ 840 h 1150"/>
                <a:gd name="T12" fmla="*/ 787 w 5032"/>
                <a:gd name="T13" fmla="*/ 792 h 1150"/>
                <a:gd name="T14" fmla="*/ 5008 w 5032"/>
                <a:gd name="T15" fmla="*/ 792 h 1150"/>
                <a:gd name="T16" fmla="*/ 4984 w 5032"/>
                <a:gd name="T17" fmla="*/ 816 h 1150"/>
                <a:gd name="T18" fmla="*/ 4984 w 5032"/>
                <a:gd name="T19" fmla="*/ 24 h 1150"/>
                <a:gd name="T20" fmla="*/ 5008 w 5032"/>
                <a:gd name="T21" fmla="*/ 48 h 1150"/>
                <a:gd name="T22" fmla="*/ 0 w 5032"/>
                <a:gd name="T23" fmla="*/ 48 h 1150"/>
                <a:gd name="T24" fmla="*/ 0 w 5032"/>
                <a:gd name="T25" fmla="*/ 0 h 1150"/>
                <a:gd name="T26" fmla="*/ 854 w 5032"/>
                <a:gd name="T27" fmla="*/ 1150 h 1150"/>
                <a:gd name="T28" fmla="*/ 454 w 5032"/>
                <a:gd name="T29" fmla="*/ 816 h 1150"/>
                <a:gd name="T30" fmla="*/ 854 w 5032"/>
                <a:gd name="T31" fmla="*/ 483 h 1150"/>
                <a:gd name="T32" fmla="*/ 854 w 5032"/>
                <a:gd name="T33" fmla="*/ 115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32" h="1150">
                  <a:moveTo>
                    <a:pt x="0" y="0"/>
                  </a:moveTo>
                  <a:lnTo>
                    <a:pt x="5008" y="0"/>
                  </a:lnTo>
                  <a:cubicBezTo>
                    <a:pt x="5022" y="0"/>
                    <a:pt x="5032" y="11"/>
                    <a:pt x="5032" y="24"/>
                  </a:cubicBezTo>
                  <a:lnTo>
                    <a:pt x="5032" y="816"/>
                  </a:lnTo>
                  <a:cubicBezTo>
                    <a:pt x="5032" y="830"/>
                    <a:pt x="5022" y="840"/>
                    <a:pt x="5008" y="840"/>
                  </a:cubicBezTo>
                  <a:lnTo>
                    <a:pt x="787" y="840"/>
                  </a:lnTo>
                  <a:lnTo>
                    <a:pt x="787" y="792"/>
                  </a:lnTo>
                  <a:lnTo>
                    <a:pt x="5008" y="792"/>
                  </a:lnTo>
                  <a:lnTo>
                    <a:pt x="4984" y="816"/>
                  </a:lnTo>
                  <a:lnTo>
                    <a:pt x="4984" y="24"/>
                  </a:lnTo>
                  <a:lnTo>
                    <a:pt x="5008" y="48"/>
                  </a:lnTo>
                  <a:lnTo>
                    <a:pt x="0" y="48"/>
                  </a:lnTo>
                  <a:lnTo>
                    <a:pt x="0" y="0"/>
                  </a:lnTo>
                  <a:close/>
                  <a:moveTo>
                    <a:pt x="854" y="1150"/>
                  </a:moveTo>
                  <a:lnTo>
                    <a:pt x="454" y="816"/>
                  </a:lnTo>
                  <a:lnTo>
                    <a:pt x="854" y="483"/>
                  </a:lnTo>
                  <a:lnTo>
                    <a:pt x="854" y="115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Rectangle 88"/>
            <p:cNvSpPr>
              <a:spLocks noChangeArrowheads="1"/>
            </p:cNvSpPr>
            <p:nvPr/>
          </p:nvSpPr>
          <p:spPr bwMode="auto">
            <a:xfrm>
              <a:off x="4906" y="2906"/>
              <a:ext cx="74" cy="4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89"/>
            <p:cNvSpPr>
              <a:spLocks noEditPoints="1"/>
            </p:cNvSpPr>
            <p:nvPr/>
          </p:nvSpPr>
          <p:spPr bwMode="auto">
            <a:xfrm>
              <a:off x="4903" y="2903"/>
              <a:ext cx="80" cy="454"/>
            </a:xfrm>
            <a:custGeom>
              <a:avLst/>
              <a:gdLst>
                <a:gd name="T0" fmla="*/ 0 w 864"/>
                <a:gd name="T1" fmla="*/ 32 h 4864"/>
                <a:gd name="T2" fmla="*/ 32 w 864"/>
                <a:gd name="T3" fmla="*/ 0 h 4864"/>
                <a:gd name="T4" fmla="*/ 832 w 864"/>
                <a:gd name="T5" fmla="*/ 0 h 4864"/>
                <a:gd name="T6" fmla="*/ 864 w 864"/>
                <a:gd name="T7" fmla="*/ 32 h 4864"/>
                <a:gd name="T8" fmla="*/ 864 w 864"/>
                <a:gd name="T9" fmla="*/ 4832 h 4864"/>
                <a:gd name="T10" fmla="*/ 832 w 864"/>
                <a:gd name="T11" fmla="*/ 4864 h 4864"/>
                <a:gd name="T12" fmla="*/ 32 w 864"/>
                <a:gd name="T13" fmla="*/ 4864 h 4864"/>
                <a:gd name="T14" fmla="*/ 0 w 864"/>
                <a:gd name="T15" fmla="*/ 4832 h 4864"/>
                <a:gd name="T16" fmla="*/ 0 w 864"/>
                <a:gd name="T17" fmla="*/ 32 h 4864"/>
                <a:gd name="T18" fmla="*/ 64 w 864"/>
                <a:gd name="T19" fmla="*/ 4832 h 4864"/>
                <a:gd name="T20" fmla="*/ 32 w 864"/>
                <a:gd name="T21" fmla="*/ 4800 h 4864"/>
                <a:gd name="T22" fmla="*/ 832 w 864"/>
                <a:gd name="T23" fmla="*/ 4800 h 4864"/>
                <a:gd name="T24" fmla="*/ 800 w 864"/>
                <a:gd name="T25" fmla="*/ 4832 h 4864"/>
                <a:gd name="T26" fmla="*/ 800 w 864"/>
                <a:gd name="T27" fmla="*/ 32 h 4864"/>
                <a:gd name="T28" fmla="*/ 832 w 864"/>
                <a:gd name="T29" fmla="*/ 64 h 4864"/>
                <a:gd name="T30" fmla="*/ 32 w 864"/>
                <a:gd name="T31" fmla="*/ 64 h 4864"/>
                <a:gd name="T32" fmla="*/ 64 w 864"/>
                <a:gd name="T33" fmla="*/ 32 h 4864"/>
                <a:gd name="T34" fmla="*/ 64 w 864"/>
                <a:gd name="T35" fmla="*/ 4832 h 4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4" h="4864">
                  <a:moveTo>
                    <a:pt x="0" y="32"/>
                  </a:moveTo>
                  <a:cubicBezTo>
                    <a:pt x="0" y="15"/>
                    <a:pt x="15" y="0"/>
                    <a:pt x="32" y="0"/>
                  </a:cubicBezTo>
                  <a:lnTo>
                    <a:pt x="832" y="0"/>
                  </a:lnTo>
                  <a:cubicBezTo>
                    <a:pt x="850" y="0"/>
                    <a:pt x="864" y="15"/>
                    <a:pt x="864" y="32"/>
                  </a:cubicBezTo>
                  <a:lnTo>
                    <a:pt x="864" y="4832"/>
                  </a:lnTo>
                  <a:cubicBezTo>
                    <a:pt x="864" y="4850"/>
                    <a:pt x="850" y="4864"/>
                    <a:pt x="832" y="4864"/>
                  </a:cubicBezTo>
                  <a:lnTo>
                    <a:pt x="32" y="4864"/>
                  </a:lnTo>
                  <a:cubicBezTo>
                    <a:pt x="15" y="4864"/>
                    <a:pt x="0" y="4850"/>
                    <a:pt x="0" y="4832"/>
                  </a:cubicBezTo>
                  <a:lnTo>
                    <a:pt x="0" y="32"/>
                  </a:lnTo>
                  <a:close/>
                  <a:moveTo>
                    <a:pt x="64" y="4832"/>
                  </a:moveTo>
                  <a:lnTo>
                    <a:pt x="32" y="4800"/>
                  </a:lnTo>
                  <a:lnTo>
                    <a:pt x="832" y="4800"/>
                  </a:lnTo>
                  <a:lnTo>
                    <a:pt x="800" y="4832"/>
                  </a:lnTo>
                  <a:lnTo>
                    <a:pt x="800" y="32"/>
                  </a:lnTo>
                  <a:lnTo>
                    <a:pt x="832" y="64"/>
                  </a:lnTo>
                  <a:lnTo>
                    <a:pt x="32" y="64"/>
                  </a:lnTo>
                  <a:lnTo>
                    <a:pt x="64" y="32"/>
                  </a:lnTo>
                  <a:lnTo>
                    <a:pt x="64" y="4832"/>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Rectangle 90"/>
            <p:cNvSpPr>
              <a:spLocks noChangeArrowheads="1"/>
            </p:cNvSpPr>
            <p:nvPr/>
          </p:nvSpPr>
          <p:spPr bwMode="auto">
            <a:xfrm>
              <a:off x="5003" y="3270"/>
              <a:ext cx="33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setObjPtr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8" name="Rectangle 91"/>
            <p:cNvSpPr>
              <a:spLocks noChangeArrowheads="1"/>
            </p:cNvSpPr>
            <p:nvPr/>
          </p:nvSpPr>
          <p:spPr bwMode="auto">
            <a:xfrm>
              <a:off x="5284" y="3270"/>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9" name="Rectangle 92"/>
            <p:cNvSpPr>
              <a:spLocks noChangeArrowheads="1"/>
            </p:cNvSpPr>
            <p:nvPr/>
          </p:nvSpPr>
          <p:spPr bwMode="auto">
            <a:xfrm>
              <a:off x="5309" y="3270"/>
              <a:ext cx="12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ptr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0" name="Rectangle 93"/>
            <p:cNvSpPr>
              <a:spLocks noChangeArrowheads="1"/>
            </p:cNvSpPr>
            <p:nvPr/>
          </p:nvSpPr>
          <p:spPr bwMode="auto">
            <a:xfrm>
              <a:off x="5389" y="3270"/>
              <a:ext cx="28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token,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1" name="Rectangle 94"/>
            <p:cNvSpPr>
              <a:spLocks noChangeArrowheads="1"/>
            </p:cNvSpPr>
            <p:nvPr/>
          </p:nvSpPr>
          <p:spPr bwMode="auto">
            <a:xfrm>
              <a:off x="5003" y="3360"/>
              <a:ext cx="294"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context)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2" name="Freeform 95"/>
            <p:cNvSpPr>
              <a:spLocks noEditPoints="1"/>
            </p:cNvSpPr>
            <p:nvPr/>
          </p:nvSpPr>
          <p:spPr bwMode="auto">
            <a:xfrm>
              <a:off x="4980" y="3323"/>
              <a:ext cx="782" cy="62"/>
            </a:xfrm>
            <a:custGeom>
              <a:avLst/>
              <a:gdLst>
                <a:gd name="T0" fmla="*/ 0 w 782"/>
                <a:gd name="T1" fmla="*/ 29 h 62"/>
                <a:gd name="T2" fmla="*/ 751 w 782"/>
                <a:gd name="T3" fmla="*/ 29 h 62"/>
                <a:gd name="T4" fmla="*/ 751 w 782"/>
                <a:gd name="T5" fmla="*/ 33 h 62"/>
                <a:gd name="T6" fmla="*/ 0 w 782"/>
                <a:gd name="T7" fmla="*/ 33 h 62"/>
                <a:gd name="T8" fmla="*/ 0 w 782"/>
                <a:gd name="T9" fmla="*/ 29 h 62"/>
                <a:gd name="T10" fmla="*/ 745 w 782"/>
                <a:gd name="T11" fmla="*/ 0 h 62"/>
                <a:gd name="T12" fmla="*/ 782 w 782"/>
                <a:gd name="T13" fmla="*/ 31 h 62"/>
                <a:gd name="T14" fmla="*/ 745 w 782"/>
                <a:gd name="T15" fmla="*/ 62 h 62"/>
                <a:gd name="T16" fmla="*/ 745 w 782"/>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2" h="62">
                  <a:moveTo>
                    <a:pt x="0" y="29"/>
                  </a:moveTo>
                  <a:lnTo>
                    <a:pt x="751" y="29"/>
                  </a:lnTo>
                  <a:lnTo>
                    <a:pt x="751" y="33"/>
                  </a:lnTo>
                  <a:lnTo>
                    <a:pt x="0" y="33"/>
                  </a:lnTo>
                  <a:lnTo>
                    <a:pt x="0" y="29"/>
                  </a:lnTo>
                  <a:close/>
                  <a:moveTo>
                    <a:pt x="745" y="0"/>
                  </a:moveTo>
                  <a:lnTo>
                    <a:pt x="782" y="31"/>
                  </a:lnTo>
                  <a:lnTo>
                    <a:pt x="745" y="62"/>
                  </a:lnTo>
                  <a:lnTo>
                    <a:pt x="745"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Rectangle 96"/>
            <p:cNvSpPr>
              <a:spLocks noChangeArrowheads="1"/>
            </p:cNvSpPr>
            <p:nvPr/>
          </p:nvSpPr>
          <p:spPr bwMode="auto">
            <a:xfrm>
              <a:off x="4620" y="3417"/>
              <a:ext cx="2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dataHeader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4" name="Freeform 97"/>
            <p:cNvSpPr>
              <a:spLocks noEditPoints="1"/>
            </p:cNvSpPr>
            <p:nvPr/>
          </p:nvSpPr>
          <p:spPr bwMode="auto">
            <a:xfrm>
              <a:off x="4272" y="3433"/>
              <a:ext cx="596" cy="62"/>
            </a:xfrm>
            <a:custGeom>
              <a:avLst/>
              <a:gdLst>
                <a:gd name="T0" fmla="*/ 561 w 596"/>
                <a:gd name="T1" fmla="*/ 33 h 62"/>
                <a:gd name="T2" fmla="*/ 596 w 596"/>
                <a:gd name="T3" fmla="*/ 29 h 62"/>
                <a:gd name="T4" fmla="*/ 547 w 596"/>
                <a:gd name="T5" fmla="*/ 33 h 62"/>
                <a:gd name="T6" fmla="*/ 511 w 596"/>
                <a:gd name="T7" fmla="*/ 29 h 62"/>
                <a:gd name="T8" fmla="*/ 547 w 596"/>
                <a:gd name="T9" fmla="*/ 33 h 62"/>
                <a:gd name="T10" fmla="*/ 462 w 596"/>
                <a:gd name="T11" fmla="*/ 33 h 62"/>
                <a:gd name="T12" fmla="*/ 498 w 596"/>
                <a:gd name="T13" fmla="*/ 29 h 62"/>
                <a:gd name="T14" fmla="*/ 449 w 596"/>
                <a:gd name="T15" fmla="*/ 33 h 62"/>
                <a:gd name="T16" fmla="*/ 413 w 596"/>
                <a:gd name="T17" fmla="*/ 29 h 62"/>
                <a:gd name="T18" fmla="*/ 449 w 596"/>
                <a:gd name="T19" fmla="*/ 33 h 62"/>
                <a:gd name="T20" fmla="*/ 364 w 596"/>
                <a:gd name="T21" fmla="*/ 33 h 62"/>
                <a:gd name="T22" fmla="*/ 400 w 596"/>
                <a:gd name="T23" fmla="*/ 29 h 62"/>
                <a:gd name="T24" fmla="*/ 350 w 596"/>
                <a:gd name="T25" fmla="*/ 33 h 62"/>
                <a:gd name="T26" fmla="*/ 315 w 596"/>
                <a:gd name="T27" fmla="*/ 29 h 62"/>
                <a:gd name="T28" fmla="*/ 350 w 596"/>
                <a:gd name="T29" fmla="*/ 33 h 62"/>
                <a:gd name="T30" fmla="*/ 266 w 596"/>
                <a:gd name="T31" fmla="*/ 33 h 62"/>
                <a:gd name="T32" fmla="*/ 301 w 596"/>
                <a:gd name="T33" fmla="*/ 29 h 62"/>
                <a:gd name="T34" fmla="*/ 252 w 596"/>
                <a:gd name="T35" fmla="*/ 33 h 62"/>
                <a:gd name="T36" fmla="*/ 216 w 596"/>
                <a:gd name="T37" fmla="*/ 29 h 62"/>
                <a:gd name="T38" fmla="*/ 252 w 596"/>
                <a:gd name="T39" fmla="*/ 33 h 62"/>
                <a:gd name="T40" fmla="*/ 167 w 596"/>
                <a:gd name="T41" fmla="*/ 33 h 62"/>
                <a:gd name="T42" fmla="*/ 203 w 596"/>
                <a:gd name="T43" fmla="*/ 29 h 62"/>
                <a:gd name="T44" fmla="*/ 154 w 596"/>
                <a:gd name="T45" fmla="*/ 33 h 62"/>
                <a:gd name="T46" fmla="*/ 118 w 596"/>
                <a:gd name="T47" fmla="*/ 29 h 62"/>
                <a:gd name="T48" fmla="*/ 154 w 596"/>
                <a:gd name="T49" fmla="*/ 33 h 62"/>
                <a:gd name="T50" fmla="*/ 69 w 596"/>
                <a:gd name="T51" fmla="*/ 33 h 62"/>
                <a:gd name="T52" fmla="*/ 105 w 596"/>
                <a:gd name="T53" fmla="*/ 29 h 62"/>
                <a:gd name="T54" fmla="*/ 55 w 596"/>
                <a:gd name="T55" fmla="*/ 33 h 62"/>
                <a:gd name="T56" fmla="*/ 31 w 596"/>
                <a:gd name="T57" fmla="*/ 29 h 62"/>
                <a:gd name="T58" fmla="*/ 55 w 596"/>
                <a:gd name="T59" fmla="*/ 33 h 62"/>
                <a:gd name="T60" fmla="*/ 0 w 596"/>
                <a:gd name="T61" fmla="*/ 31 h 62"/>
                <a:gd name="T62" fmla="*/ 38 w 596"/>
                <a:gd name="T63"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2">
                  <a:moveTo>
                    <a:pt x="596" y="33"/>
                  </a:moveTo>
                  <a:lnTo>
                    <a:pt x="561" y="33"/>
                  </a:lnTo>
                  <a:lnTo>
                    <a:pt x="561" y="29"/>
                  </a:lnTo>
                  <a:lnTo>
                    <a:pt x="596" y="29"/>
                  </a:lnTo>
                  <a:lnTo>
                    <a:pt x="596" y="33"/>
                  </a:lnTo>
                  <a:close/>
                  <a:moveTo>
                    <a:pt x="547" y="33"/>
                  </a:moveTo>
                  <a:lnTo>
                    <a:pt x="511" y="33"/>
                  </a:lnTo>
                  <a:lnTo>
                    <a:pt x="511" y="29"/>
                  </a:lnTo>
                  <a:lnTo>
                    <a:pt x="547" y="29"/>
                  </a:lnTo>
                  <a:lnTo>
                    <a:pt x="547" y="33"/>
                  </a:lnTo>
                  <a:close/>
                  <a:moveTo>
                    <a:pt x="498" y="33"/>
                  </a:moveTo>
                  <a:lnTo>
                    <a:pt x="462" y="33"/>
                  </a:lnTo>
                  <a:lnTo>
                    <a:pt x="462" y="29"/>
                  </a:lnTo>
                  <a:lnTo>
                    <a:pt x="498" y="29"/>
                  </a:lnTo>
                  <a:lnTo>
                    <a:pt x="498" y="33"/>
                  </a:lnTo>
                  <a:close/>
                  <a:moveTo>
                    <a:pt x="449" y="33"/>
                  </a:moveTo>
                  <a:lnTo>
                    <a:pt x="413" y="33"/>
                  </a:lnTo>
                  <a:lnTo>
                    <a:pt x="413" y="29"/>
                  </a:lnTo>
                  <a:lnTo>
                    <a:pt x="449" y="29"/>
                  </a:lnTo>
                  <a:lnTo>
                    <a:pt x="449" y="33"/>
                  </a:lnTo>
                  <a:close/>
                  <a:moveTo>
                    <a:pt x="400" y="33"/>
                  </a:moveTo>
                  <a:lnTo>
                    <a:pt x="364" y="33"/>
                  </a:lnTo>
                  <a:lnTo>
                    <a:pt x="364" y="29"/>
                  </a:lnTo>
                  <a:lnTo>
                    <a:pt x="400" y="29"/>
                  </a:lnTo>
                  <a:lnTo>
                    <a:pt x="400" y="33"/>
                  </a:lnTo>
                  <a:close/>
                  <a:moveTo>
                    <a:pt x="350" y="33"/>
                  </a:moveTo>
                  <a:lnTo>
                    <a:pt x="315" y="33"/>
                  </a:lnTo>
                  <a:lnTo>
                    <a:pt x="315" y="29"/>
                  </a:lnTo>
                  <a:lnTo>
                    <a:pt x="350" y="29"/>
                  </a:lnTo>
                  <a:lnTo>
                    <a:pt x="350" y="33"/>
                  </a:lnTo>
                  <a:close/>
                  <a:moveTo>
                    <a:pt x="301" y="33"/>
                  </a:moveTo>
                  <a:lnTo>
                    <a:pt x="266" y="33"/>
                  </a:lnTo>
                  <a:lnTo>
                    <a:pt x="266" y="29"/>
                  </a:lnTo>
                  <a:lnTo>
                    <a:pt x="301" y="29"/>
                  </a:lnTo>
                  <a:lnTo>
                    <a:pt x="301" y="33"/>
                  </a:lnTo>
                  <a:close/>
                  <a:moveTo>
                    <a:pt x="252" y="33"/>
                  </a:moveTo>
                  <a:lnTo>
                    <a:pt x="216" y="33"/>
                  </a:lnTo>
                  <a:lnTo>
                    <a:pt x="216" y="29"/>
                  </a:lnTo>
                  <a:lnTo>
                    <a:pt x="252" y="29"/>
                  </a:lnTo>
                  <a:lnTo>
                    <a:pt x="252" y="33"/>
                  </a:lnTo>
                  <a:close/>
                  <a:moveTo>
                    <a:pt x="203" y="33"/>
                  </a:moveTo>
                  <a:lnTo>
                    <a:pt x="167" y="33"/>
                  </a:lnTo>
                  <a:lnTo>
                    <a:pt x="167" y="29"/>
                  </a:lnTo>
                  <a:lnTo>
                    <a:pt x="203" y="29"/>
                  </a:lnTo>
                  <a:lnTo>
                    <a:pt x="203" y="33"/>
                  </a:lnTo>
                  <a:close/>
                  <a:moveTo>
                    <a:pt x="154" y="33"/>
                  </a:moveTo>
                  <a:lnTo>
                    <a:pt x="118" y="33"/>
                  </a:lnTo>
                  <a:lnTo>
                    <a:pt x="118" y="29"/>
                  </a:lnTo>
                  <a:lnTo>
                    <a:pt x="154" y="29"/>
                  </a:lnTo>
                  <a:lnTo>
                    <a:pt x="154" y="33"/>
                  </a:lnTo>
                  <a:close/>
                  <a:moveTo>
                    <a:pt x="105" y="33"/>
                  </a:moveTo>
                  <a:lnTo>
                    <a:pt x="69" y="33"/>
                  </a:lnTo>
                  <a:lnTo>
                    <a:pt x="69" y="29"/>
                  </a:lnTo>
                  <a:lnTo>
                    <a:pt x="105" y="29"/>
                  </a:lnTo>
                  <a:lnTo>
                    <a:pt x="105" y="33"/>
                  </a:lnTo>
                  <a:close/>
                  <a:moveTo>
                    <a:pt x="55" y="33"/>
                  </a:moveTo>
                  <a:lnTo>
                    <a:pt x="31" y="33"/>
                  </a:lnTo>
                  <a:lnTo>
                    <a:pt x="31" y="29"/>
                  </a:lnTo>
                  <a:lnTo>
                    <a:pt x="55" y="29"/>
                  </a:lnTo>
                  <a:lnTo>
                    <a:pt x="55" y="33"/>
                  </a:lnTo>
                  <a:close/>
                  <a:moveTo>
                    <a:pt x="38" y="62"/>
                  </a:moveTo>
                  <a:lnTo>
                    <a:pt x="0" y="31"/>
                  </a:lnTo>
                  <a:lnTo>
                    <a:pt x="38" y="0"/>
                  </a:lnTo>
                  <a:lnTo>
                    <a:pt x="38" y="6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Rectangle 98"/>
            <p:cNvSpPr>
              <a:spLocks noChangeArrowheads="1"/>
            </p:cNvSpPr>
            <p:nvPr/>
          </p:nvSpPr>
          <p:spPr bwMode="auto">
            <a:xfrm>
              <a:off x="6396" y="3055"/>
              <a:ext cx="596" cy="261"/>
            </a:xfrm>
            <a:prstGeom prst="rect">
              <a:avLst/>
            </a:prstGeom>
            <a:solidFill>
              <a:srgbClr val="FFFF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99"/>
            <p:cNvSpPr>
              <a:spLocks noEditPoints="1"/>
            </p:cNvSpPr>
            <p:nvPr/>
          </p:nvSpPr>
          <p:spPr bwMode="auto">
            <a:xfrm>
              <a:off x="6393" y="3053"/>
              <a:ext cx="601" cy="266"/>
            </a:xfrm>
            <a:custGeom>
              <a:avLst/>
              <a:gdLst>
                <a:gd name="T0" fmla="*/ 0 w 601"/>
                <a:gd name="T1" fmla="*/ 0 h 266"/>
                <a:gd name="T2" fmla="*/ 601 w 601"/>
                <a:gd name="T3" fmla="*/ 0 h 266"/>
                <a:gd name="T4" fmla="*/ 601 w 601"/>
                <a:gd name="T5" fmla="*/ 266 h 266"/>
                <a:gd name="T6" fmla="*/ 0 w 601"/>
                <a:gd name="T7" fmla="*/ 266 h 266"/>
                <a:gd name="T8" fmla="*/ 0 w 601"/>
                <a:gd name="T9" fmla="*/ 0 h 266"/>
                <a:gd name="T10" fmla="*/ 5 w 601"/>
                <a:gd name="T11" fmla="*/ 263 h 266"/>
                <a:gd name="T12" fmla="*/ 3 w 601"/>
                <a:gd name="T13" fmla="*/ 261 h 266"/>
                <a:gd name="T14" fmla="*/ 599 w 601"/>
                <a:gd name="T15" fmla="*/ 261 h 266"/>
                <a:gd name="T16" fmla="*/ 596 w 601"/>
                <a:gd name="T17" fmla="*/ 263 h 266"/>
                <a:gd name="T18" fmla="*/ 596 w 601"/>
                <a:gd name="T19" fmla="*/ 2 h 266"/>
                <a:gd name="T20" fmla="*/ 599 w 601"/>
                <a:gd name="T21" fmla="*/ 5 h 266"/>
                <a:gd name="T22" fmla="*/ 3 w 601"/>
                <a:gd name="T23" fmla="*/ 5 h 266"/>
                <a:gd name="T24" fmla="*/ 5 w 601"/>
                <a:gd name="T25" fmla="*/ 2 h 266"/>
                <a:gd name="T26" fmla="*/ 5 w 601"/>
                <a:gd name="T27" fmla="*/ 26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1" h="266">
                  <a:moveTo>
                    <a:pt x="0" y="0"/>
                  </a:moveTo>
                  <a:lnTo>
                    <a:pt x="601" y="0"/>
                  </a:lnTo>
                  <a:lnTo>
                    <a:pt x="601" y="266"/>
                  </a:lnTo>
                  <a:lnTo>
                    <a:pt x="0" y="266"/>
                  </a:lnTo>
                  <a:lnTo>
                    <a:pt x="0" y="0"/>
                  </a:lnTo>
                  <a:close/>
                  <a:moveTo>
                    <a:pt x="5" y="263"/>
                  </a:moveTo>
                  <a:lnTo>
                    <a:pt x="3" y="261"/>
                  </a:lnTo>
                  <a:lnTo>
                    <a:pt x="599" y="261"/>
                  </a:lnTo>
                  <a:lnTo>
                    <a:pt x="596" y="263"/>
                  </a:lnTo>
                  <a:lnTo>
                    <a:pt x="596" y="2"/>
                  </a:lnTo>
                  <a:lnTo>
                    <a:pt x="599" y="5"/>
                  </a:lnTo>
                  <a:lnTo>
                    <a:pt x="3" y="5"/>
                  </a:lnTo>
                  <a:lnTo>
                    <a:pt x="5" y="2"/>
                  </a:lnTo>
                  <a:lnTo>
                    <a:pt x="5" y="26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Rectangle 100"/>
            <p:cNvSpPr>
              <a:spLocks noChangeArrowheads="1"/>
            </p:cNvSpPr>
            <p:nvPr/>
          </p:nvSpPr>
          <p:spPr bwMode="auto">
            <a:xfrm>
              <a:off x="6436" y="3073"/>
              <a:ext cx="613"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rPr>
                <a:t>DataHeader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8" name="Rectangle 101"/>
            <p:cNvSpPr>
              <a:spLocks noChangeArrowheads="1"/>
            </p:cNvSpPr>
            <p:nvPr/>
          </p:nvSpPr>
          <p:spPr bwMode="auto">
            <a:xfrm>
              <a:off x="6518" y="3192"/>
              <a:ext cx="412"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Times New Roman" panose="02020603050405020304" pitchFamily="18" charset="0"/>
                </a:rPr>
                <a:t>Element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9" name="Freeform 102"/>
            <p:cNvSpPr>
              <a:spLocks noEditPoints="1"/>
            </p:cNvSpPr>
            <p:nvPr/>
          </p:nvSpPr>
          <p:spPr bwMode="auto">
            <a:xfrm>
              <a:off x="6691" y="3316"/>
              <a:ext cx="5" cy="479"/>
            </a:xfrm>
            <a:custGeom>
              <a:avLst/>
              <a:gdLst>
                <a:gd name="T0" fmla="*/ 5 w 5"/>
                <a:gd name="T1" fmla="*/ 0 h 479"/>
                <a:gd name="T2" fmla="*/ 5 w 5"/>
                <a:gd name="T3" fmla="*/ 36 h 479"/>
                <a:gd name="T4" fmla="*/ 0 w 5"/>
                <a:gd name="T5" fmla="*/ 36 h 479"/>
                <a:gd name="T6" fmla="*/ 0 w 5"/>
                <a:gd name="T7" fmla="*/ 0 h 479"/>
                <a:gd name="T8" fmla="*/ 5 w 5"/>
                <a:gd name="T9" fmla="*/ 0 h 479"/>
                <a:gd name="T10" fmla="*/ 5 w 5"/>
                <a:gd name="T11" fmla="*/ 50 h 479"/>
                <a:gd name="T12" fmla="*/ 5 w 5"/>
                <a:gd name="T13" fmla="*/ 86 h 479"/>
                <a:gd name="T14" fmla="*/ 0 w 5"/>
                <a:gd name="T15" fmla="*/ 86 h 479"/>
                <a:gd name="T16" fmla="*/ 0 w 5"/>
                <a:gd name="T17" fmla="*/ 50 h 479"/>
                <a:gd name="T18" fmla="*/ 5 w 5"/>
                <a:gd name="T19" fmla="*/ 50 h 479"/>
                <a:gd name="T20" fmla="*/ 5 w 5"/>
                <a:gd name="T21" fmla="*/ 99 h 479"/>
                <a:gd name="T22" fmla="*/ 5 w 5"/>
                <a:gd name="T23" fmla="*/ 135 h 479"/>
                <a:gd name="T24" fmla="*/ 0 w 5"/>
                <a:gd name="T25" fmla="*/ 135 h 479"/>
                <a:gd name="T26" fmla="*/ 0 w 5"/>
                <a:gd name="T27" fmla="*/ 99 h 479"/>
                <a:gd name="T28" fmla="*/ 5 w 5"/>
                <a:gd name="T29" fmla="*/ 99 h 479"/>
                <a:gd name="T30" fmla="*/ 5 w 5"/>
                <a:gd name="T31" fmla="*/ 148 h 479"/>
                <a:gd name="T32" fmla="*/ 5 w 5"/>
                <a:gd name="T33" fmla="*/ 184 h 479"/>
                <a:gd name="T34" fmla="*/ 0 w 5"/>
                <a:gd name="T35" fmla="*/ 184 h 479"/>
                <a:gd name="T36" fmla="*/ 0 w 5"/>
                <a:gd name="T37" fmla="*/ 148 h 479"/>
                <a:gd name="T38" fmla="*/ 5 w 5"/>
                <a:gd name="T39" fmla="*/ 148 h 479"/>
                <a:gd name="T40" fmla="*/ 5 w 5"/>
                <a:gd name="T41" fmla="*/ 197 h 479"/>
                <a:gd name="T42" fmla="*/ 5 w 5"/>
                <a:gd name="T43" fmla="*/ 233 h 479"/>
                <a:gd name="T44" fmla="*/ 0 w 5"/>
                <a:gd name="T45" fmla="*/ 233 h 479"/>
                <a:gd name="T46" fmla="*/ 0 w 5"/>
                <a:gd name="T47" fmla="*/ 197 h 479"/>
                <a:gd name="T48" fmla="*/ 5 w 5"/>
                <a:gd name="T49" fmla="*/ 197 h 479"/>
                <a:gd name="T50" fmla="*/ 5 w 5"/>
                <a:gd name="T51" fmla="*/ 247 h 479"/>
                <a:gd name="T52" fmla="*/ 5 w 5"/>
                <a:gd name="T53" fmla="*/ 282 h 479"/>
                <a:gd name="T54" fmla="*/ 0 w 5"/>
                <a:gd name="T55" fmla="*/ 282 h 479"/>
                <a:gd name="T56" fmla="*/ 0 w 5"/>
                <a:gd name="T57" fmla="*/ 247 h 479"/>
                <a:gd name="T58" fmla="*/ 5 w 5"/>
                <a:gd name="T59" fmla="*/ 247 h 479"/>
                <a:gd name="T60" fmla="*/ 5 w 5"/>
                <a:gd name="T61" fmla="*/ 296 h 479"/>
                <a:gd name="T62" fmla="*/ 5 w 5"/>
                <a:gd name="T63" fmla="*/ 332 h 479"/>
                <a:gd name="T64" fmla="*/ 0 w 5"/>
                <a:gd name="T65" fmla="*/ 332 h 479"/>
                <a:gd name="T66" fmla="*/ 0 w 5"/>
                <a:gd name="T67" fmla="*/ 296 h 479"/>
                <a:gd name="T68" fmla="*/ 5 w 5"/>
                <a:gd name="T69" fmla="*/ 296 h 479"/>
                <a:gd name="T70" fmla="*/ 5 w 5"/>
                <a:gd name="T71" fmla="*/ 345 h 479"/>
                <a:gd name="T72" fmla="*/ 5 w 5"/>
                <a:gd name="T73" fmla="*/ 381 h 479"/>
                <a:gd name="T74" fmla="*/ 0 w 5"/>
                <a:gd name="T75" fmla="*/ 381 h 479"/>
                <a:gd name="T76" fmla="*/ 0 w 5"/>
                <a:gd name="T77" fmla="*/ 345 h 479"/>
                <a:gd name="T78" fmla="*/ 5 w 5"/>
                <a:gd name="T79" fmla="*/ 345 h 479"/>
                <a:gd name="T80" fmla="*/ 5 w 5"/>
                <a:gd name="T81" fmla="*/ 394 h 479"/>
                <a:gd name="T82" fmla="*/ 5 w 5"/>
                <a:gd name="T83" fmla="*/ 430 h 479"/>
                <a:gd name="T84" fmla="*/ 0 w 5"/>
                <a:gd name="T85" fmla="*/ 430 h 479"/>
                <a:gd name="T86" fmla="*/ 0 w 5"/>
                <a:gd name="T87" fmla="*/ 394 h 479"/>
                <a:gd name="T88" fmla="*/ 5 w 5"/>
                <a:gd name="T89" fmla="*/ 394 h 479"/>
                <a:gd name="T90" fmla="*/ 5 w 5"/>
                <a:gd name="T91" fmla="*/ 444 h 479"/>
                <a:gd name="T92" fmla="*/ 5 w 5"/>
                <a:gd name="T93" fmla="*/ 479 h 479"/>
                <a:gd name="T94" fmla="*/ 0 w 5"/>
                <a:gd name="T95" fmla="*/ 479 h 479"/>
                <a:gd name="T96" fmla="*/ 0 w 5"/>
                <a:gd name="T97" fmla="*/ 444 h 479"/>
                <a:gd name="T98" fmla="*/ 5 w 5"/>
                <a:gd name="T99" fmla="*/ 44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 h="479">
                  <a:moveTo>
                    <a:pt x="5" y="0"/>
                  </a:moveTo>
                  <a:lnTo>
                    <a:pt x="5" y="36"/>
                  </a:lnTo>
                  <a:lnTo>
                    <a:pt x="0" y="36"/>
                  </a:lnTo>
                  <a:lnTo>
                    <a:pt x="0" y="0"/>
                  </a:lnTo>
                  <a:lnTo>
                    <a:pt x="5" y="0"/>
                  </a:lnTo>
                  <a:close/>
                  <a:moveTo>
                    <a:pt x="5" y="50"/>
                  </a:moveTo>
                  <a:lnTo>
                    <a:pt x="5" y="86"/>
                  </a:lnTo>
                  <a:lnTo>
                    <a:pt x="0" y="86"/>
                  </a:lnTo>
                  <a:lnTo>
                    <a:pt x="0" y="50"/>
                  </a:lnTo>
                  <a:lnTo>
                    <a:pt x="5" y="50"/>
                  </a:lnTo>
                  <a:close/>
                  <a:moveTo>
                    <a:pt x="5" y="99"/>
                  </a:moveTo>
                  <a:lnTo>
                    <a:pt x="5" y="135"/>
                  </a:lnTo>
                  <a:lnTo>
                    <a:pt x="0" y="135"/>
                  </a:lnTo>
                  <a:lnTo>
                    <a:pt x="0" y="99"/>
                  </a:lnTo>
                  <a:lnTo>
                    <a:pt x="5" y="99"/>
                  </a:lnTo>
                  <a:close/>
                  <a:moveTo>
                    <a:pt x="5" y="148"/>
                  </a:moveTo>
                  <a:lnTo>
                    <a:pt x="5" y="184"/>
                  </a:lnTo>
                  <a:lnTo>
                    <a:pt x="0" y="184"/>
                  </a:lnTo>
                  <a:lnTo>
                    <a:pt x="0" y="148"/>
                  </a:lnTo>
                  <a:lnTo>
                    <a:pt x="5" y="148"/>
                  </a:lnTo>
                  <a:close/>
                  <a:moveTo>
                    <a:pt x="5" y="197"/>
                  </a:moveTo>
                  <a:lnTo>
                    <a:pt x="5" y="233"/>
                  </a:lnTo>
                  <a:lnTo>
                    <a:pt x="0" y="233"/>
                  </a:lnTo>
                  <a:lnTo>
                    <a:pt x="0" y="197"/>
                  </a:lnTo>
                  <a:lnTo>
                    <a:pt x="5" y="197"/>
                  </a:lnTo>
                  <a:close/>
                  <a:moveTo>
                    <a:pt x="5" y="247"/>
                  </a:moveTo>
                  <a:lnTo>
                    <a:pt x="5" y="282"/>
                  </a:lnTo>
                  <a:lnTo>
                    <a:pt x="0" y="282"/>
                  </a:lnTo>
                  <a:lnTo>
                    <a:pt x="0" y="247"/>
                  </a:lnTo>
                  <a:lnTo>
                    <a:pt x="5" y="247"/>
                  </a:lnTo>
                  <a:close/>
                  <a:moveTo>
                    <a:pt x="5" y="296"/>
                  </a:moveTo>
                  <a:lnTo>
                    <a:pt x="5" y="332"/>
                  </a:lnTo>
                  <a:lnTo>
                    <a:pt x="0" y="332"/>
                  </a:lnTo>
                  <a:lnTo>
                    <a:pt x="0" y="296"/>
                  </a:lnTo>
                  <a:lnTo>
                    <a:pt x="5" y="296"/>
                  </a:lnTo>
                  <a:close/>
                  <a:moveTo>
                    <a:pt x="5" y="345"/>
                  </a:moveTo>
                  <a:lnTo>
                    <a:pt x="5" y="381"/>
                  </a:lnTo>
                  <a:lnTo>
                    <a:pt x="0" y="381"/>
                  </a:lnTo>
                  <a:lnTo>
                    <a:pt x="0" y="345"/>
                  </a:lnTo>
                  <a:lnTo>
                    <a:pt x="5" y="345"/>
                  </a:lnTo>
                  <a:close/>
                  <a:moveTo>
                    <a:pt x="5" y="394"/>
                  </a:moveTo>
                  <a:lnTo>
                    <a:pt x="5" y="430"/>
                  </a:lnTo>
                  <a:lnTo>
                    <a:pt x="0" y="430"/>
                  </a:lnTo>
                  <a:lnTo>
                    <a:pt x="0" y="394"/>
                  </a:lnTo>
                  <a:lnTo>
                    <a:pt x="5" y="394"/>
                  </a:lnTo>
                  <a:close/>
                  <a:moveTo>
                    <a:pt x="5" y="444"/>
                  </a:moveTo>
                  <a:lnTo>
                    <a:pt x="5" y="479"/>
                  </a:lnTo>
                  <a:lnTo>
                    <a:pt x="0" y="479"/>
                  </a:lnTo>
                  <a:lnTo>
                    <a:pt x="0" y="444"/>
                  </a:lnTo>
                  <a:lnTo>
                    <a:pt x="5" y="444"/>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0" name="Rectangle 103"/>
            <p:cNvSpPr>
              <a:spLocks noChangeArrowheads="1"/>
            </p:cNvSpPr>
            <p:nvPr/>
          </p:nvSpPr>
          <p:spPr bwMode="auto">
            <a:xfrm>
              <a:off x="6656" y="3391"/>
              <a:ext cx="75" cy="3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04"/>
            <p:cNvSpPr>
              <a:spLocks noEditPoints="1"/>
            </p:cNvSpPr>
            <p:nvPr/>
          </p:nvSpPr>
          <p:spPr bwMode="auto">
            <a:xfrm>
              <a:off x="6653" y="3388"/>
              <a:ext cx="81" cy="379"/>
            </a:xfrm>
            <a:custGeom>
              <a:avLst/>
              <a:gdLst>
                <a:gd name="T0" fmla="*/ 0 w 432"/>
                <a:gd name="T1" fmla="*/ 16 h 2032"/>
                <a:gd name="T2" fmla="*/ 16 w 432"/>
                <a:gd name="T3" fmla="*/ 0 h 2032"/>
                <a:gd name="T4" fmla="*/ 416 w 432"/>
                <a:gd name="T5" fmla="*/ 0 h 2032"/>
                <a:gd name="T6" fmla="*/ 432 w 432"/>
                <a:gd name="T7" fmla="*/ 16 h 2032"/>
                <a:gd name="T8" fmla="*/ 432 w 432"/>
                <a:gd name="T9" fmla="*/ 2016 h 2032"/>
                <a:gd name="T10" fmla="*/ 416 w 432"/>
                <a:gd name="T11" fmla="*/ 2032 h 2032"/>
                <a:gd name="T12" fmla="*/ 16 w 432"/>
                <a:gd name="T13" fmla="*/ 2032 h 2032"/>
                <a:gd name="T14" fmla="*/ 0 w 432"/>
                <a:gd name="T15" fmla="*/ 2016 h 2032"/>
                <a:gd name="T16" fmla="*/ 0 w 432"/>
                <a:gd name="T17" fmla="*/ 16 h 2032"/>
                <a:gd name="T18" fmla="*/ 32 w 432"/>
                <a:gd name="T19" fmla="*/ 2016 h 2032"/>
                <a:gd name="T20" fmla="*/ 16 w 432"/>
                <a:gd name="T21" fmla="*/ 2000 h 2032"/>
                <a:gd name="T22" fmla="*/ 416 w 432"/>
                <a:gd name="T23" fmla="*/ 2000 h 2032"/>
                <a:gd name="T24" fmla="*/ 400 w 432"/>
                <a:gd name="T25" fmla="*/ 2016 h 2032"/>
                <a:gd name="T26" fmla="*/ 400 w 432"/>
                <a:gd name="T27" fmla="*/ 16 h 2032"/>
                <a:gd name="T28" fmla="*/ 416 w 432"/>
                <a:gd name="T29" fmla="*/ 32 h 2032"/>
                <a:gd name="T30" fmla="*/ 16 w 432"/>
                <a:gd name="T31" fmla="*/ 32 h 2032"/>
                <a:gd name="T32" fmla="*/ 32 w 432"/>
                <a:gd name="T33" fmla="*/ 16 h 2032"/>
                <a:gd name="T34" fmla="*/ 32 w 432"/>
                <a:gd name="T35" fmla="*/ 2016 h 2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2032">
                  <a:moveTo>
                    <a:pt x="0" y="16"/>
                  </a:moveTo>
                  <a:cubicBezTo>
                    <a:pt x="0" y="8"/>
                    <a:pt x="8" y="0"/>
                    <a:pt x="16" y="0"/>
                  </a:cubicBezTo>
                  <a:lnTo>
                    <a:pt x="416" y="0"/>
                  </a:lnTo>
                  <a:cubicBezTo>
                    <a:pt x="425" y="0"/>
                    <a:pt x="432" y="8"/>
                    <a:pt x="432" y="16"/>
                  </a:cubicBezTo>
                  <a:lnTo>
                    <a:pt x="432" y="2016"/>
                  </a:lnTo>
                  <a:cubicBezTo>
                    <a:pt x="432" y="2025"/>
                    <a:pt x="425" y="2032"/>
                    <a:pt x="416" y="2032"/>
                  </a:cubicBezTo>
                  <a:lnTo>
                    <a:pt x="16" y="2032"/>
                  </a:lnTo>
                  <a:cubicBezTo>
                    <a:pt x="8" y="2032"/>
                    <a:pt x="0" y="2025"/>
                    <a:pt x="0" y="2016"/>
                  </a:cubicBezTo>
                  <a:lnTo>
                    <a:pt x="0" y="16"/>
                  </a:lnTo>
                  <a:close/>
                  <a:moveTo>
                    <a:pt x="32" y="2016"/>
                  </a:moveTo>
                  <a:lnTo>
                    <a:pt x="16" y="2000"/>
                  </a:lnTo>
                  <a:lnTo>
                    <a:pt x="416" y="2000"/>
                  </a:lnTo>
                  <a:lnTo>
                    <a:pt x="400" y="2016"/>
                  </a:lnTo>
                  <a:lnTo>
                    <a:pt x="400" y="16"/>
                  </a:lnTo>
                  <a:lnTo>
                    <a:pt x="416" y="32"/>
                  </a:lnTo>
                  <a:lnTo>
                    <a:pt x="16" y="32"/>
                  </a:lnTo>
                  <a:lnTo>
                    <a:pt x="32" y="16"/>
                  </a:lnTo>
                  <a:lnTo>
                    <a:pt x="32" y="2016"/>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Rectangle 105"/>
            <p:cNvSpPr>
              <a:spLocks noChangeArrowheads="1"/>
            </p:cNvSpPr>
            <p:nvPr/>
          </p:nvSpPr>
          <p:spPr bwMode="auto">
            <a:xfrm>
              <a:off x="3960" y="3603"/>
              <a:ext cx="233"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[element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3" name="Rectangle 106"/>
            <p:cNvSpPr>
              <a:spLocks noChangeArrowheads="1"/>
            </p:cNvSpPr>
            <p:nvPr/>
          </p:nvSpPr>
          <p:spPr bwMode="auto">
            <a:xfrm>
              <a:off x="3960" y="3663"/>
              <a:ext cx="22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 end()]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4" name="Freeform 107"/>
            <p:cNvSpPr>
              <a:spLocks noEditPoints="1"/>
            </p:cNvSpPr>
            <p:nvPr/>
          </p:nvSpPr>
          <p:spPr bwMode="auto">
            <a:xfrm>
              <a:off x="3935" y="3501"/>
              <a:ext cx="228" cy="79"/>
            </a:xfrm>
            <a:custGeom>
              <a:avLst/>
              <a:gdLst>
                <a:gd name="T0" fmla="*/ 228 w 228"/>
                <a:gd name="T1" fmla="*/ 63 h 79"/>
                <a:gd name="T2" fmla="*/ 181 w 228"/>
                <a:gd name="T3" fmla="*/ 79 h 79"/>
                <a:gd name="T4" fmla="*/ 0 w 228"/>
                <a:gd name="T5" fmla="*/ 79 h 79"/>
                <a:gd name="T6" fmla="*/ 0 w 228"/>
                <a:gd name="T7" fmla="*/ 0 h 79"/>
                <a:gd name="T8" fmla="*/ 228 w 228"/>
                <a:gd name="T9" fmla="*/ 0 h 79"/>
                <a:gd name="T10" fmla="*/ 228 w 228"/>
                <a:gd name="T11" fmla="*/ 63 h 79"/>
                <a:gd name="T12" fmla="*/ 223 w 228"/>
                <a:gd name="T13" fmla="*/ 2 h 79"/>
                <a:gd name="T14" fmla="*/ 226 w 228"/>
                <a:gd name="T15" fmla="*/ 4 h 79"/>
                <a:gd name="T16" fmla="*/ 2 w 228"/>
                <a:gd name="T17" fmla="*/ 4 h 79"/>
                <a:gd name="T18" fmla="*/ 4 w 228"/>
                <a:gd name="T19" fmla="*/ 2 h 79"/>
                <a:gd name="T20" fmla="*/ 4 w 228"/>
                <a:gd name="T21" fmla="*/ 77 h 79"/>
                <a:gd name="T22" fmla="*/ 2 w 228"/>
                <a:gd name="T23" fmla="*/ 74 h 79"/>
                <a:gd name="T24" fmla="*/ 181 w 228"/>
                <a:gd name="T25" fmla="*/ 74 h 79"/>
                <a:gd name="T26" fmla="*/ 180 w 228"/>
                <a:gd name="T27" fmla="*/ 75 h 79"/>
                <a:gd name="T28" fmla="*/ 225 w 228"/>
                <a:gd name="T29" fmla="*/ 60 h 79"/>
                <a:gd name="T30" fmla="*/ 223 w 228"/>
                <a:gd name="T31" fmla="*/ 62 h 79"/>
                <a:gd name="T32" fmla="*/ 223 w 228"/>
                <a:gd name="T33"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8" h="79">
                  <a:moveTo>
                    <a:pt x="228" y="63"/>
                  </a:moveTo>
                  <a:lnTo>
                    <a:pt x="181" y="79"/>
                  </a:lnTo>
                  <a:lnTo>
                    <a:pt x="0" y="79"/>
                  </a:lnTo>
                  <a:lnTo>
                    <a:pt x="0" y="0"/>
                  </a:lnTo>
                  <a:lnTo>
                    <a:pt x="228" y="0"/>
                  </a:lnTo>
                  <a:lnTo>
                    <a:pt x="228" y="63"/>
                  </a:lnTo>
                  <a:close/>
                  <a:moveTo>
                    <a:pt x="223" y="2"/>
                  </a:moveTo>
                  <a:lnTo>
                    <a:pt x="226" y="4"/>
                  </a:lnTo>
                  <a:lnTo>
                    <a:pt x="2" y="4"/>
                  </a:lnTo>
                  <a:lnTo>
                    <a:pt x="4" y="2"/>
                  </a:lnTo>
                  <a:lnTo>
                    <a:pt x="4" y="77"/>
                  </a:lnTo>
                  <a:lnTo>
                    <a:pt x="2" y="74"/>
                  </a:lnTo>
                  <a:lnTo>
                    <a:pt x="181" y="74"/>
                  </a:lnTo>
                  <a:lnTo>
                    <a:pt x="180" y="75"/>
                  </a:lnTo>
                  <a:lnTo>
                    <a:pt x="225" y="60"/>
                  </a:lnTo>
                  <a:lnTo>
                    <a:pt x="223" y="62"/>
                  </a:lnTo>
                  <a:lnTo>
                    <a:pt x="223" y="2"/>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5" name="Rectangle 108"/>
            <p:cNvSpPr>
              <a:spLocks noChangeArrowheads="1"/>
            </p:cNvSpPr>
            <p:nvPr/>
          </p:nvSpPr>
          <p:spPr bwMode="auto">
            <a:xfrm>
              <a:off x="4005" y="3506"/>
              <a:ext cx="121"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loop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6" name="Rectangle 109"/>
            <p:cNvSpPr>
              <a:spLocks noChangeArrowheads="1"/>
            </p:cNvSpPr>
            <p:nvPr/>
          </p:nvSpPr>
          <p:spPr bwMode="auto">
            <a:xfrm>
              <a:off x="4295" y="3531"/>
              <a:ext cx="39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getAddress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7" name="Rectangle 110"/>
            <p:cNvSpPr>
              <a:spLocks noChangeArrowheads="1"/>
            </p:cNvSpPr>
            <p:nvPr/>
          </p:nvSpPr>
          <p:spPr bwMode="auto">
            <a:xfrm>
              <a:off x="4629" y="3531"/>
              <a:ext cx="8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8" name="Freeform 111"/>
            <p:cNvSpPr>
              <a:spLocks noEditPoints="1"/>
            </p:cNvSpPr>
            <p:nvPr/>
          </p:nvSpPr>
          <p:spPr bwMode="auto">
            <a:xfrm>
              <a:off x="4272" y="3584"/>
              <a:ext cx="2384" cy="62"/>
            </a:xfrm>
            <a:custGeom>
              <a:avLst/>
              <a:gdLst>
                <a:gd name="T0" fmla="*/ 0 w 2384"/>
                <a:gd name="T1" fmla="*/ 29 h 62"/>
                <a:gd name="T2" fmla="*/ 2353 w 2384"/>
                <a:gd name="T3" fmla="*/ 29 h 62"/>
                <a:gd name="T4" fmla="*/ 2353 w 2384"/>
                <a:gd name="T5" fmla="*/ 33 h 62"/>
                <a:gd name="T6" fmla="*/ 0 w 2384"/>
                <a:gd name="T7" fmla="*/ 33 h 62"/>
                <a:gd name="T8" fmla="*/ 0 w 2384"/>
                <a:gd name="T9" fmla="*/ 29 h 62"/>
                <a:gd name="T10" fmla="*/ 2347 w 2384"/>
                <a:gd name="T11" fmla="*/ 0 h 62"/>
                <a:gd name="T12" fmla="*/ 2384 w 2384"/>
                <a:gd name="T13" fmla="*/ 31 h 62"/>
                <a:gd name="T14" fmla="*/ 2347 w 2384"/>
                <a:gd name="T15" fmla="*/ 62 h 62"/>
                <a:gd name="T16" fmla="*/ 2347 w 2384"/>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4" h="62">
                  <a:moveTo>
                    <a:pt x="0" y="29"/>
                  </a:moveTo>
                  <a:lnTo>
                    <a:pt x="2353" y="29"/>
                  </a:lnTo>
                  <a:lnTo>
                    <a:pt x="2353" y="33"/>
                  </a:lnTo>
                  <a:lnTo>
                    <a:pt x="0" y="33"/>
                  </a:lnTo>
                  <a:lnTo>
                    <a:pt x="0" y="29"/>
                  </a:lnTo>
                  <a:close/>
                  <a:moveTo>
                    <a:pt x="2347" y="0"/>
                  </a:moveTo>
                  <a:lnTo>
                    <a:pt x="2384" y="31"/>
                  </a:lnTo>
                  <a:lnTo>
                    <a:pt x="2347" y="62"/>
                  </a:lnTo>
                  <a:lnTo>
                    <a:pt x="2347"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 name="Rectangle 112"/>
            <p:cNvSpPr>
              <a:spLocks noChangeArrowheads="1"/>
            </p:cNvSpPr>
            <p:nvPr/>
          </p:nvSpPr>
          <p:spPr bwMode="auto">
            <a:xfrm>
              <a:off x="5003" y="3009"/>
              <a:ext cx="43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persToTrans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0" name="Rectangle 113"/>
            <p:cNvSpPr>
              <a:spLocks noChangeArrowheads="1"/>
            </p:cNvSpPr>
            <p:nvPr/>
          </p:nvSpPr>
          <p:spPr bwMode="auto">
            <a:xfrm>
              <a:off x="5371" y="3009"/>
              <a:ext cx="5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1" name="Rectangle 114"/>
            <p:cNvSpPr>
              <a:spLocks noChangeArrowheads="1"/>
            </p:cNvSpPr>
            <p:nvPr/>
          </p:nvSpPr>
          <p:spPr bwMode="auto">
            <a:xfrm>
              <a:off x="5395" y="3009"/>
              <a:ext cx="12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ptr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2" name="Rectangle 115"/>
            <p:cNvSpPr>
              <a:spLocks noChangeArrowheads="1"/>
            </p:cNvSpPr>
            <p:nvPr/>
          </p:nvSpPr>
          <p:spPr bwMode="auto">
            <a:xfrm>
              <a:off x="5475" y="3009"/>
              <a:ext cx="7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3" name="Rectangle 116"/>
            <p:cNvSpPr>
              <a:spLocks noChangeArrowheads="1"/>
            </p:cNvSpPr>
            <p:nvPr/>
          </p:nvSpPr>
          <p:spPr bwMode="auto">
            <a:xfrm>
              <a:off x="5086" y="3098"/>
              <a:ext cx="399"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dataHeader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4" name="Rectangle 117"/>
            <p:cNvSpPr>
              <a:spLocks noChangeArrowheads="1"/>
            </p:cNvSpPr>
            <p:nvPr/>
          </p:nvSpPr>
          <p:spPr bwMode="auto">
            <a:xfrm>
              <a:off x="5424" y="3098"/>
              <a:ext cx="59"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5" name="Freeform 118"/>
            <p:cNvSpPr>
              <a:spLocks noEditPoints="1"/>
            </p:cNvSpPr>
            <p:nvPr/>
          </p:nvSpPr>
          <p:spPr bwMode="auto">
            <a:xfrm>
              <a:off x="4982" y="3093"/>
              <a:ext cx="523" cy="108"/>
            </a:xfrm>
            <a:custGeom>
              <a:avLst/>
              <a:gdLst>
                <a:gd name="T0" fmla="*/ 0 w 5616"/>
                <a:gd name="T1" fmla="*/ 0 h 1150"/>
                <a:gd name="T2" fmla="*/ 5592 w 5616"/>
                <a:gd name="T3" fmla="*/ 0 h 1150"/>
                <a:gd name="T4" fmla="*/ 5616 w 5616"/>
                <a:gd name="T5" fmla="*/ 24 h 1150"/>
                <a:gd name="T6" fmla="*/ 5616 w 5616"/>
                <a:gd name="T7" fmla="*/ 816 h 1150"/>
                <a:gd name="T8" fmla="*/ 5592 w 5616"/>
                <a:gd name="T9" fmla="*/ 840 h 1150"/>
                <a:gd name="T10" fmla="*/ 840 w 5616"/>
                <a:gd name="T11" fmla="*/ 840 h 1150"/>
                <a:gd name="T12" fmla="*/ 840 w 5616"/>
                <a:gd name="T13" fmla="*/ 792 h 1150"/>
                <a:gd name="T14" fmla="*/ 5592 w 5616"/>
                <a:gd name="T15" fmla="*/ 792 h 1150"/>
                <a:gd name="T16" fmla="*/ 5568 w 5616"/>
                <a:gd name="T17" fmla="*/ 816 h 1150"/>
                <a:gd name="T18" fmla="*/ 5568 w 5616"/>
                <a:gd name="T19" fmla="*/ 24 h 1150"/>
                <a:gd name="T20" fmla="*/ 5592 w 5616"/>
                <a:gd name="T21" fmla="*/ 48 h 1150"/>
                <a:gd name="T22" fmla="*/ 0 w 5616"/>
                <a:gd name="T23" fmla="*/ 48 h 1150"/>
                <a:gd name="T24" fmla="*/ 0 w 5616"/>
                <a:gd name="T25" fmla="*/ 0 h 1150"/>
                <a:gd name="T26" fmla="*/ 907 w 5616"/>
                <a:gd name="T27" fmla="*/ 1150 h 1150"/>
                <a:gd name="T28" fmla="*/ 507 w 5616"/>
                <a:gd name="T29" fmla="*/ 816 h 1150"/>
                <a:gd name="T30" fmla="*/ 907 w 5616"/>
                <a:gd name="T31" fmla="*/ 483 h 1150"/>
                <a:gd name="T32" fmla="*/ 907 w 5616"/>
                <a:gd name="T33" fmla="*/ 115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6" h="1150">
                  <a:moveTo>
                    <a:pt x="0" y="0"/>
                  </a:moveTo>
                  <a:lnTo>
                    <a:pt x="5592" y="0"/>
                  </a:lnTo>
                  <a:cubicBezTo>
                    <a:pt x="5606" y="0"/>
                    <a:pt x="5616" y="11"/>
                    <a:pt x="5616" y="24"/>
                  </a:cubicBezTo>
                  <a:lnTo>
                    <a:pt x="5616" y="816"/>
                  </a:lnTo>
                  <a:cubicBezTo>
                    <a:pt x="5616" y="830"/>
                    <a:pt x="5606" y="840"/>
                    <a:pt x="5592" y="840"/>
                  </a:cubicBezTo>
                  <a:lnTo>
                    <a:pt x="840" y="840"/>
                  </a:lnTo>
                  <a:lnTo>
                    <a:pt x="840" y="792"/>
                  </a:lnTo>
                  <a:lnTo>
                    <a:pt x="5592" y="792"/>
                  </a:lnTo>
                  <a:lnTo>
                    <a:pt x="5568" y="816"/>
                  </a:lnTo>
                  <a:lnTo>
                    <a:pt x="5568" y="24"/>
                  </a:lnTo>
                  <a:lnTo>
                    <a:pt x="5592" y="48"/>
                  </a:lnTo>
                  <a:lnTo>
                    <a:pt x="0" y="48"/>
                  </a:lnTo>
                  <a:lnTo>
                    <a:pt x="0" y="0"/>
                  </a:lnTo>
                  <a:close/>
                  <a:moveTo>
                    <a:pt x="907" y="1150"/>
                  </a:moveTo>
                  <a:lnTo>
                    <a:pt x="507" y="816"/>
                  </a:lnTo>
                  <a:lnTo>
                    <a:pt x="907" y="483"/>
                  </a:lnTo>
                  <a:lnTo>
                    <a:pt x="907" y="115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Rectangle 119"/>
            <p:cNvSpPr>
              <a:spLocks noChangeArrowheads="1"/>
            </p:cNvSpPr>
            <p:nvPr/>
          </p:nvSpPr>
          <p:spPr bwMode="auto">
            <a:xfrm>
              <a:off x="4943" y="3130"/>
              <a:ext cx="74" cy="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120"/>
            <p:cNvSpPr>
              <a:spLocks noEditPoints="1"/>
            </p:cNvSpPr>
            <p:nvPr/>
          </p:nvSpPr>
          <p:spPr bwMode="auto">
            <a:xfrm>
              <a:off x="4940" y="3127"/>
              <a:ext cx="80" cy="82"/>
            </a:xfrm>
            <a:custGeom>
              <a:avLst/>
              <a:gdLst>
                <a:gd name="T0" fmla="*/ 0 w 864"/>
                <a:gd name="T1" fmla="*/ 32 h 880"/>
                <a:gd name="T2" fmla="*/ 32 w 864"/>
                <a:gd name="T3" fmla="*/ 0 h 880"/>
                <a:gd name="T4" fmla="*/ 832 w 864"/>
                <a:gd name="T5" fmla="*/ 0 h 880"/>
                <a:gd name="T6" fmla="*/ 864 w 864"/>
                <a:gd name="T7" fmla="*/ 32 h 880"/>
                <a:gd name="T8" fmla="*/ 864 w 864"/>
                <a:gd name="T9" fmla="*/ 848 h 880"/>
                <a:gd name="T10" fmla="*/ 832 w 864"/>
                <a:gd name="T11" fmla="*/ 880 h 880"/>
                <a:gd name="T12" fmla="*/ 32 w 864"/>
                <a:gd name="T13" fmla="*/ 880 h 880"/>
                <a:gd name="T14" fmla="*/ 0 w 864"/>
                <a:gd name="T15" fmla="*/ 848 h 880"/>
                <a:gd name="T16" fmla="*/ 0 w 864"/>
                <a:gd name="T17" fmla="*/ 32 h 880"/>
                <a:gd name="T18" fmla="*/ 64 w 864"/>
                <a:gd name="T19" fmla="*/ 848 h 880"/>
                <a:gd name="T20" fmla="*/ 32 w 864"/>
                <a:gd name="T21" fmla="*/ 816 h 880"/>
                <a:gd name="T22" fmla="*/ 832 w 864"/>
                <a:gd name="T23" fmla="*/ 816 h 880"/>
                <a:gd name="T24" fmla="*/ 800 w 864"/>
                <a:gd name="T25" fmla="*/ 848 h 880"/>
                <a:gd name="T26" fmla="*/ 800 w 864"/>
                <a:gd name="T27" fmla="*/ 32 h 880"/>
                <a:gd name="T28" fmla="*/ 832 w 864"/>
                <a:gd name="T29" fmla="*/ 64 h 880"/>
                <a:gd name="T30" fmla="*/ 32 w 864"/>
                <a:gd name="T31" fmla="*/ 64 h 880"/>
                <a:gd name="T32" fmla="*/ 64 w 864"/>
                <a:gd name="T33" fmla="*/ 32 h 880"/>
                <a:gd name="T34" fmla="*/ 64 w 864"/>
                <a:gd name="T35" fmla="*/ 848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4" h="880">
                  <a:moveTo>
                    <a:pt x="0" y="32"/>
                  </a:moveTo>
                  <a:cubicBezTo>
                    <a:pt x="0" y="15"/>
                    <a:pt x="15" y="0"/>
                    <a:pt x="32" y="0"/>
                  </a:cubicBezTo>
                  <a:lnTo>
                    <a:pt x="832" y="0"/>
                  </a:lnTo>
                  <a:cubicBezTo>
                    <a:pt x="850" y="0"/>
                    <a:pt x="864" y="15"/>
                    <a:pt x="864" y="32"/>
                  </a:cubicBezTo>
                  <a:lnTo>
                    <a:pt x="864" y="848"/>
                  </a:lnTo>
                  <a:cubicBezTo>
                    <a:pt x="864" y="866"/>
                    <a:pt x="850" y="880"/>
                    <a:pt x="832" y="880"/>
                  </a:cubicBezTo>
                  <a:lnTo>
                    <a:pt x="32" y="880"/>
                  </a:lnTo>
                  <a:cubicBezTo>
                    <a:pt x="15" y="880"/>
                    <a:pt x="0" y="866"/>
                    <a:pt x="0" y="848"/>
                  </a:cubicBezTo>
                  <a:lnTo>
                    <a:pt x="0" y="32"/>
                  </a:lnTo>
                  <a:close/>
                  <a:moveTo>
                    <a:pt x="64" y="848"/>
                  </a:moveTo>
                  <a:lnTo>
                    <a:pt x="32" y="816"/>
                  </a:lnTo>
                  <a:lnTo>
                    <a:pt x="832" y="816"/>
                  </a:lnTo>
                  <a:lnTo>
                    <a:pt x="800" y="848"/>
                  </a:lnTo>
                  <a:lnTo>
                    <a:pt x="800" y="32"/>
                  </a:lnTo>
                  <a:lnTo>
                    <a:pt x="832" y="64"/>
                  </a:lnTo>
                  <a:lnTo>
                    <a:pt x="32" y="64"/>
                  </a:lnTo>
                  <a:lnTo>
                    <a:pt x="64" y="32"/>
                  </a:lnTo>
                  <a:lnTo>
                    <a:pt x="64" y="848"/>
                  </a:lnTo>
                  <a:close/>
                </a:path>
              </a:pathLst>
            </a:custGeom>
            <a:solidFill>
              <a:srgbClr val="9BBB59"/>
            </a:solidFill>
            <a:ln w="0" cap="flat">
              <a:solidFill>
                <a:srgbClr val="9BBB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8" name="Freeform 121"/>
            <p:cNvSpPr>
              <a:spLocks noEditPoints="1"/>
            </p:cNvSpPr>
            <p:nvPr/>
          </p:nvSpPr>
          <p:spPr bwMode="auto">
            <a:xfrm>
              <a:off x="4568" y="2979"/>
              <a:ext cx="973" cy="265"/>
            </a:xfrm>
            <a:custGeom>
              <a:avLst/>
              <a:gdLst>
                <a:gd name="T0" fmla="*/ 0 w 10448"/>
                <a:gd name="T1" fmla="*/ 2824 h 2848"/>
                <a:gd name="T2" fmla="*/ 0 w 10448"/>
                <a:gd name="T3" fmla="*/ 2296 h 2848"/>
                <a:gd name="T4" fmla="*/ 0 w 10448"/>
                <a:gd name="T5" fmla="*/ 1768 h 2848"/>
                <a:gd name="T6" fmla="*/ 0 w 10448"/>
                <a:gd name="T7" fmla="*/ 1240 h 2848"/>
                <a:gd name="T8" fmla="*/ 0 w 10448"/>
                <a:gd name="T9" fmla="*/ 712 h 2848"/>
                <a:gd name="T10" fmla="*/ 248 w 10448"/>
                <a:gd name="T11" fmla="*/ 48 h 2848"/>
                <a:gd name="T12" fmla="*/ 392 w 10448"/>
                <a:gd name="T13" fmla="*/ 0 h 2848"/>
                <a:gd name="T14" fmla="*/ 920 w 10448"/>
                <a:gd name="T15" fmla="*/ 0 h 2848"/>
                <a:gd name="T16" fmla="*/ 1448 w 10448"/>
                <a:gd name="T17" fmla="*/ 0 h 2848"/>
                <a:gd name="T18" fmla="*/ 1976 w 10448"/>
                <a:gd name="T19" fmla="*/ 0 h 2848"/>
                <a:gd name="T20" fmla="*/ 2504 w 10448"/>
                <a:gd name="T21" fmla="*/ 0 h 2848"/>
                <a:gd name="T22" fmla="*/ 3032 w 10448"/>
                <a:gd name="T23" fmla="*/ 0 h 2848"/>
                <a:gd name="T24" fmla="*/ 3560 w 10448"/>
                <a:gd name="T25" fmla="*/ 0 h 2848"/>
                <a:gd name="T26" fmla="*/ 4088 w 10448"/>
                <a:gd name="T27" fmla="*/ 0 h 2848"/>
                <a:gd name="T28" fmla="*/ 4616 w 10448"/>
                <a:gd name="T29" fmla="*/ 0 h 2848"/>
                <a:gd name="T30" fmla="*/ 5144 w 10448"/>
                <a:gd name="T31" fmla="*/ 0 h 2848"/>
                <a:gd name="T32" fmla="*/ 5672 w 10448"/>
                <a:gd name="T33" fmla="*/ 0 h 2848"/>
                <a:gd name="T34" fmla="*/ 6200 w 10448"/>
                <a:gd name="T35" fmla="*/ 0 h 2848"/>
                <a:gd name="T36" fmla="*/ 6728 w 10448"/>
                <a:gd name="T37" fmla="*/ 0 h 2848"/>
                <a:gd name="T38" fmla="*/ 7256 w 10448"/>
                <a:gd name="T39" fmla="*/ 0 h 2848"/>
                <a:gd name="T40" fmla="*/ 7784 w 10448"/>
                <a:gd name="T41" fmla="*/ 0 h 2848"/>
                <a:gd name="T42" fmla="*/ 8312 w 10448"/>
                <a:gd name="T43" fmla="*/ 0 h 2848"/>
                <a:gd name="T44" fmla="*/ 8840 w 10448"/>
                <a:gd name="T45" fmla="*/ 0 h 2848"/>
                <a:gd name="T46" fmla="*/ 9368 w 10448"/>
                <a:gd name="T47" fmla="*/ 0 h 2848"/>
                <a:gd name="T48" fmla="*/ 9896 w 10448"/>
                <a:gd name="T49" fmla="*/ 0 h 2848"/>
                <a:gd name="T50" fmla="*/ 10448 w 10448"/>
                <a:gd name="T51" fmla="*/ 24 h 2848"/>
                <a:gd name="T52" fmla="*/ 10448 w 10448"/>
                <a:gd name="T53" fmla="*/ 552 h 2848"/>
                <a:gd name="T54" fmla="*/ 10448 w 10448"/>
                <a:gd name="T55" fmla="*/ 1080 h 2848"/>
                <a:gd name="T56" fmla="*/ 10448 w 10448"/>
                <a:gd name="T57" fmla="*/ 1608 h 2848"/>
                <a:gd name="T58" fmla="*/ 10448 w 10448"/>
                <a:gd name="T59" fmla="*/ 2136 h 2848"/>
                <a:gd name="T60" fmla="*/ 10448 w 10448"/>
                <a:gd name="T61" fmla="*/ 2664 h 2848"/>
                <a:gd name="T62" fmla="*/ 10424 w 10448"/>
                <a:gd name="T63" fmla="*/ 2800 h 2848"/>
                <a:gd name="T64" fmla="*/ 9672 w 10448"/>
                <a:gd name="T65" fmla="*/ 2848 h 2848"/>
                <a:gd name="T66" fmla="*/ 9144 w 10448"/>
                <a:gd name="T67" fmla="*/ 2848 h 2848"/>
                <a:gd name="T68" fmla="*/ 8616 w 10448"/>
                <a:gd name="T69" fmla="*/ 2848 h 2848"/>
                <a:gd name="T70" fmla="*/ 8088 w 10448"/>
                <a:gd name="T71" fmla="*/ 2848 h 2848"/>
                <a:gd name="T72" fmla="*/ 7560 w 10448"/>
                <a:gd name="T73" fmla="*/ 2848 h 2848"/>
                <a:gd name="T74" fmla="*/ 7032 w 10448"/>
                <a:gd name="T75" fmla="*/ 2848 h 2848"/>
                <a:gd name="T76" fmla="*/ 6504 w 10448"/>
                <a:gd name="T77" fmla="*/ 2848 h 2848"/>
                <a:gd name="T78" fmla="*/ 5976 w 10448"/>
                <a:gd name="T79" fmla="*/ 2848 h 2848"/>
                <a:gd name="T80" fmla="*/ 5448 w 10448"/>
                <a:gd name="T81" fmla="*/ 2848 h 2848"/>
                <a:gd name="T82" fmla="*/ 4920 w 10448"/>
                <a:gd name="T83" fmla="*/ 2848 h 2848"/>
                <a:gd name="T84" fmla="*/ 4392 w 10448"/>
                <a:gd name="T85" fmla="*/ 2848 h 2848"/>
                <a:gd name="T86" fmla="*/ 3864 w 10448"/>
                <a:gd name="T87" fmla="*/ 2848 h 2848"/>
                <a:gd name="T88" fmla="*/ 3336 w 10448"/>
                <a:gd name="T89" fmla="*/ 2848 h 2848"/>
                <a:gd name="T90" fmla="*/ 2808 w 10448"/>
                <a:gd name="T91" fmla="*/ 2848 h 2848"/>
                <a:gd name="T92" fmla="*/ 2280 w 10448"/>
                <a:gd name="T93" fmla="*/ 2848 h 2848"/>
                <a:gd name="T94" fmla="*/ 1752 w 10448"/>
                <a:gd name="T95" fmla="*/ 2848 h 2848"/>
                <a:gd name="T96" fmla="*/ 1224 w 10448"/>
                <a:gd name="T97" fmla="*/ 2848 h 2848"/>
                <a:gd name="T98" fmla="*/ 696 w 10448"/>
                <a:gd name="T99" fmla="*/ 2848 h 2848"/>
                <a:gd name="T100" fmla="*/ 168 w 10448"/>
                <a:gd name="T101" fmla="*/ 2848 h 2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448" h="2848">
                  <a:moveTo>
                    <a:pt x="0" y="2824"/>
                  </a:moveTo>
                  <a:lnTo>
                    <a:pt x="0" y="2440"/>
                  </a:lnTo>
                  <a:lnTo>
                    <a:pt x="48" y="2440"/>
                  </a:lnTo>
                  <a:lnTo>
                    <a:pt x="48" y="2824"/>
                  </a:lnTo>
                  <a:lnTo>
                    <a:pt x="0" y="2824"/>
                  </a:lnTo>
                  <a:close/>
                  <a:moveTo>
                    <a:pt x="0" y="2296"/>
                  </a:moveTo>
                  <a:lnTo>
                    <a:pt x="0" y="1912"/>
                  </a:lnTo>
                  <a:lnTo>
                    <a:pt x="48" y="1912"/>
                  </a:lnTo>
                  <a:lnTo>
                    <a:pt x="48" y="2296"/>
                  </a:lnTo>
                  <a:lnTo>
                    <a:pt x="0" y="2296"/>
                  </a:lnTo>
                  <a:close/>
                  <a:moveTo>
                    <a:pt x="0" y="1768"/>
                  </a:moveTo>
                  <a:lnTo>
                    <a:pt x="0" y="1384"/>
                  </a:lnTo>
                  <a:lnTo>
                    <a:pt x="48" y="1384"/>
                  </a:lnTo>
                  <a:lnTo>
                    <a:pt x="48" y="1768"/>
                  </a:lnTo>
                  <a:lnTo>
                    <a:pt x="0" y="1768"/>
                  </a:lnTo>
                  <a:close/>
                  <a:moveTo>
                    <a:pt x="0" y="1240"/>
                  </a:moveTo>
                  <a:lnTo>
                    <a:pt x="0" y="856"/>
                  </a:lnTo>
                  <a:lnTo>
                    <a:pt x="48" y="856"/>
                  </a:lnTo>
                  <a:lnTo>
                    <a:pt x="48" y="1240"/>
                  </a:lnTo>
                  <a:lnTo>
                    <a:pt x="0" y="1240"/>
                  </a:lnTo>
                  <a:close/>
                  <a:moveTo>
                    <a:pt x="0" y="712"/>
                  </a:moveTo>
                  <a:lnTo>
                    <a:pt x="0" y="328"/>
                  </a:lnTo>
                  <a:lnTo>
                    <a:pt x="48" y="328"/>
                  </a:lnTo>
                  <a:lnTo>
                    <a:pt x="48" y="712"/>
                  </a:lnTo>
                  <a:lnTo>
                    <a:pt x="0" y="712"/>
                  </a:lnTo>
                  <a:close/>
                  <a:moveTo>
                    <a:pt x="0" y="184"/>
                  </a:moveTo>
                  <a:lnTo>
                    <a:pt x="0" y="24"/>
                  </a:lnTo>
                  <a:cubicBezTo>
                    <a:pt x="0" y="11"/>
                    <a:pt x="11" y="0"/>
                    <a:pt x="24" y="0"/>
                  </a:cubicBezTo>
                  <a:lnTo>
                    <a:pt x="248" y="0"/>
                  </a:lnTo>
                  <a:lnTo>
                    <a:pt x="248" y="48"/>
                  </a:lnTo>
                  <a:lnTo>
                    <a:pt x="24" y="48"/>
                  </a:lnTo>
                  <a:lnTo>
                    <a:pt x="48" y="24"/>
                  </a:lnTo>
                  <a:lnTo>
                    <a:pt x="48" y="184"/>
                  </a:lnTo>
                  <a:lnTo>
                    <a:pt x="0" y="184"/>
                  </a:lnTo>
                  <a:close/>
                  <a:moveTo>
                    <a:pt x="392" y="0"/>
                  </a:moveTo>
                  <a:lnTo>
                    <a:pt x="776" y="0"/>
                  </a:lnTo>
                  <a:lnTo>
                    <a:pt x="776" y="48"/>
                  </a:lnTo>
                  <a:lnTo>
                    <a:pt x="392" y="48"/>
                  </a:lnTo>
                  <a:lnTo>
                    <a:pt x="392" y="0"/>
                  </a:lnTo>
                  <a:close/>
                  <a:moveTo>
                    <a:pt x="920" y="0"/>
                  </a:moveTo>
                  <a:lnTo>
                    <a:pt x="1304" y="0"/>
                  </a:lnTo>
                  <a:lnTo>
                    <a:pt x="1304" y="48"/>
                  </a:lnTo>
                  <a:lnTo>
                    <a:pt x="920" y="48"/>
                  </a:lnTo>
                  <a:lnTo>
                    <a:pt x="920" y="0"/>
                  </a:lnTo>
                  <a:close/>
                  <a:moveTo>
                    <a:pt x="1448" y="0"/>
                  </a:moveTo>
                  <a:lnTo>
                    <a:pt x="1832" y="0"/>
                  </a:lnTo>
                  <a:lnTo>
                    <a:pt x="1832" y="48"/>
                  </a:lnTo>
                  <a:lnTo>
                    <a:pt x="1448" y="48"/>
                  </a:lnTo>
                  <a:lnTo>
                    <a:pt x="1448" y="0"/>
                  </a:lnTo>
                  <a:close/>
                  <a:moveTo>
                    <a:pt x="1976" y="0"/>
                  </a:moveTo>
                  <a:lnTo>
                    <a:pt x="2360" y="0"/>
                  </a:lnTo>
                  <a:lnTo>
                    <a:pt x="2360" y="48"/>
                  </a:lnTo>
                  <a:lnTo>
                    <a:pt x="1976" y="48"/>
                  </a:lnTo>
                  <a:lnTo>
                    <a:pt x="1976" y="0"/>
                  </a:lnTo>
                  <a:close/>
                  <a:moveTo>
                    <a:pt x="2504" y="0"/>
                  </a:moveTo>
                  <a:lnTo>
                    <a:pt x="2888" y="0"/>
                  </a:lnTo>
                  <a:lnTo>
                    <a:pt x="2888" y="48"/>
                  </a:lnTo>
                  <a:lnTo>
                    <a:pt x="2504" y="48"/>
                  </a:lnTo>
                  <a:lnTo>
                    <a:pt x="2504" y="0"/>
                  </a:lnTo>
                  <a:close/>
                  <a:moveTo>
                    <a:pt x="3032" y="0"/>
                  </a:moveTo>
                  <a:lnTo>
                    <a:pt x="3416" y="0"/>
                  </a:lnTo>
                  <a:lnTo>
                    <a:pt x="3416" y="48"/>
                  </a:lnTo>
                  <a:lnTo>
                    <a:pt x="3032" y="48"/>
                  </a:lnTo>
                  <a:lnTo>
                    <a:pt x="3032" y="0"/>
                  </a:lnTo>
                  <a:close/>
                  <a:moveTo>
                    <a:pt x="3560" y="0"/>
                  </a:moveTo>
                  <a:lnTo>
                    <a:pt x="3944" y="0"/>
                  </a:lnTo>
                  <a:lnTo>
                    <a:pt x="3944" y="48"/>
                  </a:lnTo>
                  <a:lnTo>
                    <a:pt x="3560" y="48"/>
                  </a:lnTo>
                  <a:lnTo>
                    <a:pt x="3560" y="0"/>
                  </a:lnTo>
                  <a:close/>
                  <a:moveTo>
                    <a:pt x="4088" y="0"/>
                  </a:moveTo>
                  <a:lnTo>
                    <a:pt x="4472" y="0"/>
                  </a:lnTo>
                  <a:lnTo>
                    <a:pt x="4472" y="48"/>
                  </a:lnTo>
                  <a:lnTo>
                    <a:pt x="4088" y="48"/>
                  </a:lnTo>
                  <a:lnTo>
                    <a:pt x="4088" y="0"/>
                  </a:lnTo>
                  <a:close/>
                  <a:moveTo>
                    <a:pt x="4616" y="0"/>
                  </a:moveTo>
                  <a:lnTo>
                    <a:pt x="5000" y="0"/>
                  </a:lnTo>
                  <a:lnTo>
                    <a:pt x="5000" y="48"/>
                  </a:lnTo>
                  <a:lnTo>
                    <a:pt x="4616" y="48"/>
                  </a:lnTo>
                  <a:lnTo>
                    <a:pt x="4616" y="0"/>
                  </a:lnTo>
                  <a:close/>
                  <a:moveTo>
                    <a:pt x="5144" y="0"/>
                  </a:moveTo>
                  <a:lnTo>
                    <a:pt x="5528" y="0"/>
                  </a:lnTo>
                  <a:lnTo>
                    <a:pt x="5528" y="48"/>
                  </a:lnTo>
                  <a:lnTo>
                    <a:pt x="5144" y="48"/>
                  </a:lnTo>
                  <a:lnTo>
                    <a:pt x="5144" y="0"/>
                  </a:lnTo>
                  <a:close/>
                  <a:moveTo>
                    <a:pt x="5672" y="0"/>
                  </a:moveTo>
                  <a:lnTo>
                    <a:pt x="6056" y="0"/>
                  </a:lnTo>
                  <a:lnTo>
                    <a:pt x="6056" y="48"/>
                  </a:lnTo>
                  <a:lnTo>
                    <a:pt x="5672" y="48"/>
                  </a:lnTo>
                  <a:lnTo>
                    <a:pt x="5672" y="0"/>
                  </a:lnTo>
                  <a:close/>
                  <a:moveTo>
                    <a:pt x="6200" y="0"/>
                  </a:moveTo>
                  <a:lnTo>
                    <a:pt x="6584" y="0"/>
                  </a:lnTo>
                  <a:lnTo>
                    <a:pt x="6584" y="48"/>
                  </a:lnTo>
                  <a:lnTo>
                    <a:pt x="6200" y="48"/>
                  </a:lnTo>
                  <a:lnTo>
                    <a:pt x="6200" y="0"/>
                  </a:lnTo>
                  <a:close/>
                  <a:moveTo>
                    <a:pt x="6728" y="0"/>
                  </a:moveTo>
                  <a:lnTo>
                    <a:pt x="7112" y="0"/>
                  </a:lnTo>
                  <a:lnTo>
                    <a:pt x="7112" y="48"/>
                  </a:lnTo>
                  <a:lnTo>
                    <a:pt x="6728" y="48"/>
                  </a:lnTo>
                  <a:lnTo>
                    <a:pt x="6728" y="0"/>
                  </a:lnTo>
                  <a:close/>
                  <a:moveTo>
                    <a:pt x="7256" y="0"/>
                  </a:moveTo>
                  <a:lnTo>
                    <a:pt x="7640" y="0"/>
                  </a:lnTo>
                  <a:lnTo>
                    <a:pt x="7640" y="48"/>
                  </a:lnTo>
                  <a:lnTo>
                    <a:pt x="7256" y="48"/>
                  </a:lnTo>
                  <a:lnTo>
                    <a:pt x="7256" y="0"/>
                  </a:lnTo>
                  <a:close/>
                  <a:moveTo>
                    <a:pt x="7784" y="0"/>
                  </a:moveTo>
                  <a:lnTo>
                    <a:pt x="8168" y="0"/>
                  </a:lnTo>
                  <a:lnTo>
                    <a:pt x="8168" y="48"/>
                  </a:lnTo>
                  <a:lnTo>
                    <a:pt x="7784" y="48"/>
                  </a:lnTo>
                  <a:lnTo>
                    <a:pt x="7784" y="0"/>
                  </a:lnTo>
                  <a:close/>
                  <a:moveTo>
                    <a:pt x="8312" y="0"/>
                  </a:moveTo>
                  <a:lnTo>
                    <a:pt x="8696" y="0"/>
                  </a:lnTo>
                  <a:lnTo>
                    <a:pt x="8696" y="48"/>
                  </a:lnTo>
                  <a:lnTo>
                    <a:pt x="8312" y="48"/>
                  </a:lnTo>
                  <a:lnTo>
                    <a:pt x="8312" y="0"/>
                  </a:lnTo>
                  <a:close/>
                  <a:moveTo>
                    <a:pt x="8840" y="0"/>
                  </a:moveTo>
                  <a:lnTo>
                    <a:pt x="9224" y="0"/>
                  </a:lnTo>
                  <a:lnTo>
                    <a:pt x="9224" y="48"/>
                  </a:lnTo>
                  <a:lnTo>
                    <a:pt x="8840" y="48"/>
                  </a:lnTo>
                  <a:lnTo>
                    <a:pt x="8840" y="0"/>
                  </a:lnTo>
                  <a:close/>
                  <a:moveTo>
                    <a:pt x="9368" y="0"/>
                  </a:moveTo>
                  <a:lnTo>
                    <a:pt x="9752" y="0"/>
                  </a:lnTo>
                  <a:lnTo>
                    <a:pt x="9752" y="48"/>
                  </a:lnTo>
                  <a:lnTo>
                    <a:pt x="9368" y="48"/>
                  </a:lnTo>
                  <a:lnTo>
                    <a:pt x="9368" y="0"/>
                  </a:lnTo>
                  <a:close/>
                  <a:moveTo>
                    <a:pt x="9896" y="0"/>
                  </a:moveTo>
                  <a:lnTo>
                    <a:pt x="10280" y="0"/>
                  </a:lnTo>
                  <a:lnTo>
                    <a:pt x="10280" y="48"/>
                  </a:lnTo>
                  <a:lnTo>
                    <a:pt x="9896" y="48"/>
                  </a:lnTo>
                  <a:lnTo>
                    <a:pt x="9896" y="0"/>
                  </a:lnTo>
                  <a:close/>
                  <a:moveTo>
                    <a:pt x="10448" y="24"/>
                  </a:moveTo>
                  <a:lnTo>
                    <a:pt x="10448" y="408"/>
                  </a:lnTo>
                  <a:lnTo>
                    <a:pt x="10400" y="408"/>
                  </a:lnTo>
                  <a:lnTo>
                    <a:pt x="10400" y="24"/>
                  </a:lnTo>
                  <a:lnTo>
                    <a:pt x="10448" y="24"/>
                  </a:lnTo>
                  <a:close/>
                  <a:moveTo>
                    <a:pt x="10448" y="552"/>
                  </a:moveTo>
                  <a:lnTo>
                    <a:pt x="10448" y="936"/>
                  </a:lnTo>
                  <a:lnTo>
                    <a:pt x="10400" y="936"/>
                  </a:lnTo>
                  <a:lnTo>
                    <a:pt x="10400" y="552"/>
                  </a:lnTo>
                  <a:lnTo>
                    <a:pt x="10448" y="552"/>
                  </a:lnTo>
                  <a:close/>
                  <a:moveTo>
                    <a:pt x="10448" y="1080"/>
                  </a:moveTo>
                  <a:lnTo>
                    <a:pt x="10448" y="1464"/>
                  </a:lnTo>
                  <a:lnTo>
                    <a:pt x="10400" y="1464"/>
                  </a:lnTo>
                  <a:lnTo>
                    <a:pt x="10400" y="1080"/>
                  </a:lnTo>
                  <a:lnTo>
                    <a:pt x="10448" y="1080"/>
                  </a:lnTo>
                  <a:close/>
                  <a:moveTo>
                    <a:pt x="10448" y="1608"/>
                  </a:moveTo>
                  <a:lnTo>
                    <a:pt x="10448" y="1992"/>
                  </a:lnTo>
                  <a:lnTo>
                    <a:pt x="10400" y="1992"/>
                  </a:lnTo>
                  <a:lnTo>
                    <a:pt x="10400" y="1608"/>
                  </a:lnTo>
                  <a:lnTo>
                    <a:pt x="10448" y="1608"/>
                  </a:lnTo>
                  <a:close/>
                  <a:moveTo>
                    <a:pt x="10448" y="2136"/>
                  </a:moveTo>
                  <a:lnTo>
                    <a:pt x="10448" y="2520"/>
                  </a:lnTo>
                  <a:lnTo>
                    <a:pt x="10400" y="2520"/>
                  </a:lnTo>
                  <a:lnTo>
                    <a:pt x="10400" y="2136"/>
                  </a:lnTo>
                  <a:lnTo>
                    <a:pt x="10448" y="2136"/>
                  </a:lnTo>
                  <a:close/>
                  <a:moveTo>
                    <a:pt x="10448" y="2664"/>
                  </a:moveTo>
                  <a:lnTo>
                    <a:pt x="10448" y="2824"/>
                  </a:lnTo>
                  <a:cubicBezTo>
                    <a:pt x="10448" y="2838"/>
                    <a:pt x="10438" y="2848"/>
                    <a:pt x="10424" y="2848"/>
                  </a:cubicBezTo>
                  <a:lnTo>
                    <a:pt x="10200" y="2848"/>
                  </a:lnTo>
                  <a:lnTo>
                    <a:pt x="10200" y="2800"/>
                  </a:lnTo>
                  <a:lnTo>
                    <a:pt x="10424" y="2800"/>
                  </a:lnTo>
                  <a:lnTo>
                    <a:pt x="10400" y="2824"/>
                  </a:lnTo>
                  <a:lnTo>
                    <a:pt x="10400" y="2664"/>
                  </a:lnTo>
                  <a:lnTo>
                    <a:pt x="10448" y="2664"/>
                  </a:lnTo>
                  <a:close/>
                  <a:moveTo>
                    <a:pt x="10056" y="2848"/>
                  </a:moveTo>
                  <a:lnTo>
                    <a:pt x="9672" y="2848"/>
                  </a:lnTo>
                  <a:lnTo>
                    <a:pt x="9672" y="2800"/>
                  </a:lnTo>
                  <a:lnTo>
                    <a:pt x="10056" y="2800"/>
                  </a:lnTo>
                  <a:lnTo>
                    <a:pt x="10056" y="2848"/>
                  </a:lnTo>
                  <a:close/>
                  <a:moveTo>
                    <a:pt x="9528" y="2848"/>
                  </a:moveTo>
                  <a:lnTo>
                    <a:pt x="9144" y="2848"/>
                  </a:lnTo>
                  <a:lnTo>
                    <a:pt x="9144" y="2800"/>
                  </a:lnTo>
                  <a:lnTo>
                    <a:pt x="9528" y="2800"/>
                  </a:lnTo>
                  <a:lnTo>
                    <a:pt x="9528" y="2848"/>
                  </a:lnTo>
                  <a:close/>
                  <a:moveTo>
                    <a:pt x="9000" y="2848"/>
                  </a:moveTo>
                  <a:lnTo>
                    <a:pt x="8616" y="2848"/>
                  </a:lnTo>
                  <a:lnTo>
                    <a:pt x="8616" y="2800"/>
                  </a:lnTo>
                  <a:lnTo>
                    <a:pt x="9000" y="2800"/>
                  </a:lnTo>
                  <a:lnTo>
                    <a:pt x="9000" y="2848"/>
                  </a:lnTo>
                  <a:close/>
                  <a:moveTo>
                    <a:pt x="8472" y="2848"/>
                  </a:moveTo>
                  <a:lnTo>
                    <a:pt x="8088" y="2848"/>
                  </a:lnTo>
                  <a:lnTo>
                    <a:pt x="8088" y="2800"/>
                  </a:lnTo>
                  <a:lnTo>
                    <a:pt x="8472" y="2800"/>
                  </a:lnTo>
                  <a:lnTo>
                    <a:pt x="8472" y="2848"/>
                  </a:lnTo>
                  <a:close/>
                  <a:moveTo>
                    <a:pt x="7944" y="2848"/>
                  </a:moveTo>
                  <a:lnTo>
                    <a:pt x="7560" y="2848"/>
                  </a:lnTo>
                  <a:lnTo>
                    <a:pt x="7560" y="2800"/>
                  </a:lnTo>
                  <a:lnTo>
                    <a:pt x="7944" y="2800"/>
                  </a:lnTo>
                  <a:lnTo>
                    <a:pt x="7944" y="2848"/>
                  </a:lnTo>
                  <a:close/>
                  <a:moveTo>
                    <a:pt x="7416" y="2848"/>
                  </a:moveTo>
                  <a:lnTo>
                    <a:pt x="7032" y="2848"/>
                  </a:lnTo>
                  <a:lnTo>
                    <a:pt x="7032" y="2800"/>
                  </a:lnTo>
                  <a:lnTo>
                    <a:pt x="7416" y="2800"/>
                  </a:lnTo>
                  <a:lnTo>
                    <a:pt x="7416" y="2848"/>
                  </a:lnTo>
                  <a:close/>
                  <a:moveTo>
                    <a:pt x="6888" y="2848"/>
                  </a:moveTo>
                  <a:lnTo>
                    <a:pt x="6504" y="2848"/>
                  </a:lnTo>
                  <a:lnTo>
                    <a:pt x="6504" y="2800"/>
                  </a:lnTo>
                  <a:lnTo>
                    <a:pt x="6888" y="2800"/>
                  </a:lnTo>
                  <a:lnTo>
                    <a:pt x="6888" y="2848"/>
                  </a:lnTo>
                  <a:close/>
                  <a:moveTo>
                    <a:pt x="6360" y="2848"/>
                  </a:moveTo>
                  <a:lnTo>
                    <a:pt x="5976" y="2848"/>
                  </a:lnTo>
                  <a:lnTo>
                    <a:pt x="5976" y="2800"/>
                  </a:lnTo>
                  <a:lnTo>
                    <a:pt x="6360" y="2800"/>
                  </a:lnTo>
                  <a:lnTo>
                    <a:pt x="6360" y="2848"/>
                  </a:lnTo>
                  <a:close/>
                  <a:moveTo>
                    <a:pt x="5832" y="2848"/>
                  </a:moveTo>
                  <a:lnTo>
                    <a:pt x="5448" y="2848"/>
                  </a:lnTo>
                  <a:lnTo>
                    <a:pt x="5448" y="2800"/>
                  </a:lnTo>
                  <a:lnTo>
                    <a:pt x="5832" y="2800"/>
                  </a:lnTo>
                  <a:lnTo>
                    <a:pt x="5832" y="2848"/>
                  </a:lnTo>
                  <a:close/>
                  <a:moveTo>
                    <a:pt x="5304" y="2848"/>
                  </a:moveTo>
                  <a:lnTo>
                    <a:pt x="4920" y="2848"/>
                  </a:lnTo>
                  <a:lnTo>
                    <a:pt x="4920" y="2800"/>
                  </a:lnTo>
                  <a:lnTo>
                    <a:pt x="5304" y="2800"/>
                  </a:lnTo>
                  <a:lnTo>
                    <a:pt x="5304" y="2848"/>
                  </a:lnTo>
                  <a:close/>
                  <a:moveTo>
                    <a:pt x="4776" y="2848"/>
                  </a:moveTo>
                  <a:lnTo>
                    <a:pt x="4392" y="2848"/>
                  </a:lnTo>
                  <a:lnTo>
                    <a:pt x="4392" y="2800"/>
                  </a:lnTo>
                  <a:lnTo>
                    <a:pt x="4776" y="2800"/>
                  </a:lnTo>
                  <a:lnTo>
                    <a:pt x="4776" y="2848"/>
                  </a:lnTo>
                  <a:close/>
                  <a:moveTo>
                    <a:pt x="4248" y="2848"/>
                  </a:moveTo>
                  <a:lnTo>
                    <a:pt x="3864" y="2848"/>
                  </a:lnTo>
                  <a:lnTo>
                    <a:pt x="3864" y="2800"/>
                  </a:lnTo>
                  <a:lnTo>
                    <a:pt x="4248" y="2800"/>
                  </a:lnTo>
                  <a:lnTo>
                    <a:pt x="4248" y="2848"/>
                  </a:lnTo>
                  <a:close/>
                  <a:moveTo>
                    <a:pt x="3720" y="2848"/>
                  </a:moveTo>
                  <a:lnTo>
                    <a:pt x="3336" y="2848"/>
                  </a:lnTo>
                  <a:lnTo>
                    <a:pt x="3336" y="2800"/>
                  </a:lnTo>
                  <a:lnTo>
                    <a:pt x="3720" y="2800"/>
                  </a:lnTo>
                  <a:lnTo>
                    <a:pt x="3720" y="2848"/>
                  </a:lnTo>
                  <a:close/>
                  <a:moveTo>
                    <a:pt x="3192" y="2848"/>
                  </a:moveTo>
                  <a:lnTo>
                    <a:pt x="2808" y="2848"/>
                  </a:lnTo>
                  <a:lnTo>
                    <a:pt x="2808" y="2800"/>
                  </a:lnTo>
                  <a:lnTo>
                    <a:pt x="3192" y="2800"/>
                  </a:lnTo>
                  <a:lnTo>
                    <a:pt x="3192" y="2848"/>
                  </a:lnTo>
                  <a:close/>
                  <a:moveTo>
                    <a:pt x="2664" y="2848"/>
                  </a:moveTo>
                  <a:lnTo>
                    <a:pt x="2280" y="2848"/>
                  </a:lnTo>
                  <a:lnTo>
                    <a:pt x="2280" y="2800"/>
                  </a:lnTo>
                  <a:lnTo>
                    <a:pt x="2664" y="2800"/>
                  </a:lnTo>
                  <a:lnTo>
                    <a:pt x="2664" y="2848"/>
                  </a:lnTo>
                  <a:close/>
                  <a:moveTo>
                    <a:pt x="2136" y="2848"/>
                  </a:moveTo>
                  <a:lnTo>
                    <a:pt x="1752" y="2848"/>
                  </a:lnTo>
                  <a:lnTo>
                    <a:pt x="1752" y="2800"/>
                  </a:lnTo>
                  <a:lnTo>
                    <a:pt x="2136" y="2800"/>
                  </a:lnTo>
                  <a:lnTo>
                    <a:pt x="2136" y="2848"/>
                  </a:lnTo>
                  <a:close/>
                  <a:moveTo>
                    <a:pt x="1608" y="2848"/>
                  </a:moveTo>
                  <a:lnTo>
                    <a:pt x="1224" y="2848"/>
                  </a:lnTo>
                  <a:lnTo>
                    <a:pt x="1224" y="2800"/>
                  </a:lnTo>
                  <a:lnTo>
                    <a:pt x="1608" y="2800"/>
                  </a:lnTo>
                  <a:lnTo>
                    <a:pt x="1608" y="2848"/>
                  </a:lnTo>
                  <a:close/>
                  <a:moveTo>
                    <a:pt x="1080" y="2848"/>
                  </a:moveTo>
                  <a:lnTo>
                    <a:pt x="696" y="2848"/>
                  </a:lnTo>
                  <a:lnTo>
                    <a:pt x="696" y="2800"/>
                  </a:lnTo>
                  <a:lnTo>
                    <a:pt x="1080" y="2800"/>
                  </a:lnTo>
                  <a:lnTo>
                    <a:pt x="1080" y="2848"/>
                  </a:lnTo>
                  <a:close/>
                  <a:moveTo>
                    <a:pt x="552" y="2848"/>
                  </a:moveTo>
                  <a:lnTo>
                    <a:pt x="168" y="2848"/>
                  </a:lnTo>
                  <a:lnTo>
                    <a:pt x="168" y="2800"/>
                  </a:lnTo>
                  <a:lnTo>
                    <a:pt x="552" y="2800"/>
                  </a:lnTo>
                  <a:lnTo>
                    <a:pt x="552" y="284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122"/>
            <p:cNvSpPr>
              <a:spLocks noEditPoints="1"/>
            </p:cNvSpPr>
            <p:nvPr/>
          </p:nvSpPr>
          <p:spPr bwMode="auto">
            <a:xfrm>
              <a:off x="4568" y="2979"/>
              <a:ext cx="265" cy="79"/>
            </a:xfrm>
            <a:custGeom>
              <a:avLst/>
              <a:gdLst>
                <a:gd name="T0" fmla="*/ 265 w 265"/>
                <a:gd name="T1" fmla="*/ 63 h 79"/>
                <a:gd name="T2" fmla="*/ 211 w 265"/>
                <a:gd name="T3" fmla="*/ 79 h 79"/>
                <a:gd name="T4" fmla="*/ 0 w 265"/>
                <a:gd name="T5" fmla="*/ 79 h 79"/>
                <a:gd name="T6" fmla="*/ 0 w 265"/>
                <a:gd name="T7" fmla="*/ 0 h 79"/>
                <a:gd name="T8" fmla="*/ 265 w 265"/>
                <a:gd name="T9" fmla="*/ 0 h 79"/>
                <a:gd name="T10" fmla="*/ 265 w 265"/>
                <a:gd name="T11" fmla="*/ 63 h 79"/>
                <a:gd name="T12" fmla="*/ 261 w 265"/>
                <a:gd name="T13" fmla="*/ 2 h 79"/>
                <a:gd name="T14" fmla="*/ 263 w 265"/>
                <a:gd name="T15" fmla="*/ 4 h 79"/>
                <a:gd name="T16" fmla="*/ 2 w 265"/>
                <a:gd name="T17" fmla="*/ 4 h 79"/>
                <a:gd name="T18" fmla="*/ 5 w 265"/>
                <a:gd name="T19" fmla="*/ 2 h 79"/>
                <a:gd name="T20" fmla="*/ 5 w 265"/>
                <a:gd name="T21" fmla="*/ 76 h 79"/>
                <a:gd name="T22" fmla="*/ 2 w 265"/>
                <a:gd name="T23" fmla="*/ 74 h 79"/>
                <a:gd name="T24" fmla="*/ 211 w 265"/>
                <a:gd name="T25" fmla="*/ 74 h 79"/>
                <a:gd name="T26" fmla="*/ 210 w 265"/>
                <a:gd name="T27" fmla="*/ 74 h 79"/>
                <a:gd name="T28" fmla="*/ 263 w 265"/>
                <a:gd name="T29" fmla="*/ 59 h 79"/>
                <a:gd name="T30" fmla="*/ 261 w 265"/>
                <a:gd name="T31" fmla="*/ 61 h 79"/>
                <a:gd name="T32" fmla="*/ 261 w 265"/>
                <a:gd name="T33"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5" h="79">
                  <a:moveTo>
                    <a:pt x="265" y="63"/>
                  </a:moveTo>
                  <a:lnTo>
                    <a:pt x="211" y="79"/>
                  </a:lnTo>
                  <a:lnTo>
                    <a:pt x="0" y="79"/>
                  </a:lnTo>
                  <a:lnTo>
                    <a:pt x="0" y="0"/>
                  </a:lnTo>
                  <a:lnTo>
                    <a:pt x="265" y="0"/>
                  </a:lnTo>
                  <a:lnTo>
                    <a:pt x="265" y="63"/>
                  </a:lnTo>
                  <a:close/>
                  <a:moveTo>
                    <a:pt x="261" y="2"/>
                  </a:moveTo>
                  <a:lnTo>
                    <a:pt x="263" y="4"/>
                  </a:lnTo>
                  <a:lnTo>
                    <a:pt x="2" y="4"/>
                  </a:lnTo>
                  <a:lnTo>
                    <a:pt x="5" y="2"/>
                  </a:lnTo>
                  <a:lnTo>
                    <a:pt x="5" y="76"/>
                  </a:lnTo>
                  <a:lnTo>
                    <a:pt x="2" y="74"/>
                  </a:lnTo>
                  <a:lnTo>
                    <a:pt x="211" y="74"/>
                  </a:lnTo>
                  <a:lnTo>
                    <a:pt x="210" y="74"/>
                  </a:lnTo>
                  <a:lnTo>
                    <a:pt x="263" y="59"/>
                  </a:lnTo>
                  <a:lnTo>
                    <a:pt x="261" y="61"/>
                  </a:lnTo>
                  <a:lnTo>
                    <a:pt x="261" y="2"/>
                  </a:lnTo>
                  <a:close/>
                </a:path>
              </a:pathLst>
            </a:custGeom>
            <a:solidFill>
              <a:srgbClr val="4080C0"/>
            </a:solidFill>
            <a:ln w="0" cap="flat">
              <a:solidFill>
                <a:srgbClr val="408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0" name="Rectangle 123"/>
            <p:cNvSpPr>
              <a:spLocks noChangeArrowheads="1"/>
            </p:cNvSpPr>
            <p:nvPr/>
          </p:nvSpPr>
          <p:spPr bwMode="auto">
            <a:xfrm>
              <a:off x="4619" y="2984"/>
              <a:ext cx="58"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1" name="Rectangle 124"/>
            <p:cNvSpPr>
              <a:spLocks noChangeArrowheads="1"/>
            </p:cNvSpPr>
            <p:nvPr/>
          </p:nvSpPr>
          <p:spPr bwMode="auto">
            <a:xfrm>
              <a:off x="4648" y="2984"/>
              <a:ext cx="40"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2" name="Rectangle 125"/>
            <p:cNvSpPr>
              <a:spLocks noChangeArrowheads="1"/>
            </p:cNvSpPr>
            <p:nvPr/>
          </p:nvSpPr>
          <p:spPr bwMode="auto">
            <a:xfrm>
              <a:off x="4665" y="2984"/>
              <a:ext cx="157"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P sep.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3" name="Rectangle 126"/>
            <p:cNvSpPr>
              <a:spLocks noChangeArrowheads="1"/>
            </p:cNvSpPr>
            <p:nvPr/>
          </p:nvSpPr>
          <p:spPr bwMode="auto">
            <a:xfrm>
              <a:off x="4593" y="3081"/>
              <a:ext cx="15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[pers.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4" name="Rectangle 127"/>
            <p:cNvSpPr>
              <a:spLocks noChangeArrowheads="1"/>
            </p:cNvSpPr>
            <p:nvPr/>
          </p:nvSpPr>
          <p:spPr bwMode="auto">
            <a:xfrm>
              <a:off x="4706" y="3081"/>
              <a:ext cx="4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5" name="Rectangle 128"/>
            <p:cNvSpPr>
              <a:spLocks noChangeArrowheads="1"/>
            </p:cNvSpPr>
            <p:nvPr/>
          </p:nvSpPr>
          <p:spPr bwMode="auto">
            <a:xfrm>
              <a:off x="4722" y="3081"/>
              <a:ext cx="1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trans.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6" name="Rectangle 129"/>
            <p:cNvSpPr>
              <a:spLocks noChangeArrowheads="1"/>
            </p:cNvSpPr>
            <p:nvPr/>
          </p:nvSpPr>
          <p:spPr bwMode="auto">
            <a:xfrm>
              <a:off x="4593" y="3141"/>
              <a:ext cx="28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Times New Roman" panose="02020603050405020304" pitchFamily="18" charset="0"/>
                </a:rPr>
                <a:t>conversion]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5" name="Date Placeholder 4"/>
          <p:cNvSpPr>
            <a:spLocks noGrp="1"/>
          </p:cNvSpPr>
          <p:nvPr>
            <p:ph type="dt" sz="half" idx="10"/>
          </p:nvPr>
        </p:nvSpPr>
        <p:spPr/>
        <p:txBody>
          <a:bodyPr/>
          <a:lstStyle/>
          <a:p>
            <a:r>
              <a:rPr lang="en-US" smtClean="0"/>
              <a:t>8/23/2018</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Peter van Gemmeren (ANL): ATLAS I/O Overview</a:t>
            </a:r>
            <a:endParaRPr lang="en-US" dirty="0"/>
          </a:p>
        </p:txBody>
      </p:sp>
    </p:spTree>
    <p:extLst>
      <p:ext uri="{BB962C8B-B14F-4D97-AF65-F5344CB8AC3E}">
        <p14:creationId xmlns:p14="http://schemas.microsoft.com/office/powerpoint/2010/main" val="12528802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1064</TotalTime>
  <Words>2830</Words>
  <Application>Microsoft Office PowerPoint</Application>
  <PresentationFormat>Widescreen</PresentationFormat>
  <Paragraphs>631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Corbel</vt:lpstr>
      <vt:lpstr>Courier New</vt:lpstr>
      <vt:lpstr>Times New Roman</vt:lpstr>
      <vt:lpstr>Wingdings 2</vt:lpstr>
      <vt:lpstr>Frame</vt:lpstr>
      <vt:lpstr>ATLAS I/O Overview</vt:lpstr>
      <vt:lpstr>Overview</vt:lpstr>
      <vt:lpstr>Athena: The ATLAS event processing framework</vt:lpstr>
      <vt:lpstr>Workflows</vt:lpstr>
      <vt:lpstr>The ATLAS event data model</vt:lpstr>
      <vt:lpstr>Persistence</vt:lpstr>
      <vt:lpstr>Writing Event Data</vt:lpstr>
      <vt:lpstr>OutputStream and Output-StreamTool</vt:lpstr>
      <vt:lpstr>Reading Event Data</vt:lpstr>
      <vt:lpstr>EventSelector and Address-Provider</vt:lpstr>
      <vt:lpstr>ConversionSvc and Converter</vt:lpstr>
      <vt:lpstr>Run 2  Multi Process: AthenaMP</vt:lpstr>
      <vt:lpstr>AthenaMP: Shared I/O components</vt:lpstr>
      <vt:lpstr>Also Run 2  xAOD Data Model</vt:lpstr>
      <vt:lpstr>xAOD: Auxiliary data</vt:lpstr>
      <vt:lpstr>Run 3  Multi Thread: AthenaMT</vt:lpstr>
      <vt:lpstr>Things about ROOT</vt:lpstr>
      <vt:lpstr>Enhanced data caching for multi-threaded workflows</vt:lpstr>
      <vt:lpstr>Work done by ANL SULI David Clark</vt:lpstr>
      <vt:lpstr>Thread Safety of Athena I/O</vt:lpstr>
      <vt:lpstr>Writing:  Objects are to the same  ROOT file and typically the same TTree, but there may be several streams…</vt:lpstr>
      <vt:lpstr>Reading:  All Objects are in the same  ROOT file and typically the same TTree</vt:lpstr>
      <vt:lpstr>Challenge for LHC computing at Run 4</vt:lpstr>
      <vt:lpstr>Run3 -&gt; Run 4 </vt:lpstr>
      <vt:lpstr>Streaming data</vt:lpstr>
      <vt:lpstr>TMPI File</vt:lpstr>
      <vt:lpstr>ALCF data and learning project for Aurora Early Science Program</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ATLAS I/O Overview</dc:title>
  <dc:creator>Van Gemmeren, Peter</dc:creator>
  <cp:lastModifiedBy>Van Gemmeren, Peter</cp:lastModifiedBy>
  <cp:revision>52</cp:revision>
  <dcterms:created xsi:type="dcterms:W3CDTF">2018-08-14T14:29:45Z</dcterms:created>
  <dcterms:modified xsi:type="dcterms:W3CDTF">2018-08-22T15:28:21Z</dcterms:modified>
</cp:coreProperties>
</file>