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6"/>
  </p:notesMasterIdLst>
  <p:handoutMasterIdLst>
    <p:handoutMasterId r:id="rId37"/>
  </p:handoutMasterIdLst>
  <p:sldIdLst>
    <p:sldId id="294" r:id="rId2"/>
    <p:sldId id="355" r:id="rId3"/>
    <p:sldId id="338" r:id="rId4"/>
    <p:sldId id="356" r:id="rId5"/>
    <p:sldId id="357" r:id="rId6"/>
    <p:sldId id="301" r:id="rId7"/>
    <p:sldId id="354" r:id="rId8"/>
    <p:sldId id="370" r:id="rId9"/>
    <p:sldId id="368" r:id="rId10"/>
    <p:sldId id="362" r:id="rId11"/>
    <p:sldId id="363" r:id="rId12"/>
    <p:sldId id="378" r:id="rId13"/>
    <p:sldId id="376" r:id="rId14"/>
    <p:sldId id="377" r:id="rId15"/>
    <p:sldId id="371" r:id="rId16"/>
    <p:sldId id="305" r:id="rId17"/>
    <p:sldId id="307" r:id="rId18"/>
    <p:sldId id="306" r:id="rId19"/>
    <p:sldId id="353" r:id="rId20"/>
    <p:sldId id="304" r:id="rId21"/>
    <p:sldId id="310" r:id="rId22"/>
    <p:sldId id="312" r:id="rId23"/>
    <p:sldId id="372" r:id="rId24"/>
    <p:sldId id="352" r:id="rId25"/>
    <p:sldId id="351" r:id="rId26"/>
    <p:sldId id="320" r:id="rId27"/>
    <p:sldId id="373" r:id="rId28"/>
    <p:sldId id="366" r:id="rId29"/>
    <p:sldId id="380" r:id="rId30"/>
    <p:sldId id="367" r:id="rId31"/>
    <p:sldId id="379" r:id="rId32"/>
    <p:sldId id="369" r:id="rId33"/>
    <p:sldId id="330" r:id="rId34"/>
    <p:sldId id="326" r:id="rId35"/>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3907C317-9CF4-46B9-B2FC-2C40FC9D3F01}">
          <p14:sldIdLst>
            <p14:sldId id="294"/>
          </p14:sldIdLst>
        </p14:section>
        <p14:section name="Context" id="{319DB868-B1D7-4FDA-A248-188955EEBE9A}">
          <p14:sldIdLst>
            <p14:sldId id="355"/>
            <p14:sldId id="338"/>
            <p14:sldId id="356"/>
            <p14:sldId id="357"/>
            <p14:sldId id="301"/>
            <p14:sldId id="354"/>
          </p14:sldIdLst>
        </p14:section>
        <p14:section name="TPC wires" id="{AD1B4E44-04E0-470D-9714-01FF207E39B8}">
          <p14:sldIdLst>
            <p14:sldId id="370"/>
            <p14:sldId id="368"/>
            <p14:sldId id="362"/>
            <p14:sldId id="363"/>
            <p14:sldId id="378"/>
            <p14:sldId id="376"/>
            <p14:sldId id="377"/>
          </p14:sldIdLst>
        </p14:section>
        <p14:section name="Event selection" id="{C36A3FD4-C58F-4BAC-B33E-673B18B830A3}">
          <p14:sldIdLst>
            <p14:sldId id="371"/>
            <p14:sldId id="305"/>
            <p14:sldId id="307"/>
            <p14:sldId id="306"/>
            <p14:sldId id="353"/>
            <p14:sldId id="304"/>
            <p14:sldId id="310"/>
            <p14:sldId id="312"/>
          </p14:sldIdLst>
        </p14:section>
        <p14:section name="Object stores" id="{3FF53084-3C9A-492C-A4E1-91A51773D274}">
          <p14:sldIdLst>
            <p14:sldId id="372"/>
            <p14:sldId id="352"/>
            <p14:sldId id="351"/>
            <p14:sldId id="320"/>
          </p14:sldIdLst>
        </p14:section>
        <p14:section name="Generator data handling" id="{FB089D1F-D102-4D7C-82DF-D780179D62FC}">
          <p14:sldIdLst>
            <p14:sldId id="373"/>
            <p14:sldId id="366"/>
            <p14:sldId id="380"/>
          </p14:sldIdLst>
        </p14:section>
        <p14:section name="Summary" id="{8648BE5E-46B2-499D-BEF1-73D4C34C4A90}">
          <p14:sldIdLst>
            <p14:sldId id="367"/>
            <p14:sldId id="379"/>
            <p14:sldId id="369"/>
            <p14:sldId id="330"/>
            <p14:sldId id="326"/>
          </p14:sldIdLst>
        </p14:section>
      </p14:sectionLst>
    </p:ex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404040"/>
    <a:srgbClr val="50504E"/>
    <a:srgbClr val="4E4E4E"/>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7" autoAdjust="0"/>
    <p:restoredTop sz="80687" autoAdjust="0"/>
  </p:normalViewPr>
  <p:slideViewPr>
    <p:cSldViewPr snapToGrid="0" snapToObjects="1" showGuides="1">
      <p:cViewPr varScale="1">
        <p:scale>
          <a:sx n="83" d="100"/>
          <a:sy n="83" d="100"/>
        </p:scale>
        <p:origin x="929" y="38"/>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5148"/>
    </p:cViewPr>
  </p:sorterViewPr>
  <p:notesViewPr>
    <p:cSldViewPr snapToGrid="0" snapToObjects="1" showGuides="1">
      <p:cViewPr varScale="1">
        <p:scale>
          <a:sx n="117" d="100"/>
          <a:sy n="117" d="100"/>
        </p:scale>
        <p:origin x="4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looking seriously into this goal a few years back.</a:t>
            </a:r>
          </a:p>
          <a:p>
            <a:r>
              <a:rPr lang="en-US" dirty="0"/>
              <a:t>Here is what we’ve be presented to as a challenge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16955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slide is to sketch the context in which the problem we’re working on sits.</a:t>
            </a:r>
          </a:p>
          <a:p>
            <a:endParaRPr lang="en-US" dirty="0"/>
          </a:p>
          <a:p>
            <a:r>
              <a:rPr lang="en-US" dirty="0"/>
              <a:t>BOXES indicate data to be processed.</a:t>
            </a:r>
          </a:p>
          <a:p>
            <a:r>
              <a:rPr lang="en-US" dirty="0"/>
              <a:t>ELLIPSES indicate processing steps</a:t>
            </a:r>
          </a:p>
          <a:p>
            <a:endParaRPr lang="en-US" dirty="0"/>
          </a:p>
          <a:p>
            <a:r>
              <a:rPr lang="en-US" dirty="0"/>
              <a:t>The </a:t>
            </a:r>
            <a:r>
              <a:rPr lang="en-US" b="1" dirty="0"/>
              <a:t>bold</a:t>
            </a:r>
            <a:r>
              <a:rPr lang="en-US" dirty="0"/>
              <a:t> elements are the ones that are part of the problem we’re working on</a:t>
            </a:r>
          </a:p>
          <a:p>
            <a:endParaRPr lang="en-US" dirty="0"/>
          </a:p>
          <a:p>
            <a:r>
              <a:rPr lang="en-US" dirty="0"/>
              <a:t>The rounded rectangles on the right side show the “traditional solution”; the HPC solution using a single file suitable for parallel processing, rather than thousands of small files.</a:t>
            </a:r>
          </a:p>
          <a:p>
            <a:endParaRPr lang="en-US" dirty="0"/>
          </a:p>
          <a:p>
            <a:r>
              <a:rPr lang="en-US" dirty="0"/>
              <a:t>Point: neutrino oscillation workflow and what we are dealing with in the event selection processing.   Only working with the bolded boxes.  Will </a:t>
            </a:r>
            <a:r>
              <a:rPr lang="en-US" dirty="0" err="1"/>
              <a:t>will</a:t>
            </a:r>
            <a:r>
              <a:rPr lang="en-US" dirty="0"/>
              <a:t> </a:t>
            </a:r>
            <a:r>
              <a:rPr lang="en-US" dirty="0" err="1"/>
              <a:t>eventully</a:t>
            </a:r>
            <a:r>
              <a:rPr lang="en-US" dirty="0"/>
              <a:t> going directly through parameter estimation from selection without intermediate files.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204512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highest-level view of the HPC solution and the environment in which it sits.</a:t>
            </a:r>
          </a:p>
          <a:p>
            <a:endParaRPr lang="en-US" dirty="0"/>
          </a:p>
          <a:p>
            <a:pPr marL="171450" indent="-171450">
              <a:buFont typeface="Arial" panose="020B0604020202020204" pitchFamily="34" charset="0"/>
              <a:buChar char="•"/>
            </a:pPr>
            <a:r>
              <a:rPr lang="en-US" dirty="0"/>
              <a:t>The HPC system consists of a huge number of multiprocessor nodes, with a high-bandwidth interconnect</a:t>
            </a:r>
          </a:p>
          <a:p>
            <a:pPr marL="171450" indent="-171450">
              <a:buFont typeface="Arial" panose="020B0604020202020204" pitchFamily="34" charset="0"/>
              <a:buChar char="•"/>
            </a:pPr>
            <a:r>
              <a:rPr lang="en-US" dirty="0"/>
              <a:t>The data </a:t>
            </a:r>
            <a:r>
              <a:rPr lang="en-US" dirty="0" err="1"/>
              <a:t>auomatically</a:t>
            </a:r>
            <a:r>
              <a:rPr lang="en-US" dirty="0"/>
              <a:t> staged from a huge global parallel filesystem to a high-bandwidth SSD array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single ”</a:t>
            </a:r>
            <a:r>
              <a:rPr lang="en-US" dirty="0" err="1"/>
              <a:t>srun</a:t>
            </a:r>
            <a:r>
              <a:rPr lang="en-US" dirty="0"/>
              <a:t>” command shown does the equivalent of launching 76800 batch jobs to process separate files.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Example performance numbers: a job this size running on Cori was able to read and decompress 42 TB of </a:t>
            </a:r>
            <a:r>
              <a:rPr lang="en-US" dirty="0" err="1"/>
              <a:t>LArIAT</a:t>
            </a:r>
            <a:r>
              <a:rPr lang="en-US" dirty="0"/>
              <a:t> raw data in 18 seconds.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striping is important. </a:t>
            </a:r>
          </a:p>
          <a:p>
            <a:pPr marL="0" indent="0">
              <a:buFont typeface="Arial" panose="020B0604020202020204" pitchFamily="34" charset="0"/>
              <a:buNone/>
            </a:pPr>
            <a:r>
              <a:rPr lang="en-US" dirty="0"/>
              <a:t>Simple to add more nodes/processes to go faster.</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18</a:t>
            </a:fld>
            <a:endParaRPr lang="en-US"/>
          </a:p>
        </p:txBody>
      </p:sp>
    </p:spTree>
    <p:extLst>
      <p:ext uri="{BB962C8B-B14F-4D97-AF65-F5344CB8AC3E}">
        <p14:creationId xmlns:p14="http://schemas.microsoft.com/office/powerpoint/2010/main" val="139596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things for this slide:</a:t>
            </a:r>
          </a:p>
          <a:p>
            <a:pPr marL="171450" indent="-171450">
              <a:buFontTx/>
              <a:buChar char="-"/>
            </a:pPr>
            <a:r>
              <a:rPr lang="en-US" dirty="0"/>
              <a:t>How it fits into </a:t>
            </a:r>
            <a:r>
              <a:rPr lang="en-US"/>
              <a:t>the slide 10 workflow </a:t>
            </a:r>
            <a:r>
              <a:rPr lang="en-US" dirty="0"/>
              <a:t>(why it is being addressed (quickly assess goodness of a complex selection in a final analysis, explore parameter settings for selection)</a:t>
            </a:r>
          </a:p>
          <a:p>
            <a:pPr marL="171450" indent="-171450">
              <a:buFontTx/>
              <a:buChar char="-"/>
            </a:pPr>
            <a:r>
              <a:rPr lang="en-US" dirty="0"/>
              <a:t>The problem of reading data, alignment of data, specifying cuts, and mapping existing data</a:t>
            </a:r>
          </a:p>
          <a:p>
            <a:pPr marL="171450" indent="-171450">
              <a:buFontTx/>
              <a:buChar char="-"/>
            </a:pPr>
            <a:r>
              <a:rPr lang="en-US" dirty="0"/>
              <a:t>HDF and </a:t>
            </a:r>
            <a:r>
              <a:rPr lang="en-US" dirty="0" err="1"/>
              <a:t>HEPnOS</a:t>
            </a:r>
            <a:r>
              <a:rPr lang="en-US" dirty="0"/>
              <a:t> ideal for this kind of problem</a:t>
            </a:r>
          </a:p>
          <a:p>
            <a:pPr marL="171450" indent="-171450">
              <a:buFontTx/>
              <a:buChar char="-"/>
            </a:pPr>
            <a:endParaRPr lang="en-US" dirty="0"/>
          </a:p>
          <a:p>
            <a:pPr marL="0" indent="0">
              <a:buFontTx/>
              <a:buNone/>
            </a:pPr>
            <a:r>
              <a:rPr lang="en-US" dirty="0"/>
              <a:t>Could use second level in workflow – showing the selection job specifics: global index build -&gt; parallel aligned table read -&gt; apply cuts -&gt; “slice” summary</a:t>
            </a:r>
          </a:p>
          <a:p>
            <a:pPr marL="0" indent="0">
              <a:buFontTx/>
              <a:buNone/>
            </a:pPr>
            <a:r>
              <a:rPr lang="en-US" dirty="0"/>
              <a:t>Pictures: The workflow and the alignment issue will be good.</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19</a:t>
            </a:fld>
            <a:endParaRPr lang="en-US"/>
          </a:p>
        </p:txBody>
      </p:sp>
    </p:spTree>
    <p:extLst>
      <p:ext uri="{BB962C8B-B14F-4D97-AF65-F5344CB8AC3E}">
        <p14:creationId xmlns:p14="http://schemas.microsoft.com/office/powerpoint/2010/main" val="234446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high-level view of a rather complex procedure. The relevant points are:</a:t>
            </a:r>
          </a:p>
          <a:p>
            <a:pPr marL="171450" indent="-171450">
              <a:buFont typeface="Arial" panose="020B0604020202020204" pitchFamily="34" charset="0"/>
              <a:buChar char="•"/>
            </a:pPr>
            <a:r>
              <a:rPr lang="en-US" dirty="0"/>
              <a:t>we provide a library solution, so that physicists don’t need to code this themselves</a:t>
            </a:r>
          </a:p>
          <a:p>
            <a:pPr marL="171450" indent="-171450">
              <a:buFont typeface="Arial" panose="020B0604020202020204" pitchFamily="34" charset="0"/>
              <a:buChar char="•"/>
            </a:pPr>
            <a:r>
              <a:rPr lang="en-US" dirty="0"/>
              <a:t>the algorithm is designed to produce reasonable load-balancing at the event level; this is a small enough granularity to allow massive parallelism – much more so than file-level parallelism.</a:t>
            </a:r>
          </a:p>
          <a:p>
            <a:pPr marL="171450" indent="-171450">
              <a:buFont typeface="Arial" panose="020B0604020202020204" pitchFamily="34" charset="0"/>
              <a:buChar char="•"/>
            </a:pPr>
            <a:endParaRPr lang="en-US" dirty="0"/>
          </a:p>
          <a:p>
            <a:r>
              <a:rPr lang="en-US" sz="1600" dirty="0"/>
              <a:t>First selection procedure uses Python/MPI/HDF/Pandas on HPCs</a:t>
            </a:r>
          </a:p>
          <a:p>
            <a:pPr lvl="1"/>
            <a:r>
              <a:rPr lang="en-US" sz="1400" dirty="0"/>
              <a:t>Global index allow data alignment across tables within one rank</a:t>
            </a:r>
          </a:p>
          <a:p>
            <a:pPr lvl="1"/>
            <a:r>
              <a:rPr lang="en-US" sz="1400" dirty="0"/>
              <a:t>Composition of cuts using Pandas</a:t>
            </a:r>
          </a:p>
          <a:p>
            <a:pPr lvl="1"/>
            <a:r>
              <a:rPr lang="en-US" sz="1400" dirty="0"/>
              <a:t>Data parallelism implicit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53922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really important point here is that the parallelism is entirely implicit – the code looks serial, but is perfectly data-parallel.</a:t>
            </a:r>
          </a:p>
          <a:p>
            <a:endParaRPr lang="en-US" dirty="0"/>
          </a:p>
          <a:p>
            <a:r>
              <a:rPr lang="en-US" dirty="0"/>
              <a:t>Left: simple for independent data</a:t>
            </a:r>
          </a:p>
          <a:p>
            <a:endParaRPr lang="en-US" dirty="0"/>
          </a:p>
          <a:p>
            <a:r>
              <a:rPr lang="en-US" dirty="0"/>
              <a:t>Right: the merge step is missing to get one row per slice.   The merge step is above the currently shown function.</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21</a:t>
            </a:fld>
            <a:endParaRPr lang="en-US"/>
          </a:p>
        </p:txBody>
      </p:sp>
    </p:spTree>
    <p:extLst>
      <p:ext uri="{BB962C8B-B14F-4D97-AF65-F5344CB8AC3E}">
        <p14:creationId xmlns:p14="http://schemas.microsoft.com/office/powerpoint/2010/main" val="37103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put the use case (larger workflow) comment up to a higher slide, and then get rid of this slide altogether?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22</a:t>
            </a:fld>
            <a:endParaRPr lang="en-US"/>
          </a:p>
        </p:txBody>
      </p:sp>
    </p:spTree>
    <p:extLst>
      <p:ext uri="{BB962C8B-B14F-4D97-AF65-F5344CB8AC3E}">
        <p14:creationId xmlns:p14="http://schemas.microsoft.com/office/powerpoint/2010/main" val="170508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Reference the workflow shown on the earlier slides.</a:t>
            </a:r>
          </a:p>
          <a:p>
            <a:pPr marL="0" lvl="0" indent="0" rtl="0">
              <a:spcBef>
                <a:spcPts val="0"/>
              </a:spcBef>
              <a:spcAft>
                <a:spcPts val="0"/>
              </a:spcAft>
              <a:buNone/>
            </a:pPr>
            <a:endParaRPr lang="en-US" dirty="0"/>
          </a:p>
          <a:p>
            <a:pPr marL="0" lvl="0" indent="0" rtl="0">
              <a:spcBef>
                <a:spcPts val="0"/>
              </a:spcBef>
              <a:spcAft>
                <a:spcPts val="0"/>
              </a:spcAft>
              <a:buNone/>
            </a:pPr>
            <a:r>
              <a:rPr lang="en-US" dirty="0"/>
              <a:t>Notes:</a:t>
            </a:r>
          </a:p>
          <a:p>
            <a:pPr marL="171450" lvl="0" indent="-171450" rtl="0">
              <a:spcBef>
                <a:spcPts val="0"/>
              </a:spcBef>
              <a:spcAft>
                <a:spcPts val="0"/>
              </a:spcAft>
              <a:buFontTx/>
              <a:buChar char="-"/>
            </a:pPr>
            <a:r>
              <a:rPr lang="en-US" dirty="0"/>
              <a:t>Common in HEP to do data analysis on millions or billions of events. Code is C++, lots of ROOT datasets</a:t>
            </a:r>
          </a:p>
          <a:p>
            <a:pPr marL="171450" lvl="0" indent="-171450" rtl="0">
              <a:spcBef>
                <a:spcPts val="0"/>
              </a:spcBef>
              <a:spcAft>
                <a:spcPts val="0"/>
              </a:spcAft>
              <a:buFontTx/>
              <a:buChar char="-"/>
            </a:pPr>
            <a:r>
              <a:rPr lang="en-US" dirty="0"/>
              <a:t>This analysis is moving to HPC systems for throughput reasons, data access is significant</a:t>
            </a:r>
          </a:p>
          <a:p>
            <a:pPr marL="171450" lvl="0" indent="-171450" rtl="0">
              <a:spcBef>
                <a:spcPts val="0"/>
              </a:spcBef>
              <a:spcAft>
                <a:spcPts val="0"/>
              </a:spcAft>
              <a:buFontTx/>
              <a:buChar char="-"/>
            </a:pPr>
            <a:r>
              <a:rPr lang="en-US" dirty="0"/>
              <a:t>What we’re doing here is shifting to a model where data is pulled into the system in bulk and kept in the system during analysis</a:t>
            </a:r>
          </a:p>
          <a:p>
            <a:pPr marL="171450" lvl="0" indent="-171450" rtl="0">
              <a:spcBef>
                <a:spcPts val="0"/>
              </a:spcBef>
              <a:spcAft>
                <a:spcPts val="0"/>
              </a:spcAft>
              <a:buFontTx/>
              <a:buChar char="-"/>
            </a:pPr>
            <a:r>
              <a:rPr lang="en-US" dirty="0"/>
              <a:t>Built C++ accessor functions that reflect how they access the data already.</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baseline="0" dirty="0"/>
              <a:t>Clients talk directly to BAKE for storing large C++ objects such as particle trajectories</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baseline="0" dirty="0"/>
              <a:t>Directly to key/value databases to store metadata information such as the parameters of the accelerator, and small C++ objects for which storing in BAKE would be an overkill.</a:t>
            </a:r>
            <a:endParaRPr lang="en-US" dirty="0"/>
          </a:p>
          <a:p>
            <a:pPr marL="171450" lvl="0" indent="-171450" rtl="0">
              <a:spcBef>
                <a:spcPts val="0"/>
              </a:spcBef>
              <a:spcAft>
                <a:spcPts val="0"/>
              </a:spcAft>
              <a:buFontTx/>
              <a:buChar char="-"/>
            </a:pPr>
            <a:r>
              <a:rPr lang="en-US" dirty="0"/>
              <a:t>We manage distribution.</a:t>
            </a:r>
          </a:p>
          <a:p>
            <a:pPr marL="171450" lvl="0" indent="-171450" rtl="0">
              <a:spcBef>
                <a:spcPts val="0"/>
              </a:spcBef>
              <a:spcAft>
                <a:spcPts val="0"/>
              </a:spcAft>
              <a:buFontTx/>
              <a:buChar char="-"/>
            </a:pPr>
            <a:r>
              <a:rPr lang="en-US" dirty="0"/>
              <a:t>Not much new code, more to come as we do bulk ingest and export.</a:t>
            </a:r>
          </a:p>
          <a:p>
            <a:pPr marL="171450" lvl="0" indent="-171450" rtl="0">
              <a:spcBef>
                <a:spcPts val="0"/>
              </a:spcBef>
              <a:spcAft>
                <a:spcPts val="0"/>
              </a:spcAft>
              <a:buFontTx/>
              <a:buChar char="-"/>
            </a:pPr>
            <a:endParaRPr lang="en-US" dirty="0"/>
          </a:p>
        </p:txBody>
      </p:sp>
    </p:spTree>
    <p:extLst>
      <p:ext uri="{BB962C8B-B14F-4D97-AF65-F5344CB8AC3E}">
        <p14:creationId xmlns:p14="http://schemas.microsoft.com/office/powerpoint/2010/main" val="18446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HPC enable this:   global file system,  flexible scaling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404040"/>
                </a:solidFill>
              </a:rPr>
              <a:t>Layers: Datasets / runs / intervals / events / physics object containers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404040"/>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404040"/>
                </a:solidFill>
              </a:rPr>
              <a:t>Using tools from RAPIDS </a:t>
            </a:r>
            <a:r>
              <a:rPr lang="en-US" sz="1200" dirty="0" err="1">
                <a:solidFill>
                  <a:srgbClr val="404040"/>
                </a:solidFill>
              </a:rPr>
              <a:t>SciDAC</a:t>
            </a:r>
            <a:r>
              <a:rPr lang="en-US" sz="1200" dirty="0">
                <a:solidFill>
                  <a:srgbClr val="404040"/>
                </a:solidFill>
              </a:rPr>
              <a:t> institute </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25</a:t>
            </a:fld>
            <a:endParaRPr lang="en-US"/>
          </a:p>
        </p:txBody>
      </p:sp>
    </p:spTree>
    <p:extLst>
      <p:ext uri="{BB962C8B-B14F-4D97-AF65-F5344CB8AC3E}">
        <p14:creationId xmlns:p14="http://schemas.microsoft.com/office/powerpoint/2010/main" val="373711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nature of the calculation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28</a:t>
            </a:fld>
            <a:endParaRPr lang="en-US"/>
          </a:p>
        </p:txBody>
      </p:sp>
    </p:spTree>
    <p:extLst>
      <p:ext uri="{BB962C8B-B14F-4D97-AF65-F5344CB8AC3E}">
        <p14:creationId xmlns:p14="http://schemas.microsoft.com/office/powerpoint/2010/main" val="314215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more calculation towards reconstruction and what happens in the framework algorithms, the same techniques will be applied: reading the right information to be operated on into memory, using vectorized libraries for high-level operations on the data, using the interconnects to round up results that are distributed around the system.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30</a:t>
            </a:fld>
            <a:endParaRPr lang="en-US"/>
          </a:p>
        </p:txBody>
      </p:sp>
    </p:spTree>
    <p:extLst>
      <p:ext uri="{BB962C8B-B14F-4D97-AF65-F5344CB8AC3E}">
        <p14:creationId xmlns:p14="http://schemas.microsoft.com/office/powerpoint/2010/main" val="17705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Project affiliations</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534395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Revolutionize how to carry out physics analysis from experiment data, including “what is needed” to discover new physics.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Here you should get an idea of what this means and how we are working towards achieving 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Poster have more detail.</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Helvetica"/>
              <a:ea typeface="Geneva"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Note that all these activities are in the physics analysis realm – with tools to support many data available at scales not seen before.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From data organization view, from analysis workflow view.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Helvetica"/>
                <a:ea typeface="Geneva" charset="0"/>
                <a:cs typeface="ＭＳ Ｐゴシック" charset="0"/>
              </a:rPr>
              <a:t>Workflow not grid scheduling. Application organization. Coordination component. Iterative component.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Helvetica"/>
              <a:ea typeface="Geneva"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33</a:t>
            </a:fld>
            <a:endParaRPr lang="en-US"/>
          </a:p>
        </p:txBody>
      </p:sp>
    </p:spTree>
    <p:extLst>
      <p:ext uri="{BB962C8B-B14F-4D97-AF65-F5344CB8AC3E}">
        <p14:creationId xmlns:p14="http://schemas.microsoft.com/office/powerpoint/2010/main" val="92581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are explained in more detail later in these slides …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34</a:t>
            </a:fld>
            <a:endParaRPr lang="en-US"/>
          </a:p>
        </p:txBody>
      </p:sp>
    </p:spTree>
    <p:extLst>
      <p:ext uri="{BB962C8B-B14F-4D97-AF65-F5344CB8AC3E}">
        <p14:creationId xmlns:p14="http://schemas.microsoft.com/office/powerpoint/2010/main" val="291618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Questions to address to see if goals can be met.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Related work: Vectorization within algorithms</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421006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8692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getting data for me to process</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52411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very high-level programming to do this.</a:t>
            </a:r>
          </a:p>
          <a:p>
            <a:endParaRPr lang="en-US" dirty="0"/>
          </a:p>
          <a:p>
            <a:r>
              <a:rPr lang="en-US" dirty="0"/>
              <a:t>This slide came from the LDRD talk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02719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The processing speed shows multiple measurements of the number of events/second processed by the full (many rank) program, as a function of the number of nodes. It shows the essentially perfect scaling.</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44170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The second plot shows the </a:t>
            </a:r>
            <a:r>
              <a:rPr lang="en-US" sz="1200" dirty="0" err="1"/>
              <a:t>read+decompression</a:t>
            </a:r>
            <a:r>
              <a:rPr lang="en-US" sz="1200" dirty="0"/>
              <a:t> speed, again for the whole program, as a function of the number of nodes. The 1200 nodes runs are at about 96% of perfect (strong) scaling. For both of these plots, the line is a fit to a straight line (R's "linear model").</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21937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Weird oscillatory results.</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The final plot shows some weirdness: it shows 2 ranks, and all iterations, and the time (not speed!) taken to read the set of events for that iteration. The last iteration is fast because it reads fewer events. This plot shows an oscillation of nearly a factor of two in reading speed, iteration by iteration. If we can figure out how to get the faster speed for everything, our total reading speed could increase significantly. So I think it is fair to say that when we understand the system better, we'll be able to even better than the IO shown in the second plot.</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5945046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sp>
        <p:nvSpPr>
          <p:cNvPr id="9" name="Text Placeholder 24"/>
          <p:cNvSpPr>
            <a:spLocks noGrp="1"/>
          </p:cNvSpPr>
          <p:nvPr>
            <p:ph type="body" sz="quarter" idx="11" hasCustomPrompt="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Title Here</a:t>
            </a:r>
          </a:p>
        </p:txBody>
      </p:sp>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   </a:t>
            </a:r>
          </a:p>
        </p:txBody>
      </p:sp>
      <p:grpSp>
        <p:nvGrpSpPr>
          <p:cNvPr id="10" name="Group 9">
            <a:extLst>
              <a:ext uri="{FF2B5EF4-FFF2-40B4-BE49-F238E27FC236}">
                <a16:creationId xmlns:a16="http://schemas.microsoft.com/office/drawing/2014/main" id="{1399C9C2-1492-7F42-AA2F-963A2FF590F0}"/>
              </a:ext>
            </a:extLst>
          </p:cNvPr>
          <p:cNvGrpSpPr/>
          <p:nvPr userDrawn="1"/>
        </p:nvGrpSpPr>
        <p:grpSpPr>
          <a:xfrm>
            <a:off x="5015653" y="4479301"/>
            <a:ext cx="3825503" cy="228600"/>
            <a:chOff x="4527932" y="4270806"/>
            <a:chExt cx="3825503" cy="228600"/>
          </a:xfrm>
        </p:grpSpPr>
        <p:pic>
          <p:nvPicPr>
            <p:cNvPr id="14" name="Picture 13">
              <a:extLst>
                <a:ext uri="{FF2B5EF4-FFF2-40B4-BE49-F238E27FC236}">
                  <a16:creationId xmlns:a16="http://schemas.microsoft.com/office/drawing/2014/main" id="{E9B79AF9-2FBD-A24A-A119-CF58BC9A1CB8}"/>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6" name="Picture Placeholder 23">
              <a:extLst>
                <a:ext uri="{FF2B5EF4-FFF2-40B4-BE49-F238E27FC236}">
                  <a16:creationId xmlns:a16="http://schemas.microsoft.com/office/drawing/2014/main" id="{C822074F-5505-554D-BD77-48E1B14F7659}"/>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7" name="Picture Placeholder 21">
              <a:extLst>
                <a:ext uri="{FF2B5EF4-FFF2-40B4-BE49-F238E27FC236}">
                  <a16:creationId xmlns:a16="http://schemas.microsoft.com/office/drawing/2014/main" id="{4DF9C6FA-41E6-F444-A9BB-971351D65319}"/>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8" name="Picture Placeholder 22">
              <a:extLst>
                <a:ext uri="{FF2B5EF4-FFF2-40B4-BE49-F238E27FC236}">
                  <a16:creationId xmlns:a16="http://schemas.microsoft.com/office/drawing/2014/main" id="{2A0D766E-8719-7741-AA32-9F14C72063BF}"/>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9" name="Picture Placeholder 24">
              <a:extLst>
                <a:ext uri="{FF2B5EF4-FFF2-40B4-BE49-F238E27FC236}">
                  <a16:creationId xmlns:a16="http://schemas.microsoft.com/office/drawing/2014/main" id="{3A46A6CA-8D80-8C4D-96B6-1F0246411FB8}"/>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pic>
        <p:nvPicPr>
          <p:cNvPr id="21" name="Picture 20" descr="14-0218-16D.lr.jpg">
            <a:extLst>
              <a:ext uri="{FF2B5EF4-FFF2-40B4-BE49-F238E27FC236}">
                <a16:creationId xmlns:a16="http://schemas.microsoft.com/office/drawing/2014/main" id="{90254740-0B2C-494B-B581-246197AB790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sp>
        <p:nvSpPr>
          <p:cNvPr id="22" name="Rectangle 21">
            <a:extLst>
              <a:ext uri="{FF2B5EF4-FFF2-40B4-BE49-F238E27FC236}">
                <a16:creationId xmlns:a16="http://schemas.microsoft.com/office/drawing/2014/main" id="{9A926560-789A-4DCF-BF92-EC000FC553C3}"/>
              </a:ext>
            </a:extLst>
          </p:cNvPr>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title_header_16x9.pdf">
            <a:extLst>
              <a:ext uri="{FF2B5EF4-FFF2-40B4-BE49-F238E27FC236}">
                <a16:creationId xmlns:a16="http://schemas.microsoft.com/office/drawing/2014/main" id="{B4D33DDD-CC98-4B06-B5F5-8C639F0FFBC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82904" y="4878161"/>
            <a:ext cx="623943"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dirty="0"/>
              <a:t>8/23/2018 </a:t>
            </a:r>
          </a:p>
        </p:txBody>
      </p:sp>
      <p:sp>
        <p:nvSpPr>
          <p:cNvPr id="9" name="Footer Placeholder 4"/>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Scalable I/O Workshop</a:t>
            </a:r>
            <a:endParaRPr lang="en-US" b="1" dirty="0"/>
          </a:p>
        </p:txBody>
      </p:sp>
      <p:sp>
        <p:nvSpPr>
          <p:cNvPr id="10" name="Slide Number Placeholder 5"/>
          <p:cNvSpPr>
            <a:spLocks noGrp="1"/>
          </p:cNvSpPr>
          <p:nvPr>
            <p:ph type="sldNum" sz="quarter" idx="4"/>
          </p:nvPr>
        </p:nvSpPr>
        <p:spPr>
          <a:xfrm>
            <a:off x="222250" y="4878161"/>
            <a:ext cx="23788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grpSp>
        <p:nvGrpSpPr>
          <p:cNvPr id="2" name="Group 1">
            <a:extLst>
              <a:ext uri="{FF2B5EF4-FFF2-40B4-BE49-F238E27FC236}">
                <a16:creationId xmlns:a16="http://schemas.microsoft.com/office/drawing/2014/main" id="{528E0DA2-670E-D841-80B5-1133426621E5}"/>
              </a:ext>
            </a:extLst>
          </p:cNvPr>
          <p:cNvGrpSpPr/>
          <p:nvPr userDrawn="1"/>
        </p:nvGrpSpPr>
        <p:grpSpPr>
          <a:xfrm>
            <a:off x="5001758" y="4827525"/>
            <a:ext cx="3825503" cy="228600"/>
            <a:chOff x="4527932" y="4270806"/>
            <a:chExt cx="3825503" cy="228600"/>
          </a:xfrm>
        </p:grpSpPr>
        <p:pic>
          <p:nvPicPr>
            <p:cNvPr id="11" name="Picture 10">
              <a:extLst>
                <a:ext uri="{FF2B5EF4-FFF2-40B4-BE49-F238E27FC236}">
                  <a16:creationId xmlns:a16="http://schemas.microsoft.com/office/drawing/2014/main" id="{6B3D10CF-BF25-FB44-82B4-6361D067E213}"/>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2" name="Picture Placeholder 23">
              <a:extLst>
                <a:ext uri="{FF2B5EF4-FFF2-40B4-BE49-F238E27FC236}">
                  <a16:creationId xmlns:a16="http://schemas.microsoft.com/office/drawing/2014/main" id="{53BB214A-DBB7-B84A-A1BA-9AF490C3C235}"/>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3" name="Picture Placeholder 21">
              <a:extLst>
                <a:ext uri="{FF2B5EF4-FFF2-40B4-BE49-F238E27FC236}">
                  <a16:creationId xmlns:a16="http://schemas.microsoft.com/office/drawing/2014/main" id="{1953BE4D-5B19-CB4F-B0FE-1D015CDB4E6C}"/>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4" name="Picture Placeholder 22">
              <a:extLst>
                <a:ext uri="{FF2B5EF4-FFF2-40B4-BE49-F238E27FC236}">
                  <a16:creationId xmlns:a16="http://schemas.microsoft.com/office/drawing/2014/main" id="{E28B2BCA-8E0E-B94F-81E3-F61DC1A7343D}"/>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5" name="Picture Placeholder 24">
              <a:extLst>
                <a:ext uri="{FF2B5EF4-FFF2-40B4-BE49-F238E27FC236}">
                  <a16:creationId xmlns:a16="http://schemas.microsoft.com/office/drawing/2014/main" id="{32E37996-9238-A144-B552-3066500E77E2}"/>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61490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7/23/2018 </a:t>
            </a:r>
            <a:endParaRPr lang="en-US" dirty="0"/>
          </a:p>
        </p:txBody>
      </p:sp>
      <p:sp>
        <p:nvSpPr>
          <p:cNvPr id="13" name="Slide Number Placeholder 5"/>
          <p:cNvSpPr>
            <a:spLocks noGrp="1"/>
          </p:cNvSpPr>
          <p:nvPr>
            <p:ph type="sldNum" sz="quarter" idx="4"/>
          </p:nvPr>
        </p:nvSpPr>
        <p:spPr>
          <a:xfrm>
            <a:off x="222250" y="4878161"/>
            <a:ext cx="269240"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ACB819A7-BE6E-0340-9B0F-55A5395E935F}"/>
              </a:ext>
            </a:extLst>
          </p:cNvPr>
          <p:cNvGrpSpPr/>
          <p:nvPr userDrawn="1"/>
        </p:nvGrpSpPr>
        <p:grpSpPr>
          <a:xfrm>
            <a:off x="5001758" y="4827525"/>
            <a:ext cx="3825503" cy="228600"/>
            <a:chOff x="4527932" y="4270806"/>
            <a:chExt cx="3825503" cy="228600"/>
          </a:xfrm>
        </p:grpSpPr>
        <p:pic>
          <p:nvPicPr>
            <p:cNvPr id="16" name="Picture 15">
              <a:extLst>
                <a:ext uri="{FF2B5EF4-FFF2-40B4-BE49-F238E27FC236}">
                  <a16:creationId xmlns:a16="http://schemas.microsoft.com/office/drawing/2014/main" id="{410694FE-5BCA-D844-AA1C-E666D5D333A6}"/>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7" name="Picture Placeholder 23">
              <a:extLst>
                <a:ext uri="{FF2B5EF4-FFF2-40B4-BE49-F238E27FC236}">
                  <a16:creationId xmlns:a16="http://schemas.microsoft.com/office/drawing/2014/main" id="{30EEBF97-4E24-FF4F-A5FA-4AB9F2C572D7}"/>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8" name="Picture Placeholder 21">
              <a:extLst>
                <a:ext uri="{FF2B5EF4-FFF2-40B4-BE49-F238E27FC236}">
                  <a16:creationId xmlns:a16="http://schemas.microsoft.com/office/drawing/2014/main" id="{308D4B37-6553-C248-B062-927DA70437BD}"/>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9" name="Picture Placeholder 22">
              <a:extLst>
                <a:ext uri="{FF2B5EF4-FFF2-40B4-BE49-F238E27FC236}">
                  <a16:creationId xmlns:a16="http://schemas.microsoft.com/office/drawing/2014/main" id="{E590E118-2EAC-8247-848A-6E88F6C7409B}"/>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20" name="Picture Placeholder 24">
              <a:extLst>
                <a:ext uri="{FF2B5EF4-FFF2-40B4-BE49-F238E27FC236}">
                  <a16:creationId xmlns:a16="http://schemas.microsoft.com/office/drawing/2014/main" id="{4FB00994-F2FD-C341-B831-01D951AE7CA4}"/>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22" name="Footer Placeholder 4">
            <a:extLst>
              <a:ext uri="{FF2B5EF4-FFF2-40B4-BE49-F238E27FC236}">
                <a16:creationId xmlns:a16="http://schemas.microsoft.com/office/drawing/2014/main" id="{0E6227BD-F81D-4EA5-BD6C-AE6D380D896C}"/>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HEP Data Analytics on HPC</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622527" y="4878161"/>
            <a:ext cx="675368" cy="180975"/>
          </a:xfrm>
        </p:spPr>
        <p:txBody>
          <a:bodyPr/>
          <a:lstStyle>
            <a:lvl1pPr>
              <a:defRPr sz="900" smtClean="0"/>
            </a:lvl1pPr>
          </a:lstStyle>
          <a:p>
            <a:pPr>
              <a:defRPr/>
            </a:pPr>
            <a:r>
              <a:rPr lang="en-US" dirty="0"/>
              <a:t>7/23/2018 </a:t>
            </a:r>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3F5BA709-5AC3-7440-B3E5-00A9DD17ECF8}"/>
              </a:ext>
            </a:extLst>
          </p:cNvPr>
          <p:cNvGrpSpPr/>
          <p:nvPr userDrawn="1"/>
        </p:nvGrpSpPr>
        <p:grpSpPr>
          <a:xfrm>
            <a:off x="5001758" y="4827525"/>
            <a:ext cx="3825503" cy="228600"/>
            <a:chOff x="4527932" y="4270806"/>
            <a:chExt cx="3825503" cy="228600"/>
          </a:xfrm>
        </p:grpSpPr>
        <p:pic>
          <p:nvPicPr>
            <p:cNvPr id="10" name="Picture 9">
              <a:extLst>
                <a:ext uri="{FF2B5EF4-FFF2-40B4-BE49-F238E27FC236}">
                  <a16:creationId xmlns:a16="http://schemas.microsoft.com/office/drawing/2014/main" id="{9238F083-B54E-A949-8802-869141135589}"/>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1" name="Picture Placeholder 23">
              <a:extLst>
                <a:ext uri="{FF2B5EF4-FFF2-40B4-BE49-F238E27FC236}">
                  <a16:creationId xmlns:a16="http://schemas.microsoft.com/office/drawing/2014/main" id="{7F3A5730-2BCB-9B44-9371-F45DACCC8933}"/>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3" name="Picture Placeholder 21">
              <a:extLst>
                <a:ext uri="{FF2B5EF4-FFF2-40B4-BE49-F238E27FC236}">
                  <a16:creationId xmlns:a16="http://schemas.microsoft.com/office/drawing/2014/main" id="{F62F9D46-7931-6D4F-A683-BD4360653E0B}"/>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4" name="Picture Placeholder 22">
              <a:extLst>
                <a:ext uri="{FF2B5EF4-FFF2-40B4-BE49-F238E27FC236}">
                  <a16:creationId xmlns:a16="http://schemas.microsoft.com/office/drawing/2014/main" id="{5B661A2B-4C91-1B43-963A-9A9B18F519F8}"/>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5" name="Picture Placeholder 24">
              <a:extLst>
                <a:ext uri="{FF2B5EF4-FFF2-40B4-BE49-F238E27FC236}">
                  <a16:creationId xmlns:a16="http://schemas.microsoft.com/office/drawing/2014/main" id="{E905C148-5952-D648-A030-31A3D341F9B9}"/>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6" name="Footer Placeholder 4">
            <a:extLst>
              <a:ext uri="{FF2B5EF4-FFF2-40B4-BE49-F238E27FC236}">
                <a16:creationId xmlns:a16="http://schemas.microsoft.com/office/drawing/2014/main" id="{C2EBD1C9-2E06-4022-8E58-3F7D1CE7BD84}"/>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HEP Data Analytics on HPC</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63014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7/23/2018 </a:t>
            </a:r>
            <a:endParaRPr lang="en-US"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13" name="Group 12">
            <a:extLst>
              <a:ext uri="{FF2B5EF4-FFF2-40B4-BE49-F238E27FC236}">
                <a16:creationId xmlns:a16="http://schemas.microsoft.com/office/drawing/2014/main" id="{A977D722-DF93-0348-8D8A-D59B5CBEF90F}"/>
              </a:ext>
            </a:extLst>
          </p:cNvPr>
          <p:cNvGrpSpPr/>
          <p:nvPr userDrawn="1"/>
        </p:nvGrpSpPr>
        <p:grpSpPr>
          <a:xfrm>
            <a:off x="5006291" y="4763861"/>
            <a:ext cx="3825503" cy="228600"/>
            <a:chOff x="4527932" y="4270806"/>
            <a:chExt cx="3825503" cy="228600"/>
          </a:xfrm>
        </p:grpSpPr>
        <p:pic>
          <p:nvPicPr>
            <p:cNvPr id="14" name="Picture 13">
              <a:extLst>
                <a:ext uri="{FF2B5EF4-FFF2-40B4-BE49-F238E27FC236}">
                  <a16:creationId xmlns:a16="http://schemas.microsoft.com/office/drawing/2014/main" id="{BE66CD5C-66CF-F04A-B469-728BB43F193F}"/>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5" name="Picture Placeholder 23">
              <a:extLst>
                <a:ext uri="{FF2B5EF4-FFF2-40B4-BE49-F238E27FC236}">
                  <a16:creationId xmlns:a16="http://schemas.microsoft.com/office/drawing/2014/main" id="{15303A84-6FC2-AA49-A322-0997633C80A9}"/>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6" name="Picture Placeholder 21">
              <a:extLst>
                <a:ext uri="{FF2B5EF4-FFF2-40B4-BE49-F238E27FC236}">
                  <a16:creationId xmlns:a16="http://schemas.microsoft.com/office/drawing/2014/main" id="{13FC9C45-CC71-134E-8918-240B84D5E8CF}"/>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7" name="Picture Placeholder 22">
              <a:extLst>
                <a:ext uri="{FF2B5EF4-FFF2-40B4-BE49-F238E27FC236}">
                  <a16:creationId xmlns:a16="http://schemas.microsoft.com/office/drawing/2014/main" id="{1509FF5F-CC34-814E-B1B1-D7D589387D9F}"/>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8" name="Picture Placeholder 24">
              <a:extLst>
                <a:ext uri="{FF2B5EF4-FFF2-40B4-BE49-F238E27FC236}">
                  <a16:creationId xmlns:a16="http://schemas.microsoft.com/office/drawing/2014/main" id="{ED983E5C-4442-704B-A79F-5EAC1104719B}"/>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9" name="Footer Placeholder 4">
            <a:extLst>
              <a:ext uri="{FF2B5EF4-FFF2-40B4-BE49-F238E27FC236}">
                <a16:creationId xmlns:a16="http://schemas.microsoft.com/office/drawing/2014/main" id="{679BFC25-2175-4A11-95FB-3DFF3514A17A}"/>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HEP Data Analytics on HPC</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80617" y="4875150"/>
            <a:ext cx="675368" cy="180975"/>
          </a:xfrm>
        </p:spPr>
        <p:txBody>
          <a:bodyPr/>
          <a:lstStyle>
            <a:lvl1pPr>
              <a:defRPr sz="900"/>
            </a:lvl1pPr>
          </a:lstStyle>
          <a:p>
            <a:pPr>
              <a:defRPr/>
            </a:pPr>
            <a:r>
              <a:rPr lang="en-US"/>
              <a:t>7/23/2018 </a:t>
            </a:r>
            <a:endParaRPr lang="en-US"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grpSp>
        <p:nvGrpSpPr>
          <p:cNvPr id="6" name="Group 5">
            <a:extLst>
              <a:ext uri="{FF2B5EF4-FFF2-40B4-BE49-F238E27FC236}">
                <a16:creationId xmlns:a16="http://schemas.microsoft.com/office/drawing/2014/main" id="{E7CFA39E-CEEA-924F-B0ED-B66E674F7BC2}"/>
              </a:ext>
            </a:extLst>
          </p:cNvPr>
          <p:cNvGrpSpPr/>
          <p:nvPr userDrawn="1"/>
        </p:nvGrpSpPr>
        <p:grpSpPr>
          <a:xfrm>
            <a:off x="5001758" y="4827525"/>
            <a:ext cx="3825503" cy="228600"/>
            <a:chOff x="4527932" y="4270806"/>
            <a:chExt cx="3825503" cy="228600"/>
          </a:xfrm>
        </p:grpSpPr>
        <p:pic>
          <p:nvPicPr>
            <p:cNvPr id="8" name="Picture 7">
              <a:extLst>
                <a:ext uri="{FF2B5EF4-FFF2-40B4-BE49-F238E27FC236}">
                  <a16:creationId xmlns:a16="http://schemas.microsoft.com/office/drawing/2014/main" id="{1DD805E8-586C-9E4B-8924-5DEE6FEA81B5}"/>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9" name="Picture Placeholder 23">
              <a:extLst>
                <a:ext uri="{FF2B5EF4-FFF2-40B4-BE49-F238E27FC236}">
                  <a16:creationId xmlns:a16="http://schemas.microsoft.com/office/drawing/2014/main" id="{90C60FC2-BFAB-E64C-A3CE-1AB167E60A81}"/>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0" name="Picture Placeholder 21">
              <a:extLst>
                <a:ext uri="{FF2B5EF4-FFF2-40B4-BE49-F238E27FC236}">
                  <a16:creationId xmlns:a16="http://schemas.microsoft.com/office/drawing/2014/main" id="{860D6FD8-B2BA-4140-986E-418F4A3C1294}"/>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1" name="Picture Placeholder 22">
              <a:extLst>
                <a:ext uri="{FF2B5EF4-FFF2-40B4-BE49-F238E27FC236}">
                  <a16:creationId xmlns:a16="http://schemas.microsoft.com/office/drawing/2014/main" id="{0983F354-1024-5E44-9748-32BE140F5382}"/>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2" name="Picture Placeholder 24">
              <a:extLst>
                <a:ext uri="{FF2B5EF4-FFF2-40B4-BE49-F238E27FC236}">
                  <a16:creationId xmlns:a16="http://schemas.microsoft.com/office/drawing/2014/main" id="{DD0B0DC3-C118-1847-8B6B-65B90077E444}"/>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3" name="Footer Placeholder 4">
            <a:extLst>
              <a:ext uri="{FF2B5EF4-FFF2-40B4-BE49-F238E27FC236}">
                <a16:creationId xmlns:a16="http://schemas.microsoft.com/office/drawing/2014/main" id="{322E6CD7-2B2B-41BA-B4E9-CDC0C1F8937A}"/>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HEP Data Analytics on HPC</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188993"/>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905256"/>
            <a:ext cx="8520600" cy="3663619"/>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lang="en-US" dirty="0"/>
          </a:p>
          <a:p>
            <a:pPr lvl="1"/>
            <a:endParaRPr dirty="0"/>
          </a:p>
        </p:txBody>
      </p:sp>
    </p:spTree>
    <p:extLst>
      <p:ext uri="{BB962C8B-B14F-4D97-AF65-F5344CB8AC3E}">
        <p14:creationId xmlns:p14="http://schemas.microsoft.com/office/powerpoint/2010/main" val="11782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dirty="0"/>
              <a:t>8/23/2018 </a:t>
            </a:r>
          </a:p>
        </p:txBody>
      </p:sp>
      <p:sp>
        <p:nvSpPr>
          <p:cNvPr id="15" name="Footer Placeholder 4"/>
          <p:cNvSpPr>
            <a:spLocks noGrp="1"/>
          </p:cNvSpPr>
          <p:nvPr>
            <p:ph type="ftr" sz="quarter" idx="3"/>
          </p:nvPr>
        </p:nvSpPr>
        <p:spPr>
          <a:xfrm>
            <a:off x="1535906" y="4878161"/>
            <a:ext cx="625509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err="1"/>
              <a:t>J.Kowalkowski</a:t>
            </a:r>
            <a:r>
              <a:rPr lang="en-US" dirty="0"/>
              <a:t> – Scalable I/O Workshop</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28" name="Straight Connector 27"/>
          <p:cNvCxnSpPr/>
          <p:nvPr userDrawn="1"/>
        </p:nvCxnSpPr>
        <p:spPr>
          <a:xfrm>
            <a:off x="214800" y="4736360"/>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a:grpSpLocks noChangeAspect="1"/>
          </p:cNvGrpSpPr>
          <p:nvPr userDrawn="1"/>
        </p:nvGrpSpPr>
        <p:grpSpPr>
          <a:xfrm>
            <a:off x="215900" y="81883"/>
            <a:ext cx="8699500" cy="202387"/>
            <a:chOff x="600217" y="6229673"/>
            <a:chExt cx="8297721" cy="257386"/>
          </a:xfrm>
        </p:grpSpPr>
        <p:cxnSp>
          <p:nvCxnSpPr>
            <p:cNvPr id="33" name="Straight Connector 32"/>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34"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23"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omputing.fnal.gov/hep-on-hpc/"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xgitlab.cels.anl.gov/sds/HEPnOS/wikis/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dirty="0"/>
              <a:t>Rethinking I/O: Using HPC resources within HEP</a:t>
            </a:r>
            <a:endParaRPr lang="en-US" sz="2400" dirty="0"/>
          </a:p>
        </p:txBody>
      </p:sp>
      <p:sp>
        <p:nvSpPr>
          <p:cNvPr id="4" name="Text Placeholder 3"/>
          <p:cNvSpPr>
            <a:spLocks noGrp="1"/>
          </p:cNvSpPr>
          <p:nvPr>
            <p:ph type="body" sz="quarter" idx="10"/>
          </p:nvPr>
        </p:nvSpPr>
        <p:spPr>
          <a:xfrm>
            <a:off x="341927" y="3996570"/>
            <a:ext cx="4518831" cy="935794"/>
          </a:xfrm>
        </p:spPr>
        <p:txBody>
          <a:bodyPr/>
          <a:lstStyle/>
          <a:p>
            <a:r>
              <a:rPr lang="en-US" dirty="0"/>
              <a:t>Jim Kowalkowski</a:t>
            </a:r>
            <a:br>
              <a:rPr lang="en-US" dirty="0"/>
            </a:br>
            <a:r>
              <a:rPr lang="en-US" dirty="0"/>
              <a:t>Scalable I/O Workshop</a:t>
            </a:r>
          </a:p>
          <a:p>
            <a:r>
              <a:rPr lang="en-US" dirty="0"/>
              <a:t>23 Aug 2018</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5BC7B-B11F-4FDC-B29B-36364905B8A7}"/>
              </a:ext>
            </a:extLst>
          </p:cNvPr>
          <p:cNvSpPr>
            <a:spLocks noGrp="1"/>
          </p:cNvSpPr>
          <p:nvPr>
            <p:ph idx="1"/>
          </p:nvPr>
        </p:nvSpPr>
        <p:spPr>
          <a:xfrm>
            <a:off x="1289972" y="4333898"/>
            <a:ext cx="6306846" cy="380977"/>
          </a:xfrm>
        </p:spPr>
        <p:txBody>
          <a:bodyPr/>
          <a:lstStyle/>
          <a:p>
            <a:pPr marL="0" indent="0">
              <a:buNone/>
            </a:pPr>
            <a:r>
              <a:rPr lang="en-US" b="1" dirty="0"/>
              <a:t>Parallelism is </a:t>
            </a:r>
            <a:r>
              <a:rPr lang="en-US" b="1" i="1" dirty="0"/>
              <a:t>entirely implicit</a:t>
            </a:r>
            <a:r>
              <a:rPr lang="en-US" b="1" dirty="0"/>
              <a:t>, and entirely data parallel. </a:t>
            </a:r>
            <a:br>
              <a:rPr lang="en-US" b="1" dirty="0"/>
            </a:br>
            <a:endParaRPr lang="en-US" b="1" dirty="0"/>
          </a:p>
        </p:txBody>
      </p:sp>
      <p:sp>
        <p:nvSpPr>
          <p:cNvPr id="3" name="Title 2">
            <a:extLst>
              <a:ext uri="{FF2B5EF4-FFF2-40B4-BE49-F238E27FC236}">
                <a16:creationId xmlns:a16="http://schemas.microsoft.com/office/drawing/2014/main" id="{FEDE046A-4ADF-4DB8-A6E0-76CC4B6E6990}"/>
              </a:ext>
            </a:extLst>
          </p:cNvPr>
          <p:cNvSpPr>
            <a:spLocks noGrp="1"/>
          </p:cNvSpPr>
          <p:nvPr>
            <p:ph type="title"/>
          </p:nvPr>
        </p:nvSpPr>
        <p:spPr/>
        <p:txBody>
          <a:bodyPr/>
          <a:lstStyle/>
          <a:p>
            <a:r>
              <a:rPr lang="en-US" dirty="0"/>
              <a:t>Example MPI code: processing many events at one time</a:t>
            </a:r>
          </a:p>
        </p:txBody>
      </p:sp>
      <p:sp>
        <p:nvSpPr>
          <p:cNvPr id="4" name="Date Placeholder 3">
            <a:extLst>
              <a:ext uri="{FF2B5EF4-FFF2-40B4-BE49-F238E27FC236}">
                <a16:creationId xmlns:a16="http://schemas.microsoft.com/office/drawing/2014/main" id="{915E3D1A-DE33-4932-8C3F-F2FD5D7E4B67}"/>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DE23F46F-B75A-463E-9EC1-BA3F1706F79E}"/>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E2B341B1-5675-4D42-8A64-2D9CB0D1918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Rectangle 6">
            <a:extLst>
              <a:ext uri="{FF2B5EF4-FFF2-40B4-BE49-F238E27FC236}">
                <a16:creationId xmlns:a16="http://schemas.microsoft.com/office/drawing/2014/main" id="{BF528FC1-EEE0-4D28-BAAA-76D33511CA95}"/>
              </a:ext>
            </a:extLst>
          </p:cNvPr>
          <p:cNvSpPr/>
          <p:nvPr/>
        </p:nvSpPr>
        <p:spPr>
          <a:xfrm>
            <a:off x="862543" y="852900"/>
            <a:ext cx="7652807" cy="3170099"/>
          </a:xfrm>
          <a:prstGeom prst="rect">
            <a:avLst/>
          </a:prstGeom>
        </p:spPr>
        <p:txBody>
          <a:bodyPr wrap="square">
            <a:spAutoFit/>
          </a:bodyPr>
          <a:lstStyle/>
          <a:p>
            <a:r>
              <a:rPr lang="en-US" sz="2000" i="1" dirty="0">
                <a:solidFill>
                  <a:schemeClr val="accent3">
                    <a:lumMod val="50000"/>
                  </a:schemeClr>
                </a:solidFill>
              </a:rPr>
              <a:t># </a:t>
            </a:r>
            <a:r>
              <a:rPr lang="en-US" sz="2000" i="1" dirty="0">
                <a:solidFill>
                  <a:srgbClr val="C00000"/>
                </a:solidFill>
              </a:rPr>
              <a:t>first </a:t>
            </a:r>
            <a:r>
              <a:rPr lang="en-US" sz="2000" i="1" dirty="0">
                <a:solidFill>
                  <a:schemeClr val="accent3">
                    <a:lumMod val="50000"/>
                  </a:schemeClr>
                </a:solidFill>
              </a:rPr>
              <a:t>and</a:t>
            </a:r>
            <a:r>
              <a:rPr lang="en-US" sz="2000" i="1" dirty="0">
                <a:solidFill>
                  <a:srgbClr val="C00000"/>
                </a:solidFill>
              </a:rPr>
              <a:t> last </a:t>
            </a:r>
            <a:r>
              <a:rPr lang="en-US" sz="2000" i="1" dirty="0">
                <a:solidFill>
                  <a:schemeClr val="accent3">
                    <a:lumMod val="50000"/>
                  </a:schemeClr>
                </a:solidFill>
              </a:rPr>
              <a:t>are calculated by library code, to tell</a:t>
            </a:r>
            <a:br>
              <a:rPr lang="en-US" sz="2000" i="1" dirty="0">
                <a:solidFill>
                  <a:schemeClr val="accent3">
                    <a:lumMod val="50000"/>
                  </a:schemeClr>
                </a:solidFill>
              </a:rPr>
            </a:br>
            <a:r>
              <a:rPr lang="en-US" sz="2000" i="1" dirty="0">
                <a:solidFill>
                  <a:schemeClr val="accent3">
                    <a:lumMod val="50000"/>
                  </a:schemeClr>
                </a:solidFill>
              </a:rPr>
              <a:t># this function call what part of the data set it is to</a:t>
            </a:r>
            <a:br>
              <a:rPr lang="en-US" sz="2000" i="1" dirty="0">
                <a:solidFill>
                  <a:schemeClr val="accent3">
                    <a:lumMod val="50000"/>
                  </a:schemeClr>
                </a:solidFill>
              </a:rPr>
            </a:br>
            <a:r>
              <a:rPr lang="en-US" sz="2000" i="1" dirty="0">
                <a:solidFill>
                  <a:schemeClr val="accent3">
                    <a:lumMod val="50000"/>
                  </a:schemeClr>
                </a:solidFill>
              </a:rPr>
              <a:t># work on.</a:t>
            </a:r>
            <a:br>
              <a:rPr lang="en-US" sz="2000" i="1" dirty="0"/>
            </a:br>
            <a:r>
              <a:rPr lang="en-US" sz="2000" dirty="0" err="1"/>
              <a:t>adc_data</a:t>
            </a:r>
            <a:r>
              <a:rPr lang="en-US" sz="2000" dirty="0"/>
              <a:t> </a:t>
            </a:r>
            <a:r>
              <a:rPr lang="en-US" sz="2000" b="1" dirty="0"/>
              <a:t>= </a:t>
            </a:r>
            <a:r>
              <a:rPr lang="en-US" sz="2000" dirty="0" err="1"/>
              <a:t>adcdataset</a:t>
            </a:r>
            <a:r>
              <a:rPr lang="en-US" sz="2000" dirty="0"/>
              <a:t>[</a:t>
            </a:r>
            <a:r>
              <a:rPr lang="en-US" sz="2000" dirty="0" err="1">
                <a:solidFill>
                  <a:srgbClr val="C00000"/>
                </a:solidFill>
              </a:rPr>
              <a:t>first:last</a:t>
            </a:r>
            <a:r>
              <a:rPr lang="en-US" sz="2000" dirty="0"/>
              <a:t>] </a:t>
            </a:r>
            <a:r>
              <a:rPr lang="en-US" sz="2000" i="1" dirty="0">
                <a:solidFill>
                  <a:schemeClr val="accent3">
                    <a:lumMod val="50000"/>
                  </a:schemeClr>
                </a:solidFill>
              </a:rPr>
              <a:t># read block of array</a:t>
            </a:r>
            <a:br>
              <a:rPr lang="en-US" sz="2000" i="1" dirty="0"/>
            </a:br>
            <a:r>
              <a:rPr lang="en-US" sz="2000" dirty="0" err="1"/>
              <a:t>adc_floats</a:t>
            </a:r>
            <a:r>
              <a:rPr lang="en-US" sz="2000" dirty="0"/>
              <a:t> </a:t>
            </a:r>
            <a:r>
              <a:rPr lang="en-US" sz="2000" b="1" dirty="0"/>
              <a:t>= </a:t>
            </a:r>
            <a:r>
              <a:rPr lang="en-US" sz="2000" dirty="0" err="1"/>
              <a:t>adc_data.astype</a:t>
            </a:r>
            <a:r>
              <a:rPr lang="en-US" sz="2000" dirty="0"/>
              <a:t>(float)</a:t>
            </a:r>
            <a:br>
              <a:rPr lang="en-US" sz="2000" dirty="0"/>
            </a:br>
            <a:r>
              <a:rPr lang="en-US" sz="2000" i="1" dirty="0">
                <a:solidFill>
                  <a:schemeClr val="accent3">
                    <a:lumMod val="50000"/>
                  </a:schemeClr>
                </a:solidFill>
              </a:rPr>
              <a:t># view data as an array of wires, rather than as events</a:t>
            </a:r>
            <a:br>
              <a:rPr lang="en-US" sz="2000" i="1" dirty="0">
                <a:solidFill>
                  <a:schemeClr val="accent3">
                    <a:lumMod val="50000"/>
                  </a:schemeClr>
                </a:solidFill>
              </a:rPr>
            </a:br>
            <a:r>
              <a:rPr lang="en-US" sz="2000" dirty="0" err="1"/>
              <a:t>adc_floats.shape</a:t>
            </a:r>
            <a:r>
              <a:rPr lang="en-US" sz="2000" dirty="0"/>
              <a:t> </a:t>
            </a:r>
            <a:r>
              <a:rPr lang="en-US" sz="2000" b="1" dirty="0"/>
              <a:t>= </a:t>
            </a:r>
            <a:r>
              <a:rPr lang="en-US" sz="2000" dirty="0"/>
              <a:t>(</a:t>
            </a:r>
            <a:r>
              <a:rPr lang="en-US" sz="2000" dirty="0" err="1"/>
              <a:t>nevts</a:t>
            </a:r>
            <a:r>
              <a:rPr lang="en-US" sz="2000" b="1" dirty="0"/>
              <a:t>*</a:t>
            </a:r>
            <a:r>
              <a:rPr lang="en-US" sz="2000" dirty="0"/>
              <a:t>WIRES_PER_PLANE, SAMPLES_PER_WIRE)</a:t>
            </a:r>
            <a:br>
              <a:rPr lang="en-US" sz="2000" dirty="0"/>
            </a:br>
            <a:r>
              <a:rPr lang="en-US" sz="2000" dirty="0"/>
              <a:t>waveforms </a:t>
            </a:r>
            <a:r>
              <a:rPr lang="en-US" sz="2000" b="1" dirty="0"/>
              <a:t>= </a:t>
            </a:r>
            <a:r>
              <a:rPr lang="en-US" sz="2000" dirty="0" err="1"/>
              <a:t>transform_wires</a:t>
            </a:r>
            <a:r>
              <a:rPr lang="en-US" sz="2000" dirty="0"/>
              <a:t>(</a:t>
            </a:r>
            <a:r>
              <a:rPr lang="en-US" sz="2000" dirty="0" err="1"/>
              <a:t>adc_floats</a:t>
            </a:r>
            <a:r>
              <a:rPr lang="en-US" sz="2000" dirty="0"/>
              <a:t>) </a:t>
            </a:r>
            <a:r>
              <a:rPr lang="en-US" sz="2000" i="1" dirty="0">
                <a:solidFill>
                  <a:schemeClr val="accent3">
                    <a:lumMod val="50000"/>
                  </a:schemeClr>
                </a:solidFill>
              </a:rPr>
              <a:t># real work done here</a:t>
            </a:r>
            <a:br>
              <a:rPr lang="en-US" sz="2000" i="1" dirty="0"/>
            </a:br>
            <a:r>
              <a:rPr lang="en-US" sz="2000" i="1" dirty="0">
                <a:solidFill>
                  <a:schemeClr val="accent3">
                    <a:lumMod val="50000"/>
                  </a:schemeClr>
                </a:solidFill>
              </a:rPr>
              <a:t># view the data as events again</a:t>
            </a:r>
            <a:br>
              <a:rPr lang="en-US" sz="2000" i="1" dirty="0">
                <a:solidFill>
                  <a:schemeClr val="accent3">
                    <a:lumMod val="50000"/>
                  </a:schemeClr>
                </a:solidFill>
              </a:rPr>
            </a:br>
            <a:r>
              <a:rPr lang="en-US" sz="2000" dirty="0" err="1"/>
              <a:t>waveforms.shape</a:t>
            </a:r>
            <a:r>
              <a:rPr lang="en-US" sz="2000" dirty="0"/>
              <a:t>(</a:t>
            </a:r>
            <a:r>
              <a:rPr lang="en-US" sz="2000" dirty="0" err="1"/>
              <a:t>nevts</a:t>
            </a:r>
            <a:r>
              <a:rPr lang="en-US" sz="2000" dirty="0"/>
              <a:t>, WIRES_PER_PLANE, SAMPLES_PER_WIRE)</a:t>
            </a:r>
          </a:p>
        </p:txBody>
      </p:sp>
    </p:spTree>
    <p:extLst>
      <p:ext uri="{BB962C8B-B14F-4D97-AF65-F5344CB8AC3E}">
        <p14:creationId xmlns:p14="http://schemas.microsoft.com/office/powerpoint/2010/main" val="215905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80D59-5AC1-4E96-9A5B-11206E93A68C}"/>
              </a:ext>
            </a:extLst>
          </p:cNvPr>
          <p:cNvSpPr>
            <a:spLocks noGrp="1"/>
          </p:cNvSpPr>
          <p:nvPr>
            <p:ph idx="1"/>
          </p:nvPr>
        </p:nvSpPr>
        <p:spPr/>
        <p:txBody>
          <a:bodyPr/>
          <a:lstStyle/>
          <a:p>
            <a:r>
              <a:rPr lang="en-US" dirty="0"/>
              <a:t>All the real work is done in the </a:t>
            </a:r>
            <a:r>
              <a:rPr lang="en-US" dirty="0" err="1"/>
              <a:t>numpy</a:t>
            </a:r>
            <a:r>
              <a:rPr lang="en-US" dirty="0"/>
              <a:t> library, implemented in C.</a:t>
            </a:r>
          </a:p>
          <a:p>
            <a:pPr lvl="1"/>
            <a:r>
              <a:rPr lang="en-US" dirty="0"/>
              <a:t>The library </a:t>
            </a:r>
            <a:r>
              <a:rPr lang="en-US" b="1" i="1" dirty="0"/>
              <a:t>can</a:t>
            </a:r>
            <a:r>
              <a:rPr lang="en-US" i="1" dirty="0"/>
              <a:t> </a:t>
            </a:r>
            <a:r>
              <a:rPr lang="en-US" dirty="0"/>
              <a:t>use multithreading, or </a:t>
            </a:r>
            <a:r>
              <a:rPr lang="en-US" i="1" dirty="0"/>
              <a:t>vectorization</a:t>
            </a:r>
            <a:r>
              <a:rPr lang="en-US" dirty="0"/>
              <a:t>, to get the most performance from the hardware.</a:t>
            </a:r>
          </a:p>
          <a:p>
            <a:r>
              <a:rPr lang="en-US" dirty="0"/>
              <a:t>The script that launches the application specifies how many processes to use:</a:t>
            </a:r>
          </a:p>
          <a:p>
            <a:pPr lvl="1"/>
            <a:r>
              <a:rPr lang="en-US" dirty="0" err="1"/>
              <a:t>mpirun</a:t>
            </a:r>
            <a:r>
              <a:rPr lang="en-US" dirty="0"/>
              <a:t> -np 76800 python process_lariat.py </a:t>
            </a:r>
            <a:r>
              <a:rPr lang="en-US" b="1" dirty="0"/>
              <a:t>&lt;</a:t>
            </a:r>
            <a:r>
              <a:rPr lang="en-US" dirty="0"/>
              <a:t>filename</a:t>
            </a:r>
            <a:r>
              <a:rPr lang="en-US" b="1" dirty="0"/>
              <a:t>&gt;</a:t>
            </a:r>
          </a:p>
          <a:p>
            <a:pPr lvl="1"/>
            <a:r>
              <a:rPr lang="en-US" dirty="0"/>
              <a:t>This starts 76800 communicating parallel instances of our program — equivalent to</a:t>
            </a:r>
            <a:br>
              <a:rPr lang="en-US" dirty="0"/>
            </a:br>
            <a:r>
              <a:rPr lang="en-US" dirty="0"/>
              <a:t>running 76800 jobs all at once.</a:t>
            </a:r>
            <a:br>
              <a:rPr lang="en-US" dirty="0"/>
            </a:br>
            <a:br>
              <a:rPr lang="en-US" dirty="0"/>
            </a:br>
            <a:endParaRPr lang="en-US" dirty="0"/>
          </a:p>
        </p:txBody>
      </p:sp>
      <p:sp>
        <p:nvSpPr>
          <p:cNvPr id="3" name="Title 2">
            <a:extLst>
              <a:ext uri="{FF2B5EF4-FFF2-40B4-BE49-F238E27FC236}">
                <a16:creationId xmlns:a16="http://schemas.microsoft.com/office/drawing/2014/main" id="{44B3DDBC-6382-460E-82C7-21CFED1CCAA0}"/>
              </a:ext>
            </a:extLst>
          </p:cNvPr>
          <p:cNvSpPr>
            <a:spLocks noGrp="1"/>
          </p:cNvSpPr>
          <p:nvPr>
            <p:ph type="title"/>
          </p:nvPr>
        </p:nvSpPr>
        <p:spPr/>
        <p:txBody>
          <a:bodyPr/>
          <a:lstStyle/>
          <a:p>
            <a:r>
              <a:rPr lang="en-US" dirty="0"/>
              <a:t>Example code: processing many wires</a:t>
            </a:r>
          </a:p>
        </p:txBody>
      </p:sp>
      <p:sp>
        <p:nvSpPr>
          <p:cNvPr id="4" name="Date Placeholder 3">
            <a:extLst>
              <a:ext uri="{FF2B5EF4-FFF2-40B4-BE49-F238E27FC236}">
                <a16:creationId xmlns:a16="http://schemas.microsoft.com/office/drawing/2014/main" id="{4883ECC9-3C0B-4BD1-86A7-BEE172632B36}"/>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FA7509EB-E29A-4E96-BA38-71D2DBCD1357}"/>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00D3E48A-9513-4207-A0AE-6D159C497860}"/>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Rectangle 6">
            <a:extLst>
              <a:ext uri="{FF2B5EF4-FFF2-40B4-BE49-F238E27FC236}">
                <a16:creationId xmlns:a16="http://schemas.microsoft.com/office/drawing/2014/main" id="{FB49747F-1AAB-40BF-BF11-4E0128CA8C7F}"/>
              </a:ext>
            </a:extLst>
          </p:cNvPr>
          <p:cNvSpPr/>
          <p:nvPr/>
        </p:nvSpPr>
        <p:spPr>
          <a:xfrm>
            <a:off x="2374899" y="2947315"/>
            <a:ext cx="6278033" cy="1569660"/>
          </a:xfrm>
          <a:prstGeom prst="rect">
            <a:avLst/>
          </a:prstGeom>
        </p:spPr>
        <p:txBody>
          <a:bodyPr wrap="square">
            <a:spAutoFit/>
          </a:bodyPr>
          <a:lstStyle/>
          <a:p>
            <a:r>
              <a:rPr lang="en-US" b="1" dirty="0"/>
              <a:t>def </a:t>
            </a:r>
            <a:r>
              <a:rPr lang="en-US" dirty="0" err="1"/>
              <a:t>transform_wires</a:t>
            </a:r>
            <a:r>
              <a:rPr lang="en-US" dirty="0"/>
              <a:t>(wires):</a:t>
            </a:r>
            <a:br>
              <a:rPr lang="en-US" dirty="0"/>
            </a:br>
            <a:r>
              <a:rPr lang="en-US" dirty="0"/>
              <a:t>	</a:t>
            </a:r>
            <a:r>
              <a:rPr lang="en-US" dirty="0" err="1"/>
              <a:t>ftrans</a:t>
            </a:r>
            <a:r>
              <a:rPr lang="en-US" dirty="0"/>
              <a:t> </a:t>
            </a:r>
            <a:r>
              <a:rPr lang="en-US" b="1" dirty="0"/>
              <a:t>= </a:t>
            </a:r>
            <a:r>
              <a:rPr lang="en-US" dirty="0" err="1"/>
              <a:t>numpy.fft.rfft</a:t>
            </a:r>
            <a:r>
              <a:rPr lang="en-US" dirty="0"/>
              <a:t>(wires, axis</a:t>
            </a:r>
            <a:r>
              <a:rPr lang="en-US" b="1" dirty="0"/>
              <a:t>=</a:t>
            </a:r>
            <a:r>
              <a:rPr lang="en-US" dirty="0"/>
              <a:t>1)</a:t>
            </a:r>
            <a:br>
              <a:rPr lang="en-US" dirty="0"/>
            </a:br>
            <a:r>
              <a:rPr lang="en-US" dirty="0"/>
              <a:t>	filtered </a:t>
            </a:r>
            <a:r>
              <a:rPr lang="en-US" b="1" dirty="0"/>
              <a:t>= </a:t>
            </a:r>
            <a:r>
              <a:rPr lang="en-US" dirty="0"/>
              <a:t>THRESHOLDS </a:t>
            </a:r>
            <a:r>
              <a:rPr lang="en-US" b="1" dirty="0"/>
              <a:t>* </a:t>
            </a:r>
            <a:r>
              <a:rPr lang="en-US" dirty="0" err="1"/>
              <a:t>ftrans</a:t>
            </a:r>
            <a:br>
              <a:rPr lang="en-US" dirty="0"/>
            </a:br>
            <a:r>
              <a:rPr lang="en-US" dirty="0"/>
              <a:t>	</a:t>
            </a:r>
            <a:r>
              <a:rPr lang="en-US" b="1" dirty="0"/>
              <a:t>return </a:t>
            </a:r>
            <a:r>
              <a:rPr lang="en-US" dirty="0" err="1"/>
              <a:t>numpy.fft.irfft</a:t>
            </a:r>
            <a:r>
              <a:rPr lang="en-US" dirty="0"/>
              <a:t>(filtered, axis</a:t>
            </a:r>
            <a:r>
              <a:rPr lang="en-US" b="1" dirty="0"/>
              <a:t>=</a:t>
            </a:r>
            <a:r>
              <a:rPr lang="en-US" dirty="0"/>
              <a:t>1)</a:t>
            </a:r>
          </a:p>
        </p:txBody>
      </p:sp>
    </p:spTree>
    <p:extLst>
      <p:ext uri="{BB962C8B-B14F-4D97-AF65-F5344CB8AC3E}">
        <p14:creationId xmlns:p14="http://schemas.microsoft.com/office/powerpoint/2010/main" val="53949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F9AF5-F7CE-4567-BC9E-1234451FB52D}"/>
              </a:ext>
            </a:extLst>
          </p:cNvPr>
          <p:cNvSpPr>
            <a:spLocks noGrp="1"/>
          </p:cNvSpPr>
          <p:nvPr>
            <p:ph type="title"/>
          </p:nvPr>
        </p:nvSpPr>
        <p:spPr/>
        <p:txBody>
          <a:bodyPr/>
          <a:lstStyle/>
          <a:p>
            <a:r>
              <a:rPr lang="en-US" dirty="0"/>
              <a:t>Processing speed for full analysis being done</a:t>
            </a:r>
          </a:p>
        </p:txBody>
      </p:sp>
      <p:sp>
        <p:nvSpPr>
          <p:cNvPr id="4" name="Date Placeholder 3">
            <a:extLst>
              <a:ext uri="{FF2B5EF4-FFF2-40B4-BE49-F238E27FC236}">
                <a16:creationId xmlns:a16="http://schemas.microsoft.com/office/drawing/2014/main" id="{E062D14E-2412-4545-8703-D4323D1FA437}"/>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211CCB94-FAC7-4A9E-A6D6-485A148F2A25}"/>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DA945736-CEFE-4622-8979-2C4979908F8A}"/>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2" name="Content Placeholder 11">
            <a:extLst>
              <a:ext uri="{FF2B5EF4-FFF2-40B4-BE49-F238E27FC236}">
                <a16:creationId xmlns:a16="http://schemas.microsoft.com/office/drawing/2014/main" id="{63A90F43-83F6-42B6-B9D8-73BA06E7469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733626" y="700753"/>
            <a:ext cx="6606041" cy="3303021"/>
          </a:xfrm>
        </p:spPr>
      </p:pic>
      <p:sp>
        <p:nvSpPr>
          <p:cNvPr id="14" name="Content Placeholder 1">
            <a:extLst>
              <a:ext uri="{FF2B5EF4-FFF2-40B4-BE49-F238E27FC236}">
                <a16:creationId xmlns:a16="http://schemas.microsoft.com/office/drawing/2014/main" id="{7BF4EFD9-554C-4E50-BB58-9ED12D1A1EFD}"/>
              </a:ext>
            </a:extLst>
          </p:cNvPr>
          <p:cNvSpPr txBox="1">
            <a:spLocks/>
          </p:cNvSpPr>
          <p:nvPr/>
        </p:nvSpPr>
        <p:spPr>
          <a:xfrm>
            <a:off x="222249" y="4008963"/>
            <a:ext cx="8686799" cy="653918"/>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Entire </a:t>
            </a:r>
            <a:r>
              <a:rPr lang="en-US" dirty="0" err="1"/>
              <a:t>LArIAT</a:t>
            </a:r>
            <a:r>
              <a:rPr lang="en-US" dirty="0"/>
              <a:t> dataset processed in three minutes (at 1200 nodes)</a:t>
            </a:r>
          </a:p>
          <a:p>
            <a:r>
              <a:rPr lang="en-US" dirty="0"/>
              <a:t>Shows perfect scaling</a:t>
            </a:r>
          </a:p>
        </p:txBody>
      </p:sp>
    </p:spTree>
    <p:extLst>
      <p:ext uri="{BB962C8B-B14F-4D97-AF65-F5344CB8AC3E}">
        <p14:creationId xmlns:p14="http://schemas.microsoft.com/office/powerpoint/2010/main" val="41853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DA5C3-F67F-4507-A399-7EE96E4E1F96}"/>
              </a:ext>
            </a:extLst>
          </p:cNvPr>
          <p:cNvSpPr>
            <a:spLocks noGrp="1"/>
          </p:cNvSpPr>
          <p:nvPr>
            <p:ph idx="1"/>
          </p:nvPr>
        </p:nvSpPr>
        <p:spPr>
          <a:xfrm>
            <a:off x="222249" y="4010145"/>
            <a:ext cx="8686799" cy="705785"/>
          </a:xfrm>
        </p:spPr>
        <p:txBody>
          <a:bodyPr/>
          <a:lstStyle/>
          <a:p>
            <a:r>
              <a:rPr lang="en-US" dirty="0"/>
              <a:t>Read + decompression speed for the whole application</a:t>
            </a:r>
          </a:p>
          <a:p>
            <a:r>
              <a:rPr lang="en-US" dirty="0"/>
              <a:t>Nearly perfect strong scaling</a:t>
            </a:r>
          </a:p>
        </p:txBody>
      </p:sp>
      <p:sp>
        <p:nvSpPr>
          <p:cNvPr id="3" name="Title 2">
            <a:extLst>
              <a:ext uri="{FF2B5EF4-FFF2-40B4-BE49-F238E27FC236}">
                <a16:creationId xmlns:a16="http://schemas.microsoft.com/office/drawing/2014/main" id="{1906D0AD-9BF8-46F9-99BB-549C505CB6E7}"/>
              </a:ext>
            </a:extLst>
          </p:cNvPr>
          <p:cNvSpPr>
            <a:spLocks noGrp="1"/>
          </p:cNvSpPr>
          <p:nvPr>
            <p:ph type="title"/>
          </p:nvPr>
        </p:nvSpPr>
        <p:spPr/>
        <p:txBody>
          <a:bodyPr/>
          <a:lstStyle/>
          <a:p>
            <a:r>
              <a:rPr lang="en-US" dirty="0"/>
              <a:t>Read speed – how does the I/O scale?</a:t>
            </a:r>
          </a:p>
        </p:txBody>
      </p:sp>
      <p:sp>
        <p:nvSpPr>
          <p:cNvPr id="4" name="Date Placeholder 3">
            <a:extLst>
              <a:ext uri="{FF2B5EF4-FFF2-40B4-BE49-F238E27FC236}">
                <a16:creationId xmlns:a16="http://schemas.microsoft.com/office/drawing/2014/main" id="{5AB22929-3A82-428E-8661-61CD26E2CB07}"/>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8C88FFA7-677C-4A2C-AB0D-180B909892B7}"/>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23185F97-CF8F-4B9A-8006-E403F5B18193}"/>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2050" name="A5282A96-91FA-46EF-8C40-AD0A6A50EC10" descr="7F5C5E53-F1EC-4159-AE9A-3E21F7D589AE@dhcp">
            <a:extLst>
              <a:ext uri="{FF2B5EF4-FFF2-40B4-BE49-F238E27FC236}">
                <a16:creationId xmlns:a16="http://schemas.microsoft.com/office/drawing/2014/main" id="{0DA56C8C-3D2C-485B-AC9F-17A61C6F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132" y="670176"/>
            <a:ext cx="6197993" cy="33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929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EF1F8-57CA-4A4D-9FD1-B9E067730CF9}"/>
              </a:ext>
            </a:extLst>
          </p:cNvPr>
          <p:cNvSpPr>
            <a:spLocks noGrp="1"/>
          </p:cNvSpPr>
          <p:nvPr>
            <p:ph idx="1"/>
          </p:nvPr>
        </p:nvSpPr>
        <p:spPr>
          <a:xfrm>
            <a:off x="177801" y="3868817"/>
            <a:ext cx="8792632" cy="872516"/>
          </a:xfrm>
        </p:spPr>
        <p:txBody>
          <a:bodyPr/>
          <a:lstStyle/>
          <a:p>
            <a:r>
              <a:rPr lang="en-US" dirty="0"/>
              <a:t>Different colors correspond to different ranks in the application</a:t>
            </a:r>
          </a:p>
          <a:p>
            <a:r>
              <a:rPr lang="en-US" dirty="0"/>
              <a:t>Slower iterations within the application are twice as slow as faster ones (81 iterations in whole run)</a:t>
            </a:r>
          </a:p>
        </p:txBody>
      </p:sp>
      <p:sp>
        <p:nvSpPr>
          <p:cNvPr id="3" name="Title 2">
            <a:extLst>
              <a:ext uri="{FF2B5EF4-FFF2-40B4-BE49-F238E27FC236}">
                <a16:creationId xmlns:a16="http://schemas.microsoft.com/office/drawing/2014/main" id="{B2CD4BC8-E065-4A99-AB63-7ECC3B31E8A4}"/>
              </a:ext>
            </a:extLst>
          </p:cNvPr>
          <p:cNvSpPr>
            <a:spLocks noGrp="1"/>
          </p:cNvSpPr>
          <p:nvPr>
            <p:ph type="title"/>
          </p:nvPr>
        </p:nvSpPr>
        <p:spPr/>
        <p:txBody>
          <a:bodyPr/>
          <a:lstStyle/>
          <a:p>
            <a:r>
              <a:rPr lang="en-US" dirty="0"/>
              <a:t>We should be able to do better …</a:t>
            </a:r>
          </a:p>
        </p:txBody>
      </p:sp>
      <p:sp>
        <p:nvSpPr>
          <p:cNvPr id="4" name="Date Placeholder 3">
            <a:extLst>
              <a:ext uri="{FF2B5EF4-FFF2-40B4-BE49-F238E27FC236}">
                <a16:creationId xmlns:a16="http://schemas.microsoft.com/office/drawing/2014/main" id="{B22A46B9-DA3B-4A16-AD23-1C0395DEC695}"/>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E706FA50-A83E-422C-B18D-4C715215C14B}"/>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08DA8DDE-F832-4F14-8D73-EF7C2B7D2449}"/>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3074" name="4252FA59-76E0-4A44-97E6-E1DF49B2C20B" descr="BE57E87F-4F86-45FB-9401-CBD587FF2BD7@dhcp">
            <a:extLst>
              <a:ext uri="{FF2B5EF4-FFF2-40B4-BE49-F238E27FC236}">
                <a16:creationId xmlns:a16="http://schemas.microsoft.com/office/drawing/2014/main" id="{033D5101-4926-480D-B065-569C910E4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033" y="670176"/>
            <a:ext cx="6139920" cy="319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72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5F04A-FE7C-41C3-82BB-B8B0E1F76B65}"/>
              </a:ext>
            </a:extLst>
          </p:cNvPr>
          <p:cNvSpPr>
            <a:spLocks noGrp="1"/>
          </p:cNvSpPr>
          <p:nvPr>
            <p:ph idx="1"/>
          </p:nvPr>
        </p:nvSpPr>
        <p:spPr>
          <a:xfrm>
            <a:off x="228603" y="3523999"/>
            <a:ext cx="8672513" cy="1066919"/>
          </a:xfrm>
        </p:spPr>
        <p:txBody>
          <a:bodyPr/>
          <a:lstStyle/>
          <a:p>
            <a:endParaRPr lang="en-US" dirty="0"/>
          </a:p>
        </p:txBody>
      </p:sp>
      <p:sp>
        <p:nvSpPr>
          <p:cNvPr id="3" name="Title 2">
            <a:extLst>
              <a:ext uri="{FF2B5EF4-FFF2-40B4-BE49-F238E27FC236}">
                <a16:creationId xmlns:a16="http://schemas.microsoft.com/office/drawing/2014/main" id="{896A49C7-68A8-42FB-B565-90CD75BF3CC5}"/>
              </a:ext>
            </a:extLst>
          </p:cNvPr>
          <p:cNvSpPr>
            <a:spLocks noGrp="1"/>
          </p:cNvSpPr>
          <p:nvPr>
            <p:ph type="title"/>
          </p:nvPr>
        </p:nvSpPr>
        <p:spPr>
          <a:xfrm>
            <a:off x="242884" y="1298593"/>
            <a:ext cx="8686800" cy="320908"/>
          </a:xfrm>
        </p:spPr>
        <p:txBody>
          <a:bodyPr/>
          <a:lstStyle/>
          <a:p>
            <a:r>
              <a:rPr lang="en-US" dirty="0"/>
              <a:t>Event selection for neutrino analysis</a:t>
            </a:r>
          </a:p>
        </p:txBody>
      </p:sp>
      <p:sp>
        <p:nvSpPr>
          <p:cNvPr id="4" name="Date Placeholder 3">
            <a:extLst>
              <a:ext uri="{FF2B5EF4-FFF2-40B4-BE49-F238E27FC236}">
                <a16:creationId xmlns:a16="http://schemas.microsoft.com/office/drawing/2014/main" id="{FB350BB4-AA4F-42C4-BEAB-40387AA0260F}"/>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7827D85C-A34B-4137-AED1-403DE16B1BC6}"/>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B2311C3E-BB44-4663-A48B-6A8ADCBBD852}"/>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75013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171" y="728663"/>
            <a:ext cx="4205211" cy="3794125"/>
          </a:xfrm>
        </p:spPr>
      </p:pic>
      <p:sp>
        <p:nvSpPr>
          <p:cNvPr id="3" name="Title 2"/>
          <p:cNvSpPr>
            <a:spLocks noGrp="1"/>
          </p:cNvSpPr>
          <p:nvPr>
            <p:ph type="title"/>
          </p:nvPr>
        </p:nvSpPr>
        <p:spPr/>
        <p:txBody>
          <a:bodyPr/>
          <a:lstStyle/>
          <a:p>
            <a:r>
              <a:rPr lang="en-US" dirty="0"/>
              <a:t>Traditional solution for oscillation parameter measurement</a:t>
            </a:r>
          </a:p>
        </p:txBody>
      </p:sp>
      <p:sp>
        <p:nvSpPr>
          <p:cNvPr id="4" name="Date Placeholder 3"/>
          <p:cNvSpPr>
            <a:spLocks noGrp="1"/>
          </p:cNvSpPr>
          <p:nvPr>
            <p:ph type="dt" sz="half" idx="2"/>
          </p:nvPr>
        </p:nvSpPr>
        <p:spPr/>
        <p:txBody>
          <a:bodyPr/>
          <a:lstStyle/>
          <a:p>
            <a:pPr>
              <a:defRPr/>
            </a:pPr>
            <a:r>
              <a:rPr lang="en-US"/>
              <a:t>7/09/2018 </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8" name="Footer Placeholder 4">
            <a:extLst>
              <a:ext uri="{FF2B5EF4-FFF2-40B4-BE49-F238E27FC236}">
                <a16:creationId xmlns:a16="http://schemas.microsoft.com/office/drawing/2014/main" id="{28074442-F7C4-4EA7-BF72-CEEFD820E2AB}"/>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11752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DD8DB-B721-6547-BF63-474B4F1544AA}"/>
              </a:ext>
            </a:extLst>
          </p:cNvPr>
          <p:cNvSpPr>
            <a:spLocks noGrp="1"/>
          </p:cNvSpPr>
          <p:nvPr>
            <p:ph idx="1"/>
          </p:nvPr>
        </p:nvSpPr>
        <p:spPr/>
        <p:txBody>
          <a:bodyPr/>
          <a:lstStyle/>
          <a:p>
            <a:r>
              <a:rPr lang="en-US" dirty="0"/>
              <a:t>We want to minimize … </a:t>
            </a:r>
          </a:p>
          <a:p>
            <a:pPr lvl="1"/>
            <a:r>
              <a:rPr lang="en-US" i="1" dirty="0"/>
              <a:t>Reading</a:t>
            </a:r>
            <a:endParaRPr lang="en-US" dirty="0"/>
          </a:p>
          <a:p>
            <a:pPr lvl="1"/>
            <a:r>
              <a:rPr lang="en-US" i="1" dirty="0"/>
              <a:t>Communication</a:t>
            </a:r>
            <a:r>
              <a:rPr lang="en-US" dirty="0"/>
              <a:t> and </a:t>
            </a:r>
            <a:r>
              <a:rPr lang="en-US" i="1" dirty="0"/>
              <a:t>synchronization </a:t>
            </a:r>
            <a:r>
              <a:rPr lang="en-US" dirty="0"/>
              <a:t>between ranks</a:t>
            </a:r>
          </a:p>
          <a:p>
            <a:r>
              <a:rPr lang="en-US" dirty="0"/>
              <a:t>We organize the data into a single HDF5 file, containing many different tables</a:t>
            </a:r>
          </a:p>
          <a:p>
            <a:pPr lvl="1"/>
            <a:r>
              <a:rPr lang="en-US" dirty="0"/>
              <a:t>some tables have one entry per slice</a:t>
            </a:r>
          </a:p>
          <a:p>
            <a:pPr lvl="1"/>
            <a:r>
              <a:rPr lang="en-US" dirty="0"/>
              <a:t>some have a variable number of entries per slice</a:t>
            </a:r>
          </a:p>
          <a:p>
            <a:r>
              <a:rPr lang="en-US" dirty="0"/>
              <a:t>We want to process all data for a given </a:t>
            </a:r>
            <a:r>
              <a:rPr lang="en-US" i="1" dirty="0"/>
              <a:t>slice</a:t>
            </a:r>
            <a:r>
              <a:rPr lang="en-US" dirty="0"/>
              <a:t> in a single rank.</a:t>
            </a:r>
          </a:p>
          <a:p>
            <a:pPr lvl="1"/>
            <a:r>
              <a:rPr lang="en-US" dirty="0"/>
              <a:t>the </a:t>
            </a:r>
            <a:r>
              <a:rPr lang="en-US" i="1" dirty="0"/>
              <a:t>slice</a:t>
            </a:r>
            <a:r>
              <a:rPr lang="en-US" dirty="0"/>
              <a:t> is </a:t>
            </a:r>
            <a:r>
              <a:rPr lang="en-US" dirty="0" err="1"/>
              <a:t>NOvA’s</a:t>
            </a:r>
            <a:r>
              <a:rPr lang="en-US" dirty="0"/>
              <a:t> “atomic” unit of processing, like a collider </a:t>
            </a:r>
            <a:r>
              <a:rPr lang="en-US" i="1" dirty="0"/>
              <a:t>event</a:t>
            </a:r>
            <a:r>
              <a:rPr lang="en-US" dirty="0"/>
              <a:t>.</a:t>
            </a:r>
          </a:p>
          <a:p>
            <a:pPr lvl="1"/>
            <a:r>
              <a:rPr lang="en-US" dirty="0"/>
              <a:t>for data that represent per-slice information, this is trivial</a:t>
            </a:r>
          </a:p>
          <a:p>
            <a:pPr lvl="1"/>
            <a:r>
              <a:rPr lang="en-US" dirty="0"/>
              <a:t>for other data, we need to do some work to ensure each rank has the correct data.</a:t>
            </a:r>
          </a:p>
        </p:txBody>
      </p:sp>
      <p:sp>
        <p:nvSpPr>
          <p:cNvPr id="3" name="Title 2">
            <a:extLst>
              <a:ext uri="{FF2B5EF4-FFF2-40B4-BE49-F238E27FC236}">
                <a16:creationId xmlns:a16="http://schemas.microsoft.com/office/drawing/2014/main" id="{89C43AE5-6DD0-A54F-8E33-7620FEFBC51C}"/>
              </a:ext>
            </a:extLst>
          </p:cNvPr>
          <p:cNvSpPr>
            <a:spLocks noGrp="1"/>
          </p:cNvSpPr>
          <p:nvPr>
            <p:ph type="title"/>
          </p:nvPr>
        </p:nvSpPr>
        <p:spPr/>
        <p:txBody>
          <a:bodyPr/>
          <a:lstStyle/>
          <a:p>
            <a:r>
              <a:rPr lang="en-US" dirty="0"/>
              <a:t>High-level organization of processing</a:t>
            </a:r>
          </a:p>
        </p:txBody>
      </p:sp>
      <p:sp>
        <p:nvSpPr>
          <p:cNvPr id="4" name="Date Placeholder 3">
            <a:extLst>
              <a:ext uri="{FF2B5EF4-FFF2-40B4-BE49-F238E27FC236}">
                <a16:creationId xmlns:a16="http://schemas.microsoft.com/office/drawing/2014/main" id="{48FB49F2-7864-D04E-A009-A1B85585A1C4}"/>
              </a:ext>
            </a:extLst>
          </p:cNvPr>
          <p:cNvSpPr>
            <a:spLocks noGrp="1"/>
          </p:cNvSpPr>
          <p:nvPr>
            <p:ph type="dt" sz="half" idx="2"/>
          </p:nvPr>
        </p:nvSpPr>
        <p:spPr/>
        <p:txBody>
          <a:bodyPr/>
          <a:lstStyle/>
          <a:p>
            <a:pPr>
              <a:defRPr/>
            </a:pPr>
            <a:r>
              <a:rPr lang="en-US"/>
              <a:t>7/09/2018 </a:t>
            </a:r>
            <a:endParaRPr lang="en-US" dirty="0"/>
          </a:p>
        </p:txBody>
      </p:sp>
      <p:sp>
        <p:nvSpPr>
          <p:cNvPr id="6" name="Slide Number Placeholder 5">
            <a:extLst>
              <a:ext uri="{FF2B5EF4-FFF2-40B4-BE49-F238E27FC236}">
                <a16:creationId xmlns:a16="http://schemas.microsoft.com/office/drawing/2014/main" id="{9E3EB6CF-BB50-BE43-A0C0-516632A8F745}"/>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Footer Placeholder 4">
            <a:extLst>
              <a:ext uri="{FF2B5EF4-FFF2-40B4-BE49-F238E27FC236}">
                <a16:creationId xmlns:a16="http://schemas.microsoft.com/office/drawing/2014/main" id="{ED769CA6-CCF3-4E34-8E9D-AE4F2E19D30A}"/>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96869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6989" y="512347"/>
            <a:ext cx="3556644" cy="4251754"/>
          </a:xfrm>
        </p:spPr>
      </p:pic>
      <p:sp>
        <p:nvSpPr>
          <p:cNvPr id="3" name="Title 2"/>
          <p:cNvSpPr>
            <a:spLocks noGrp="1"/>
          </p:cNvSpPr>
          <p:nvPr>
            <p:ph type="title"/>
          </p:nvPr>
        </p:nvSpPr>
        <p:spPr/>
        <p:txBody>
          <a:bodyPr/>
          <a:lstStyle/>
          <a:p>
            <a:r>
              <a:rPr lang="en-US" dirty="0"/>
              <a:t>HPC solution</a:t>
            </a:r>
          </a:p>
        </p:txBody>
      </p:sp>
      <p:sp>
        <p:nvSpPr>
          <p:cNvPr id="4" name="Date Placeholder 3"/>
          <p:cNvSpPr>
            <a:spLocks noGrp="1"/>
          </p:cNvSpPr>
          <p:nvPr>
            <p:ph type="dt" sz="half" idx="2"/>
          </p:nvPr>
        </p:nvSpPr>
        <p:spPr/>
        <p:txBody>
          <a:bodyPr/>
          <a:lstStyle/>
          <a:p>
            <a:pPr>
              <a:defRPr/>
            </a:pPr>
            <a:r>
              <a:rPr lang="en-US"/>
              <a:t>7/09/2018 </a:t>
            </a:r>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8" name="Footer Placeholder 4">
            <a:extLst>
              <a:ext uri="{FF2B5EF4-FFF2-40B4-BE49-F238E27FC236}">
                <a16:creationId xmlns:a16="http://schemas.microsoft.com/office/drawing/2014/main" id="{25CEBAAE-D156-4092-ABFA-E9B18D324682}"/>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71313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64418B1A-E354-4FF4-B8FA-329AC1210AAB}"/>
              </a:ext>
            </a:extLst>
          </p:cNvPr>
          <p:cNvSpPr/>
          <p:nvPr/>
        </p:nvSpPr>
        <p:spPr>
          <a:xfrm>
            <a:off x="2522220" y="4110990"/>
            <a:ext cx="5391150" cy="605664"/>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2">
                  <a:lumMod val="60000"/>
                  <a:lumOff val="40000"/>
                </a:schemeClr>
              </a:solidFill>
            </a:endParaRPr>
          </a:p>
        </p:txBody>
      </p:sp>
      <p:sp>
        <p:nvSpPr>
          <p:cNvPr id="3" name="Title 2">
            <a:extLst>
              <a:ext uri="{FF2B5EF4-FFF2-40B4-BE49-F238E27FC236}">
                <a16:creationId xmlns:a16="http://schemas.microsoft.com/office/drawing/2014/main" id="{15A90CD7-4418-478C-A1D3-7C5B09211BF1}"/>
              </a:ext>
            </a:extLst>
          </p:cNvPr>
          <p:cNvSpPr>
            <a:spLocks noGrp="1"/>
          </p:cNvSpPr>
          <p:nvPr>
            <p:ph type="title"/>
          </p:nvPr>
        </p:nvSpPr>
        <p:spPr/>
        <p:txBody>
          <a:bodyPr/>
          <a:lstStyle/>
          <a:p>
            <a:r>
              <a:rPr lang="en-US" dirty="0"/>
              <a:t>Parallel event pre-selection</a:t>
            </a:r>
          </a:p>
        </p:txBody>
      </p:sp>
      <p:sp>
        <p:nvSpPr>
          <p:cNvPr id="4" name="Date Placeholder 3">
            <a:extLst>
              <a:ext uri="{FF2B5EF4-FFF2-40B4-BE49-F238E27FC236}">
                <a16:creationId xmlns:a16="http://schemas.microsoft.com/office/drawing/2014/main" id="{D38A3E06-F4D6-4F02-B74B-E27D3E21E0A9}"/>
              </a:ext>
            </a:extLst>
          </p:cNvPr>
          <p:cNvSpPr>
            <a:spLocks noGrp="1"/>
          </p:cNvSpPr>
          <p:nvPr>
            <p:ph type="dt" sz="half" idx="2"/>
          </p:nvPr>
        </p:nvSpPr>
        <p:spPr/>
        <p:txBody>
          <a:bodyPr/>
          <a:lstStyle/>
          <a:p>
            <a:r>
              <a:rPr lang="en-US"/>
              <a:t>7/23/2018 </a:t>
            </a:r>
            <a:endParaRPr lang="en-US" dirty="0"/>
          </a:p>
        </p:txBody>
      </p:sp>
      <p:sp>
        <p:nvSpPr>
          <p:cNvPr id="6" name="Slide Number Placeholder 5">
            <a:extLst>
              <a:ext uri="{FF2B5EF4-FFF2-40B4-BE49-F238E27FC236}">
                <a16:creationId xmlns:a16="http://schemas.microsoft.com/office/drawing/2014/main" id="{06F63746-77EF-4EAD-8977-81D3FFA2AC09}"/>
              </a:ext>
            </a:extLst>
          </p:cNvPr>
          <p:cNvSpPr>
            <a:spLocks noGrp="1"/>
          </p:cNvSpPr>
          <p:nvPr>
            <p:ph type="sldNum" sz="quarter" idx="4"/>
          </p:nvPr>
        </p:nvSpPr>
        <p:spPr/>
        <p:txBody>
          <a:bodyPr/>
          <a:lstStyle/>
          <a:p>
            <a:fld id="{148C009B-CB69-E04A-B9B3-34B26D69E9CF}" type="slidenum">
              <a:rPr lang="en-US" smtClean="0"/>
              <a:pPr/>
              <a:t>19</a:t>
            </a:fld>
            <a:endParaRPr lang="en-US" dirty="0"/>
          </a:p>
        </p:txBody>
      </p:sp>
      <p:grpSp>
        <p:nvGrpSpPr>
          <p:cNvPr id="7" name="Group 6">
            <a:extLst>
              <a:ext uri="{FF2B5EF4-FFF2-40B4-BE49-F238E27FC236}">
                <a16:creationId xmlns:a16="http://schemas.microsoft.com/office/drawing/2014/main" id="{5E61084E-E4A9-4AFD-B178-A9E14764A3D4}"/>
              </a:ext>
            </a:extLst>
          </p:cNvPr>
          <p:cNvGrpSpPr/>
          <p:nvPr/>
        </p:nvGrpSpPr>
        <p:grpSpPr>
          <a:xfrm>
            <a:off x="670866" y="3509010"/>
            <a:ext cx="8134044" cy="552065"/>
            <a:chOff x="670866" y="3562350"/>
            <a:chExt cx="8134044" cy="552065"/>
          </a:xfrm>
        </p:grpSpPr>
        <p:sp>
          <p:nvSpPr>
            <p:cNvPr id="14" name="Rectangle: Rounded Corners 13">
              <a:extLst>
                <a:ext uri="{FF2B5EF4-FFF2-40B4-BE49-F238E27FC236}">
                  <a16:creationId xmlns:a16="http://schemas.microsoft.com/office/drawing/2014/main" id="{5A9A14C1-4D60-48B8-BF64-7CF779151C2F}"/>
                </a:ext>
              </a:extLst>
            </p:cNvPr>
            <p:cNvSpPr/>
            <p:nvPr/>
          </p:nvSpPr>
          <p:spPr>
            <a:xfrm>
              <a:off x="670866" y="3565832"/>
              <a:ext cx="904685" cy="5410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17K art/ROOT files</a:t>
              </a:r>
            </a:p>
          </p:txBody>
        </p:sp>
        <p:sp>
          <p:nvSpPr>
            <p:cNvPr id="15" name="Oval 14">
              <a:extLst>
                <a:ext uri="{FF2B5EF4-FFF2-40B4-BE49-F238E27FC236}">
                  <a16:creationId xmlns:a16="http://schemas.microsoft.com/office/drawing/2014/main" id="{EF0371D8-0E4A-45DF-88C2-B7289AA78579}"/>
                </a:ext>
              </a:extLst>
            </p:cNvPr>
            <p:cNvSpPr/>
            <p:nvPr/>
          </p:nvSpPr>
          <p:spPr>
            <a:xfrm>
              <a:off x="1758249" y="3566489"/>
              <a:ext cx="1331744" cy="5465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17K </a:t>
              </a:r>
              <a:r>
                <a:rPr lang="en-US" sz="1200" i="1" dirty="0">
                  <a:solidFill>
                    <a:schemeClr val="tx2">
                      <a:lumMod val="60000"/>
                      <a:lumOff val="40000"/>
                    </a:schemeClr>
                  </a:solidFill>
                </a:rPr>
                <a:t>art</a:t>
              </a:r>
              <a:r>
                <a:rPr lang="en-US" sz="1200" dirty="0">
                  <a:solidFill>
                    <a:schemeClr val="tx2">
                      <a:lumMod val="60000"/>
                      <a:lumOff val="40000"/>
                    </a:schemeClr>
                  </a:solidFill>
                </a:rPr>
                <a:t> conversion grid jobs</a:t>
              </a:r>
            </a:p>
          </p:txBody>
        </p:sp>
        <p:cxnSp>
          <p:nvCxnSpPr>
            <p:cNvPr id="22" name="Straight Arrow Connector 21">
              <a:extLst>
                <a:ext uri="{FF2B5EF4-FFF2-40B4-BE49-F238E27FC236}">
                  <a16:creationId xmlns:a16="http://schemas.microsoft.com/office/drawing/2014/main" id="{43036E9A-C21F-4054-A0D0-1F0A1E000EEB}"/>
                </a:ext>
              </a:extLst>
            </p:cNvPr>
            <p:cNvCxnSpPr>
              <a:cxnSpLocks/>
              <a:stCxn id="14" idx="3"/>
              <a:endCxn id="15" idx="2"/>
            </p:cNvCxnSpPr>
            <p:nvPr/>
          </p:nvCxnSpPr>
          <p:spPr>
            <a:xfrm>
              <a:off x="1575551" y="3836342"/>
              <a:ext cx="182698" cy="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D27ABA7D-F603-4F8A-92A9-3309090CFFE0}"/>
                </a:ext>
              </a:extLst>
            </p:cNvPr>
            <p:cNvSpPr/>
            <p:nvPr/>
          </p:nvSpPr>
          <p:spPr>
            <a:xfrm>
              <a:off x="3272691" y="3573395"/>
              <a:ext cx="870216" cy="5410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17K HDF files in </a:t>
              </a:r>
              <a:r>
                <a:rPr lang="en-US" sz="1200" dirty="0" err="1">
                  <a:solidFill>
                    <a:schemeClr val="tx2">
                      <a:lumMod val="60000"/>
                      <a:lumOff val="40000"/>
                    </a:schemeClr>
                  </a:solidFill>
                </a:rPr>
                <a:t>dcache</a:t>
              </a:r>
              <a:r>
                <a:rPr lang="en-US" sz="1200" dirty="0">
                  <a:solidFill>
                    <a:schemeClr val="tx2">
                      <a:lumMod val="60000"/>
                      <a:lumOff val="40000"/>
                    </a:schemeClr>
                  </a:solidFill>
                </a:rPr>
                <a:t> </a:t>
              </a:r>
            </a:p>
          </p:txBody>
        </p:sp>
        <p:sp>
          <p:nvSpPr>
            <p:cNvPr id="24" name="Oval 23">
              <a:extLst>
                <a:ext uri="{FF2B5EF4-FFF2-40B4-BE49-F238E27FC236}">
                  <a16:creationId xmlns:a16="http://schemas.microsoft.com/office/drawing/2014/main" id="{7FCF36F2-AB41-4EA5-BB5C-48F2AC5B9AF6}"/>
                </a:ext>
              </a:extLst>
            </p:cNvPr>
            <p:cNvSpPr/>
            <p:nvPr/>
          </p:nvSpPr>
          <p:spPr>
            <a:xfrm>
              <a:off x="4317303" y="3568610"/>
              <a:ext cx="1061398"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Globus transfer NERSC</a:t>
              </a:r>
            </a:p>
          </p:txBody>
        </p:sp>
        <p:cxnSp>
          <p:nvCxnSpPr>
            <p:cNvPr id="25" name="Straight Arrow Connector 24">
              <a:extLst>
                <a:ext uri="{FF2B5EF4-FFF2-40B4-BE49-F238E27FC236}">
                  <a16:creationId xmlns:a16="http://schemas.microsoft.com/office/drawing/2014/main" id="{DC35F651-F5A7-41B1-B2C7-CDB11AEE828E}"/>
                </a:ext>
              </a:extLst>
            </p:cNvPr>
            <p:cNvCxnSpPr>
              <a:cxnSpLocks/>
              <a:stCxn id="23" idx="3"/>
              <a:endCxn id="24" idx="2"/>
            </p:cNvCxnSpPr>
            <p:nvPr/>
          </p:nvCxnSpPr>
          <p:spPr>
            <a:xfrm flipV="1">
              <a:off x="4142907" y="3839120"/>
              <a:ext cx="174396" cy="4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A6CB1A60-6F23-4BE1-AF8D-4831D4CE433C}"/>
                </a:ext>
              </a:extLst>
            </p:cNvPr>
            <p:cNvSpPr/>
            <p:nvPr/>
          </p:nvSpPr>
          <p:spPr>
            <a:xfrm>
              <a:off x="5558345" y="3566489"/>
              <a:ext cx="935766" cy="5410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17K HDF files on Cori</a:t>
              </a:r>
            </a:p>
          </p:txBody>
        </p:sp>
        <p:sp>
          <p:nvSpPr>
            <p:cNvPr id="27" name="Oval 26">
              <a:extLst>
                <a:ext uri="{FF2B5EF4-FFF2-40B4-BE49-F238E27FC236}">
                  <a16:creationId xmlns:a16="http://schemas.microsoft.com/office/drawing/2014/main" id="{4F918A68-3B70-4EAE-B59A-F9CCD7BFF9B4}"/>
                </a:ext>
              </a:extLst>
            </p:cNvPr>
            <p:cNvSpPr/>
            <p:nvPr/>
          </p:nvSpPr>
          <p:spPr>
            <a:xfrm>
              <a:off x="6706957" y="3565832"/>
              <a:ext cx="1127200"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MPI combine job</a:t>
              </a:r>
            </a:p>
          </p:txBody>
        </p:sp>
        <p:cxnSp>
          <p:nvCxnSpPr>
            <p:cNvPr id="28" name="Straight Arrow Connector 27">
              <a:extLst>
                <a:ext uri="{FF2B5EF4-FFF2-40B4-BE49-F238E27FC236}">
                  <a16:creationId xmlns:a16="http://schemas.microsoft.com/office/drawing/2014/main" id="{7E25A8D4-025F-4F4A-8505-2DF4A7F1316F}"/>
                </a:ext>
              </a:extLst>
            </p:cNvPr>
            <p:cNvCxnSpPr>
              <a:cxnSpLocks/>
              <a:stCxn id="26" idx="3"/>
              <a:endCxn id="27" idx="2"/>
            </p:cNvCxnSpPr>
            <p:nvPr/>
          </p:nvCxnSpPr>
          <p:spPr>
            <a:xfrm flipV="1">
              <a:off x="6494111" y="3836342"/>
              <a:ext cx="212846" cy="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Rounded Corners 28">
              <a:extLst>
                <a:ext uri="{FF2B5EF4-FFF2-40B4-BE49-F238E27FC236}">
                  <a16:creationId xmlns:a16="http://schemas.microsoft.com/office/drawing/2014/main" id="{A91F5D47-8534-46B9-A834-F0A3939018D2}"/>
                </a:ext>
              </a:extLst>
            </p:cNvPr>
            <p:cNvSpPr/>
            <p:nvPr/>
          </p:nvSpPr>
          <p:spPr>
            <a:xfrm>
              <a:off x="8008553" y="3562350"/>
              <a:ext cx="796357" cy="5410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One HDF file on Cori</a:t>
              </a:r>
            </a:p>
          </p:txBody>
        </p:sp>
        <p:cxnSp>
          <p:nvCxnSpPr>
            <p:cNvPr id="30" name="Straight Arrow Connector 29">
              <a:extLst>
                <a:ext uri="{FF2B5EF4-FFF2-40B4-BE49-F238E27FC236}">
                  <a16:creationId xmlns:a16="http://schemas.microsoft.com/office/drawing/2014/main" id="{25437B9A-8473-42D5-B9D6-EF0C0047524E}"/>
                </a:ext>
              </a:extLst>
            </p:cNvPr>
            <p:cNvCxnSpPr>
              <a:cxnSpLocks/>
              <a:stCxn id="27" idx="6"/>
              <a:endCxn id="29" idx="1"/>
            </p:cNvCxnSpPr>
            <p:nvPr/>
          </p:nvCxnSpPr>
          <p:spPr>
            <a:xfrm flipV="1">
              <a:off x="7834157" y="3832860"/>
              <a:ext cx="174396" cy="34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FF7867E-7713-4DBC-A803-9804C515DB84}"/>
                </a:ext>
              </a:extLst>
            </p:cNvPr>
            <p:cNvCxnSpPr>
              <a:cxnSpLocks/>
              <a:stCxn id="24" idx="6"/>
              <a:endCxn id="26" idx="1"/>
            </p:cNvCxnSpPr>
            <p:nvPr/>
          </p:nvCxnSpPr>
          <p:spPr>
            <a:xfrm flipV="1">
              <a:off x="5378701" y="3836999"/>
              <a:ext cx="179644" cy="2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45D9C8B-8B0B-4042-BE94-401776E3525F}"/>
                </a:ext>
              </a:extLst>
            </p:cNvPr>
            <p:cNvCxnSpPr>
              <a:cxnSpLocks/>
              <a:stCxn id="15" idx="6"/>
              <a:endCxn id="23" idx="1"/>
            </p:cNvCxnSpPr>
            <p:nvPr/>
          </p:nvCxnSpPr>
          <p:spPr>
            <a:xfrm>
              <a:off x="3089993" y="3839777"/>
              <a:ext cx="182698" cy="4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Content Placeholder 1">
            <a:extLst>
              <a:ext uri="{FF2B5EF4-FFF2-40B4-BE49-F238E27FC236}">
                <a16:creationId xmlns:a16="http://schemas.microsoft.com/office/drawing/2014/main" id="{20127646-EB6B-477B-98EC-7D735737B45A}"/>
              </a:ext>
            </a:extLst>
          </p:cNvPr>
          <p:cNvSpPr>
            <a:spLocks noGrp="1"/>
          </p:cNvSpPr>
          <p:nvPr>
            <p:ph idx="1"/>
          </p:nvPr>
        </p:nvSpPr>
        <p:spPr>
          <a:xfrm>
            <a:off x="121919" y="685908"/>
            <a:ext cx="7958455" cy="2627181"/>
          </a:xfrm>
        </p:spPr>
        <p:txBody>
          <a:bodyPr/>
          <a:lstStyle/>
          <a:p>
            <a:r>
              <a:rPr lang="en-US" sz="2000" dirty="0"/>
              <a:t>Current situation</a:t>
            </a:r>
          </a:p>
          <a:p>
            <a:pPr lvl="1"/>
            <a:r>
              <a:rPr lang="en-US" sz="1800" dirty="0" err="1"/>
              <a:t>NOvA</a:t>
            </a:r>
            <a:r>
              <a:rPr lang="en-US" sz="1800" dirty="0"/>
              <a:t> slice data held in 17K ROOT files across</a:t>
            </a:r>
          </a:p>
          <a:p>
            <a:pPr lvl="1"/>
            <a:r>
              <a:rPr lang="en-US" sz="1800" dirty="0"/>
              <a:t>~27 million events are reduced to tens using ROOT macros applying physics “cuts”</a:t>
            </a:r>
          </a:p>
          <a:p>
            <a:r>
              <a:rPr lang="en-US" sz="2000" dirty="0"/>
              <a:t>New method</a:t>
            </a:r>
          </a:p>
          <a:p>
            <a:pPr lvl="1"/>
            <a:r>
              <a:rPr lang="en-US" sz="1800" dirty="0"/>
              <a:t>Data prepared for analysis using workflow shown below </a:t>
            </a:r>
          </a:p>
          <a:p>
            <a:pPr lvl="1"/>
            <a:r>
              <a:rPr lang="en-US" sz="1800" dirty="0"/>
              <a:t>End state: &gt;50 groups (tables), each with many attributes </a:t>
            </a:r>
          </a:p>
        </p:txBody>
      </p:sp>
      <p:sp>
        <p:nvSpPr>
          <p:cNvPr id="31" name="Oval 30">
            <a:extLst>
              <a:ext uri="{FF2B5EF4-FFF2-40B4-BE49-F238E27FC236}">
                <a16:creationId xmlns:a16="http://schemas.microsoft.com/office/drawing/2014/main" id="{D4556D75-8A1A-4DA8-9688-31BD0D7A9F34}"/>
              </a:ext>
            </a:extLst>
          </p:cNvPr>
          <p:cNvSpPr/>
          <p:nvPr/>
        </p:nvSpPr>
        <p:spPr>
          <a:xfrm>
            <a:off x="6602730" y="4144624"/>
            <a:ext cx="1208567"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MPI Build global index</a:t>
            </a:r>
          </a:p>
        </p:txBody>
      </p:sp>
      <p:sp>
        <p:nvSpPr>
          <p:cNvPr id="34" name="Oval 33">
            <a:extLst>
              <a:ext uri="{FF2B5EF4-FFF2-40B4-BE49-F238E27FC236}">
                <a16:creationId xmlns:a16="http://schemas.microsoft.com/office/drawing/2014/main" id="{D607EA24-F167-4810-B5AD-2D0B968CF13A}"/>
              </a:ext>
            </a:extLst>
          </p:cNvPr>
          <p:cNvSpPr/>
          <p:nvPr/>
        </p:nvSpPr>
        <p:spPr>
          <a:xfrm>
            <a:off x="5285544" y="4143312"/>
            <a:ext cx="1208567"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HDF parallel read</a:t>
            </a:r>
          </a:p>
        </p:txBody>
      </p:sp>
      <p:sp>
        <p:nvSpPr>
          <p:cNvPr id="35" name="Oval 34">
            <a:extLst>
              <a:ext uri="{FF2B5EF4-FFF2-40B4-BE49-F238E27FC236}">
                <a16:creationId xmlns:a16="http://schemas.microsoft.com/office/drawing/2014/main" id="{7574D9B5-AA3F-4EB0-B92E-77BBE6D4D227}"/>
              </a:ext>
            </a:extLst>
          </p:cNvPr>
          <p:cNvSpPr/>
          <p:nvPr/>
        </p:nvSpPr>
        <p:spPr>
          <a:xfrm>
            <a:off x="3969222" y="4144624"/>
            <a:ext cx="1208567"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MPI apply all cuts</a:t>
            </a:r>
          </a:p>
        </p:txBody>
      </p:sp>
      <p:sp>
        <p:nvSpPr>
          <p:cNvPr id="37" name="Oval 36">
            <a:extLst>
              <a:ext uri="{FF2B5EF4-FFF2-40B4-BE49-F238E27FC236}">
                <a16:creationId xmlns:a16="http://schemas.microsoft.com/office/drawing/2014/main" id="{A0306195-BECF-4C91-9C2E-7A9A32E6E799}"/>
              </a:ext>
            </a:extLst>
          </p:cNvPr>
          <p:cNvSpPr/>
          <p:nvPr/>
        </p:nvSpPr>
        <p:spPr>
          <a:xfrm>
            <a:off x="2590800" y="4151588"/>
            <a:ext cx="1269803" cy="5410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60000"/>
                    <a:lumOff val="40000"/>
                  </a:schemeClr>
                </a:solidFill>
              </a:rPr>
              <a:t>Aggregate results</a:t>
            </a:r>
          </a:p>
        </p:txBody>
      </p:sp>
      <p:cxnSp>
        <p:nvCxnSpPr>
          <p:cNvPr id="38" name="Straight Arrow Connector 37">
            <a:extLst>
              <a:ext uri="{FF2B5EF4-FFF2-40B4-BE49-F238E27FC236}">
                <a16:creationId xmlns:a16="http://schemas.microsoft.com/office/drawing/2014/main" id="{2640E4EC-F142-4800-BADD-1FB7F439494B}"/>
              </a:ext>
            </a:extLst>
          </p:cNvPr>
          <p:cNvCxnSpPr>
            <a:cxnSpLocks/>
            <a:stCxn id="31" idx="2"/>
            <a:endCxn id="34" idx="6"/>
          </p:cNvCxnSpPr>
          <p:nvPr/>
        </p:nvCxnSpPr>
        <p:spPr>
          <a:xfrm flipH="1" flipV="1">
            <a:off x="6494111" y="4413822"/>
            <a:ext cx="108619" cy="1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4B477A89-B5B6-48F0-BE17-832D2F4B060F}"/>
              </a:ext>
            </a:extLst>
          </p:cNvPr>
          <p:cNvCxnSpPr>
            <a:cxnSpLocks/>
            <a:stCxn id="34" idx="2"/>
            <a:endCxn id="35" idx="6"/>
          </p:cNvCxnSpPr>
          <p:nvPr/>
        </p:nvCxnSpPr>
        <p:spPr>
          <a:xfrm flipH="1">
            <a:off x="5177789" y="4413822"/>
            <a:ext cx="107755" cy="1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B8EBAEDB-AAE9-42CD-8178-94BDFC6FD149}"/>
              </a:ext>
            </a:extLst>
          </p:cNvPr>
          <p:cNvCxnSpPr>
            <a:cxnSpLocks/>
            <a:stCxn id="35" idx="2"/>
            <a:endCxn id="37" idx="6"/>
          </p:cNvCxnSpPr>
          <p:nvPr/>
        </p:nvCxnSpPr>
        <p:spPr>
          <a:xfrm flipH="1">
            <a:off x="3860603" y="4415134"/>
            <a:ext cx="108619" cy="69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4A752427-E1C1-4DAB-8EEB-08EB92F2F018}"/>
              </a:ext>
            </a:extLst>
          </p:cNvPr>
          <p:cNvCxnSpPr>
            <a:stCxn id="29" idx="3"/>
            <a:endCxn id="32" idx="3"/>
          </p:cNvCxnSpPr>
          <p:nvPr/>
        </p:nvCxnSpPr>
        <p:spPr>
          <a:xfrm flipH="1">
            <a:off x="7913370" y="3779520"/>
            <a:ext cx="891540" cy="634302"/>
          </a:xfrm>
          <a:prstGeom prst="bentConnector3">
            <a:avLst>
              <a:gd name="adj1" fmla="val -2564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Footer Placeholder 4">
            <a:extLst>
              <a:ext uri="{FF2B5EF4-FFF2-40B4-BE49-F238E27FC236}">
                <a16:creationId xmlns:a16="http://schemas.microsoft.com/office/drawing/2014/main" id="{3AA2BA44-8ACA-46DF-B1A2-80846E377533}"/>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28171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A47987-C6C0-4FD4-A3E4-27B53C691A28}"/>
              </a:ext>
            </a:extLst>
          </p:cNvPr>
          <p:cNvSpPr>
            <a:spLocks noGrp="1"/>
          </p:cNvSpPr>
          <p:nvPr>
            <p:ph idx="1"/>
          </p:nvPr>
        </p:nvSpPr>
        <p:spPr/>
        <p:txBody>
          <a:bodyPr/>
          <a:lstStyle/>
          <a:p>
            <a:r>
              <a:rPr lang="en-US" sz="2000" dirty="0"/>
              <a:t>Greatly increase usage of HPC resources for HEP workloads</a:t>
            </a:r>
          </a:p>
          <a:p>
            <a:pPr lvl="1"/>
            <a:r>
              <a:rPr lang="en-US" sz="1800" dirty="0"/>
              <a:t>After all, many more compute cycles will be available in HPC than anywhere else.</a:t>
            </a:r>
          </a:p>
          <a:p>
            <a:r>
              <a:rPr lang="en-US" sz="2000" dirty="0"/>
              <a:t>Can we …</a:t>
            </a:r>
          </a:p>
          <a:p>
            <a:pPr lvl="1"/>
            <a:r>
              <a:rPr lang="en-US" sz="1800" dirty="0"/>
              <a:t>Provide for large-scale HEP calculations</a:t>
            </a:r>
          </a:p>
          <a:p>
            <a:pPr lvl="1"/>
            <a:r>
              <a:rPr lang="en-US" sz="1800" dirty="0"/>
              <a:t>Demonstrate good resource utilization </a:t>
            </a:r>
          </a:p>
          <a:p>
            <a:pPr lvl="1"/>
            <a:r>
              <a:rPr lang="en-US" sz="1800" dirty="0"/>
              <a:t>Use tools available on HPC systems (we believe this is a practical decision)</a:t>
            </a:r>
          </a:p>
          <a:p>
            <a:r>
              <a:rPr lang="en-US" sz="2000" dirty="0"/>
              <a:t>Scalable I/O has been one of the major concerns</a:t>
            </a:r>
          </a:p>
        </p:txBody>
      </p:sp>
      <p:sp>
        <p:nvSpPr>
          <p:cNvPr id="3" name="Title 2">
            <a:extLst>
              <a:ext uri="{FF2B5EF4-FFF2-40B4-BE49-F238E27FC236}">
                <a16:creationId xmlns:a16="http://schemas.microsoft.com/office/drawing/2014/main" id="{AE47AC47-D1ED-4B04-B24B-FD9B6A44C2ED}"/>
              </a:ext>
            </a:extLst>
          </p:cNvPr>
          <p:cNvSpPr>
            <a:spLocks noGrp="1"/>
          </p:cNvSpPr>
          <p:nvPr>
            <p:ph type="title"/>
          </p:nvPr>
        </p:nvSpPr>
        <p:spPr/>
        <p:txBody>
          <a:bodyPr/>
          <a:lstStyle/>
          <a:p>
            <a:r>
              <a:rPr lang="en-US" dirty="0"/>
              <a:t>What we have been challenged with</a:t>
            </a:r>
          </a:p>
        </p:txBody>
      </p:sp>
      <p:sp>
        <p:nvSpPr>
          <p:cNvPr id="4" name="Date Placeholder 3">
            <a:extLst>
              <a:ext uri="{FF2B5EF4-FFF2-40B4-BE49-F238E27FC236}">
                <a16:creationId xmlns:a16="http://schemas.microsoft.com/office/drawing/2014/main" id="{90880CCB-2B8F-44B6-8175-FE4DE0471D71}"/>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A3755C91-C117-4938-B966-1223FE9FF00A}"/>
              </a:ext>
            </a:extLst>
          </p:cNvPr>
          <p:cNvSpPr>
            <a:spLocks noGrp="1"/>
          </p:cNvSpPr>
          <p:nvPr>
            <p:ph type="ftr" sz="quarter" idx="3"/>
          </p:nvPr>
        </p:nvSpPr>
        <p:spPr/>
        <p:txBody>
          <a:bodyPr/>
          <a:lstStyle/>
          <a:p>
            <a:pPr>
              <a:defRPr/>
            </a:pPr>
            <a:r>
              <a:rPr lang="en-US" dirty="0" err="1"/>
              <a:t>J.Kowalkowski</a:t>
            </a:r>
            <a:r>
              <a:rPr lang="en-US" dirty="0"/>
              <a:t> – Scalable I/O Workshop</a:t>
            </a:r>
            <a:endParaRPr lang="en-US" b="1" dirty="0"/>
          </a:p>
        </p:txBody>
      </p:sp>
      <p:sp>
        <p:nvSpPr>
          <p:cNvPr id="6" name="Slide Number Placeholder 5">
            <a:extLst>
              <a:ext uri="{FF2B5EF4-FFF2-40B4-BE49-F238E27FC236}">
                <a16:creationId xmlns:a16="http://schemas.microsoft.com/office/drawing/2014/main" id="{EFE57229-1EC9-48A2-A619-4D37E126885D}"/>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329874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2B11B-B57C-EE48-9720-58A2467B694B}"/>
              </a:ext>
            </a:extLst>
          </p:cNvPr>
          <p:cNvSpPr>
            <a:spLocks noGrp="1"/>
          </p:cNvSpPr>
          <p:nvPr>
            <p:ph idx="1"/>
          </p:nvPr>
        </p:nvSpPr>
        <p:spPr>
          <a:xfrm>
            <a:off x="228603" y="728664"/>
            <a:ext cx="8624084" cy="3794522"/>
          </a:xfrm>
        </p:spPr>
        <p:txBody>
          <a:bodyPr/>
          <a:lstStyle/>
          <a:p>
            <a:r>
              <a:rPr lang="en-US" dirty="0"/>
              <a:t>Each rank reads its “fair share”</a:t>
            </a:r>
            <a:br>
              <a:rPr lang="en-US" dirty="0"/>
            </a:br>
            <a:r>
              <a:rPr lang="en-US" dirty="0"/>
              <a:t>of index info from each table.</a:t>
            </a:r>
          </a:p>
          <a:p>
            <a:pPr lvl="1"/>
            <a:r>
              <a:rPr lang="en-US" dirty="0"/>
              <a:t>identifies which rank should handle</a:t>
            </a:r>
            <a:br>
              <a:rPr lang="en-US" dirty="0"/>
            </a:br>
            <a:r>
              <a:rPr lang="en-US" dirty="0"/>
              <a:t>which event, for most even balance</a:t>
            </a:r>
          </a:p>
          <a:p>
            <a:pPr lvl="1"/>
            <a:r>
              <a:rPr lang="en-US" dirty="0"/>
              <a:t>identifies range of rows in table that</a:t>
            </a:r>
            <a:br>
              <a:rPr lang="en-US" dirty="0"/>
            </a:br>
            <a:r>
              <a:rPr lang="en-US" dirty="0"/>
              <a:t>correspond to each event (all slices)</a:t>
            </a:r>
          </a:p>
          <a:p>
            <a:r>
              <a:rPr lang="en-US" dirty="0"/>
              <a:t>Event “ownership” information distributed to all ranks</a:t>
            </a:r>
          </a:p>
          <a:p>
            <a:pPr lvl="1"/>
            <a:r>
              <a:rPr lang="en-US" dirty="0"/>
              <a:t>this assures no further communication between ranks is needed while evaluating the selection criteria on a slice-by-slice basis.</a:t>
            </a:r>
          </a:p>
          <a:p>
            <a:pPr lvl="1"/>
            <a:r>
              <a:rPr lang="en-US" dirty="0"/>
              <a:t>perfect data parallelism in running all selection code</a:t>
            </a:r>
          </a:p>
          <a:p>
            <a:r>
              <a:rPr lang="en-US" dirty="0"/>
              <a:t>Each rank reads </a:t>
            </a:r>
            <a:r>
              <a:rPr lang="en-US" i="1" dirty="0"/>
              <a:t>only</a:t>
            </a:r>
            <a:r>
              <a:rPr lang="en-US" dirty="0"/>
              <a:t> relevant rows of relevant columns from relevant tables</a:t>
            </a:r>
          </a:p>
          <a:p>
            <a:pPr lvl="1"/>
            <a:r>
              <a:rPr lang="en-US" dirty="0"/>
              <a:t>all relevant data read by some rank</a:t>
            </a:r>
          </a:p>
          <a:p>
            <a:pPr lvl="1"/>
            <a:r>
              <a:rPr lang="en-US" dirty="0"/>
              <a:t>no rank reads the same data as another</a:t>
            </a:r>
          </a:p>
        </p:txBody>
      </p:sp>
      <p:sp>
        <p:nvSpPr>
          <p:cNvPr id="3" name="Title 2">
            <a:extLst>
              <a:ext uri="{FF2B5EF4-FFF2-40B4-BE49-F238E27FC236}">
                <a16:creationId xmlns:a16="http://schemas.microsoft.com/office/drawing/2014/main" id="{C06C5982-9C98-9440-A6C6-DEAB73820D28}"/>
              </a:ext>
            </a:extLst>
          </p:cNvPr>
          <p:cNvSpPr>
            <a:spLocks noGrp="1"/>
          </p:cNvSpPr>
          <p:nvPr>
            <p:ph type="title"/>
          </p:nvPr>
        </p:nvSpPr>
        <p:spPr/>
        <p:txBody>
          <a:bodyPr/>
          <a:lstStyle/>
          <a:p>
            <a:r>
              <a:rPr lang="en-US" dirty="0"/>
              <a:t>Distributing and reading information</a:t>
            </a:r>
          </a:p>
        </p:txBody>
      </p:sp>
      <p:sp>
        <p:nvSpPr>
          <p:cNvPr id="4" name="Date Placeholder 3">
            <a:extLst>
              <a:ext uri="{FF2B5EF4-FFF2-40B4-BE49-F238E27FC236}">
                <a16:creationId xmlns:a16="http://schemas.microsoft.com/office/drawing/2014/main" id="{1C36051A-E2AD-EF4B-91A0-064AFDF36C85}"/>
              </a:ext>
            </a:extLst>
          </p:cNvPr>
          <p:cNvSpPr>
            <a:spLocks noGrp="1"/>
          </p:cNvSpPr>
          <p:nvPr>
            <p:ph type="dt" sz="half" idx="2"/>
          </p:nvPr>
        </p:nvSpPr>
        <p:spPr/>
        <p:txBody>
          <a:bodyPr/>
          <a:lstStyle/>
          <a:p>
            <a:pPr>
              <a:defRPr/>
            </a:pPr>
            <a:r>
              <a:rPr lang="en-US"/>
              <a:t>7/09/2018 </a:t>
            </a:r>
            <a:endParaRPr lang="en-US" dirty="0"/>
          </a:p>
        </p:txBody>
      </p:sp>
      <p:sp>
        <p:nvSpPr>
          <p:cNvPr id="6" name="Slide Number Placeholder 5">
            <a:extLst>
              <a:ext uri="{FF2B5EF4-FFF2-40B4-BE49-F238E27FC236}">
                <a16:creationId xmlns:a16="http://schemas.microsoft.com/office/drawing/2014/main" id="{9DAEEDBE-6AB0-2149-B3C2-D162756E20A9}"/>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10" name="Picture 9">
            <a:extLst>
              <a:ext uri="{FF2B5EF4-FFF2-40B4-BE49-F238E27FC236}">
                <a16:creationId xmlns:a16="http://schemas.microsoft.com/office/drawing/2014/main" id="{DCD604B7-98F8-DF49-93B6-5BCE3933A489}"/>
              </a:ext>
            </a:extLst>
          </p:cNvPr>
          <p:cNvPicPr>
            <a:picLocks noChangeAspect="1"/>
          </p:cNvPicPr>
          <p:nvPr/>
        </p:nvPicPr>
        <p:blipFill>
          <a:blip r:embed="rId3"/>
          <a:stretch>
            <a:fillRect/>
          </a:stretch>
        </p:blipFill>
        <p:spPr>
          <a:xfrm>
            <a:off x="3937791" y="728664"/>
            <a:ext cx="5066621" cy="1318621"/>
          </a:xfrm>
          <a:prstGeom prst="rect">
            <a:avLst/>
          </a:prstGeom>
        </p:spPr>
      </p:pic>
      <p:sp>
        <p:nvSpPr>
          <p:cNvPr id="8" name="Footer Placeholder 4">
            <a:extLst>
              <a:ext uri="{FF2B5EF4-FFF2-40B4-BE49-F238E27FC236}">
                <a16:creationId xmlns:a16="http://schemas.microsoft.com/office/drawing/2014/main" id="{236B1B8D-C51E-40F6-AA6D-97B1263446B2}"/>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34897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2D4F58A-B58A-904F-8055-4D1B415FA599}"/>
              </a:ext>
            </a:extLst>
          </p:cNvPr>
          <p:cNvSpPr>
            <a:spLocks noGrp="1"/>
          </p:cNvSpPr>
          <p:nvPr>
            <p:ph sz="half" idx="13"/>
          </p:nvPr>
        </p:nvSpPr>
        <p:spPr>
          <a:xfrm>
            <a:off x="491490" y="627720"/>
            <a:ext cx="3560232" cy="2488670"/>
          </a:xfrm>
        </p:spPr>
        <p:txBody>
          <a:bodyPr/>
          <a:lstStyle/>
          <a:p>
            <a:pPr marL="0" indent="0">
              <a:buNone/>
            </a:pPr>
            <a:r>
              <a:rPr lang="en-US" sz="1600" b="1" dirty="0">
                <a:solidFill>
                  <a:srgbClr val="004C97"/>
                </a:solidFill>
                <a:latin typeface="Monaco" pitchFamily="2" charset="77"/>
              </a:rPr>
              <a:t>def</a:t>
            </a:r>
            <a:r>
              <a:rPr lang="en-US" sz="1600" dirty="0">
                <a:solidFill>
                  <a:srgbClr val="004C97"/>
                </a:solidFill>
                <a:latin typeface="Monaco" pitchFamily="2" charset="77"/>
              </a:rPr>
              <a:t> </a:t>
            </a:r>
            <a:r>
              <a:rPr lang="en-US" sz="1600" dirty="0" err="1">
                <a:solidFill>
                  <a:srgbClr val="004C97"/>
                </a:solidFill>
                <a:latin typeface="Monaco" pitchFamily="2" charset="77"/>
              </a:rPr>
              <a:t>kNueSecondAnaContainment</a:t>
            </a:r>
            <a:r>
              <a:rPr lang="en-US" sz="1600" dirty="0">
                <a:solidFill>
                  <a:srgbClr val="004C97"/>
                </a:solidFill>
                <a:latin typeface="Monaco" pitchFamily="2" charset="77"/>
              </a:rPr>
              <a:t>(tables):</a:t>
            </a:r>
            <a:br>
              <a:rPr lang="en-US" sz="1600" dirty="0">
                <a:solidFill>
                  <a:srgbClr val="004C97"/>
                </a:solidFill>
                <a:latin typeface="Monaco" pitchFamily="2" charset="77"/>
              </a:rPr>
            </a:br>
            <a:r>
              <a:rPr lang="en-US" sz="1600" dirty="0">
                <a:solidFill>
                  <a:srgbClr val="004C97"/>
                </a:solidFill>
                <a:latin typeface="Monaco" pitchFamily="2" charset="77"/>
              </a:rPr>
              <a:t>    </a:t>
            </a:r>
            <a:r>
              <a:rPr lang="en-US" sz="1600" dirty="0" err="1">
                <a:solidFill>
                  <a:srgbClr val="004C97"/>
                </a:solidFill>
                <a:latin typeface="Monaco" pitchFamily="2" charset="77"/>
              </a:rPr>
              <a:t>df</a:t>
            </a:r>
            <a:r>
              <a:rPr lang="en-US" sz="1600" dirty="0">
                <a:solidFill>
                  <a:srgbClr val="004C97"/>
                </a:solidFill>
                <a:latin typeface="Monaco" pitchFamily="2" charset="77"/>
              </a:rPr>
              <a:t> = tables['</a:t>
            </a:r>
            <a:r>
              <a:rPr lang="en-US" sz="1600" dirty="0" err="1">
                <a:solidFill>
                  <a:srgbClr val="004C97"/>
                </a:solidFill>
                <a:latin typeface="Monaco" pitchFamily="2" charset="77"/>
              </a:rPr>
              <a:t>sel_nuecosrej</a:t>
            </a:r>
            <a:r>
              <a:rPr lang="en-US" sz="1600" dirty="0">
                <a:solidFill>
                  <a:srgbClr val="004C97"/>
                </a:solidFill>
                <a:latin typeface="Monaco" pitchFamily="2" charset="77"/>
              </a:rPr>
              <a:t>’]</a:t>
            </a:r>
            <a:br>
              <a:rPr lang="en-US" sz="1600" dirty="0">
                <a:solidFill>
                  <a:srgbClr val="004C97"/>
                </a:solidFill>
                <a:latin typeface="Monaco" pitchFamily="2" charset="77"/>
              </a:rPr>
            </a:br>
            <a:r>
              <a:rPr lang="en-US" sz="1600" dirty="0">
                <a:solidFill>
                  <a:srgbClr val="004C97"/>
                </a:solidFill>
                <a:latin typeface="Monaco" pitchFamily="2" charset="77"/>
              </a:rPr>
              <a:t>    </a:t>
            </a:r>
            <a:r>
              <a:rPr lang="en-US" sz="1600" b="1" dirty="0">
                <a:solidFill>
                  <a:srgbClr val="004C97"/>
                </a:solidFill>
                <a:latin typeface="Monaco" pitchFamily="2" charset="77"/>
              </a:rPr>
              <a:t>return</a:t>
            </a:r>
            <a:r>
              <a:rPr lang="en-US" sz="1600" dirty="0">
                <a:solidFill>
                  <a:srgbClr val="004C97"/>
                </a:solidFill>
                <a:latin typeface="Monaco" pitchFamily="2" charset="77"/>
              </a:rPr>
              <a:t> (</a:t>
            </a:r>
            <a:r>
              <a:rPr lang="en-US" sz="1600" dirty="0" err="1">
                <a:solidFill>
                  <a:srgbClr val="004C97"/>
                </a:solidFill>
                <a:latin typeface="Monaco" pitchFamily="2" charset="77"/>
              </a:rPr>
              <a:t>df.distallpngtop</a:t>
            </a:r>
            <a:r>
              <a:rPr lang="en-US" sz="1600" dirty="0">
                <a:solidFill>
                  <a:srgbClr val="004C97"/>
                </a:solidFill>
                <a:latin typeface="Monaco" pitchFamily="2" charset="77"/>
              </a:rPr>
              <a:t> &gt; 63.0) &amp;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df.distallpngbottom</a:t>
            </a:r>
            <a:r>
              <a:rPr lang="en-US" sz="1600" dirty="0">
                <a:solidFill>
                  <a:srgbClr val="004C97"/>
                </a:solidFill>
                <a:latin typeface="Monaco" pitchFamily="2" charset="77"/>
              </a:rPr>
              <a:t> &gt; 12.0) &amp;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df.distallpngeast</a:t>
            </a:r>
            <a:r>
              <a:rPr lang="en-US" sz="1600" dirty="0">
                <a:solidFill>
                  <a:srgbClr val="004C97"/>
                </a:solidFill>
                <a:latin typeface="Monaco" pitchFamily="2" charset="77"/>
              </a:rPr>
              <a:t> &gt; 12.0) &amp;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df.distallpngwest</a:t>
            </a:r>
            <a:r>
              <a:rPr lang="en-US" sz="1600" dirty="0">
                <a:solidFill>
                  <a:srgbClr val="004C97"/>
                </a:solidFill>
                <a:latin typeface="Monaco" pitchFamily="2" charset="77"/>
              </a:rPr>
              <a:t> &gt; 12.0) &amp;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df.distallpngfront</a:t>
            </a:r>
            <a:r>
              <a:rPr lang="en-US" sz="1600" dirty="0">
                <a:solidFill>
                  <a:srgbClr val="004C97"/>
                </a:solidFill>
                <a:latin typeface="Monaco" pitchFamily="2" charset="77"/>
              </a:rPr>
              <a:t> &gt; 18.0) &amp;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df.distallpngback</a:t>
            </a:r>
            <a:r>
              <a:rPr lang="en-US" sz="1600" dirty="0">
                <a:solidFill>
                  <a:srgbClr val="004C97"/>
                </a:solidFill>
                <a:latin typeface="Monaco" pitchFamily="2" charset="77"/>
              </a:rPr>
              <a:t> &gt; 18.0)</a:t>
            </a:r>
          </a:p>
          <a:p>
            <a:pPr marL="0" indent="0">
              <a:buNone/>
            </a:pPr>
            <a:endParaRPr lang="en-US" sz="2400" dirty="0">
              <a:solidFill>
                <a:srgbClr val="004C97"/>
              </a:solidFill>
            </a:endParaRPr>
          </a:p>
        </p:txBody>
      </p:sp>
      <p:sp>
        <p:nvSpPr>
          <p:cNvPr id="9" name="Content Placeholder 8">
            <a:extLst>
              <a:ext uri="{FF2B5EF4-FFF2-40B4-BE49-F238E27FC236}">
                <a16:creationId xmlns:a16="http://schemas.microsoft.com/office/drawing/2014/main" id="{07977EDE-B6BD-2E4F-879C-29EEB9BB35EC}"/>
              </a:ext>
            </a:extLst>
          </p:cNvPr>
          <p:cNvSpPr>
            <a:spLocks noGrp="1"/>
          </p:cNvSpPr>
          <p:nvPr>
            <p:ph sz="half" idx="15"/>
          </p:nvPr>
        </p:nvSpPr>
        <p:spPr>
          <a:xfrm>
            <a:off x="4692455" y="796397"/>
            <a:ext cx="3956245" cy="2243135"/>
          </a:xfrm>
        </p:spPr>
        <p:txBody>
          <a:bodyPr/>
          <a:lstStyle/>
          <a:p>
            <a:pPr marL="0" indent="0">
              <a:buNone/>
            </a:pPr>
            <a:r>
              <a:rPr lang="en-US" sz="1600" b="1" dirty="0">
                <a:solidFill>
                  <a:srgbClr val="004C97"/>
                </a:solidFill>
                <a:latin typeface="Monaco" pitchFamily="2" charset="77"/>
              </a:rPr>
              <a:t>def</a:t>
            </a:r>
            <a:r>
              <a:rPr lang="en-US" sz="1600" dirty="0">
                <a:solidFill>
                  <a:srgbClr val="004C97"/>
                </a:solidFill>
                <a:latin typeface="Monaco" pitchFamily="2" charset="77"/>
              </a:rPr>
              <a:t> </a:t>
            </a:r>
            <a:r>
              <a:rPr lang="en-US" sz="1600" dirty="0" err="1">
                <a:solidFill>
                  <a:srgbClr val="004C97"/>
                </a:solidFill>
                <a:latin typeface="Monaco" pitchFamily="2" charset="77"/>
              </a:rPr>
              <a:t>vtxelasticzCut</a:t>
            </a:r>
            <a:r>
              <a:rPr lang="en-US" sz="1600" dirty="0">
                <a:solidFill>
                  <a:srgbClr val="004C97"/>
                </a:solidFill>
                <a:latin typeface="Monaco" pitchFamily="2" charset="77"/>
              </a:rPr>
              <a:t>(tables):</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a:t>
            </a:r>
            <a:r>
              <a:rPr lang="en-US" sz="1600" dirty="0">
                <a:solidFill>
                  <a:srgbClr val="004C97"/>
                </a:solidFill>
                <a:latin typeface="Monaco" pitchFamily="2" charset="77"/>
              </a:rPr>
              <a:t> = tables['</a:t>
            </a:r>
            <a:r>
              <a:rPr lang="en-US" sz="1600" dirty="0" err="1">
                <a:solidFill>
                  <a:srgbClr val="004C97"/>
                </a:solidFill>
                <a:latin typeface="Monaco" pitchFamily="2" charset="77"/>
              </a:rPr>
              <a:t>vtx_elastic</a:t>
            </a:r>
            <a:r>
              <a:rPr lang="en-US" sz="1600" dirty="0">
                <a:solidFill>
                  <a:srgbClr val="004C97"/>
                </a:solidFill>
                <a:latin typeface="Monaco" pitchFamily="2" charset="77"/>
              </a:rPr>
              <a:t>']</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a:t>
            </a:r>
            <a:r>
              <a:rPr lang="en-US" sz="1600" dirty="0">
                <a:solidFill>
                  <a:srgbClr val="004C97"/>
                </a:solidFill>
                <a:latin typeface="Monaco" pitchFamily="2" charset="77"/>
              </a:rPr>
              <a:t>['good'] = </a:t>
            </a:r>
          </a:p>
          <a:p>
            <a:pPr marL="0" indent="0">
              <a:buNone/>
            </a:pPr>
            <a:r>
              <a:rPr lang="en-US" sz="1600" dirty="0">
                <a:solidFill>
                  <a:srgbClr val="004C97"/>
                </a:solidFill>
                <a:latin typeface="Monaco" pitchFamily="2" charset="77"/>
              </a:rPr>
              <a:t>        (</a:t>
            </a:r>
            <a:r>
              <a:rPr lang="en-US" sz="1600" dirty="0" err="1">
                <a:solidFill>
                  <a:srgbClr val="004C97"/>
                </a:solidFill>
                <a:latin typeface="Monaco" pitchFamily="2" charset="77"/>
              </a:rPr>
              <a:t>df.vtxid</a:t>
            </a:r>
            <a:r>
              <a:rPr lang="en-US" sz="1600" dirty="0">
                <a:solidFill>
                  <a:srgbClr val="004C97"/>
                </a:solidFill>
                <a:latin typeface="Monaco" pitchFamily="2" charset="77"/>
              </a:rPr>
              <a:t> == 0) &amp; (df.npng3d &gt; 0)</a:t>
            </a:r>
          </a:p>
          <a:p>
            <a:pPr marL="0" indent="0">
              <a:buNone/>
            </a:pPr>
            <a:r>
              <a:rPr lang="en-US" sz="1600" dirty="0">
                <a:solidFill>
                  <a:srgbClr val="004C97"/>
                </a:solidFill>
                <a:latin typeface="Monaco" pitchFamily="2" charset="77"/>
              </a:rPr>
              <a:t>    KL = ['run', '</a:t>
            </a:r>
            <a:r>
              <a:rPr lang="en-US" sz="1600" dirty="0" err="1">
                <a:solidFill>
                  <a:srgbClr val="004C97"/>
                </a:solidFill>
                <a:latin typeface="Monaco" pitchFamily="2" charset="77"/>
              </a:rPr>
              <a:t>subRun</a:t>
            </a:r>
            <a:r>
              <a:rPr lang="en-US" sz="1600" dirty="0">
                <a:solidFill>
                  <a:srgbClr val="004C97"/>
                </a:solidFill>
                <a:latin typeface="Monaco" pitchFamily="2" charset="77"/>
              </a:rPr>
              <a:t>', 'event', 'slice']</a:t>
            </a:r>
          </a:p>
          <a:p>
            <a:pPr marL="0" indent="0">
              <a:buNone/>
            </a:pPr>
            <a:r>
              <a:rPr lang="en-US" sz="1600" dirty="0">
                <a:solidFill>
                  <a:srgbClr val="004C97"/>
                </a:solidFill>
                <a:latin typeface="Monaco" pitchFamily="2" charset="77"/>
              </a:rPr>
              <a:t>    </a:t>
            </a:r>
            <a:r>
              <a:rPr lang="en-US" sz="1600" b="1" dirty="0">
                <a:solidFill>
                  <a:srgbClr val="004C97"/>
                </a:solidFill>
                <a:latin typeface="Monaco" pitchFamily="2" charset="77"/>
              </a:rPr>
              <a:t>return</a:t>
            </a:r>
            <a:r>
              <a:rPr lang="en-US" sz="1600" dirty="0">
                <a:solidFill>
                  <a:srgbClr val="004C97"/>
                </a:solidFill>
                <a:latin typeface="Monaco" pitchFamily="2" charset="77"/>
              </a:rPr>
              <a:t> </a:t>
            </a:r>
            <a:r>
              <a:rPr lang="en-US" sz="1600" dirty="0" err="1">
                <a:solidFill>
                  <a:srgbClr val="004C97"/>
                </a:solidFill>
                <a:latin typeface="Monaco" pitchFamily="2" charset="77"/>
              </a:rPr>
              <a:t>df.groupby</a:t>
            </a:r>
            <a:r>
              <a:rPr lang="en-US" sz="1600" dirty="0">
                <a:solidFill>
                  <a:srgbClr val="004C97"/>
                </a:solidFill>
                <a:latin typeface="Monaco" pitchFamily="2" charset="77"/>
              </a:rPr>
              <a:t>(KL)['good'].</a:t>
            </a:r>
            <a:r>
              <a:rPr lang="en-US" sz="1600" dirty="0" err="1">
                <a:solidFill>
                  <a:srgbClr val="004C97"/>
                </a:solidFill>
                <a:latin typeface="Monaco" pitchFamily="2" charset="77"/>
              </a:rPr>
              <a:t>agg</a:t>
            </a:r>
            <a:r>
              <a:rPr lang="en-US" sz="1600" dirty="0">
                <a:solidFill>
                  <a:srgbClr val="004C97"/>
                </a:solidFill>
                <a:latin typeface="Monaco" pitchFamily="2" charset="77"/>
              </a:rPr>
              <a:t>(</a:t>
            </a:r>
            <a:r>
              <a:rPr lang="en-US" sz="1600" dirty="0" err="1">
                <a:solidFill>
                  <a:srgbClr val="004C97"/>
                </a:solidFill>
                <a:latin typeface="Monaco" pitchFamily="2" charset="77"/>
              </a:rPr>
              <a:t>np.any</a:t>
            </a:r>
            <a:r>
              <a:rPr lang="en-US" sz="1600" dirty="0">
                <a:solidFill>
                  <a:srgbClr val="004C97"/>
                </a:solidFill>
                <a:latin typeface="Monaco" pitchFamily="2" charset="77"/>
              </a:rPr>
              <a:t>)</a:t>
            </a:r>
          </a:p>
        </p:txBody>
      </p:sp>
      <p:sp>
        <p:nvSpPr>
          <p:cNvPr id="10" name="Text Placeholder 9">
            <a:extLst>
              <a:ext uri="{FF2B5EF4-FFF2-40B4-BE49-F238E27FC236}">
                <a16:creationId xmlns:a16="http://schemas.microsoft.com/office/drawing/2014/main" id="{CCDFA491-8610-5746-9CB4-37F07B2D8FF2}"/>
              </a:ext>
            </a:extLst>
          </p:cNvPr>
          <p:cNvSpPr>
            <a:spLocks noGrp="1"/>
          </p:cNvSpPr>
          <p:nvPr>
            <p:ph type="body" sz="half" idx="16"/>
          </p:nvPr>
        </p:nvSpPr>
        <p:spPr>
          <a:xfrm>
            <a:off x="108150" y="2886821"/>
            <a:ext cx="4326691" cy="1847720"/>
          </a:xfrm>
        </p:spPr>
        <p:txBody>
          <a:bodyPr/>
          <a:lstStyle/>
          <a:p>
            <a:pPr marL="285750" indent="-285750">
              <a:buFont typeface="Arial" panose="020B0604020202020204" pitchFamily="34" charset="0"/>
              <a:buChar char="•"/>
            </a:pPr>
            <a:r>
              <a:rPr lang="en-US" sz="1600" b="0" dirty="0">
                <a:solidFill>
                  <a:srgbClr val="404040"/>
                </a:solidFill>
              </a:rPr>
              <a:t>Selection can be done on multiple columns of a table.</a:t>
            </a:r>
          </a:p>
          <a:p>
            <a:pPr marL="285750" indent="-285750">
              <a:buFont typeface="Arial" panose="020B0604020202020204" pitchFamily="34" charset="0"/>
              <a:buChar char="•"/>
            </a:pPr>
            <a:r>
              <a:rPr lang="en-US" sz="1600" b="0" dirty="0">
                <a:solidFill>
                  <a:srgbClr val="404040"/>
                </a:solidFill>
              </a:rPr>
              <a:t>Logical operations are connected by </a:t>
            </a:r>
            <a:r>
              <a:rPr lang="en-US" sz="1600" b="0" dirty="0">
                <a:solidFill>
                  <a:srgbClr val="404040"/>
                </a:solidFill>
                <a:latin typeface="Monaco" pitchFamily="2" charset="77"/>
              </a:rPr>
              <a:t>&amp;</a:t>
            </a:r>
            <a:r>
              <a:rPr lang="en-US" sz="1600" b="0" dirty="0">
                <a:solidFill>
                  <a:srgbClr val="404040"/>
                </a:solidFill>
              </a:rPr>
              <a:t> operator.</a:t>
            </a:r>
          </a:p>
          <a:p>
            <a:pPr marL="285750" indent="-285750">
              <a:buFont typeface="Arial" panose="020B0604020202020204" pitchFamily="34" charset="0"/>
              <a:buChar char="•"/>
            </a:pPr>
            <a:r>
              <a:rPr lang="en-US" sz="1600" b="0" dirty="0">
                <a:solidFill>
                  <a:srgbClr val="404040"/>
                </a:solidFill>
              </a:rPr>
              <a:t>Data parallelism is totally </a:t>
            </a:r>
            <a:r>
              <a:rPr lang="en-US" sz="1600" b="0" i="1" dirty="0">
                <a:solidFill>
                  <a:srgbClr val="404040"/>
                </a:solidFill>
              </a:rPr>
              <a:t>implicit.</a:t>
            </a:r>
          </a:p>
          <a:p>
            <a:pPr marL="285750" indent="-285750">
              <a:buFont typeface="Arial" panose="020B0604020202020204" pitchFamily="34" charset="0"/>
              <a:buChar char="•"/>
            </a:pPr>
            <a:r>
              <a:rPr lang="en-US" sz="1600" b="0" dirty="0">
                <a:solidFill>
                  <a:srgbClr val="404040"/>
                </a:solidFill>
              </a:rPr>
              <a:t>Returns an array with one logical value per </a:t>
            </a:r>
            <a:r>
              <a:rPr lang="en-US" sz="1600" b="0" i="1" dirty="0">
                <a:solidFill>
                  <a:srgbClr val="404040"/>
                </a:solidFill>
              </a:rPr>
              <a:t>slice</a:t>
            </a:r>
            <a:r>
              <a:rPr lang="en-US" sz="1600" b="0" dirty="0">
                <a:solidFill>
                  <a:srgbClr val="404040"/>
                </a:solidFill>
              </a:rPr>
              <a:t>.</a:t>
            </a:r>
          </a:p>
        </p:txBody>
      </p:sp>
      <p:sp>
        <p:nvSpPr>
          <p:cNvPr id="11" name="Text Placeholder 10">
            <a:extLst>
              <a:ext uri="{FF2B5EF4-FFF2-40B4-BE49-F238E27FC236}">
                <a16:creationId xmlns:a16="http://schemas.microsoft.com/office/drawing/2014/main" id="{B99559C8-32D2-2547-8E46-641ACD925217}"/>
              </a:ext>
            </a:extLst>
          </p:cNvPr>
          <p:cNvSpPr>
            <a:spLocks noGrp="1"/>
          </p:cNvSpPr>
          <p:nvPr>
            <p:ph type="body" sz="half" idx="19"/>
          </p:nvPr>
        </p:nvSpPr>
        <p:spPr>
          <a:xfrm>
            <a:off x="4658583" y="2925233"/>
            <a:ext cx="4377267" cy="1665687"/>
          </a:xfrm>
        </p:spPr>
        <p:txBody>
          <a:bodyPr/>
          <a:lstStyle/>
          <a:p>
            <a:pPr marL="285750" indent="-285750">
              <a:buFont typeface="Arial" panose="020B0604020202020204" pitchFamily="34" charset="0"/>
              <a:buChar char="•"/>
            </a:pPr>
            <a:r>
              <a:rPr lang="en-US" sz="1600" b="0" i="1" dirty="0" err="1">
                <a:solidFill>
                  <a:srgbClr val="404040"/>
                </a:solidFill>
              </a:rPr>
              <a:t>vtx_elastic</a:t>
            </a:r>
            <a:r>
              <a:rPr lang="en-US" sz="1600" b="0" dirty="0">
                <a:solidFill>
                  <a:srgbClr val="404040"/>
                </a:solidFill>
              </a:rPr>
              <a:t> table has one entry per </a:t>
            </a:r>
            <a:r>
              <a:rPr lang="en-US" sz="1600" b="0" i="1" dirty="0">
                <a:solidFill>
                  <a:srgbClr val="404040"/>
                </a:solidFill>
              </a:rPr>
              <a:t>vertex;</a:t>
            </a:r>
            <a:r>
              <a:rPr lang="en-US" sz="1600" b="0" dirty="0">
                <a:solidFill>
                  <a:srgbClr val="404040"/>
                </a:solidFill>
              </a:rPr>
              <a:t> may be more than 1 per slice.</a:t>
            </a:r>
          </a:p>
          <a:p>
            <a:pPr marL="285750" indent="-285750">
              <a:buFont typeface="Arial" panose="020B0604020202020204" pitchFamily="34" charset="0"/>
              <a:buChar char="•"/>
            </a:pPr>
            <a:r>
              <a:rPr lang="en-US" sz="1600" b="0" i="1" dirty="0" err="1">
                <a:solidFill>
                  <a:srgbClr val="404040"/>
                </a:solidFill>
              </a:rPr>
              <a:t>groupby</a:t>
            </a:r>
            <a:r>
              <a:rPr lang="en-US" sz="1600" b="0" dirty="0">
                <a:solidFill>
                  <a:srgbClr val="404040"/>
                </a:solidFill>
              </a:rPr>
              <a:t> combines results for all vertices in one slice.</a:t>
            </a:r>
          </a:p>
          <a:p>
            <a:pPr marL="285750" indent="-285750">
              <a:buFont typeface="Arial" panose="020B0604020202020204" pitchFamily="34" charset="0"/>
              <a:buChar char="•"/>
            </a:pPr>
            <a:r>
              <a:rPr lang="en-US" sz="1600" b="0" dirty="0">
                <a:solidFill>
                  <a:srgbClr val="404040"/>
                </a:solidFill>
              </a:rPr>
              <a:t>Returns an array with one logical value per </a:t>
            </a:r>
            <a:r>
              <a:rPr lang="en-US" sz="1600" b="0" i="1" dirty="0">
                <a:solidFill>
                  <a:srgbClr val="404040"/>
                </a:solidFill>
              </a:rPr>
              <a:t>slice</a:t>
            </a:r>
            <a:r>
              <a:rPr lang="en-US" sz="1600" b="0" dirty="0">
                <a:solidFill>
                  <a:srgbClr val="404040"/>
                </a:solidFill>
              </a:rPr>
              <a:t>.</a:t>
            </a:r>
          </a:p>
        </p:txBody>
      </p:sp>
      <p:sp>
        <p:nvSpPr>
          <p:cNvPr id="4" name="Date Placeholder 3">
            <a:extLst>
              <a:ext uri="{FF2B5EF4-FFF2-40B4-BE49-F238E27FC236}">
                <a16:creationId xmlns:a16="http://schemas.microsoft.com/office/drawing/2014/main" id="{E8FF2938-F178-3D4A-8986-2A8AC3D66979}"/>
              </a:ext>
            </a:extLst>
          </p:cNvPr>
          <p:cNvSpPr>
            <a:spLocks noGrp="1"/>
          </p:cNvSpPr>
          <p:nvPr>
            <p:ph type="dt" sz="half" idx="2"/>
          </p:nvPr>
        </p:nvSpPr>
        <p:spPr>
          <a:xfrm>
            <a:off x="469623" y="4861715"/>
            <a:ext cx="613971" cy="180975"/>
          </a:xfrm>
        </p:spPr>
        <p:txBody>
          <a:bodyPr/>
          <a:lstStyle/>
          <a:p>
            <a:pPr>
              <a:defRPr/>
            </a:pPr>
            <a:r>
              <a:rPr lang="en-US" dirty="0"/>
              <a:t>7/09/2018 </a:t>
            </a:r>
          </a:p>
        </p:txBody>
      </p:sp>
      <p:sp>
        <p:nvSpPr>
          <p:cNvPr id="6" name="Slide Number Placeholder 5">
            <a:extLst>
              <a:ext uri="{FF2B5EF4-FFF2-40B4-BE49-F238E27FC236}">
                <a16:creationId xmlns:a16="http://schemas.microsoft.com/office/drawing/2014/main" id="{C5695E12-17BE-A749-875C-3AFC6EB3EBCF}"/>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Title 6">
            <a:extLst>
              <a:ext uri="{FF2B5EF4-FFF2-40B4-BE49-F238E27FC236}">
                <a16:creationId xmlns:a16="http://schemas.microsoft.com/office/drawing/2014/main" id="{5EB665AC-79A1-C245-9731-F6F4E761182E}"/>
              </a:ext>
            </a:extLst>
          </p:cNvPr>
          <p:cNvSpPr>
            <a:spLocks noGrp="1"/>
          </p:cNvSpPr>
          <p:nvPr>
            <p:ph type="title"/>
          </p:nvPr>
        </p:nvSpPr>
        <p:spPr>
          <a:xfrm>
            <a:off x="228600" y="306812"/>
            <a:ext cx="8686800" cy="320908"/>
          </a:xfrm>
        </p:spPr>
        <p:txBody>
          <a:bodyPr/>
          <a:lstStyle/>
          <a:p>
            <a:r>
              <a:rPr lang="en-US" dirty="0"/>
              <a:t>Example selection code</a:t>
            </a:r>
          </a:p>
        </p:txBody>
      </p:sp>
      <p:sp>
        <p:nvSpPr>
          <p:cNvPr id="12" name="Footer Placeholder 4">
            <a:extLst>
              <a:ext uri="{FF2B5EF4-FFF2-40B4-BE49-F238E27FC236}">
                <a16:creationId xmlns:a16="http://schemas.microsoft.com/office/drawing/2014/main" id="{09360494-A0FC-4D2C-B663-54B8B812B8BD}"/>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310723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A4B2E-1228-6443-A030-4601DA7A1DEC}"/>
              </a:ext>
            </a:extLst>
          </p:cNvPr>
          <p:cNvSpPr>
            <a:spLocks noGrp="1"/>
          </p:cNvSpPr>
          <p:nvPr>
            <p:ph idx="1"/>
          </p:nvPr>
        </p:nvSpPr>
        <p:spPr/>
        <p:txBody>
          <a:bodyPr/>
          <a:lstStyle/>
          <a:p>
            <a:r>
              <a:rPr lang="en-US" dirty="0" err="1"/>
              <a:t>NOvA</a:t>
            </a:r>
            <a:r>
              <a:rPr lang="en-US" dirty="0"/>
              <a:t> has taken ownership of our HDF “</a:t>
            </a:r>
            <a:r>
              <a:rPr lang="en-US" dirty="0" err="1"/>
              <a:t>ntuple</a:t>
            </a:r>
            <a:r>
              <a:rPr lang="en-US" dirty="0"/>
              <a:t>” production code</a:t>
            </a:r>
          </a:p>
          <a:p>
            <a:pPr lvl="1"/>
            <a:r>
              <a:rPr lang="en-US" dirty="0"/>
              <a:t>They will use this in their own future production.</a:t>
            </a:r>
          </a:p>
          <a:p>
            <a:pPr lvl="1"/>
            <a:r>
              <a:rPr lang="en-US" dirty="0"/>
              <a:t>Especially interested in using for machine learning; many tools work with HDF5 files.</a:t>
            </a:r>
          </a:p>
          <a:p>
            <a:r>
              <a:rPr lang="en-US" dirty="0"/>
              <a:t>We will be comparing performance with C++-MPI implementation.</a:t>
            </a:r>
          </a:p>
          <a:p>
            <a:r>
              <a:rPr lang="en-US" dirty="0"/>
              <a:t>Integration with larger workflow that is also part of the </a:t>
            </a:r>
            <a:r>
              <a:rPr lang="en-US" dirty="0" err="1"/>
              <a:t>SciDAC</a:t>
            </a:r>
            <a:r>
              <a:rPr lang="en-US" dirty="0"/>
              <a:t> project</a:t>
            </a:r>
          </a:p>
          <a:p>
            <a:pPr lvl="1"/>
            <a:r>
              <a:rPr lang="en-US" dirty="0"/>
              <a:t>use of changes in event selection criteria to evaluation systematic uncertainties in the mixing parameter measurements</a:t>
            </a:r>
          </a:p>
          <a:p>
            <a:pPr lvl="1"/>
            <a:r>
              <a:rPr lang="en-US" dirty="0"/>
              <a:t>one integrated MPI program, to take best advantage of HPC platform.</a:t>
            </a:r>
          </a:p>
        </p:txBody>
      </p:sp>
      <p:sp>
        <p:nvSpPr>
          <p:cNvPr id="3" name="Title 2">
            <a:extLst>
              <a:ext uri="{FF2B5EF4-FFF2-40B4-BE49-F238E27FC236}">
                <a16:creationId xmlns:a16="http://schemas.microsoft.com/office/drawing/2014/main" id="{702F2961-49A9-0843-B493-4E04A1944DE6}"/>
              </a:ext>
            </a:extLst>
          </p:cNvPr>
          <p:cNvSpPr>
            <a:spLocks noGrp="1"/>
          </p:cNvSpPr>
          <p:nvPr>
            <p:ph type="title"/>
          </p:nvPr>
        </p:nvSpPr>
        <p:spPr/>
        <p:txBody>
          <a:bodyPr/>
          <a:lstStyle/>
          <a:p>
            <a:r>
              <a:rPr lang="en-US" dirty="0"/>
              <a:t>Current status</a:t>
            </a:r>
          </a:p>
        </p:txBody>
      </p:sp>
      <p:sp>
        <p:nvSpPr>
          <p:cNvPr id="4" name="Date Placeholder 3">
            <a:extLst>
              <a:ext uri="{FF2B5EF4-FFF2-40B4-BE49-F238E27FC236}">
                <a16:creationId xmlns:a16="http://schemas.microsoft.com/office/drawing/2014/main" id="{8BEE0764-A4A0-B549-A231-11A2939872B2}"/>
              </a:ext>
            </a:extLst>
          </p:cNvPr>
          <p:cNvSpPr>
            <a:spLocks noGrp="1"/>
          </p:cNvSpPr>
          <p:nvPr>
            <p:ph type="dt" sz="half" idx="2"/>
          </p:nvPr>
        </p:nvSpPr>
        <p:spPr/>
        <p:txBody>
          <a:bodyPr/>
          <a:lstStyle/>
          <a:p>
            <a:pPr>
              <a:defRPr/>
            </a:pPr>
            <a:r>
              <a:rPr lang="en-US"/>
              <a:t>7/09/2018 </a:t>
            </a:r>
            <a:endParaRPr lang="en-US" dirty="0"/>
          </a:p>
        </p:txBody>
      </p:sp>
      <p:sp>
        <p:nvSpPr>
          <p:cNvPr id="6" name="Slide Number Placeholder 5">
            <a:extLst>
              <a:ext uri="{FF2B5EF4-FFF2-40B4-BE49-F238E27FC236}">
                <a16:creationId xmlns:a16="http://schemas.microsoft.com/office/drawing/2014/main" id="{DCBD42A6-9E20-FA4D-95D4-8E1E87BDA2CC}"/>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Footer Placeholder 4">
            <a:extLst>
              <a:ext uri="{FF2B5EF4-FFF2-40B4-BE49-F238E27FC236}">
                <a16:creationId xmlns:a16="http://schemas.microsoft.com/office/drawing/2014/main" id="{FA0D80F2-2972-46AC-B8A7-66DD2CE8F2A0}"/>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59549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5F04A-FE7C-41C3-82BB-B8B0E1F76B65}"/>
              </a:ext>
            </a:extLst>
          </p:cNvPr>
          <p:cNvSpPr>
            <a:spLocks noGrp="1"/>
          </p:cNvSpPr>
          <p:nvPr>
            <p:ph idx="1"/>
          </p:nvPr>
        </p:nvSpPr>
        <p:spPr>
          <a:xfrm>
            <a:off x="228603" y="3523999"/>
            <a:ext cx="8672513" cy="1066919"/>
          </a:xfrm>
        </p:spPr>
        <p:txBody>
          <a:bodyPr/>
          <a:lstStyle/>
          <a:p>
            <a:endParaRPr lang="en-US" dirty="0"/>
          </a:p>
        </p:txBody>
      </p:sp>
      <p:sp>
        <p:nvSpPr>
          <p:cNvPr id="3" name="Title 2">
            <a:extLst>
              <a:ext uri="{FF2B5EF4-FFF2-40B4-BE49-F238E27FC236}">
                <a16:creationId xmlns:a16="http://schemas.microsoft.com/office/drawing/2014/main" id="{896A49C7-68A8-42FB-B565-90CD75BF3CC5}"/>
              </a:ext>
            </a:extLst>
          </p:cNvPr>
          <p:cNvSpPr>
            <a:spLocks noGrp="1"/>
          </p:cNvSpPr>
          <p:nvPr>
            <p:ph type="title"/>
          </p:nvPr>
        </p:nvSpPr>
        <p:spPr>
          <a:xfrm>
            <a:off x="242884" y="1298593"/>
            <a:ext cx="8686800" cy="320908"/>
          </a:xfrm>
        </p:spPr>
        <p:txBody>
          <a:bodyPr/>
          <a:lstStyle/>
          <a:p>
            <a:r>
              <a:rPr lang="en-US" dirty="0"/>
              <a:t>Object store for physics data</a:t>
            </a:r>
          </a:p>
        </p:txBody>
      </p:sp>
      <p:sp>
        <p:nvSpPr>
          <p:cNvPr id="4" name="Date Placeholder 3">
            <a:extLst>
              <a:ext uri="{FF2B5EF4-FFF2-40B4-BE49-F238E27FC236}">
                <a16:creationId xmlns:a16="http://schemas.microsoft.com/office/drawing/2014/main" id="{FB350BB4-AA4F-42C4-BEAB-40387AA0260F}"/>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7827D85C-A34B-4137-AED1-403DE16B1BC6}"/>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B2311C3E-BB44-4663-A48B-6A8ADCBBD852}"/>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3590246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idx="1"/>
          </p:nvPr>
        </p:nvSpPr>
        <p:spPr>
          <a:xfrm>
            <a:off x="228603" y="739140"/>
            <a:ext cx="8672513" cy="3851779"/>
          </a:xfrm>
          <a:prstGeom prst="rect">
            <a:avLst/>
          </a:prstGeom>
        </p:spPr>
        <p:txBody>
          <a:bodyPr spcFirstLastPara="1" vert="horz" wrap="square" lIns="91425" tIns="91425" rIns="91425" bIns="91425" numCol="1" anchor="t" anchorCtr="0" compatLnSpc="1">
            <a:prstTxWarp prst="textNoShape">
              <a:avLst/>
            </a:prstTxWarp>
            <a:noAutofit/>
          </a:bodyPr>
          <a:lstStyle/>
          <a:p>
            <a:pPr marL="114297" indent="0">
              <a:buNone/>
            </a:pPr>
            <a:r>
              <a:rPr lang="en-US" sz="1500" b="1" dirty="0"/>
              <a:t>Goals:</a:t>
            </a:r>
          </a:p>
          <a:p>
            <a:r>
              <a:rPr lang="en-US" sz="1500" dirty="0"/>
              <a:t>Manage physics event data from simulation and experiment </a:t>
            </a:r>
            <a:br>
              <a:rPr lang="en-US" sz="1500" dirty="0"/>
            </a:br>
            <a:r>
              <a:rPr lang="en-US" sz="1500" dirty="0"/>
              <a:t>through multiple phases of analysis</a:t>
            </a:r>
          </a:p>
          <a:p>
            <a:r>
              <a:rPr lang="en-US" sz="1500" dirty="0"/>
              <a:t>Accelerate access by retaining data in the system </a:t>
            </a:r>
            <a:br>
              <a:rPr lang="en-US" sz="1500" dirty="0"/>
            </a:br>
            <a:r>
              <a:rPr lang="en-US" sz="1500" dirty="0"/>
              <a:t>throughout analysis process</a:t>
            </a:r>
          </a:p>
          <a:p>
            <a:r>
              <a:rPr lang="en-US" sz="1500" dirty="0"/>
              <a:t>Reuses components from Mochi ASCR R&amp;D project</a:t>
            </a:r>
          </a:p>
          <a:p>
            <a:pPr marL="114297" indent="0">
              <a:buNone/>
            </a:pPr>
            <a:r>
              <a:rPr lang="en-US" sz="1500" b="1" dirty="0"/>
              <a:t>Properties:</a:t>
            </a:r>
          </a:p>
          <a:p>
            <a:r>
              <a:rPr lang="en-US" sz="1500" dirty="0"/>
              <a:t>Write-once, read-many</a:t>
            </a:r>
          </a:p>
          <a:p>
            <a:r>
              <a:rPr lang="en-US" sz="1500" dirty="0"/>
              <a:t>Hierarchical namespace (datasets, runs, </a:t>
            </a:r>
            <a:r>
              <a:rPr lang="en-US" sz="1500" dirty="0" err="1"/>
              <a:t>subruns</a:t>
            </a:r>
            <a:r>
              <a:rPr lang="en-US" sz="1500" dirty="0"/>
              <a:t>)</a:t>
            </a:r>
          </a:p>
          <a:p>
            <a:r>
              <a:rPr lang="en-US" sz="1500" dirty="0"/>
              <a:t>C++ API (serialization of C++ objects)</a:t>
            </a:r>
          </a:p>
          <a:p>
            <a:pPr marL="114297" indent="0">
              <a:buNone/>
            </a:pPr>
            <a:r>
              <a:rPr lang="en-US" sz="1500" b="1" dirty="0"/>
              <a:t>Components:</a:t>
            </a:r>
          </a:p>
          <a:p>
            <a:r>
              <a:rPr lang="en-US" sz="1500" dirty="0"/>
              <a:t>Mercury, </a:t>
            </a:r>
            <a:r>
              <a:rPr lang="en-US" sz="1500" dirty="0" err="1"/>
              <a:t>Argobots</a:t>
            </a:r>
            <a:r>
              <a:rPr lang="en-US" sz="1500" dirty="0"/>
              <a:t>, Margo, SDSKV, BAKE, SSG</a:t>
            </a:r>
          </a:p>
          <a:p>
            <a:r>
              <a:rPr lang="en-US" sz="1500" b="1" dirty="0"/>
              <a:t>New code: C++ event interface</a:t>
            </a:r>
            <a:br>
              <a:rPr lang="en-US" sz="1500" b="1" dirty="0"/>
            </a:br>
            <a:r>
              <a:rPr lang="en-US" sz="1500" b="1" dirty="0"/>
              <a:t>                     Map data model into stores</a:t>
            </a:r>
          </a:p>
        </p:txBody>
      </p:sp>
      <p:sp>
        <p:nvSpPr>
          <p:cNvPr id="210" name="Shape 210"/>
          <p:cNvSpPr txBox="1">
            <a:spLocks noGrp="1"/>
          </p:cNvSpPr>
          <p:nvPr>
            <p:ph type="title"/>
          </p:nvPr>
        </p:nvSpPr>
        <p:spPr>
          <a:prstGeom prst="rect">
            <a:avLst/>
          </a:prstGeom>
        </p:spPr>
        <p:txBody>
          <a:bodyPr spcFirstLastPara="1" vert="horz" wrap="square" lIns="91425" tIns="91425" rIns="91425" bIns="91425" numCol="1" anchor="ctr" anchorCtr="0" compatLnSpc="1">
            <a:prstTxWarp prst="textNoShape">
              <a:avLst/>
            </a:prstTxWarp>
            <a:noAutofit/>
          </a:bodyPr>
          <a:lstStyle/>
          <a:p>
            <a:r>
              <a:rPr lang="en-US" dirty="0" err="1"/>
              <a:t>HEPnOS</a:t>
            </a:r>
            <a:r>
              <a:rPr lang="en-US" dirty="0"/>
              <a:t>: Fast Event-Store for HEP (on HPC)</a:t>
            </a:r>
            <a:endParaRPr dirty="0"/>
          </a:p>
        </p:txBody>
      </p:sp>
      <p:grpSp>
        <p:nvGrpSpPr>
          <p:cNvPr id="27" name="Group 26">
            <a:extLst>
              <a:ext uri="{FF2B5EF4-FFF2-40B4-BE49-F238E27FC236}">
                <a16:creationId xmlns:a16="http://schemas.microsoft.com/office/drawing/2014/main" id="{680BC486-73DC-074E-AB94-3CBE79900D79}"/>
              </a:ext>
            </a:extLst>
          </p:cNvPr>
          <p:cNvGrpSpPr/>
          <p:nvPr/>
        </p:nvGrpSpPr>
        <p:grpSpPr>
          <a:xfrm>
            <a:off x="5025872" y="1123682"/>
            <a:ext cx="4024796" cy="3226765"/>
            <a:chOff x="5133972" y="1714009"/>
            <a:chExt cx="5366394" cy="4302353"/>
          </a:xfrm>
        </p:grpSpPr>
        <p:sp>
          <p:nvSpPr>
            <p:cNvPr id="28" name="Shape 226">
              <a:extLst>
                <a:ext uri="{FF2B5EF4-FFF2-40B4-BE49-F238E27FC236}">
                  <a16:creationId xmlns:a16="http://schemas.microsoft.com/office/drawing/2014/main" id="{5600D0F0-44BD-5E43-95E2-A773C8B22064}"/>
                </a:ext>
              </a:extLst>
            </p:cNvPr>
            <p:cNvSpPr txBox="1"/>
            <p:nvPr/>
          </p:nvSpPr>
          <p:spPr>
            <a:xfrm>
              <a:off x="5137265" y="3454163"/>
              <a:ext cx="4958824" cy="1742043"/>
            </a:xfrm>
            <a:prstGeom prst="rect">
              <a:avLst/>
            </a:prstGeom>
            <a:solidFill>
              <a:schemeClr val="bg2">
                <a:lumMod val="90000"/>
              </a:schemeClr>
            </a:solidFill>
            <a:ln w="19050" cap="flat" cmpd="sng">
              <a:solidFill>
                <a:schemeClr val="tx1"/>
              </a:solidFill>
              <a:prstDash val="dash"/>
              <a:round/>
              <a:headEnd type="none" w="sm" len="sm"/>
              <a:tailEnd type="none" w="sm" len="sm"/>
            </a:ln>
          </p:spPr>
          <p:txBody>
            <a:bodyPr spcFirstLastPara="1" wrap="square" lIns="91425" tIns="91425" rIns="91425" bIns="91425" anchor="t" anchorCtr="0">
              <a:noAutofit/>
            </a:bodyPr>
            <a:lstStyle/>
            <a:p>
              <a:pPr>
                <a:spcBef>
                  <a:spcPts val="0"/>
                </a:spcBef>
                <a:spcAft>
                  <a:spcPts val="0"/>
                </a:spcAft>
              </a:pPr>
              <a:endParaRPr sz="1800">
                <a:latin typeface="Calibri" panose="020F0502020204030204" pitchFamily="34" charset="0"/>
                <a:cs typeface="Calibri" panose="020F0502020204030204" pitchFamily="34" charset="0"/>
              </a:endParaRPr>
            </a:p>
            <a:p>
              <a:pPr>
                <a:spcBef>
                  <a:spcPts val="0"/>
                </a:spcBef>
                <a:spcAft>
                  <a:spcPts val="0"/>
                </a:spcAft>
              </a:pPr>
              <a:endParaRPr sz="1800">
                <a:latin typeface="Calibri" panose="020F0502020204030204" pitchFamily="34" charset="0"/>
                <a:cs typeface="Calibri" panose="020F0502020204030204" pitchFamily="34" charset="0"/>
              </a:endParaRPr>
            </a:p>
          </p:txBody>
        </p:sp>
        <p:sp>
          <p:nvSpPr>
            <p:cNvPr id="29" name="Shape 226">
              <a:extLst>
                <a:ext uri="{FF2B5EF4-FFF2-40B4-BE49-F238E27FC236}">
                  <a16:creationId xmlns:a16="http://schemas.microsoft.com/office/drawing/2014/main" id="{075A4A5B-018D-1842-AE14-B5385DA6EDF7}"/>
                </a:ext>
              </a:extLst>
            </p:cNvPr>
            <p:cNvSpPr txBox="1"/>
            <p:nvPr/>
          </p:nvSpPr>
          <p:spPr>
            <a:xfrm>
              <a:off x="5286894" y="3607723"/>
              <a:ext cx="5004351" cy="1795550"/>
            </a:xfrm>
            <a:prstGeom prst="rect">
              <a:avLst/>
            </a:prstGeom>
            <a:solidFill>
              <a:schemeClr val="bg2">
                <a:lumMod val="90000"/>
              </a:schemeClr>
            </a:solidFill>
            <a:ln w="19050" cap="flat" cmpd="sng">
              <a:solidFill>
                <a:schemeClr val="tx1"/>
              </a:solidFill>
              <a:prstDash val="dash"/>
              <a:round/>
              <a:headEnd type="none" w="sm" len="sm"/>
              <a:tailEnd type="none" w="sm" len="sm"/>
            </a:ln>
          </p:spPr>
          <p:txBody>
            <a:bodyPr spcFirstLastPara="1" wrap="square" lIns="91425" tIns="91425" rIns="91425" bIns="91425" anchor="t" anchorCtr="0">
              <a:noAutofit/>
            </a:bodyPr>
            <a:lstStyle/>
            <a:p>
              <a:pPr>
                <a:spcBef>
                  <a:spcPts val="0"/>
                </a:spcBef>
                <a:spcAft>
                  <a:spcPts val="0"/>
                </a:spcAft>
              </a:pPr>
              <a:endParaRPr sz="1800">
                <a:latin typeface="Calibri" panose="020F0502020204030204" pitchFamily="34" charset="0"/>
                <a:cs typeface="Calibri" panose="020F0502020204030204" pitchFamily="34" charset="0"/>
              </a:endParaRPr>
            </a:p>
            <a:p>
              <a:pPr>
                <a:spcBef>
                  <a:spcPts val="0"/>
                </a:spcBef>
                <a:spcAft>
                  <a:spcPts val="0"/>
                </a:spcAft>
              </a:pPr>
              <a:endParaRPr sz="1800">
                <a:latin typeface="Calibri" panose="020F0502020204030204" pitchFamily="34" charset="0"/>
                <a:cs typeface="Calibri" panose="020F0502020204030204" pitchFamily="34" charset="0"/>
              </a:endParaRPr>
            </a:p>
          </p:txBody>
        </p:sp>
        <p:sp>
          <p:nvSpPr>
            <p:cNvPr id="30" name="Shape 226">
              <a:extLst>
                <a:ext uri="{FF2B5EF4-FFF2-40B4-BE49-F238E27FC236}">
                  <a16:creationId xmlns:a16="http://schemas.microsoft.com/office/drawing/2014/main" id="{C43AEB0E-BC23-824E-9F9E-C3FBE2D0382C}"/>
                </a:ext>
              </a:extLst>
            </p:cNvPr>
            <p:cNvSpPr txBox="1"/>
            <p:nvPr/>
          </p:nvSpPr>
          <p:spPr>
            <a:xfrm>
              <a:off x="5453149" y="3732622"/>
              <a:ext cx="5047217" cy="1757710"/>
            </a:xfrm>
            <a:prstGeom prst="rect">
              <a:avLst/>
            </a:prstGeom>
            <a:solidFill>
              <a:schemeClr val="bg2">
                <a:lumMod val="90000"/>
              </a:schemeClr>
            </a:solidFill>
            <a:ln w="19050" cap="flat" cmpd="sng">
              <a:solidFill>
                <a:schemeClr val="tx1"/>
              </a:solidFill>
              <a:prstDash val="dash"/>
              <a:round/>
              <a:headEnd type="none" w="sm" len="sm"/>
              <a:tailEnd type="none" w="sm" len="sm"/>
            </a:ln>
          </p:spPr>
          <p:txBody>
            <a:bodyPr spcFirstLastPara="1" wrap="square" lIns="91425" tIns="91425" rIns="91425" bIns="91425" anchor="t" anchorCtr="0">
              <a:noAutofit/>
            </a:bodyPr>
            <a:lstStyle/>
            <a:p>
              <a:pPr>
                <a:spcBef>
                  <a:spcPts val="0"/>
                </a:spcBef>
                <a:spcAft>
                  <a:spcPts val="0"/>
                </a:spcAft>
              </a:pPr>
              <a:endParaRPr sz="1800">
                <a:latin typeface="Calibri" panose="020F0502020204030204" pitchFamily="34" charset="0"/>
                <a:cs typeface="Calibri" panose="020F0502020204030204" pitchFamily="34" charset="0"/>
              </a:endParaRPr>
            </a:p>
            <a:p>
              <a:pPr>
                <a:spcBef>
                  <a:spcPts val="0"/>
                </a:spcBef>
                <a:spcAft>
                  <a:spcPts val="0"/>
                </a:spcAft>
              </a:pPr>
              <a:endParaRPr sz="1800">
                <a:latin typeface="Calibri" panose="020F0502020204030204" pitchFamily="34" charset="0"/>
                <a:cs typeface="Calibri" panose="020F0502020204030204" pitchFamily="34" charset="0"/>
              </a:endParaRPr>
            </a:p>
          </p:txBody>
        </p:sp>
        <p:sp>
          <p:nvSpPr>
            <p:cNvPr id="31" name="Shape 228">
              <a:extLst>
                <a:ext uri="{FF2B5EF4-FFF2-40B4-BE49-F238E27FC236}">
                  <a16:creationId xmlns:a16="http://schemas.microsoft.com/office/drawing/2014/main" id="{A8D6B3A5-E3B8-4E4F-A1E1-4A42D69B08F4}"/>
                </a:ext>
              </a:extLst>
            </p:cNvPr>
            <p:cNvSpPr/>
            <p:nvPr/>
          </p:nvSpPr>
          <p:spPr>
            <a:xfrm>
              <a:off x="5676051" y="4126482"/>
              <a:ext cx="1359304" cy="68566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1800" dirty="0">
                  <a:latin typeface="Calibri" panose="020F0502020204030204" pitchFamily="34" charset="0"/>
                  <a:cs typeface="Calibri" panose="020F0502020204030204" pitchFamily="34" charset="0"/>
                </a:rPr>
                <a:t>BAKE</a:t>
              </a:r>
              <a:endParaRPr sz="1800" dirty="0">
                <a:latin typeface="Calibri" panose="020F0502020204030204" pitchFamily="34" charset="0"/>
                <a:cs typeface="Calibri" panose="020F0502020204030204" pitchFamily="34" charset="0"/>
              </a:endParaRPr>
            </a:p>
          </p:txBody>
        </p:sp>
        <p:sp>
          <p:nvSpPr>
            <p:cNvPr id="32" name="Shape 229">
              <a:extLst>
                <a:ext uri="{FF2B5EF4-FFF2-40B4-BE49-F238E27FC236}">
                  <a16:creationId xmlns:a16="http://schemas.microsoft.com/office/drawing/2014/main" id="{8D500F09-6C95-0E4C-BA2D-AED29586C8B5}"/>
                </a:ext>
              </a:extLst>
            </p:cNvPr>
            <p:cNvSpPr/>
            <p:nvPr/>
          </p:nvSpPr>
          <p:spPr>
            <a:xfrm>
              <a:off x="7911659" y="4149977"/>
              <a:ext cx="1752400" cy="683942"/>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1800" dirty="0">
                  <a:latin typeface="Calibri" panose="020F0502020204030204" pitchFamily="34" charset="0"/>
                  <a:cs typeface="Calibri" panose="020F0502020204030204" pitchFamily="34" charset="0"/>
                </a:rPr>
                <a:t>SDS-</a:t>
              </a:r>
              <a:r>
                <a:rPr lang="en" sz="1800" dirty="0" err="1">
                  <a:latin typeface="Calibri" panose="020F0502020204030204" pitchFamily="34" charset="0"/>
                  <a:cs typeface="Calibri" panose="020F0502020204030204" pitchFamily="34" charset="0"/>
                </a:rPr>
                <a:t>KeyVal</a:t>
              </a:r>
              <a:endParaRPr sz="1800" dirty="0">
                <a:latin typeface="Calibri" panose="020F0502020204030204" pitchFamily="34" charset="0"/>
                <a:cs typeface="Calibri" panose="020F0502020204030204" pitchFamily="34" charset="0"/>
              </a:endParaRPr>
            </a:p>
          </p:txBody>
        </p:sp>
        <p:sp>
          <p:nvSpPr>
            <p:cNvPr id="33" name="Shape 230">
              <a:extLst>
                <a:ext uri="{FF2B5EF4-FFF2-40B4-BE49-F238E27FC236}">
                  <a16:creationId xmlns:a16="http://schemas.microsoft.com/office/drawing/2014/main" id="{81A0E961-E5E0-2A42-A222-017255C0034E}"/>
                </a:ext>
              </a:extLst>
            </p:cNvPr>
            <p:cNvSpPr/>
            <p:nvPr/>
          </p:nvSpPr>
          <p:spPr>
            <a:xfrm>
              <a:off x="8048479" y="1714009"/>
              <a:ext cx="1469606" cy="66474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1800" dirty="0">
                  <a:latin typeface="Calibri" panose="020F0502020204030204" pitchFamily="34" charset="0"/>
                  <a:cs typeface="Calibri" panose="020F0502020204030204" pitchFamily="34" charset="0"/>
                </a:rPr>
                <a:t>HEP Code</a:t>
              </a:r>
              <a:endParaRPr sz="1800" dirty="0">
                <a:latin typeface="Calibri" panose="020F0502020204030204" pitchFamily="34" charset="0"/>
                <a:cs typeface="Calibri" panose="020F0502020204030204" pitchFamily="34" charset="0"/>
              </a:endParaRPr>
            </a:p>
          </p:txBody>
        </p:sp>
        <p:cxnSp>
          <p:nvCxnSpPr>
            <p:cNvPr id="34" name="Shape 231">
              <a:extLst>
                <a:ext uri="{FF2B5EF4-FFF2-40B4-BE49-F238E27FC236}">
                  <a16:creationId xmlns:a16="http://schemas.microsoft.com/office/drawing/2014/main" id="{5E0DB215-5506-0A42-8365-926431B48B2C}"/>
                </a:ext>
              </a:extLst>
            </p:cNvPr>
            <p:cNvCxnSpPr>
              <a:cxnSpLocks/>
              <a:stCxn id="43" idx="1"/>
            </p:cNvCxnSpPr>
            <p:nvPr/>
          </p:nvCxnSpPr>
          <p:spPr>
            <a:xfrm rot="10800000" flipV="1">
              <a:off x="6633556" y="2733726"/>
              <a:ext cx="1414922" cy="1392755"/>
            </a:xfrm>
            <a:prstGeom prst="bentConnector3">
              <a:avLst>
                <a:gd name="adj1" fmla="val 100525"/>
              </a:avLst>
            </a:prstGeom>
            <a:noFill/>
            <a:ln w="38100" cap="flat" cmpd="sng">
              <a:solidFill>
                <a:srgbClr val="FF0000"/>
              </a:solidFill>
              <a:prstDash val="solid"/>
              <a:round/>
              <a:headEnd type="triangle" w="med" len="med"/>
              <a:tailEnd type="triangle" w="med" len="med"/>
            </a:ln>
          </p:spPr>
        </p:cxnSp>
        <p:cxnSp>
          <p:nvCxnSpPr>
            <p:cNvPr id="35" name="Shape 232">
              <a:extLst>
                <a:ext uri="{FF2B5EF4-FFF2-40B4-BE49-F238E27FC236}">
                  <a16:creationId xmlns:a16="http://schemas.microsoft.com/office/drawing/2014/main" id="{C20F04B5-0090-DE46-B508-CDBFEC40ABD1}"/>
                </a:ext>
              </a:extLst>
            </p:cNvPr>
            <p:cNvCxnSpPr>
              <a:cxnSpLocks/>
              <a:stCxn id="43" idx="2"/>
              <a:endCxn id="32" idx="0"/>
            </p:cNvCxnSpPr>
            <p:nvPr/>
          </p:nvCxnSpPr>
          <p:spPr>
            <a:xfrm rot="5400000">
              <a:off x="8257473" y="3619083"/>
              <a:ext cx="1061281" cy="507"/>
            </a:xfrm>
            <a:prstGeom prst="bentConnector3">
              <a:avLst>
                <a:gd name="adj1" fmla="val 50000"/>
              </a:avLst>
            </a:prstGeom>
            <a:noFill/>
            <a:ln w="38100" cap="flat" cmpd="sng">
              <a:solidFill>
                <a:srgbClr val="FF0000"/>
              </a:solidFill>
              <a:prstDash val="solid"/>
              <a:round/>
              <a:headEnd type="triangle" w="med" len="med"/>
              <a:tailEnd type="triangle" w="med" len="med"/>
            </a:ln>
          </p:spPr>
        </p:cxnSp>
        <p:cxnSp>
          <p:nvCxnSpPr>
            <p:cNvPr id="36" name="Shape 233">
              <a:extLst>
                <a:ext uri="{FF2B5EF4-FFF2-40B4-BE49-F238E27FC236}">
                  <a16:creationId xmlns:a16="http://schemas.microsoft.com/office/drawing/2014/main" id="{990F37EC-2BF5-894D-A766-2C1D881F66AA}"/>
                </a:ext>
              </a:extLst>
            </p:cNvPr>
            <p:cNvCxnSpPr>
              <a:cxnSpLocks/>
              <a:stCxn id="31" idx="0"/>
              <a:endCxn id="33" idx="1"/>
            </p:cNvCxnSpPr>
            <p:nvPr/>
          </p:nvCxnSpPr>
          <p:spPr>
            <a:xfrm rot="5400000" flipH="1" flipV="1">
              <a:off x="6162042" y="2240045"/>
              <a:ext cx="2080099" cy="1692776"/>
            </a:xfrm>
            <a:prstGeom prst="bentConnector2">
              <a:avLst/>
            </a:prstGeom>
            <a:noFill/>
            <a:ln w="38100" cap="flat" cmpd="sng">
              <a:solidFill>
                <a:schemeClr val="accent1"/>
              </a:solidFill>
              <a:prstDash val="solid"/>
              <a:round/>
              <a:headEnd type="triangle" w="med" len="med"/>
              <a:tailEnd type="triangle" w="med" len="med"/>
            </a:ln>
          </p:spPr>
        </p:cxnSp>
        <p:cxnSp>
          <p:nvCxnSpPr>
            <p:cNvPr id="37" name="Shape 234">
              <a:extLst>
                <a:ext uri="{FF2B5EF4-FFF2-40B4-BE49-F238E27FC236}">
                  <a16:creationId xmlns:a16="http://schemas.microsoft.com/office/drawing/2014/main" id="{D914EE8A-9999-504C-940A-D8F46BE6D32F}"/>
                </a:ext>
              </a:extLst>
            </p:cNvPr>
            <p:cNvCxnSpPr/>
            <p:nvPr/>
          </p:nvCxnSpPr>
          <p:spPr>
            <a:xfrm>
              <a:off x="5845371" y="5825425"/>
              <a:ext cx="686000" cy="0"/>
            </a:xfrm>
            <a:prstGeom prst="straightConnector1">
              <a:avLst/>
            </a:prstGeom>
            <a:noFill/>
            <a:ln w="38100" cap="flat" cmpd="sng">
              <a:solidFill>
                <a:srgbClr val="FF0000"/>
              </a:solidFill>
              <a:prstDash val="solid"/>
              <a:round/>
              <a:headEnd type="none" w="med" len="med"/>
              <a:tailEnd type="triangle" w="med" len="med"/>
            </a:ln>
          </p:spPr>
        </p:cxnSp>
        <p:cxnSp>
          <p:nvCxnSpPr>
            <p:cNvPr id="38" name="Shape 235">
              <a:extLst>
                <a:ext uri="{FF2B5EF4-FFF2-40B4-BE49-F238E27FC236}">
                  <a16:creationId xmlns:a16="http://schemas.microsoft.com/office/drawing/2014/main" id="{69434D8F-715B-0944-A711-B7E18FAC3F32}"/>
                </a:ext>
              </a:extLst>
            </p:cNvPr>
            <p:cNvCxnSpPr/>
            <p:nvPr/>
          </p:nvCxnSpPr>
          <p:spPr>
            <a:xfrm>
              <a:off x="7937945" y="5825425"/>
              <a:ext cx="686000" cy="0"/>
            </a:xfrm>
            <a:prstGeom prst="straightConnector1">
              <a:avLst/>
            </a:prstGeom>
            <a:noFill/>
            <a:ln w="38100" cap="flat" cmpd="sng">
              <a:solidFill>
                <a:schemeClr val="accent1"/>
              </a:solidFill>
              <a:prstDash val="solid"/>
              <a:round/>
              <a:headEnd type="none" w="med" len="med"/>
              <a:tailEnd type="triangle" w="med" len="med"/>
            </a:ln>
          </p:spPr>
        </p:cxnSp>
        <p:sp>
          <p:nvSpPr>
            <p:cNvPr id="39" name="Shape 236">
              <a:extLst>
                <a:ext uri="{FF2B5EF4-FFF2-40B4-BE49-F238E27FC236}">
                  <a16:creationId xmlns:a16="http://schemas.microsoft.com/office/drawing/2014/main" id="{8F617E5B-2696-354B-A927-544C9C7763EF}"/>
                </a:ext>
              </a:extLst>
            </p:cNvPr>
            <p:cNvSpPr txBox="1"/>
            <p:nvPr/>
          </p:nvSpPr>
          <p:spPr>
            <a:xfrm>
              <a:off x="5133972" y="5504160"/>
              <a:ext cx="876500" cy="512202"/>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800" dirty="0">
                  <a:solidFill>
                    <a:schemeClr val="dk1"/>
                  </a:solidFill>
                  <a:latin typeface="Calibri" panose="020F0502020204030204" pitchFamily="34" charset="0"/>
                  <a:cs typeface="Calibri" panose="020F0502020204030204" pitchFamily="34" charset="0"/>
                </a:rPr>
                <a:t>RPC</a:t>
              </a:r>
              <a:endParaRPr sz="1800" dirty="0">
                <a:solidFill>
                  <a:schemeClr val="dk1"/>
                </a:solidFill>
                <a:latin typeface="Calibri" panose="020F0502020204030204" pitchFamily="34" charset="0"/>
                <a:cs typeface="Calibri" panose="020F0502020204030204" pitchFamily="34" charset="0"/>
              </a:endParaRPr>
            </a:p>
          </p:txBody>
        </p:sp>
        <p:sp>
          <p:nvSpPr>
            <p:cNvPr id="40" name="Shape 237">
              <a:extLst>
                <a:ext uri="{FF2B5EF4-FFF2-40B4-BE49-F238E27FC236}">
                  <a16:creationId xmlns:a16="http://schemas.microsoft.com/office/drawing/2014/main" id="{4B09A54C-2BC7-B148-ADE3-3820DA76B5C1}"/>
                </a:ext>
              </a:extLst>
            </p:cNvPr>
            <p:cNvSpPr txBox="1"/>
            <p:nvPr/>
          </p:nvSpPr>
          <p:spPr>
            <a:xfrm>
              <a:off x="6894971" y="5504160"/>
              <a:ext cx="1092300" cy="442402"/>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800" dirty="0">
                  <a:solidFill>
                    <a:schemeClr val="dk1"/>
                  </a:solidFill>
                  <a:latin typeface="Calibri" panose="020F0502020204030204" pitchFamily="34" charset="0"/>
                  <a:cs typeface="Calibri" panose="020F0502020204030204" pitchFamily="34" charset="0"/>
                </a:rPr>
                <a:t>RDMA</a:t>
              </a:r>
              <a:endParaRPr sz="1800" dirty="0">
                <a:solidFill>
                  <a:schemeClr val="dk1"/>
                </a:solidFill>
                <a:latin typeface="Calibri" panose="020F0502020204030204" pitchFamily="34" charset="0"/>
                <a:cs typeface="Calibri" panose="020F0502020204030204" pitchFamily="34" charset="0"/>
              </a:endParaRPr>
            </a:p>
          </p:txBody>
        </p:sp>
        <p:sp>
          <p:nvSpPr>
            <p:cNvPr id="41" name="Shape 238">
              <a:extLst>
                <a:ext uri="{FF2B5EF4-FFF2-40B4-BE49-F238E27FC236}">
                  <a16:creationId xmlns:a16="http://schemas.microsoft.com/office/drawing/2014/main" id="{B88EB532-9B9D-2749-B154-EBC6413BE0C5}"/>
                </a:ext>
              </a:extLst>
            </p:cNvPr>
            <p:cNvSpPr/>
            <p:nvPr/>
          </p:nvSpPr>
          <p:spPr>
            <a:xfrm>
              <a:off x="6415937" y="4648527"/>
              <a:ext cx="1179662" cy="584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1800" dirty="0">
                  <a:latin typeface="Calibri" panose="020F0502020204030204" pitchFamily="34" charset="0"/>
                  <a:cs typeface="Calibri" panose="020F0502020204030204" pitchFamily="34" charset="0"/>
                </a:rPr>
                <a:t>PMEM</a:t>
              </a:r>
              <a:endParaRPr sz="1800" dirty="0">
                <a:latin typeface="Calibri" panose="020F0502020204030204" pitchFamily="34" charset="0"/>
                <a:cs typeface="Calibri" panose="020F0502020204030204" pitchFamily="34" charset="0"/>
              </a:endParaRPr>
            </a:p>
          </p:txBody>
        </p:sp>
        <p:sp>
          <p:nvSpPr>
            <p:cNvPr id="42" name="Shape 239">
              <a:extLst>
                <a:ext uri="{FF2B5EF4-FFF2-40B4-BE49-F238E27FC236}">
                  <a16:creationId xmlns:a16="http://schemas.microsoft.com/office/drawing/2014/main" id="{90C57CE8-042B-A245-8E14-3461812F9B4A}"/>
                </a:ext>
              </a:extLst>
            </p:cNvPr>
            <p:cNvSpPr/>
            <p:nvPr/>
          </p:nvSpPr>
          <p:spPr>
            <a:xfrm>
              <a:off x="8992671" y="4667192"/>
              <a:ext cx="1298574" cy="584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spcBef>
                  <a:spcPts val="0"/>
                </a:spcBef>
                <a:spcAft>
                  <a:spcPts val="0"/>
                </a:spcAft>
              </a:pPr>
              <a:r>
                <a:rPr lang="en" sz="1800" dirty="0" err="1">
                  <a:latin typeface="Calibri" panose="020F0502020204030204" pitchFamily="34" charset="0"/>
                  <a:cs typeface="Calibri" panose="020F0502020204030204" pitchFamily="34" charset="0"/>
                </a:rPr>
                <a:t>LevelDB</a:t>
              </a:r>
              <a:endParaRPr sz="1800" dirty="0">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25752F05-1BF4-1C4D-A55C-74EA8CC821C7}"/>
                </a:ext>
              </a:extLst>
            </p:cNvPr>
            <p:cNvSpPr/>
            <p:nvPr/>
          </p:nvSpPr>
          <p:spPr>
            <a:xfrm>
              <a:off x="8048478" y="2378758"/>
              <a:ext cx="1479775" cy="70993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anose="020F0502020204030204" pitchFamily="34" charset="0"/>
                  <a:cs typeface="Calibri" panose="020F0502020204030204" pitchFamily="34" charset="0"/>
                </a:rPr>
                <a:t>C++</a:t>
              </a:r>
            </a:p>
            <a:p>
              <a:pPr algn="ctr"/>
              <a:r>
                <a:rPr lang="en-US" sz="1800" dirty="0">
                  <a:latin typeface="Calibri" panose="020F0502020204030204" pitchFamily="34" charset="0"/>
                  <a:cs typeface="Calibri" panose="020F0502020204030204" pitchFamily="34" charset="0"/>
                </a:rPr>
                <a:t>API</a:t>
              </a:r>
            </a:p>
          </p:txBody>
        </p:sp>
      </p:grpSp>
      <p:sp>
        <p:nvSpPr>
          <p:cNvPr id="24" name="Date Placeholder 3">
            <a:extLst>
              <a:ext uri="{FF2B5EF4-FFF2-40B4-BE49-F238E27FC236}">
                <a16:creationId xmlns:a16="http://schemas.microsoft.com/office/drawing/2014/main" id="{81FFC9DB-0302-4B85-8AB2-497313F4EE93}"/>
              </a:ext>
            </a:extLst>
          </p:cNvPr>
          <p:cNvSpPr>
            <a:spLocks noGrp="1"/>
          </p:cNvSpPr>
          <p:nvPr>
            <p:ph type="dt" sz="half" idx="2"/>
          </p:nvPr>
        </p:nvSpPr>
        <p:spPr>
          <a:xfrm>
            <a:off x="582904" y="4878161"/>
            <a:ext cx="623943" cy="180975"/>
          </a:xfrm>
        </p:spPr>
        <p:txBody>
          <a:bodyPr/>
          <a:lstStyle/>
          <a:p>
            <a:pPr>
              <a:defRPr/>
            </a:pPr>
            <a:r>
              <a:rPr lang="en-US" dirty="0"/>
              <a:t>7/23/2018 </a:t>
            </a:r>
          </a:p>
        </p:txBody>
      </p:sp>
      <p:sp>
        <p:nvSpPr>
          <p:cNvPr id="25" name="Slide Number Placeholder 5">
            <a:extLst>
              <a:ext uri="{FF2B5EF4-FFF2-40B4-BE49-F238E27FC236}">
                <a16:creationId xmlns:a16="http://schemas.microsoft.com/office/drawing/2014/main" id="{EE55F013-12C5-49C2-94EF-18DA98A4127D}"/>
              </a:ext>
            </a:extLst>
          </p:cNvPr>
          <p:cNvSpPr>
            <a:spLocks noGrp="1"/>
          </p:cNvSpPr>
          <p:nvPr>
            <p:ph type="sldNum" sz="quarter" idx="4"/>
          </p:nvPr>
        </p:nvSpPr>
        <p:spPr>
          <a:xfrm>
            <a:off x="222250" y="4878161"/>
            <a:ext cx="237888" cy="177964"/>
          </a:xfrm>
        </p:spPr>
        <p:txBody>
          <a:bodyPr/>
          <a:lstStyle/>
          <a:p>
            <a:pPr>
              <a:defRPr/>
            </a:pPr>
            <a:fld id="{148C009B-CB69-E04A-B9B3-34B26D69E9CF}" type="slidenum">
              <a:rPr lang="en-US" smtClean="0"/>
              <a:pPr>
                <a:defRPr/>
              </a:pPr>
              <a:t>24</a:t>
            </a:fld>
            <a:endParaRPr lang="en-US" dirty="0"/>
          </a:p>
        </p:txBody>
      </p:sp>
      <p:sp>
        <p:nvSpPr>
          <p:cNvPr id="26" name="Footer Placeholder 4">
            <a:extLst>
              <a:ext uri="{FF2B5EF4-FFF2-40B4-BE49-F238E27FC236}">
                <a16:creationId xmlns:a16="http://schemas.microsoft.com/office/drawing/2014/main" id="{CF650182-52AE-4CF6-B0B9-AABD36A61AA9}"/>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5443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Our first use of </a:t>
            </a:r>
            <a:r>
              <a:rPr lang="en-US" dirty="0" err="1"/>
              <a:t>HEPnOS</a:t>
            </a:r>
            <a:endParaRPr lang="en-US" dirty="0"/>
          </a:p>
        </p:txBody>
      </p:sp>
      <p:sp>
        <p:nvSpPr>
          <p:cNvPr id="4" name="Date Placeholder 3"/>
          <p:cNvSpPr>
            <a:spLocks noGrp="1"/>
          </p:cNvSpPr>
          <p:nvPr>
            <p:ph type="dt" sz="half" idx="2"/>
          </p:nvPr>
        </p:nvSpPr>
        <p:spPr/>
        <p:txBody>
          <a:bodyPr/>
          <a:lstStyle/>
          <a:p>
            <a:r>
              <a:rPr lang="en-US"/>
              <a:t>7/23/2018 </a:t>
            </a:r>
            <a:endParaRPr lang="en-US" dirty="0"/>
          </a:p>
        </p:txBody>
      </p:sp>
      <p:sp>
        <p:nvSpPr>
          <p:cNvPr id="6" name="Slide Number Placeholder 5"/>
          <p:cNvSpPr>
            <a:spLocks noGrp="1"/>
          </p:cNvSpPr>
          <p:nvPr>
            <p:ph type="sldNum" sz="quarter" idx="4"/>
          </p:nvPr>
        </p:nvSpPr>
        <p:spPr/>
        <p:txBody>
          <a:bodyPr/>
          <a:lstStyle/>
          <a:p>
            <a:fld id="{979A04A2-726F-2143-A443-7788AF27176E}" type="slidenum">
              <a:rPr lang="en-US" smtClean="0"/>
              <a:pPr/>
              <a:t>25</a:t>
            </a:fld>
            <a:endParaRPr lang="en-US" dirty="0"/>
          </a:p>
        </p:txBody>
      </p:sp>
      <p:sp>
        <p:nvSpPr>
          <p:cNvPr id="12" name="Round Diagonal Corner Rectangle 8">
            <a:extLst>
              <a:ext uri="{FF2B5EF4-FFF2-40B4-BE49-F238E27FC236}">
                <a16:creationId xmlns:a16="http://schemas.microsoft.com/office/drawing/2014/main" id="{E5EBD574-FD85-47A4-96D7-346F35B25E35}"/>
              </a:ext>
            </a:extLst>
          </p:cNvPr>
          <p:cNvSpPr/>
          <p:nvPr/>
        </p:nvSpPr>
        <p:spPr>
          <a:xfrm>
            <a:off x="7551420" y="3977357"/>
            <a:ext cx="1510876" cy="694265"/>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i="1" dirty="0"/>
              <a:t>Event currently </a:t>
            </a:r>
            <a:r>
              <a:rPr lang="en-US" sz="1400" dirty="0"/>
              <a:t>interacts with </a:t>
            </a:r>
          </a:p>
          <a:p>
            <a:pPr algn="ctr"/>
            <a:r>
              <a:rPr lang="en-US" sz="1400" i="1" dirty="0"/>
              <a:t>art</a:t>
            </a:r>
            <a:r>
              <a:rPr lang="en-US" sz="1400" dirty="0"/>
              <a:t>/ROOT File</a:t>
            </a:r>
          </a:p>
        </p:txBody>
      </p:sp>
      <p:sp>
        <p:nvSpPr>
          <p:cNvPr id="13" name="Content Placeholder 12">
            <a:extLst>
              <a:ext uri="{FF2B5EF4-FFF2-40B4-BE49-F238E27FC236}">
                <a16:creationId xmlns:a16="http://schemas.microsoft.com/office/drawing/2014/main" id="{DF4948C5-3E9E-4B5B-AEAA-BF15E01324A4}"/>
              </a:ext>
            </a:extLst>
          </p:cNvPr>
          <p:cNvSpPr>
            <a:spLocks noGrp="1"/>
          </p:cNvSpPr>
          <p:nvPr>
            <p:ph idx="1"/>
          </p:nvPr>
        </p:nvSpPr>
        <p:spPr>
          <a:xfrm>
            <a:off x="84957" y="749678"/>
            <a:ext cx="5625664" cy="3958955"/>
          </a:xfrm>
        </p:spPr>
        <p:txBody>
          <a:bodyPr/>
          <a:lstStyle/>
          <a:p>
            <a:pPr marL="285750" indent="-285750"/>
            <a:r>
              <a:rPr lang="en-US" dirty="0">
                <a:solidFill>
                  <a:srgbClr val="404040"/>
                </a:solidFill>
              </a:rPr>
              <a:t>Make high-volume reconstructed physics object data available to analysis workflows</a:t>
            </a:r>
          </a:p>
          <a:p>
            <a:pPr marL="685800" lvl="1"/>
            <a:r>
              <a:rPr lang="en-US" dirty="0">
                <a:solidFill>
                  <a:srgbClr val="404040"/>
                </a:solidFill>
              </a:rPr>
              <a:t>Use existing </a:t>
            </a:r>
            <a:r>
              <a:rPr lang="en-US" i="1" dirty="0">
                <a:solidFill>
                  <a:srgbClr val="404040"/>
                </a:solidFill>
              </a:rPr>
              <a:t>art</a:t>
            </a:r>
            <a:r>
              <a:rPr lang="en-US" dirty="0">
                <a:solidFill>
                  <a:srgbClr val="404040"/>
                </a:solidFill>
              </a:rPr>
              <a:t> framework and gallery library</a:t>
            </a:r>
          </a:p>
          <a:p>
            <a:pPr marL="685800" lvl="1"/>
            <a:r>
              <a:rPr lang="en-US" dirty="0">
                <a:solidFill>
                  <a:srgbClr val="404040"/>
                </a:solidFill>
              </a:rPr>
              <a:t>Starting point: Use actual </a:t>
            </a:r>
            <a:r>
              <a:rPr lang="en-US" dirty="0" err="1">
                <a:solidFill>
                  <a:srgbClr val="404040"/>
                </a:solidFill>
              </a:rPr>
              <a:t>LArSoft</a:t>
            </a:r>
            <a:r>
              <a:rPr lang="en-US" dirty="0">
                <a:solidFill>
                  <a:srgbClr val="404040"/>
                </a:solidFill>
              </a:rPr>
              <a:t> </a:t>
            </a:r>
            <a:r>
              <a:rPr lang="en-US" i="1" dirty="0">
                <a:solidFill>
                  <a:srgbClr val="404040"/>
                </a:solidFill>
              </a:rPr>
              <a:t>Tracks</a:t>
            </a:r>
            <a:r>
              <a:rPr lang="en-US" dirty="0">
                <a:solidFill>
                  <a:srgbClr val="404040"/>
                </a:solidFill>
              </a:rPr>
              <a:t>, </a:t>
            </a:r>
            <a:r>
              <a:rPr lang="en-US" i="1" dirty="0" err="1">
                <a:solidFill>
                  <a:srgbClr val="404040"/>
                </a:solidFill>
              </a:rPr>
              <a:t>Hits</a:t>
            </a:r>
            <a:r>
              <a:rPr lang="en-US" dirty="0" err="1">
                <a:solidFill>
                  <a:srgbClr val="404040"/>
                </a:solidFill>
              </a:rPr>
              <a:t>,and</a:t>
            </a:r>
            <a:r>
              <a:rPr lang="en-US" dirty="0">
                <a:solidFill>
                  <a:srgbClr val="404040"/>
                </a:solidFill>
              </a:rPr>
              <a:t> </a:t>
            </a:r>
            <a:r>
              <a:rPr lang="en-US" i="1" dirty="0">
                <a:solidFill>
                  <a:srgbClr val="404040"/>
                </a:solidFill>
              </a:rPr>
              <a:t>Associations</a:t>
            </a:r>
            <a:r>
              <a:rPr lang="en-US" dirty="0">
                <a:solidFill>
                  <a:srgbClr val="404040"/>
                </a:solidFill>
              </a:rPr>
              <a:t> from </a:t>
            </a:r>
            <a:r>
              <a:rPr lang="en-US" dirty="0" err="1">
                <a:solidFill>
                  <a:srgbClr val="404040"/>
                </a:solidFill>
              </a:rPr>
              <a:t>ProtoDUNE</a:t>
            </a:r>
            <a:r>
              <a:rPr lang="en-US" dirty="0">
                <a:solidFill>
                  <a:srgbClr val="404040"/>
                </a:solidFill>
              </a:rPr>
              <a:t> simulation</a:t>
            </a:r>
          </a:p>
          <a:p>
            <a:pPr marL="285750" indent="-285750"/>
            <a:r>
              <a:rPr lang="en-US" dirty="0">
                <a:solidFill>
                  <a:srgbClr val="404040"/>
                </a:solidFill>
              </a:rPr>
              <a:t>Allow HPC facility services to distribute data at any scale, using existing HEP abstractions</a:t>
            </a:r>
          </a:p>
          <a:p>
            <a:pPr marL="568325" lvl="1" indent="-285750"/>
            <a:r>
              <a:rPr lang="en-US" dirty="0">
                <a:solidFill>
                  <a:srgbClr val="404040"/>
                </a:solidFill>
              </a:rPr>
              <a:t>Runtime ROOT File I/O replacement using </a:t>
            </a:r>
            <a:r>
              <a:rPr lang="en-US" dirty="0" err="1">
                <a:solidFill>
                  <a:srgbClr val="404040"/>
                </a:solidFill>
              </a:rPr>
              <a:t>HEPnOS</a:t>
            </a:r>
            <a:endParaRPr lang="en-US" dirty="0">
              <a:solidFill>
                <a:srgbClr val="404040"/>
              </a:solidFill>
            </a:endParaRPr>
          </a:p>
          <a:p>
            <a:pPr marL="568325" lvl="1" indent="-285750"/>
            <a:r>
              <a:rPr lang="en-US" dirty="0">
                <a:solidFill>
                  <a:srgbClr val="404040"/>
                </a:solidFill>
              </a:rPr>
              <a:t>Include all levels (or layers) of data aggregation with metadata</a:t>
            </a:r>
          </a:p>
          <a:p>
            <a:pPr marL="285750" indent="-285750"/>
            <a:r>
              <a:rPr lang="en-US" dirty="0">
                <a:solidFill>
                  <a:srgbClr val="404040"/>
                </a:solidFill>
              </a:rPr>
              <a:t>Data distribution and data parallelism implicit to user</a:t>
            </a:r>
          </a:p>
        </p:txBody>
      </p:sp>
      <p:pic>
        <p:nvPicPr>
          <p:cNvPr id="14" name="Content Placeholder 7">
            <a:extLst>
              <a:ext uri="{FF2B5EF4-FFF2-40B4-BE49-F238E27FC236}">
                <a16:creationId xmlns:a16="http://schemas.microsoft.com/office/drawing/2014/main" id="{45A8A542-3BCB-4CD9-8450-93AB1723D909}"/>
              </a:ext>
            </a:extLst>
          </p:cNvPr>
          <p:cNvPicPr>
            <a:picLocks noChangeAspect="1"/>
          </p:cNvPicPr>
          <p:nvPr/>
        </p:nvPicPr>
        <p:blipFill rotWithShape="1">
          <a:blip r:embed="rId3"/>
          <a:stretch/>
        </p:blipFill>
        <p:spPr>
          <a:xfrm>
            <a:off x="5710620" y="319913"/>
            <a:ext cx="3414731" cy="3643432"/>
          </a:xfrm>
          <a:prstGeom prst="rect">
            <a:avLst/>
          </a:prstGeom>
        </p:spPr>
      </p:pic>
      <p:sp>
        <p:nvSpPr>
          <p:cNvPr id="9" name="Footer Placeholder 4">
            <a:extLst>
              <a:ext uri="{FF2B5EF4-FFF2-40B4-BE49-F238E27FC236}">
                <a16:creationId xmlns:a16="http://schemas.microsoft.com/office/drawing/2014/main" id="{13B2F8A2-54E7-485E-8B09-9C84D3CFC152}"/>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190058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08BD82-2E52-D44A-88AF-76E65AD72F00}"/>
              </a:ext>
            </a:extLst>
          </p:cNvPr>
          <p:cNvSpPr>
            <a:spLocks noGrp="1"/>
          </p:cNvSpPr>
          <p:nvPr>
            <p:ph idx="1"/>
          </p:nvPr>
        </p:nvSpPr>
        <p:spPr>
          <a:xfrm>
            <a:off x="228603" y="796396"/>
            <a:ext cx="8672513" cy="3877203"/>
          </a:xfrm>
        </p:spPr>
        <p:txBody>
          <a:bodyPr/>
          <a:lstStyle/>
          <a:p>
            <a:r>
              <a:rPr lang="en-US" dirty="0"/>
              <a:t>Prototype test programs are running:</a:t>
            </a:r>
          </a:p>
          <a:p>
            <a:pPr lvl="1"/>
            <a:r>
              <a:rPr lang="en-US" dirty="0"/>
              <a:t>one to read from existing art/ROOT data files, and to write to the new data store</a:t>
            </a:r>
          </a:p>
          <a:p>
            <a:pPr lvl="1"/>
            <a:r>
              <a:rPr lang="en-US" dirty="0"/>
              <a:t>one to read from the new data store, and verify the integrity of the data</a:t>
            </a:r>
          </a:p>
          <a:p>
            <a:r>
              <a:rPr lang="en-US" dirty="0"/>
              <a:t>We are using Docker containers for easy portability of development environment</a:t>
            </a:r>
          </a:p>
          <a:p>
            <a:pPr lvl="1"/>
            <a:r>
              <a:rPr lang="en-US" dirty="0"/>
              <a:t>Some of us develop on macOS laptops, others on a variety of Linux installations</a:t>
            </a:r>
          </a:p>
          <a:p>
            <a:pPr lvl="1"/>
            <a:r>
              <a:rPr lang="en-US" dirty="0"/>
              <a:t>We will deploy to NERSC (through Shifter) and ALCF (through Singularity)</a:t>
            </a:r>
          </a:p>
          <a:p>
            <a:pPr lvl="1"/>
            <a:endParaRPr lang="en-US" dirty="0"/>
          </a:p>
          <a:p>
            <a:r>
              <a:rPr lang="en-US" dirty="0"/>
              <a:t>The dataset (description and name) is included in the namespace </a:t>
            </a:r>
          </a:p>
          <a:p>
            <a:pPr lvl="1"/>
            <a:r>
              <a:rPr lang="en-US" dirty="0"/>
              <a:t>Interesting to have direct access to any part from any process on any node</a:t>
            </a:r>
          </a:p>
          <a:p>
            <a:pPr lvl="1"/>
            <a:r>
              <a:rPr lang="en-US" dirty="0"/>
              <a:t>Opens up new workflow possibilities</a:t>
            </a:r>
          </a:p>
          <a:p>
            <a:pPr lvl="1"/>
            <a:r>
              <a:rPr lang="en-US" dirty="0"/>
              <a:t>Can readily represent and access things below the event, such as </a:t>
            </a:r>
            <a:r>
              <a:rPr lang="en-US" dirty="0" err="1"/>
              <a:t>NOvA</a:t>
            </a:r>
            <a:r>
              <a:rPr lang="en-US" dirty="0"/>
              <a:t> slices</a:t>
            </a:r>
          </a:p>
        </p:txBody>
      </p:sp>
      <p:sp>
        <p:nvSpPr>
          <p:cNvPr id="3" name="Title 2">
            <a:extLst>
              <a:ext uri="{FF2B5EF4-FFF2-40B4-BE49-F238E27FC236}">
                <a16:creationId xmlns:a16="http://schemas.microsoft.com/office/drawing/2014/main" id="{29AEE1EA-CF2B-6744-B8AF-E90FE6F354A1}"/>
              </a:ext>
            </a:extLst>
          </p:cNvPr>
          <p:cNvSpPr>
            <a:spLocks noGrp="1"/>
          </p:cNvSpPr>
          <p:nvPr>
            <p:ph type="title"/>
          </p:nvPr>
        </p:nvSpPr>
        <p:spPr/>
        <p:txBody>
          <a:bodyPr/>
          <a:lstStyle/>
          <a:p>
            <a:r>
              <a:rPr lang="en-US" dirty="0"/>
              <a:t>Current status and future direction</a:t>
            </a:r>
          </a:p>
        </p:txBody>
      </p:sp>
      <p:sp>
        <p:nvSpPr>
          <p:cNvPr id="4" name="Date Placeholder 3">
            <a:extLst>
              <a:ext uri="{FF2B5EF4-FFF2-40B4-BE49-F238E27FC236}">
                <a16:creationId xmlns:a16="http://schemas.microsoft.com/office/drawing/2014/main" id="{880CA8DE-B9F5-7244-9C7A-BC180E16789C}"/>
              </a:ext>
            </a:extLst>
          </p:cNvPr>
          <p:cNvSpPr>
            <a:spLocks noGrp="1"/>
          </p:cNvSpPr>
          <p:nvPr>
            <p:ph type="dt" sz="half" idx="2"/>
          </p:nvPr>
        </p:nvSpPr>
        <p:spPr/>
        <p:txBody>
          <a:bodyPr/>
          <a:lstStyle/>
          <a:p>
            <a:r>
              <a:rPr lang="en-US"/>
              <a:t>7/09/2018 </a:t>
            </a:r>
            <a:endParaRPr lang="en-US" dirty="0"/>
          </a:p>
        </p:txBody>
      </p:sp>
      <p:sp>
        <p:nvSpPr>
          <p:cNvPr id="6" name="Slide Number Placeholder 5">
            <a:extLst>
              <a:ext uri="{FF2B5EF4-FFF2-40B4-BE49-F238E27FC236}">
                <a16:creationId xmlns:a16="http://schemas.microsoft.com/office/drawing/2014/main" id="{90A2FA3F-9A00-AF43-9EC9-3226A52009D5}"/>
              </a:ext>
            </a:extLst>
          </p:cNvPr>
          <p:cNvSpPr>
            <a:spLocks noGrp="1"/>
          </p:cNvSpPr>
          <p:nvPr>
            <p:ph type="sldNum" sz="quarter" idx="4"/>
          </p:nvPr>
        </p:nvSpPr>
        <p:spPr/>
        <p:txBody>
          <a:bodyPr/>
          <a:lstStyle/>
          <a:p>
            <a:fld id="{148C009B-CB69-E04A-B9B3-34B26D69E9CF}" type="slidenum">
              <a:rPr lang="en-US" smtClean="0"/>
              <a:pPr/>
              <a:t>26</a:t>
            </a:fld>
            <a:endParaRPr lang="en-US" dirty="0"/>
          </a:p>
        </p:txBody>
      </p:sp>
      <p:sp>
        <p:nvSpPr>
          <p:cNvPr id="32" name="Footer Placeholder 4">
            <a:extLst>
              <a:ext uri="{FF2B5EF4-FFF2-40B4-BE49-F238E27FC236}">
                <a16:creationId xmlns:a16="http://schemas.microsoft.com/office/drawing/2014/main" id="{D79C295C-126F-40E6-B5C0-764C8CB2A261}"/>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105424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5F04A-FE7C-41C3-82BB-B8B0E1F76B65}"/>
              </a:ext>
            </a:extLst>
          </p:cNvPr>
          <p:cNvSpPr>
            <a:spLocks noGrp="1"/>
          </p:cNvSpPr>
          <p:nvPr>
            <p:ph idx="1"/>
          </p:nvPr>
        </p:nvSpPr>
        <p:spPr>
          <a:xfrm>
            <a:off x="228603" y="3523999"/>
            <a:ext cx="8672513" cy="1066919"/>
          </a:xfrm>
        </p:spPr>
        <p:txBody>
          <a:bodyPr/>
          <a:lstStyle/>
          <a:p>
            <a:endParaRPr lang="en-US" dirty="0"/>
          </a:p>
        </p:txBody>
      </p:sp>
      <p:sp>
        <p:nvSpPr>
          <p:cNvPr id="3" name="Title 2">
            <a:extLst>
              <a:ext uri="{FF2B5EF4-FFF2-40B4-BE49-F238E27FC236}">
                <a16:creationId xmlns:a16="http://schemas.microsoft.com/office/drawing/2014/main" id="{896A49C7-68A8-42FB-B565-90CD75BF3CC5}"/>
              </a:ext>
            </a:extLst>
          </p:cNvPr>
          <p:cNvSpPr>
            <a:spLocks noGrp="1"/>
          </p:cNvSpPr>
          <p:nvPr>
            <p:ph type="title"/>
          </p:nvPr>
        </p:nvSpPr>
        <p:spPr>
          <a:xfrm>
            <a:off x="242884" y="1298593"/>
            <a:ext cx="8686800" cy="320908"/>
          </a:xfrm>
        </p:spPr>
        <p:txBody>
          <a:bodyPr/>
          <a:lstStyle/>
          <a:p>
            <a:r>
              <a:rPr lang="en-US" dirty="0"/>
              <a:t>Physics generator data access</a:t>
            </a:r>
          </a:p>
        </p:txBody>
      </p:sp>
      <p:sp>
        <p:nvSpPr>
          <p:cNvPr id="4" name="Date Placeholder 3">
            <a:extLst>
              <a:ext uri="{FF2B5EF4-FFF2-40B4-BE49-F238E27FC236}">
                <a16:creationId xmlns:a16="http://schemas.microsoft.com/office/drawing/2014/main" id="{FB350BB4-AA4F-42C4-BEAB-40387AA0260F}"/>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7827D85C-A34B-4137-AED1-403DE16B1BC6}"/>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B2311C3E-BB44-4663-A48B-6A8ADCBBD852}"/>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416569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25969-6F64-4108-8C4E-39891EC09D2B}"/>
              </a:ext>
            </a:extLst>
          </p:cNvPr>
          <p:cNvSpPr>
            <a:spLocks noGrp="1"/>
          </p:cNvSpPr>
          <p:nvPr>
            <p:ph idx="1"/>
          </p:nvPr>
        </p:nvSpPr>
        <p:spPr>
          <a:xfrm>
            <a:off x="228603" y="796396"/>
            <a:ext cx="8672513" cy="3915303"/>
          </a:xfrm>
        </p:spPr>
        <p:txBody>
          <a:bodyPr/>
          <a:lstStyle/>
          <a:p>
            <a:r>
              <a:rPr lang="en-US" dirty="0"/>
              <a:t>Adequate predictions of many observables require input from matrix element generators</a:t>
            </a:r>
          </a:p>
          <a:p>
            <a:pPr lvl="1"/>
            <a:r>
              <a:rPr lang="en-US" dirty="0"/>
              <a:t>e.g. Getting angular distribution of jets correct</a:t>
            </a:r>
          </a:p>
          <a:p>
            <a:r>
              <a:rPr lang="en-US" dirty="0"/>
              <a:t>ME generators (Sherpa, </a:t>
            </a:r>
            <a:r>
              <a:rPr lang="en-US" dirty="0" err="1"/>
              <a:t>MadGraph</a:t>
            </a:r>
            <a:r>
              <a:rPr lang="en-US" dirty="0"/>
              <a:t>) are used to generate high-multiplicity </a:t>
            </a:r>
            <a:r>
              <a:rPr lang="en-US" dirty="0" err="1"/>
              <a:t>parton</a:t>
            </a:r>
            <a:r>
              <a:rPr lang="en-US" dirty="0"/>
              <a:t>-level events</a:t>
            </a:r>
          </a:p>
          <a:p>
            <a:pPr lvl="1"/>
            <a:r>
              <a:rPr lang="en-US" dirty="0"/>
              <a:t>LHE description is the typical representation </a:t>
            </a:r>
          </a:p>
          <a:p>
            <a:pPr lvl="1"/>
            <a:r>
              <a:rPr lang="en-US" dirty="0"/>
              <a:t>Used as input to Pythia8 to get fully simulated events</a:t>
            </a:r>
          </a:p>
          <a:p>
            <a:r>
              <a:rPr lang="en-US" dirty="0"/>
              <a:t>XML-based LHE data format is unsuitable for HPC</a:t>
            </a:r>
          </a:p>
          <a:p>
            <a:r>
              <a:rPr lang="en-US" dirty="0"/>
              <a:t>Task is to write LHE data in HDF5 instead</a:t>
            </a:r>
          </a:p>
          <a:p>
            <a:pPr lvl="1"/>
            <a:r>
              <a:rPr lang="en-US" dirty="0"/>
              <a:t>We can accumulated all the XML data into one HDF5 file</a:t>
            </a:r>
          </a:p>
          <a:p>
            <a:pPr lvl="1"/>
            <a:r>
              <a:rPr lang="en-US" dirty="0"/>
              <a:t>Also working on writing HDF5 directly from Sherpa</a:t>
            </a:r>
          </a:p>
          <a:p>
            <a:r>
              <a:rPr lang="en-US" dirty="0"/>
              <a:t>Will work seamlessly with our new DIY-based generator applications that tie together Pythia8, LHAPDF, and Rivet</a:t>
            </a:r>
          </a:p>
        </p:txBody>
      </p:sp>
      <p:sp>
        <p:nvSpPr>
          <p:cNvPr id="3" name="Title 2">
            <a:extLst>
              <a:ext uri="{FF2B5EF4-FFF2-40B4-BE49-F238E27FC236}">
                <a16:creationId xmlns:a16="http://schemas.microsoft.com/office/drawing/2014/main" id="{00D85C8D-8E57-47AE-9F43-3061FB77E03E}"/>
              </a:ext>
            </a:extLst>
          </p:cNvPr>
          <p:cNvSpPr>
            <a:spLocks noGrp="1"/>
          </p:cNvSpPr>
          <p:nvPr>
            <p:ph type="title"/>
          </p:nvPr>
        </p:nvSpPr>
        <p:spPr/>
        <p:txBody>
          <a:bodyPr/>
          <a:lstStyle/>
          <a:p>
            <a:r>
              <a:rPr lang="en-US" dirty="0"/>
              <a:t>Matrix element (ME) calculations and physics generators</a:t>
            </a:r>
          </a:p>
        </p:txBody>
      </p:sp>
      <p:sp>
        <p:nvSpPr>
          <p:cNvPr id="4" name="Date Placeholder 3">
            <a:extLst>
              <a:ext uri="{FF2B5EF4-FFF2-40B4-BE49-F238E27FC236}">
                <a16:creationId xmlns:a16="http://schemas.microsoft.com/office/drawing/2014/main" id="{E5776AFA-03C5-4EBF-8D1F-51C0458248B2}"/>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32BEE1C2-17A2-458C-ADF8-CA3B54881B9B}"/>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CCFBDB9B-A69E-4EB8-B7C3-C88ED04C2A9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22589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584B5CE-1F4E-4DBE-9143-7E98C81642B4}"/>
              </a:ext>
            </a:extLst>
          </p:cNvPr>
          <p:cNvPicPr>
            <a:picLocks noGrp="1" noChangeAspect="1"/>
          </p:cNvPicPr>
          <p:nvPr>
            <p:ph sz="half" idx="13"/>
          </p:nvPr>
        </p:nvPicPr>
        <p:blipFill>
          <a:blip r:embed="rId2"/>
          <a:stretch>
            <a:fillRect/>
          </a:stretch>
        </p:blipFill>
        <p:spPr>
          <a:xfrm>
            <a:off x="781831" y="796925"/>
            <a:ext cx="3100413" cy="2724150"/>
          </a:xfrm>
        </p:spPr>
      </p:pic>
      <p:sp>
        <p:nvSpPr>
          <p:cNvPr id="11" name="Content Placeholder 10">
            <a:extLst>
              <a:ext uri="{FF2B5EF4-FFF2-40B4-BE49-F238E27FC236}">
                <a16:creationId xmlns:a16="http://schemas.microsoft.com/office/drawing/2014/main" id="{9C39CD23-4310-4477-ACE9-0831C4992A00}"/>
              </a:ext>
            </a:extLst>
          </p:cNvPr>
          <p:cNvSpPr>
            <a:spLocks noGrp="1"/>
          </p:cNvSpPr>
          <p:nvPr>
            <p:ph sz="half" idx="15"/>
          </p:nvPr>
        </p:nvSpPr>
        <p:spPr/>
        <p:txBody>
          <a:bodyPr/>
          <a:lstStyle/>
          <a:p>
            <a:r>
              <a:rPr lang="en-US" dirty="0"/>
              <a:t>I/O will not be an issue</a:t>
            </a:r>
          </a:p>
        </p:txBody>
      </p:sp>
      <p:sp>
        <p:nvSpPr>
          <p:cNvPr id="21" name="Text Placeholder 20">
            <a:extLst>
              <a:ext uri="{FF2B5EF4-FFF2-40B4-BE49-F238E27FC236}">
                <a16:creationId xmlns:a16="http://schemas.microsoft.com/office/drawing/2014/main" id="{B92F16F3-2412-493E-BD35-103A4AE61E7C}"/>
              </a:ext>
            </a:extLst>
          </p:cNvPr>
          <p:cNvSpPr>
            <a:spLocks noGrp="1"/>
          </p:cNvSpPr>
          <p:nvPr>
            <p:ph type="body" sz="half" idx="19"/>
          </p:nvPr>
        </p:nvSpPr>
        <p:spPr/>
        <p:txBody>
          <a:bodyPr/>
          <a:lstStyle/>
          <a:p>
            <a:endParaRPr lang="en-US"/>
          </a:p>
        </p:txBody>
      </p:sp>
      <p:sp>
        <p:nvSpPr>
          <p:cNvPr id="4" name="Date Placeholder 3">
            <a:extLst>
              <a:ext uri="{FF2B5EF4-FFF2-40B4-BE49-F238E27FC236}">
                <a16:creationId xmlns:a16="http://schemas.microsoft.com/office/drawing/2014/main" id="{B7CAADBC-AC80-4731-A6E2-09FB10BE75EE}"/>
              </a:ext>
            </a:extLst>
          </p:cNvPr>
          <p:cNvSpPr>
            <a:spLocks noGrp="1"/>
          </p:cNvSpPr>
          <p:nvPr>
            <p:ph type="dt" sz="half" idx="2"/>
          </p:nvPr>
        </p:nvSpPr>
        <p:spPr/>
        <p:txBody>
          <a:bodyPr/>
          <a:lstStyle/>
          <a:p>
            <a:r>
              <a:rPr lang="en-US"/>
              <a:t>8/23/2018 </a:t>
            </a:r>
            <a:endParaRPr lang="en-US" dirty="0"/>
          </a:p>
        </p:txBody>
      </p:sp>
      <p:sp>
        <p:nvSpPr>
          <p:cNvPr id="6" name="Slide Number Placeholder 5">
            <a:extLst>
              <a:ext uri="{FF2B5EF4-FFF2-40B4-BE49-F238E27FC236}">
                <a16:creationId xmlns:a16="http://schemas.microsoft.com/office/drawing/2014/main" id="{FBFEEC3A-02F1-4297-81D9-FA005CC2807E}"/>
              </a:ext>
            </a:extLst>
          </p:cNvPr>
          <p:cNvSpPr>
            <a:spLocks noGrp="1"/>
          </p:cNvSpPr>
          <p:nvPr>
            <p:ph type="sldNum" sz="quarter" idx="4"/>
          </p:nvPr>
        </p:nvSpPr>
        <p:spPr/>
        <p:txBody>
          <a:bodyPr/>
          <a:lstStyle/>
          <a:p>
            <a:fld id="{148C009B-CB69-E04A-B9B3-34B26D69E9CF}" type="slidenum">
              <a:rPr lang="en-US" smtClean="0"/>
              <a:pPr/>
              <a:t>29</a:t>
            </a:fld>
            <a:endParaRPr lang="en-US" dirty="0"/>
          </a:p>
        </p:txBody>
      </p:sp>
      <p:sp>
        <p:nvSpPr>
          <p:cNvPr id="3" name="Title 2">
            <a:extLst>
              <a:ext uri="{FF2B5EF4-FFF2-40B4-BE49-F238E27FC236}">
                <a16:creationId xmlns:a16="http://schemas.microsoft.com/office/drawing/2014/main" id="{D26D26F5-768A-4D1D-BCD0-11948EC5495F}"/>
              </a:ext>
            </a:extLst>
          </p:cNvPr>
          <p:cNvSpPr>
            <a:spLocks noGrp="1"/>
          </p:cNvSpPr>
          <p:nvPr>
            <p:ph type="title"/>
          </p:nvPr>
        </p:nvSpPr>
        <p:spPr/>
        <p:txBody>
          <a:bodyPr/>
          <a:lstStyle/>
          <a:p>
            <a:r>
              <a:rPr lang="en-US"/>
              <a:t>Generator data available for any size study</a:t>
            </a:r>
            <a:endParaRPr lang="en-US" dirty="0"/>
          </a:p>
        </p:txBody>
      </p:sp>
      <p:sp>
        <p:nvSpPr>
          <p:cNvPr id="5" name="Footer Placeholder 4">
            <a:extLst>
              <a:ext uri="{FF2B5EF4-FFF2-40B4-BE49-F238E27FC236}">
                <a16:creationId xmlns:a16="http://schemas.microsoft.com/office/drawing/2014/main" id="{142228AF-755A-4718-BD4E-0F6D91D08D4C}"/>
              </a:ext>
            </a:extLst>
          </p:cNvPr>
          <p:cNvSpPr>
            <a:spLocks noGrp="1"/>
          </p:cNvSpPr>
          <p:nvPr>
            <p:ph type="ftr" sz="quarter" idx="3"/>
          </p:nvPr>
        </p:nvSpPr>
        <p:spPr/>
        <p:txBody>
          <a:bodyPr/>
          <a:lstStyle/>
          <a:p>
            <a:r>
              <a:rPr lang="en-US"/>
              <a:t>J.Kowalkowski – Scalable I/O Workshop</a:t>
            </a:r>
            <a:endParaRPr lang="en-US" dirty="0"/>
          </a:p>
        </p:txBody>
      </p:sp>
      <p:pic>
        <p:nvPicPr>
          <p:cNvPr id="10" name="Picture 9">
            <a:extLst>
              <a:ext uri="{FF2B5EF4-FFF2-40B4-BE49-F238E27FC236}">
                <a16:creationId xmlns:a16="http://schemas.microsoft.com/office/drawing/2014/main" id="{EB7E8693-65A0-4B61-98A6-D063C382A824}"/>
              </a:ext>
            </a:extLst>
          </p:cNvPr>
          <p:cNvPicPr>
            <a:picLocks noChangeAspect="1"/>
          </p:cNvPicPr>
          <p:nvPr/>
        </p:nvPicPr>
        <p:blipFill>
          <a:blip r:embed="rId3"/>
          <a:stretch>
            <a:fillRect/>
          </a:stretch>
        </p:blipFill>
        <p:spPr>
          <a:xfrm>
            <a:off x="4834467" y="1606194"/>
            <a:ext cx="4153387" cy="3091069"/>
          </a:xfrm>
          <a:prstGeom prst="rect">
            <a:avLst/>
          </a:prstGeom>
        </p:spPr>
      </p:pic>
      <p:sp>
        <p:nvSpPr>
          <p:cNvPr id="22" name="Content Placeholder 10">
            <a:extLst>
              <a:ext uri="{FF2B5EF4-FFF2-40B4-BE49-F238E27FC236}">
                <a16:creationId xmlns:a16="http://schemas.microsoft.com/office/drawing/2014/main" id="{04F3CCD5-11ED-4690-8214-7021B13FB0D6}"/>
              </a:ext>
            </a:extLst>
          </p:cNvPr>
          <p:cNvSpPr txBox="1">
            <a:spLocks/>
          </p:cNvSpPr>
          <p:nvPr/>
        </p:nvSpPr>
        <p:spPr>
          <a:xfrm>
            <a:off x="285051" y="3672136"/>
            <a:ext cx="4093972" cy="984532"/>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6450" indent="-228600"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7438"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28600"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Organization of running Pythia8 on HPC facilities</a:t>
            </a:r>
          </a:p>
        </p:txBody>
      </p:sp>
    </p:spTree>
    <p:extLst>
      <p:ext uri="{BB962C8B-B14F-4D97-AF65-F5344CB8AC3E}">
        <p14:creationId xmlns:p14="http://schemas.microsoft.com/office/powerpoint/2010/main" val="190166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F15E07-25C6-4A92-A436-6E0ABA4412A4}"/>
              </a:ext>
            </a:extLst>
          </p:cNvPr>
          <p:cNvSpPr>
            <a:spLocks noGrp="1"/>
          </p:cNvSpPr>
          <p:nvPr>
            <p:ph idx="1"/>
          </p:nvPr>
        </p:nvSpPr>
        <p:spPr>
          <a:xfrm>
            <a:off x="228603" y="796397"/>
            <a:ext cx="8672513" cy="3690936"/>
          </a:xfrm>
        </p:spPr>
        <p:txBody>
          <a:bodyPr/>
          <a:lstStyle/>
          <a:p>
            <a:r>
              <a:rPr lang="en-US" dirty="0"/>
              <a:t>Big Data explorations (SCD)</a:t>
            </a:r>
          </a:p>
          <a:p>
            <a:pPr lvl="1"/>
            <a:r>
              <a:rPr lang="en-US" dirty="0"/>
              <a:t>New (to HEP) methods for performing analysis on large datasets</a:t>
            </a:r>
          </a:p>
          <a:p>
            <a:pPr lvl="1"/>
            <a:r>
              <a:rPr lang="en-US" dirty="0"/>
              <a:t>Began with Spark, moved to python/</a:t>
            </a:r>
            <a:r>
              <a:rPr lang="en-US" dirty="0" err="1"/>
              <a:t>numpy</a:t>
            </a:r>
            <a:r>
              <a:rPr lang="en-US" dirty="0"/>
              <a:t>/pandas/MPI</a:t>
            </a:r>
          </a:p>
          <a:p>
            <a:r>
              <a:rPr lang="en-US" dirty="0"/>
              <a:t>HDF for experimental HEP (</a:t>
            </a:r>
            <a:r>
              <a:rPr lang="en-US" dirty="0" err="1"/>
              <a:t>Fermilab</a:t>
            </a:r>
            <a:r>
              <a:rPr lang="en-US" dirty="0"/>
              <a:t> LDRD 2016-010)</a:t>
            </a:r>
            <a:endParaRPr lang="en-US" b="1" dirty="0"/>
          </a:p>
          <a:p>
            <a:pPr lvl="1"/>
            <a:r>
              <a:rPr lang="en-US" dirty="0"/>
              <a:t>Organizing data for efficient access on HPC systems (HDF)</a:t>
            </a:r>
          </a:p>
          <a:p>
            <a:pPr lvl="1"/>
            <a:r>
              <a:rPr lang="en-US" dirty="0"/>
              <a:t>Organizing programs for efficient analysis of data with Python/</a:t>
            </a:r>
            <a:r>
              <a:rPr lang="en-US" dirty="0" err="1"/>
              <a:t>numpy</a:t>
            </a:r>
            <a:r>
              <a:rPr lang="en-US" dirty="0"/>
              <a:t>/MPI</a:t>
            </a:r>
          </a:p>
          <a:p>
            <a:r>
              <a:rPr lang="en-US" dirty="0"/>
              <a:t>HEP Data Analytics on HPC (</a:t>
            </a:r>
            <a:r>
              <a:rPr lang="en-US" dirty="0" err="1"/>
              <a:t>SciDAC</a:t>
            </a:r>
            <a:r>
              <a:rPr lang="en-US" dirty="0"/>
              <a:t> grant)</a:t>
            </a:r>
          </a:p>
          <a:p>
            <a:pPr lvl="1"/>
            <a:r>
              <a:rPr lang="en-US" dirty="0"/>
              <a:t>Collaboration between DOE Office of High Energy Physics and Advanced Scientific Computing Research (ASCR supports the major US supercomputing facilities)</a:t>
            </a:r>
          </a:p>
          <a:p>
            <a:pPr lvl="1"/>
            <a:r>
              <a:rPr lang="en-US" dirty="0"/>
              <a:t>Physics analysis on HPC linked to experiments (</a:t>
            </a:r>
            <a:r>
              <a:rPr lang="en-US" dirty="0" err="1"/>
              <a:t>NOvA</a:t>
            </a:r>
            <a:r>
              <a:rPr lang="en-US" dirty="0"/>
              <a:t>, DUNE, ATLAS, CMS)</a:t>
            </a:r>
          </a:p>
        </p:txBody>
      </p:sp>
      <p:sp>
        <p:nvSpPr>
          <p:cNvPr id="3" name="Title 2">
            <a:extLst>
              <a:ext uri="{FF2B5EF4-FFF2-40B4-BE49-F238E27FC236}">
                <a16:creationId xmlns:a16="http://schemas.microsoft.com/office/drawing/2014/main" id="{E214FF03-1B7B-49A4-B2C1-CCEF578FE84D}"/>
              </a:ext>
            </a:extLst>
          </p:cNvPr>
          <p:cNvSpPr>
            <a:spLocks noGrp="1"/>
          </p:cNvSpPr>
          <p:nvPr>
            <p:ph type="title"/>
          </p:nvPr>
        </p:nvSpPr>
        <p:spPr/>
        <p:txBody>
          <a:bodyPr/>
          <a:lstStyle/>
          <a:p>
            <a:r>
              <a:rPr lang="en-US" dirty="0"/>
              <a:t>Efforts have been underway to tackle challenges</a:t>
            </a:r>
          </a:p>
        </p:txBody>
      </p:sp>
      <p:sp>
        <p:nvSpPr>
          <p:cNvPr id="4" name="Date Placeholder 3">
            <a:extLst>
              <a:ext uri="{FF2B5EF4-FFF2-40B4-BE49-F238E27FC236}">
                <a16:creationId xmlns:a16="http://schemas.microsoft.com/office/drawing/2014/main" id="{6FD4B6F1-F815-4D7B-9FA8-4B514C0DE5B9}"/>
              </a:ext>
            </a:extLst>
          </p:cNvPr>
          <p:cNvSpPr>
            <a:spLocks noGrp="1"/>
          </p:cNvSpPr>
          <p:nvPr>
            <p:ph type="dt" sz="half" idx="2"/>
          </p:nvPr>
        </p:nvSpPr>
        <p:spPr/>
        <p:txBody>
          <a:bodyPr/>
          <a:lstStyle/>
          <a:p>
            <a:pPr>
              <a:defRPr/>
            </a:pPr>
            <a:r>
              <a:rPr lang="en-US"/>
              <a:t>7/23/2018 </a:t>
            </a:r>
            <a:endParaRPr lang="en-US" dirty="0"/>
          </a:p>
        </p:txBody>
      </p:sp>
      <p:sp>
        <p:nvSpPr>
          <p:cNvPr id="6" name="Slide Number Placeholder 5">
            <a:extLst>
              <a:ext uri="{FF2B5EF4-FFF2-40B4-BE49-F238E27FC236}">
                <a16:creationId xmlns:a16="http://schemas.microsoft.com/office/drawing/2014/main" id="{35AED356-0011-4C75-BCE5-56829296EB1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Footer Placeholder 4">
            <a:extLst>
              <a:ext uri="{FF2B5EF4-FFF2-40B4-BE49-F238E27FC236}">
                <a16:creationId xmlns:a16="http://schemas.microsoft.com/office/drawing/2014/main" id="{B7532FA4-E2DA-4D0D-ADE1-89FA901BD34B}"/>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347299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094B9-B8C0-4B03-840A-E79CF2D3DEEF}"/>
              </a:ext>
            </a:extLst>
          </p:cNvPr>
          <p:cNvSpPr>
            <a:spLocks noGrp="1"/>
          </p:cNvSpPr>
          <p:nvPr>
            <p:ph idx="1"/>
          </p:nvPr>
        </p:nvSpPr>
        <p:spPr/>
        <p:txBody>
          <a:bodyPr/>
          <a:lstStyle/>
          <a:p>
            <a:r>
              <a:rPr lang="en-US" dirty="0"/>
              <a:t>This work may be useful to inform other projects that are ongoing or starting</a:t>
            </a:r>
          </a:p>
          <a:p>
            <a:r>
              <a:rPr lang="en-US" dirty="0" err="1"/>
              <a:t>NOvA</a:t>
            </a:r>
            <a:r>
              <a:rPr lang="en-US" dirty="0"/>
              <a:t> has embraced the work we are doing here</a:t>
            </a:r>
          </a:p>
          <a:p>
            <a:pPr lvl="1"/>
            <a:r>
              <a:rPr lang="en-US" dirty="0"/>
              <a:t>Took ownership of the HDF writer module</a:t>
            </a:r>
          </a:p>
          <a:p>
            <a:r>
              <a:rPr lang="en-US" dirty="0"/>
              <a:t>Converting full HEP experiment datasets has been very difficult</a:t>
            </a:r>
          </a:p>
          <a:p>
            <a:pPr lvl="1"/>
            <a:r>
              <a:rPr lang="en-US" dirty="0"/>
              <a:t>Heavily influenced by ROOT tree structure (</a:t>
            </a:r>
            <a:r>
              <a:rPr lang="en-US" dirty="0" err="1"/>
              <a:t>NOvA</a:t>
            </a:r>
            <a:r>
              <a:rPr lang="en-US" dirty="0"/>
              <a:t> tuple organization)</a:t>
            </a:r>
          </a:p>
          <a:p>
            <a:pPr lvl="1"/>
            <a:r>
              <a:rPr lang="en-US" dirty="0"/>
              <a:t>Complexity of data structures (</a:t>
            </a:r>
            <a:r>
              <a:rPr lang="en-US" dirty="0" err="1"/>
              <a:t>LArSoft</a:t>
            </a:r>
            <a:r>
              <a:rPr lang="en-US" dirty="0"/>
              <a:t> </a:t>
            </a:r>
            <a:r>
              <a:rPr lang="en-US" dirty="0" err="1"/>
              <a:t>RawDigits</a:t>
            </a:r>
            <a:r>
              <a:rPr lang="en-US" dirty="0"/>
              <a:t> class and others) </a:t>
            </a:r>
          </a:p>
          <a:p>
            <a:pPr lvl="1"/>
            <a:r>
              <a:rPr lang="en-US" dirty="0"/>
              <a:t>Some data structures have been reorganized (vectorization becomes straightforward)</a:t>
            </a:r>
          </a:p>
          <a:p>
            <a:r>
              <a:rPr lang="en-US" dirty="0"/>
              <a:t>Python was excellent for prototyping; further work is needed to determine if we are getting the best performance possible.</a:t>
            </a:r>
          </a:p>
          <a:p>
            <a:pPr lvl="1"/>
            <a:r>
              <a:rPr lang="en-US" dirty="0"/>
              <a:t>Pandas provides a powerful set of abstractions for analysis tasks</a:t>
            </a:r>
          </a:p>
          <a:p>
            <a:pPr lvl="1"/>
            <a:r>
              <a:rPr lang="en-US" dirty="0"/>
              <a:t>Comparisons of C++ and python/pandas forthcoming</a:t>
            </a:r>
          </a:p>
        </p:txBody>
      </p:sp>
      <p:sp>
        <p:nvSpPr>
          <p:cNvPr id="3" name="Title 2">
            <a:extLst>
              <a:ext uri="{FF2B5EF4-FFF2-40B4-BE49-F238E27FC236}">
                <a16:creationId xmlns:a16="http://schemas.microsoft.com/office/drawing/2014/main" id="{D01EE796-2567-4157-B9E0-ACB82E0E063B}"/>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77C92807-6132-4C56-9045-6B679FF9C632}"/>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BBCCDB65-DC55-4B2B-8A0C-3A29FA6F8EA5}"/>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14ADD39B-C9DE-4E36-857B-0EF4A8A2DFA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287650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B9C28-3042-41E8-BBF7-E3CF4D1D98A9}"/>
              </a:ext>
            </a:extLst>
          </p:cNvPr>
          <p:cNvSpPr>
            <a:spLocks noGrp="1"/>
          </p:cNvSpPr>
          <p:nvPr>
            <p:ph idx="1"/>
          </p:nvPr>
        </p:nvSpPr>
        <p:spPr/>
        <p:txBody>
          <a:bodyPr/>
          <a:lstStyle/>
          <a:p>
            <a:r>
              <a:rPr lang="en-US" dirty="0"/>
              <a:t>Performance studies and tuning will continue </a:t>
            </a:r>
          </a:p>
          <a:p>
            <a:r>
              <a:rPr lang="en-US" dirty="0"/>
              <a:t>Upcoming C++ codes will be using DIY, and possibly additional HPC-centric workflow tools such as Decaf</a:t>
            </a:r>
          </a:p>
          <a:p>
            <a:r>
              <a:rPr lang="en-US" dirty="0"/>
              <a:t>Will be working with </a:t>
            </a:r>
            <a:r>
              <a:rPr lang="en-US" dirty="0" err="1"/>
              <a:t>HEPCloud</a:t>
            </a:r>
            <a:r>
              <a:rPr lang="en-US" dirty="0"/>
              <a:t> on integrating dataset handling.</a:t>
            </a:r>
          </a:p>
          <a:p>
            <a:r>
              <a:rPr lang="en-US" dirty="0"/>
              <a:t>Looking into </a:t>
            </a:r>
          </a:p>
          <a:p>
            <a:pPr lvl="1"/>
            <a:r>
              <a:rPr lang="en-US" dirty="0"/>
              <a:t>Adding Summit as a platform</a:t>
            </a:r>
          </a:p>
          <a:p>
            <a:pPr lvl="1"/>
            <a:r>
              <a:rPr lang="en-US" dirty="0"/>
              <a:t>Making sure that analysis involving heterogeneous computing is handled</a:t>
            </a:r>
          </a:p>
          <a:p>
            <a:r>
              <a:rPr lang="en-US" dirty="0"/>
              <a:t>As we move towards working within the </a:t>
            </a:r>
            <a:r>
              <a:rPr lang="en-US" i="1" dirty="0"/>
              <a:t>art</a:t>
            </a:r>
            <a:r>
              <a:rPr lang="en-US" dirty="0"/>
              <a:t> framework</a:t>
            </a:r>
            <a:r>
              <a:rPr lang="en-US"/>
              <a:t>, similar techniques </a:t>
            </a:r>
            <a:r>
              <a:rPr lang="en-US" dirty="0"/>
              <a:t>will be applied: </a:t>
            </a:r>
          </a:p>
          <a:p>
            <a:pPr lvl="1"/>
            <a:r>
              <a:rPr lang="en-US" dirty="0"/>
              <a:t>read the right information into memory, </a:t>
            </a:r>
          </a:p>
          <a:p>
            <a:pPr lvl="1"/>
            <a:r>
              <a:rPr lang="en-US" dirty="0"/>
              <a:t>use vectorized libraries for high-level operations on the data, </a:t>
            </a:r>
          </a:p>
          <a:p>
            <a:pPr lvl="1"/>
            <a:r>
              <a:rPr lang="en-US" dirty="0"/>
              <a:t>use the network to round up results that are distributed around the system</a:t>
            </a:r>
          </a:p>
        </p:txBody>
      </p:sp>
      <p:sp>
        <p:nvSpPr>
          <p:cNvPr id="3" name="Title 2">
            <a:extLst>
              <a:ext uri="{FF2B5EF4-FFF2-40B4-BE49-F238E27FC236}">
                <a16:creationId xmlns:a16="http://schemas.microsoft.com/office/drawing/2014/main" id="{B56C27A0-C602-4B0B-8AA6-3AFA3BA972CD}"/>
              </a:ext>
            </a:extLst>
          </p:cNvPr>
          <p:cNvSpPr>
            <a:spLocks noGrp="1"/>
          </p:cNvSpPr>
          <p:nvPr>
            <p:ph type="title"/>
          </p:nvPr>
        </p:nvSpPr>
        <p:spPr/>
        <p:txBody>
          <a:bodyPr/>
          <a:lstStyle/>
          <a:p>
            <a:r>
              <a:rPr lang="en-US" dirty="0"/>
              <a:t>Future directions</a:t>
            </a:r>
          </a:p>
        </p:txBody>
      </p:sp>
      <p:sp>
        <p:nvSpPr>
          <p:cNvPr id="4" name="Date Placeholder 3">
            <a:extLst>
              <a:ext uri="{FF2B5EF4-FFF2-40B4-BE49-F238E27FC236}">
                <a16:creationId xmlns:a16="http://schemas.microsoft.com/office/drawing/2014/main" id="{0BCF5CDC-AF8E-427D-9C18-5CD3A7B1BB25}"/>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13015D8B-F200-47AB-A74F-4BD6029EB9B1}"/>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68DA42D6-0E27-496D-9B3C-0514F009EA8D}"/>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2018834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2070D-3C20-4003-A57F-DD5AE319D377}"/>
              </a:ext>
            </a:extLst>
          </p:cNvPr>
          <p:cNvSpPr>
            <a:spLocks noGrp="1"/>
          </p:cNvSpPr>
          <p:nvPr>
            <p:ph idx="1"/>
          </p:nvPr>
        </p:nvSpPr>
        <p:spPr/>
        <p:txBody>
          <a:bodyPr/>
          <a:lstStyle/>
          <a:p>
            <a:r>
              <a:rPr lang="en-US" dirty="0"/>
              <a:t>People involved in one or more of these projects</a:t>
            </a:r>
          </a:p>
          <a:p>
            <a:pPr lvl="1"/>
            <a:r>
              <a:rPr lang="en-US" dirty="0"/>
              <a:t>M. Paterno (FNAL), T. Peterka (ANL), R. Ross (ANL), S. Sehrish (FNAL)</a:t>
            </a:r>
          </a:p>
          <a:p>
            <a:pPr lvl="1"/>
            <a:r>
              <a:rPr lang="en-US" dirty="0"/>
              <a:t>C. Green (FNAL), H. Schulz (University of Cincinnati), B. White (FNAL)</a:t>
            </a:r>
          </a:p>
          <a:p>
            <a:pPr lvl="1"/>
            <a:r>
              <a:rPr lang="en-US" dirty="0"/>
              <a:t>N. Buchanan (CSU, </a:t>
            </a:r>
            <a:r>
              <a:rPr lang="en-US" dirty="0" err="1"/>
              <a:t>NOvA</a:t>
            </a:r>
            <a:r>
              <a:rPr lang="en-US" dirty="0"/>
              <a:t>/DUNE), P. Calafiura (LBNL, LHC-ATLAS), Z. Marshall (LBNL, LHC-ATLAS), S. Mrenna (FNAL, LHC-CMS), A. Norman (FNAL, </a:t>
            </a:r>
            <a:r>
              <a:rPr lang="en-US" dirty="0" err="1"/>
              <a:t>NOvA</a:t>
            </a:r>
            <a:r>
              <a:rPr lang="en-US" dirty="0"/>
              <a:t>/DUNE), A. Sousa (UC, </a:t>
            </a:r>
            <a:r>
              <a:rPr lang="en-US" dirty="0" err="1"/>
              <a:t>NOvA</a:t>
            </a:r>
            <a:r>
              <a:rPr lang="en-US" dirty="0"/>
              <a:t>/DUNE)</a:t>
            </a:r>
          </a:p>
          <a:p>
            <a:pPr lvl="1"/>
            <a:r>
              <a:rPr lang="en-US" dirty="0"/>
              <a:t>A. Austin (ANL), S. </a:t>
            </a:r>
            <a:r>
              <a:rPr lang="en-US" dirty="0" err="1"/>
              <a:t>Calvez</a:t>
            </a:r>
            <a:r>
              <a:rPr lang="en-US" dirty="0"/>
              <a:t> (Colorado State University), P. </a:t>
            </a:r>
            <a:r>
              <a:rPr lang="en-US" dirty="0" err="1"/>
              <a:t>Carns</a:t>
            </a:r>
            <a:r>
              <a:rPr lang="en-US" dirty="0"/>
              <a:t> (ANL), P.F. Ding (FNAL), M. Dorier (ANL), D. Doyle (Colorado State University), X. Ju (LBNL), R. Latham (ANL), S. Snyder (ANL)</a:t>
            </a:r>
          </a:p>
        </p:txBody>
      </p:sp>
      <p:sp>
        <p:nvSpPr>
          <p:cNvPr id="3" name="Title 2">
            <a:extLst>
              <a:ext uri="{FF2B5EF4-FFF2-40B4-BE49-F238E27FC236}">
                <a16:creationId xmlns:a16="http://schemas.microsoft.com/office/drawing/2014/main" id="{4D753CB5-15D0-469A-81A6-0E5E3F66C599}"/>
              </a:ext>
            </a:extLst>
          </p:cNvPr>
          <p:cNvSpPr>
            <a:spLocks noGrp="1"/>
          </p:cNvSpPr>
          <p:nvPr>
            <p:ph type="title"/>
          </p:nvPr>
        </p:nvSpPr>
        <p:spPr/>
        <p:txBody>
          <a:bodyPr/>
          <a:lstStyle/>
          <a:p>
            <a:r>
              <a:rPr lang="en-US" dirty="0"/>
              <a:t>Acknowledgements</a:t>
            </a:r>
          </a:p>
        </p:txBody>
      </p:sp>
      <p:sp>
        <p:nvSpPr>
          <p:cNvPr id="4" name="Date Placeholder 3">
            <a:extLst>
              <a:ext uri="{FF2B5EF4-FFF2-40B4-BE49-F238E27FC236}">
                <a16:creationId xmlns:a16="http://schemas.microsoft.com/office/drawing/2014/main" id="{69A5E90A-B3F2-4930-B713-52CEB4148597}"/>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E02401D9-C809-4A32-A379-94DAB1664AB0}"/>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1F9D5738-188D-488E-9F50-E335DB9A0ABC}"/>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7" name="Rectangle 6">
            <a:extLst>
              <a:ext uri="{FF2B5EF4-FFF2-40B4-BE49-F238E27FC236}">
                <a16:creationId xmlns:a16="http://schemas.microsoft.com/office/drawing/2014/main" id="{F2D9E91C-7F26-4FD7-B975-46AD6064F96A}"/>
              </a:ext>
            </a:extLst>
          </p:cNvPr>
          <p:cNvSpPr/>
          <p:nvPr/>
        </p:nvSpPr>
        <p:spPr>
          <a:xfrm>
            <a:off x="341194" y="3810114"/>
            <a:ext cx="8581842" cy="923330"/>
          </a:xfrm>
          <a:prstGeom prst="rect">
            <a:avLst/>
          </a:prstGeom>
        </p:spPr>
        <p:txBody>
          <a:bodyPr wrap="square">
            <a:spAutoFit/>
          </a:bodyPr>
          <a:lstStyle/>
          <a:p>
            <a:r>
              <a:rPr lang="en-US" sz="1800" dirty="0"/>
              <a:t>This material is based upon work supported by the U.S. Department of Energy, Office of Science, Office of Advanced Scientific Computing Research, Scientific Discovery through Advanced Computing (</a:t>
            </a:r>
            <a:r>
              <a:rPr lang="en-US" sz="1800" dirty="0" err="1"/>
              <a:t>SciDAC</a:t>
            </a:r>
            <a:r>
              <a:rPr lang="en-US" sz="1800" dirty="0"/>
              <a:t>) program.</a:t>
            </a:r>
          </a:p>
        </p:txBody>
      </p:sp>
    </p:spTree>
    <p:extLst>
      <p:ext uri="{BB962C8B-B14F-4D97-AF65-F5344CB8AC3E}">
        <p14:creationId xmlns:p14="http://schemas.microsoft.com/office/powerpoint/2010/main" val="2156150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193" y="689035"/>
            <a:ext cx="4757497" cy="1851258"/>
          </a:xfrm>
        </p:spPr>
        <p:txBody>
          <a:bodyPr/>
          <a:lstStyle/>
          <a:p>
            <a:r>
              <a:rPr lang="en-US" sz="2000" dirty="0"/>
              <a:t>Extend physics reach of LHC and neutrino experiments</a:t>
            </a:r>
          </a:p>
          <a:p>
            <a:pPr lvl="1"/>
            <a:r>
              <a:rPr lang="en-US" sz="1800" dirty="0"/>
              <a:t>Event generator tuning</a:t>
            </a:r>
          </a:p>
          <a:p>
            <a:pPr lvl="1"/>
            <a:r>
              <a:rPr lang="en-US" sz="1800" dirty="0"/>
              <a:t>Neutrino oscillation and cross-section measurements</a:t>
            </a:r>
          </a:p>
          <a:p>
            <a:pPr lvl="1"/>
            <a:r>
              <a:rPr lang="en-US" sz="1800" dirty="0"/>
              <a:t>Detector simulation tuning</a:t>
            </a:r>
          </a:p>
        </p:txBody>
      </p:sp>
      <p:sp>
        <p:nvSpPr>
          <p:cNvPr id="3" name="Title 2"/>
          <p:cNvSpPr>
            <a:spLocks noGrp="1"/>
          </p:cNvSpPr>
          <p:nvPr>
            <p:ph type="title"/>
          </p:nvPr>
        </p:nvSpPr>
        <p:spPr>
          <a:xfrm>
            <a:off x="110811" y="349268"/>
            <a:ext cx="8686800" cy="320908"/>
          </a:xfrm>
        </p:spPr>
        <p:txBody>
          <a:bodyPr/>
          <a:lstStyle/>
          <a:p>
            <a:r>
              <a:rPr lang="en-US" dirty="0"/>
              <a:t>HEP Data Analytics on HEP: Goals</a:t>
            </a:r>
          </a:p>
        </p:txBody>
      </p:sp>
      <p:sp>
        <p:nvSpPr>
          <p:cNvPr id="4" name="Date Placeholder 3"/>
          <p:cNvSpPr>
            <a:spLocks noGrp="1"/>
          </p:cNvSpPr>
          <p:nvPr>
            <p:ph type="dt" sz="half" idx="2"/>
          </p:nvPr>
        </p:nvSpPr>
        <p:spPr/>
        <p:txBody>
          <a:bodyPr/>
          <a:lstStyle/>
          <a:p>
            <a:pPr>
              <a:defRPr/>
            </a:pPr>
            <a:fld id="{57ADAB69-348E-2C41-AF41-E98D046040A4}" type="datetime1">
              <a:rPr lang="en-US" smtClean="0"/>
              <a:pPr>
                <a:defRPr/>
              </a:pPr>
              <a:t>8/22/2018</a:t>
            </a:fld>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pic>
        <p:nvPicPr>
          <p:cNvPr id="8" name="Picture 7">
            <a:extLst>
              <a:ext uri="{FF2B5EF4-FFF2-40B4-BE49-F238E27FC236}">
                <a16:creationId xmlns:a16="http://schemas.microsoft.com/office/drawing/2014/main" id="{396778DF-BCED-457A-A9F5-FBC7CB03F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 y="2549085"/>
            <a:ext cx="4892890" cy="2289032"/>
          </a:xfrm>
          <a:prstGeom prst="rect">
            <a:avLst/>
          </a:prstGeom>
        </p:spPr>
      </p:pic>
      <p:sp>
        <p:nvSpPr>
          <p:cNvPr id="9" name="Content Placeholder 1">
            <a:extLst>
              <a:ext uri="{FF2B5EF4-FFF2-40B4-BE49-F238E27FC236}">
                <a16:creationId xmlns:a16="http://schemas.microsoft.com/office/drawing/2014/main" id="{8F9BF647-3B55-4DDB-9ECD-98AF41178FE7}"/>
              </a:ext>
            </a:extLst>
          </p:cNvPr>
          <p:cNvSpPr txBox="1">
            <a:spLocks/>
          </p:cNvSpPr>
          <p:nvPr/>
        </p:nvSpPr>
        <p:spPr>
          <a:xfrm>
            <a:off x="4829249" y="307731"/>
            <a:ext cx="4204748" cy="4291615"/>
          </a:xfrm>
          <a:prstGeom prst="rect">
            <a:avLst/>
          </a:prstGeom>
        </p:spPr>
        <p:txBody>
          <a:bodyPr lIns="0" tIns="0" rIns="0" bIns="0"/>
          <a:lstStyle>
            <a:lvl1pPr marL="230188" indent="-230188" algn="l" defTabSz="457200" rtl="0" eaLnBrk="1" fontAlgn="base" hangingPunct="1">
              <a:spcBef>
                <a:spcPct val="20000"/>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ct val="20000"/>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ct val="20000"/>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ct val="20000"/>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ct val="20000"/>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Transform how these physics tasks are carried out through ASCR math and data analytics</a:t>
            </a:r>
          </a:p>
          <a:p>
            <a:pPr lvl="1"/>
            <a:r>
              <a:rPr lang="en-US" sz="1800" dirty="0"/>
              <a:t>High-dimensional parameter fitting,</a:t>
            </a:r>
          </a:p>
          <a:p>
            <a:pPr lvl="1"/>
            <a:r>
              <a:rPr lang="en-US" sz="1800" dirty="0"/>
              <a:t>Workflows supporting automated optimization</a:t>
            </a:r>
          </a:p>
          <a:p>
            <a:pPr lvl="1"/>
            <a:r>
              <a:rPr lang="en-US" sz="1800" dirty="0"/>
              <a:t>Distributed dataset management storage and access (</a:t>
            </a:r>
            <a:r>
              <a:rPr lang="en-US" sz="1800" i="1" dirty="0"/>
              <a:t>in situ</a:t>
            </a:r>
            <a:r>
              <a:rPr lang="en-US" sz="1800" dirty="0"/>
              <a:t>) for experiment data</a:t>
            </a:r>
          </a:p>
          <a:p>
            <a:pPr lvl="1"/>
            <a:r>
              <a:rPr lang="en-US" sz="1800" dirty="0"/>
              <a:t>Introduction of data-parallel programming within analysis procedures</a:t>
            </a:r>
          </a:p>
          <a:p>
            <a:r>
              <a:rPr lang="en-US" sz="2000" dirty="0"/>
              <a:t>Accelerate HEP analysis on HPC platforms</a:t>
            </a:r>
          </a:p>
        </p:txBody>
      </p:sp>
      <p:sp>
        <p:nvSpPr>
          <p:cNvPr id="10" name="Rectangle 9">
            <a:extLst>
              <a:ext uri="{FF2B5EF4-FFF2-40B4-BE49-F238E27FC236}">
                <a16:creationId xmlns:a16="http://schemas.microsoft.com/office/drawing/2014/main" id="{27908B8B-AE59-47F4-B6F8-801A9012F898}"/>
              </a:ext>
            </a:extLst>
          </p:cNvPr>
          <p:cNvSpPr/>
          <p:nvPr/>
        </p:nvSpPr>
        <p:spPr>
          <a:xfrm>
            <a:off x="5347581" y="4494621"/>
            <a:ext cx="3686416" cy="338554"/>
          </a:xfrm>
          <a:prstGeom prst="rect">
            <a:avLst/>
          </a:prstGeom>
        </p:spPr>
        <p:txBody>
          <a:bodyPr wrap="square">
            <a:spAutoFit/>
          </a:bodyPr>
          <a:lstStyle/>
          <a:p>
            <a:r>
              <a:rPr lang="en-US" sz="1600" dirty="0">
                <a:hlinkClick r:id="rId4"/>
              </a:rPr>
              <a:t>http://computing.fnal.gov/hep-on-hpc/</a:t>
            </a:r>
            <a:endParaRPr lang="en-US" sz="1600" dirty="0"/>
          </a:p>
        </p:txBody>
      </p:sp>
      <p:sp>
        <p:nvSpPr>
          <p:cNvPr id="11" name="Footer Placeholder 4">
            <a:extLst>
              <a:ext uri="{FF2B5EF4-FFF2-40B4-BE49-F238E27FC236}">
                <a16:creationId xmlns:a16="http://schemas.microsoft.com/office/drawing/2014/main" id="{0D3FEDCD-B414-45E5-A498-E57ABD123CDB}"/>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08394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1128C-FCC4-4374-8C3F-1E49353497D8}"/>
              </a:ext>
            </a:extLst>
          </p:cNvPr>
          <p:cNvSpPr>
            <a:spLocks noGrp="1"/>
          </p:cNvSpPr>
          <p:nvPr>
            <p:ph idx="1"/>
          </p:nvPr>
        </p:nvSpPr>
        <p:spPr>
          <a:xfrm>
            <a:off x="228603" y="680638"/>
            <a:ext cx="8672513" cy="3980734"/>
          </a:xfrm>
        </p:spPr>
        <p:txBody>
          <a:bodyPr/>
          <a:lstStyle/>
          <a:p>
            <a:r>
              <a:rPr lang="en-US" dirty="0">
                <a:latin typeface="Helvetica" panose="020B0604020202020204" pitchFamily="34" charset="0"/>
                <a:cs typeface="Helvetica" panose="020B0604020202020204" pitchFamily="34" charset="0"/>
              </a:rPr>
              <a:t>First </a:t>
            </a:r>
            <a:r>
              <a:rPr lang="en-US" dirty="0" err="1">
                <a:latin typeface="Helvetica" panose="020B0604020202020204" pitchFamily="34" charset="0"/>
                <a:cs typeface="Helvetica" panose="020B0604020202020204" pitchFamily="34" charset="0"/>
              </a:rPr>
              <a:t>NOvA</a:t>
            </a:r>
            <a:r>
              <a:rPr lang="en-US" dirty="0">
                <a:latin typeface="Helvetica" panose="020B0604020202020204" pitchFamily="34" charset="0"/>
                <a:cs typeface="Helvetica" panose="020B0604020202020204" pitchFamily="34" charset="0"/>
              </a:rPr>
              <a:t> neutrino oscillation analysis using NERSC</a:t>
            </a:r>
          </a:p>
          <a:p>
            <a:pPr lvl="1"/>
            <a:r>
              <a:rPr lang="en-US" dirty="0">
                <a:latin typeface="Helvetica" panose="020B0604020202020204" pitchFamily="34" charset="0"/>
                <a:cs typeface="Helvetica" panose="020B0604020202020204" pitchFamily="34" charset="0"/>
              </a:rPr>
              <a:t>Time-to-result improved by 50x; first round completed within 16 hours</a:t>
            </a:r>
          </a:p>
          <a:p>
            <a:pPr lvl="1"/>
            <a:r>
              <a:rPr lang="en-US" dirty="0">
                <a:latin typeface="Helvetica" panose="020B0604020202020204" pitchFamily="34" charset="0"/>
                <a:cs typeface="Helvetica" panose="020B0604020202020204" pitchFamily="34" charset="0"/>
              </a:rPr>
              <a:t>Used ~30M hours on Cori (and part of Edison) across two runs</a:t>
            </a:r>
          </a:p>
          <a:p>
            <a:pPr lvl="1"/>
            <a:r>
              <a:rPr lang="en-US" dirty="0"/>
              <a:t>Accuracy: 8x higher resolution than any prior result</a:t>
            </a:r>
          </a:p>
          <a:p>
            <a:pPr lvl="1"/>
            <a:r>
              <a:rPr lang="en-US" dirty="0"/>
              <a:t>Turnaround: 50x faster - results reviewed in &lt;24 hours</a:t>
            </a:r>
          </a:p>
          <a:p>
            <a:pPr lvl="1"/>
            <a:r>
              <a:rPr lang="en-US" dirty="0"/>
              <a:t>Scale: ~1M active cores – biggest Condor pool ever</a:t>
            </a: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Prototype event store (</a:t>
            </a:r>
            <a:r>
              <a:rPr lang="en-US" b="1" dirty="0" err="1">
                <a:latin typeface="Helvetica" panose="020B0604020202020204" pitchFamily="34" charset="0"/>
                <a:cs typeface="Helvetica" panose="020B0604020202020204" pitchFamily="34" charset="0"/>
              </a:rPr>
              <a:t>HEPnOS</a:t>
            </a:r>
            <a:r>
              <a:rPr lang="en-US" dirty="0">
                <a:latin typeface="Helvetica" panose="020B0604020202020204" pitchFamily="34" charset="0"/>
                <a:cs typeface="Helvetica" panose="020B0604020202020204" pitchFamily="34" charset="0"/>
              </a:rPr>
              <a:t>) built for serving data to HEP analysis codes</a:t>
            </a:r>
          </a:p>
          <a:p>
            <a:r>
              <a:rPr lang="en-US" dirty="0">
                <a:latin typeface="Helvetica" panose="020B0604020202020204" pitchFamily="34" charset="0"/>
                <a:cs typeface="Helvetica" panose="020B0604020202020204" pitchFamily="34" charset="0"/>
              </a:rPr>
              <a:t>Data-parallel </a:t>
            </a:r>
            <a:r>
              <a:rPr lang="en-US" dirty="0" err="1">
                <a:latin typeface="Helvetica" panose="020B0604020202020204" pitchFamily="34" charset="0"/>
                <a:cs typeface="Helvetica" panose="020B0604020202020204" pitchFamily="34" charset="0"/>
              </a:rPr>
              <a:t>NOvA</a:t>
            </a:r>
            <a:r>
              <a:rPr lang="en-US" dirty="0">
                <a:latin typeface="Helvetica" panose="020B0604020202020204" pitchFamily="34" charset="0"/>
                <a:cs typeface="Helvetica" panose="020B0604020202020204" pitchFamily="34" charset="0"/>
              </a:rPr>
              <a:t> pre-analysis event selection procedure</a:t>
            </a:r>
          </a:p>
          <a:p>
            <a:pPr lvl="1"/>
            <a:r>
              <a:rPr lang="en-US" dirty="0" err="1">
                <a:latin typeface="Helvetica" panose="020B0604020202020204" pitchFamily="34" charset="0"/>
                <a:cs typeface="Helvetica" panose="020B0604020202020204" pitchFamily="34" charset="0"/>
              </a:rPr>
              <a:t>NOvA</a:t>
            </a:r>
            <a:r>
              <a:rPr lang="en-US" dirty="0">
                <a:latin typeface="Helvetica" panose="020B0604020202020204" pitchFamily="34" charset="0"/>
                <a:cs typeface="Helvetica" panose="020B0604020202020204" pitchFamily="34" charset="0"/>
              </a:rPr>
              <a:t> accepted ownership of HDF conversion software for their data</a:t>
            </a:r>
          </a:p>
        </p:txBody>
      </p:sp>
      <p:sp>
        <p:nvSpPr>
          <p:cNvPr id="3" name="Title 2">
            <a:extLst>
              <a:ext uri="{FF2B5EF4-FFF2-40B4-BE49-F238E27FC236}">
                <a16:creationId xmlns:a16="http://schemas.microsoft.com/office/drawing/2014/main" id="{ABE00560-4A21-46E5-9557-8F298BE65E69}"/>
              </a:ext>
            </a:extLst>
          </p:cNvPr>
          <p:cNvSpPr>
            <a:spLocks noGrp="1"/>
          </p:cNvSpPr>
          <p:nvPr>
            <p:ph type="title"/>
          </p:nvPr>
        </p:nvSpPr>
        <p:spPr/>
        <p:txBody>
          <a:bodyPr/>
          <a:lstStyle/>
          <a:p>
            <a:r>
              <a:rPr lang="en-US" dirty="0"/>
              <a:t>Accomplishments</a:t>
            </a:r>
          </a:p>
        </p:txBody>
      </p:sp>
      <p:sp>
        <p:nvSpPr>
          <p:cNvPr id="4" name="Date Placeholder 3">
            <a:extLst>
              <a:ext uri="{FF2B5EF4-FFF2-40B4-BE49-F238E27FC236}">
                <a16:creationId xmlns:a16="http://schemas.microsoft.com/office/drawing/2014/main" id="{0D39A929-EF39-418B-8EE1-4F7DE187909E}"/>
              </a:ext>
            </a:extLst>
          </p:cNvPr>
          <p:cNvSpPr>
            <a:spLocks noGrp="1"/>
          </p:cNvSpPr>
          <p:nvPr>
            <p:ph type="dt" sz="half" idx="2"/>
          </p:nvPr>
        </p:nvSpPr>
        <p:spPr/>
        <p:txBody>
          <a:bodyPr/>
          <a:lstStyle/>
          <a:p>
            <a:pPr>
              <a:defRPr/>
            </a:pPr>
            <a:r>
              <a:rPr lang="en-US"/>
              <a:t>7/23/2018 </a:t>
            </a:r>
            <a:endParaRPr lang="en-US" dirty="0"/>
          </a:p>
        </p:txBody>
      </p:sp>
      <p:sp>
        <p:nvSpPr>
          <p:cNvPr id="5" name="Footer Placeholder 4">
            <a:extLst>
              <a:ext uri="{FF2B5EF4-FFF2-40B4-BE49-F238E27FC236}">
                <a16:creationId xmlns:a16="http://schemas.microsoft.com/office/drawing/2014/main" id="{455DAACA-D8D5-4BC7-92FB-8F06941AD4F4}"/>
              </a:ext>
            </a:extLst>
          </p:cNvPr>
          <p:cNvSpPr>
            <a:spLocks noGrp="1"/>
          </p:cNvSpPr>
          <p:nvPr>
            <p:ph type="ftr" sz="quarter" idx="3"/>
          </p:nvPr>
        </p:nvSpPr>
        <p:spPr/>
        <p:txBody>
          <a:bodyPr/>
          <a:lstStyle/>
          <a:p>
            <a:pPr>
              <a:defRPr/>
            </a:pPr>
            <a:r>
              <a:rPr lang="en-US" dirty="0" err="1"/>
              <a:t>J.Kowalkowski</a:t>
            </a:r>
            <a:r>
              <a:rPr lang="en-US" dirty="0"/>
              <a:t> </a:t>
            </a:r>
            <a:r>
              <a:rPr lang="mr-IN" dirty="0"/>
              <a:t>–</a:t>
            </a:r>
            <a:r>
              <a:rPr lang="en-US" dirty="0"/>
              <a:t> HEP Data Analytics on HPC</a:t>
            </a:r>
            <a:endParaRPr lang="en-US" b="1" dirty="0"/>
          </a:p>
        </p:txBody>
      </p:sp>
      <p:sp>
        <p:nvSpPr>
          <p:cNvPr id="6" name="Slide Number Placeholder 5">
            <a:extLst>
              <a:ext uri="{FF2B5EF4-FFF2-40B4-BE49-F238E27FC236}">
                <a16:creationId xmlns:a16="http://schemas.microsoft.com/office/drawing/2014/main" id="{8B0985F7-B966-44D8-912D-44108CB797D1}"/>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
        <p:nvSpPr>
          <p:cNvPr id="8" name="Rectangle 7">
            <a:extLst>
              <a:ext uri="{FF2B5EF4-FFF2-40B4-BE49-F238E27FC236}">
                <a16:creationId xmlns:a16="http://schemas.microsoft.com/office/drawing/2014/main" id="{FD6B5CFD-09AB-4230-B2C0-8F774BCF926A}"/>
              </a:ext>
            </a:extLst>
          </p:cNvPr>
          <p:cNvSpPr/>
          <p:nvPr/>
        </p:nvSpPr>
        <p:spPr>
          <a:xfrm>
            <a:off x="3910263" y="4491263"/>
            <a:ext cx="5202795" cy="307777"/>
          </a:xfrm>
          <a:prstGeom prst="rect">
            <a:avLst/>
          </a:prstGeom>
        </p:spPr>
        <p:txBody>
          <a:bodyPr wrap="square">
            <a:spAutoFit/>
          </a:bodyPr>
          <a:lstStyle/>
          <a:p>
            <a:r>
              <a:rPr lang="en-US" sz="1400" dirty="0" err="1">
                <a:latin typeface="Helvetica" panose="020B0604020202020204" pitchFamily="34" charset="0"/>
                <a:cs typeface="Helvetica" panose="020B0604020202020204" pitchFamily="34" charset="0"/>
              </a:rPr>
              <a:t>HEPnOS</a:t>
            </a:r>
            <a:r>
              <a:rPr lang="en-US" sz="1400" dirty="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hlinkClick r:id="rId3"/>
              </a:rPr>
              <a:t>https://xgitlab.cels.anl.gov/sds/HEPnOS/wikis/home</a:t>
            </a:r>
            <a:r>
              <a:rPr lang="en-US" sz="1400"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210843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806BE-D218-4BAB-8305-9698D7F92B8D}"/>
              </a:ext>
            </a:extLst>
          </p:cNvPr>
          <p:cNvSpPr>
            <a:spLocks noGrp="1"/>
          </p:cNvSpPr>
          <p:nvPr>
            <p:ph idx="1"/>
          </p:nvPr>
        </p:nvSpPr>
        <p:spPr/>
        <p:txBody>
          <a:bodyPr/>
          <a:lstStyle/>
          <a:p>
            <a:r>
              <a:rPr lang="en-US" dirty="0"/>
              <a:t>How ought data be organized and accessed?</a:t>
            </a:r>
          </a:p>
          <a:p>
            <a:pPr lvl="1"/>
            <a:r>
              <a:rPr lang="en-US" dirty="0"/>
              <a:t>Assuming usual HPC facility with a global parallel file system</a:t>
            </a:r>
          </a:p>
          <a:p>
            <a:pPr lvl="1"/>
            <a:r>
              <a:rPr lang="en-US" dirty="0"/>
              <a:t>A deeper memory hierarchy than we are used to</a:t>
            </a:r>
          </a:p>
          <a:p>
            <a:r>
              <a:rPr lang="en-US" dirty="0"/>
              <a:t>How should the applications be organized?</a:t>
            </a:r>
          </a:p>
          <a:p>
            <a:pPr lvl="1"/>
            <a:r>
              <a:rPr lang="en-US" dirty="0"/>
              <a:t>Is our current programming model appropriate?</a:t>
            </a:r>
          </a:p>
          <a:p>
            <a:pPr lvl="1"/>
            <a:r>
              <a:rPr lang="en-US" dirty="0"/>
              <a:t>How do we achieve necessary parallelism?</a:t>
            </a:r>
          </a:p>
          <a:p>
            <a:pPr lvl="1"/>
            <a:r>
              <a:rPr lang="en-US" dirty="0"/>
              <a:t>What libraries should we be using?</a:t>
            </a:r>
          </a:p>
          <a:p>
            <a:r>
              <a:rPr lang="en-US" dirty="0"/>
              <a:t>How will the operating systems and run-time environment affect our computing operations and software?</a:t>
            </a:r>
          </a:p>
          <a:p>
            <a:pPr lvl="1"/>
            <a:r>
              <a:rPr lang="en-US" dirty="0"/>
              <a:t>Are the software build and deployment tools we have in place adequate?</a:t>
            </a:r>
          </a:p>
          <a:p>
            <a:pPr lvl="1"/>
            <a:r>
              <a:rPr lang="en-US" dirty="0"/>
              <a:t>What if we could analyze an entire dataset all at once?</a:t>
            </a:r>
          </a:p>
          <a:p>
            <a:pPr lvl="1"/>
            <a:r>
              <a:rPr lang="en-US" dirty="0"/>
              <a:t>Can we benefit from tighter integration of workflow and application?</a:t>
            </a:r>
          </a:p>
        </p:txBody>
      </p:sp>
      <p:sp>
        <p:nvSpPr>
          <p:cNvPr id="3" name="Title 2">
            <a:extLst>
              <a:ext uri="{FF2B5EF4-FFF2-40B4-BE49-F238E27FC236}">
                <a16:creationId xmlns:a16="http://schemas.microsoft.com/office/drawing/2014/main" id="{4C9BDEB6-53E1-4405-94B8-8CDADBDB50AD}"/>
              </a:ext>
            </a:extLst>
          </p:cNvPr>
          <p:cNvSpPr>
            <a:spLocks noGrp="1"/>
          </p:cNvSpPr>
          <p:nvPr>
            <p:ph type="title"/>
          </p:nvPr>
        </p:nvSpPr>
        <p:spPr/>
        <p:txBody>
          <a:bodyPr/>
          <a:lstStyle/>
          <a:p>
            <a:r>
              <a:rPr lang="en-US" dirty="0"/>
              <a:t>Questions to be addressed</a:t>
            </a:r>
          </a:p>
        </p:txBody>
      </p:sp>
      <p:sp>
        <p:nvSpPr>
          <p:cNvPr id="4" name="Date Placeholder 3">
            <a:extLst>
              <a:ext uri="{FF2B5EF4-FFF2-40B4-BE49-F238E27FC236}">
                <a16:creationId xmlns:a16="http://schemas.microsoft.com/office/drawing/2014/main" id="{A9A886EB-2F6B-4198-BE7C-CA92C1D19A82}"/>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BC22DBF0-7245-4D04-A6E0-72C13239E9E5}"/>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64CE1B85-E165-4452-A3E0-83FA28479CAE}"/>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19260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DA4B27-A3A5-458E-84EE-E58DDABA5FA0}"/>
              </a:ext>
            </a:extLst>
          </p:cNvPr>
          <p:cNvSpPr>
            <a:spLocks noGrp="1"/>
          </p:cNvSpPr>
          <p:nvPr>
            <p:ph idx="1"/>
          </p:nvPr>
        </p:nvSpPr>
        <p:spPr/>
        <p:txBody>
          <a:bodyPr/>
          <a:lstStyle/>
          <a:p>
            <a:r>
              <a:rPr lang="en-US" sz="2000" dirty="0"/>
              <a:t>Choose representative problems to solve</a:t>
            </a:r>
          </a:p>
          <a:p>
            <a:pPr lvl="1"/>
            <a:r>
              <a:rPr lang="en-US" sz="1800" dirty="0" err="1"/>
              <a:t>NOvA</a:t>
            </a:r>
            <a:r>
              <a:rPr lang="en-US" sz="1800" dirty="0"/>
              <a:t> analysis workflows, </a:t>
            </a:r>
            <a:r>
              <a:rPr lang="en-US" sz="1800" dirty="0" err="1"/>
              <a:t>LArTPC</a:t>
            </a:r>
            <a:r>
              <a:rPr lang="en-US" sz="1800" dirty="0"/>
              <a:t> processing, generator tuning</a:t>
            </a:r>
          </a:p>
          <a:p>
            <a:r>
              <a:rPr lang="en-US" sz="2000" dirty="0"/>
              <a:t>Choose toolkits and libraries that could help</a:t>
            </a:r>
          </a:p>
          <a:p>
            <a:pPr lvl="1"/>
            <a:r>
              <a:rPr lang="en-US" sz="1800" dirty="0"/>
              <a:t>HDF5</a:t>
            </a:r>
          </a:p>
          <a:p>
            <a:pPr lvl="1"/>
            <a:r>
              <a:rPr lang="en-US" sz="1800" dirty="0"/>
              <a:t>ASCR data services geared towards HPC</a:t>
            </a:r>
          </a:p>
          <a:p>
            <a:pPr lvl="1"/>
            <a:r>
              <a:rPr lang="en-US" sz="1800" dirty="0"/>
              <a:t>Python with </a:t>
            </a:r>
            <a:r>
              <a:rPr lang="en-US" sz="1800" dirty="0" err="1"/>
              <a:t>numpy</a:t>
            </a:r>
            <a:r>
              <a:rPr lang="en-US" sz="1800" dirty="0"/>
              <a:t>, MPI, and Pandas</a:t>
            </a:r>
          </a:p>
          <a:p>
            <a:pPr lvl="1"/>
            <a:r>
              <a:rPr lang="en-US" sz="1800" dirty="0"/>
              <a:t>Container technology</a:t>
            </a:r>
          </a:p>
          <a:p>
            <a:pPr lvl="1"/>
            <a:r>
              <a:rPr lang="en-US" sz="1800" dirty="0"/>
              <a:t>DIY as a solution for data parallelism</a:t>
            </a:r>
          </a:p>
          <a:p>
            <a:r>
              <a:rPr lang="en-US" sz="2000" dirty="0"/>
              <a:t>Facilities to be used initially: </a:t>
            </a:r>
          </a:p>
          <a:p>
            <a:pPr lvl="1"/>
            <a:r>
              <a:rPr lang="en-US" sz="1800" dirty="0"/>
              <a:t>NERSC Cori (KNL and Haswell)</a:t>
            </a:r>
          </a:p>
          <a:p>
            <a:pPr lvl="1"/>
            <a:r>
              <a:rPr lang="en-US" sz="1800" dirty="0"/>
              <a:t>ALCF Theta</a:t>
            </a:r>
          </a:p>
        </p:txBody>
      </p:sp>
      <p:sp>
        <p:nvSpPr>
          <p:cNvPr id="3" name="Title 2">
            <a:extLst>
              <a:ext uri="{FF2B5EF4-FFF2-40B4-BE49-F238E27FC236}">
                <a16:creationId xmlns:a16="http://schemas.microsoft.com/office/drawing/2014/main" id="{05EC93AE-420B-4DED-A256-200DFD04BA03}"/>
              </a:ext>
            </a:extLst>
          </p:cNvPr>
          <p:cNvSpPr>
            <a:spLocks noGrp="1"/>
          </p:cNvSpPr>
          <p:nvPr>
            <p:ph type="title"/>
          </p:nvPr>
        </p:nvSpPr>
        <p:spPr/>
        <p:txBody>
          <a:bodyPr/>
          <a:lstStyle/>
          <a:p>
            <a:r>
              <a:rPr lang="en-US" dirty="0"/>
              <a:t>Plan of attack</a:t>
            </a:r>
          </a:p>
        </p:txBody>
      </p:sp>
      <p:sp>
        <p:nvSpPr>
          <p:cNvPr id="4" name="Date Placeholder 3">
            <a:extLst>
              <a:ext uri="{FF2B5EF4-FFF2-40B4-BE49-F238E27FC236}">
                <a16:creationId xmlns:a16="http://schemas.microsoft.com/office/drawing/2014/main" id="{EEF4C65E-6DBA-41B1-8978-291E5CC1848B}"/>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40BDB72A-74E5-474A-9F10-B72CCE555844}"/>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B2BFF7FA-C0D1-421A-91ED-2462D1756664}"/>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68267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F05081-A1AD-1A49-9185-7584DF3D35EA}"/>
              </a:ext>
            </a:extLst>
          </p:cNvPr>
          <p:cNvSpPr>
            <a:spLocks noGrp="1"/>
          </p:cNvSpPr>
          <p:nvPr>
            <p:ph idx="1"/>
          </p:nvPr>
        </p:nvSpPr>
        <p:spPr>
          <a:xfrm>
            <a:off x="228603" y="796396"/>
            <a:ext cx="8672513" cy="3908953"/>
          </a:xfrm>
        </p:spPr>
        <p:txBody>
          <a:bodyPr/>
          <a:lstStyle/>
          <a:p>
            <a:r>
              <a:rPr lang="en-US" sz="2000" dirty="0"/>
              <a:t>We aim to greatly reduce the time it takes to process HEP data.</a:t>
            </a:r>
          </a:p>
          <a:p>
            <a:r>
              <a:rPr lang="en-US" sz="2000" dirty="0"/>
              <a:t>We need to redesign our workflows and code to take full advantage of HPC systems.</a:t>
            </a:r>
          </a:p>
          <a:p>
            <a:pPr lvl="1"/>
            <a:r>
              <a:rPr lang="en-US" sz="1800" dirty="0"/>
              <a:t>to use well-established parallel programming tools and techniques</a:t>
            </a:r>
          </a:p>
          <a:p>
            <a:pPr lvl="1"/>
            <a:r>
              <a:rPr lang="en-US" sz="1800" dirty="0"/>
              <a:t>to make sure these tools and techniques are sufficiently easy to use</a:t>
            </a:r>
          </a:p>
          <a:p>
            <a:pPr lvl="1"/>
            <a:r>
              <a:rPr lang="en-US" sz="1800" dirty="0"/>
              <a:t>We need programs that are adaptable to different “sizes” of jobs (numbers of nodes used) without changing the code.</a:t>
            </a:r>
          </a:p>
          <a:p>
            <a:pPr lvl="1"/>
            <a:r>
              <a:rPr lang="en-US" sz="1800" dirty="0"/>
              <a:t>We want data designed for partitioning across large machines.</a:t>
            </a:r>
          </a:p>
          <a:p>
            <a:r>
              <a:rPr lang="en-US" sz="2000" dirty="0"/>
              <a:t>We want to partition data (and processing) by things that are meaningful in the </a:t>
            </a:r>
            <a:r>
              <a:rPr lang="en-US" sz="2000" i="1" dirty="0"/>
              <a:t>problem domain </a:t>
            </a:r>
            <a:r>
              <a:rPr lang="en-US" sz="2000" dirty="0"/>
              <a:t>(events, interactions, tracks, wires, . . . ), not according to </a:t>
            </a:r>
            <a:r>
              <a:rPr lang="en-US" sz="2000" i="1" dirty="0"/>
              <a:t>computing model artifacts </a:t>
            </a:r>
            <a:r>
              <a:rPr lang="en-US" sz="2000" dirty="0"/>
              <a:t>(e.g. Linux filesystem files).</a:t>
            </a:r>
          </a:p>
          <a:p>
            <a:pPr lvl="1"/>
            <a:r>
              <a:rPr lang="en-US" sz="1800" dirty="0"/>
              <a:t>parallelism </a:t>
            </a:r>
            <a:r>
              <a:rPr lang="en-US" sz="1800" i="1" dirty="0"/>
              <a:t>implicit</a:t>
            </a:r>
            <a:endParaRPr lang="en-US" sz="1800" dirty="0"/>
          </a:p>
          <a:p>
            <a:endParaRPr lang="en-US" sz="2000" dirty="0"/>
          </a:p>
        </p:txBody>
      </p:sp>
      <p:sp>
        <p:nvSpPr>
          <p:cNvPr id="3" name="Title 2">
            <a:extLst>
              <a:ext uri="{FF2B5EF4-FFF2-40B4-BE49-F238E27FC236}">
                <a16:creationId xmlns:a16="http://schemas.microsoft.com/office/drawing/2014/main" id="{ADDC3D43-66E0-D143-9F2C-72B1FB99CB5B}"/>
              </a:ext>
            </a:extLst>
          </p:cNvPr>
          <p:cNvSpPr>
            <a:spLocks noGrp="1"/>
          </p:cNvSpPr>
          <p:nvPr>
            <p:ph type="title"/>
          </p:nvPr>
        </p:nvSpPr>
        <p:spPr/>
        <p:txBody>
          <a:bodyPr/>
          <a:lstStyle/>
          <a:p>
            <a:r>
              <a:rPr lang="en-US" dirty="0"/>
              <a:t>Guiding principles, requirements, and constraints</a:t>
            </a:r>
          </a:p>
        </p:txBody>
      </p:sp>
      <p:sp>
        <p:nvSpPr>
          <p:cNvPr id="4" name="Date Placeholder 3">
            <a:extLst>
              <a:ext uri="{FF2B5EF4-FFF2-40B4-BE49-F238E27FC236}">
                <a16:creationId xmlns:a16="http://schemas.microsoft.com/office/drawing/2014/main" id="{A7524883-17B6-514F-99FC-49FB66CAE27E}"/>
              </a:ext>
            </a:extLst>
          </p:cNvPr>
          <p:cNvSpPr>
            <a:spLocks noGrp="1"/>
          </p:cNvSpPr>
          <p:nvPr>
            <p:ph type="dt" sz="half" idx="2"/>
          </p:nvPr>
        </p:nvSpPr>
        <p:spPr/>
        <p:txBody>
          <a:bodyPr/>
          <a:lstStyle/>
          <a:p>
            <a:pPr>
              <a:defRPr/>
            </a:pPr>
            <a:r>
              <a:rPr lang="en-US"/>
              <a:t>7/09/2018 </a:t>
            </a:r>
            <a:endParaRPr lang="en-US" dirty="0"/>
          </a:p>
        </p:txBody>
      </p:sp>
      <p:sp>
        <p:nvSpPr>
          <p:cNvPr id="6" name="Slide Number Placeholder 5">
            <a:extLst>
              <a:ext uri="{FF2B5EF4-FFF2-40B4-BE49-F238E27FC236}">
                <a16:creationId xmlns:a16="http://schemas.microsoft.com/office/drawing/2014/main" id="{B1093869-68C0-A743-81BF-E59AD7A2BDD1}"/>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Footer Placeholder 4">
            <a:extLst>
              <a:ext uri="{FF2B5EF4-FFF2-40B4-BE49-F238E27FC236}">
                <a16:creationId xmlns:a16="http://schemas.microsoft.com/office/drawing/2014/main" id="{DA4367F8-50AA-4F2C-9E08-B04D3B8C78D6}"/>
              </a:ext>
            </a:extLst>
          </p:cNvPr>
          <p:cNvSpPr>
            <a:spLocks noGrp="1"/>
          </p:cNvSpPr>
          <p:nvPr>
            <p:ph type="ftr" sz="quarter" idx="3"/>
          </p:nvPr>
        </p:nvSpPr>
        <p:spPr>
          <a:xfrm>
            <a:off x="1289972" y="4878161"/>
            <a:ext cx="4636441" cy="182155"/>
          </a:xfrm>
        </p:spPr>
        <p:txBody>
          <a:bodyPr/>
          <a:lstStyle/>
          <a:p>
            <a:pPr>
              <a:defRPr/>
            </a:pPr>
            <a:r>
              <a:rPr lang="en-US" dirty="0" err="1"/>
              <a:t>J.Kowalkowski</a:t>
            </a:r>
            <a:r>
              <a:rPr lang="en-US" dirty="0"/>
              <a:t> – Scalable I/O Workshop</a:t>
            </a:r>
            <a:endParaRPr lang="en-US" b="1" dirty="0"/>
          </a:p>
        </p:txBody>
      </p:sp>
    </p:spTree>
    <p:extLst>
      <p:ext uri="{BB962C8B-B14F-4D97-AF65-F5344CB8AC3E}">
        <p14:creationId xmlns:p14="http://schemas.microsoft.com/office/powerpoint/2010/main" val="269649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67B2D-4D5F-4284-91FA-020E8DD41516}"/>
              </a:ext>
            </a:extLst>
          </p:cNvPr>
          <p:cNvSpPr>
            <a:spLocks noGrp="1"/>
          </p:cNvSpPr>
          <p:nvPr>
            <p:ph idx="1"/>
          </p:nvPr>
        </p:nvSpPr>
        <p:spPr/>
        <p:txBody>
          <a:bodyPr/>
          <a:lstStyle/>
          <a:p>
            <a:r>
              <a:rPr lang="en-US" dirty="0" err="1"/>
              <a:t>LArTPC</a:t>
            </a:r>
            <a:r>
              <a:rPr lang="en-US" dirty="0"/>
              <a:t> wire storage, access, and processing</a:t>
            </a:r>
          </a:p>
          <a:p>
            <a:r>
              <a:rPr lang="en-US" dirty="0"/>
              <a:t>Event selection for neutrino analysis</a:t>
            </a:r>
          </a:p>
          <a:p>
            <a:r>
              <a:rPr lang="en-US" dirty="0"/>
              <a:t>Object store for physics data</a:t>
            </a:r>
          </a:p>
          <a:p>
            <a:r>
              <a:rPr lang="en-US" dirty="0"/>
              <a:t>Physics generator data access</a:t>
            </a:r>
          </a:p>
        </p:txBody>
      </p:sp>
      <p:sp>
        <p:nvSpPr>
          <p:cNvPr id="3" name="Title 2">
            <a:extLst>
              <a:ext uri="{FF2B5EF4-FFF2-40B4-BE49-F238E27FC236}">
                <a16:creationId xmlns:a16="http://schemas.microsoft.com/office/drawing/2014/main" id="{E3FEC6AE-09CD-4479-A7F7-395F045CC5C1}"/>
              </a:ext>
            </a:extLst>
          </p:cNvPr>
          <p:cNvSpPr>
            <a:spLocks noGrp="1"/>
          </p:cNvSpPr>
          <p:nvPr>
            <p:ph type="title"/>
          </p:nvPr>
        </p:nvSpPr>
        <p:spPr/>
        <p:txBody>
          <a:bodyPr/>
          <a:lstStyle/>
          <a:p>
            <a:r>
              <a:rPr lang="en-US" dirty="0"/>
              <a:t>Experimental contexts for our work</a:t>
            </a:r>
          </a:p>
        </p:txBody>
      </p:sp>
      <p:sp>
        <p:nvSpPr>
          <p:cNvPr id="4" name="Date Placeholder 3">
            <a:extLst>
              <a:ext uri="{FF2B5EF4-FFF2-40B4-BE49-F238E27FC236}">
                <a16:creationId xmlns:a16="http://schemas.microsoft.com/office/drawing/2014/main" id="{8EB7F89A-3E5F-4472-A64C-4613450DA91B}"/>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FFF8A52F-C0A9-45B0-9C56-051C51C97750}"/>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6C3722E8-DE27-4CBA-B13D-937C6CDEFDCB}"/>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53585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65F04A-FE7C-41C3-82BB-B8B0E1F76B65}"/>
              </a:ext>
            </a:extLst>
          </p:cNvPr>
          <p:cNvSpPr>
            <a:spLocks noGrp="1"/>
          </p:cNvSpPr>
          <p:nvPr>
            <p:ph idx="1"/>
          </p:nvPr>
        </p:nvSpPr>
        <p:spPr>
          <a:xfrm>
            <a:off x="228603" y="3523999"/>
            <a:ext cx="8672513" cy="1066919"/>
          </a:xfrm>
        </p:spPr>
        <p:txBody>
          <a:bodyPr/>
          <a:lstStyle/>
          <a:p>
            <a:endParaRPr lang="en-US" dirty="0"/>
          </a:p>
        </p:txBody>
      </p:sp>
      <p:sp>
        <p:nvSpPr>
          <p:cNvPr id="3" name="Title 2">
            <a:extLst>
              <a:ext uri="{FF2B5EF4-FFF2-40B4-BE49-F238E27FC236}">
                <a16:creationId xmlns:a16="http://schemas.microsoft.com/office/drawing/2014/main" id="{896A49C7-68A8-42FB-B565-90CD75BF3CC5}"/>
              </a:ext>
            </a:extLst>
          </p:cNvPr>
          <p:cNvSpPr>
            <a:spLocks noGrp="1"/>
          </p:cNvSpPr>
          <p:nvPr>
            <p:ph type="title"/>
          </p:nvPr>
        </p:nvSpPr>
        <p:spPr>
          <a:xfrm>
            <a:off x="242884" y="1298593"/>
            <a:ext cx="8686800" cy="320908"/>
          </a:xfrm>
        </p:spPr>
        <p:txBody>
          <a:bodyPr/>
          <a:lstStyle/>
          <a:p>
            <a:r>
              <a:rPr lang="en-US" dirty="0" err="1"/>
              <a:t>LArTPC</a:t>
            </a:r>
            <a:r>
              <a:rPr lang="en-US" dirty="0"/>
              <a:t> wire storage, access, and processing</a:t>
            </a:r>
          </a:p>
        </p:txBody>
      </p:sp>
      <p:sp>
        <p:nvSpPr>
          <p:cNvPr id="4" name="Date Placeholder 3">
            <a:extLst>
              <a:ext uri="{FF2B5EF4-FFF2-40B4-BE49-F238E27FC236}">
                <a16:creationId xmlns:a16="http://schemas.microsoft.com/office/drawing/2014/main" id="{FB350BB4-AA4F-42C4-BEAB-40387AA0260F}"/>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7827D85C-A34B-4137-AED1-403DE16B1BC6}"/>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B2311C3E-BB44-4663-A48B-6A8ADCBBD85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352065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6E9D4-2FB5-4246-B1EB-EE14FA7DFD1F}"/>
              </a:ext>
            </a:extLst>
          </p:cNvPr>
          <p:cNvSpPr>
            <a:spLocks noGrp="1"/>
          </p:cNvSpPr>
          <p:nvPr>
            <p:ph idx="1"/>
          </p:nvPr>
        </p:nvSpPr>
        <p:spPr>
          <a:xfrm>
            <a:off x="228603" y="796397"/>
            <a:ext cx="8672513" cy="3794522"/>
          </a:xfrm>
        </p:spPr>
        <p:txBody>
          <a:bodyPr/>
          <a:lstStyle/>
          <a:p>
            <a:r>
              <a:rPr lang="en-US" dirty="0" err="1"/>
              <a:t>LArIAT</a:t>
            </a:r>
            <a:r>
              <a:rPr lang="en-US" dirty="0"/>
              <a:t> is a </a:t>
            </a:r>
            <a:r>
              <a:rPr lang="en-US" dirty="0" err="1"/>
              <a:t>LArTPC</a:t>
            </a:r>
            <a:r>
              <a:rPr lang="en-US" dirty="0"/>
              <a:t> (Liquid Argon Time Projection Chamber) test beam experiment</a:t>
            </a:r>
          </a:p>
          <a:p>
            <a:r>
              <a:rPr lang="en-US" dirty="0"/>
              <a:t>Converted all </a:t>
            </a:r>
            <a:r>
              <a:rPr lang="en-US" dirty="0" err="1"/>
              <a:t>LArIAT</a:t>
            </a:r>
            <a:r>
              <a:rPr lang="en-US" dirty="0"/>
              <a:t> raw data sample to one HDF5 file</a:t>
            </a:r>
          </a:p>
          <a:p>
            <a:pPr lvl="1"/>
            <a:r>
              <a:rPr lang="en-US" dirty="0"/>
              <a:t>Started with 200K art/ROOT data files</a:t>
            </a:r>
          </a:p>
          <a:p>
            <a:pPr lvl="1"/>
            <a:r>
              <a:rPr lang="en-US" dirty="0"/>
              <a:t>~42 TB of digitized waveforms (4.2 TB compressed)</a:t>
            </a:r>
          </a:p>
          <a:p>
            <a:pPr lvl="1"/>
            <a:r>
              <a:rPr lang="en-US" dirty="0"/>
              <a:t>15,684,689 events.</a:t>
            </a:r>
          </a:p>
          <a:p>
            <a:pPr lvl="1"/>
            <a:r>
              <a:rPr lang="en-US" dirty="0"/>
              <a:t>Waveform data from u and v </a:t>
            </a:r>
            <a:r>
              <a:rPr lang="en-US" dirty="0" err="1"/>
              <a:t>wireplanes</a:t>
            </a:r>
            <a:r>
              <a:rPr lang="en-US" dirty="0"/>
              <a:t> (240 wires per plane, 3072 samples per wire)</a:t>
            </a:r>
          </a:p>
          <a:p>
            <a:r>
              <a:rPr lang="en-US" dirty="0"/>
              <a:t>Reorganized the data using HDF to be more amenable for parallel processing </a:t>
            </a:r>
          </a:p>
          <a:p>
            <a:r>
              <a:rPr lang="en-US" dirty="0"/>
              <a:t>Processing the entire </a:t>
            </a:r>
            <a:r>
              <a:rPr lang="en-US" dirty="0" err="1"/>
              <a:t>LArIAT</a:t>
            </a:r>
            <a:r>
              <a:rPr lang="en-US" dirty="0"/>
              <a:t> raw data sample</a:t>
            </a:r>
          </a:p>
          <a:p>
            <a:pPr lvl="1"/>
            <a:r>
              <a:rPr lang="en-US" dirty="0"/>
              <a:t>First step of reconstruction is noise reduction using FFTs</a:t>
            </a:r>
          </a:p>
        </p:txBody>
      </p:sp>
      <p:sp>
        <p:nvSpPr>
          <p:cNvPr id="3" name="Title 2">
            <a:extLst>
              <a:ext uri="{FF2B5EF4-FFF2-40B4-BE49-F238E27FC236}">
                <a16:creationId xmlns:a16="http://schemas.microsoft.com/office/drawing/2014/main" id="{F3A7DF18-8F5F-477B-8A07-8CD29763E5FC}"/>
              </a:ext>
            </a:extLst>
          </p:cNvPr>
          <p:cNvSpPr>
            <a:spLocks noGrp="1"/>
          </p:cNvSpPr>
          <p:nvPr>
            <p:ph type="title"/>
          </p:nvPr>
        </p:nvSpPr>
        <p:spPr/>
        <p:txBody>
          <a:bodyPr/>
          <a:lstStyle/>
          <a:p>
            <a:r>
              <a:rPr lang="en-US" dirty="0"/>
              <a:t>Noise removal from </a:t>
            </a:r>
            <a:r>
              <a:rPr lang="en-US" dirty="0" err="1"/>
              <a:t>LArIAT</a:t>
            </a:r>
            <a:r>
              <a:rPr lang="en-US" dirty="0"/>
              <a:t> waveforms</a:t>
            </a:r>
          </a:p>
        </p:txBody>
      </p:sp>
      <p:sp>
        <p:nvSpPr>
          <p:cNvPr id="4" name="Date Placeholder 3">
            <a:extLst>
              <a:ext uri="{FF2B5EF4-FFF2-40B4-BE49-F238E27FC236}">
                <a16:creationId xmlns:a16="http://schemas.microsoft.com/office/drawing/2014/main" id="{E1DA4988-B5FF-4CBD-A356-D9E4974DE8D8}"/>
              </a:ext>
            </a:extLst>
          </p:cNvPr>
          <p:cNvSpPr>
            <a:spLocks noGrp="1"/>
          </p:cNvSpPr>
          <p:nvPr>
            <p:ph type="dt" sz="half" idx="2"/>
          </p:nvPr>
        </p:nvSpPr>
        <p:spPr/>
        <p:txBody>
          <a:bodyPr/>
          <a:lstStyle/>
          <a:p>
            <a:pPr>
              <a:defRPr/>
            </a:pPr>
            <a:r>
              <a:rPr lang="en-US"/>
              <a:t>8/23/2018 </a:t>
            </a:r>
            <a:endParaRPr lang="en-US" dirty="0"/>
          </a:p>
        </p:txBody>
      </p:sp>
      <p:sp>
        <p:nvSpPr>
          <p:cNvPr id="5" name="Footer Placeholder 4">
            <a:extLst>
              <a:ext uri="{FF2B5EF4-FFF2-40B4-BE49-F238E27FC236}">
                <a16:creationId xmlns:a16="http://schemas.microsoft.com/office/drawing/2014/main" id="{65E3927D-19E1-4F4E-A641-12239B63F182}"/>
              </a:ext>
            </a:extLst>
          </p:cNvPr>
          <p:cNvSpPr>
            <a:spLocks noGrp="1"/>
          </p:cNvSpPr>
          <p:nvPr>
            <p:ph type="ftr" sz="quarter" idx="3"/>
          </p:nvPr>
        </p:nvSpPr>
        <p:spPr/>
        <p:txBody>
          <a:bodyPr/>
          <a:lstStyle/>
          <a:p>
            <a:pPr>
              <a:defRPr/>
            </a:pPr>
            <a:r>
              <a:rPr lang="en-US"/>
              <a:t>J.Kowalkowski – Scalable I/O Workshop</a:t>
            </a:r>
            <a:endParaRPr lang="en-US" b="1" dirty="0"/>
          </a:p>
        </p:txBody>
      </p:sp>
      <p:sp>
        <p:nvSpPr>
          <p:cNvPr id="6" name="Slide Number Placeholder 5">
            <a:extLst>
              <a:ext uri="{FF2B5EF4-FFF2-40B4-BE49-F238E27FC236}">
                <a16:creationId xmlns:a16="http://schemas.microsoft.com/office/drawing/2014/main" id="{867F5305-1343-4747-B5DC-E31391417539}"/>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90470745"/>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DB622445-4811-D24E-9BEF-244015025A85}" vid="{D0918699-5F90-5041-A10E-AF35871ACE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16129</TotalTime>
  <Words>3823</Words>
  <Application>Microsoft Office PowerPoint</Application>
  <PresentationFormat>On-screen Show (16:9)</PresentationFormat>
  <Paragraphs>473</Paragraphs>
  <Slides>34</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Geneva</vt:lpstr>
      <vt:lpstr>Helvetica</vt:lpstr>
      <vt:lpstr>Monaco</vt:lpstr>
      <vt:lpstr>Fermilab_PPT_090915</vt:lpstr>
      <vt:lpstr>PowerPoint Presentation</vt:lpstr>
      <vt:lpstr>What we have been challenged with</vt:lpstr>
      <vt:lpstr>Efforts have been underway to tackle challenges</vt:lpstr>
      <vt:lpstr>Questions to be addressed</vt:lpstr>
      <vt:lpstr>Plan of attack</vt:lpstr>
      <vt:lpstr>Guiding principles, requirements, and constraints</vt:lpstr>
      <vt:lpstr>Experimental contexts for our work</vt:lpstr>
      <vt:lpstr>LArTPC wire storage, access, and processing</vt:lpstr>
      <vt:lpstr>Noise removal from LArIAT waveforms</vt:lpstr>
      <vt:lpstr>Example MPI code: processing many events at one time</vt:lpstr>
      <vt:lpstr>Example code: processing many wires</vt:lpstr>
      <vt:lpstr>Processing speed for full analysis being done</vt:lpstr>
      <vt:lpstr>Read speed – how does the I/O scale?</vt:lpstr>
      <vt:lpstr>We should be able to do better …</vt:lpstr>
      <vt:lpstr>Event selection for neutrino analysis</vt:lpstr>
      <vt:lpstr>Traditional solution for oscillation parameter measurement</vt:lpstr>
      <vt:lpstr>High-level organization of processing</vt:lpstr>
      <vt:lpstr>HPC solution</vt:lpstr>
      <vt:lpstr>Parallel event pre-selection</vt:lpstr>
      <vt:lpstr>Distributing and reading information</vt:lpstr>
      <vt:lpstr>Example selection code</vt:lpstr>
      <vt:lpstr>Current status</vt:lpstr>
      <vt:lpstr>Object store for physics data</vt:lpstr>
      <vt:lpstr>HEPnOS: Fast Event-Store for HEP (on HPC)</vt:lpstr>
      <vt:lpstr>Our first use of HEPnOS</vt:lpstr>
      <vt:lpstr>Current status and future direction</vt:lpstr>
      <vt:lpstr>Physics generator data access</vt:lpstr>
      <vt:lpstr>Matrix element (ME) calculations and physics generators</vt:lpstr>
      <vt:lpstr>Generator data available for any size study</vt:lpstr>
      <vt:lpstr>Summary</vt:lpstr>
      <vt:lpstr>Future directions</vt:lpstr>
      <vt:lpstr>Acknowledgements</vt:lpstr>
      <vt:lpstr>HEP Data Analytics on HEP: Goals</vt:lpstr>
      <vt:lpstr>Accomplishments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 Paterno</dc:creator>
  <cp:lastModifiedBy>Jim Kowalkowski</cp:lastModifiedBy>
  <cp:revision>301</cp:revision>
  <cp:lastPrinted>2014-01-20T19:40:21Z</cp:lastPrinted>
  <dcterms:created xsi:type="dcterms:W3CDTF">2018-07-02T15:34:57Z</dcterms:created>
  <dcterms:modified xsi:type="dcterms:W3CDTF">2018-08-23T15:14:03Z</dcterms:modified>
</cp:coreProperties>
</file>