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5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7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ata4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ata6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ata8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8" r:id="rId2"/>
    <p:sldMasterId id="2147483678" r:id="rId3"/>
    <p:sldMasterId id="2147483687" r:id="rId4"/>
    <p:sldMasterId id="2147483696" r:id="rId5"/>
    <p:sldMasterId id="2147483705" r:id="rId6"/>
    <p:sldMasterId id="2147483713" r:id="rId7"/>
    <p:sldMasterId id="2147483723" r:id="rId8"/>
    <p:sldMasterId id="2147483732" r:id="rId9"/>
    <p:sldMasterId id="2147483741" r:id="rId10"/>
  </p:sldMasterIdLst>
  <p:notesMasterIdLst>
    <p:notesMasterId r:id="rId52"/>
  </p:notesMasterIdLst>
  <p:handoutMasterIdLst>
    <p:handoutMasterId r:id="rId53"/>
  </p:handoutMasterIdLst>
  <p:sldIdLst>
    <p:sldId id="515" r:id="rId11"/>
    <p:sldId id="600" r:id="rId12"/>
    <p:sldId id="632" r:id="rId13"/>
    <p:sldId id="360" r:id="rId14"/>
    <p:sldId id="605" r:id="rId15"/>
    <p:sldId id="634" r:id="rId16"/>
    <p:sldId id="635" r:id="rId17"/>
    <p:sldId id="630" r:id="rId18"/>
    <p:sldId id="631" r:id="rId19"/>
    <p:sldId id="366" r:id="rId20"/>
    <p:sldId id="720" r:id="rId21"/>
    <p:sldId id="760" r:id="rId22"/>
    <p:sldId id="355" r:id="rId23"/>
    <p:sldId id="320" r:id="rId24"/>
    <p:sldId id="359" r:id="rId25"/>
    <p:sldId id="633" r:id="rId26"/>
    <p:sldId id="762" r:id="rId27"/>
    <p:sldId id="773" r:id="rId28"/>
    <p:sldId id="774" r:id="rId29"/>
    <p:sldId id="763" r:id="rId30"/>
    <p:sldId id="764" r:id="rId31"/>
    <p:sldId id="765" r:id="rId32"/>
    <p:sldId id="766" r:id="rId33"/>
    <p:sldId id="767" r:id="rId34"/>
    <p:sldId id="768" r:id="rId35"/>
    <p:sldId id="769" r:id="rId36"/>
    <p:sldId id="770" r:id="rId37"/>
    <p:sldId id="771" r:id="rId38"/>
    <p:sldId id="601" r:id="rId39"/>
    <p:sldId id="619" r:id="rId40"/>
    <p:sldId id="576" r:id="rId41"/>
    <p:sldId id="627" r:id="rId42"/>
    <p:sldId id="626" r:id="rId43"/>
    <p:sldId id="620" r:id="rId44"/>
    <p:sldId id="852" r:id="rId45"/>
    <p:sldId id="665" r:id="rId46"/>
    <p:sldId id="569" r:id="rId47"/>
    <p:sldId id="586" r:id="rId48"/>
    <p:sldId id="616" r:id="rId49"/>
    <p:sldId id="617" r:id="rId50"/>
    <p:sldId id="48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Martinello" initials="MM" lastIdx="1" clrIdx="0">
    <p:extLst>
      <p:ext uri="{19B8F6BF-5375-455C-9EA6-DF929625EA0E}">
        <p15:presenceInfo xmlns:p15="http://schemas.microsoft.com/office/powerpoint/2012/main" userId="c3d74df4f6597d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4A8A"/>
    <a:srgbClr val="515783"/>
    <a:srgbClr val="5E5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D4A5BC-D786-E549-9C61-14A84527F569}" v="307" dt="2018-09-04T06:46:56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34" autoAdjust="0"/>
    <p:restoredTop sz="90582" autoAdjust="0"/>
  </p:normalViewPr>
  <p:slideViewPr>
    <p:cSldViewPr snapToGrid="0">
      <p:cViewPr varScale="1">
        <p:scale>
          <a:sx n="157" d="100"/>
          <a:sy n="157" d="100"/>
        </p:scale>
        <p:origin x="129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64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microsoft.com/office/2015/10/relationships/revisionInfo" Target="revisionInfo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8.xml"/><Relationship Id="rId2" Type="http://schemas.openxmlformats.org/officeDocument/2006/relationships/slide" Target="slides/slide7.xml"/><Relationship Id="rId1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520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image" Target="../media/image5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0B26E68-B064-4BC4-AEA5-A4DBD2D9C099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m:oMathPara>
              </a14:m>
              <a:endParaRPr lang="en-US" sz="2000" dirty="0"/>
            </a:p>
          </dgm:t>
        </dgm:pt>
      </mc:Choice>
      <mc:Fallback xmlns="">
        <dgm:pt modelId="{F0B26E68-B064-4BC4-AEA5-A4DBD2D9C099}">
          <dgm:prSet phldrT="[Text]" custT="1"/>
          <dgm:spPr/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</a:rPr>
                <a:t>𝐵</a:t>
              </a:r>
              <a:endParaRPr lang="en-US" sz="2000" dirty="0"/>
            </a:p>
          </dgm:t>
        </dgm:pt>
      </mc:Fallback>
    </mc:AlternateConten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C96CDBE0-17B6-4FFF-A88F-1875719B7698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sz="2000" dirty="0"/>
            </a:p>
          </dgm:t>
        </dgm:pt>
      </mc:Choice>
      <mc:Fallback xmlns="">
        <dgm:pt modelId="{C96CDBE0-17B6-4FFF-A88F-1875719B7698}">
          <dgm:prSet phldrT="[Text]" custT="1"/>
          <dgm:spPr/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𝜂_</a:t>
              </a:r>
              <a:r>
                <a:rPr lang="en-US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𝑡</a:t>
              </a:r>
              <a:endParaRPr lang="en-US" sz="2000" dirty="0"/>
            </a:p>
          </dgm:t>
        </dgm:pt>
      </mc:Fallback>
    </mc:AlternateConten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/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Optimizing surface treatment (mean free path)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2212A614-0BEB-4DFC-BE3E-F7C3625A1D76}" type="presOf" srcId="{F0B26E68-B064-4BC4-AEA5-A4DBD2D9C099}" destId="{5C2C466C-85CA-4D17-885F-11F0D8194CF4}" srcOrd="0" destOrd="0" presId="urn:microsoft.com/office/officeart/2005/8/layout/chevron2"/>
    <dgm:cxn modelId="{6020312B-67E7-4ED0-B327-9D4D22930C9F}" type="presOf" srcId="{C96CDBE0-17B6-4FFF-A88F-1875719B7698}" destId="{F74B7340-7B9A-4EC6-9A35-B6E76563C7B6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B3904E32-DD42-48B1-85B2-0DC1E4D3A1CB}" type="presOf" srcId="{ED1E40BF-4DA4-4EA5-97ED-FC085642D85E}" destId="{AA9BA2CB-7D46-4574-9B10-25FD79905E99}" srcOrd="0" destOrd="0" presId="urn:microsoft.com/office/officeart/2005/8/layout/chevron2"/>
    <dgm:cxn modelId="{8AFC8754-B8C1-4C62-82C4-F74775E283E8}" type="presOf" srcId="{651DCBEB-3381-4E6A-8274-D59E24BDB8E9}" destId="{55948F11-6482-4BB1-8921-7370FC50B67C}" srcOrd="0" destOrd="0" presId="urn:microsoft.com/office/officeart/2005/8/layout/chevron2"/>
    <dgm:cxn modelId="{135D0980-1047-4AE2-BAD6-DA7B0DBDA0F0}" type="presOf" srcId="{880786DD-0167-4ECA-8737-9E19C25416B8}" destId="{122ADB28-29EA-4B48-A335-0B27324B1F5C}" srcOrd="0" destOrd="1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4E2EBAA8-9A9F-44B5-B0BA-0FE816B4B0B2}" type="presOf" srcId="{0C9CCB81-4C26-4C2E-930B-77E225740A46}" destId="{35465710-D01B-4589-8198-8874AFB34A91}" srcOrd="0" destOrd="0" presId="urn:microsoft.com/office/officeart/2005/8/layout/chevron2"/>
    <dgm:cxn modelId="{0C789CB9-C3AB-44EF-BACD-FDEFB7FBE6B8}" type="presOf" srcId="{96D33886-E322-44C7-9CF4-C4B11BC9F120}" destId="{03B7842F-17D1-4AAB-B729-72511AA5EA87}" srcOrd="0" destOrd="0" presId="urn:microsoft.com/office/officeart/2005/8/layout/chevron2"/>
    <dgm:cxn modelId="{A9B4A6C2-5B13-48AA-9D23-F8BE49BA464A}" type="presOf" srcId="{745C73CC-5ACA-4C47-B04B-9000257209AE}" destId="{122ADB28-29EA-4B48-A335-0B27324B1F5C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467439D9-F3DB-4043-B0B3-B8E8D1F74DA6}" type="presParOf" srcId="{03B7842F-17D1-4AAB-B729-72511AA5EA87}" destId="{BF49C59B-3CE0-4F89-B824-6AB22510B0FB}" srcOrd="0" destOrd="0" presId="urn:microsoft.com/office/officeart/2005/8/layout/chevron2"/>
    <dgm:cxn modelId="{EA931F84-2B96-479B-B58A-444B6CB8BA69}" type="presParOf" srcId="{BF49C59B-3CE0-4F89-B824-6AB22510B0FB}" destId="{5C2C466C-85CA-4D17-885F-11F0D8194CF4}" srcOrd="0" destOrd="0" presId="urn:microsoft.com/office/officeart/2005/8/layout/chevron2"/>
    <dgm:cxn modelId="{3108789D-D6F4-48FA-9F7C-DAE79252C7DF}" type="presParOf" srcId="{BF49C59B-3CE0-4F89-B824-6AB22510B0FB}" destId="{35465710-D01B-4589-8198-8874AFB34A91}" srcOrd="1" destOrd="0" presId="urn:microsoft.com/office/officeart/2005/8/layout/chevron2"/>
    <dgm:cxn modelId="{228C6E55-A8E2-48C0-8843-2C25129747FE}" type="presParOf" srcId="{03B7842F-17D1-4AAB-B729-72511AA5EA87}" destId="{9A647A81-E3E8-41DE-92FD-C242C4E7A32B}" srcOrd="1" destOrd="0" presId="urn:microsoft.com/office/officeart/2005/8/layout/chevron2"/>
    <dgm:cxn modelId="{5268C4F4-C229-4076-A1BB-6689A197DE22}" type="presParOf" srcId="{03B7842F-17D1-4AAB-B729-72511AA5EA87}" destId="{F32E11B2-2AA5-437D-A065-3B85E5C05CC4}" srcOrd="2" destOrd="0" presId="urn:microsoft.com/office/officeart/2005/8/layout/chevron2"/>
    <dgm:cxn modelId="{481620FA-3E2C-4C14-A47D-F69C68A164BB}" type="presParOf" srcId="{F32E11B2-2AA5-437D-A065-3B85E5C05CC4}" destId="{F74B7340-7B9A-4EC6-9A35-B6E76563C7B6}" srcOrd="0" destOrd="0" presId="urn:microsoft.com/office/officeart/2005/8/layout/chevron2"/>
    <dgm:cxn modelId="{0B74DCCB-2C5A-435F-8B11-247B5589D8A6}" type="presParOf" srcId="{F32E11B2-2AA5-437D-A065-3B85E5C05CC4}" destId="{122ADB28-29EA-4B48-A335-0B27324B1F5C}" srcOrd="1" destOrd="0" presId="urn:microsoft.com/office/officeart/2005/8/layout/chevron2"/>
    <dgm:cxn modelId="{872916FA-3443-4FA3-BA84-15C95D7AF866}" type="presParOf" srcId="{03B7842F-17D1-4AAB-B729-72511AA5EA87}" destId="{AC9F8CE9-80BE-4C71-9355-0CCDC3A07D34}" srcOrd="3" destOrd="0" presId="urn:microsoft.com/office/officeart/2005/8/layout/chevron2"/>
    <dgm:cxn modelId="{E2E5631E-5BDE-456D-87C5-9F959EE8862E}" type="presParOf" srcId="{03B7842F-17D1-4AAB-B729-72511AA5EA87}" destId="{F0217D7F-12FC-449D-81DC-AD560E98CF3F}" srcOrd="4" destOrd="0" presId="urn:microsoft.com/office/officeart/2005/8/layout/chevron2"/>
    <dgm:cxn modelId="{7F0F64D7-C7BA-4FB2-B1C3-3C54EF8D9F3A}" type="presParOf" srcId="{F0217D7F-12FC-449D-81DC-AD560E98CF3F}" destId="{AA9BA2CB-7D46-4574-9B10-25FD79905E99}" srcOrd="0" destOrd="0" presId="urn:microsoft.com/office/officeart/2005/8/layout/chevron2"/>
    <dgm:cxn modelId="{4F4A593F-E082-417B-AB0B-E856A99841AE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B26E68-B064-4BC4-AEA5-A4DBD2D9C099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dgm:pt modelId="{C96CDBE0-17B6-4FFF-A88F-1875719B7698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/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Optimizing surface treatment (mean free path)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2212A614-0BEB-4DFC-BE3E-F7C3625A1D76}" type="presOf" srcId="{F0B26E68-B064-4BC4-AEA5-A4DBD2D9C099}" destId="{5C2C466C-85CA-4D17-885F-11F0D8194CF4}" srcOrd="0" destOrd="0" presId="urn:microsoft.com/office/officeart/2005/8/layout/chevron2"/>
    <dgm:cxn modelId="{6020312B-67E7-4ED0-B327-9D4D22930C9F}" type="presOf" srcId="{C96CDBE0-17B6-4FFF-A88F-1875719B7698}" destId="{F74B7340-7B9A-4EC6-9A35-B6E76563C7B6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B3904E32-DD42-48B1-85B2-0DC1E4D3A1CB}" type="presOf" srcId="{ED1E40BF-4DA4-4EA5-97ED-FC085642D85E}" destId="{AA9BA2CB-7D46-4574-9B10-25FD79905E99}" srcOrd="0" destOrd="0" presId="urn:microsoft.com/office/officeart/2005/8/layout/chevron2"/>
    <dgm:cxn modelId="{8AFC8754-B8C1-4C62-82C4-F74775E283E8}" type="presOf" srcId="{651DCBEB-3381-4E6A-8274-D59E24BDB8E9}" destId="{55948F11-6482-4BB1-8921-7370FC50B67C}" srcOrd="0" destOrd="0" presId="urn:microsoft.com/office/officeart/2005/8/layout/chevron2"/>
    <dgm:cxn modelId="{135D0980-1047-4AE2-BAD6-DA7B0DBDA0F0}" type="presOf" srcId="{880786DD-0167-4ECA-8737-9E19C25416B8}" destId="{122ADB28-29EA-4B48-A335-0B27324B1F5C}" srcOrd="0" destOrd="1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4E2EBAA8-9A9F-44B5-B0BA-0FE816B4B0B2}" type="presOf" srcId="{0C9CCB81-4C26-4C2E-930B-77E225740A46}" destId="{35465710-D01B-4589-8198-8874AFB34A91}" srcOrd="0" destOrd="0" presId="urn:microsoft.com/office/officeart/2005/8/layout/chevron2"/>
    <dgm:cxn modelId="{0C789CB9-C3AB-44EF-BACD-FDEFB7FBE6B8}" type="presOf" srcId="{96D33886-E322-44C7-9CF4-C4B11BC9F120}" destId="{03B7842F-17D1-4AAB-B729-72511AA5EA87}" srcOrd="0" destOrd="0" presId="urn:microsoft.com/office/officeart/2005/8/layout/chevron2"/>
    <dgm:cxn modelId="{A9B4A6C2-5B13-48AA-9D23-F8BE49BA464A}" type="presOf" srcId="{745C73CC-5ACA-4C47-B04B-9000257209AE}" destId="{122ADB28-29EA-4B48-A335-0B27324B1F5C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467439D9-F3DB-4043-B0B3-B8E8D1F74DA6}" type="presParOf" srcId="{03B7842F-17D1-4AAB-B729-72511AA5EA87}" destId="{BF49C59B-3CE0-4F89-B824-6AB22510B0FB}" srcOrd="0" destOrd="0" presId="urn:microsoft.com/office/officeart/2005/8/layout/chevron2"/>
    <dgm:cxn modelId="{EA931F84-2B96-479B-B58A-444B6CB8BA69}" type="presParOf" srcId="{BF49C59B-3CE0-4F89-B824-6AB22510B0FB}" destId="{5C2C466C-85CA-4D17-885F-11F0D8194CF4}" srcOrd="0" destOrd="0" presId="urn:microsoft.com/office/officeart/2005/8/layout/chevron2"/>
    <dgm:cxn modelId="{3108789D-D6F4-48FA-9F7C-DAE79252C7DF}" type="presParOf" srcId="{BF49C59B-3CE0-4F89-B824-6AB22510B0FB}" destId="{35465710-D01B-4589-8198-8874AFB34A91}" srcOrd="1" destOrd="0" presId="urn:microsoft.com/office/officeart/2005/8/layout/chevron2"/>
    <dgm:cxn modelId="{228C6E55-A8E2-48C0-8843-2C25129747FE}" type="presParOf" srcId="{03B7842F-17D1-4AAB-B729-72511AA5EA87}" destId="{9A647A81-E3E8-41DE-92FD-C242C4E7A32B}" srcOrd="1" destOrd="0" presId="urn:microsoft.com/office/officeart/2005/8/layout/chevron2"/>
    <dgm:cxn modelId="{5268C4F4-C229-4076-A1BB-6689A197DE22}" type="presParOf" srcId="{03B7842F-17D1-4AAB-B729-72511AA5EA87}" destId="{F32E11B2-2AA5-437D-A065-3B85E5C05CC4}" srcOrd="2" destOrd="0" presId="urn:microsoft.com/office/officeart/2005/8/layout/chevron2"/>
    <dgm:cxn modelId="{481620FA-3E2C-4C14-A47D-F69C68A164BB}" type="presParOf" srcId="{F32E11B2-2AA5-437D-A065-3B85E5C05CC4}" destId="{F74B7340-7B9A-4EC6-9A35-B6E76563C7B6}" srcOrd="0" destOrd="0" presId="urn:microsoft.com/office/officeart/2005/8/layout/chevron2"/>
    <dgm:cxn modelId="{0B74DCCB-2C5A-435F-8B11-247B5589D8A6}" type="presParOf" srcId="{F32E11B2-2AA5-437D-A065-3B85E5C05CC4}" destId="{122ADB28-29EA-4B48-A335-0B27324B1F5C}" srcOrd="1" destOrd="0" presId="urn:microsoft.com/office/officeart/2005/8/layout/chevron2"/>
    <dgm:cxn modelId="{872916FA-3443-4FA3-BA84-15C95D7AF866}" type="presParOf" srcId="{03B7842F-17D1-4AAB-B729-72511AA5EA87}" destId="{AC9F8CE9-80BE-4C71-9355-0CCDC3A07D34}" srcOrd="3" destOrd="0" presId="urn:microsoft.com/office/officeart/2005/8/layout/chevron2"/>
    <dgm:cxn modelId="{E2E5631E-5BDE-456D-87C5-9F959EE8862E}" type="presParOf" srcId="{03B7842F-17D1-4AAB-B729-72511AA5EA87}" destId="{F0217D7F-12FC-449D-81DC-AD560E98CF3F}" srcOrd="4" destOrd="0" presId="urn:microsoft.com/office/officeart/2005/8/layout/chevron2"/>
    <dgm:cxn modelId="{7F0F64D7-C7BA-4FB2-B1C3-3C54EF8D9F3A}" type="presParOf" srcId="{F0217D7F-12FC-449D-81DC-AD560E98CF3F}" destId="{AA9BA2CB-7D46-4574-9B10-25FD79905E99}" srcOrd="0" destOrd="0" presId="urn:microsoft.com/office/officeart/2005/8/layout/chevron2"/>
    <dgm:cxn modelId="{4F4A593F-E082-417B-AB0B-E856A99841AE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0B26E68-B064-4BC4-AEA5-A4DBD2D9C099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m:oMathPara>
              </a14:m>
              <a:endParaRPr lang="en-US" sz="2000" dirty="0"/>
            </a:p>
          </dgm:t>
        </dgm:pt>
      </mc:Choice>
      <mc:Fallback xmlns="">
        <dgm:pt modelId="{F0B26E68-B064-4BC4-AEA5-A4DBD2D9C099}">
          <dgm:prSet phldrT="[Text]" custT="1"/>
          <dgm:spPr/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</a:rPr>
                <a:t>𝐵</a:t>
              </a:r>
              <a:endParaRPr lang="en-US" sz="2000" dirty="0"/>
            </a:p>
          </dgm:t>
        </dgm:pt>
      </mc:Fallback>
    </mc:AlternateConten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C96CDBE0-17B6-4FFF-A88F-1875719B7698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sz="2000" dirty="0"/>
            </a:p>
          </dgm:t>
        </dgm:pt>
      </mc:Choice>
      <mc:Fallback xmlns="">
        <dgm:pt modelId="{C96CDBE0-17B6-4FFF-A88F-1875719B7698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𝜂_</a:t>
              </a:r>
              <a:r>
                <a:rPr lang="en-US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𝑡</a:t>
              </a:r>
              <a:endParaRPr lang="en-US" sz="2000" dirty="0"/>
            </a:p>
          </dgm:t>
        </dgm:pt>
      </mc:Fallback>
    </mc:AlternateConten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>
        <a:solidFill>
          <a:schemeClr val="bg1"/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chemeClr val="bg1">
                  <a:lumMod val="65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>
        <a:solidFill>
          <a:schemeClr val="bg1"/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chemeClr val="bg1">
                  <a:lumMod val="65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>
        <a:solidFill>
          <a:schemeClr val="bg1">
            <a:lumMod val="75000"/>
          </a:schemeClr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Optimizing surface treatment (mean free path)</a:t>
          </a:r>
          <a:endParaRPr lang="en-US" sz="2400" dirty="0">
            <a:solidFill>
              <a:schemeClr val="bg1">
                <a:lumMod val="65000"/>
              </a:schemeClr>
            </a:solidFill>
          </a:endParaRP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CB463E28-45FD-40D0-930D-B3986A1F01DB}" type="presOf" srcId="{C96CDBE0-17B6-4FFF-A88F-1875719B7698}" destId="{F74B7340-7B9A-4EC6-9A35-B6E76563C7B6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ABB23330-2155-4FF8-9123-31A768E9C651}" type="presOf" srcId="{745C73CC-5ACA-4C47-B04B-9000257209AE}" destId="{122ADB28-29EA-4B48-A335-0B27324B1F5C}" srcOrd="0" destOrd="0" presId="urn:microsoft.com/office/officeart/2005/8/layout/chevron2"/>
    <dgm:cxn modelId="{93360B46-0F16-46B7-831D-9CA207881E87}" type="presOf" srcId="{651DCBEB-3381-4E6A-8274-D59E24BDB8E9}" destId="{55948F11-6482-4BB1-8921-7370FC50B67C}" srcOrd="0" destOrd="0" presId="urn:microsoft.com/office/officeart/2005/8/layout/chevron2"/>
    <dgm:cxn modelId="{647A6891-8234-418E-A257-E5264191CB96}" type="presOf" srcId="{96D33886-E322-44C7-9CF4-C4B11BC9F120}" destId="{03B7842F-17D1-4AAB-B729-72511AA5EA87}" srcOrd="0" destOrd="0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3FDE85B8-78FF-4D1C-8B94-377533CC9B70}" type="presOf" srcId="{ED1E40BF-4DA4-4EA5-97ED-FC085642D85E}" destId="{AA9BA2CB-7D46-4574-9B10-25FD79905E99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B0BAF6E3-0F51-4328-8215-F229E2AE7599}" type="presOf" srcId="{0C9CCB81-4C26-4C2E-930B-77E225740A46}" destId="{35465710-D01B-4589-8198-8874AFB34A91}" srcOrd="0" destOrd="0" presId="urn:microsoft.com/office/officeart/2005/8/layout/chevron2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D9FE2CF1-E976-45FF-BB2E-CE148A0CD767}" type="presOf" srcId="{880786DD-0167-4ECA-8737-9E19C25416B8}" destId="{122ADB28-29EA-4B48-A335-0B27324B1F5C}" srcOrd="0" destOrd="1" presId="urn:microsoft.com/office/officeart/2005/8/layout/chevron2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62C478F8-9251-41AB-9237-E96E3474C1AF}" type="presOf" srcId="{F0B26E68-B064-4BC4-AEA5-A4DBD2D9C099}" destId="{5C2C466C-85CA-4D17-885F-11F0D8194CF4}" srcOrd="0" destOrd="0" presId="urn:microsoft.com/office/officeart/2005/8/layout/chevron2"/>
    <dgm:cxn modelId="{1C66FF7F-6966-4B73-B9C9-2D05A6D3EC21}" type="presParOf" srcId="{03B7842F-17D1-4AAB-B729-72511AA5EA87}" destId="{BF49C59B-3CE0-4F89-B824-6AB22510B0FB}" srcOrd="0" destOrd="0" presId="urn:microsoft.com/office/officeart/2005/8/layout/chevron2"/>
    <dgm:cxn modelId="{D7E9D2B4-BFB6-409C-9E8C-620BD440C7A7}" type="presParOf" srcId="{BF49C59B-3CE0-4F89-B824-6AB22510B0FB}" destId="{5C2C466C-85CA-4D17-885F-11F0D8194CF4}" srcOrd="0" destOrd="0" presId="urn:microsoft.com/office/officeart/2005/8/layout/chevron2"/>
    <dgm:cxn modelId="{BD1E4847-2413-4BCE-8904-47B9A62E1D55}" type="presParOf" srcId="{BF49C59B-3CE0-4F89-B824-6AB22510B0FB}" destId="{35465710-D01B-4589-8198-8874AFB34A91}" srcOrd="1" destOrd="0" presId="urn:microsoft.com/office/officeart/2005/8/layout/chevron2"/>
    <dgm:cxn modelId="{D5D6BB68-2B9A-4EA4-8C74-A4A4BE78A270}" type="presParOf" srcId="{03B7842F-17D1-4AAB-B729-72511AA5EA87}" destId="{9A647A81-E3E8-41DE-92FD-C242C4E7A32B}" srcOrd="1" destOrd="0" presId="urn:microsoft.com/office/officeart/2005/8/layout/chevron2"/>
    <dgm:cxn modelId="{72E50DFF-09AD-4E72-8A9B-E8256549EB26}" type="presParOf" srcId="{03B7842F-17D1-4AAB-B729-72511AA5EA87}" destId="{F32E11B2-2AA5-437D-A065-3B85E5C05CC4}" srcOrd="2" destOrd="0" presId="urn:microsoft.com/office/officeart/2005/8/layout/chevron2"/>
    <dgm:cxn modelId="{B9D3FBE1-C2EC-4FEF-87D0-3ACB7B8CB148}" type="presParOf" srcId="{F32E11B2-2AA5-437D-A065-3B85E5C05CC4}" destId="{F74B7340-7B9A-4EC6-9A35-B6E76563C7B6}" srcOrd="0" destOrd="0" presId="urn:microsoft.com/office/officeart/2005/8/layout/chevron2"/>
    <dgm:cxn modelId="{AC24C709-8EE6-4E06-BACD-CE1A0AEBD2C8}" type="presParOf" srcId="{F32E11B2-2AA5-437D-A065-3B85E5C05CC4}" destId="{122ADB28-29EA-4B48-A335-0B27324B1F5C}" srcOrd="1" destOrd="0" presId="urn:microsoft.com/office/officeart/2005/8/layout/chevron2"/>
    <dgm:cxn modelId="{E172AA7B-DB00-4077-8390-0AD859DEC78C}" type="presParOf" srcId="{03B7842F-17D1-4AAB-B729-72511AA5EA87}" destId="{AC9F8CE9-80BE-4C71-9355-0CCDC3A07D34}" srcOrd="3" destOrd="0" presId="urn:microsoft.com/office/officeart/2005/8/layout/chevron2"/>
    <dgm:cxn modelId="{9715E790-1A72-45EF-AC62-197646C83BD4}" type="presParOf" srcId="{03B7842F-17D1-4AAB-B729-72511AA5EA87}" destId="{F0217D7F-12FC-449D-81DC-AD560E98CF3F}" srcOrd="4" destOrd="0" presId="urn:microsoft.com/office/officeart/2005/8/layout/chevron2"/>
    <dgm:cxn modelId="{60498015-345B-4800-AB0D-D115A8B580CD}" type="presParOf" srcId="{F0217D7F-12FC-449D-81DC-AD560E98CF3F}" destId="{AA9BA2CB-7D46-4574-9B10-25FD79905E99}" srcOrd="0" destOrd="0" presId="urn:microsoft.com/office/officeart/2005/8/layout/chevron2"/>
    <dgm:cxn modelId="{339E717D-75D8-4328-BEC1-D919961F19A5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B26E68-B064-4BC4-AEA5-A4DBD2D9C099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dgm:pt modelId="{C96CDBE0-17B6-4FFF-A88F-1875719B7698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  <a:ln>
          <a:solidFill>
            <a:srgbClr val="A7A8AA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>
        <a:solidFill>
          <a:schemeClr val="bg1"/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chemeClr val="bg1">
                  <a:lumMod val="65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>
        <a:solidFill>
          <a:schemeClr val="bg1"/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chemeClr val="bg1">
                  <a:lumMod val="65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>
        <a:solidFill>
          <a:schemeClr val="bg1">
            <a:lumMod val="75000"/>
          </a:schemeClr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Optimizing surface treatment (mean free path)</a:t>
          </a:r>
          <a:endParaRPr lang="en-US" sz="2400" dirty="0">
            <a:solidFill>
              <a:schemeClr val="bg1">
                <a:lumMod val="65000"/>
              </a:schemeClr>
            </a:solidFill>
          </a:endParaRP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CB463E28-45FD-40D0-930D-B3986A1F01DB}" type="presOf" srcId="{C96CDBE0-17B6-4FFF-A88F-1875719B7698}" destId="{F74B7340-7B9A-4EC6-9A35-B6E76563C7B6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ABB23330-2155-4FF8-9123-31A768E9C651}" type="presOf" srcId="{745C73CC-5ACA-4C47-B04B-9000257209AE}" destId="{122ADB28-29EA-4B48-A335-0B27324B1F5C}" srcOrd="0" destOrd="0" presId="urn:microsoft.com/office/officeart/2005/8/layout/chevron2"/>
    <dgm:cxn modelId="{93360B46-0F16-46B7-831D-9CA207881E87}" type="presOf" srcId="{651DCBEB-3381-4E6A-8274-D59E24BDB8E9}" destId="{55948F11-6482-4BB1-8921-7370FC50B67C}" srcOrd="0" destOrd="0" presId="urn:microsoft.com/office/officeart/2005/8/layout/chevron2"/>
    <dgm:cxn modelId="{647A6891-8234-418E-A257-E5264191CB96}" type="presOf" srcId="{96D33886-E322-44C7-9CF4-C4B11BC9F120}" destId="{03B7842F-17D1-4AAB-B729-72511AA5EA87}" srcOrd="0" destOrd="0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3FDE85B8-78FF-4D1C-8B94-377533CC9B70}" type="presOf" srcId="{ED1E40BF-4DA4-4EA5-97ED-FC085642D85E}" destId="{AA9BA2CB-7D46-4574-9B10-25FD79905E99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B0BAF6E3-0F51-4328-8215-F229E2AE7599}" type="presOf" srcId="{0C9CCB81-4C26-4C2E-930B-77E225740A46}" destId="{35465710-D01B-4589-8198-8874AFB34A91}" srcOrd="0" destOrd="0" presId="urn:microsoft.com/office/officeart/2005/8/layout/chevron2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D9FE2CF1-E976-45FF-BB2E-CE148A0CD767}" type="presOf" srcId="{880786DD-0167-4ECA-8737-9E19C25416B8}" destId="{122ADB28-29EA-4B48-A335-0B27324B1F5C}" srcOrd="0" destOrd="1" presId="urn:microsoft.com/office/officeart/2005/8/layout/chevron2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62C478F8-9251-41AB-9237-E96E3474C1AF}" type="presOf" srcId="{F0B26E68-B064-4BC4-AEA5-A4DBD2D9C099}" destId="{5C2C466C-85CA-4D17-885F-11F0D8194CF4}" srcOrd="0" destOrd="0" presId="urn:microsoft.com/office/officeart/2005/8/layout/chevron2"/>
    <dgm:cxn modelId="{1C66FF7F-6966-4B73-B9C9-2D05A6D3EC21}" type="presParOf" srcId="{03B7842F-17D1-4AAB-B729-72511AA5EA87}" destId="{BF49C59B-3CE0-4F89-B824-6AB22510B0FB}" srcOrd="0" destOrd="0" presId="urn:microsoft.com/office/officeart/2005/8/layout/chevron2"/>
    <dgm:cxn modelId="{D7E9D2B4-BFB6-409C-9E8C-620BD440C7A7}" type="presParOf" srcId="{BF49C59B-3CE0-4F89-B824-6AB22510B0FB}" destId="{5C2C466C-85CA-4D17-885F-11F0D8194CF4}" srcOrd="0" destOrd="0" presId="urn:microsoft.com/office/officeart/2005/8/layout/chevron2"/>
    <dgm:cxn modelId="{BD1E4847-2413-4BCE-8904-47B9A62E1D55}" type="presParOf" srcId="{BF49C59B-3CE0-4F89-B824-6AB22510B0FB}" destId="{35465710-D01B-4589-8198-8874AFB34A91}" srcOrd="1" destOrd="0" presId="urn:microsoft.com/office/officeart/2005/8/layout/chevron2"/>
    <dgm:cxn modelId="{D5D6BB68-2B9A-4EA4-8C74-A4A4BE78A270}" type="presParOf" srcId="{03B7842F-17D1-4AAB-B729-72511AA5EA87}" destId="{9A647A81-E3E8-41DE-92FD-C242C4E7A32B}" srcOrd="1" destOrd="0" presId="urn:microsoft.com/office/officeart/2005/8/layout/chevron2"/>
    <dgm:cxn modelId="{72E50DFF-09AD-4E72-8A9B-E8256549EB26}" type="presParOf" srcId="{03B7842F-17D1-4AAB-B729-72511AA5EA87}" destId="{F32E11B2-2AA5-437D-A065-3B85E5C05CC4}" srcOrd="2" destOrd="0" presId="urn:microsoft.com/office/officeart/2005/8/layout/chevron2"/>
    <dgm:cxn modelId="{B9D3FBE1-C2EC-4FEF-87D0-3ACB7B8CB148}" type="presParOf" srcId="{F32E11B2-2AA5-437D-A065-3B85E5C05CC4}" destId="{F74B7340-7B9A-4EC6-9A35-B6E76563C7B6}" srcOrd="0" destOrd="0" presId="urn:microsoft.com/office/officeart/2005/8/layout/chevron2"/>
    <dgm:cxn modelId="{AC24C709-8EE6-4E06-BACD-CE1A0AEBD2C8}" type="presParOf" srcId="{F32E11B2-2AA5-437D-A065-3B85E5C05CC4}" destId="{122ADB28-29EA-4B48-A335-0B27324B1F5C}" srcOrd="1" destOrd="0" presId="urn:microsoft.com/office/officeart/2005/8/layout/chevron2"/>
    <dgm:cxn modelId="{E172AA7B-DB00-4077-8390-0AD859DEC78C}" type="presParOf" srcId="{03B7842F-17D1-4AAB-B729-72511AA5EA87}" destId="{AC9F8CE9-80BE-4C71-9355-0CCDC3A07D34}" srcOrd="3" destOrd="0" presId="urn:microsoft.com/office/officeart/2005/8/layout/chevron2"/>
    <dgm:cxn modelId="{9715E790-1A72-45EF-AC62-197646C83BD4}" type="presParOf" srcId="{03B7842F-17D1-4AAB-B729-72511AA5EA87}" destId="{F0217D7F-12FC-449D-81DC-AD560E98CF3F}" srcOrd="4" destOrd="0" presId="urn:microsoft.com/office/officeart/2005/8/layout/chevron2"/>
    <dgm:cxn modelId="{60498015-345B-4800-AB0D-D115A8B580CD}" type="presParOf" srcId="{F0217D7F-12FC-449D-81DC-AD560E98CF3F}" destId="{AA9BA2CB-7D46-4574-9B10-25FD79905E99}" srcOrd="0" destOrd="0" presId="urn:microsoft.com/office/officeart/2005/8/layout/chevron2"/>
    <dgm:cxn modelId="{339E717D-75D8-4328-BEC1-D919961F19A5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0B26E68-B064-4BC4-AEA5-A4DBD2D9C099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m:oMathPara>
              </a14:m>
              <a:endParaRPr lang="en-US" sz="2000" dirty="0"/>
            </a:p>
          </dgm:t>
        </dgm:pt>
      </mc:Choice>
      <mc:Fallback xmlns="">
        <dgm:pt modelId="{F0B26E68-B064-4BC4-AEA5-A4DBD2D9C099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</a:rPr>
                <a:t>𝐵</a:t>
              </a:r>
              <a:endParaRPr lang="en-US" sz="2000" dirty="0"/>
            </a:p>
          </dgm:t>
        </dgm:pt>
      </mc:Fallback>
    </mc:AlternateConten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C96CDBE0-17B6-4FFF-A88F-1875719B7698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sz="2000" dirty="0"/>
            </a:p>
          </dgm:t>
        </dgm:pt>
      </mc:Choice>
      <mc:Fallback xmlns="">
        <dgm:pt modelId="{C96CDBE0-17B6-4FFF-A88F-1875719B7698}">
          <dgm:prSet phldrT="[Text]" custT="1"/>
          <dgm:spPr/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𝜂_</a:t>
              </a:r>
              <a:r>
                <a:rPr lang="en-US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𝑡</a:t>
              </a:r>
              <a:endParaRPr lang="en-US" sz="2000" dirty="0"/>
            </a:p>
          </dgm:t>
        </dgm:pt>
      </mc:Fallback>
    </mc:AlternateConten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>
        <a:solidFill>
          <a:schemeClr val="bg1">
            <a:lumMod val="75000"/>
          </a:schemeClr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Optimizing surface treatment (mean free path)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AAACF922-1448-48F5-826C-99CEEE303A0B}" type="presOf" srcId="{0C9CCB81-4C26-4C2E-930B-77E225740A46}" destId="{35465710-D01B-4589-8198-8874AFB34A91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1BC01A40-E68A-487D-B83D-8E7C2B549CFA}" type="presOf" srcId="{C96CDBE0-17B6-4FFF-A88F-1875719B7698}" destId="{F74B7340-7B9A-4EC6-9A35-B6E76563C7B6}" srcOrd="0" destOrd="0" presId="urn:microsoft.com/office/officeart/2005/8/layout/chevron2"/>
    <dgm:cxn modelId="{4A239A55-A650-44C1-92C8-0CB95754EBC8}" type="presOf" srcId="{880786DD-0167-4ECA-8737-9E19C25416B8}" destId="{122ADB28-29EA-4B48-A335-0B27324B1F5C}" srcOrd="0" destOrd="1" presId="urn:microsoft.com/office/officeart/2005/8/layout/chevron2"/>
    <dgm:cxn modelId="{6CB11A5C-8F40-4EBE-992A-3AE6087BD9BA}" type="presOf" srcId="{651DCBEB-3381-4E6A-8274-D59E24BDB8E9}" destId="{55948F11-6482-4BB1-8921-7370FC50B67C}" srcOrd="0" destOrd="0" presId="urn:microsoft.com/office/officeart/2005/8/layout/chevron2"/>
    <dgm:cxn modelId="{7026B863-D464-4700-A553-46B14DA3A1E5}" type="presOf" srcId="{ED1E40BF-4DA4-4EA5-97ED-FC085642D85E}" destId="{AA9BA2CB-7D46-4574-9B10-25FD79905E99}" srcOrd="0" destOrd="0" presId="urn:microsoft.com/office/officeart/2005/8/layout/chevron2"/>
    <dgm:cxn modelId="{79582176-7ECB-48DF-A0E7-8C107696BC8E}" type="presOf" srcId="{F0B26E68-B064-4BC4-AEA5-A4DBD2D9C099}" destId="{5C2C466C-85CA-4D17-885F-11F0D8194CF4}" srcOrd="0" destOrd="0" presId="urn:microsoft.com/office/officeart/2005/8/layout/chevron2"/>
    <dgm:cxn modelId="{354E4F77-E039-469A-8103-AC524B260733}" type="presOf" srcId="{96D33886-E322-44C7-9CF4-C4B11BC9F120}" destId="{03B7842F-17D1-4AAB-B729-72511AA5EA87}" srcOrd="0" destOrd="0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0A8584C1-047F-4D4A-85BA-C2477AF0DCE1}" type="presOf" srcId="{745C73CC-5ACA-4C47-B04B-9000257209AE}" destId="{122ADB28-29EA-4B48-A335-0B27324B1F5C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6F7947FA-6D68-420B-AC3F-D22C9150C0AE}" type="presParOf" srcId="{03B7842F-17D1-4AAB-B729-72511AA5EA87}" destId="{BF49C59B-3CE0-4F89-B824-6AB22510B0FB}" srcOrd="0" destOrd="0" presId="urn:microsoft.com/office/officeart/2005/8/layout/chevron2"/>
    <dgm:cxn modelId="{273C12AE-D507-4CC0-85C5-FDD81204588A}" type="presParOf" srcId="{BF49C59B-3CE0-4F89-B824-6AB22510B0FB}" destId="{5C2C466C-85CA-4D17-885F-11F0D8194CF4}" srcOrd="0" destOrd="0" presId="urn:microsoft.com/office/officeart/2005/8/layout/chevron2"/>
    <dgm:cxn modelId="{20DC0235-AFEA-4E07-87D3-E724793EC1FF}" type="presParOf" srcId="{BF49C59B-3CE0-4F89-B824-6AB22510B0FB}" destId="{35465710-D01B-4589-8198-8874AFB34A91}" srcOrd="1" destOrd="0" presId="urn:microsoft.com/office/officeart/2005/8/layout/chevron2"/>
    <dgm:cxn modelId="{389D4525-D851-4934-A1F9-EEAD4283F6DB}" type="presParOf" srcId="{03B7842F-17D1-4AAB-B729-72511AA5EA87}" destId="{9A647A81-E3E8-41DE-92FD-C242C4E7A32B}" srcOrd="1" destOrd="0" presId="urn:microsoft.com/office/officeart/2005/8/layout/chevron2"/>
    <dgm:cxn modelId="{528DFD8E-EF79-4688-AB2C-424414E39158}" type="presParOf" srcId="{03B7842F-17D1-4AAB-B729-72511AA5EA87}" destId="{F32E11B2-2AA5-437D-A065-3B85E5C05CC4}" srcOrd="2" destOrd="0" presId="urn:microsoft.com/office/officeart/2005/8/layout/chevron2"/>
    <dgm:cxn modelId="{44E9A037-870C-4BB7-B47A-563A683F32BB}" type="presParOf" srcId="{F32E11B2-2AA5-437D-A065-3B85E5C05CC4}" destId="{F74B7340-7B9A-4EC6-9A35-B6E76563C7B6}" srcOrd="0" destOrd="0" presId="urn:microsoft.com/office/officeart/2005/8/layout/chevron2"/>
    <dgm:cxn modelId="{EF81E218-C370-4F9D-A4B5-5FCF38604F26}" type="presParOf" srcId="{F32E11B2-2AA5-437D-A065-3B85E5C05CC4}" destId="{122ADB28-29EA-4B48-A335-0B27324B1F5C}" srcOrd="1" destOrd="0" presId="urn:microsoft.com/office/officeart/2005/8/layout/chevron2"/>
    <dgm:cxn modelId="{D7320352-1849-44A6-B8A9-060152E08161}" type="presParOf" srcId="{03B7842F-17D1-4AAB-B729-72511AA5EA87}" destId="{AC9F8CE9-80BE-4C71-9355-0CCDC3A07D34}" srcOrd="3" destOrd="0" presId="urn:microsoft.com/office/officeart/2005/8/layout/chevron2"/>
    <dgm:cxn modelId="{DE7F578E-7ABF-40F8-99D4-018817256400}" type="presParOf" srcId="{03B7842F-17D1-4AAB-B729-72511AA5EA87}" destId="{F0217D7F-12FC-449D-81DC-AD560E98CF3F}" srcOrd="4" destOrd="0" presId="urn:microsoft.com/office/officeart/2005/8/layout/chevron2"/>
    <dgm:cxn modelId="{47E20E06-1B79-4D41-86AE-31ABAD9E1808}" type="presParOf" srcId="{F0217D7F-12FC-449D-81DC-AD560E98CF3F}" destId="{AA9BA2CB-7D46-4574-9B10-25FD79905E99}" srcOrd="0" destOrd="0" presId="urn:microsoft.com/office/officeart/2005/8/layout/chevron2"/>
    <dgm:cxn modelId="{D23D1673-FFBE-4C1E-8428-D9297556B49B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B26E68-B064-4BC4-AEA5-A4DBD2D9C099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A7A8AA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dgm:pt modelId="{C96CDBE0-17B6-4FFF-A88F-1875719B7698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>
        <a:solidFill>
          <a:schemeClr val="bg1">
            <a:lumMod val="75000"/>
          </a:schemeClr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Optimizing surface treatment (mean free path)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AAACF922-1448-48F5-826C-99CEEE303A0B}" type="presOf" srcId="{0C9CCB81-4C26-4C2E-930B-77E225740A46}" destId="{35465710-D01B-4589-8198-8874AFB34A91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1BC01A40-E68A-487D-B83D-8E7C2B549CFA}" type="presOf" srcId="{C96CDBE0-17B6-4FFF-A88F-1875719B7698}" destId="{F74B7340-7B9A-4EC6-9A35-B6E76563C7B6}" srcOrd="0" destOrd="0" presId="urn:microsoft.com/office/officeart/2005/8/layout/chevron2"/>
    <dgm:cxn modelId="{6CB11A5C-8F40-4EBE-992A-3AE6087BD9BA}" type="presOf" srcId="{651DCBEB-3381-4E6A-8274-D59E24BDB8E9}" destId="{55948F11-6482-4BB1-8921-7370FC50B67C}" srcOrd="0" destOrd="0" presId="urn:microsoft.com/office/officeart/2005/8/layout/chevron2"/>
    <dgm:cxn modelId="{7026B863-D464-4700-A553-46B14DA3A1E5}" type="presOf" srcId="{ED1E40BF-4DA4-4EA5-97ED-FC085642D85E}" destId="{AA9BA2CB-7D46-4574-9B10-25FD79905E99}" srcOrd="0" destOrd="0" presId="urn:microsoft.com/office/officeart/2005/8/layout/chevron2"/>
    <dgm:cxn modelId="{4A239A55-A650-44C1-92C8-0CB95754EBC8}" type="presOf" srcId="{880786DD-0167-4ECA-8737-9E19C25416B8}" destId="{122ADB28-29EA-4B48-A335-0B27324B1F5C}" srcOrd="0" destOrd="1" presId="urn:microsoft.com/office/officeart/2005/8/layout/chevron2"/>
    <dgm:cxn modelId="{79582176-7ECB-48DF-A0E7-8C107696BC8E}" type="presOf" srcId="{F0B26E68-B064-4BC4-AEA5-A4DBD2D9C099}" destId="{5C2C466C-85CA-4D17-885F-11F0D8194CF4}" srcOrd="0" destOrd="0" presId="urn:microsoft.com/office/officeart/2005/8/layout/chevron2"/>
    <dgm:cxn modelId="{354E4F77-E039-469A-8103-AC524B260733}" type="presOf" srcId="{96D33886-E322-44C7-9CF4-C4B11BC9F120}" destId="{03B7842F-17D1-4AAB-B729-72511AA5EA87}" srcOrd="0" destOrd="0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0A8584C1-047F-4D4A-85BA-C2477AF0DCE1}" type="presOf" srcId="{745C73CC-5ACA-4C47-B04B-9000257209AE}" destId="{122ADB28-29EA-4B48-A335-0B27324B1F5C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6F7947FA-6D68-420B-AC3F-D22C9150C0AE}" type="presParOf" srcId="{03B7842F-17D1-4AAB-B729-72511AA5EA87}" destId="{BF49C59B-3CE0-4F89-B824-6AB22510B0FB}" srcOrd="0" destOrd="0" presId="urn:microsoft.com/office/officeart/2005/8/layout/chevron2"/>
    <dgm:cxn modelId="{273C12AE-D507-4CC0-85C5-FDD81204588A}" type="presParOf" srcId="{BF49C59B-3CE0-4F89-B824-6AB22510B0FB}" destId="{5C2C466C-85CA-4D17-885F-11F0D8194CF4}" srcOrd="0" destOrd="0" presId="urn:microsoft.com/office/officeart/2005/8/layout/chevron2"/>
    <dgm:cxn modelId="{20DC0235-AFEA-4E07-87D3-E724793EC1FF}" type="presParOf" srcId="{BF49C59B-3CE0-4F89-B824-6AB22510B0FB}" destId="{35465710-D01B-4589-8198-8874AFB34A91}" srcOrd="1" destOrd="0" presId="urn:microsoft.com/office/officeart/2005/8/layout/chevron2"/>
    <dgm:cxn modelId="{389D4525-D851-4934-A1F9-EEAD4283F6DB}" type="presParOf" srcId="{03B7842F-17D1-4AAB-B729-72511AA5EA87}" destId="{9A647A81-E3E8-41DE-92FD-C242C4E7A32B}" srcOrd="1" destOrd="0" presId="urn:microsoft.com/office/officeart/2005/8/layout/chevron2"/>
    <dgm:cxn modelId="{528DFD8E-EF79-4688-AB2C-424414E39158}" type="presParOf" srcId="{03B7842F-17D1-4AAB-B729-72511AA5EA87}" destId="{F32E11B2-2AA5-437D-A065-3B85E5C05CC4}" srcOrd="2" destOrd="0" presId="urn:microsoft.com/office/officeart/2005/8/layout/chevron2"/>
    <dgm:cxn modelId="{44E9A037-870C-4BB7-B47A-563A683F32BB}" type="presParOf" srcId="{F32E11B2-2AA5-437D-A065-3B85E5C05CC4}" destId="{F74B7340-7B9A-4EC6-9A35-B6E76563C7B6}" srcOrd="0" destOrd="0" presId="urn:microsoft.com/office/officeart/2005/8/layout/chevron2"/>
    <dgm:cxn modelId="{EF81E218-C370-4F9D-A4B5-5FCF38604F26}" type="presParOf" srcId="{F32E11B2-2AA5-437D-A065-3B85E5C05CC4}" destId="{122ADB28-29EA-4B48-A335-0B27324B1F5C}" srcOrd="1" destOrd="0" presId="urn:microsoft.com/office/officeart/2005/8/layout/chevron2"/>
    <dgm:cxn modelId="{D7320352-1849-44A6-B8A9-060152E08161}" type="presParOf" srcId="{03B7842F-17D1-4AAB-B729-72511AA5EA87}" destId="{AC9F8CE9-80BE-4C71-9355-0CCDC3A07D34}" srcOrd="3" destOrd="0" presId="urn:microsoft.com/office/officeart/2005/8/layout/chevron2"/>
    <dgm:cxn modelId="{DE7F578E-7ABF-40F8-99D4-018817256400}" type="presParOf" srcId="{03B7842F-17D1-4AAB-B729-72511AA5EA87}" destId="{F0217D7F-12FC-449D-81DC-AD560E98CF3F}" srcOrd="4" destOrd="0" presId="urn:microsoft.com/office/officeart/2005/8/layout/chevron2"/>
    <dgm:cxn modelId="{47E20E06-1B79-4D41-86AE-31ABAD9E1808}" type="presParOf" srcId="{F0217D7F-12FC-449D-81DC-AD560E98CF3F}" destId="{AA9BA2CB-7D46-4574-9B10-25FD79905E99}" srcOrd="0" destOrd="0" presId="urn:microsoft.com/office/officeart/2005/8/layout/chevron2"/>
    <dgm:cxn modelId="{D23D1673-FFBE-4C1E-8428-D9297556B49B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0B26E68-B064-4BC4-AEA5-A4DBD2D9C099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m:oMathPara>
              </a14:m>
              <a:endParaRPr lang="en-US" sz="2000" dirty="0"/>
            </a:p>
          </dgm:t>
        </dgm:pt>
      </mc:Choice>
      <mc:Fallback xmlns="">
        <dgm:pt modelId="{F0B26E68-B064-4BC4-AEA5-A4DBD2D9C099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</a:rPr>
                <a:t>𝐵</a:t>
              </a:r>
              <a:endParaRPr lang="en-US" sz="2000" dirty="0"/>
            </a:p>
          </dgm:t>
        </dgm:pt>
      </mc:Fallback>
    </mc:AlternateConten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C96CDBE0-17B6-4FFF-A88F-1875719B7698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sz="2000" dirty="0"/>
            </a:p>
          </dgm:t>
        </dgm:pt>
      </mc:Choice>
      <mc:Fallback xmlns="">
        <dgm:pt modelId="{C96CDBE0-17B6-4FFF-A88F-1875719B7698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𝜂_</a:t>
              </a:r>
              <a:r>
                <a:rPr lang="en-US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𝑡</a:t>
              </a:r>
              <a:endParaRPr lang="en-US" sz="2000" dirty="0"/>
            </a:p>
          </dgm:t>
        </dgm:pt>
      </mc:Fallback>
    </mc:AlternateConten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/>
      <dgm:t>
        <a:bodyPr/>
        <a:lstStyle/>
        <a:p>
          <a:r>
            <a:rPr lang="en-US" sz="2000" i="1" dirty="0"/>
            <a:t>S</a:t>
          </a:r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Optimizing surface treatment (mean free path)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65735C1D-55D9-48EC-B428-226CF3CA24B0}" type="presOf" srcId="{745C73CC-5ACA-4C47-B04B-9000257209AE}" destId="{122ADB28-29EA-4B48-A335-0B27324B1F5C}" srcOrd="0" destOrd="0" presId="urn:microsoft.com/office/officeart/2005/8/layout/chevron2"/>
    <dgm:cxn modelId="{4FA98220-DC0A-4A56-B947-4534366E0DD7}" type="presOf" srcId="{96D33886-E322-44C7-9CF4-C4B11BC9F120}" destId="{03B7842F-17D1-4AAB-B729-72511AA5EA87}" srcOrd="0" destOrd="0" presId="urn:microsoft.com/office/officeart/2005/8/layout/chevron2"/>
    <dgm:cxn modelId="{12CACB2B-E1F8-42E6-BED3-D8173762C2F8}" type="presOf" srcId="{0C9CCB81-4C26-4C2E-930B-77E225740A46}" destId="{35465710-D01B-4589-8198-8874AFB34A91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2EB74745-2878-41EF-AC4F-6FD7F6ED406D}" type="presOf" srcId="{ED1E40BF-4DA4-4EA5-97ED-FC085642D85E}" destId="{AA9BA2CB-7D46-4574-9B10-25FD79905E99}" srcOrd="0" destOrd="0" presId="urn:microsoft.com/office/officeart/2005/8/layout/chevron2"/>
    <dgm:cxn modelId="{59A87B5E-2B31-423A-BD1F-A36E24692A98}" type="presOf" srcId="{651DCBEB-3381-4E6A-8274-D59E24BDB8E9}" destId="{55948F11-6482-4BB1-8921-7370FC50B67C}" srcOrd="0" destOrd="0" presId="urn:microsoft.com/office/officeart/2005/8/layout/chevron2"/>
    <dgm:cxn modelId="{E52F376F-687A-46D7-A68A-DDB872DE0D2D}" type="presOf" srcId="{C96CDBE0-17B6-4FFF-A88F-1875719B7698}" destId="{F74B7340-7B9A-4EC6-9A35-B6E76563C7B6}" srcOrd="0" destOrd="0" presId="urn:microsoft.com/office/officeart/2005/8/layout/chevron2"/>
    <dgm:cxn modelId="{40D48692-AEC1-4D31-BA69-1134C22ECCC7}" type="presOf" srcId="{880786DD-0167-4ECA-8737-9E19C25416B8}" destId="{122ADB28-29EA-4B48-A335-0B27324B1F5C}" srcOrd="0" destOrd="1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92D0D0B8-F532-4375-B5A7-3A50C97AEA44}" type="presOf" srcId="{F0B26E68-B064-4BC4-AEA5-A4DBD2D9C099}" destId="{5C2C466C-85CA-4D17-885F-11F0D8194CF4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4818C6E8-0C2C-4B83-9F7D-C50C3344AB23}" type="presParOf" srcId="{03B7842F-17D1-4AAB-B729-72511AA5EA87}" destId="{BF49C59B-3CE0-4F89-B824-6AB22510B0FB}" srcOrd="0" destOrd="0" presId="urn:microsoft.com/office/officeart/2005/8/layout/chevron2"/>
    <dgm:cxn modelId="{B8685B33-FBAF-41CE-BD72-6138A8510649}" type="presParOf" srcId="{BF49C59B-3CE0-4F89-B824-6AB22510B0FB}" destId="{5C2C466C-85CA-4D17-885F-11F0D8194CF4}" srcOrd="0" destOrd="0" presId="urn:microsoft.com/office/officeart/2005/8/layout/chevron2"/>
    <dgm:cxn modelId="{28B8B2A5-41A5-4981-8FF0-8233C3CEF150}" type="presParOf" srcId="{BF49C59B-3CE0-4F89-B824-6AB22510B0FB}" destId="{35465710-D01B-4589-8198-8874AFB34A91}" srcOrd="1" destOrd="0" presId="urn:microsoft.com/office/officeart/2005/8/layout/chevron2"/>
    <dgm:cxn modelId="{2FF15B39-BC6F-463D-8CD8-31761D36F9CA}" type="presParOf" srcId="{03B7842F-17D1-4AAB-B729-72511AA5EA87}" destId="{9A647A81-E3E8-41DE-92FD-C242C4E7A32B}" srcOrd="1" destOrd="0" presId="urn:microsoft.com/office/officeart/2005/8/layout/chevron2"/>
    <dgm:cxn modelId="{3D48C823-03BE-4C84-8F5A-90F9493311CA}" type="presParOf" srcId="{03B7842F-17D1-4AAB-B729-72511AA5EA87}" destId="{F32E11B2-2AA5-437D-A065-3B85E5C05CC4}" srcOrd="2" destOrd="0" presId="urn:microsoft.com/office/officeart/2005/8/layout/chevron2"/>
    <dgm:cxn modelId="{24D8688E-4356-491E-A3A9-A788D5566846}" type="presParOf" srcId="{F32E11B2-2AA5-437D-A065-3B85E5C05CC4}" destId="{F74B7340-7B9A-4EC6-9A35-B6E76563C7B6}" srcOrd="0" destOrd="0" presId="urn:microsoft.com/office/officeart/2005/8/layout/chevron2"/>
    <dgm:cxn modelId="{AE15F05E-AEA7-4D13-81BE-6C1E4A392F92}" type="presParOf" srcId="{F32E11B2-2AA5-437D-A065-3B85E5C05CC4}" destId="{122ADB28-29EA-4B48-A335-0B27324B1F5C}" srcOrd="1" destOrd="0" presId="urn:microsoft.com/office/officeart/2005/8/layout/chevron2"/>
    <dgm:cxn modelId="{D61373DF-34E8-476B-AED5-DC63AAD88511}" type="presParOf" srcId="{03B7842F-17D1-4AAB-B729-72511AA5EA87}" destId="{AC9F8CE9-80BE-4C71-9355-0CCDC3A07D34}" srcOrd="3" destOrd="0" presId="urn:microsoft.com/office/officeart/2005/8/layout/chevron2"/>
    <dgm:cxn modelId="{F6C5DA54-C189-4E8D-A847-FB0B0A24C399}" type="presParOf" srcId="{03B7842F-17D1-4AAB-B729-72511AA5EA87}" destId="{F0217D7F-12FC-449D-81DC-AD560E98CF3F}" srcOrd="4" destOrd="0" presId="urn:microsoft.com/office/officeart/2005/8/layout/chevron2"/>
    <dgm:cxn modelId="{1DCEBCF7-B8D5-4D10-977F-0DEEF345AEF6}" type="presParOf" srcId="{F0217D7F-12FC-449D-81DC-AD560E98CF3F}" destId="{AA9BA2CB-7D46-4574-9B10-25FD79905E99}" srcOrd="0" destOrd="0" presId="urn:microsoft.com/office/officeart/2005/8/layout/chevron2"/>
    <dgm:cxn modelId="{A5871B44-225F-4CB2-994D-B2E27C4144E6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B26E68-B064-4BC4-AEA5-A4DBD2D9C099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A7A8AA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dgm:pt modelId="{C96CDBE0-17B6-4FFF-A88F-1875719B7698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  <a:ln>
          <a:solidFill>
            <a:srgbClr val="A7A8AA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/>
      <dgm:t>
        <a:bodyPr/>
        <a:lstStyle/>
        <a:p>
          <a:r>
            <a:rPr lang="en-US" sz="2000" i="1" dirty="0"/>
            <a:t>S</a:t>
          </a:r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Optimizing surface treatment (mean free path)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65735C1D-55D9-48EC-B428-226CF3CA24B0}" type="presOf" srcId="{745C73CC-5ACA-4C47-B04B-9000257209AE}" destId="{122ADB28-29EA-4B48-A335-0B27324B1F5C}" srcOrd="0" destOrd="0" presId="urn:microsoft.com/office/officeart/2005/8/layout/chevron2"/>
    <dgm:cxn modelId="{4FA98220-DC0A-4A56-B947-4534366E0DD7}" type="presOf" srcId="{96D33886-E322-44C7-9CF4-C4B11BC9F120}" destId="{03B7842F-17D1-4AAB-B729-72511AA5EA87}" srcOrd="0" destOrd="0" presId="urn:microsoft.com/office/officeart/2005/8/layout/chevron2"/>
    <dgm:cxn modelId="{12CACB2B-E1F8-42E6-BED3-D8173762C2F8}" type="presOf" srcId="{0C9CCB81-4C26-4C2E-930B-77E225740A46}" destId="{35465710-D01B-4589-8198-8874AFB34A91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59A87B5E-2B31-423A-BD1F-A36E24692A98}" type="presOf" srcId="{651DCBEB-3381-4E6A-8274-D59E24BDB8E9}" destId="{55948F11-6482-4BB1-8921-7370FC50B67C}" srcOrd="0" destOrd="0" presId="urn:microsoft.com/office/officeart/2005/8/layout/chevron2"/>
    <dgm:cxn modelId="{2EB74745-2878-41EF-AC4F-6FD7F6ED406D}" type="presOf" srcId="{ED1E40BF-4DA4-4EA5-97ED-FC085642D85E}" destId="{AA9BA2CB-7D46-4574-9B10-25FD79905E99}" srcOrd="0" destOrd="0" presId="urn:microsoft.com/office/officeart/2005/8/layout/chevron2"/>
    <dgm:cxn modelId="{E52F376F-687A-46D7-A68A-DDB872DE0D2D}" type="presOf" srcId="{C96CDBE0-17B6-4FFF-A88F-1875719B7698}" destId="{F74B7340-7B9A-4EC6-9A35-B6E76563C7B6}" srcOrd="0" destOrd="0" presId="urn:microsoft.com/office/officeart/2005/8/layout/chevron2"/>
    <dgm:cxn modelId="{40D48692-AEC1-4D31-BA69-1134C22ECCC7}" type="presOf" srcId="{880786DD-0167-4ECA-8737-9E19C25416B8}" destId="{122ADB28-29EA-4B48-A335-0B27324B1F5C}" srcOrd="0" destOrd="1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92D0D0B8-F532-4375-B5A7-3A50C97AEA44}" type="presOf" srcId="{F0B26E68-B064-4BC4-AEA5-A4DBD2D9C099}" destId="{5C2C466C-85CA-4D17-885F-11F0D8194CF4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4818C6E8-0C2C-4B83-9F7D-C50C3344AB23}" type="presParOf" srcId="{03B7842F-17D1-4AAB-B729-72511AA5EA87}" destId="{BF49C59B-3CE0-4F89-B824-6AB22510B0FB}" srcOrd="0" destOrd="0" presId="urn:microsoft.com/office/officeart/2005/8/layout/chevron2"/>
    <dgm:cxn modelId="{B8685B33-FBAF-41CE-BD72-6138A8510649}" type="presParOf" srcId="{BF49C59B-3CE0-4F89-B824-6AB22510B0FB}" destId="{5C2C466C-85CA-4D17-885F-11F0D8194CF4}" srcOrd="0" destOrd="0" presId="urn:microsoft.com/office/officeart/2005/8/layout/chevron2"/>
    <dgm:cxn modelId="{28B8B2A5-41A5-4981-8FF0-8233C3CEF150}" type="presParOf" srcId="{BF49C59B-3CE0-4F89-B824-6AB22510B0FB}" destId="{35465710-D01B-4589-8198-8874AFB34A91}" srcOrd="1" destOrd="0" presId="urn:microsoft.com/office/officeart/2005/8/layout/chevron2"/>
    <dgm:cxn modelId="{2FF15B39-BC6F-463D-8CD8-31761D36F9CA}" type="presParOf" srcId="{03B7842F-17D1-4AAB-B729-72511AA5EA87}" destId="{9A647A81-E3E8-41DE-92FD-C242C4E7A32B}" srcOrd="1" destOrd="0" presId="urn:microsoft.com/office/officeart/2005/8/layout/chevron2"/>
    <dgm:cxn modelId="{3D48C823-03BE-4C84-8F5A-90F9493311CA}" type="presParOf" srcId="{03B7842F-17D1-4AAB-B729-72511AA5EA87}" destId="{F32E11B2-2AA5-437D-A065-3B85E5C05CC4}" srcOrd="2" destOrd="0" presId="urn:microsoft.com/office/officeart/2005/8/layout/chevron2"/>
    <dgm:cxn modelId="{24D8688E-4356-491E-A3A9-A788D5566846}" type="presParOf" srcId="{F32E11B2-2AA5-437D-A065-3B85E5C05CC4}" destId="{F74B7340-7B9A-4EC6-9A35-B6E76563C7B6}" srcOrd="0" destOrd="0" presId="urn:microsoft.com/office/officeart/2005/8/layout/chevron2"/>
    <dgm:cxn modelId="{AE15F05E-AEA7-4D13-81BE-6C1E4A392F92}" type="presParOf" srcId="{F32E11B2-2AA5-437D-A065-3B85E5C05CC4}" destId="{122ADB28-29EA-4B48-A335-0B27324B1F5C}" srcOrd="1" destOrd="0" presId="urn:microsoft.com/office/officeart/2005/8/layout/chevron2"/>
    <dgm:cxn modelId="{D61373DF-34E8-476B-AED5-DC63AAD88511}" type="presParOf" srcId="{03B7842F-17D1-4AAB-B729-72511AA5EA87}" destId="{AC9F8CE9-80BE-4C71-9355-0CCDC3A07D34}" srcOrd="3" destOrd="0" presId="urn:microsoft.com/office/officeart/2005/8/layout/chevron2"/>
    <dgm:cxn modelId="{F6C5DA54-C189-4E8D-A847-FB0B0A24C399}" type="presParOf" srcId="{03B7842F-17D1-4AAB-B729-72511AA5EA87}" destId="{F0217D7F-12FC-449D-81DC-AD560E98CF3F}" srcOrd="4" destOrd="0" presId="urn:microsoft.com/office/officeart/2005/8/layout/chevron2"/>
    <dgm:cxn modelId="{1DCEBCF7-B8D5-4D10-977F-0DEEF345AEF6}" type="presParOf" srcId="{F0217D7F-12FC-449D-81DC-AD560E98CF3F}" destId="{AA9BA2CB-7D46-4574-9B10-25FD79905E99}" srcOrd="0" destOrd="0" presId="urn:microsoft.com/office/officeart/2005/8/layout/chevron2"/>
    <dgm:cxn modelId="{A5871B44-225F-4CB2-994D-B2E27C4144E6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466C-85CA-4D17-885F-11F0D8194CF4}">
      <dsp:nvSpPr>
        <dsp:cNvPr id="0" name=""/>
        <dsp:cNvSpPr/>
      </dsp:nvSpPr>
      <dsp:spPr>
        <a:xfrm rot="5400000">
          <a:off x="-173371" y="175979"/>
          <a:ext cx="1155809" cy="80906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000" i="1" kern="1200" smtClean="0">
                    <a:latin typeface="Cambria Math" panose="02040503050406030204" pitchFamily="18" charset="0"/>
                  </a:rPr>
                  <m:t>𝐵</m:t>
                </m:r>
              </m:oMath>
            </m:oMathPara>
          </a14:m>
          <a:endParaRPr lang="en-US" sz="2000" kern="1200" dirty="0"/>
        </a:p>
      </dsp:txBody>
      <dsp:txXfrm rot="-5400000">
        <a:off x="1" y="407140"/>
        <a:ext cx="809066" cy="346743"/>
      </dsp:txXfrm>
    </dsp:sp>
    <dsp:sp modelId="{35465710-D01B-4589-8198-8874AFB34A91}">
      <dsp:nvSpPr>
        <dsp:cNvPr id="0" name=""/>
        <dsp:cNvSpPr/>
      </dsp:nvSpPr>
      <dsp:spPr>
        <a:xfrm rot="5400000">
          <a:off x="3006940" y="-2195265"/>
          <a:ext cx="751670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sp:txBody>
      <dsp:txXfrm rot="-5400000">
        <a:off x="809066" y="39303"/>
        <a:ext cx="5110724" cy="678282"/>
      </dsp:txXfrm>
    </dsp:sp>
    <dsp:sp modelId="{F74B7340-7B9A-4EC6-9A35-B6E76563C7B6}">
      <dsp:nvSpPr>
        <dsp:cNvPr id="0" name=""/>
        <dsp:cNvSpPr/>
      </dsp:nvSpPr>
      <dsp:spPr>
        <a:xfrm rot="5400000">
          <a:off x="-173371" y="1130059"/>
          <a:ext cx="1155809" cy="80906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e>
                  <m:sub>
                    <m:r>
                      <a:rPr lang="en-US" sz="20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2000" kern="1200" dirty="0"/>
        </a:p>
      </dsp:txBody>
      <dsp:txXfrm rot="-5400000">
        <a:off x="1" y="1361220"/>
        <a:ext cx="809066" cy="346743"/>
      </dsp:txXfrm>
    </dsp:sp>
    <dsp:sp modelId="{122ADB28-29EA-4B48-A335-0B27324B1F5C}">
      <dsp:nvSpPr>
        <dsp:cNvPr id="0" name=""/>
        <dsp:cNvSpPr/>
      </dsp:nvSpPr>
      <dsp:spPr>
        <a:xfrm rot="5400000">
          <a:off x="3007137" y="-124138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sp:txBody>
      <dsp:txXfrm rot="-5400000">
        <a:off x="809066" y="993362"/>
        <a:ext cx="5110744" cy="677927"/>
      </dsp:txXfrm>
    </dsp:sp>
    <dsp:sp modelId="{AA9BA2CB-7D46-4574-9B10-25FD79905E99}">
      <dsp:nvSpPr>
        <dsp:cNvPr id="0" name=""/>
        <dsp:cNvSpPr/>
      </dsp:nvSpPr>
      <dsp:spPr>
        <a:xfrm rot="5400000">
          <a:off x="-173371" y="2084139"/>
          <a:ext cx="1155809" cy="80906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S</a:t>
          </a:r>
          <a:endParaRPr lang="en-US" sz="2000" kern="1200" dirty="0"/>
        </a:p>
      </dsp:txBody>
      <dsp:txXfrm rot="-5400000">
        <a:off x="1" y="2315300"/>
        <a:ext cx="809066" cy="346743"/>
      </dsp:txXfrm>
    </dsp:sp>
    <dsp:sp modelId="{55948F11-6482-4BB1-8921-7370FC50B67C}">
      <dsp:nvSpPr>
        <dsp:cNvPr id="0" name=""/>
        <dsp:cNvSpPr/>
      </dsp:nvSpPr>
      <dsp:spPr>
        <a:xfrm rot="5400000">
          <a:off x="3007137" y="-28730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Optimizing surface treatment (mean free path)</a:t>
          </a:r>
        </a:p>
      </dsp:txBody>
      <dsp:txXfrm rot="-5400000">
        <a:off x="809066" y="1947442"/>
        <a:ext cx="5110744" cy="6779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466C-85CA-4D17-885F-11F0D8194CF4}">
      <dsp:nvSpPr>
        <dsp:cNvPr id="0" name=""/>
        <dsp:cNvSpPr/>
      </dsp:nvSpPr>
      <dsp:spPr>
        <a:xfrm rot="5400000">
          <a:off x="-173371" y="175979"/>
          <a:ext cx="1155809" cy="80906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000" i="1" kern="1200" smtClean="0">
                    <a:latin typeface="Cambria Math" panose="02040503050406030204" pitchFamily="18" charset="0"/>
                  </a:rPr>
                  <m:t>𝐵</m:t>
                </m:r>
              </m:oMath>
            </m:oMathPara>
          </a14:m>
          <a:endParaRPr lang="en-US" sz="2000" kern="1200" dirty="0"/>
        </a:p>
      </dsp:txBody>
      <dsp:txXfrm rot="-5400000">
        <a:off x="1" y="407140"/>
        <a:ext cx="809066" cy="346743"/>
      </dsp:txXfrm>
    </dsp:sp>
    <dsp:sp modelId="{35465710-D01B-4589-8198-8874AFB34A91}">
      <dsp:nvSpPr>
        <dsp:cNvPr id="0" name=""/>
        <dsp:cNvSpPr/>
      </dsp:nvSpPr>
      <dsp:spPr>
        <a:xfrm rot="5400000">
          <a:off x="3006940" y="-2195265"/>
          <a:ext cx="751670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sp:txBody>
      <dsp:txXfrm rot="-5400000">
        <a:off x="809066" y="39303"/>
        <a:ext cx="5110724" cy="678282"/>
      </dsp:txXfrm>
    </dsp:sp>
    <dsp:sp modelId="{F74B7340-7B9A-4EC6-9A35-B6E76563C7B6}">
      <dsp:nvSpPr>
        <dsp:cNvPr id="0" name=""/>
        <dsp:cNvSpPr/>
      </dsp:nvSpPr>
      <dsp:spPr>
        <a:xfrm rot="5400000">
          <a:off x="-173371" y="113005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e>
                  <m:sub>
                    <m:r>
                      <a:rPr lang="en-US" sz="20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2000" kern="1200" dirty="0"/>
        </a:p>
      </dsp:txBody>
      <dsp:txXfrm rot="-5400000">
        <a:off x="1" y="1361220"/>
        <a:ext cx="809066" cy="346743"/>
      </dsp:txXfrm>
    </dsp:sp>
    <dsp:sp modelId="{122ADB28-29EA-4B48-A335-0B27324B1F5C}">
      <dsp:nvSpPr>
        <dsp:cNvPr id="0" name=""/>
        <dsp:cNvSpPr/>
      </dsp:nvSpPr>
      <dsp:spPr>
        <a:xfrm rot="5400000">
          <a:off x="3007137" y="-1241383"/>
          <a:ext cx="751275" cy="5147418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</a:rPr>
            <a:t>Fast Cooling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</a:rPr>
            <a:t>Material Optimization</a:t>
          </a:r>
        </a:p>
      </dsp:txBody>
      <dsp:txXfrm rot="-5400000">
        <a:off x="809066" y="993362"/>
        <a:ext cx="5110744" cy="677927"/>
      </dsp:txXfrm>
    </dsp:sp>
    <dsp:sp modelId="{AA9BA2CB-7D46-4574-9B10-25FD79905E99}">
      <dsp:nvSpPr>
        <dsp:cNvPr id="0" name=""/>
        <dsp:cNvSpPr/>
      </dsp:nvSpPr>
      <dsp:spPr>
        <a:xfrm rot="5400000">
          <a:off x="-173371" y="208413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S</a:t>
          </a:r>
          <a:endParaRPr lang="en-US" sz="2000" kern="1200" dirty="0"/>
        </a:p>
      </dsp:txBody>
      <dsp:txXfrm rot="-5400000">
        <a:off x="1" y="2315300"/>
        <a:ext cx="809066" cy="346743"/>
      </dsp:txXfrm>
    </dsp:sp>
    <dsp:sp modelId="{55948F11-6482-4BB1-8921-7370FC50B67C}">
      <dsp:nvSpPr>
        <dsp:cNvPr id="0" name=""/>
        <dsp:cNvSpPr/>
      </dsp:nvSpPr>
      <dsp:spPr>
        <a:xfrm rot="5400000">
          <a:off x="3007137" y="-28730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Optimizing surface treatment (mean free path)</a:t>
          </a:r>
          <a:endParaRPr lang="en-US" sz="2400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809066" y="1947442"/>
        <a:ext cx="5110744" cy="6779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466C-85CA-4D17-885F-11F0D8194CF4}">
      <dsp:nvSpPr>
        <dsp:cNvPr id="0" name=""/>
        <dsp:cNvSpPr/>
      </dsp:nvSpPr>
      <dsp:spPr>
        <a:xfrm rot="5400000">
          <a:off x="-173371" y="17597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000" i="1" kern="1200" smtClean="0">
                    <a:latin typeface="Cambria Math" panose="02040503050406030204" pitchFamily="18" charset="0"/>
                  </a:rPr>
                  <m:t>𝐵</m:t>
                </m:r>
              </m:oMath>
            </m:oMathPara>
          </a14:m>
          <a:endParaRPr lang="en-US" sz="2000" kern="1200" dirty="0"/>
        </a:p>
      </dsp:txBody>
      <dsp:txXfrm rot="-5400000">
        <a:off x="1" y="407140"/>
        <a:ext cx="809066" cy="346743"/>
      </dsp:txXfrm>
    </dsp:sp>
    <dsp:sp modelId="{35465710-D01B-4589-8198-8874AFB34A91}">
      <dsp:nvSpPr>
        <dsp:cNvPr id="0" name=""/>
        <dsp:cNvSpPr/>
      </dsp:nvSpPr>
      <dsp:spPr>
        <a:xfrm rot="5400000">
          <a:off x="3006940" y="-2195265"/>
          <a:ext cx="751670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Magnetic shielding/hygiene improvement</a:t>
          </a:r>
        </a:p>
      </dsp:txBody>
      <dsp:txXfrm rot="-5400000">
        <a:off x="809066" y="39303"/>
        <a:ext cx="5110724" cy="678282"/>
      </dsp:txXfrm>
    </dsp:sp>
    <dsp:sp modelId="{F74B7340-7B9A-4EC6-9A35-B6E76563C7B6}">
      <dsp:nvSpPr>
        <dsp:cNvPr id="0" name=""/>
        <dsp:cNvSpPr/>
      </dsp:nvSpPr>
      <dsp:spPr>
        <a:xfrm rot="5400000">
          <a:off x="-173371" y="1130059"/>
          <a:ext cx="1155809" cy="80906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e>
                  <m:sub>
                    <m:r>
                      <a:rPr lang="en-US" sz="20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2000" kern="1200" dirty="0"/>
        </a:p>
      </dsp:txBody>
      <dsp:txXfrm rot="-5400000">
        <a:off x="1" y="1361220"/>
        <a:ext cx="809066" cy="346743"/>
      </dsp:txXfrm>
    </dsp:sp>
    <dsp:sp modelId="{122ADB28-29EA-4B48-A335-0B27324B1F5C}">
      <dsp:nvSpPr>
        <dsp:cNvPr id="0" name=""/>
        <dsp:cNvSpPr/>
      </dsp:nvSpPr>
      <dsp:spPr>
        <a:xfrm rot="5400000">
          <a:off x="3007137" y="-124138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sp:txBody>
      <dsp:txXfrm rot="-5400000">
        <a:off x="809066" y="993362"/>
        <a:ext cx="5110744" cy="677927"/>
      </dsp:txXfrm>
    </dsp:sp>
    <dsp:sp modelId="{AA9BA2CB-7D46-4574-9B10-25FD79905E99}">
      <dsp:nvSpPr>
        <dsp:cNvPr id="0" name=""/>
        <dsp:cNvSpPr/>
      </dsp:nvSpPr>
      <dsp:spPr>
        <a:xfrm rot="5400000">
          <a:off x="-173371" y="208413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S</a:t>
          </a:r>
          <a:endParaRPr lang="en-US" sz="2000" kern="1200" dirty="0"/>
        </a:p>
      </dsp:txBody>
      <dsp:txXfrm rot="-5400000">
        <a:off x="1" y="2315300"/>
        <a:ext cx="809066" cy="346743"/>
      </dsp:txXfrm>
    </dsp:sp>
    <dsp:sp modelId="{55948F11-6482-4BB1-8921-7370FC50B67C}">
      <dsp:nvSpPr>
        <dsp:cNvPr id="0" name=""/>
        <dsp:cNvSpPr/>
      </dsp:nvSpPr>
      <dsp:spPr>
        <a:xfrm rot="5400000">
          <a:off x="3007137" y="-28730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Optimizing surface treatment (mean free path)</a:t>
          </a:r>
        </a:p>
      </dsp:txBody>
      <dsp:txXfrm rot="-5400000">
        <a:off x="809066" y="1947442"/>
        <a:ext cx="5110744" cy="677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466C-85CA-4D17-885F-11F0D8194CF4}">
      <dsp:nvSpPr>
        <dsp:cNvPr id="0" name=""/>
        <dsp:cNvSpPr/>
      </dsp:nvSpPr>
      <dsp:spPr>
        <a:xfrm rot="5400000">
          <a:off x="-173371" y="17597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000" i="1" kern="1200" smtClean="0">
                    <a:latin typeface="Cambria Math" panose="02040503050406030204" pitchFamily="18" charset="0"/>
                  </a:rPr>
                  <m:t>𝐵</m:t>
                </m:r>
              </m:oMath>
            </m:oMathPara>
          </a14:m>
          <a:endParaRPr lang="en-US" sz="2000" kern="1200" dirty="0"/>
        </a:p>
      </dsp:txBody>
      <dsp:txXfrm rot="-5400000">
        <a:off x="1" y="407140"/>
        <a:ext cx="809066" cy="346743"/>
      </dsp:txXfrm>
    </dsp:sp>
    <dsp:sp modelId="{35465710-D01B-4589-8198-8874AFB34A91}">
      <dsp:nvSpPr>
        <dsp:cNvPr id="0" name=""/>
        <dsp:cNvSpPr/>
      </dsp:nvSpPr>
      <dsp:spPr>
        <a:xfrm rot="5400000">
          <a:off x="3006940" y="-2195265"/>
          <a:ext cx="751670" cy="5147418"/>
        </a:xfrm>
        <a:prstGeom prst="round2SameRect">
          <a:avLst/>
        </a:prstGeom>
        <a:noFill/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Magnetic shielding/hygiene improvement</a:t>
          </a:r>
        </a:p>
      </dsp:txBody>
      <dsp:txXfrm rot="-5400000">
        <a:off x="809066" y="39303"/>
        <a:ext cx="5110724" cy="678282"/>
      </dsp:txXfrm>
    </dsp:sp>
    <dsp:sp modelId="{F74B7340-7B9A-4EC6-9A35-B6E76563C7B6}">
      <dsp:nvSpPr>
        <dsp:cNvPr id="0" name=""/>
        <dsp:cNvSpPr/>
      </dsp:nvSpPr>
      <dsp:spPr>
        <a:xfrm rot="5400000">
          <a:off x="-173371" y="113005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e>
                  <m:sub>
                    <m:r>
                      <a:rPr lang="en-US" sz="20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2000" kern="1200" dirty="0"/>
        </a:p>
      </dsp:txBody>
      <dsp:txXfrm rot="-5400000">
        <a:off x="1" y="1361220"/>
        <a:ext cx="809066" cy="346743"/>
      </dsp:txXfrm>
    </dsp:sp>
    <dsp:sp modelId="{122ADB28-29EA-4B48-A335-0B27324B1F5C}">
      <dsp:nvSpPr>
        <dsp:cNvPr id="0" name=""/>
        <dsp:cNvSpPr/>
      </dsp:nvSpPr>
      <dsp:spPr>
        <a:xfrm rot="5400000">
          <a:off x="3007137" y="-1241383"/>
          <a:ext cx="751275" cy="5147418"/>
        </a:xfrm>
        <a:prstGeom prst="round2SameRect">
          <a:avLst/>
        </a:prstGeom>
        <a:noFill/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Fast Cooling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Material Optimization</a:t>
          </a:r>
        </a:p>
      </dsp:txBody>
      <dsp:txXfrm rot="-5400000">
        <a:off x="809066" y="993362"/>
        <a:ext cx="5110744" cy="677927"/>
      </dsp:txXfrm>
    </dsp:sp>
    <dsp:sp modelId="{AA9BA2CB-7D46-4574-9B10-25FD79905E99}">
      <dsp:nvSpPr>
        <dsp:cNvPr id="0" name=""/>
        <dsp:cNvSpPr/>
      </dsp:nvSpPr>
      <dsp:spPr>
        <a:xfrm rot="5400000">
          <a:off x="-173371" y="2084139"/>
          <a:ext cx="1155809" cy="80906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S</a:t>
          </a:r>
        </a:p>
      </dsp:txBody>
      <dsp:txXfrm rot="-5400000">
        <a:off x="1" y="2315300"/>
        <a:ext cx="809066" cy="346743"/>
      </dsp:txXfrm>
    </dsp:sp>
    <dsp:sp modelId="{55948F11-6482-4BB1-8921-7370FC50B67C}">
      <dsp:nvSpPr>
        <dsp:cNvPr id="0" name=""/>
        <dsp:cNvSpPr/>
      </dsp:nvSpPr>
      <dsp:spPr>
        <a:xfrm rot="5400000">
          <a:off x="3007137" y="-28730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Optimizing surface treatment (mean free path)</a:t>
          </a:r>
        </a:p>
      </dsp:txBody>
      <dsp:txXfrm rot="-5400000">
        <a:off x="809066" y="1947442"/>
        <a:ext cx="5110744" cy="677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249C1-76C2-4AEB-8C7B-CF541297D227}" type="datetimeFigureOut">
              <a:rPr lang="en-US" smtClean="0"/>
              <a:t>9/3/18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51423-A93D-474C-A844-A65FB2BF5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029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8FC32-FFF2-4481-ACC3-537648C0D63C}" type="datetimeFigureOut">
              <a:rPr lang="en-US" smtClean="0"/>
              <a:t>9/3/18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A038C-4256-4477-9920-DA1EAD0D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938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11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77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189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55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7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9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26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79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3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66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doing cost savings studies to try to make the ILC more affordable and increasing the gradient has the largest impact, but Q0 also has a strong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AA9CC-E1E8-B542-97F5-D788D6C451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49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87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19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168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21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84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6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8618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55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67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105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099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989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5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Martina Martinello | Workshop on Cryomodule Design and Standardization - Sep 2018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2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02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42900" indent="-342900">
              <a:buClr>
                <a:srgbClr val="981E3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60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18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0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832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203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798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7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90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177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026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309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2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36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835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971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523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08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564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730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672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98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5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70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61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3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67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784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13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44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9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31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9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75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6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74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948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870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5475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693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436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64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35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Martina Martinello | Workshop on Cryomodule Design and Standardization - Sep 2018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7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75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42900" indent="-342900">
              <a:buClr>
                <a:srgbClr val="981E3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791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837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712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0807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404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937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2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796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085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451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381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15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Martina Martinello | Workshop on Cryomodule Design and Standardization - Sep 2018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737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0887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7718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06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38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137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0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0971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611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2112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58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9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35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41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21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09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53" r:id="rId7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053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29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750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23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25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0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64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51" r:id="rId6"/>
    <p:sldLayoutId id="2147483752" r:id="rId7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03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77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Workshop on Cryomodule Design and Standardization - Sep 2018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04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2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4.xml"/><Relationship Id="rId12" Type="http://schemas.openxmlformats.org/officeDocument/2006/relationships/image" Target="../media/image7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390.png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3.xml"/><Relationship Id="rId12" Type="http://schemas.openxmlformats.org/officeDocument/2006/relationships/image" Target="../media/image7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30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30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70.png"/><Relationship Id="rId3" Type="http://schemas.openxmlformats.org/officeDocument/2006/relationships/diagramData" Target="../diagrams/data7.xml"/><Relationship Id="rId7" Type="http://schemas.microsoft.com/office/2007/relationships/diagramDrawing" Target="../diagrams/drawing4.xml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40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40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0.png"/><Relationship Id="rId5" Type="http://schemas.openxmlformats.org/officeDocument/2006/relationships/image" Target="../media/image53.wmf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5100" y="5340795"/>
            <a:ext cx="8802647" cy="1108767"/>
          </a:xfrm>
        </p:spPr>
        <p:txBody>
          <a:bodyPr/>
          <a:lstStyle/>
          <a:p>
            <a:r>
              <a:rPr lang="en-US" dirty="0"/>
              <a:t>Martina Martinello</a:t>
            </a:r>
          </a:p>
          <a:p>
            <a:r>
              <a:rPr lang="en-US" dirty="0"/>
              <a:t>International Workshop on Cryomodule Design and Standardization</a:t>
            </a:r>
          </a:p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September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6253" y="3600988"/>
            <a:ext cx="8802647" cy="1928416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High-Q Performance</a:t>
            </a:r>
          </a:p>
        </p:txBody>
      </p:sp>
    </p:spTree>
    <p:extLst>
      <p:ext uri="{BB962C8B-B14F-4D97-AF65-F5344CB8AC3E}">
        <p14:creationId xmlns:p14="http://schemas.microsoft.com/office/powerpoint/2010/main" val="62054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885B27-E9C8-DD42-B78A-27A4590A253D}"/>
              </a:ext>
            </a:extLst>
          </p:cNvPr>
          <p:cNvSpPr/>
          <p:nvPr/>
        </p:nvSpPr>
        <p:spPr>
          <a:xfrm>
            <a:off x="4545874" y="4534899"/>
            <a:ext cx="4582691" cy="23089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048D6-1F64-C741-8A7F-6BFD9BC7A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N-doped vs N-infusion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B0C24-5191-D44F-88B4-CABDB3D1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Workshop on Cryomodule Design and Standardization - Sep 2018</a:t>
            </a:r>
            <a:endParaRPr lang="en-US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7F9462-372F-3041-86BA-1B053034760C}"/>
              </a:ext>
            </a:extLst>
          </p:cNvPr>
          <p:cNvGrpSpPr/>
          <p:nvPr/>
        </p:nvGrpSpPr>
        <p:grpSpPr>
          <a:xfrm>
            <a:off x="3725697" y="2034471"/>
            <a:ext cx="6112458" cy="4910893"/>
            <a:chOff x="3735424" y="1417663"/>
            <a:chExt cx="6112458" cy="4910893"/>
          </a:xfrm>
        </p:grpSpPr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4A17FBBD-28D7-724E-8157-A5B508F259B0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764604" y="1417663"/>
            <a:ext cx="6083278" cy="49108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Graph" r:id="rId3" imgW="3533760" imgH="2852640" progId="Origin50.Graph">
                    <p:embed/>
                  </p:oleObj>
                </mc:Choice>
                <mc:Fallback>
                  <p:oleObj name="Graph" r:id="rId3" imgW="3533760" imgH="2852640" progId="Origin50.Graph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4A17FBBD-28D7-724E-8157-A5B508F259B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64604" y="1417663"/>
                          <a:ext cx="6083278" cy="49108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D4EB69-6883-A14D-AB57-3A29C75F8BEC}"/>
                </a:ext>
              </a:extLst>
            </p:cNvPr>
            <p:cNvSpPr/>
            <p:nvPr/>
          </p:nvSpPr>
          <p:spPr>
            <a:xfrm>
              <a:off x="3735424" y="1427391"/>
              <a:ext cx="5252936" cy="2308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CAFF5F-DCF0-E946-9A05-F68248FD42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0170" r="10866" b="2709"/>
          <a:stretch/>
        </p:blipFill>
        <p:spPr>
          <a:xfrm>
            <a:off x="4545874" y="927177"/>
            <a:ext cx="4084596" cy="318556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4CECE4-E55B-CB4D-902B-3DAFE385831C}"/>
              </a:ext>
            </a:extLst>
          </p:cNvPr>
          <p:cNvSpPr/>
          <p:nvPr/>
        </p:nvSpPr>
        <p:spPr>
          <a:xfrm>
            <a:off x="5544766" y="3467517"/>
            <a:ext cx="45719" cy="185319"/>
          </a:xfrm>
          <a:prstGeom prst="rect">
            <a:avLst/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2F737E-92BE-9A49-BA5B-BC9145278D4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4701473" y="3652836"/>
            <a:ext cx="866153" cy="70028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CA196B-FE3C-3A40-B80B-8266C8C1DA2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567626" y="3652836"/>
            <a:ext cx="3347774" cy="70028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7FD0C4-B4E9-C840-A116-2A894891D0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6392" y="1601432"/>
                <a:ext cx="3550473" cy="3194459"/>
              </a:xfrm>
            </p:spPr>
            <p:txBody>
              <a:bodyPr/>
              <a:lstStyle/>
              <a:p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</a:rPr>
                  <a:t>N-doped N profiles are up to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 </m:t>
                    </m:r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</a:rPr>
                  <a:t> deep</a:t>
                </a:r>
              </a:p>
              <a:p>
                <a:pPr marL="0" indent="0">
                  <a:buNone/>
                </a:pPr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</a:rPr>
                  <a:t>N-infused N profiles are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8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</a:rPr>
                  <a:t> deep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7FD0C4-B4E9-C840-A116-2A894891D0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392" y="1601432"/>
                <a:ext cx="3550473" cy="3194459"/>
              </a:xfrm>
              <a:blipFill>
                <a:blip r:embed="rId6"/>
                <a:stretch>
                  <a:fillRect l="-5338" t="-3162" r="-6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63C93F9-E521-FB4B-828F-6FB6A41EC639}"/>
              </a:ext>
            </a:extLst>
          </p:cNvPr>
          <p:cNvSpPr txBox="1"/>
          <p:nvPr/>
        </p:nvSpPr>
        <p:spPr>
          <a:xfrm>
            <a:off x="5605924" y="1068190"/>
            <a:ext cx="1279517" cy="46166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EA"/>
                </a:solidFill>
              </a:rPr>
              <a:t>N-doped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9D5558-FD04-3243-B4F9-71FBC4105E7C}"/>
              </a:ext>
            </a:extLst>
          </p:cNvPr>
          <p:cNvSpPr txBox="1"/>
          <p:nvPr/>
        </p:nvSpPr>
        <p:spPr>
          <a:xfrm>
            <a:off x="5544766" y="4463672"/>
            <a:ext cx="1479700" cy="46166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EA"/>
                </a:solidFill>
              </a:rPr>
              <a:t>N-infusion</a:t>
            </a:r>
          </a:p>
        </p:txBody>
      </p:sp>
    </p:spTree>
    <p:extLst>
      <p:ext uri="{BB962C8B-B14F-4D97-AF65-F5344CB8AC3E}">
        <p14:creationId xmlns:p14="http://schemas.microsoft.com/office/powerpoint/2010/main" val="4116396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gives the Q improvement at high field with 120C infused?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139" y="1031653"/>
            <a:ext cx="8157722" cy="49680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Improvement stems from both </a:t>
            </a:r>
            <a:r>
              <a:rPr lang="en-US" i="1" u="sng" dirty="0">
                <a:solidFill>
                  <a:srgbClr val="FF0000"/>
                </a:solidFill>
              </a:rPr>
              <a:t>lower residual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i="1" u="sng" dirty="0">
                <a:solidFill>
                  <a:srgbClr val="FF0000"/>
                </a:solidFill>
              </a:rPr>
              <a:t>lower BCS surface resistance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Workshop on Cryomodule Design and Standardization - Sep 2018</a:t>
            </a:r>
            <a:endParaRPr lang="en-US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E3A699-AA40-42DA-8821-55BB27C4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6" y="2042681"/>
            <a:ext cx="4410700" cy="3679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F9B530-195E-4421-9D4F-F327878A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906" y="1928693"/>
            <a:ext cx="4464494" cy="379377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BC3596-B8CF-4DEB-8018-46D9A7D0EF3E}"/>
              </a:ext>
            </a:extLst>
          </p:cNvPr>
          <p:cNvCxnSpPr/>
          <p:nvPr/>
        </p:nvCxnSpPr>
        <p:spPr>
          <a:xfrm>
            <a:off x="3101009" y="3085106"/>
            <a:ext cx="0" cy="83488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E38DB32-F0D3-4CC2-9432-56214FC7439A}"/>
              </a:ext>
            </a:extLst>
          </p:cNvPr>
          <p:cNvCxnSpPr/>
          <p:nvPr/>
        </p:nvCxnSpPr>
        <p:spPr>
          <a:xfrm>
            <a:off x="7316526" y="2667662"/>
            <a:ext cx="0" cy="83488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7A64B6-04D7-41E4-8E48-45A48135DFF9}"/>
              </a:ext>
            </a:extLst>
          </p:cNvPr>
          <p:cNvSpPr txBox="1"/>
          <p:nvPr/>
        </p:nvSpPr>
        <p:spPr>
          <a:xfrm>
            <a:off x="676275" y="2746551"/>
            <a:ext cx="22368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2"/>
                </a:solidFill>
              </a:rPr>
              <a:t>Standard 120C baking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700A1-1BA1-4E11-AA54-E84127ECF20F}"/>
              </a:ext>
            </a:extLst>
          </p:cNvPr>
          <p:cNvSpPr txBox="1"/>
          <p:nvPr/>
        </p:nvSpPr>
        <p:spPr>
          <a:xfrm>
            <a:off x="2547068" y="4482675"/>
            <a:ext cx="16868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120C N-infusion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770CE9-3742-4877-9366-B9CE8ADB45F7}"/>
              </a:ext>
            </a:extLst>
          </p:cNvPr>
          <p:cNvSpPr txBox="1"/>
          <p:nvPr/>
        </p:nvSpPr>
        <p:spPr>
          <a:xfrm>
            <a:off x="5079639" y="2223855"/>
            <a:ext cx="1336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2"/>
                </a:solidFill>
              </a:rPr>
              <a:t>Standard </a:t>
            </a:r>
          </a:p>
          <a:p>
            <a:pPr algn="just"/>
            <a:r>
              <a:rPr lang="en-US" sz="1600" dirty="0">
                <a:solidFill>
                  <a:schemeClr val="accent2"/>
                </a:solidFill>
              </a:rPr>
              <a:t>120C baking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6DC2D-A8CE-40A8-BB9E-790F59CD1B37}"/>
              </a:ext>
            </a:extLst>
          </p:cNvPr>
          <p:cNvSpPr txBox="1"/>
          <p:nvPr/>
        </p:nvSpPr>
        <p:spPr>
          <a:xfrm>
            <a:off x="6180138" y="3926993"/>
            <a:ext cx="16868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120C N-infusion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553" y="6025694"/>
            <a:ext cx="807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A. Grassellino et al 2017 </a:t>
            </a:r>
            <a:r>
              <a:rPr lang="en-US" sz="1400" dirty="0" err="1">
                <a:solidFill>
                  <a:srgbClr val="0000FF"/>
                </a:solidFill>
              </a:rPr>
              <a:t>Supercond</a:t>
            </a:r>
            <a:r>
              <a:rPr lang="en-US" sz="1400" dirty="0">
                <a:solidFill>
                  <a:srgbClr val="0000FF"/>
                </a:solidFill>
              </a:rPr>
              <a:t>. Sci. Technol. </a:t>
            </a:r>
            <a:r>
              <a:rPr lang="en-US" sz="1400" b="1" dirty="0">
                <a:solidFill>
                  <a:srgbClr val="0000FF"/>
                </a:solidFill>
              </a:rPr>
              <a:t>30</a:t>
            </a:r>
            <a:r>
              <a:rPr lang="en-US" sz="1400" dirty="0">
                <a:solidFill>
                  <a:srgbClr val="0000FF"/>
                </a:solidFill>
              </a:rPr>
              <a:t> 094004</a:t>
            </a:r>
          </a:p>
          <a:p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3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37816"/>
            <a:ext cx="8915400" cy="427877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N-infusion easily affected by furnace contamination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25FFA-6759-4ACA-94DC-A3E17AAA2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Workshop on Cryomodule Design and Standardization - Sep 2018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FFB4A3-0A3E-4968-A8BC-BAF6A8BB8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8071"/>
            <a:ext cx="6352381" cy="5122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D8C93-10AA-4AA6-A6BA-54E2039BFB68}"/>
              </a:ext>
            </a:extLst>
          </p:cNvPr>
          <p:cNvSpPr txBox="1"/>
          <p:nvPr/>
        </p:nvSpPr>
        <p:spPr>
          <a:xfrm>
            <a:off x="904875" y="1844156"/>
            <a:ext cx="462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Example of N-infused cavity contaminated by furnace environment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825EFB-DBE6-4332-A693-B10ADF82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443" y="1926841"/>
            <a:ext cx="3694557" cy="283946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466CBB-8C3E-4D48-A0E8-9CEAB58BAAC3}"/>
              </a:ext>
            </a:extLst>
          </p:cNvPr>
          <p:cNvCxnSpPr>
            <a:cxnSpLocks/>
          </p:cNvCxnSpPr>
          <p:nvPr/>
        </p:nvCxnSpPr>
        <p:spPr>
          <a:xfrm flipH="1" flipV="1">
            <a:off x="6867525" y="1753933"/>
            <a:ext cx="87842" cy="1476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DAFAA56-1B4F-4580-8903-79E8039239E4}"/>
              </a:ext>
            </a:extLst>
          </p:cNvPr>
          <p:cNvSpPr txBox="1"/>
          <p:nvPr/>
        </p:nvSpPr>
        <p:spPr>
          <a:xfrm>
            <a:off x="6325077" y="878375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Quite high level of hydrocarbons may be absorbed by the cavity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285FB6-7A75-4107-B808-EC833BA10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50" y="4042691"/>
            <a:ext cx="4372050" cy="2264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014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214B0-612D-8C4E-B429-819F6BB1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120C baking: 4h at 75C + 48h at 120C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0B523-0738-3243-A6A6-1C0A975E4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299663"/>
            <a:ext cx="8672513" cy="1040624"/>
          </a:xfrm>
        </p:spPr>
        <p:txBody>
          <a:bodyPr/>
          <a:lstStyle/>
          <a:p>
            <a:r>
              <a:rPr lang="en-US" sz="2000" dirty="0"/>
              <a:t>A thermocouple went faulty and oven went to standby. Cavity lingered around 75C for about 2 hours, then resumed the 120C 48 hours -&gt; increase in both Q and gradient observed</a:t>
            </a:r>
          </a:p>
          <a:p>
            <a:r>
              <a:rPr lang="en-US" sz="2000" dirty="0"/>
              <a:t>Several cavities made after that, adding the 75C step for 4 h, confirming the results -&gt; work in progress to better understand treatment repeatability and physics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D641A-9D79-9A4C-AA41-BBBE5A0F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Workshop on Cryomodule Design and Standardization - Sep 2018</a:t>
            </a:r>
            <a:endParaRPr lang="en-US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7C6A6-587B-400A-AA9F-7DB3B6E7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316" y="890562"/>
            <a:ext cx="4662684" cy="3395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6DEB8-32B5-4BDB-988C-60BB36C552F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4418" y="837663"/>
            <a:ext cx="4457582" cy="35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2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FAC229-5134-47D7-A206-17C914E29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688" y="464820"/>
            <a:ext cx="7776625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7DD39-4909-4430-81DA-5C0DFC225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120 C modified baking: new discovery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FE0F8-E1E1-4648-82D9-41085A51B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Workshop on Cryomodule Design and Standardization - Sep 2018</a:t>
            </a:r>
            <a:endParaRPr lang="en-US" b="1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A462402-AB1B-41F9-9793-5B2E2B6BBA31}"/>
              </a:ext>
            </a:extLst>
          </p:cNvPr>
          <p:cNvSpPr/>
          <p:nvPr/>
        </p:nvSpPr>
        <p:spPr>
          <a:xfrm>
            <a:off x="6328093" y="3487703"/>
            <a:ext cx="701040" cy="274320"/>
          </a:xfrm>
          <a:prstGeom prst="rightArrow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BE44DB-340A-4DB4-9EF7-F2362EFBB426}"/>
                  </a:ext>
                </a:extLst>
              </p:cNvPr>
              <p:cNvSpPr txBox="1"/>
              <p:nvPr/>
            </p:nvSpPr>
            <p:spPr>
              <a:xfrm>
                <a:off x="5889832" y="3880835"/>
                <a:ext cx="1636506" cy="55399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~1.3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times higher gradient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BE44DB-340A-4DB4-9EF7-F2362EFBB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832" y="3880835"/>
                <a:ext cx="163650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ADC877-3642-7E4B-81C2-9EF0B106E6A1}"/>
                  </a:ext>
                </a:extLst>
              </p:cNvPr>
              <p:cNvSpPr txBox="1"/>
              <p:nvPr/>
            </p:nvSpPr>
            <p:spPr>
              <a:xfrm>
                <a:off x="2870059" y="903910"/>
                <a:ext cx="3557901" cy="5232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UP TO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49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𝑀𝑉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ADC877-3642-7E4B-81C2-9EF0B106E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059" y="903910"/>
                <a:ext cx="355790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15493E3-C54D-F84E-93A5-7FCB0BA9B5ED}"/>
              </a:ext>
            </a:extLst>
          </p:cNvPr>
          <p:cNvSpPr/>
          <p:nvPr/>
        </p:nvSpPr>
        <p:spPr>
          <a:xfrm>
            <a:off x="177013" y="6037271"/>
            <a:ext cx="8789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A. </a:t>
            </a:r>
            <a:r>
              <a:rPr lang="en-US" sz="1400" dirty="0" err="1">
                <a:solidFill>
                  <a:srgbClr val="0000FF"/>
                </a:solidFill>
              </a:rPr>
              <a:t>Grassellino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i="1" dirty="0">
                <a:solidFill>
                  <a:srgbClr val="0000FF"/>
                </a:solidFill>
              </a:rPr>
              <a:t>et al.</a:t>
            </a:r>
            <a:r>
              <a:rPr lang="en-US" sz="1400" dirty="0">
                <a:solidFill>
                  <a:srgbClr val="0000FF"/>
                </a:solidFill>
              </a:rPr>
              <a:t>, to be published (2018)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64555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B1AC-E9E3-1B46-84E6-461D5A21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surprise: the BCS resistance is ~ as 120C N infused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51453-8304-BF47-B734-FC02FD6DF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Workshop on Cryomodule Design and Standardization - Sep 2018</a:t>
            </a:r>
            <a:endParaRPr lang="en-US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9BFAC-FAE4-EF45-B43E-59392AFF9B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758" y="862135"/>
            <a:ext cx="4575715" cy="4056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F6137-36C3-4B40-A88B-400F9059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050" y="745403"/>
            <a:ext cx="5328708" cy="40758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09717D-0C92-D74A-9AA2-B312253B9787}"/>
              </a:ext>
            </a:extLst>
          </p:cNvPr>
          <p:cNvSpPr/>
          <p:nvPr/>
        </p:nvSpPr>
        <p:spPr>
          <a:xfrm>
            <a:off x="4317988" y="4580015"/>
            <a:ext cx="4597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A. Grassellino et al, https://</a:t>
            </a:r>
            <a:r>
              <a:rPr lang="en-US" sz="1600" dirty="0" err="1"/>
              <a:t>arxiv.org</a:t>
            </a:r>
            <a:r>
              <a:rPr lang="en-US" sz="1600" dirty="0"/>
              <a:t>/abs/1806.09824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6F8FAD-F2A3-4B44-8465-EB4E623ED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99245"/>
            <a:ext cx="8672513" cy="1040624"/>
          </a:xfrm>
        </p:spPr>
        <p:txBody>
          <a:bodyPr/>
          <a:lstStyle/>
          <a:p>
            <a:r>
              <a:rPr lang="en-US" sz="2000" dirty="0"/>
              <a:t>BCS surface resistance is lowered compare to standard 120C baking</a:t>
            </a:r>
          </a:p>
          <a:p>
            <a:r>
              <a:rPr lang="en-US" sz="2000" dirty="0"/>
              <a:t>Residual resistance comparable with standard 120C baking</a:t>
            </a:r>
          </a:p>
        </p:txBody>
      </p:sp>
    </p:spTree>
    <p:extLst>
      <p:ext uri="{BB962C8B-B14F-4D97-AF65-F5344CB8AC3E}">
        <p14:creationId xmlns:p14="http://schemas.microsoft.com/office/powerpoint/2010/main" val="1359167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E236699-9686-4BB6-BCDA-7F758D4F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76433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High-Q preservation: </a:t>
            </a:r>
            <a:br>
              <a:rPr lang="en-US" dirty="0"/>
            </a:br>
            <a:r>
              <a:rPr lang="en-US" dirty="0"/>
              <a:t>from vertical test to cryomodule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/>
              <a:t>Martina Martinello | Workshop on Cryomodule Design and Standardization - Sep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0561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Surface resistance contributions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49" y="6515100"/>
            <a:ext cx="6161127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Martina Martinello | Workshop on Cryomodule Design and Standardization - Sep 2018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6450" y="1226717"/>
                <a:ext cx="6970691" cy="598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𝑓𝑙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50" y="1226717"/>
                <a:ext cx="6970691" cy="5983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8306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Surface resistance contributions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6523864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Martina Martinello | Workshop on Cryomodule Design and Standardization - Sep 2018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24949" y="2527528"/>
                <a:ext cx="8094102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𝐵𝐶𝑆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  <a:cs typeface="Helvetica" panose="020B0604020202020204" pitchFamily="34" charset="0"/>
                  </a:rPr>
                  <a:t> ⇒ BCS (temperature-dependent part) surface resistance</a:t>
                </a:r>
                <a:endParaRPr lang="en-US" sz="2000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just"/>
                <a:endParaRPr lang="en-US" sz="1400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  <a:cs typeface="Helvetica" panose="020B0604020202020204" pitchFamily="34" charset="0"/>
                  </a:rPr>
                  <a:t> ⇒ intrinsic residual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 pitchFamily="34" charset="0"/>
                  </a:rPr>
                  <a:t> resistance</a:t>
                </a:r>
              </a:p>
              <a:p>
                <a:pPr algn="just"/>
                <a:endParaRPr lang="en-US" sz="1400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49" y="2527528"/>
                <a:ext cx="8094102" cy="1138773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001285" y="1138705"/>
            <a:ext cx="2832738" cy="7743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6450" y="1226717"/>
                <a:ext cx="6970691" cy="598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𝑓𝑙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50" y="1226717"/>
                <a:ext cx="6970691" cy="5983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D2DBEEE-DC0B-4E6E-A88D-70E0BAE135AC}"/>
              </a:ext>
            </a:extLst>
          </p:cNvPr>
          <p:cNvSpPr txBox="1"/>
          <p:nvPr/>
        </p:nvSpPr>
        <p:spPr>
          <a:xfrm>
            <a:off x="584209" y="4368744"/>
            <a:ext cx="8094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These contributions </a:t>
            </a:r>
            <a:r>
              <a:rPr lang="en-US" sz="2400" u="sng" dirty="0">
                <a:solidFill>
                  <a:srgbClr val="C00000"/>
                </a:solidFill>
              </a:rPr>
              <a:t>don’t change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from vertical test to cryomodule, they only depends on </a:t>
            </a:r>
            <a:r>
              <a:rPr lang="en-US" sz="2400" i="1" dirty="0">
                <a:solidFill>
                  <a:srgbClr val="00B050"/>
                </a:solidFill>
              </a:rPr>
              <a:t>material properties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surface treatment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2464312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Surface resistance contributions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49" y="6515100"/>
            <a:ext cx="6236697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Martina Martinello | Workshop on Cryomodule Design and Standardization - Sep 2018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80137" y="1138705"/>
            <a:ext cx="1597003" cy="7743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6450" y="1226717"/>
                <a:ext cx="6970691" cy="598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𝑓𝑙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50" y="1226717"/>
                <a:ext cx="6970691" cy="5983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E2CA5B-A0FF-48ED-AB13-BF9B6DEDC522}"/>
                  </a:ext>
                </a:extLst>
              </p:cNvPr>
              <p:cNvSpPr txBox="1"/>
              <p:nvPr/>
            </p:nvSpPr>
            <p:spPr>
              <a:xfrm>
                <a:off x="341918" y="2200824"/>
                <a:ext cx="4260835" cy="2096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  <a:cs typeface="Helvetica" panose="020B0604020202020204" pitchFamily="34" charset="0"/>
                  </a:rPr>
                  <a:t>⇒ 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 pitchFamily="34" charset="0"/>
                  </a:rPr>
                  <a:t>trapped magnetic flux surface resistance</a:t>
                </a:r>
              </a:p>
              <a:p>
                <a:pPr algn="just"/>
                <a:endParaRPr lang="en-US" sz="600" dirty="0">
                  <a:solidFill>
                    <a:schemeClr val="accent6">
                      <a:lumMod val="50000"/>
                    </a:schemeClr>
                  </a:solidFill>
                  <a:cs typeface="Helvetica" panose="020B0604020202020204" pitchFamily="34" charset="0"/>
                </a:endParaRPr>
              </a:p>
              <a:p>
                <a:pPr marL="274320" indent="-274320" algn="just"/>
                <a:endParaRPr lang="en-US" sz="5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 algn="just"/>
                <a:endParaRPr lang="en-US" sz="5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lvl="0" indent="-27432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—</a:t>
                </a:r>
                <a:r>
                  <a:rPr lang="en-US" sz="1800" dirty="0">
                    <a:solidFill>
                      <a:srgbClr val="404040">
                        <a:lumMod val="50000"/>
                      </a:srgbClr>
                    </a:solidFill>
                  </a:rPr>
                  <a:t>flux trapping efficiency</a:t>
                </a:r>
              </a:p>
              <a:p>
                <a:pPr marL="274320" indent="-274320" algn="just"/>
                <a:endParaRPr lang="en-US" sz="5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—trapped flux sensitivity</a:t>
                </a:r>
                <a:endParaRPr lang="en-US" sz="5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 algn="just">
                  <a:buFont typeface="Arial" panose="020B0604020202020204" pitchFamily="34" charset="0"/>
                  <a:buChar char="•"/>
                </a:pPr>
                <a:endParaRPr lang="en-US" sz="5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—external magnetic field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E2CA5B-A0FF-48ED-AB13-BF9B6DED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18" y="2200824"/>
                <a:ext cx="4260835" cy="2096600"/>
              </a:xfrm>
              <a:prstGeom prst="rect">
                <a:avLst/>
              </a:prstGeom>
              <a:blipFill>
                <a:blip r:embed="rId4"/>
                <a:stretch>
                  <a:fillRect l="-1431" r="-1574" b="-3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83132FC-8710-486A-BC27-60C8F1B7E798}"/>
              </a:ext>
            </a:extLst>
          </p:cNvPr>
          <p:cNvGrpSpPr/>
          <p:nvPr/>
        </p:nvGrpSpPr>
        <p:grpSpPr>
          <a:xfrm>
            <a:off x="4756764" y="2099072"/>
            <a:ext cx="3727704" cy="2705669"/>
            <a:chOff x="4525697" y="2246525"/>
            <a:chExt cx="4562856" cy="34987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91F8F5-1CBF-46C1-9979-D29D1D9A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5697" y="2246525"/>
              <a:ext cx="4562856" cy="349879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4DCC285-8E72-4628-AAE2-C08429CC3BB6}"/>
                </a:ext>
              </a:extLst>
            </p:cNvPr>
            <p:cNvCxnSpPr/>
            <p:nvPr/>
          </p:nvCxnSpPr>
          <p:spPr>
            <a:xfrm flipH="1">
              <a:off x="5302723" y="5089287"/>
              <a:ext cx="3727704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5FDC4BE-9DAB-49BE-88E8-597867782B46}"/>
                    </a:ext>
                  </a:extLst>
                </p:cNvPr>
                <p:cNvSpPr txBox="1"/>
                <p:nvPr/>
              </p:nvSpPr>
              <p:spPr>
                <a:xfrm>
                  <a:off x="4846301" y="4744451"/>
                  <a:ext cx="51167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5FDC4BE-9DAB-49BE-88E8-597867782B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6301" y="4744451"/>
                  <a:ext cx="511679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12A29E-E71E-4DD8-8CFB-4F4D3778FAB3}"/>
                </a:ext>
              </a:extLst>
            </p:cNvPr>
            <p:cNvSpPr/>
            <p:nvPr/>
          </p:nvSpPr>
          <p:spPr>
            <a:xfrm>
              <a:off x="6376219" y="3013716"/>
              <a:ext cx="1031907" cy="5539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b-NO" sz="1000" dirty="0">
                  <a:solidFill>
                    <a:srgbClr val="331EFE"/>
                  </a:solidFill>
                </a:rPr>
                <a:t>H. F. Hess </a:t>
              </a:r>
              <a:r>
                <a:rPr lang="nb-NO" sz="1000" i="1" dirty="0">
                  <a:solidFill>
                    <a:srgbClr val="331EFE"/>
                  </a:solidFill>
                </a:rPr>
                <a:t>et al.</a:t>
              </a:r>
              <a:r>
                <a:rPr lang="nb-NO" sz="1000" dirty="0">
                  <a:solidFill>
                    <a:srgbClr val="331EFE"/>
                  </a:solidFill>
                </a:rPr>
                <a:t>,</a:t>
              </a:r>
              <a:r>
                <a:rPr lang="nb-NO" sz="1000" i="1" dirty="0">
                  <a:solidFill>
                    <a:srgbClr val="331EFE"/>
                  </a:solidFill>
                </a:rPr>
                <a:t> </a:t>
              </a:r>
              <a:r>
                <a:rPr lang="en-US" sz="1000" dirty="0">
                  <a:solidFill>
                    <a:srgbClr val="331EFE"/>
                  </a:solidFill>
                </a:rPr>
                <a:t>Phys. Rev. Lett. </a:t>
              </a:r>
              <a:r>
                <a:rPr lang="en-US" sz="1000" b="1" dirty="0">
                  <a:solidFill>
                    <a:srgbClr val="331EFE"/>
                  </a:solidFill>
                </a:rPr>
                <a:t>62</a:t>
              </a:r>
              <a:r>
                <a:rPr lang="en-US" sz="1000" dirty="0">
                  <a:solidFill>
                    <a:srgbClr val="331EFE"/>
                  </a:solidFill>
                </a:rPr>
                <a:t>, 214 (1989) </a:t>
              </a:r>
              <a:endParaRPr lang="en-US" sz="1100" dirty="0">
                <a:solidFill>
                  <a:srgbClr val="331EF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E58B69-BE08-4648-9D17-36D6D5E78264}"/>
                </a:ext>
              </a:extLst>
            </p:cNvPr>
            <p:cNvSpPr/>
            <p:nvPr/>
          </p:nvSpPr>
          <p:spPr>
            <a:xfrm>
              <a:off x="6678183" y="4643012"/>
              <a:ext cx="11343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ysClr val="windowText" lastClr="000000"/>
                  </a:solidFill>
                </a:rPr>
                <a:t>Cooldown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A33DED-8EB5-4E4A-A1BE-67DE67754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80" y="2891214"/>
              <a:ext cx="1018239" cy="11327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C99D382-ACFD-415B-A2C9-753091584814}"/>
              </a:ext>
            </a:extLst>
          </p:cNvPr>
          <p:cNvSpPr txBox="1"/>
          <p:nvPr/>
        </p:nvSpPr>
        <p:spPr>
          <a:xfrm>
            <a:off x="228600" y="4806929"/>
            <a:ext cx="8483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Flux trapping efficiency and the amount of external magnetic field can </a:t>
            </a:r>
            <a:r>
              <a:rPr lang="en-US" sz="2400" u="sng" dirty="0">
                <a:solidFill>
                  <a:srgbClr val="C00000"/>
                </a:solidFill>
              </a:rPr>
              <a:t>significant change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from vertical test to cryomodule, affecting the surface resistance depending on the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trapped flux sensitivity</a:t>
            </a:r>
          </a:p>
        </p:txBody>
      </p:sp>
    </p:spTree>
    <p:extLst>
      <p:ext uri="{BB962C8B-B14F-4D97-AF65-F5344CB8AC3E}">
        <p14:creationId xmlns:p14="http://schemas.microsoft.com/office/powerpoint/2010/main" val="80478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E236699-9686-4BB6-BCDA-7F758D4F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76433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Overview of state-of-the-art surface treatments for SRF cavities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/>
              <a:t>Martina Martinello | Workshop on Cryomodule Design and Standardization - Sep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359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Trapped flux surface resistance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6440737" cy="241300"/>
          </a:xfrm>
        </p:spPr>
        <p:txBody>
          <a:bodyPr/>
          <a:lstStyle/>
          <a:p>
            <a:r>
              <a:rPr lang="en-US" sz="1200" dirty="0"/>
              <a:t>Martina Martinello | Workshop on Cryomodule Design and Standardization - Sep 2018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2265040"/>
            <a:ext cx="866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These losses can be reduced by minimizing these contributions: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𝒇𝒍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2807470155"/>
                  </p:ext>
                </p:extLst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2807470155"/>
                  </p:ext>
                </p:extLst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8600" y="1002843"/>
                <a:ext cx="8686800" cy="46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𝐵𝐶𝑆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02843"/>
                <a:ext cx="8686800" cy="465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756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Trapped flux surface resistance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7158654" cy="241300"/>
          </a:xfrm>
        </p:spPr>
        <p:txBody>
          <a:bodyPr/>
          <a:lstStyle/>
          <a:p>
            <a:r>
              <a:rPr lang="en-US" sz="1200" dirty="0"/>
              <a:t>Martina Martinello | Workshop on Cryomodule Design and Standardization - Sep 2018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2265040"/>
            <a:ext cx="866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These losses can be reduced by minimizing these contributions: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780022166"/>
                  </p:ext>
                </p:extLst>
              </p:nvPr>
            </p:nvGraphicFramePr>
            <p:xfrm>
              <a:off x="1709430" y="2928546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780022166"/>
                  </p:ext>
                </p:extLst>
              </p:nvPr>
            </p:nvGraphicFramePr>
            <p:xfrm>
              <a:off x="1709430" y="2928546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Rectangle 3"/>
          <p:cNvSpPr/>
          <p:nvPr/>
        </p:nvSpPr>
        <p:spPr>
          <a:xfrm>
            <a:off x="4533029" y="1583591"/>
            <a:ext cx="388620" cy="587745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230" y="2820409"/>
            <a:ext cx="135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External magnetic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26691" y="1567914"/>
                <a:ext cx="2511457" cy="6313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𝒇𝒍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691" y="1567914"/>
                <a:ext cx="2511457" cy="6313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𝐵𝐶𝑆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7758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Minimization of remnant field in LCLS-II </a:t>
            </a:r>
            <a:r>
              <a:rPr lang="en-US" dirty="0" err="1"/>
              <a:t>pCM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6357401" cy="241300"/>
          </a:xfrm>
        </p:spPr>
        <p:txBody>
          <a:bodyPr/>
          <a:lstStyle/>
          <a:p>
            <a:r>
              <a:rPr lang="en-US" sz="1200" dirty="0"/>
              <a:t>Martina Martinello | Workshop on Cryomodule Design and Standardization - Sep 2018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2090" y="2578318"/>
            <a:ext cx="4246639" cy="3604771"/>
            <a:chOff x="1508760" y="25153990"/>
            <a:chExt cx="12370639" cy="97579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760" y="25153990"/>
              <a:ext cx="12370639" cy="9757974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5908535" y="31137719"/>
              <a:ext cx="0" cy="1957793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367540" y="2581136"/>
            <a:ext cx="4631968" cy="3732246"/>
            <a:chOff x="15592576" y="25153989"/>
            <a:chExt cx="12110302" cy="97579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2576" y="25153989"/>
              <a:ext cx="12110302" cy="9757975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2903544" y="27617057"/>
              <a:ext cx="0" cy="137160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1664792" y="29895208"/>
              <a:ext cx="3" cy="3095702"/>
            </a:xfrm>
            <a:prstGeom prst="straightConnector1">
              <a:avLst/>
            </a:prstGeom>
            <a:ln w="1270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6630915" y="29895208"/>
              <a:ext cx="0" cy="2726202"/>
            </a:xfrm>
            <a:prstGeom prst="straightConnector1">
              <a:avLst/>
            </a:prstGeom>
            <a:ln w="1270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731978" y="4485987"/>
            <a:ext cx="20300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Demagnetization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2" b="35317"/>
          <a:stretch/>
        </p:blipFill>
        <p:spPr>
          <a:xfrm>
            <a:off x="806450" y="827471"/>
            <a:ext cx="7471562" cy="1534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>
          <a:xfrm>
            <a:off x="1310571" y="2500249"/>
            <a:ext cx="242456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Empty vacuum vessel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32302" y="2503000"/>
            <a:ext cx="263181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Assembled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Cryomodule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66623" y="1983572"/>
            <a:ext cx="4275529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Coils for magnetic field demagnetization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250105" y="1417790"/>
            <a:ext cx="243189" cy="565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630100" y="4877211"/>
            <a:ext cx="20300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Demagnetization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6683524" y="3523163"/>
            <a:ext cx="0" cy="524612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201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𝒇𝒍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Trapped flux surface resistance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6576763" cy="241300"/>
          </a:xfrm>
        </p:spPr>
        <p:txBody>
          <a:bodyPr/>
          <a:lstStyle/>
          <a:p>
            <a:r>
              <a:rPr lang="en-US" sz="1200" dirty="0"/>
              <a:t>Martina Martinello | Workshop on Cryomodule Design and Standardization - Sep 2018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2265040"/>
            <a:ext cx="866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These losses can be reduced by minimizing these contributions: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1068292415"/>
                  </p:ext>
                </p:extLst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1068292415"/>
                  </p:ext>
                </p:extLst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12" name="TextBox 11"/>
          <p:cNvSpPr txBox="1"/>
          <p:nvPr/>
        </p:nvSpPr>
        <p:spPr>
          <a:xfrm>
            <a:off x="68577" y="3860507"/>
            <a:ext cx="1475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Flux Trapping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𝐵𝐶𝑆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4936928" y="1614530"/>
            <a:ext cx="427552" cy="584775"/>
          </a:xfrm>
          <a:prstGeom prst="rect">
            <a:avLst/>
          </a:prstGeom>
          <a:noFill/>
          <a:ln w="28575">
            <a:solidFill>
              <a:srgbClr val="519A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85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cooldown helps flux expulsion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53786" y="1022391"/>
                <a:ext cx="876161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Fast cool-down 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lead to </a:t>
                </a:r>
                <a:r>
                  <a:rPr lang="en-US" sz="2200" u="sng" dirty="0">
                    <a:solidFill>
                      <a:schemeClr val="accent6">
                        <a:lumMod val="50000"/>
                      </a:schemeClr>
                    </a:solidFill>
                  </a:rPr>
                  <a:t>large thermal gradients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efficient flux expulsion</a:t>
                </a:r>
              </a:p>
              <a:p>
                <a:pPr algn="just"/>
                <a:endParaRPr lang="en-US" sz="6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Slow cool-down 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lead to </a:t>
                </a:r>
                <a:r>
                  <a:rPr lang="en-US" sz="2200" u="sng" dirty="0">
                    <a:solidFill>
                      <a:schemeClr val="accent6">
                        <a:lumMod val="50000"/>
                      </a:schemeClr>
                    </a:solidFill>
                  </a:rPr>
                  <a:t>small thermal gradients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poor flux expulsion</a:t>
                </a: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86" y="1022391"/>
                <a:ext cx="8761614" cy="861774"/>
              </a:xfrm>
              <a:prstGeom prst="rect">
                <a:avLst/>
              </a:prstGeom>
              <a:blipFill>
                <a:blip r:embed="rId2"/>
                <a:stretch>
                  <a:fillRect l="-765" t="-4965" b="-13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4747733" y="5364926"/>
            <a:ext cx="4376304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A. Romanenko et al., Appl. Phys. Lett. </a:t>
            </a:r>
            <a:r>
              <a:rPr lang="en-US" sz="1400" b="1" dirty="0">
                <a:solidFill>
                  <a:srgbClr val="0000FF"/>
                </a:solidFill>
              </a:rPr>
              <a:t>105</a:t>
            </a:r>
            <a:r>
              <a:rPr lang="en-US" sz="1400" dirty="0">
                <a:solidFill>
                  <a:srgbClr val="0000FF"/>
                </a:solidFill>
              </a:rPr>
              <a:t>, 234103 (2014)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A. Romanenko et al., J. Appl. Phys. </a:t>
            </a:r>
            <a:r>
              <a:rPr lang="en-US" sz="1400" b="1" dirty="0">
                <a:solidFill>
                  <a:srgbClr val="0000FF"/>
                </a:solidFill>
              </a:rPr>
              <a:t>115</a:t>
            </a:r>
            <a:r>
              <a:rPr lang="en-US" sz="1400" dirty="0">
                <a:solidFill>
                  <a:srgbClr val="0000FF"/>
                </a:solidFill>
              </a:rPr>
              <a:t>, 184903 (2014)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D. </a:t>
            </a:r>
            <a:r>
              <a:rPr lang="en-US" sz="1400" dirty="0" err="1">
                <a:solidFill>
                  <a:srgbClr val="0000FF"/>
                </a:solidFill>
              </a:rPr>
              <a:t>Gonnella</a:t>
            </a:r>
            <a:r>
              <a:rPr lang="en-US" sz="1400" dirty="0">
                <a:solidFill>
                  <a:srgbClr val="0000FF"/>
                </a:solidFill>
              </a:rPr>
              <a:t> et al, J. Appl. Phys. </a:t>
            </a:r>
            <a:r>
              <a:rPr lang="en-US" sz="1400" b="1" dirty="0">
                <a:solidFill>
                  <a:srgbClr val="0000FF"/>
                </a:solidFill>
              </a:rPr>
              <a:t>117</a:t>
            </a:r>
            <a:r>
              <a:rPr lang="en-US" sz="1400" dirty="0">
                <a:solidFill>
                  <a:srgbClr val="0000FF"/>
                </a:solidFill>
              </a:rPr>
              <a:t>, 023908 (2015)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M. Martinello et al., J. Appl. Phys. </a:t>
            </a:r>
            <a:r>
              <a:rPr lang="en-US" sz="1400" b="1" dirty="0">
                <a:solidFill>
                  <a:srgbClr val="0000FF"/>
                </a:solidFill>
              </a:rPr>
              <a:t>118</a:t>
            </a:r>
            <a:r>
              <a:rPr lang="en-US" sz="1400" dirty="0">
                <a:solidFill>
                  <a:srgbClr val="0000FF"/>
                </a:solidFill>
              </a:rPr>
              <a:t>, 044505 (2015)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S. Posen et al., J. Appl. Phys. </a:t>
            </a:r>
            <a:r>
              <a:rPr lang="en-US" sz="1400" b="1" dirty="0">
                <a:solidFill>
                  <a:srgbClr val="0000FF"/>
                </a:solidFill>
              </a:rPr>
              <a:t>119</a:t>
            </a:r>
            <a:r>
              <a:rPr lang="en-US" sz="1400" dirty="0">
                <a:solidFill>
                  <a:srgbClr val="0000FF"/>
                </a:solidFill>
              </a:rPr>
              <a:t>, 213903 (2016)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S. Huang, Phys. Rev. </a:t>
            </a:r>
            <a:r>
              <a:rPr lang="en-US" sz="1400" dirty="0" err="1">
                <a:solidFill>
                  <a:srgbClr val="0000FF"/>
                </a:solidFill>
              </a:rPr>
              <a:t>Accel</a:t>
            </a:r>
            <a:r>
              <a:rPr lang="en-US" sz="1400" dirty="0">
                <a:solidFill>
                  <a:srgbClr val="0000FF"/>
                </a:solidFill>
              </a:rPr>
              <a:t>. Beams </a:t>
            </a:r>
            <a:r>
              <a:rPr lang="en-US" sz="1400" b="1" dirty="0">
                <a:solidFill>
                  <a:srgbClr val="0000FF"/>
                </a:solidFill>
              </a:rPr>
              <a:t>19</a:t>
            </a:r>
            <a:r>
              <a:rPr lang="en-US" sz="1400" dirty="0">
                <a:solidFill>
                  <a:srgbClr val="0000FF"/>
                </a:solidFill>
              </a:rPr>
              <a:t>, 082001 (2016)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191034" y="4157283"/>
            <a:ext cx="9367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53136" y="2414082"/>
            <a:ext cx="2318789" cy="1754718"/>
            <a:chOff x="-17276" y="2330952"/>
            <a:chExt cx="2318789" cy="1754718"/>
          </a:xfrm>
        </p:grpSpPr>
        <p:pic>
          <p:nvPicPr>
            <p:cNvPr id="18" name="Picture 2" descr="image of FIG. 2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06" r="64752" b="22208"/>
            <a:stretch/>
          </p:blipFill>
          <p:spPr bwMode="auto">
            <a:xfrm>
              <a:off x="418311" y="2390174"/>
              <a:ext cx="1883202" cy="169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01298" y="2330952"/>
              <a:ext cx="4395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</a:t>
              </a:r>
              <a:r>
                <a:rPr lang="en-US" baseline="-250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7276" y="3002956"/>
              <a:ext cx="4395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</a:t>
              </a:r>
              <a:r>
                <a:rPr lang="en-US" baseline="-25000" dirty="0">
                  <a:solidFill>
                    <a:srgbClr val="C00000"/>
                  </a:solidFill>
                </a:rPr>
                <a:t>2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82117" y="3233789"/>
              <a:ext cx="1710325" cy="2073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96062" y="2685122"/>
              <a:ext cx="646510" cy="1267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68555" y="2000035"/>
            <a:ext cx="7135621" cy="3342874"/>
            <a:chOff x="2268555" y="1933531"/>
            <a:chExt cx="7135621" cy="334287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8101" y="1933531"/>
              <a:ext cx="3906075" cy="3342874"/>
            </a:xfrm>
            <a:prstGeom prst="rect">
              <a:avLst/>
            </a:prstGeom>
          </p:spPr>
        </p:pic>
        <p:cxnSp>
          <p:nvCxnSpPr>
            <p:cNvPr id="60" name="Straight Arrow Connector 59"/>
            <p:cNvCxnSpPr/>
            <p:nvPr/>
          </p:nvCxnSpPr>
          <p:spPr>
            <a:xfrm flipV="1">
              <a:off x="6123406" y="2914138"/>
              <a:ext cx="597248" cy="3904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58" idx="3"/>
            </p:cNvCxnSpPr>
            <p:nvPr/>
          </p:nvCxnSpPr>
          <p:spPr>
            <a:xfrm flipV="1">
              <a:off x="6357293" y="3604968"/>
              <a:ext cx="682366" cy="4813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2268555" y="2227518"/>
              <a:ext cx="3356854" cy="2555787"/>
              <a:chOff x="2246297" y="3074188"/>
              <a:chExt cx="3356854" cy="255578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6297" y="3074188"/>
                <a:ext cx="3356854" cy="2555787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3490264" y="3760808"/>
                <a:ext cx="1510442" cy="5539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660826" y="4055920"/>
                <a:ext cx="522421" cy="2705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3985486" y="3876723"/>
                <a:ext cx="383765" cy="2845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/>
            <p:cNvSpPr txBox="1"/>
            <p:nvPr/>
          </p:nvSpPr>
          <p:spPr>
            <a:xfrm>
              <a:off x="4472481" y="3886223"/>
              <a:ext cx="1884812" cy="40011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All flux trapped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87839" y="3306293"/>
              <a:ext cx="2712910" cy="40011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Efficient flux expulsion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3176890" y="4126665"/>
              <a:ext cx="1295592" cy="789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383399" y="4787277"/>
            <a:ext cx="3986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sc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nc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=1.74 after complete Meissner effect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151864" y="5020952"/>
            <a:ext cx="2047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6294120"/>
            <a:ext cx="4539096" cy="217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0518" y="5638371"/>
            <a:ext cx="1551420" cy="1089660"/>
            <a:chOff x="658927" y="4104646"/>
            <a:chExt cx="1551420" cy="1089660"/>
          </a:xfrm>
        </p:grpSpPr>
        <p:pic>
          <p:nvPicPr>
            <p:cNvPr id="43" name="Picture 42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342" t="40637" r="28571" b="42986"/>
            <a:stretch/>
          </p:blipFill>
          <p:spPr bwMode="auto">
            <a:xfrm>
              <a:off x="658927" y="4280612"/>
              <a:ext cx="1551420" cy="750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4" name="Straight Arrow Connector 43"/>
            <p:cNvCxnSpPr/>
            <p:nvPr/>
          </p:nvCxnSpPr>
          <p:spPr>
            <a:xfrm flipV="1">
              <a:off x="845471" y="4104646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1127411" y="4104646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1790351" y="4104646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049431" y="4104646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1439831" y="4104646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60518" y="4437734"/>
            <a:ext cx="1551419" cy="1105648"/>
            <a:chOff x="499881" y="5102033"/>
            <a:chExt cx="1551419" cy="1105648"/>
          </a:xfrm>
        </p:grpSpPr>
        <p:pic>
          <p:nvPicPr>
            <p:cNvPr id="29" name="Picture 28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342" t="40637" r="28571" b="42986"/>
            <a:stretch/>
          </p:blipFill>
          <p:spPr bwMode="auto">
            <a:xfrm>
              <a:off x="499881" y="5296825"/>
              <a:ext cx="1551419" cy="750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1268862" y="5102033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Curved Connector 33"/>
            <p:cNvCxnSpPr/>
            <p:nvPr/>
          </p:nvCxnSpPr>
          <p:spPr>
            <a:xfrm rot="5400000" flipH="1" flipV="1">
              <a:off x="1663319" y="5824952"/>
              <a:ext cx="526005" cy="232881"/>
            </a:xfrm>
            <a:prstGeom prst="curvedConnector3">
              <a:avLst>
                <a:gd name="adj1" fmla="val 50000"/>
              </a:avLst>
            </a:prstGeom>
            <a:ln>
              <a:tailEnd type="non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6200000" flipV="1">
              <a:off x="1660635" y="5296264"/>
              <a:ext cx="544830" cy="219419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/>
            <p:nvPr/>
          </p:nvCxnSpPr>
          <p:spPr>
            <a:xfrm rot="5400000" flipH="1" flipV="1">
              <a:off x="1503861" y="5690102"/>
              <a:ext cx="535420" cy="486595"/>
            </a:xfrm>
            <a:prstGeom prst="curvedConnector3">
              <a:avLst>
                <a:gd name="adj1" fmla="val 36361"/>
              </a:avLst>
            </a:prstGeom>
            <a:ln>
              <a:tailEnd type="non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V="1">
              <a:off x="1506264" y="5165743"/>
              <a:ext cx="544831" cy="473889"/>
            </a:xfrm>
            <a:prstGeom prst="curvedConnector3">
              <a:avLst>
                <a:gd name="adj1" fmla="val 56410"/>
              </a:avLst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/>
            <p:nvPr/>
          </p:nvCxnSpPr>
          <p:spPr>
            <a:xfrm rot="16200000" flipV="1">
              <a:off x="388933" y="5826488"/>
              <a:ext cx="526005" cy="236381"/>
            </a:xfrm>
            <a:prstGeom prst="curvedConnector3">
              <a:avLst>
                <a:gd name="adj1" fmla="val 50000"/>
              </a:avLst>
            </a:prstGeom>
            <a:ln>
              <a:tailEnd type="non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/>
            <p:nvPr/>
          </p:nvCxnSpPr>
          <p:spPr>
            <a:xfrm rot="5400000" flipH="1" flipV="1">
              <a:off x="372691" y="5297901"/>
              <a:ext cx="544830" cy="222717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V="1">
              <a:off x="541302" y="5689731"/>
              <a:ext cx="535420" cy="493909"/>
            </a:xfrm>
            <a:prstGeom prst="curvedConnector3">
              <a:avLst>
                <a:gd name="adj1" fmla="val 36361"/>
              </a:avLst>
            </a:prstGeom>
            <a:ln>
              <a:tailEnd type="non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/>
            <p:nvPr/>
          </p:nvCxnSpPr>
          <p:spPr>
            <a:xfrm rot="5400000" flipH="1" flipV="1">
              <a:off x="529381" y="5165468"/>
              <a:ext cx="544831" cy="481012"/>
            </a:xfrm>
            <a:prstGeom prst="curvedConnector3">
              <a:avLst>
                <a:gd name="adj1" fmla="val 56410"/>
              </a:avLst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2392476" y="6020387"/>
            <a:ext cx="235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sc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nc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=1 after full flux trapping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151864" y="6254756"/>
            <a:ext cx="22064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16200000">
            <a:off x="1999346" y="2529684"/>
            <a:ext cx="9428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1600" baseline="-25000" dirty="0" err="1">
                <a:solidFill>
                  <a:schemeClr val="accent6">
                    <a:lumMod val="50000"/>
                  </a:schemeClr>
                </a:solidFill>
              </a:rPr>
              <a:t>sc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1600" baseline="-25000" dirty="0" err="1">
                <a:solidFill>
                  <a:schemeClr val="accent6">
                    <a:lumMod val="50000"/>
                  </a:schemeClr>
                </a:solidFill>
              </a:rPr>
              <a:t>nc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 rot="16200000">
            <a:off x="5373262" y="288510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Q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endParaRPr lang="en-US" sz="1800" baseline="-25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E15C-0F5F-4B8F-9E30-154087E5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Martina Martinello | Workshop on Cryomodule Design and Standardization - Sep 2018</a:t>
            </a:r>
          </a:p>
        </p:txBody>
      </p:sp>
    </p:spTree>
    <p:extLst>
      <p:ext uri="{BB962C8B-B14F-4D97-AF65-F5344CB8AC3E}">
        <p14:creationId xmlns:p14="http://schemas.microsoft.com/office/powerpoint/2010/main" val="2633658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 baking for flux expulsion improvement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19" y="2361190"/>
            <a:ext cx="5228933" cy="3570591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0245" y="872214"/>
            <a:ext cx="8001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Not all materials show good flux expulsion even with large thermal gradient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High T treatments are capable to improve materials flux expulsion properties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394" y="6012307"/>
            <a:ext cx="60823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S. Posen et al., J. Appl. Phys. </a:t>
            </a:r>
            <a:r>
              <a:rPr lang="en-US" sz="1400" b="1" dirty="0">
                <a:solidFill>
                  <a:srgbClr val="0000FF"/>
                </a:solidFill>
              </a:rPr>
              <a:t>119</a:t>
            </a:r>
            <a:r>
              <a:rPr lang="en-US" sz="1400" dirty="0">
                <a:solidFill>
                  <a:srgbClr val="0000FF"/>
                </a:solidFill>
              </a:rPr>
              <a:t>, 213903 (2016)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32" y="2741212"/>
            <a:ext cx="4295660" cy="322174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99974" y="5223533"/>
            <a:ext cx="1939399" cy="0"/>
          </a:xfrm>
          <a:prstGeom prst="line">
            <a:avLst/>
          </a:prstGeom>
          <a:ln w="19050"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6634" y="3144676"/>
            <a:ext cx="3723526" cy="0"/>
          </a:xfrm>
          <a:prstGeom prst="line">
            <a:avLst/>
          </a:prstGeom>
          <a:ln w="19050"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2724" y="5198163"/>
            <a:ext cx="110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 trapping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9974" y="2829369"/>
            <a:ext cx="11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 expulsion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53350" y="2769709"/>
            <a:ext cx="118224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Full expulsion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95938" y="5198163"/>
            <a:ext cx="96379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Full trapping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5351115" y="5223533"/>
            <a:ext cx="1043858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1064" y="3185539"/>
            <a:ext cx="3723526" cy="141912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15585" y="3158012"/>
            <a:ext cx="3723526" cy="47161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415585" y="3310412"/>
            <a:ext cx="277644" cy="94590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415585" y="3739047"/>
            <a:ext cx="277644" cy="94590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6316649" cy="241300"/>
          </a:xfrm>
        </p:spPr>
        <p:txBody>
          <a:bodyPr/>
          <a:lstStyle/>
          <a:p>
            <a:r>
              <a:rPr lang="en-US" sz="1200" dirty="0"/>
              <a:t>Martina Martinello | Workshop on Cryomodule Design and Standardization - Sep 2018</a:t>
            </a:r>
          </a:p>
        </p:txBody>
      </p:sp>
    </p:spTree>
    <p:extLst>
      <p:ext uri="{BB962C8B-B14F-4D97-AF65-F5344CB8AC3E}">
        <p14:creationId xmlns:p14="http://schemas.microsoft.com/office/powerpoint/2010/main" val="178765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 baking for flux expulsion improvement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19" y="2361190"/>
            <a:ext cx="5228933" cy="3570591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5394" y="6012307"/>
            <a:ext cx="60823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S. Posen et al., J. Appl. Phys. </a:t>
            </a:r>
            <a:r>
              <a:rPr lang="en-US" sz="1400" b="1" dirty="0">
                <a:solidFill>
                  <a:srgbClr val="0000FF"/>
                </a:solidFill>
              </a:rPr>
              <a:t>119</a:t>
            </a:r>
            <a:r>
              <a:rPr lang="en-US" sz="1400" dirty="0">
                <a:solidFill>
                  <a:srgbClr val="0000FF"/>
                </a:solidFill>
              </a:rPr>
              <a:t>, 213903 (2016)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32" y="2741212"/>
            <a:ext cx="4295660" cy="3221745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rot="5400000" flipH="1">
            <a:off x="6877733" y="3498296"/>
            <a:ext cx="516494" cy="297196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8806" y="3443476"/>
            <a:ext cx="1585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After 900C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99974" y="5223533"/>
            <a:ext cx="1939399" cy="0"/>
          </a:xfrm>
          <a:prstGeom prst="line">
            <a:avLst/>
          </a:prstGeom>
          <a:ln w="19050"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6634" y="3144676"/>
            <a:ext cx="3723526" cy="0"/>
          </a:xfrm>
          <a:prstGeom prst="line">
            <a:avLst/>
          </a:prstGeom>
          <a:ln w="19050"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2724" y="5198163"/>
            <a:ext cx="110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 trapping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9974" y="2829369"/>
            <a:ext cx="11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 expulsion</a:t>
            </a:r>
          </a:p>
        </p:txBody>
      </p:sp>
      <p:sp>
        <p:nvSpPr>
          <p:cNvPr id="31" name="Right Arrow 30"/>
          <p:cNvSpPr/>
          <p:nvPr/>
        </p:nvSpPr>
        <p:spPr>
          <a:xfrm rot="5400000" flipH="1">
            <a:off x="995676" y="4069542"/>
            <a:ext cx="677240" cy="297196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72335" y="3942615"/>
            <a:ext cx="1672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After 1000C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53350" y="2769709"/>
            <a:ext cx="118224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Full expulsion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95938" y="5198163"/>
            <a:ext cx="96379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Full trapping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5351115" y="5223533"/>
            <a:ext cx="1043858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0244" y="872214"/>
            <a:ext cx="7971409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Not all materials show good flux expulsion even with large thermal gradient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High T treatments are (usually) capable to improve materials flux expulsion properties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6180932" cy="241300"/>
          </a:xfrm>
        </p:spPr>
        <p:txBody>
          <a:bodyPr/>
          <a:lstStyle/>
          <a:p>
            <a:r>
              <a:rPr lang="en-US" sz="1200" dirty="0"/>
              <a:t>Martina Martinello | Workshop on Cryomodule Design and Standardization - Sep 2018</a:t>
            </a:r>
          </a:p>
        </p:txBody>
      </p:sp>
    </p:spTree>
    <p:extLst>
      <p:ext uri="{BB962C8B-B14F-4D97-AF65-F5344CB8AC3E}">
        <p14:creationId xmlns:p14="http://schemas.microsoft.com/office/powerpoint/2010/main" val="986070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𝒇𝒍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Trapped flux surface resistance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6546535" cy="241300"/>
          </a:xfrm>
        </p:spPr>
        <p:txBody>
          <a:bodyPr/>
          <a:lstStyle/>
          <a:p>
            <a:r>
              <a:rPr lang="en-US" sz="1200" dirty="0"/>
              <a:t>Martina Martinello | Workshop on Cryomodule Design and Standardization - Sep 2018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2265040"/>
            <a:ext cx="866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These losses can be reduced by minimizing these contributions: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2247925009"/>
                  </p:ext>
                </p:extLst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2247925009"/>
                  </p:ext>
                </p:extLst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12366" y="4794936"/>
            <a:ext cx="1588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Trapped Flux Sensitivity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64480" y="1608802"/>
            <a:ext cx="381001" cy="538042"/>
          </a:xfrm>
          <a:prstGeom prst="rect">
            <a:avLst/>
          </a:prstGeom>
          <a:noFill/>
          <a:ln w="28575">
            <a:solidFill>
              <a:srgbClr val="AF27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𝐵𝐶𝑆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2467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217929" y="800143"/>
          <a:ext cx="6781736" cy="518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17929" y="800143"/>
                        <a:ext cx="6781736" cy="518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doping to minimize trapped flux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08740" y="1532993"/>
                <a:ext cx="1565371" cy="758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𝑭𝒍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𝑻𝒓𝒂𝒑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740" y="1532993"/>
                <a:ext cx="1565371" cy="7581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95140" y="1110183"/>
            <a:ext cx="319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Trapped flux sensitivity: 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5140" y="2434758"/>
                <a:ext cx="352275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Bell-shaped trend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as a function of mean free path</a:t>
                </a:r>
              </a:p>
              <a:p>
                <a:pPr algn="just"/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182880" indent="-18288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N-doping cavities present higher sensitivity than standard treated cavities</a:t>
                </a:r>
              </a:p>
              <a:p>
                <a:pPr algn="just"/>
                <a:endParaRPr lang="en-US" sz="16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182880" indent="-182880" algn="just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</a:rPr>
                  <a:t>Light doping is needed to minimize trapped flux sensitivity</a:t>
                </a:r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0" y="2434758"/>
                <a:ext cx="3522757" cy="3108543"/>
              </a:xfrm>
              <a:prstGeom prst="rect">
                <a:avLst/>
              </a:prstGeom>
              <a:blipFill>
                <a:blip r:embed="rId7"/>
                <a:stretch>
                  <a:fillRect l="-1557" t="-784" r="-1903" b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95140" y="5904330"/>
            <a:ext cx="43396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M. Martinello et al., App. Phys. Lett. </a:t>
            </a:r>
            <a:r>
              <a:rPr lang="en-US" sz="1400" b="1" dirty="0">
                <a:solidFill>
                  <a:srgbClr val="0000FF"/>
                </a:solidFill>
              </a:rPr>
              <a:t>109</a:t>
            </a:r>
            <a:r>
              <a:rPr lang="en-US" sz="1400" dirty="0">
                <a:solidFill>
                  <a:srgbClr val="0000FF"/>
                </a:solidFill>
              </a:rPr>
              <a:t>, 062601 (2016)</a:t>
            </a:r>
            <a:r>
              <a:rPr lang="en-US" sz="1400" b="1" dirty="0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11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en-US" sz="1200"/>
              <a:t>Martina Martinello | Workshop on Cryomodule Design and Standardization - Sep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0451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450" y="2130425"/>
            <a:ext cx="7772400" cy="1470025"/>
          </a:xfrm>
        </p:spPr>
        <p:txBody>
          <a:bodyPr lIns="0" tIns="0" rIns="0" bIns="0" anchor="b" anchorCtr="0"/>
          <a:lstStyle/>
          <a:p>
            <a:pPr algn="ctr"/>
            <a:r>
              <a:rPr lang="en-US" sz="2800" dirty="0">
                <a:solidFill>
                  <a:srgbClr val="004C97"/>
                </a:solidFill>
              </a:rPr>
              <a:t>Status of SRF Technology for PIP-II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en-US" sz="1200"/>
              <a:t>Martina Martinello | Workshop on Cryomodule Design and Standardization - Sep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3404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E236699-9686-4BB6-BCDA-7F758D4F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treatments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/>
              <a:t>Martina Martinello | Workshop on Cryomodule Design and Standardization - Sep 2018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E42F2-8F89-4F30-A33C-FA1CC8A48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96" y="866458"/>
            <a:ext cx="6515401" cy="540338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1F19EE7-586A-4BA4-BBFB-31AFE5BF5359}"/>
              </a:ext>
            </a:extLst>
          </p:cNvPr>
          <p:cNvSpPr/>
          <p:nvPr/>
        </p:nvSpPr>
        <p:spPr>
          <a:xfrm rot="18115334">
            <a:off x="5338547" y="3620430"/>
            <a:ext cx="787004" cy="270345"/>
          </a:xfrm>
          <a:prstGeom prst="rightArrow">
            <a:avLst/>
          </a:prstGeom>
          <a:gradFill>
            <a:gsLst>
              <a:gs pos="0">
                <a:srgbClr val="DE0000"/>
              </a:gs>
              <a:gs pos="100000">
                <a:srgbClr val="FE928A"/>
              </a:gs>
            </a:gsLst>
            <a:lin ang="0" scaled="0"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CB1C4E4-1B83-470D-80E8-954E1F4E1D28}"/>
              </a:ext>
            </a:extLst>
          </p:cNvPr>
          <p:cNvSpPr/>
          <p:nvPr/>
        </p:nvSpPr>
        <p:spPr>
          <a:xfrm rot="16200000">
            <a:off x="3032719" y="2879635"/>
            <a:ext cx="1304250" cy="270345"/>
          </a:xfrm>
          <a:prstGeom prst="rightArrow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chemeClr val="tx1">
                  <a:lumMod val="20000"/>
                  <a:lumOff val="80000"/>
                </a:schemeClr>
              </a:gs>
            </a:gsLst>
            <a:lin ang="0" scaled="0"/>
          </a:gradFill>
          <a:ln>
            <a:solidFill>
              <a:srgbClr val="005CB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CA7D930-DC28-40E5-B25F-73DD85C75F38}"/>
              </a:ext>
            </a:extLst>
          </p:cNvPr>
          <p:cNvSpPr txBox="1"/>
          <p:nvPr/>
        </p:nvSpPr>
        <p:spPr>
          <a:xfrm>
            <a:off x="3853814" y="3221132"/>
            <a:ext cx="1071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005CB8"/>
                </a:solidFill>
              </a:rPr>
              <a:t>High-Q</a:t>
            </a:r>
            <a:r>
              <a:rPr lang="en-US" sz="1800" baseline="-25000" dirty="0">
                <a:solidFill>
                  <a:srgbClr val="005CB8"/>
                </a:solidFill>
              </a:rPr>
              <a:t>0</a:t>
            </a:r>
          </a:p>
          <a:p>
            <a:pPr algn="ctr"/>
            <a:r>
              <a:rPr lang="en-US" sz="1400" dirty="0">
                <a:solidFill>
                  <a:srgbClr val="005CB8"/>
                </a:solidFill>
              </a:rPr>
              <a:t>(e.g. LCLS-II)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4FCE92B1-E792-49D9-8332-C485060AD65C}"/>
              </a:ext>
            </a:extLst>
          </p:cNvPr>
          <p:cNvSpPr txBox="1"/>
          <p:nvPr/>
        </p:nvSpPr>
        <p:spPr>
          <a:xfrm>
            <a:off x="6054851" y="2488362"/>
            <a:ext cx="9967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C00000"/>
                </a:solidFill>
              </a:rPr>
              <a:t>High-Q</a:t>
            </a:r>
            <a:r>
              <a:rPr lang="en-US" sz="1800" baseline="-25000" dirty="0">
                <a:solidFill>
                  <a:srgbClr val="C00000"/>
                </a:solidFill>
              </a:rPr>
              <a:t>0</a:t>
            </a:r>
            <a:endParaRPr lang="en-US" sz="1800" dirty="0">
              <a:solidFill>
                <a:srgbClr val="C00000"/>
              </a:solidFill>
            </a:endParaRPr>
          </a:p>
          <a:p>
            <a:pPr algn="ctr"/>
            <a:r>
              <a:rPr lang="en-US" sz="1800" dirty="0">
                <a:solidFill>
                  <a:srgbClr val="C00000"/>
                </a:solidFill>
              </a:rPr>
              <a:t>High-</a:t>
            </a:r>
            <a:r>
              <a:rPr lang="en-US" sz="1800" dirty="0" err="1">
                <a:solidFill>
                  <a:srgbClr val="C00000"/>
                </a:solidFill>
              </a:rPr>
              <a:t>E</a:t>
            </a:r>
            <a:r>
              <a:rPr lang="en-US" sz="1800" baseline="-25000" dirty="0" err="1">
                <a:solidFill>
                  <a:srgbClr val="C00000"/>
                </a:solidFill>
              </a:rPr>
              <a:t>acc</a:t>
            </a:r>
            <a:endParaRPr lang="en-US" sz="1800" baseline="-25000" dirty="0">
              <a:solidFill>
                <a:srgbClr val="C00000"/>
              </a:solidFill>
            </a:endParaRP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(e.g. ILC)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E8098C50-B5C6-D048-87B7-7EC764D0443E}"/>
              </a:ext>
            </a:extLst>
          </p:cNvPr>
          <p:cNvSpPr txBox="1"/>
          <p:nvPr/>
        </p:nvSpPr>
        <p:spPr>
          <a:xfrm>
            <a:off x="5139584" y="4494200"/>
            <a:ext cx="996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00BC55"/>
                </a:solidFill>
              </a:rPr>
              <a:t>High-</a:t>
            </a:r>
            <a:r>
              <a:rPr lang="en-US" sz="1800" dirty="0" err="1">
                <a:solidFill>
                  <a:srgbClr val="00BC55"/>
                </a:solidFill>
              </a:rPr>
              <a:t>E</a:t>
            </a:r>
            <a:r>
              <a:rPr lang="en-US" sz="1800" baseline="-25000" dirty="0" err="1">
                <a:solidFill>
                  <a:srgbClr val="00BC55"/>
                </a:solidFill>
              </a:rPr>
              <a:t>acc</a:t>
            </a:r>
            <a:endParaRPr lang="en-US" sz="1800" baseline="-25000" dirty="0">
              <a:solidFill>
                <a:srgbClr val="00BC55"/>
              </a:solidFill>
            </a:endParaRPr>
          </a:p>
          <a:p>
            <a:pPr algn="ctr"/>
            <a:r>
              <a:rPr lang="en-US" sz="1400" dirty="0">
                <a:solidFill>
                  <a:srgbClr val="00BC55"/>
                </a:solidFill>
              </a:rPr>
              <a:t>(e.g. ILC)</a:t>
            </a:r>
          </a:p>
        </p:txBody>
      </p:sp>
    </p:spTree>
    <p:extLst>
      <p:ext uri="{BB962C8B-B14F-4D97-AF65-F5344CB8AC3E}">
        <p14:creationId xmlns:p14="http://schemas.microsoft.com/office/powerpoint/2010/main" val="1124755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162.5 MHz Half-Wave Resonators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204" y="5716776"/>
            <a:ext cx="51710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rgbClr val="0000FF"/>
                </a:solidFill>
              </a:rPr>
              <a:t>*HWR technology developed at ANL via ANL/FNAL PIP-II Collaboration.  </a:t>
            </a:r>
          </a:p>
          <a:p>
            <a:pPr algn="just"/>
            <a:r>
              <a:rPr lang="en-US" sz="1100" dirty="0">
                <a:solidFill>
                  <a:srgbClr val="0000FF"/>
                </a:solidFill>
              </a:rPr>
              <a:t>Z. Conway, A. </a:t>
            </a:r>
            <a:r>
              <a:rPr lang="en-US" sz="1100" dirty="0" err="1">
                <a:solidFill>
                  <a:srgbClr val="0000FF"/>
                </a:solidFill>
              </a:rPr>
              <a:t>Barcikowski</a:t>
            </a:r>
            <a:r>
              <a:rPr lang="en-US" sz="1100" dirty="0">
                <a:solidFill>
                  <a:srgbClr val="0000FF"/>
                </a:solidFill>
              </a:rPr>
              <a:t>, S. </a:t>
            </a:r>
            <a:r>
              <a:rPr lang="en-US" sz="1100" dirty="0" err="1">
                <a:solidFill>
                  <a:srgbClr val="0000FF"/>
                </a:solidFill>
              </a:rPr>
              <a:t>Gerbik</a:t>
            </a:r>
            <a:r>
              <a:rPr lang="en-US" sz="1100" dirty="0">
                <a:solidFill>
                  <a:srgbClr val="0000FF"/>
                </a:solidFill>
              </a:rPr>
              <a:t>, C. Hopper, M.P. Kelly, M. </a:t>
            </a:r>
            <a:r>
              <a:rPr lang="en-US" sz="1100" dirty="0" err="1">
                <a:solidFill>
                  <a:srgbClr val="0000FF"/>
                </a:solidFill>
              </a:rPr>
              <a:t>Kedzie</a:t>
            </a:r>
            <a:r>
              <a:rPr lang="en-US" sz="1100" dirty="0">
                <a:solidFill>
                  <a:srgbClr val="0000FF"/>
                </a:solidFill>
              </a:rPr>
              <a:t>, S. Kim, P. </a:t>
            </a:r>
            <a:r>
              <a:rPr lang="en-US" sz="1100" dirty="0" err="1">
                <a:solidFill>
                  <a:srgbClr val="0000FF"/>
                </a:solidFill>
              </a:rPr>
              <a:t>Ostroumov</a:t>
            </a:r>
            <a:r>
              <a:rPr lang="en-US" sz="1100" dirty="0">
                <a:solidFill>
                  <a:srgbClr val="0000FF"/>
                </a:solidFill>
              </a:rPr>
              <a:t>, T. Reid.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240204" y="3471071"/>
            <a:ext cx="5417739" cy="2215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462" y="1408090"/>
            <a:ext cx="2624438" cy="47677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633" y="3149258"/>
            <a:ext cx="541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Bulk and light EP of jacketed HWR @ ANL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2714" y="1007980"/>
            <a:ext cx="3291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Bare HWR before jacketing</a:t>
            </a: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6112240" cy="2413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Martina </a:t>
            </a:r>
            <a:r>
              <a:rPr lang="en-US" sz="1200" dirty="0" err="1"/>
              <a:t>Martinello</a:t>
            </a:r>
            <a:r>
              <a:rPr lang="en-US" sz="1200" dirty="0"/>
              <a:t> | Workshop on Cryomodule Design and Standardization - Sep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7633" y="950300"/>
                <a:ext cx="5602880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Surface treatments: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Light BCP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Deep EP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Baking at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625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for 10 hours in UHV furnace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Light EP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 20 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3" y="950300"/>
                <a:ext cx="5602880" cy="1938992"/>
              </a:xfrm>
              <a:prstGeom prst="rect">
                <a:avLst/>
              </a:prstGeom>
              <a:blipFill>
                <a:blip r:embed="rId4"/>
                <a:stretch>
                  <a:fillRect l="-1088" t="-1572" r="-435" b="-5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473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552" y="1087821"/>
            <a:ext cx="6118517" cy="5237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2 K Test Results 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5901847" cy="241300"/>
          </a:xfrm>
        </p:spPr>
        <p:txBody>
          <a:bodyPr/>
          <a:lstStyle/>
          <a:p>
            <a:r>
              <a:rPr lang="en-US" sz="1200" dirty="0"/>
              <a:t>Martina </a:t>
            </a:r>
            <a:r>
              <a:rPr lang="en-US" sz="1200" dirty="0" err="1"/>
              <a:t>Martinello</a:t>
            </a:r>
            <a:r>
              <a:rPr lang="en-US" sz="1200" dirty="0"/>
              <a:t> | Workshop on Cryomodule Design and Standardization - Sep 2018</a:t>
            </a:r>
          </a:p>
        </p:txBody>
      </p:sp>
      <p:sp>
        <p:nvSpPr>
          <p:cNvPr id="3" name="Star: 5 Points 2"/>
          <p:cNvSpPr/>
          <p:nvPr/>
        </p:nvSpPr>
        <p:spPr>
          <a:xfrm>
            <a:off x="3431463" y="2521272"/>
            <a:ext cx="309489" cy="309489"/>
          </a:xfrm>
          <a:prstGeom prst="star5">
            <a:avLst/>
          </a:prstGeom>
          <a:solidFill>
            <a:srgbClr val="FFFF00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52385" y="288123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PIP-II 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4207" y="839208"/>
            <a:ext cx="295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Curtesy of A. Lunin and Z. Conway</a:t>
            </a:r>
          </a:p>
        </p:txBody>
      </p:sp>
    </p:spTree>
    <p:extLst>
      <p:ext uri="{BB962C8B-B14F-4D97-AF65-F5344CB8AC3E}">
        <p14:creationId xmlns:p14="http://schemas.microsoft.com/office/powerpoint/2010/main" val="2166229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SSR1: 325 MHz Single Spoke Resonators</a:t>
            </a:r>
          </a:p>
        </p:txBody>
      </p:sp>
      <p:sp>
        <p:nvSpPr>
          <p:cNvPr id="21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6128424" cy="241300"/>
          </a:xfrm>
        </p:spPr>
        <p:txBody>
          <a:bodyPr/>
          <a:lstStyle/>
          <a:p>
            <a:r>
              <a:rPr lang="en-US" sz="1200" dirty="0"/>
              <a:t>Martina </a:t>
            </a:r>
            <a:r>
              <a:rPr lang="en-US" sz="1200" dirty="0" err="1"/>
              <a:t>Martinello</a:t>
            </a:r>
            <a:r>
              <a:rPr lang="en-US" sz="1200" dirty="0"/>
              <a:t> | Workshop on Cryomodule Design and Standardization - Sep 2018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47633" y="871556"/>
                <a:ext cx="4797747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Surface treatments: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Bulk BCP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Baking at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00 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for 10 hours in UHV furnace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Light BCP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 20 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Low T baking at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for 48 hours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2000" u="sng" dirty="0">
                    <a:solidFill>
                      <a:schemeClr val="accent6">
                        <a:lumMod val="50000"/>
                      </a:schemeClr>
                    </a:solidFill>
                  </a:rPr>
                  <a:t>particularly favorable to process MP </a:t>
                </a: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3" y="871556"/>
                <a:ext cx="4797747" cy="2631490"/>
              </a:xfrm>
              <a:prstGeom prst="rect">
                <a:avLst/>
              </a:prstGeom>
              <a:blipFill>
                <a:blip r:embed="rId3"/>
                <a:stretch>
                  <a:fillRect l="-1592" t="-1442" r="-2122" b="-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435" y="869161"/>
            <a:ext cx="3729965" cy="4670359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5" t="1443" r="8207" b="3113"/>
          <a:stretch/>
        </p:blipFill>
        <p:spPr bwMode="auto">
          <a:xfrm>
            <a:off x="961765" y="3481899"/>
            <a:ext cx="2815568" cy="277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17388" y="5663278"/>
            <a:ext cx="512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L. </a:t>
            </a:r>
            <a:r>
              <a:rPr lang="en-US" sz="1200" dirty="0" err="1">
                <a:solidFill>
                  <a:srgbClr val="0000FF"/>
                </a:solidFill>
              </a:rPr>
              <a:t>Ristori</a:t>
            </a:r>
            <a:r>
              <a:rPr lang="en-US" sz="1200" dirty="0">
                <a:solidFill>
                  <a:srgbClr val="0000FF"/>
                </a:solidFill>
              </a:rPr>
              <a:t>, M.H. </a:t>
            </a:r>
            <a:r>
              <a:rPr lang="en-US" sz="1200" dirty="0" err="1">
                <a:solidFill>
                  <a:srgbClr val="0000FF"/>
                </a:solidFill>
              </a:rPr>
              <a:t>Awida</a:t>
            </a:r>
            <a:r>
              <a:rPr lang="en-US" sz="1200" dirty="0">
                <a:solidFill>
                  <a:srgbClr val="0000FF"/>
                </a:solidFill>
              </a:rPr>
              <a:t> ,P. </a:t>
            </a:r>
            <a:r>
              <a:rPr lang="en-US" sz="1200" dirty="0" err="1">
                <a:solidFill>
                  <a:srgbClr val="0000FF"/>
                </a:solidFill>
              </a:rPr>
              <a:t>Berrutti</a:t>
            </a:r>
            <a:r>
              <a:rPr lang="en-US" sz="1200" dirty="0">
                <a:solidFill>
                  <a:srgbClr val="0000FF"/>
                </a:solidFill>
              </a:rPr>
              <a:t>, T.N. </a:t>
            </a:r>
            <a:r>
              <a:rPr lang="en-US" sz="1200" dirty="0" err="1">
                <a:solidFill>
                  <a:srgbClr val="0000FF"/>
                </a:solidFill>
              </a:rPr>
              <a:t>Khabiboulline</a:t>
            </a:r>
            <a:r>
              <a:rPr lang="en-US" sz="1200" dirty="0">
                <a:solidFill>
                  <a:srgbClr val="0000FF"/>
                </a:solidFill>
              </a:rPr>
              <a:t>, M. </a:t>
            </a:r>
            <a:r>
              <a:rPr lang="en-US" sz="1200" dirty="0" err="1">
                <a:solidFill>
                  <a:srgbClr val="0000FF"/>
                </a:solidFill>
              </a:rPr>
              <a:t>Merio</a:t>
            </a:r>
            <a:r>
              <a:rPr lang="en-US" sz="1200" dirty="0">
                <a:solidFill>
                  <a:srgbClr val="0000FF"/>
                </a:solidFill>
              </a:rPr>
              <a:t>, D. </a:t>
            </a:r>
            <a:r>
              <a:rPr lang="en-US" sz="1200" dirty="0" err="1">
                <a:solidFill>
                  <a:srgbClr val="0000FF"/>
                </a:solidFill>
              </a:rPr>
              <a:t>Passarelli</a:t>
            </a:r>
            <a:r>
              <a:rPr lang="en-US" sz="1200" dirty="0">
                <a:solidFill>
                  <a:srgbClr val="0000FF"/>
                </a:solidFill>
              </a:rPr>
              <a:t>, A. Rowe, D.A. </a:t>
            </a:r>
            <a:r>
              <a:rPr lang="en-US" sz="1200" dirty="0" err="1">
                <a:solidFill>
                  <a:srgbClr val="0000FF"/>
                </a:solidFill>
              </a:rPr>
              <a:t>Sergatskov</a:t>
            </a:r>
            <a:r>
              <a:rPr lang="en-US" sz="1200" dirty="0">
                <a:solidFill>
                  <a:srgbClr val="0000FF"/>
                </a:solidFill>
              </a:rPr>
              <a:t>, A.I. Sukhanov, Proc. of IPAC 2013, </a:t>
            </a:r>
            <a:r>
              <a:rPr lang="en-US" sz="1200" dirty="0" err="1">
                <a:solidFill>
                  <a:srgbClr val="0000FF"/>
                </a:solidFill>
              </a:rPr>
              <a:t>Shangai</a:t>
            </a:r>
            <a:r>
              <a:rPr lang="en-US" sz="1200" dirty="0">
                <a:solidFill>
                  <a:srgbClr val="0000FF"/>
                </a:solidFill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372254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3857DF2-EF39-FF47-81E9-856568F80C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12188" r="39027" b="22115"/>
          <a:stretch/>
        </p:blipFill>
        <p:spPr>
          <a:xfrm>
            <a:off x="598811" y="1103352"/>
            <a:ext cx="7428488" cy="5136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VTS Test Result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54477" y="2438157"/>
            <a:ext cx="697587" cy="785017"/>
            <a:chOff x="5095345" y="1766318"/>
            <a:chExt cx="825867" cy="924953"/>
          </a:xfrm>
        </p:grpSpPr>
        <p:sp>
          <p:nvSpPr>
            <p:cNvPr id="6" name="Star: 5 Points 5"/>
            <p:cNvSpPr/>
            <p:nvPr/>
          </p:nvSpPr>
          <p:spPr>
            <a:xfrm>
              <a:off x="5129559" y="1766318"/>
              <a:ext cx="342180" cy="309487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95345" y="2044941"/>
              <a:ext cx="825867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PIP-II </a:t>
              </a:r>
            </a:p>
            <a:p>
              <a:r>
                <a:rPr lang="en-US" dirty="0"/>
                <a:t>specs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14636" y="837445"/>
            <a:ext cx="221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Curtesy of A. </a:t>
            </a:r>
            <a:r>
              <a:rPr lang="en-US" sz="1600" dirty="0" err="1">
                <a:solidFill>
                  <a:srgbClr val="0000FF"/>
                </a:solidFill>
              </a:rPr>
              <a:t>Sukanov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1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6096056" cy="241300"/>
          </a:xfrm>
        </p:spPr>
        <p:txBody>
          <a:bodyPr/>
          <a:lstStyle/>
          <a:p>
            <a:r>
              <a:rPr lang="en-US" sz="1200" dirty="0"/>
              <a:t>Martina </a:t>
            </a:r>
            <a:r>
              <a:rPr lang="en-US" sz="1200" dirty="0" err="1"/>
              <a:t>Martinello</a:t>
            </a:r>
            <a:r>
              <a:rPr lang="en-US" sz="1200" dirty="0"/>
              <a:t> | Workshop on Cryomodule Design and Standardization - Sep 2018</a:t>
            </a:r>
          </a:p>
        </p:txBody>
      </p:sp>
    </p:spTree>
    <p:extLst>
      <p:ext uri="{BB962C8B-B14F-4D97-AF65-F5344CB8AC3E}">
        <p14:creationId xmlns:p14="http://schemas.microsoft.com/office/powerpoint/2010/main" val="373442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724899" cy="641739"/>
          </a:xfrm>
        </p:spPr>
        <p:txBody>
          <a:bodyPr/>
          <a:lstStyle/>
          <a:p>
            <a:r>
              <a:rPr lang="en-US" sz="2800" dirty="0"/>
              <a:t>Fully-Integrated Tests in STC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96" y="1003273"/>
            <a:ext cx="3224156" cy="21521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9452" y="907355"/>
            <a:ext cx="560404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 cavities pre-qualified after test at STC with low power coupler</a:t>
            </a:r>
          </a:p>
          <a:p>
            <a:pPr algn="just"/>
            <a:endParaRPr lang="en-US" sz="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 degradation observed between VTS test and STC test that may be due to </a:t>
            </a:r>
            <a:r>
              <a:rPr lang="en-US" sz="1600" i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flux trapping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-&gt; some studies are being carried out to better understand trapped flux sensitivity in SSR cavities</a:t>
            </a:r>
          </a:p>
          <a:p>
            <a:pPr algn="just"/>
            <a:endParaRPr lang="en-US" sz="8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 cavities tested with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power coupler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→ cavities meet spec and are now </a:t>
            </a:r>
            <a:r>
              <a:rPr lang="en-US" sz="1600" u="sng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waiting for string assembly</a:t>
            </a:r>
          </a:p>
        </p:txBody>
      </p:sp>
      <p:sp>
        <p:nvSpPr>
          <p:cNvPr id="18" name="Star: 5 Points 17"/>
          <p:cNvSpPr/>
          <p:nvPr/>
        </p:nvSpPr>
        <p:spPr>
          <a:xfrm>
            <a:off x="6416642" y="4089666"/>
            <a:ext cx="266211" cy="271987"/>
          </a:xfrm>
          <a:prstGeom prst="star5">
            <a:avLst/>
          </a:prstGeom>
          <a:solidFill>
            <a:srgbClr val="FFFF00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94557" y="4361652"/>
            <a:ext cx="710380" cy="568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PIP-II </a:t>
            </a:r>
          </a:p>
          <a:p>
            <a:r>
              <a:rPr lang="en-US" dirty="0"/>
              <a:t>specs</a:t>
            </a:r>
          </a:p>
        </p:txBody>
      </p:sp>
      <p:sp>
        <p:nvSpPr>
          <p:cNvPr id="21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6098488" cy="241300"/>
          </a:xfrm>
        </p:spPr>
        <p:txBody>
          <a:bodyPr/>
          <a:lstStyle/>
          <a:p>
            <a:r>
              <a:rPr lang="en-US" sz="1200" dirty="0"/>
              <a:t>Martina </a:t>
            </a:r>
            <a:r>
              <a:rPr lang="en-US" sz="1200" dirty="0" err="1"/>
              <a:t>Martinello</a:t>
            </a:r>
            <a:r>
              <a:rPr lang="en-US" sz="1200" dirty="0"/>
              <a:t> | Workshop on Cryomodule Design and Standardization - Sep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6D13D-9F3D-2F4F-A43E-5FA8C72BE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17328" r="36460" b="23742"/>
          <a:stretch/>
        </p:blipFill>
        <p:spPr>
          <a:xfrm>
            <a:off x="4734766" y="3542059"/>
            <a:ext cx="4409234" cy="2751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54BED5-4FC2-9140-8407-351C2624A7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15629" r="38074" b="25610"/>
          <a:stretch/>
        </p:blipFill>
        <p:spPr>
          <a:xfrm>
            <a:off x="68779" y="3517781"/>
            <a:ext cx="4425979" cy="27755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24990" y="6161873"/>
            <a:ext cx="26916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Courtesy of A. </a:t>
            </a:r>
            <a:r>
              <a:rPr lang="en-US" sz="1200" dirty="0" err="1">
                <a:solidFill>
                  <a:srgbClr val="0000FF"/>
                </a:solidFill>
              </a:rPr>
              <a:t>Sukhanov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6C7BB-559E-0F40-9088-CDF370FE204B}"/>
              </a:ext>
            </a:extLst>
          </p:cNvPr>
          <p:cNvSpPr txBox="1"/>
          <p:nvPr/>
        </p:nvSpPr>
        <p:spPr>
          <a:xfrm>
            <a:off x="451780" y="3277369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STC tests with low power coupler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98C11-BCD5-8240-A51C-DEB6B08519DE}"/>
              </a:ext>
            </a:extLst>
          </p:cNvPr>
          <p:cNvSpPr txBox="1"/>
          <p:nvPr/>
        </p:nvSpPr>
        <p:spPr>
          <a:xfrm>
            <a:off x="5176180" y="3289197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STC tests with high power coupler</a:t>
            </a:r>
          </a:p>
        </p:txBody>
      </p:sp>
    </p:spTree>
    <p:extLst>
      <p:ext uri="{BB962C8B-B14F-4D97-AF65-F5344CB8AC3E}">
        <p14:creationId xmlns:p14="http://schemas.microsoft.com/office/powerpoint/2010/main" val="1507212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893" y="1262252"/>
            <a:ext cx="5493338" cy="4336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HB650 Single-cell Test Results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6039026" cy="241300"/>
          </a:xfrm>
        </p:spPr>
        <p:txBody>
          <a:bodyPr/>
          <a:lstStyle/>
          <a:p>
            <a:r>
              <a:rPr lang="it-IT" sz="1200" dirty="0"/>
              <a:t>Martina Martinello | Workshop on </a:t>
            </a:r>
            <a:r>
              <a:rPr lang="it-IT" sz="1200" dirty="0" err="1"/>
              <a:t>Cryomodule</a:t>
            </a:r>
            <a:r>
              <a:rPr lang="it-IT" sz="1200" dirty="0"/>
              <a:t> Design and </a:t>
            </a:r>
            <a:r>
              <a:rPr lang="it-IT" sz="1200" dirty="0" err="1"/>
              <a:t>Standardization</a:t>
            </a:r>
            <a:r>
              <a:rPr lang="it-IT" sz="1200" dirty="0"/>
              <a:t> - </a:t>
            </a:r>
            <a:r>
              <a:rPr lang="it-IT" sz="1200" dirty="0" err="1"/>
              <a:t>Sep</a:t>
            </a:r>
            <a:r>
              <a:rPr lang="it-IT" sz="1200" dirty="0"/>
              <a:t> 2018</a:t>
            </a:r>
            <a:endParaRPr lang="en-US" sz="1200" dirty="0"/>
          </a:p>
        </p:txBody>
      </p:sp>
      <p:sp>
        <p:nvSpPr>
          <p:cNvPr id="17" name="Star: 5 Points 16"/>
          <p:cNvSpPr/>
          <p:nvPr/>
        </p:nvSpPr>
        <p:spPr>
          <a:xfrm>
            <a:off x="6778597" y="3173490"/>
            <a:ext cx="319427" cy="262821"/>
          </a:xfrm>
          <a:prstGeom prst="star5">
            <a:avLst/>
          </a:prstGeom>
          <a:solidFill>
            <a:srgbClr val="FFFF00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45476" y="3436311"/>
            <a:ext cx="92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PIP-II </a:t>
            </a:r>
          </a:p>
          <a:p>
            <a:pPr algn="ctr"/>
            <a:r>
              <a:rPr lang="en-US" dirty="0"/>
              <a:t>specs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27" y="3949840"/>
            <a:ext cx="3203666" cy="2326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6" y="914214"/>
            <a:ext cx="369025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120C baked cavities not always meet specs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N-doping capable to double the Q-factor at medium field, sometimes affected by early quench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World record Q-factor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 7e10 at 2K,17 MV/m and 650 MHz with N-doping </a:t>
            </a:r>
          </a:p>
        </p:txBody>
      </p:sp>
    </p:spTree>
    <p:extLst>
      <p:ext uri="{BB962C8B-B14F-4D97-AF65-F5344CB8AC3E}">
        <p14:creationId xmlns:p14="http://schemas.microsoft.com/office/powerpoint/2010/main" val="2770682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dependence of R</a:t>
            </a:r>
            <a:r>
              <a:rPr lang="en-US" baseline="-25000" dirty="0"/>
              <a:t>BCS</a:t>
            </a:r>
            <a:r>
              <a:rPr lang="en-US" dirty="0"/>
              <a:t>(</a:t>
            </a:r>
            <a:r>
              <a:rPr lang="en-US" dirty="0" err="1"/>
              <a:t>Eacc</a:t>
            </a:r>
            <a:r>
              <a:rPr lang="en-US" dirty="0"/>
              <a:t>)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6346909" cy="241300"/>
          </a:xfrm>
        </p:spPr>
        <p:txBody>
          <a:bodyPr/>
          <a:lstStyle/>
          <a:p>
            <a:r>
              <a:rPr lang="en-US" sz="1200" dirty="0"/>
              <a:t>Martina </a:t>
            </a:r>
            <a:r>
              <a:rPr lang="en-US" sz="1200" dirty="0" err="1"/>
              <a:t>Martinello</a:t>
            </a:r>
            <a:r>
              <a:rPr lang="en-US" sz="1200" dirty="0"/>
              <a:t> | Workshop on Cryomodule Design and Standardization - Sep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49633" y="1087435"/>
            <a:ext cx="34657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N-doped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cavities at 650 MHz do </a:t>
            </a:r>
            <a:r>
              <a:rPr lang="en-US" sz="2000" dirty="0">
                <a:solidFill>
                  <a:srgbClr val="C00000"/>
                </a:solidFill>
              </a:rPr>
              <a:t>not show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the  R</a:t>
            </a:r>
            <a:r>
              <a:rPr lang="en-US" sz="2000" baseline="-25000" dirty="0">
                <a:solidFill>
                  <a:srgbClr val="C00000"/>
                </a:solidFill>
              </a:rPr>
              <a:t>T</a:t>
            </a:r>
            <a:r>
              <a:rPr lang="en-US" sz="2000" dirty="0">
                <a:solidFill>
                  <a:srgbClr val="C00000"/>
                </a:solidFill>
              </a:rPr>
              <a:t> reversal (anti-Q-slope)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typically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observed at 1.3 GHz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815B2-F602-4902-8CD2-8B5CFB5B8093}"/>
              </a:ext>
            </a:extLst>
          </p:cNvPr>
          <p:cNvSpPr txBox="1"/>
          <p:nvPr/>
        </p:nvSpPr>
        <p:spPr>
          <a:xfrm flipH="1">
            <a:off x="1264878" y="756346"/>
            <a:ext cx="1151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N-doping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F77563-AD8A-4E22-A4F7-D08144FAB4B8}"/>
              </a:ext>
            </a:extLst>
          </p:cNvPr>
          <p:cNvSpPr txBox="1"/>
          <p:nvPr/>
        </p:nvSpPr>
        <p:spPr>
          <a:xfrm flipH="1">
            <a:off x="1127205" y="3429000"/>
            <a:ext cx="1426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120C baking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B4CE59-1405-4448-97A5-93D3456C2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3" y="1042273"/>
            <a:ext cx="3033431" cy="24577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290662-229D-477F-9146-47A8C3353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67554"/>
            <a:ext cx="2925396" cy="23680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81FAD5-3189-5742-9342-096B2AB9EAF5}"/>
              </a:ext>
            </a:extLst>
          </p:cNvPr>
          <p:cNvSpPr txBox="1"/>
          <p:nvPr/>
        </p:nvSpPr>
        <p:spPr>
          <a:xfrm>
            <a:off x="4086477" y="5997070"/>
            <a:ext cx="48289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cs typeface="Calibri" panose="020F0502020204030204" pitchFamily="34" charset="0"/>
              </a:rPr>
              <a:t>M. Martinello et al. SRF 2017 (</a:t>
            </a:r>
            <a:r>
              <a:rPr lang="en-US" altLang="en-US" sz="1200" b="1" dirty="0">
                <a:solidFill>
                  <a:srgbClr val="0000FF"/>
                </a:solidFill>
                <a:cs typeface="Calibri" panose="020F0502020204030204" pitchFamily="34" charset="0"/>
              </a:rPr>
              <a:t>TUYAA02</a:t>
            </a:r>
            <a:r>
              <a:rPr lang="en-US" altLang="en-US" sz="1200" dirty="0">
                <a:solidFill>
                  <a:srgbClr val="0000FF"/>
                </a:solidFill>
                <a:cs typeface="Calibri" panose="020F0502020204030204" pitchFamily="34" charset="0"/>
              </a:rPr>
              <a:t>), IPAC 2018 (</a:t>
            </a:r>
            <a:r>
              <a:rPr lang="en-US" sz="1200" b="1" dirty="0">
                <a:solidFill>
                  <a:srgbClr val="0000FF"/>
                </a:solidFill>
                <a:cs typeface="Calibri" panose="020F0502020204030204" pitchFamily="34" charset="0"/>
              </a:rPr>
              <a:t>WEPML013</a:t>
            </a:r>
            <a:r>
              <a:rPr lang="en-US" altLang="en-US" sz="1200" dirty="0">
                <a:solidFill>
                  <a:srgbClr val="0000FF"/>
                </a:solidFill>
                <a:cs typeface="Calibri" panose="020F0502020204030204" pitchFamily="34" charset="0"/>
              </a:rPr>
              <a:t>)  </a:t>
            </a:r>
            <a:endParaRPr lang="en-US" sz="1200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7956B6-F973-4B30-9F3F-CE2A6EFC55BA}"/>
              </a:ext>
            </a:extLst>
          </p:cNvPr>
          <p:cNvSpPr/>
          <p:nvPr/>
        </p:nvSpPr>
        <p:spPr>
          <a:xfrm>
            <a:off x="3416721" y="4521947"/>
            <a:ext cx="54986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Also for 120C baked cavities, </a:t>
            </a:r>
            <a:r>
              <a:rPr lang="en-US" sz="2000" i="1" u="sng" dirty="0">
                <a:solidFill>
                  <a:srgbClr val="C00000"/>
                </a:solidFill>
              </a:rPr>
              <a:t>the field dependence of R</a:t>
            </a:r>
            <a:r>
              <a:rPr lang="en-US" sz="2000" i="1" u="sng" baseline="-25000" dirty="0">
                <a:solidFill>
                  <a:srgbClr val="C00000"/>
                </a:solidFill>
              </a:rPr>
              <a:t>T</a:t>
            </a:r>
            <a:r>
              <a:rPr lang="en-US" sz="2000" i="1" u="sng" dirty="0">
                <a:solidFill>
                  <a:srgbClr val="C00000"/>
                </a:solidFill>
              </a:rPr>
              <a:t> is unfavorable at low frequencies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585834-4358-4F1F-B6F0-09379055C90F}"/>
              </a:ext>
            </a:extLst>
          </p:cNvPr>
          <p:cNvSpPr/>
          <p:nvPr/>
        </p:nvSpPr>
        <p:spPr>
          <a:xfrm>
            <a:off x="3416720" y="3173760"/>
            <a:ext cx="54986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physical mechanism underneath the reversal of R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</a:rPr>
              <a:t>BCS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(here called R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) has a stronger effect at high frequencies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BCBCBD-0CF9-47CB-A2F4-C7B494FF1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384" y="1116052"/>
            <a:ext cx="2185234" cy="1725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535AE-C3D1-478B-AE89-FFA7FC5D4DDE}"/>
              </a:ext>
            </a:extLst>
          </p:cNvPr>
          <p:cNvSpPr txBox="1"/>
          <p:nvPr/>
        </p:nvSpPr>
        <p:spPr>
          <a:xfrm>
            <a:off x="3833317" y="912735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650 MHz cavities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5FD3E5-D090-4739-95A3-CB91D50C3D18}"/>
              </a:ext>
            </a:extLst>
          </p:cNvPr>
          <p:cNvCxnSpPr/>
          <p:nvPr/>
        </p:nvCxnSpPr>
        <p:spPr>
          <a:xfrm>
            <a:off x="3728128" y="1324051"/>
            <a:ext cx="1092617" cy="2340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FF8C28-EFD2-4CEC-A2BF-902708F975F6}"/>
              </a:ext>
            </a:extLst>
          </p:cNvPr>
          <p:cNvCxnSpPr>
            <a:cxnSpLocks/>
          </p:cNvCxnSpPr>
          <p:nvPr/>
        </p:nvCxnSpPr>
        <p:spPr>
          <a:xfrm flipV="1">
            <a:off x="972270" y="1232004"/>
            <a:ext cx="1581604" cy="4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597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HB650 Single-cell R&amp;D program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966584" cy="241300"/>
          </a:xfrm>
        </p:spPr>
        <p:txBody>
          <a:bodyPr/>
          <a:lstStyle/>
          <a:p>
            <a:r>
              <a:rPr lang="en-US" sz="1200" dirty="0"/>
              <a:t>Martina </a:t>
            </a:r>
            <a:r>
              <a:rPr lang="en-US" sz="1200" dirty="0" err="1"/>
              <a:t>Martinello</a:t>
            </a:r>
            <a:r>
              <a:rPr lang="en-US" sz="1200" dirty="0"/>
              <a:t> | Workshop on Cryomodule Design and Standardization - Sep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923366"/>
            <a:ext cx="836562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Because of the recent significant improvement in the SRF technology, </a:t>
            </a:r>
            <a:r>
              <a:rPr lang="en-US" sz="2400" i="1" dirty="0">
                <a:solidFill>
                  <a:srgbClr val="C00000"/>
                </a:solidFill>
              </a:rPr>
              <a:t>now we started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an </a:t>
            </a:r>
            <a:r>
              <a:rPr lang="en-US" sz="2400" i="1" u="sng" dirty="0">
                <a:solidFill>
                  <a:srgbClr val="C00000"/>
                </a:solidFill>
              </a:rPr>
              <a:t>intensive R&amp;D program</a:t>
            </a:r>
            <a:r>
              <a:rPr lang="en-US" sz="2400" i="1" dirty="0">
                <a:solidFill>
                  <a:srgbClr val="C00000"/>
                </a:solidFill>
              </a:rPr>
              <a:t> 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for 650 MHz cavities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GOAL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: reach the highest possible Q at medium/high field for 650 MHz cavities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Flux expulsion and trapped flux sensitivity will be also taken into account for Q preservation in cryomodule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Surface treatments under studies: EP, BCP for baseline and modified 120C (75-120C baking), N-doping, N-infusion for Q improvement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Trapped flux sensitivity will be acquired for each treatment to understand magnetic flux shielding requisition in cryomodule</a:t>
            </a:r>
          </a:p>
        </p:txBody>
      </p:sp>
    </p:spTree>
    <p:extLst>
      <p:ext uri="{BB962C8B-B14F-4D97-AF65-F5344CB8AC3E}">
        <p14:creationId xmlns:p14="http://schemas.microsoft.com/office/powerpoint/2010/main" val="2344447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Workshop on Cryomodule Design and Standardization - Sep 2018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62B45D-AA99-4784-9750-2B601DA5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RF results of 650 MHz cavities new R&amp;D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6DAF6-67D7-432D-BA59-40EAF2158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866715"/>
            <a:ext cx="6690714" cy="5451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C1E0B-B8F4-46DC-A724-A5A01476A597}"/>
              </a:ext>
            </a:extLst>
          </p:cNvPr>
          <p:cNvSpPr txBox="1"/>
          <p:nvPr/>
        </p:nvSpPr>
        <p:spPr>
          <a:xfrm>
            <a:off x="6451444" y="3223229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T=2 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FEF1F-32B0-4E0A-9007-F7AA5FB552EA}"/>
              </a:ext>
            </a:extLst>
          </p:cNvPr>
          <p:cNvSpPr txBox="1"/>
          <p:nvPr/>
        </p:nvSpPr>
        <p:spPr>
          <a:xfrm>
            <a:off x="6129231" y="132853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T=1.4 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B7E258-C40C-48B7-B49D-FDD162103CCA}"/>
              </a:ext>
            </a:extLst>
          </p:cNvPr>
          <p:cNvCxnSpPr>
            <a:cxnSpLocks/>
          </p:cNvCxnSpPr>
          <p:nvPr/>
        </p:nvCxnSpPr>
        <p:spPr>
          <a:xfrm flipV="1">
            <a:off x="4406537" y="3095897"/>
            <a:ext cx="0" cy="246888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9E69E5-B808-42B8-AD4E-B5FB7B54013F}"/>
              </a:ext>
            </a:extLst>
          </p:cNvPr>
          <p:cNvCxnSpPr>
            <a:cxnSpLocks/>
          </p:cNvCxnSpPr>
          <p:nvPr/>
        </p:nvCxnSpPr>
        <p:spPr>
          <a:xfrm>
            <a:off x="1698171" y="3095897"/>
            <a:ext cx="2708366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E3D489E9-B995-4949-AB19-DEF5B0E8078A}"/>
              </a:ext>
            </a:extLst>
          </p:cNvPr>
          <p:cNvSpPr/>
          <p:nvPr/>
        </p:nvSpPr>
        <p:spPr>
          <a:xfrm>
            <a:off x="4229992" y="2931228"/>
            <a:ext cx="296089" cy="292001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5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HB650 5-cells Tests Results (all N-doped + “heavy” EP)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958492" cy="241300"/>
          </a:xfrm>
        </p:spPr>
        <p:txBody>
          <a:bodyPr/>
          <a:lstStyle/>
          <a:p>
            <a:r>
              <a:rPr lang="en-US" sz="1200" dirty="0"/>
              <a:t>Martina </a:t>
            </a:r>
            <a:r>
              <a:rPr lang="en-US" sz="1200" dirty="0" err="1"/>
              <a:t>Martinello</a:t>
            </a:r>
            <a:r>
              <a:rPr lang="en-US" sz="1200" dirty="0"/>
              <a:t> | Workshop on Cryomodule Design and Standardization - Sep 2018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586733" y="1262743"/>
            <a:ext cx="5557273" cy="4530877"/>
            <a:chOff x="803978" y="931333"/>
            <a:chExt cx="6707539" cy="53848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1361"/>
            <a:stretch/>
          </p:blipFill>
          <p:spPr>
            <a:xfrm>
              <a:off x="803978" y="931333"/>
              <a:ext cx="6707539" cy="5384801"/>
            </a:xfrm>
            <a:prstGeom prst="rect">
              <a:avLst/>
            </a:prstGeom>
          </p:spPr>
        </p:pic>
        <p:sp>
          <p:nvSpPr>
            <p:cNvPr id="6" name="Star: 5 Points 5"/>
            <p:cNvSpPr/>
            <p:nvPr/>
          </p:nvSpPr>
          <p:spPr>
            <a:xfrm>
              <a:off x="4493458" y="3187659"/>
              <a:ext cx="309489" cy="309489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27770" y="3497148"/>
              <a:ext cx="1072674" cy="768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PIP-II </a:t>
              </a:r>
            </a:p>
            <a:p>
              <a:pPr algn="ctr"/>
              <a:r>
                <a:rPr lang="en-US" dirty="0"/>
                <a:t>specs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02126" y="1457102"/>
            <a:ext cx="25829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B9A-AES-010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B9A-AES-009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B9A-AES-008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122" b="44201"/>
          <a:stretch/>
        </p:blipFill>
        <p:spPr>
          <a:xfrm>
            <a:off x="86582" y="3657362"/>
            <a:ext cx="3413569" cy="2429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034042"/>
            <a:ext cx="34135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Light N-doping applied to 650 MHz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 N-doped 5-cells 650 MHz cavities meet PIP-II specification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B9A-AES-010 is now being dressed with He vessel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16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300" y="841371"/>
            <a:ext cx="6515401" cy="5403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51D103-4B0A-B545-88F3-374A297D8984}"/>
              </a:ext>
            </a:extLst>
          </p:cNvPr>
          <p:cNvSpPr/>
          <p:nvPr/>
        </p:nvSpPr>
        <p:spPr>
          <a:xfrm>
            <a:off x="2286000" y="2833758"/>
            <a:ext cx="4922196" cy="91938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0024A1-9511-F24E-8D9D-98ADF51080B2}"/>
              </a:ext>
            </a:extLst>
          </p:cNvPr>
          <p:cNvSpPr/>
          <p:nvPr/>
        </p:nvSpPr>
        <p:spPr>
          <a:xfrm>
            <a:off x="2286000" y="2563407"/>
            <a:ext cx="2666246" cy="267339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High-Q</a:t>
            </a:r>
            <a:r>
              <a:rPr lang="en-US" altLang="en-US" baseline="-25000" dirty="0">
                <a:latin typeface="Helvetica" panose="020B0604020202020204" pitchFamily="34" charset="0"/>
                <a:ea typeface="Geneva" pitchFamily="121" charset="-128"/>
              </a:rPr>
              <a:t>0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treatments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49" y="6515100"/>
            <a:ext cx="604021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Martina Martinello | Workshop on Cryomodule Design and Standardization - Sep 2018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03B473-579C-422F-A707-5B9E302F1F5B}"/>
              </a:ext>
            </a:extLst>
          </p:cNvPr>
          <p:cNvSpPr/>
          <p:nvPr/>
        </p:nvSpPr>
        <p:spPr>
          <a:xfrm>
            <a:off x="5471286" y="1828801"/>
            <a:ext cx="2176423" cy="445864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EC541E-F956-40CC-BCFE-9C9D69A22321}"/>
              </a:ext>
            </a:extLst>
          </p:cNvPr>
          <p:cNvSpPr/>
          <p:nvPr/>
        </p:nvSpPr>
        <p:spPr>
          <a:xfrm>
            <a:off x="2596753" y="2913910"/>
            <a:ext cx="4922196" cy="91938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493DC5-02ED-43D2-B830-F78C4E7FAB1C}"/>
              </a:ext>
            </a:extLst>
          </p:cNvPr>
          <p:cNvSpPr/>
          <p:nvPr/>
        </p:nvSpPr>
        <p:spPr>
          <a:xfrm>
            <a:off x="2907504" y="2985009"/>
            <a:ext cx="4611445" cy="148990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9C2FCB-1DBE-44CB-ACDC-B2A49E40F6CC}"/>
              </a:ext>
            </a:extLst>
          </p:cNvPr>
          <p:cNvSpPr/>
          <p:nvPr/>
        </p:nvSpPr>
        <p:spPr>
          <a:xfrm>
            <a:off x="3218256" y="3136923"/>
            <a:ext cx="4300694" cy="148990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4090AE-EF91-4821-816A-31129D885A84}"/>
              </a:ext>
            </a:extLst>
          </p:cNvPr>
          <p:cNvSpPr/>
          <p:nvPr/>
        </p:nvSpPr>
        <p:spPr>
          <a:xfrm>
            <a:off x="3373632" y="3283425"/>
            <a:ext cx="4145317" cy="168460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4EE9C8-6DD2-453E-AA14-0811822502D9}"/>
              </a:ext>
            </a:extLst>
          </p:cNvPr>
          <p:cNvSpPr/>
          <p:nvPr/>
        </p:nvSpPr>
        <p:spPr>
          <a:xfrm>
            <a:off x="3957175" y="3444878"/>
            <a:ext cx="3714174" cy="162562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61318" y="3196045"/>
            <a:ext cx="1071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05CB8"/>
                </a:solidFill>
              </a:rPr>
              <a:t>High-Q</a:t>
            </a:r>
            <a:r>
              <a:rPr lang="en-US" sz="1800" baseline="-25000" dirty="0">
                <a:solidFill>
                  <a:srgbClr val="005CB8"/>
                </a:solidFill>
              </a:rPr>
              <a:t>0</a:t>
            </a:r>
          </a:p>
          <a:p>
            <a:pPr algn="ctr"/>
            <a:r>
              <a:rPr lang="en-US" sz="1400" dirty="0">
                <a:solidFill>
                  <a:srgbClr val="005CB8"/>
                </a:solidFill>
              </a:rPr>
              <a:t>(e.g. LCLS-II)</a:t>
            </a:r>
          </a:p>
        </p:txBody>
      </p:sp>
      <p:sp>
        <p:nvSpPr>
          <p:cNvPr id="13" name="Arrow: Right 12"/>
          <p:cNvSpPr/>
          <p:nvPr/>
        </p:nvSpPr>
        <p:spPr>
          <a:xfrm rot="16200000">
            <a:off x="3440223" y="2854548"/>
            <a:ext cx="1304250" cy="270345"/>
          </a:xfrm>
          <a:prstGeom prst="rightArrow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chemeClr val="tx1">
                  <a:lumMod val="20000"/>
                  <a:lumOff val="80000"/>
                </a:schemeClr>
              </a:gs>
            </a:gsLst>
            <a:lin ang="0" scaled="0"/>
          </a:gradFill>
          <a:ln>
            <a:solidFill>
              <a:srgbClr val="005CB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97EBE1-8A4A-49E1-9EA0-00115A07C45A}"/>
              </a:ext>
            </a:extLst>
          </p:cNvPr>
          <p:cNvSpPr/>
          <p:nvPr/>
        </p:nvSpPr>
        <p:spPr>
          <a:xfrm>
            <a:off x="6180138" y="3597277"/>
            <a:ext cx="1338812" cy="57878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97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plan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6412956" cy="241300"/>
          </a:xfrm>
        </p:spPr>
        <p:txBody>
          <a:bodyPr/>
          <a:lstStyle/>
          <a:p>
            <a:r>
              <a:rPr lang="en-US" sz="1200" dirty="0"/>
              <a:t>Martina Martinello | Workshop on Cryomodule Design and Standardization - Sep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928" y="947730"/>
            <a:ext cx="85725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Thanks to recent advance in the SRF technology, several treatments are suitable for high-Q at medium/high gradient</a:t>
            </a:r>
          </a:p>
          <a:p>
            <a:pPr algn="just"/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Since the field dependence of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Rbcs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strictly varies with frequencies, N-doping in 650 MHz cavities is not as effective as in 1.3 GHz cavities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The optimal surface treatment for 650 MHz cavities is therefore under investigation, taking into account the needed for low trapped flux sensitivity at medium field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Trapped flux sensitivity and flux expulsion to be studied to set specification of magnetic field shielding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HWR and SSR cavities meet PIP-II spec with standard BCP/baking treatment -&gt; R&amp;D is planned to further improve Q in SSR2 cavities</a:t>
            </a:r>
          </a:p>
        </p:txBody>
      </p:sp>
    </p:spTree>
    <p:extLst>
      <p:ext uri="{BB962C8B-B14F-4D97-AF65-F5344CB8AC3E}">
        <p14:creationId xmlns:p14="http://schemas.microsoft.com/office/powerpoint/2010/main" val="1905684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Workshop on Cryomodule Design and Standardization - Sep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93750" y="985142"/>
            <a:ext cx="7772400" cy="8239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Thank you for your attention!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46" y="6487426"/>
            <a:ext cx="1451393" cy="362848"/>
          </a:xfrm>
          <a:prstGeom prst="rect">
            <a:avLst/>
          </a:prstGeom>
        </p:spPr>
      </p:pic>
      <p:pic>
        <p:nvPicPr>
          <p:cNvPr id="11" name="Picture 2" descr="http://i0.wp.com/kanecountyconnects.com/wp-content/uploads/2015/01/Fermil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" y="2876916"/>
            <a:ext cx="9144000" cy="398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/>
          <a:stretch/>
        </p:blipFill>
        <p:spPr>
          <a:xfrm>
            <a:off x="0" y="2876917"/>
            <a:ext cx="4407927" cy="398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33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N-doping treatment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71961" y="2418932"/>
            <a:ext cx="5772039" cy="3203951"/>
            <a:chOff x="3362942" y="2443961"/>
            <a:chExt cx="5772039" cy="32039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05" t="6582" r="3838" b="6486"/>
            <a:stretch/>
          </p:blipFill>
          <p:spPr>
            <a:xfrm>
              <a:off x="3362942" y="2473945"/>
              <a:ext cx="5772039" cy="317396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75037" y="3108387"/>
              <a:ext cx="1760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800 C (3 hours)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40178" y="2443961"/>
              <a:ext cx="2802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 </a:t>
              </a:r>
              <a:r>
                <a:rPr lang="en-US" dirty="0" err="1"/>
                <a:t>mTorr</a:t>
              </a:r>
              <a:r>
                <a:rPr lang="en-US" dirty="0"/>
                <a:t> (2 minutes)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436798" y="2723182"/>
              <a:ext cx="362554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443273" y="2859150"/>
              <a:ext cx="0" cy="2857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52399" y="2036969"/>
            <a:ext cx="3440895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Example of a N-doping process (</a:t>
            </a:r>
            <a:r>
              <a:rPr lang="en-US" sz="18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2/6 recipe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):</a:t>
            </a:r>
          </a:p>
          <a:p>
            <a:endParaRPr lang="en-US" sz="9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91440" indent="18288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Nb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bulk EP cavity annealed for 3 hours in vacuum (UHV furnace) at 800C</a:t>
            </a:r>
          </a:p>
          <a:p>
            <a:pPr marL="91440" indent="91440"/>
            <a:endParaRPr lang="en-US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91440" indent="18288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Nitrogen injected (25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mTorr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) at 800C for 2 minutes</a:t>
            </a:r>
          </a:p>
          <a:p>
            <a:pPr marL="91440" indent="91440"/>
            <a:endParaRPr lang="en-US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91440" indent="18288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Cavity stays for another 6 minutes at 800C in vacuum</a:t>
            </a:r>
          </a:p>
          <a:p>
            <a:pPr marL="91440" indent="91440"/>
            <a:endParaRPr lang="en-US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91440" indent="18288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Cooling in vacuum</a:t>
            </a:r>
          </a:p>
          <a:p>
            <a:pPr marL="91440" indent="91440"/>
            <a:endParaRPr lang="en-US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91440" indent="18288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5 um electro-polishing (EP)</a:t>
            </a:r>
            <a:endParaRPr lang="en-US" sz="18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65019" y="649562"/>
            <a:ext cx="9023423" cy="1137312"/>
            <a:chOff x="65019" y="649562"/>
            <a:chExt cx="9023423" cy="1137312"/>
          </a:xfrm>
        </p:grpSpPr>
        <p:grpSp>
          <p:nvGrpSpPr>
            <p:cNvPr id="65" name="Group 64"/>
            <p:cNvGrpSpPr/>
            <p:nvPr/>
          </p:nvGrpSpPr>
          <p:grpSpPr>
            <a:xfrm>
              <a:off x="65019" y="937948"/>
              <a:ext cx="9023423" cy="597255"/>
              <a:chOff x="65019" y="937948"/>
              <a:chExt cx="9023423" cy="59725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5019" y="944004"/>
                <a:ext cx="5980315" cy="591199"/>
                <a:chOff x="154507" y="1464527"/>
                <a:chExt cx="5980315" cy="591199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154507" y="1464527"/>
                  <a:ext cx="5980315" cy="591199"/>
                  <a:chOff x="407495" y="1403326"/>
                  <a:chExt cx="5980315" cy="591199"/>
                </a:xfrm>
              </p:grpSpPr>
              <p:sp>
                <p:nvSpPr>
                  <p:cNvPr id="41" name="TextBox 9"/>
                  <p:cNvSpPr txBox="1"/>
                  <p:nvPr/>
                </p:nvSpPr>
                <p:spPr>
                  <a:xfrm>
                    <a:off x="407495" y="1403326"/>
                    <a:ext cx="1246397" cy="584775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Cavity after welding</a:t>
                    </a:r>
                  </a:p>
                </p:txBody>
              </p:sp>
              <p:sp>
                <p:nvSpPr>
                  <p:cNvPr id="42" name="TextBox 10"/>
                  <p:cNvSpPr txBox="1"/>
                  <p:nvPr/>
                </p:nvSpPr>
                <p:spPr>
                  <a:xfrm>
                    <a:off x="1927199" y="1525679"/>
                    <a:ext cx="1192344" cy="33855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EP 140 </a:t>
                    </a:r>
                    <a:r>
                      <a:rPr lang="el-GR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μ</a:t>
                    </a: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m</a:t>
                    </a:r>
                  </a:p>
                </p:txBody>
              </p:sp>
              <p:sp>
                <p:nvSpPr>
                  <p:cNvPr id="43" name="TextBox 17"/>
                  <p:cNvSpPr txBox="1"/>
                  <p:nvPr/>
                </p:nvSpPr>
                <p:spPr>
                  <a:xfrm>
                    <a:off x="3380738" y="1409750"/>
                    <a:ext cx="1375613" cy="584775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3 h at 800C UHV baking</a:t>
                    </a:r>
                  </a:p>
                </p:txBody>
              </p:sp>
              <p:cxnSp>
                <p:nvCxnSpPr>
                  <p:cNvPr id="44" name="Straight Arrow Connector 43"/>
                  <p:cNvCxnSpPr>
                    <a:stCxn id="41" idx="3"/>
                    <a:endCxn id="42" idx="1"/>
                  </p:cNvCxnSpPr>
                  <p:nvPr/>
                </p:nvCxnSpPr>
                <p:spPr>
                  <a:xfrm flipV="1">
                    <a:off x="1653892" y="1694956"/>
                    <a:ext cx="273307" cy="75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/>
                  <p:cNvCxnSpPr>
                    <a:stCxn id="42" idx="3"/>
                    <a:endCxn id="43" idx="1"/>
                  </p:cNvCxnSpPr>
                  <p:nvPr/>
                </p:nvCxnSpPr>
                <p:spPr>
                  <a:xfrm>
                    <a:off x="3119543" y="1694956"/>
                    <a:ext cx="261195" cy="7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TextBox 48"/>
                  <p:cNvSpPr txBox="1"/>
                  <p:nvPr/>
                </p:nvSpPr>
                <p:spPr>
                  <a:xfrm>
                    <a:off x="5017546" y="1406159"/>
                    <a:ext cx="1370264" cy="584775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48 h at 120C baking</a:t>
                    </a:r>
                  </a:p>
                </p:txBody>
              </p:sp>
            </p:grpSp>
            <p:cxnSp>
              <p:nvCxnSpPr>
                <p:cNvPr id="40" name="Straight Arrow Connector 39"/>
                <p:cNvCxnSpPr>
                  <a:stCxn id="43" idx="3"/>
                </p:cNvCxnSpPr>
                <p:nvPr/>
              </p:nvCxnSpPr>
              <p:spPr>
                <a:xfrm flipV="1">
                  <a:off x="4503363" y="1759748"/>
                  <a:ext cx="261195" cy="359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Straight Arrow Connector 52"/>
              <p:cNvCxnSpPr/>
              <p:nvPr/>
            </p:nvCxnSpPr>
            <p:spPr>
              <a:xfrm flipV="1">
                <a:off x="6033933" y="1230335"/>
                <a:ext cx="315210" cy="6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54" name="TextBox 17"/>
              <p:cNvSpPr txBox="1"/>
              <p:nvPr/>
            </p:nvSpPr>
            <p:spPr>
              <a:xfrm>
                <a:off x="6360025" y="937948"/>
                <a:ext cx="1491850" cy="584775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N</a:t>
                </a:r>
                <a:r>
                  <a:rPr lang="en-US" sz="1600" baseline="-25000" dirty="0">
                    <a:solidFill>
                      <a:schemeClr val="accent6">
                        <a:lumMod val="50000"/>
                      </a:schemeClr>
                    </a:solidFill>
                  </a:rPr>
                  <a:t>2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 injection 800C</a:t>
                </a:r>
              </a:p>
            </p:txBody>
          </p:sp>
          <p:sp>
            <p:nvSpPr>
              <p:cNvPr id="56" name="TextBox 10"/>
              <p:cNvSpPr txBox="1"/>
              <p:nvPr/>
            </p:nvSpPr>
            <p:spPr>
              <a:xfrm>
                <a:off x="8114711" y="1066357"/>
                <a:ext cx="973731" cy="338554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EP 5 </a:t>
                </a:r>
                <a:r>
                  <a:rPr lang="el-GR" sz="1600" dirty="0">
                    <a:solidFill>
                      <a:schemeClr val="accent6">
                        <a:lumMod val="50000"/>
                      </a:schemeClr>
                    </a:solidFill>
                  </a:rPr>
                  <a:t>μ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m</a:t>
                </a: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V="1">
                <a:off x="7841404" y="1229078"/>
                <a:ext cx="273307" cy="7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" name="Multiply 3"/>
            <p:cNvSpPr/>
            <p:nvPr/>
          </p:nvSpPr>
          <p:spPr>
            <a:xfrm>
              <a:off x="4675070" y="649562"/>
              <a:ext cx="1413102" cy="1137312"/>
            </a:xfrm>
            <a:prstGeom prst="mathMultiply">
              <a:avLst>
                <a:gd name="adj1" fmla="val 12281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6289596" cy="241300"/>
          </a:xfrm>
        </p:spPr>
        <p:txBody>
          <a:bodyPr/>
          <a:lstStyle/>
          <a:p>
            <a:r>
              <a:rPr lang="en-US" sz="1200" dirty="0"/>
              <a:t>Martina Martinello | Workshop on Cryomodule Design and Standardization - Sep 2018</a:t>
            </a:r>
          </a:p>
        </p:txBody>
      </p:sp>
    </p:spTree>
    <p:extLst>
      <p:ext uri="{BB962C8B-B14F-4D97-AF65-F5344CB8AC3E}">
        <p14:creationId xmlns:p14="http://schemas.microsoft.com/office/powerpoint/2010/main" val="4039416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N-doping treatment (2/6 recipe)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800440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Martina Martinello | Workshop on Cryomodule Design and Standardization - Sep 2018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819690" y="404558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429290" y="404558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038890" y="404558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48490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258090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867690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807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0903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999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3095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9191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5287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19690" y="466738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429290" y="466738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038890" y="466738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648490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258090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867690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4807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0903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6999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3095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9191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5287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34930" y="525335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444530" y="525335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4130" y="525335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663730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273330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882930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496023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05623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715223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332570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934423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544023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34930" y="584467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444530" y="584467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054130" y="584467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2663730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273330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882930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4960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51056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7152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3248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9344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5440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1694959" y="4457068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1943371" y="5064350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2481121" y="5247294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1191324" y="4917380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107056" y="4569907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142010" y="4415952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3814350" y="5054540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4907503" y="4937096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5589017" y="4423921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6744113" y="5074256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6583903" y="4590291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1797067" y="5988688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3240088" y="5640454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281869" y="6217669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974337" y="5632834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6231622" y="5667505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6881273" y="6194555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/>
          <p:cNvSpPr txBox="1"/>
          <p:nvPr/>
        </p:nvSpPr>
        <p:spPr>
          <a:xfrm>
            <a:off x="153096" y="4930715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</a:t>
            </a:r>
          </a:p>
        </p:txBody>
      </p:sp>
      <p:cxnSp>
        <p:nvCxnSpPr>
          <p:cNvPr id="166" name="Straight Connector 165"/>
          <p:cNvCxnSpPr/>
          <p:nvPr/>
        </p:nvCxnSpPr>
        <p:spPr>
          <a:xfrm flipV="1">
            <a:off x="515058" y="5026663"/>
            <a:ext cx="578952" cy="13817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477735" y="3869838"/>
            <a:ext cx="320014" cy="19099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-24353" y="3481783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34930" y="3943448"/>
            <a:ext cx="6968173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5" name="Picture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78" y="892060"/>
            <a:ext cx="2592050" cy="22849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523250" y="4208529"/>
            <a:ext cx="2189067" cy="1829181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4541797" y="3417137"/>
            <a:ext cx="2307128" cy="12502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8028832" y="4073020"/>
            <a:ext cx="0" cy="206121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 rot="5400000">
            <a:off x="7463303" y="4903918"/>
            <a:ext cx="17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 Interstitial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2359" y="1692342"/>
            <a:ext cx="3445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Only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from TEM/NED spectra: 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 must be interstitial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785650" y="3289940"/>
            <a:ext cx="2813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Final RF Surface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507078" y="2809647"/>
            <a:ext cx="25755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Y. Trenikhina et Al, Proc. of SRF 2015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0170" r="10866" b="2709"/>
          <a:stretch/>
        </p:blipFill>
        <p:spPr>
          <a:xfrm>
            <a:off x="89769" y="960798"/>
            <a:ext cx="2848281" cy="222136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cxnSp>
        <p:nvCxnSpPr>
          <p:cNvPr id="100" name="Straight Arrow Connector 99"/>
          <p:cNvCxnSpPr>
            <a:stCxn id="2" idx="1"/>
          </p:cNvCxnSpPr>
          <p:nvPr/>
        </p:nvCxnSpPr>
        <p:spPr>
          <a:xfrm flipH="1" flipV="1">
            <a:off x="1832119" y="3299983"/>
            <a:ext cx="1011712" cy="11764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113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Origin of the anti-Q-slope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6416542" cy="241300"/>
          </a:xfrm>
        </p:spPr>
        <p:txBody>
          <a:bodyPr/>
          <a:lstStyle/>
          <a:p>
            <a:r>
              <a:rPr lang="en-US" sz="1200" dirty="0"/>
              <a:t>Martina Martinello | Workshop on Cryomodule Design and Standardization - Sep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3230" y="1105551"/>
                <a:ext cx="8686800" cy="494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𝑇𝑟𝑎𝑝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𝐵𝐶𝑆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2 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𝑇𝑟𝑎𝑝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30" y="1105551"/>
                <a:ext cx="8686800" cy="4949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300735" y="1033450"/>
            <a:ext cx="1850571" cy="674915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3646797" y="1639910"/>
          <a:ext cx="6172758" cy="47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Graph" r:id="rId4" imgW="3870720" imgH="2956320" progId="Origin50.Graph">
                  <p:embed/>
                </p:oleObj>
              </mc:Choice>
              <mc:Fallback>
                <p:oleObj name="Graph" r:id="rId4" imgW="3870720" imgH="2956320" progId="Origin50.Graph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46797" y="1639910"/>
                        <a:ext cx="6172758" cy="471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-232078" y="1441855"/>
          <a:ext cx="4854725" cy="3718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Graph" r:id="rId6" imgW="3906000" imgH="2990520" progId="Origin50.Graph">
                  <p:embed/>
                </p:oleObj>
              </mc:Choice>
              <mc:Fallback>
                <p:oleObj name="Graph" r:id="rId6" imgW="3906000" imgH="2990520" progId="Origin50.Graph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32078" y="1441855"/>
                        <a:ext cx="4854725" cy="3718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8592" y="5054642"/>
            <a:ext cx="3976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Anti-Q-slope emerges from the BCS surface resistance </a:t>
            </a:r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decreasing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with field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04542" y="2199615"/>
            <a:ext cx="953618" cy="439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99305" y="2270191"/>
            <a:ext cx="1759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Anti-Q-slope</a:t>
            </a:r>
          </a:p>
        </p:txBody>
      </p:sp>
      <p:sp>
        <p:nvSpPr>
          <p:cNvPr id="18" name="Oval 17"/>
          <p:cNvSpPr/>
          <p:nvPr/>
        </p:nvSpPr>
        <p:spPr>
          <a:xfrm rot="1291025">
            <a:off x="4502033" y="4169427"/>
            <a:ext cx="4622800" cy="7747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264623" y="4635510"/>
            <a:ext cx="1399577" cy="540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8948" y="6233180"/>
            <a:ext cx="72129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A. Grassellino et al, </a:t>
            </a:r>
            <a:r>
              <a:rPr lang="en-US" sz="1400" dirty="0" err="1">
                <a:solidFill>
                  <a:srgbClr val="0000FF"/>
                </a:solidFill>
              </a:rPr>
              <a:t>Supercond</a:t>
            </a:r>
            <a:r>
              <a:rPr lang="en-US" sz="1400" dirty="0">
                <a:solidFill>
                  <a:srgbClr val="0000FF"/>
                </a:solidFill>
              </a:rPr>
              <a:t>. Sci. Technol. </a:t>
            </a:r>
            <a:r>
              <a:rPr lang="en-US" sz="1400" b="1" dirty="0">
                <a:solidFill>
                  <a:srgbClr val="0000FF"/>
                </a:solidFill>
              </a:rPr>
              <a:t>26</a:t>
            </a:r>
            <a:r>
              <a:rPr lang="en-US" sz="1400" dirty="0">
                <a:solidFill>
                  <a:srgbClr val="0000FF"/>
                </a:solidFill>
              </a:rPr>
              <a:t> 102001 (2013) - Rapid Communications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A. Romanenko and A. </a:t>
            </a:r>
            <a:r>
              <a:rPr lang="en-US" sz="1400" dirty="0" err="1">
                <a:solidFill>
                  <a:srgbClr val="0000FF"/>
                </a:solidFill>
              </a:rPr>
              <a:t>Grassellino</a:t>
            </a:r>
            <a:r>
              <a:rPr lang="en-US" sz="1400" dirty="0">
                <a:solidFill>
                  <a:srgbClr val="0000FF"/>
                </a:solidFill>
              </a:rPr>
              <a:t>, Appl. Phys. </a:t>
            </a:r>
            <a:r>
              <a:rPr lang="en-US" sz="1400" dirty="0" err="1">
                <a:solidFill>
                  <a:srgbClr val="0000FF"/>
                </a:solidFill>
              </a:rPr>
              <a:t>Lett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b="1" dirty="0">
                <a:solidFill>
                  <a:srgbClr val="0000FF"/>
                </a:solidFill>
              </a:rPr>
              <a:t>102</a:t>
            </a:r>
            <a:r>
              <a:rPr lang="en-US" sz="1400" dirty="0">
                <a:solidFill>
                  <a:srgbClr val="0000FF"/>
                </a:solidFill>
              </a:rPr>
              <a:t>, 252603 (2013)</a:t>
            </a:r>
          </a:p>
        </p:txBody>
      </p:sp>
    </p:spTree>
    <p:extLst>
      <p:ext uri="{BB962C8B-B14F-4D97-AF65-F5344CB8AC3E}">
        <p14:creationId xmlns:p14="http://schemas.microsoft.com/office/powerpoint/2010/main" val="392328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300" y="841371"/>
            <a:ext cx="6515401" cy="5403380"/>
          </a:xfrm>
          <a:prstGeom prst="rect">
            <a:avLst/>
          </a:prstGeom>
        </p:spPr>
      </p:pic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High-Q</a:t>
            </a:r>
            <a:r>
              <a:rPr lang="en-US" altLang="en-US" baseline="-25000" dirty="0">
                <a:latin typeface="Helvetica" panose="020B0604020202020204" pitchFamily="34" charset="0"/>
                <a:ea typeface="Geneva" pitchFamily="121" charset="-128"/>
              </a:rPr>
              <a:t>0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/High-G treatments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Martina Martinello | Workshop on Cryomodule Design and Standardization - Sep 2018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03B473-579C-422F-A707-5B9E302F1F5B}"/>
              </a:ext>
            </a:extLst>
          </p:cNvPr>
          <p:cNvSpPr/>
          <p:nvPr/>
        </p:nvSpPr>
        <p:spPr>
          <a:xfrm>
            <a:off x="5501446" y="1394949"/>
            <a:ext cx="2176423" cy="445864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B95A31A-07F1-49F3-8AA7-8C005884DC3B}"/>
              </a:ext>
            </a:extLst>
          </p:cNvPr>
          <p:cNvSpPr/>
          <p:nvPr/>
        </p:nvSpPr>
        <p:spPr>
          <a:xfrm rot="18115334">
            <a:off x="5444185" y="3508182"/>
            <a:ext cx="729964" cy="270345"/>
          </a:xfrm>
          <a:prstGeom prst="rightArrow">
            <a:avLst/>
          </a:prstGeom>
          <a:gradFill>
            <a:gsLst>
              <a:gs pos="0">
                <a:srgbClr val="DE0000"/>
              </a:gs>
              <a:gs pos="100000">
                <a:srgbClr val="FE928A"/>
              </a:gs>
            </a:gsLst>
            <a:lin ang="0" scaled="0"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6DC661-894B-45AB-BB2F-69E2F4402FC3}"/>
              </a:ext>
            </a:extLst>
          </p:cNvPr>
          <p:cNvSpPr/>
          <p:nvPr/>
        </p:nvSpPr>
        <p:spPr>
          <a:xfrm>
            <a:off x="2472117" y="1817782"/>
            <a:ext cx="2999169" cy="547989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A486CB-63E4-4FD2-8B71-FFD596D1238A}"/>
              </a:ext>
            </a:extLst>
          </p:cNvPr>
          <p:cNvSpPr/>
          <p:nvPr/>
        </p:nvSpPr>
        <p:spPr>
          <a:xfrm>
            <a:off x="4112852" y="2351695"/>
            <a:ext cx="1407031" cy="44586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0AA26530-9874-46D4-AA9A-C7BDA9E8C3DC}"/>
              </a:ext>
            </a:extLst>
          </p:cNvPr>
          <p:cNvSpPr txBox="1"/>
          <p:nvPr/>
        </p:nvSpPr>
        <p:spPr>
          <a:xfrm>
            <a:off x="6054850" y="2596998"/>
            <a:ext cx="1182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C00000"/>
                </a:solidFill>
              </a:rPr>
              <a:t>High-Q</a:t>
            </a:r>
            <a:r>
              <a:rPr lang="en-US" sz="1800" baseline="-25000" dirty="0">
                <a:solidFill>
                  <a:srgbClr val="C00000"/>
                </a:solidFill>
              </a:rPr>
              <a:t>0</a:t>
            </a:r>
            <a:endParaRPr lang="en-US" sz="1800" dirty="0">
              <a:solidFill>
                <a:srgbClr val="C00000"/>
              </a:solidFill>
            </a:endParaRPr>
          </a:p>
          <a:p>
            <a:pPr algn="ctr"/>
            <a:r>
              <a:rPr lang="en-US" sz="1800" dirty="0">
                <a:solidFill>
                  <a:srgbClr val="C00000"/>
                </a:solidFill>
              </a:rPr>
              <a:t>High-</a:t>
            </a:r>
            <a:r>
              <a:rPr lang="en-US" sz="1800" dirty="0" err="1">
                <a:solidFill>
                  <a:srgbClr val="C00000"/>
                </a:solidFill>
              </a:rPr>
              <a:t>E</a:t>
            </a:r>
            <a:r>
              <a:rPr lang="en-US" sz="1800" baseline="-25000" dirty="0" err="1">
                <a:solidFill>
                  <a:srgbClr val="C00000"/>
                </a:solidFill>
              </a:rPr>
              <a:t>acc</a:t>
            </a:r>
            <a:endParaRPr lang="en-US" sz="1800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N-infusion processing sequence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Workshop on Cryomodule Design and Standardization - Sep 2018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52890" y="907428"/>
            <a:ext cx="447379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Bulk electro-polishing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High T furnace (with caps to avoid furnace contamination):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800C 3 hours HV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120C 48 hours with N</a:t>
            </a:r>
            <a:r>
              <a:rPr lang="en-US" sz="2000" baseline="-25000" dirty="0">
                <a:solidFill>
                  <a:srgbClr val="C00000"/>
                </a:solidFill>
              </a:rPr>
              <a:t>2</a:t>
            </a:r>
            <a:r>
              <a:rPr lang="en-US" sz="2000" dirty="0">
                <a:solidFill>
                  <a:srgbClr val="C00000"/>
                </a:solidFill>
              </a:rPr>
              <a:t> (25 </a:t>
            </a:r>
            <a:r>
              <a:rPr lang="en-US" sz="2000" dirty="0" err="1">
                <a:solidFill>
                  <a:srgbClr val="C00000"/>
                </a:solidFill>
              </a:rPr>
              <a:t>mTorr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NO chemistry post furnace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HPR, VT assembly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96617"/>
            <a:ext cx="4398080" cy="2281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0008" y="4327217"/>
            <a:ext cx="4245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Protective caps and foils are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BCP’d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prior </a:t>
            </a:r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to every furnace cycle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and assembled in clean room, prior to transporting cavity to furnace area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2238" y="5527546"/>
            <a:ext cx="4422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A. Grassellino </a:t>
            </a:r>
            <a:r>
              <a:rPr lang="en-US" sz="1400" i="1" dirty="0">
                <a:solidFill>
                  <a:srgbClr val="0000FF"/>
                </a:solidFill>
              </a:rPr>
              <a:t>et al.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b="1" dirty="0">
                <a:solidFill>
                  <a:srgbClr val="0000FF"/>
                </a:solidFill>
              </a:rPr>
              <a:t>arXiv:1305.2182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A. Grassellino et al 2017 </a:t>
            </a:r>
            <a:r>
              <a:rPr lang="en-US" sz="1400" dirty="0" err="1">
                <a:solidFill>
                  <a:srgbClr val="0000FF"/>
                </a:solidFill>
              </a:rPr>
              <a:t>Supercond</a:t>
            </a:r>
            <a:r>
              <a:rPr lang="en-US" sz="1400" dirty="0">
                <a:solidFill>
                  <a:srgbClr val="0000FF"/>
                </a:solidFill>
              </a:rPr>
              <a:t>. Sci. Technol. </a:t>
            </a:r>
            <a:r>
              <a:rPr lang="en-US" sz="1400" b="1" dirty="0">
                <a:solidFill>
                  <a:srgbClr val="0000FF"/>
                </a:solidFill>
              </a:rPr>
              <a:t>30</a:t>
            </a:r>
            <a:r>
              <a:rPr lang="en-US" sz="1400" dirty="0">
                <a:solidFill>
                  <a:srgbClr val="0000FF"/>
                </a:solidFill>
              </a:rPr>
              <a:t> 094004</a:t>
            </a:r>
          </a:p>
          <a:p>
            <a:endParaRPr lang="en-US" sz="1400" b="1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08" y="907428"/>
            <a:ext cx="4424964" cy="3277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14493" y="2917537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160 C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531512" y="3372544"/>
            <a:ext cx="914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0616" y="3350239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48 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543695" y="3362120"/>
            <a:ext cx="1965285" cy="104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07416" y="3350239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96 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48230" y="1207355"/>
            <a:ext cx="995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25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mTorr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45355" y="2624346"/>
            <a:ext cx="111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10</a:t>
            </a:r>
            <a:r>
              <a:rPr lang="en-US" sz="1600" baseline="30000" dirty="0">
                <a:solidFill>
                  <a:schemeClr val="accent6">
                    <a:lumMod val="50000"/>
                  </a:schemeClr>
                </a:solidFill>
              </a:rPr>
              <a:t>-5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mTorr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98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10.xml><?xml version="1.0" encoding="utf-8"?>
<a:theme xmlns:a="http://schemas.openxmlformats.org/drawingml/2006/main" name="5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ss_SCRFlinac_FAC20150205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7.xml><?xml version="1.0" encoding="utf-8"?>
<a:theme xmlns:a="http://schemas.openxmlformats.org/drawingml/2006/main" name="1_Ross_SCRFlinac_FAC20150205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</Template>
  <TotalTime>37602</TotalTime>
  <Words>2562</Words>
  <Application>Microsoft Macintosh PowerPoint</Application>
  <PresentationFormat>On-screen Show (4:3)</PresentationFormat>
  <Paragraphs>365</Paragraphs>
  <Slides>41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ＭＳ Ｐゴシック</vt:lpstr>
      <vt:lpstr>ＭＳ Ｐゴシック</vt:lpstr>
      <vt:lpstr>Arial</vt:lpstr>
      <vt:lpstr>Calibri</vt:lpstr>
      <vt:lpstr>Cambria Math</vt:lpstr>
      <vt:lpstr>Geneva</vt:lpstr>
      <vt:lpstr>Helvetica</vt:lpstr>
      <vt:lpstr>Fermilab</vt:lpstr>
      <vt:lpstr>Ross_SCRFlinac_FAC20150205</vt:lpstr>
      <vt:lpstr>Blank</vt:lpstr>
      <vt:lpstr>1_Blank</vt:lpstr>
      <vt:lpstr>2_Blank</vt:lpstr>
      <vt:lpstr>1_Fermilab</vt:lpstr>
      <vt:lpstr>1_Ross_SCRFlinac_FAC20150205</vt:lpstr>
      <vt:lpstr>3_Blank</vt:lpstr>
      <vt:lpstr>4_Blank</vt:lpstr>
      <vt:lpstr>5_Blank</vt:lpstr>
      <vt:lpstr>Graph</vt:lpstr>
      <vt:lpstr>PowerPoint Presentation</vt:lpstr>
      <vt:lpstr>Overview of state-of-the-art surface treatments for SRF cavities</vt:lpstr>
      <vt:lpstr>State-of-the-art treatments</vt:lpstr>
      <vt:lpstr>High-Q0 treatments</vt:lpstr>
      <vt:lpstr>N-doping treatment</vt:lpstr>
      <vt:lpstr>N-doping treatment (2/6 recipe)</vt:lpstr>
      <vt:lpstr>Origin of the anti-Q-slope</vt:lpstr>
      <vt:lpstr>High-Q0/High-G treatments</vt:lpstr>
      <vt:lpstr>Example of N-infusion processing sequence</vt:lpstr>
      <vt:lpstr>Comparison N-doped vs N-infusion</vt:lpstr>
      <vt:lpstr>What gives the Q improvement at high field with 120C infused?</vt:lpstr>
      <vt:lpstr> N-infusion easily affected by furnace contamination</vt:lpstr>
      <vt:lpstr>Modified 120C baking: 4h at 75C + 48h at 120C</vt:lpstr>
      <vt:lpstr>120 C modified baking: new discovery</vt:lpstr>
      <vt:lpstr>Next surprise: the BCS resistance is ~ as 120C N infused</vt:lpstr>
      <vt:lpstr>High-Q preservation:  from vertical test to cryomodule</vt:lpstr>
      <vt:lpstr>Surface resistance contributions</vt:lpstr>
      <vt:lpstr>Surface resistance contributions</vt:lpstr>
      <vt:lpstr>Surface resistance contributions</vt:lpstr>
      <vt:lpstr>Trapped flux surface resistance</vt:lpstr>
      <vt:lpstr>Trapped flux surface resistance</vt:lpstr>
      <vt:lpstr>Minimization of remnant field in LCLS-II pCM</vt:lpstr>
      <vt:lpstr>Trapped flux surface resistance</vt:lpstr>
      <vt:lpstr>Fast cooldown helps flux expulsion</vt:lpstr>
      <vt:lpstr>High T baking for flux expulsion improvement</vt:lpstr>
      <vt:lpstr>High T baking for flux expulsion improvement</vt:lpstr>
      <vt:lpstr>Trapped flux surface resistance</vt:lpstr>
      <vt:lpstr>Light doping to minimize trapped flux sensitivity</vt:lpstr>
      <vt:lpstr>Status of SRF Technology for PIP-II</vt:lpstr>
      <vt:lpstr>162.5 MHz Half-Wave Resonators </vt:lpstr>
      <vt:lpstr>HWR 2 K Test Results </vt:lpstr>
      <vt:lpstr>SSR1: 325 MHz Single Spoke Resonators</vt:lpstr>
      <vt:lpstr>SSR1 VTS Test Result</vt:lpstr>
      <vt:lpstr>Fully-Integrated Tests in STC</vt:lpstr>
      <vt:lpstr>HB650 Single-cell Test Results</vt:lpstr>
      <vt:lpstr>Frequency dependence of RBCS(Eacc)</vt:lpstr>
      <vt:lpstr>HB650 Single-cell R&amp;D program</vt:lpstr>
      <vt:lpstr>Summary RF results of 650 MHz cavities new R&amp;D program</vt:lpstr>
      <vt:lpstr>HB650 5-cells Tests Results (all N-doped + “heavy” EP)</vt:lpstr>
      <vt:lpstr>Conclusion and Future plan</vt:lpstr>
      <vt:lpstr>Thank you for your attention!</vt:lpstr>
    </vt:vector>
  </TitlesOfParts>
  <Company>Fermi National Accelerator Laboratory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 Martinello x1569 30518V</dc:creator>
  <cp:lastModifiedBy>Martina Martinello</cp:lastModifiedBy>
  <cp:revision>793</cp:revision>
  <dcterms:created xsi:type="dcterms:W3CDTF">2015-04-20T23:35:47Z</dcterms:created>
  <dcterms:modified xsi:type="dcterms:W3CDTF">2018-09-04T06:47:48Z</dcterms:modified>
</cp:coreProperties>
</file>