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1"/>
  </p:notesMasterIdLst>
  <p:sldIdLst>
    <p:sldId id="360" r:id="rId2"/>
    <p:sldId id="257" r:id="rId3"/>
    <p:sldId id="347" r:id="rId4"/>
    <p:sldId id="258" r:id="rId5"/>
    <p:sldId id="259" r:id="rId6"/>
    <p:sldId id="260" r:id="rId7"/>
    <p:sldId id="261" r:id="rId8"/>
    <p:sldId id="262" r:id="rId9"/>
    <p:sldId id="348" r:id="rId10"/>
    <p:sldId id="263" r:id="rId11"/>
    <p:sldId id="349" r:id="rId12"/>
    <p:sldId id="264" r:id="rId13"/>
    <p:sldId id="350" r:id="rId14"/>
    <p:sldId id="266" r:id="rId15"/>
    <p:sldId id="267" r:id="rId16"/>
    <p:sldId id="361" r:id="rId17"/>
    <p:sldId id="288" r:id="rId18"/>
    <p:sldId id="351" r:id="rId19"/>
    <p:sldId id="352" r:id="rId20"/>
    <p:sldId id="268" r:id="rId21"/>
    <p:sldId id="338" r:id="rId22"/>
    <p:sldId id="269" r:id="rId23"/>
    <p:sldId id="287" r:id="rId24"/>
    <p:sldId id="353" r:id="rId25"/>
    <p:sldId id="284" r:id="rId26"/>
    <p:sldId id="294" r:id="rId27"/>
    <p:sldId id="270" r:id="rId28"/>
    <p:sldId id="285" r:id="rId29"/>
    <p:sldId id="286" r:id="rId30"/>
    <p:sldId id="289" r:id="rId31"/>
    <p:sldId id="335" r:id="rId32"/>
    <p:sldId id="336" r:id="rId33"/>
    <p:sldId id="354" r:id="rId34"/>
    <p:sldId id="343" r:id="rId35"/>
    <p:sldId id="337" r:id="rId36"/>
    <p:sldId id="362" r:id="rId37"/>
    <p:sldId id="272" r:id="rId38"/>
    <p:sldId id="295" r:id="rId39"/>
    <p:sldId id="273" r:id="rId40"/>
    <p:sldId id="356" r:id="rId41"/>
    <p:sldId id="357" r:id="rId42"/>
    <p:sldId id="358" r:id="rId43"/>
    <p:sldId id="359" r:id="rId44"/>
    <p:sldId id="281" r:id="rId45"/>
    <p:sldId id="291" r:id="rId46"/>
    <p:sldId id="277" r:id="rId47"/>
    <p:sldId id="278" r:id="rId48"/>
    <p:sldId id="279" r:id="rId49"/>
    <p:sldId id="28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8" autoAdjust="0"/>
  </p:normalViewPr>
  <p:slideViewPr>
    <p:cSldViewPr snapToGrid="0">
      <p:cViewPr varScale="1">
        <p:scale>
          <a:sx n="68" d="100"/>
          <a:sy n="68" d="100"/>
        </p:scale>
        <p:origin x="1264"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69A1C-C6E6-473F-89B2-45D3A875A2E9}" type="datetimeFigureOut">
              <a:rPr lang="en-US" smtClean="0"/>
              <a:t>9/3/2018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89EBF-292E-441E-AE11-99F309B792B3}" type="slidenum">
              <a:rPr lang="en-US" smtClean="0"/>
              <a:t>‹#›</a:t>
            </a:fld>
            <a:endParaRPr lang="en-US"/>
          </a:p>
        </p:txBody>
      </p:sp>
    </p:spTree>
    <p:extLst>
      <p:ext uri="{BB962C8B-B14F-4D97-AF65-F5344CB8AC3E}">
        <p14:creationId xmlns:p14="http://schemas.microsoft.com/office/powerpoint/2010/main" val="329843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589EBF-292E-441E-AE11-99F309B792B3}" type="slidenum">
              <a:rPr lang="en-US" smtClean="0"/>
              <a:t>1</a:t>
            </a:fld>
            <a:endParaRPr lang="en-US"/>
          </a:p>
        </p:txBody>
      </p:sp>
    </p:spTree>
    <p:extLst>
      <p:ext uri="{BB962C8B-B14F-4D97-AF65-F5344CB8AC3E}">
        <p14:creationId xmlns:p14="http://schemas.microsoft.com/office/powerpoint/2010/main" val="285156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1BF879-C064-4E1B-B82E-402D3DB4B426}" type="datetime1">
              <a:rPr lang="en-US" smtClean="0"/>
              <a:t>9/3/2018</a:t>
            </a:fld>
            <a:endParaRPr lang="en-US"/>
          </a:p>
        </p:txBody>
      </p:sp>
      <p:sp>
        <p:nvSpPr>
          <p:cNvPr id="5" name="Footer Placeholder 4"/>
          <p:cNvSpPr>
            <a:spLocks noGrp="1"/>
          </p:cNvSpPr>
          <p:nvPr>
            <p:ph type="ftr" sz="quarter" idx="11"/>
          </p:nvPr>
        </p:nvSpPr>
        <p:spPr/>
        <p:txBody>
          <a:bodyPr/>
          <a:lstStyle/>
          <a:p>
            <a:r>
              <a:rPr lang="en-US"/>
              <a:t>"Experience in the design of fundamental couplers", S. Kazakov, Mumbai</a:t>
            </a:r>
          </a:p>
        </p:txBody>
      </p:sp>
      <p:sp>
        <p:nvSpPr>
          <p:cNvPr id="6" name="Slide Number Placeholder 5"/>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369224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769DE9-DFE7-488C-8E11-84C556D8A218}" type="datetime1">
              <a:rPr lang="en-US" smtClean="0"/>
              <a:t>9/3/2018</a:t>
            </a:fld>
            <a:endParaRPr lang="en-US"/>
          </a:p>
        </p:txBody>
      </p:sp>
      <p:sp>
        <p:nvSpPr>
          <p:cNvPr id="5" name="Footer Placeholder 4"/>
          <p:cNvSpPr>
            <a:spLocks noGrp="1"/>
          </p:cNvSpPr>
          <p:nvPr>
            <p:ph type="ftr" sz="quarter" idx="11"/>
          </p:nvPr>
        </p:nvSpPr>
        <p:spPr/>
        <p:txBody>
          <a:bodyPr/>
          <a:lstStyle/>
          <a:p>
            <a:r>
              <a:rPr lang="en-US"/>
              <a:t>"Experience in the design of fundamental couplers", S. Kazakov, Mumbai</a:t>
            </a:r>
          </a:p>
        </p:txBody>
      </p:sp>
      <p:sp>
        <p:nvSpPr>
          <p:cNvPr id="6" name="Slide Number Placeholder 5"/>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369950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723151-B0FE-4428-9A7C-93A454FC99C9}" type="datetime1">
              <a:rPr lang="en-US" smtClean="0"/>
              <a:t>9/3/2018</a:t>
            </a:fld>
            <a:endParaRPr lang="en-US"/>
          </a:p>
        </p:txBody>
      </p:sp>
      <p:sp>
        <p:nvSpPr>
          <p:cNvPr id="5" name="Footer Placeholder 4"/>
          <p:cNvSpPr>
            <a:spLocks noGrp="1"/>
          </p:cNvSpPr>
          <p:nvPr>
            <p:ph type="ftr" sz="quarter" idx="11"/>
          </p:nvPr>
        </p:nvSpPr>
        <p:spPr/>
        <p:txBody>
          <a:bodyPr/>
          <a:lstStyle/>
          <a:p>
            <a:r>
              <a:rPr lang="en-US"/>
              <a:t>"Experience in the design of fundamental couplers", S. Kazakov, Mumbai</a:t>
            </a:r>
          </a:p>
        </p:txBody>
      </p:sp>
      <p:sp>
        <p:nvSpPr>
          <p:cNvPr id="6" name="Slide Number Placeholder 5"/>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3350942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27F7B9-DDEF-4305-B4C0-6B4AA078338D}" type="datetime1">
              <a:rPr lang="en-US" smtClean="0"/>
              <a:t>9/3/2018</a:t>
            </a:fld>
            <a:endParaRPr lang="en-US"/>
          </a:p>
        </p:txBody>
      </p:sp>
      <p:sp>
        <p:nvSpPr>
          <p:cNvPr id="5" name="Footer Placeholder 4"/>
          <p:cNvSpPr>
            <a:spLocks noGrp="1"/>
          </p:cNvSpPr>
          <p:nvPr>
            <p:ph type="ftr" sz="quarter" idx="11"/>
          </p:nvPr>
        </p:nvSpPr>
        <p:spPr/>
        <p:txBody>
          <a:bodyPr/>
          <a:lstStyle/>
          <a:p>
            <a:r>
              <a:rPr lang="en-US"/>
              <a:t>"Experience in the design of fundamental couplers", S. Kazakov, Mumbai</a:t>
            </a:r>
          </a:p>
        </p:txBody>
      </p:sp>
      <p:sp>
        <p:nvSpPr>
          <p:cNvPr id="6" name="Slide Number Placeholder 5"/>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83626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E22E8D-035D-4BAE-91B7-C55883E20294}" type="datetime1">
              <a:rPr lang="en-US" smtClean="0"/>
              <a:t>9/3/2018</a:t>
            </a:fld>
            <a:endParaRPr lang="en-US"/>
          </a:p>
        </p:txBody>
      </p:sp>
      <p:sp>
        <p:nvSpPr>
          <p:cNvPr id="5" name="Footer Placeholder 4"/>
          <p:cNvSpPr>
            <a:spLocks noGrp="1"/>
          </p:cNvSpPr>
          <p:nvPr>
            <p:ph type="ftr" sz="quarter" idx="11"/>
          </p:nvPr>
        </p:nvSpPr>
        <p:spPr/>
        <p:txBody>
          <a:bodyPr/>
          <a:lstStyle/>
          <a:p>
            <a:r>
              <a:rPr lang="en-US"/>
              <a:t>"Experience in the design of fundamental couplers", S. Kazakov, Mumbai</a:t>
            </a:r>
          </a:p>
        </p:txBody>
      </p:sp>
      <p:sp>
        <p:nvSpPr>
          <p:cNvPr id="6" name="Slide Number Placeholder 5"/>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256176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88FE7C-A4B6-4296-AFCF-CA1DE85A8A87}" type="datetime1">
              <a:rPr lang="en-US" smtClean="0"/>
              <a:t>9/3/2018</a:t>
            </a:fld>
            <a:endParaRPr lang="en-US"/>
          </a:p>
        </p:txBody>
      </p:sp>
      <p:sp>
        <p:nvSpPr>
          <p:cNvPr id="6" name="Footer Placeholder 5"/>
          <p:cNvSpPr>
            <a:spLocks noGrp="1"/>
          </p:cNvSpPr>
          <p:nvPr>
            <p:ph type="ftr" sz="quarter" idx="11"/>
          </p:nvPr>
        </p:nvSpPr>
        <p:spPr/>
        <p:txBody>
          <a:bodyPr/>
          <a:lstStyle/>
          <a:p>
            <a:r>
              <a:rPr lang="en-US"/>
              <a:t>"Experience in the design of fundamental couplers", S. Kazakov, Mumbai</a:t>
            </a:r>
          </a:p>
        </p:txBody>
      </p:sp>
      <p:sp>
        <p:nvSpPr>
          <p:cNvPr id="7" name="Slide Number Placeholder 6"/>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353886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30898-1316-477E-AC5F-C2D7A51E520C}" type="datetime1">
              <a:rPr lang="en-US" smtClean="0"/>
              <a:t>9/3/2018</a:t>
            </a:fld>
            <a:endParaRPr lang="en-US"/>
          </a:p>
        </p:txBody>
      </p:sp>
      <p:sp>
        <p:nvSpPr>
          <p:cNvPr id="8" name="Footer Placeholder 7"/>
          <p:cNvSpPr>
            <a:spLocks noGrp="1"/>
          </p:cNvSpPr>
          <p:nvPr>
            <p:ph type="ftr" sz="quarter" idx="11"/>
          </p:nvPr>
        </p:nvSpPr>
        <p:spPr/>
        <p:txBody>
          <a:bodyPr/>
          <a:lstStyle/>
          <a:p>
            <a:r>
              <a:rPr lang="en-US"/>
              <a:t>"Experience in the design of fundamental couplers", S. Kazakov, Mumbai</a:t>
            </a:r>
          </a:p>
        </p:txBody>
      </p:sp>
      <p:sp>
        <p:nvSpPr>
          <p:cNvPr id="9" name="Slide Number Placeholder 8"/>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289739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499862-4002-4ABB-9778-3C05B3A8FDBF}" type="datetime1">
              <a:rPr lang="en-US" smtClean="0"/>
              <a:t>9/3/2018</a:t>
            </a:fld>
            <a:endParaRPr lang="en-US"/>
          </a:p>
        </p:txBody>
      </p:sp>
      <p:sp>
        <p:nvSpPr>
          <p:cNvPr id="4" name="Footer Placeholder 3"/>
          <p:cNvSpPr>
            <a:spLocks noGrp="1"/>
          </p:cNvSpPr>
          <p:nvPr>
            <p:ph type="ftr" sz="quarter" idx="11"/>
          </p:nvPr>
        </p:nvSpPr>
        <p:spPr/>
        <p:txBody>
          <a:bodyPr/>
          <a:lstStyle/>
          <a:p>
            <a:r>
              <a:rPr lang="en-US"/>
              <a:t>"Experience in the design of fundamental couplers", S. Kazakov, Mumbai</a:t>
            </a:r>
          </a:p>
        </p:txBody>
      </p:sp>
      <p:sp>
        <p:nvSpPr>
          <p:cNvPr id="5" name="Slide Number Placeholder 4"/>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22469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2" name="Date Placeholder 21">
            <a:extLst>
              <a:ext uri="{FF2B5EF4-FFF2-40B4-BE49-F238E27FC236}">
                <a16:creationId xmlns:a16="http://schemas.microsoft.com/office/drawing/2014/main" id="{C950BCDD-DB02-4FC4-908E-0C3B24DA3D0B}"/>
              </a:ext>
            </a:extLst>
          </p:cNvPr>
          <p:cNvSpPr>
            <a:spLocks noGrp="1"/>
          </p:cNvSpPr>
          <p:nvPr>
            <p:ph type="dt" sz="half" idx="10"/>
          </p:nvPr>
        </p:nvSpPr>
        <p:spPr/>
        <p:txBody>
          <a:bodyPr/>
          <a:lstStyle/>
          <a:p>
            <a:fld id="{1DA5868E-B180-44D8-9565-4FE1211055FF}" type="datetime1">
              <a:rPr lang="en-US" smtClean="0"/>
              <a:t>9/3/2018</a:t>
            </a:fld>
            <a:endParaRPr lang="en-US"/>
          </a:p>
        </p:txBody>
      </p:sp>
      <p:sp>
        <p:nvSpPr>
          <p:cNvPr id="23" name="Footer Placeholder 22">
            <a:extLst>
              <a:ext uri="{FF2B5EF4-FFF2-40B4-BE49-F238E27FC236}">
                <a16:creationId xmlns:a16="http://schemas.microsoft.com/office/drawing/2014/main" id="{B588F9F1-EF66-41FA-8666-EEC7DE5BD2E4}"/>
              </a:ext>
            </a:extLst>
          </p:cNvPr>
          <p:cNvSpPr>
            <a:spLocks noGrp="1"/>
          </p:cNvSpPr>
          <p:nvPr>
            <p:ph type="ftr" sz="quarter" idx="11"/>
          </p:nvPr>
        </p:nvSpPr>
        <p:spPr/>
        <p:txBody>
          <a:bodyPr/>
          <a:lstStyle/>
          <a:p>
            <a:r>
              <a:rPr lang="en-US"/>
              <a:t>"Experience in the design of fundamental couplers", S. Kazakov, Mumbai</a:t>
            </a:r>
          </a:p>
        </p:txBody>
      </p:sp>
      <p:sp>
        <p:nvSpPr>
          <p:cNvPr id="24" name="Slide Number Placeholder 23">
            <a:extLst>
              <a:ext uri="{FF2B5EF4-FFF2-40B4-BE49-F238E27FC236}">
                <a16:creationId xmlns:a16="http://schemas.microsoft.com/office/drawing/2014/main" id="{678B7790-DD09-47F9-9AF8-2E3D12D2EF1E}"/>
              </a:ext>
            </a:extLst>
          </p:cNvPr>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175655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E5C7F6-FC3A-4D87-AC72-5741936A0788}" type="datetime1">
              <a:rPr lang="en-US" smtClean="0"/>
              <a:t>9/3/2018</a:t>
            </a:fld>
            <a:endParaRPr lang="en-US"/>
          </a:p>
        </p:txBody>
      </p:sp>
      <p:sp>
        <p:nvSpPr>
          <p:cNvPr id="6" name="Footer Placeholder 5"/>
          <p:cNvSpPr>
            <a:spLocks noGrp="1"/>
          </p:cNvSpPr>
          <p:nvPr>
            <p:ph type="ftr" sz="quarter" idx="11"/>
          </p:nvPr>
        </p:nvSpPr>
        <p:spPr/>
        <p:txBody>
          <a:bodyPr/>
          <a:lstStyle/>
          <a:p>
            <a:r>
              <a:rPr lang="en-US"/>
              <a:t>"Experience in the design of fundamental couplers", S. Kazakov, Mumbai</a:t>
            </a:r>
          </a:p>
        </p:txBody>
      </p:sp>
      <p:sp>
        <p:nvSpPr>
          <p:cNvPr id="7" name="Slide Number Placeholder 6"/>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130806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8EFC2-01E2-4DC1-94CA-F379FD71BA8F}" type="datetime1">
              <a:rPr lang="en-US" smtClean="0"/>
              <a:t>9/3/2018</a:t>
            </a:fld>
            <a:endParaRPr lang="en-US"/>
          </a:p>
        </p:txBody>
      </p:sp>
      <p:sp>
        <p:nvSpPr>
          <p:cNvPr id="6" name="Footer Placeholder 5"/>
          <p:cNvSpPr>
            <a:spLocks noGrp="1"/>
          </p:cNvSpPr>
          <p:nvPr>
            <p:ph type="ftr" sz="quarter" idx="11"/>
          </p:nvPr>
        </p:nvSpPr>
        <p:spPr/>
        <p:txBody>
          <a:bodyPr/>
          <a:lstStyle/>
          <a:p>
            <a:r>
              <a:rPr lang="en-US"/>
              <a:t>"Experience in the design of fundamental couplers", S. Kazakov, Mumbai</a:t>
            </a:r>
          </a:p>
        </p:txBody>
      </p:sp>
      <p:sp>
        <p:nvSpPr>
          <p:cNvPr id="7" name="Slide Number Placeholder 6"/>
          <p:cNvSpPr>
            <a:spLocks noGrp="1"/>
          </p:cNvSpPr>
          <p:nvPr>
            <p:ph type="sldNum" sz="quarter" idx="12"/>
          </p:nvPr>
        </p:nvSpPr>
        <p:spPr/>
        <p:txBody>
          <a:bodyPr/>
          <a:lstStyle/>
          <a:p>
            <a:fld id="{D88A3123-6FEB-437B-BB27-48C5D6B1ECD2}" type="slidenum">
              <a:rPr lang="en-US" smtClean="0"/>
              <a:t>‹#›</a:t>
            </a:fld>
            <a:endParaRPr lang="en-US"/>
          </a:p>
        </p:txBody>
      </p:sp>
    </p:spTree>
    <p:extLst>
      <p:ext uri="{BB962C8B-B14F-4D97-AF65-F5344CB8AC3E}">
        <p14:creationId xmlns:p14="http://schemas.microsoft.com/office/powerpoint/2010/main" val="180192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E53AD-2E5A-430B-A925-A45E344921E6}" type="datetime1">
              <a:rPr lang="en-US" smtClean="0"/>
              <a:t>9/3/2018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"Experience in the design of fundamental couplers", S. Kazakov, Mumbai</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A3123-6FEB-437B-BB27-48C5D6B1ECD2}" type="slidenum">
              <a:rPr lang="en-US" smtClean="0"/>
              <a:t>‹#›</a:t>
            </a:fld>
            <a:endParaRPr lang="en-US"/>
          </a:p>
        </p:txBody>
      </p:sp>
    </p:spTree>
    <p:extLst>
      <p:ext uri="{BB962C8B-B14F-4D97-AF65-F5344CB8AC3E}">
        <p14:creationId xmlns:p14="http://schemas.microsoft.com/office/powerpoint/2010/main" val="2758381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9.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5F73DE-7760-4AFA-9F48-09BC90566446}"/>
              </a:ext>
            </a:extLst>
          </p:cNvPr>
          <p:cNvSpPr/>
          <p:nvPr/>
        </p:nvSpPr>
        <p:spPr>
          <a:xfrm>
            <a:off x="1527068" y="1325296"/>
            <a:ext cx="5480988" cy="1938992"/>
          </a:xfrm>
          <a:prstGeom prst="rect">
            <a:avLst/>
          </a:prstGeom>
        </p:spPr>
        <p:txBody>
          <a:bodyPr wrap="none">
            <a:spAutoFit/>
          </a:bodyPr>
          <a:lstStyle/>
          <a:p>
            <a:pPr algn="ctr"/>
            <a:r>
              <a:rPr lang="en-US" sz="4000" b="1" dirty="0">
                <a:solidFill>
                  <a:srgbClr val="0070C0"/>
                </a:solidFill>
              </a:rPr>
              <a:t>Experience in the design </a:t>
            </a:r>
          </a:p>
          <a:p>
            <a:pPr algn="ctr"/>
            <a:r>
              <a:rPr lang="en-US" sz="4000" b="1" dirty="0">
                <a:solidFill>
                  <a:srgbClr val="0070C0"/>
                </a:solidFill>
              </a:rPr>
              <a:t>of </a:t>
            </a:r>
          </a:p>
          <a:p>
            <a:pPr algn="ctr"/>
            <a:r>
              <a:rPr lang="en-US" sz="4000" b="1" dirty="0">
                <a:solidFill>
                  <a:srgbClr val="0070C0"/>
                </a:solidFill>
              </a:rPr>
              <a:t>fundamental couplers.</a:t>
            </a:r>
          </a:p>
        </p:txBody>
      </p:sp>
      <p:sp>
        <p:nvSpPr>
          <p:cNvPr id="4" name="TextBox 3">
            <a:extLst>
              <a:ext uri="{FF2B5EF4-FFF2-40B4-BE49-F238E27FC236}">
                <a16:creationId xmlns:a16="http://schemas.microsoft.com/office/drawing/2014/main" id="{0936A92B-98FD-49D0-B025-5B21055778E3}"/>
              </a:ext>
            </a:extLst>
          </p:cNvPr>
          <p:cNvSpPr txBox="1"/>
          <p:nvPr/>
        </p:nvSpPr>
        <p:spPr>
          <a:xfrm>
            <a:off x="3395913" y="4369777"/>
            <a:ext cx="1961627" cy="584775"/>
          </a:xfrm>
          <a:prstGeom prst="rect">
            <a:avLst/>
          </a:prstGeom>
          <a:noFill/>
        </p:spPr>
        <p:txBody>
          <a:bodyPr wrap="none" rtlCol="0">
            <a:spAutoFit/>
          </a:bodyPr>
          <a:lstStyle/>
          <a:p>
            <a:r>
              <a:rPr lang="en-US" sz="3200" b="1" dirty="0">
                <a:solidFill>
                  <a:srgbClr val="0070C0"/>
                </a:solidFill>
              </a:rPr>
              <a:t>S. Kazakov</a:t>
            </a:r>
          </a:p>
        </p:txBody>
      </p:sp>
      <p:sp>
        <p:nvSpPr>
          <p:cNvPr id="5" name="TextBox 4">
            <a:extLst>
              <a:ext uri="{FF2B5EF4-FFF2-40B4-BE49-F238E27FC236}">
                <a16:creationId xmlns:a16="http://schemas.microsoft.com/office/drawing/2014/main" id="{B757EC69-0084-4519-978A-5AB68C61843A}"/>
              </a:ext>
            </a:extLst>
          </p:cNvPr>
          <p:cNvSpPr txBox="1"/>
          <p:nvPr/>
        </p:nvSpPr>
        <p:spPr>
          <a:xfrm>
            <a:off x="3587262" y="5794131"/>
            <a:ext cx="1694695" cy="461665"/>
          </a:xfrm>
          <a:prstGeom prst="rect">
            <a:avLst/>
          </a:prstGeom>
          <a:noFill/>
        </p:spPr>
        <p:txBody>
          <a:bodyPr wrap="none" rtlCol="0">
            <a:spAutoFit/>
          </a:bodyPr>
          <a:lstStyle/>
          <a:p>
            <a:r>
              <a:rPr lang="en-US" sz="2400" b="1" dirty="0">
                <a:solidFill>
                  <a:srgbClr val="0070C0"/>
                </a:solidFill>
              </a:rPr>
              <a:t>09/04/2018</a:t>
            </a:r>
          </a:p>
        </p:txBody>
      </p:sp>
    </p:spTree>
    <p:extLst>
      <p:ext uri="{BB962C8B-B14F-4D97-AF65-F5344CB8AC3E}">
        <p14:creationId xmlns:p14="http://schemas.microsoft.com/office/powerpoint/2010/main" val="3641404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166E0-15C4-48A5-8E91-CD2D7DDF0D35}"/>
              </a:ext>
            </a:extLst>
          </p:cNvPr>
          <p:cNvSpPr txBox="1"/>
          <p:nvPr/>
        </p:nvSpPr>
        <p:spPr>
          <a:xfrm>
            <a:off x="428506" y="325206"/>
            <a:ext cx="8286988" cy="3693319"/>
          </a:xfrm>
          <a:prstGeom prst="rect">
            <a:avLst/>
          </a:prstGeom>
          <a:noFill/>
        </p:spPr>
        <p:txBody>
          <a:bodyPr wrap="square" rtlCol="0">
            <a:spAutoFit/>
          </a:bodyPr>
          <a:lstStyle/>
          <a:p>
            <a:r>
              <a:rPr lang="en-US" dirty="0">
                <a:solidFill>
                  <a:srgbClr val="0070C0"/>
                </a:solidFill>
              </a:rPr>
              <a:t>When electron with energy ~0.05 ~1.5 kV hit a surface of materials, it</a:t>
            </a:r>
            <a:r>
              <a:rPr lang="ru-RU" dirty="0">
                <a:solidFill>
                  <a:srgbClr val="0070C0"/>
                </a:solidFill>
              </a:rPr>
              <a:t> </a:t>
            </a:r>
            <a:r>
              <a:rPr lang="en-US" dirty="0">
                <a:solidFill>
                  <a:srgbClr val="0070C0"/>
                </a:solidFill>
              </a:rPr>
              <a:t>knocks out a few secondary electrons (n&gt;1). These electrons are accelerated by alternative electrical field and hit the same (one surface </a:t>
            </a:r>
            <a:r>
              <a:rPr lang="en-US" dirty="0" err="1">
                <a:solidFill>
                  <a:srgbClr val="0070C0"/>
                </a:solidFill>
              </a:rPr>
              <a:t>multipactor</a:t>
            </a:r>
            <a:r>
              <a:rPr lang="en-US" dirty="0">
                <a:solidFill>
                  <a:srgbClr val="0070C0"/>
                </a:solidFill>
              </a:rPr>
              <a:t>) or opposite side (two side </a:t>
            </a:r>
            <a:r>
              <a:rPr lang="en-US" dirty="0" err="1">
                <a:solidFill>
                  <a:srgbClr val="0070C0"/>
                </a:solidFill>
              </a:rPr>
              <a:t>multipactor</a:t>
            </a:r>
            <a:r>
              <a:rPr lang="en-US" dirty="0">
                <a:solidFill>
                  <a:srgbClr val="0070C0"/>
                </a:solidFill>
              </a:rPr>
              <a:t>). Electrons knock out more electrons and under some condition (combination of frequency, electromagnetic field strength, secondary electron yield (SEY), distance between surfaces) an electron avalanche (n&gt;&gt; 1) can be formed. Moving electrons (current) can absorb essential part of RF energy and heat surfaces and can destroy the device. </a:t>
            </a:r>
          </a:p>
          <a:p>
            <a:endParaRPr lang="en-US" dirty="0">
              <a:solidFill>
                <a:srgbClr val="0070C0"/>
              </a:solidFill>
            </a:endParaRPr>
          </a:p>
          <a:p>
            <a:r>
              <a:rPr lang="en-US" dirty="0">
                <a:solidFill>
                  <a:srgbClr val="7030A0"/>
                </a:solidFill>
              </a:rPr>
              <a:t>How to avoid a </a:t>
            </a:r>
            <a:r>
              <a:rPr lang="en-US" dirty="0" err="1">
                <a:solidFill>
                  <a:srgbClr val="7030A0"/>
                </a:solidFill>
              </a:rPr>
              <a:t>multipactor</a:t>
            </a:r>
            <a:r>
              <a:rPr lang="en-US" dirty="0">
                <a:solidFill>
                  <a:srgbClr val="7030A0"/>
                </a:solidFill>
              </a:rPr>
              <a:t>?</a:t>
            </a:r>
          </a:p>
          <a:p>
            <a:pPr marL="285750" indent="-285750">
              <a:buFont typeface="Arial" panose="020B0604020202020204" pitchFamily="34" charset="0"/>
              <a:buChar char="•"/>
            </a:pPr>
            <a:r>
              <a:rPr lang="en-US" dirty="0">
                <a:solidFill>
                  <a:srgbClr val="0070C0"/>
                </a:solidFill>
              </a:rPr>
              <a:t>Use materials with low SEY.</a:t>
            </a:r>
          </a:p>
          <a:p>
            <a:pPr marL="285750" indent="-285750">
              <a:buFont typeface="Arial" panose="020B0604020202020204" pitchFamily="34" charset="0"/>
              <a:buChar char="•"/>
            </a:pPr>
            <a:r>
              <a:rPr lang="en-US" dirty="0">
                <a:solidFill>
                  <a:srgbClr val="0070C0"/>
                </a:solidFill>
              </a:rPr>
              <a:t>Avoid </a:t>
            </a:r>
            <a:r>
              <a:rPr lang="en-US" dirty="0" err="1">
                <a:solidFill>
                  <a:srgbClr val="0070C0"/>
                </a:solidFill>
              </a:rPr>
              <a:t>multipactor</a:t>
            </a:r>
            <a:r>
              <a:rPr lang="en-US" dirty="0">
                <a:solidFill>
                  <a:srgbClr val="0070C0"/>
                </a:solidFill>
              </a:rPr>
              <a:t> conditions (combination of frequency, power and sizes)</a:t>
            </a:r>
          </a:p>
          <a:p>
            <a:pPr marL="285750" indent="-285750">
              <a:buFont typeface="Arial" panose="020B0604020202020204" pitchFamily="34" charset="0"/>
              <a:buChar char="•"/>
            </a:pPr>
            <a:r>
              <a:rPr lang="en-US" dirty="0">
                <a:solidFill>
                  <a:srgbClr val="0070C0"/>
                </a:solidFill>
              </a:rPr>
              <a:t>Destroy </a:t>
            </a:r>
            <a:r>
              <a:rPr lang="en-US" dirty="0" err="1">
                <a:solidFill>
                  <a:srgbClr val="0070C0"/>
                </a:solidFill>
              </a:rPr>
              <a:t>multipactor</a:t>
            </a:r>
            <a:r>
              <a:rPr lang="en-US" dirty="0">
                <a:solidFill>
                  <a:srgbClr val="0070C0"/>
                </a:solidFill>
              </a:rPr>
              <a:t> conditions by applying DC electric field (bias)</a:t>
            </a:r>
          </a:p>
        </p:txBody>
      </p:sp>
      <p:sp>
        <p:nvSpPr>
          <p:cNvPr id="6" name="TextBox 5">
            <a:extLst>
              <a:ext uri="{FF2B5EF4-FFF2-40B4-BE49-F238E27FC236}">
                <a16:creationId xmlns:a16="http://schemas.microsoft.com/office/drawing/2014/main" id="{D969239A-5CC8-4CF2-A882-5811DF4E7831}"/>
              </a:ext>
            </a:extLst>
          </p:cNvPr>
          <p:cNvSpPr txBox="1"/>
          <p:nvPr/>
        </p:nvSpPr>
        <p:spPr>
          <a:xfrm>
            <a:off x="512677" y="4285054"/>
            <a:ext cx="237566" cy="369332"/>
          </a:xfrm>
          <a:prstGeom prst="rect">
            <a:avLst/>
          </a:prstGeom>
          <a:noFill/>
        </p:spPr>
        <p:txBody>
          <a:bodyPr wrap="none" rtlCol="0">
            <a:spAutoFit/>
          </a:bodyPr>
          <a:lstStyle/>
          <a:p>
            <a:r>
              <a:rPr lang="en-US" dirty="0"/>
              <a:t> </a:t>
            </a:r>
          </a:p>
        </p:txBody>
      </p:sp>
      <p:sp>
        <p:nvSpPr>
          <p:cNvPr id="7" name="TextBox 6">
            <a:extLst>
              <a:ext uri="{FF2B5EF4-FFF2-40B4-BE49-F238E27FC236}">
                <a16:creationId xmlns:a16="http://schemas.microsoft.com/office/drawing/2014/main" id="{4FF91C1C-67DD-4244-877F-DA1B108093C0}"/>
              </a:ext>
            </a:extLst>
          </p:cNvPr>
          <p:cNvSpPr txBox="1"/>
          <p:nvPr/>
        </p:nvSpPr>
        <p:spPr>
          <a:xfrm>
            <a:off x="512677" y="4191926"/>
            <a:ext cx="5136278" cy="646331"/>
          </a:xfrm>
          <a:prstGeom prst="rect">
            <a:avLst/>
          </a:prstGeom>
          <a:noFill/>
        </p:spPr>
        <p:txBody>
          <a:bodyPr wrap="none" rtlCol="0">
            <a:spAutoFit/>
          </a:bodyPr>
          <a:lstStyle/>
          <a:p>
            <a:r>
              <a:rPr lang="en-US" dirty="0">
                <a:solidFill>
                  <a:srgbClr val="7030A0"/>
                </a:solidFill>
              </a:rPr>
              <a:t>SEY of different materials:</a:t>
            </a:r>
          </a:p>
          <a:p>
            <a:r>
              <a:rPr lang="en-US" dirty="0">
                <a:solidFill>
                  <a:srgbClr val="7030A0"/>
                </a:solidFill>
              </a:rPr>
              <a:t>Typically metals have SEY &gt; 1 and dielectrics SEY &gt;&gt;1</a:t>
            </a:r>
          </a:p>
        </p:txBody>
      </p:sp>
      <p:sp>
        <p:nvSpPr>
          <p:cNvPr id="8" name="TextBox 7">
            <a:extLst>
              <a:ext uri="{FF2B5EF4-FFF2-40B4-BE49-F238E27FC236}">
                <a16:creationId xmlns:a16="http://schemas.microsoft.com/office/drawing/2014/main" id="{67949456-E24B-4ECC-9D7B-3D1CEC42BE34}"/>
              </a:ext>
            </a:extLst>
          </p:cNvPr>
          <p:cNvSpPr txBox="1"/>
          <p:nvPr/>
        </p:nvSpPr>
        <p:spPr>
          <a:xfrm>
            <a:off x="512677" y="5011659"/>
            <a:ext cx="8045954" cy="1200329"/>
          </a:xfrm>
          <a:prstGeom prst="rect">
            <a:avLst/>
          </a:prstGeom>
          <a:noFill/>
        </p:spPr>
        <p:txBody>
          <a:bodyPr wrap="square" rtlCol="0">
            <a:spAutoFit/>
          </a:bodyPr>
          <a:lstStyle/>
          <a:p>
            <a:r>
              <a:rPr lang="en-US" dirty="0">
                <a:solidFill>
                  <a:srgbClr val="0070C0"/>
                </a:solidFill>
              </a:rPr>
              <a:t>SEY depends on surface condition. Typically pure metal surface has less SEY then contaminated or oxidized surface. As result, </a:t>
            </a:r>
            <a:r>
              <a:rPr lang="en-US" dirty="0" err="1">
                <a:solidFill>
                  <a:srgbClr val="0070C0"/>
                </a:solidFill>
              </a:rPr>
              <a:t>multipactor</a:t>
            </a:r>
            <a:r>
              <a:rPr lang="en-US" dirty="0">
                <a:solidFill>
                  <a:srgbClr val="0070C0"/>
                </a:solidFill>
              </a:rPr>
              <a:t> can be conditioning. Election bombardment clean the surface and SYE gradually decrease. Finally </a:t>
            </a:r>
            <a:r>
              <a:rPr lang="en-US" dirty="0" err="1">
                <a:solidFill>
                  <a:srgbClr val="0070C0"/>
                </a:solidFill>
              </a:rPr>
              <a:t>multipactor</a:t>
            </a:r>
            <a:r>
              <a:rPr lang="en-US" dirty="0">
                <a:solidFill>
                  <a:srgbClr val="0070C0"/>
                </a:solidFill>
              </a:rPr>
              <a:t> can disappear. We call this procedure “conditioning”.</a:t>
            </a:r>
          </a:p>
        </p:txBody>
      </p:sp>
      <p:sp>
        <p:nvSpPr>
          <p:cNvPr id="2" name="Date Placeholder 1">
            <a:extLst>
              <a:ext uri="{FF2B5EF4-FFF2-40B4-BE49-F238E27FC236}">
                <a16:creationId xmlns:a16="http://schemas.microsoft.com/office/drawing/2014/main" id="{45D26C36-DC47-4365-897B-A6C4AAFE0847}"/>
              </a:ext>
            </a:extLst>
          </p:cNvPr>
          <p:cNvSpPr>
            <a:spLocks noGrp="1"/>
          </p:cNvSpPr>
          <p:nvPr>
            <p:ph type="dt" sz="half" idx="10"/>
          </p:nvPr>
        </p:nvSpPr>
        <p:spPr/>
        <p:txBody>
          <a:bodyPr/>
          <a:lstStyle/>
          <a:p>
            <a:fld id="{98A92368-899B-4B3C-A4C8-B5C566C6EF5B}" type="datetime1">
              <a:rPr lang="en-US" smtClean="0"/>
              <a:t>9/3/2018</a:t>
            </a:fld>
            <a:endParaRPr lang="en-US"/>
          </a:p>
        </p:txBody>
      </p:sp>
      <p:sp>
        <p:nvSpPr>
          <p:cNvPr id="3" name="Footer Placeholder 2">
            <a:extLst>
              <a:ext uri="{FF2B5EF4-FFF2-40B4-BE49-F238E27FC236}">
                <a16:creationId xmlns:a16="http://schemas.microsoft.com/office/drawing/2014/main" id="{3C3CB786-A287-4E05-BF12-CE40115A15D7}"/>
              </a:ext>
            </a:extLst>
          </p:cNvPr>
          <p:cNvSpPr>
            <a:spLocks noGrp="1"/>
          </p:cNvSpPr>
          <p:nvPr>
            <p:ph type="ftr" sz="quarter" idx="11"/>
          </p:nvPr>
        </p:nvSpPr>
        <p:spPr>
          <a:xfrm>
            <a:off x="1995853" y="6350231"/>
            <a:ext cx="4897315" cy="365125"/>
          </a:xfrm>
        </p:spPr>
        <p:txBody>
          <a:bodyPr/>
          <a:lstStyle/>
          <a:p>
            <a:r>
              <a:rPr lang="en-US" dirty="0"/>
              <a:t>"Experience in the design of fundamental couplers", S. Kazakov, Mumbai</a:t>
            </a:r>
          </a:p>
        </p:txBody>
      </p:sp>
      <p:sp>
        <p:nvSpPr>
          <p:cNvPr id="5" name="Slide Number Placeholder 4">
            <a:extLst>
              <a:ext uri="{FF2B5EF4-FFF2-40B4-BE49-F238E27FC236}">
                <a16:creationId xmlns:a16="http://schemas.microsoft.com/office/drawing/2014/main" id="{D51DC240-C183-4ED8-BD3C-B80C32F5FCE8}"/>
              </a:ext>
            </a:extLst>
          </p:cNvPr>
          <p:cNvSpPr>
            <a:spLocks noGrp="1"/>
          </p:cNvSpPr>
          <p:nvPr>
            <p:ph type="sldNum" sz="quarter" idx="12"/>
          </p:nvPr>
        </p:nvSpPr>
        <p:spPr/>
        <p:txBody>
          <a:bodyPr/>
          <a:lstStyle/>
          <a:p>
            <a:fld id="{D88A3123-6FEB-437B-BB27-48C5D6B1ECD2}" type="slidenum">
              <a:rPr lang="en-US" smtClean="0"/>
              <a:t>10</a:t>
            </a:fld>
            <a:endParaRPr lang="en-US"/>
          </a:p>
        </p:txBody>
      </p:sp>
    </p:spTree>
    <p:extLst>
      <p:ext uri="{BB962C8B-B14F-4D97-AF65-F5344CB8AC3E}">
        <p14:creationId xmlns:p14="http://schemas.microsoft.com/office/powerpoint/2010/main" val="392511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6B5357-BC95-45DC-BE2A-821ADAFBB6A8}"/>
              </a:ext>
            </a:extLst>
          </p:cNvPr>
          <p:cNvPicPr>
            <a:picLocks noChangeAspect="1"/>
          </p:cNvPicPr>
          <p:nvPr/>
        </p:nvPicPr>
        <p:blipFill>
          <a:blip r:embed="rId2"/>
          <a:stretch>
            <a:fillRect/>
          </a:stretch>
        </p:blipFill>
        <p:spPr>
          <a:xfrm>
            <a:off x="338502" y="1155185"/>
            <a:ext cx="4626162" cy="2794506"/>
          </a:xfrm>
          <a:prstGeom prst="rect">
            <a:avLst/>
          </a:prstGeom>
        </p:spPr>
      </p:pic>
      <p:sp>
        <p:nvSpPr>
          <p:cNvPr id="3" name="Rectangle 2">
            <a:extLst>
              <a:ext uri="{FF2B5EF4-FFF2-40B4-BE49-F238E27FC236}">
                <a16:creationId xmlns:a16="http://schemas.microsoft.com/office/drawing/2014/main" id="{A9AC70EB-83A0-4B14-8414-97B79FBACE7F}"/>
              </a:ext>
            </a:extLst>
          </p:cNvPr>
          <p:cNvSpPr/>
          <p:nvPr/>
        </p:nvSpPr>
        <p:spPr>
          <a:xfrm>
            <a:off x="325313" y="133953"/>
            <a:ext cx="7491047" cy="738664"/>
          </a:xfrm>
          <a:prstGeom prst="rect">
            <a:avLst/>
          </a:prstGeom>
        </p:spPr>
        <p:txBody>
          <a:bodyPr wrap="square">
            <a:spAutoFit/>
          </a:bodyPr>
          <a:lstStyle/>
          <a:p>
            <a:r>
              <a:rPr lang="en-US" sz="1400" dirty="0"/>
              <a:t>“THE SECONDARY ELECTRON YIELD OF TECHNICAL MATERIALS AND ITS VARIATION WITH SURFACE TREATMENTS” V. </a:t>
            </a:r>
            <a:r>
              <a:rPr lang="en-US" sz="1400" dirty="0" err="1"/>
              <a:t>Baglin</a:t>
            </a:r>
            <a:r>
              <a:rPr lang="en-US" sz="1400" dirty="0"/>
              <a:t>, J. Bojko1 , O. </a:t>
            </a:r>
            <a:r>
              <a:rPr lang="en-US" sz="1400" dirty="0" err="1"/>
              <a:t>Gröbner</a:t>
            </a:r>
            <a:r>
              <a:rPr lang="en-US" sz="1400" dirty="0"/>
              <a:t>, B. </a:t>
            </a:r>
            <a:r>
              <a:rPr lang="en-US" sz="1400" dirty="0" err="1"/>
              <a:t>Henrist</a:t>
            </a:r>
            <a:r>
              <a:rPr lang="en-US" sz="1400" dirty="0"/>
              <a:t>, N. </a:t>
            </a:r>
            <a:r>
              <a:rPr lang="en-US" sz="1400" dirty="0" err="1"/>
              <a:t>Hilleret</a:t>
            </a:r>
            <a:r>
              <a:rPr lang="en-US" sz="1400" dirty="0"/>
              <a:t>, C. </a:t>
            </a:r>
            <a:r>
              <a:rPr lang="en-US" sz="1400" dirty="0" err="1"/>
              <a:t>Scheuerlein</a:t>
            </a:r>
            <a:r>
              <a:rPr lang="en-US" sz="1400" dirty="0"/>
              <a:t>, M. </a:t>
            </a:r>
            <a:r>
              <a:rPr lang="en-US" sz="1400" dirty="0" err="1"/>
              <a:t>Taborelli</a:t>
            </a:r>
            <a:r>
              <a:rPr lang="en-US" sz="1400" dirty="0"/>
              <a:t> CERN, Geneva, Switzerland</a:t>
            </a:r>
          </a:p>
        </p:txBody>
      </p:sp>
      <p:pic>
        <p:nvPicPr>
          <p:cNvPr id="4" name="Picture 3">
            <a:extLst>
              <a:ext uri="{FF2B5EF4-FFF2-40B4-BE49-F238E27FC236}">
                <a16:creationId xmlns:a16="http://schemas.microsoft.com/office/drawing/2014/main" id="{DE9BD8BB-24AD-4D6F-AD1B-0421949BDD68}"/>
              </a:ext>
            </a:extLst>
          </p:cNvPr>
          <p:cNvPicPr>
            <a:picLocks noChangeAspect="1"/>
          </p:cNvPicPr>
          <p:nvPr/>
        </p:nvPicPr>
        <p:blipFill>
          <a:blip r:embed="rId3"/>
          <a:stretch>
            <a:fillRect/>
          </a:stretch>
        </p:blipFill>
        <p:spPr>
          <a:xfrm>
            <a:off x="4382189" y="3644572"/>
            <a:ext cx="4875305" cy="2894341"/>
          </a:xfrm>
          <a:prstGeom prst="rect">
            <a:avLst/>
          </a:prstGeom>
        </p:spPr>
      </p:pic>
      <p:sp>
        <p:nvSpPr>
          <p:cNvPr id="5" name="TextBox 4">
            <a:extLst>
              <a:ext uri="{FF2B5EF4-FFF2-40B4-BE49-F238E27FC236}">
                <a16:creationId xmlns:a16="http://schemas.microsoft.com/office/drawing/2014/main" id="{ADA657F2-9E68-4976-9901-FA47F510C6BA}"/>
              </a:ext>
            </a:extLst>
          </p:cNvPr>
          <p:cNvSpPr txBox="1"/>
          <p:nvPr/>
        </p:nvSpPr>
        <p:spPr>
          <a:xfrm rot="16200000">
            <a:off x="62260" y="1980447"/>
            <a:ext cx="526106" cy="369332"/>
          </a:xfrm>
          <a:prstGeom prst="rect">
            <a:avLst/>
          </a:prstGeom>
          <a:noFill/>
        </p:spPr>
        <p:txBody>
          <a:bodyPr wrap="none" rtlCol="0">
            <a:spAutoFit/>
          </a:bodyPr>
          <a:lstStyle/>
          <a:p>
            <a:r>
              <a:rPr lang="en-US" b="1" dirty="0"/>
              <a:t>SEY</a:t>
            </a:r>
          </a:p>
        </p:txBody>
      </p:sp>
      <p:sp>
        <p:nvSpPr>
          <p:cNvPr id="6" name="TextBox 5">
            <a:extLst>
              <a:ext uri="{FF2B5EF4-FFF2-40B4-BE49-F238E27FC236}">
                <a16:creationId xmlns:a16="http://schemas.microsoft.com/office/drawing/2014/main" id="{73377525-075F-4D82-BAA1-DF5D4F2EC2FC}"/>
              </a:ext>
            </a:extLst>
          </p:cNvPr>
          <p:cNvSpPr txBox="1"/>
          <p:nvPr/>
        </p:nvSpPr>
        <p:spPr>
          <a:xfrm rot="16200000">
            <a:off x="3658316" y="5107733"/>
            <a:ext cx="526106" cy="369332"/>
          </a:xfrm>
          <a:prstGeom prst="rect">
            <a:avLst/>
          </a:prstGeom>
          <a:noFill/>
        </p:spPr>
        <p:txBody>
          <a:bodyPr wrap="square" rtlCol="0">
            <a:spAutoFit/>
          </a:bodyPr>
          <a:lstStyle/>
          <a:p>
            <a:r>
              <a:rPr lang="en-US" b="1" dirty="0"/>
              <a:t>SEY</a:t>
            </a:r>
          </a:p>
        </p:txBody>
      </p:sp>
      <p:sp>
        <p:nvSpPr>
          <p:cNvPr id="7" name="TextBox 6">
            <a:extLst>
              <a:ext uri="{FF2B5EF4-FFF2-40B4-BE49-F238E27FC236}">
                <a16:creationId xmlns:a16="http://schemas.microsoft.com/office/drawing/2014/main" id="{BF6BF70D-842D-4814-824A-905BCA1A925B}"/>
              </a:ext>
            </a:extLst>
          </p:cNvPr>
          <p:cNvSpPr txBox="1"/>
          <p:nvPr/>
        </p:nvSpPr>
        <p:spPr>
          <a:xfrm>
            <a:off x="5357306" y="3275240"/>
            <a:ext cx="3158044" cy="369332"/>
          </a:xfrm>
          <a:prstGeom prst="rect">
            <a:avLst/>
          </a:prstGeom>
          <a:noFill/>
        </p:spPr>
        <p:txBody>
          <a:bodyPr wrap="none" rtlCol="0">
            <a:spAutoFit/>
          </a:bodyPr>
          <a:lstStyle/>
          <a:p>
            <a:r>
              <a:rPr lang="en-US" dirty="0"/>
              <a:t> </a:t>
            </a:r>
            <a:r>
              <a:rPr lang="en-US" b="1" dirty="0">
                <a:solidFill>
                  <a:srgbClr val="0070C0"/>
                </a:solidFill>
              </a:rPr>
              <a:t>SEY oxidized and pure copper </a:t>
            </a:r>
          </a:p>
        </p:txBody>
      </p:sp>
      <p:sp>
        <p:nvSpPr>
          <p:cNvPr id="8" name="Rectangle 7">
            <a:extLst>
              <a:ext uri="{FF2B5EF4-FFF2-40B4-BE49-F238E27FC236}">
                <a16:creationId xmlns:a16="http://schemas.microsoft.com/office/drawing/2014/main" id="{E4828EEB-1E87-4A02-9C06-1461FC67E241}"/>
              </a:ext>
            </a:extLst>
          </p:cNvPr>
          <p:cNvSpPr/>
          <p:nvPr/>
        </p:nvSpPr>
        <p:spPr>
          <a:xfrm>
            <a:off x="1498462" y="855110"/>
            <a:ext cx="2607573" cy="369332"/>
          </a:xfrm>
          <a:prstGeom prst="rect">
            <a:avLst/>
          </a:prstGeom>
        </p:spPr>
        <p:txBody>
          <a:bodyPr wrap="none">
            <a:spAutoFit/>
          </a:bodyPr>
          <a:lstStyle/>
          <a:p>
            <a:r>
              <a:rPr lang="en-US" b="1" dirty="0">
                <a:solidFill>
                  <a:srgbClr val="0070C0"/>
                </a:solidFill>
              </a:rPr>
              <a:t>SEY of different materials</a:t>
            </a:r>
          </a:p>
        </p:txBody>
      </p:sp>
      <p:sp>
        <p:nvSpPr>
          <p:cNvPr id="9" name="Date Placeholder 8">
            <a:extLst>
              <a:ext uri="{FF2B5EF4-FFF2-40B4-BE49-F238E27FC236}">
                <a16:creationId xmlns:a16="http://schemas.microsoft.com/office/drawing/2014/main" id="{9FA35285-B9F2-40B9-9CAC-ED9F5395C38E}"/>
              </a:ext>
            </a:extLst>
          </p:cNvPr>
          <p:cNvSpPr>
            <a:spLocks noGrp="1"/>
          </p:cNvSpPr>
          <p:nvPr>
            <p:ph type="dt" sz="half" idx="10"/>
          </p:nvPr>
        </p:nvSpPr>
        <p:spPr/>
        <p:txBody>
          <a:bodyPr/>
          <a:lstStyle/>
          <a:p>
            <a:fld id="{6A4F1824-2722-4D3B-8CC6-A1532047682B}" type="datetime1">
              <a:rPr lang="en-US" smtClean="0"/>
              <a:t>9/3/2018</a:t>
            </a:fld>
            <a:endParaRPr lang="en-US"/>
          </a:p>
        </p:txBody>
      </p:sp>
      <p:sp>
        <p:nvSpPr>
          <p:cNvPr id="10" name="Footer Placeholder 9">
            <a:extLst>
              <a:ext uri="{FF2B5EF4-FFF2-40B4-BE49-F238E27FC236}">
                <a16:creationId xmlns:a16="http://schemas.microsoft.com/office/drawing/2014/main" id="{CC8F4F48-2B58-4C49-9AA6-966D9CBFAE5A}"/>
              </a:ext>
            </a:extLst>
          </p:cNvPr>
          <p:cNvSpPr>
            <a:spLocks noGrp="1"/>
          </p:cNvSpPr>
          <p:nvPr>
            <p:ph type="ftr" sz="quarter" idx="11"/>
          </p:nvPr>
        </p:nvSpPr>
        <p:spPr>
          <a:xfrm>
            <a:off x="1943100" y="6439078"/>
            <a:ext cx="5257800" cy="365125"/>
          </a:xfrm>
        </p:spPr>
        <p:txBody>
          <a:bodyPr/>
          <a:lstStyle/>
          <a:p>
            <a:r>
              <a:rPr lang="en-US" dirty="0"/>
              <a:t>"Experience in the design of fundamental couplers", S. Kazakov, Mumbai</a:t>
            </a:r>
          </a:p>
        </p:txBody>
      </p:sp>
      <p:sp>
        <p:nvSpPr>
          <p:cNvPr id="11" name="Slide Number Placeholder 10">
            <a:extLst>
              <a:ext uri="{FF2B5EF4-FFF2-40B4-BE49-F238E27FC236}">
                <a16:creationId xmlns:a16="http://schemas.microsoft.com/office/drawing/2014/main" id="{A421C5E9-3953-421E-A2E0-D5A3B9B8D327}"/>
              </a:ext>
            </a:extLst>
          </p:cNvPr>
          <p:cNvSpPr>
            <a:spLocks noGrp="1"/>
          </p:cNvSpPr>
          <p:nvPr>
            <p:ph type="sldNum" sz="quarter" idx="12"/>
          </p:nvPr>
        </p:nvSpPr>
        <p:spPr/>
        <p:txBody>
          <a:bodyPr/>
          <a:lstStyle/>
          <a:p>
            <a:fld id="{D88A3123-6FEB-437B-BB27-48C5D6B1ECD2}" type="slidenum">
              <a:rPr lang="en-US" smtClean="0"/>
              <a:t>11</a:t>
            </a:fld>
            <a:endParaRPr lang="en-US"/>
          </a:p>
        </p:txBody>
      </p:sp>
    </p:spTree>
    <p:extLst>
      <p:ext uri="{BB962C8B-B14F-4D97-AF65-F5344CB8AC3E}">
        <p14:creationId xmlns:p14="http://schemas.microsoft.com/office/powerpoint/2010/main" val="164951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79E2BA-2C86-43FF-A539-9B14BA240C93}"/>
              </a:ext>
            </a:extLst>
          </p:cNvPr>
          <p:cNvSpPr txBox="1"/>
          <p:nvPr/>
        </p:nvSpPr>
        <p:spPr>
          <a:xfrm>
            <a:off x="488985" y="136524"/>
            <a:ext cx="8497415" cy="1200329"/>
          </a:xfrm>
          <a:prstGeom prst="rect">
            <a:avLst/>
          </a:prstGeom>
          <a:noFill/>
        </p:spPr>
        <p:txBody>
          <a:bodyPr wrap="square" rtlCol="0">
            <a:spAutoFit/>
          </a:bodyPr>
          <a:lstStyle/>
          <a:p>
            <a:r>
              <a:rPr lang="en-US" dirty="0">
                <a:solidFill>
                  <a:srgbClr val="7030A0"/>
                </a:solidFill>
              </a:rPr>
              <a:t>For successful conditioning it is important to have the surface clean as much as possible from the beginning. Baking before an operation helps much. It reduces number of molecules of residual gases and water on the surfaces. </a:t>
            </a:r>
          </a:p>
          <a:p>
            <a:r>
              <a:rPr lang="en-US" dirty="0">
                <a:solidFill>
                  <a:srgbClr val="0070C0"/>
                </a:solidFill>
              </a:rPr>
              <a:t>We do 120C baking x 48 hours of cavity and couplers before operation.</a:t>
            </a:r>
          </a:p>
        </p:txBody>
      </p:sp>
      <p:sp>
        <p:nvSpPr>
          <p:cNvPr id="4" name="TextBox 3">
            <a:extLst>
              <a:ext uri="{FF2B5EF4-FFF2-40B4-BE49-F238E27FC236}">
                <a16:creationId xmlns:a16="http://schemas.microsoft.com/office/drawing/2014/main" id="{AEB7593B-7B78-4A60-B0C6-9C17651BDD5B}"/>
              </a:ext>
            </a:extLst>
          </p:cNvPr>
          <p:cNvSpPr txBox="1"/>
          <p:nvPr/>
        </p:nvSpPr>
        <p:spPr>
          <a:xfrm>
            <a:off x="488985" y="1446215"/>
            <a:ext cx="8539501" cy="2585323"/>
          </a:xfrm>
          <a:prstGeom prst="rect">
            <a:avLst/>
          </a:prstGeom>
          <a:noFill/>
        </p:spPr>
        <p:txBody>
          <a:bodyPr wrap="square" rtlCol="0">
            <a:spAutoFit/>
          </a:bodyPr>
          <a:lstStyle/>
          <a:p>
            <a:r>
              <a:rPr lang="en-US" dirty="0">
                <a:solidFill>
                  <a:srgbClr val="7030A0"/>
                </a:solidFill>
              </a:rPr>
              <a:t>The typical material for RF window is alumina ceramics (aluminum oxide). It is dielectric and has rather big SEY  ~5 ~10. It makes a surface of ceramics the most probable place of </a:t>
            </a:r>
            <a:r>
              <a:rPr lang="en-US" dirty="0" err="1">
                <a:solidFill>
                  <a:srgbClr val="7030A0"/>
                </a:solidFill>
              </a:rPr>
              <a:t>multipactor</a:t>
            </a:r>
            <a:r>
              <a:rPr lang="en-US" dirty="0">
                <a:solidFill>
                  <a:srgbClr val="7030A0"/>
                </a:solidFill>
              </a:rPr>
              <a:t>.  To avoid this the surface of ceramics is coated with materials with low SEY. The most commonly used material</a:t>
            </a:r>
            <a:r>
              <a:rPr lang="ru-RU" dirty="0">
                <a:solidFill>
                  <a:srgbClr val="7030A0"/>
                </a:solidFill>
              </a:rPr>
              <a:t> </a:t>
            </a:r>
            <a:r>
              <a:rPr lang="en-US" dirty="0">
                <a:solidFill>
                  <a:srgbClr val="7030A0"/>
                </a:solidFill>
              </a:rPr>
              <a:t>is Titanium nitride, </a:t>
            </a:r>
            <a:r>
              <a:rPr lang="en-US" dirty="0" err="1">
                <a:solidFill>
                  <a:srgbClr val="7030A0"/>
                </a:solidFill>
              </a:rPr>
              <a:t>TiN</a:t>
            </a:r>
            <a:r>
              <a:rPr lang="en-US" dirty="0">
                <a:solidFill>
                  <a:srgbClr val="7030A0"/>
                </a:solidFill>
              </a:rPr>
              <a:t>.</a:t>
            </a:r>
          </a:p>
          <a:p>
            <a:r>
              <a:rPr lang="en-US" dirty="0" err="1">
                <a:solidFill>
                  <a:srgbClr val="7030A0"/>
                </a:solidFill>
              </a:rPr>
              <a:t>TiN</a:t>
            </a:r>
            <a:r>
              <a:rPr lang="en-US" dirty="0">
                <a:solidFill>
                  <a:srgbClr val="7030A0"/>
                </a:solidFill>
              </a:rPr>
              <a:t> is conductor and film on the ceramic must be rather thin, ~ 1 ~10nm to avoid additional RF losses on the ceramic surface.</a:t>
            </a:r>
          </a:p>
          <a:p>
            <a:endParaRPr lang="en-US" dirty="0"/>
          </a:p>
          <a:p>
            <a:r>
              <a:rPr lang="en-US" dirty="0">
                <a:solidFill>
                  <a:srgbClr val="0070C0"/>
                </a:solidFill>
              </a:rPr>
              <a:t>CERN uses TiO</a:t>
            </a:r>
            <a:r>
              <a:rPr lang="en-US" sz="2400" baseline="-25000" dirty="0">
                <a:solidFill>
                  <a:srgbClr val="0070C0"/>
                </a:solidFill>
              </a:rPr>
              <a:t>2</a:t>
            </a:r>
            <a:r>
              <a:rPr lang="en-US" dirty="0">
                <a:solidFill>
                  <a:srgbClr val="0070C0"/>
                </a:solidFill>
              </a:rPr>
              <a:t> instead of </a:t>
            </a:r>
            <a:r>
              <a:rPr lang="en-US" dirty="0" err="1">
                <a:solidFill>
                  <a:srgbClr val="0070C0"/>
                </a:solidFill>
              </a:rPr>
              <a:t>TiN</a:t>
            </a:r>
            <a:r>
              <a:rPr lang="en-US" dirty="0">
                <a:solidFill>
                  <a:srgbClr val="0070C0"/>
                </a:solidFill>
              </a:rPr>
              <a:t>. Surface is coated by pure </a:t>
            </a:r>
            <a:r>
              <a:rPr lang="en-US" dirty="0" err="1">
                <a:solidFill>
                  <a:srgbClr val="0070C0"/>
                </a:solidFill>
              </a:rPr>
              <a:t>Ti</a:t>
            </a:r>
            <a:r>
              <a:rPr lang="en-US" dirty="0">
                <a:solidFill>
                  <a:srgbClr val="0070C0"/>
                </a:solidFill>
              </a:rPr>
              <a:t> in vacuum. Then surface is exposed to atmosphere and </a:t>
            </a:r>
            <a:r>
              <a:rPr lang="en-US" dirty="0" err="1">
                <a:solidFill>
                  <a:srgbClr val="0070C0"/>
                </a:solidFill>
              </a:rPr>
              <a:t>Ti</a:t>
            </a:r>
            <a:r>
              <a:rPr lang="en-US" dirty="0">
                <a:solidFill>
                  <a:srgbClr val="0070C0"/>
                </a:solidFill>
              </a:rPr>
              <a:t> is oxidized.</a:t>
            </a:r>
          </a:p>
        </p:txBody>
      </p:sp>
      <p:pic>
        <p:nvPicPr>
          <p:cNvPr id="2050" name="Picture 2" descr="https://lh3.googleusercontent.com/7uoBLAZ6XBX1h_yO13orJSuYFVDQaES6_mprdv-kenAI-wmkn3X-7czaUUrItG6eO6WDxZsCrtNk-WiWCSppRO6O4aVLOFBtsaqfmX2Wp3a0o0c_QbCHeraYsKDchwAkzWjITb9mtDu-0KzCetb2-fXYkOcampKmn0wuOh0YqB6oJyKMsYNXNNEOc3PNpjAfaGAIMvKTkEAA8PcvkBFI2zQUG-AgT26ZSyF5LXd8DLGtXdnJbRUXPGotgAjf6e-2DNWdacUj8pslmvtr_Z2uNeABVzXvgiO1DssCfAmCzOgUeO-hRSh7w_5VhpqX_QA77T-TkV1KQKyQLURa7NeOjeKnS2YWGVAnIzOoAYLH5hFqjRum6H3e7PGFhbUBt-nB-u4kLe28f64n-DdUdyH2zU9kau5dwP5Ni5B8WBdaYiIqJ3XEr73npcLebLK7grawFXS5y0dTdwD_eF2IVHyNY-mhUWEVfGjsjZAVjpnqDmOiHGHs3b6_1EsoXonF6OtZF3HK9sNp9Hg3LLOlK727CjJidgrObV9aXNlfLhcqvAG71JUuKA9wQuhfWYT9KqfU2MPub50lYwlgshJzUXwbbKYktHE9x4yPfMbdHXU5ifbi4BDoUuUtDAHzfWv1h9rqNH3knpaV8Is2J7h3AF8aFIwcZXfkFN-rOA9BiCvn5N6lb4zQpwak3-Cr=w1369-h913-no">
            <a:extLst>
              <a:ext uri="{FF2B5EF4-FFF2-40B4-BE49-F238E27FC236}">
                <a16:creationId xmlns:a16="http://schemas.microsoft.com/office/drawing/2014/main" id="{5B43B481-AC0F-466E-AD00-2B58491C5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07" y="4550736"/>
            <a:ext cx="3284514" cy="21902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Z9lDdY0vbKP0NYoBfcFrK0U1qgx83sttEkJWdjDsklkWONPpVhPjWmVJK1G_C5JullTrgrSOmGkDwBaPXdNYizYG1KkjgbNFDNYzbrRKUHxDRVkoxDLjM8YECPz-NyMKRT_5oR4LTCciYTZ45s9nxGo_mChxRyfQQThQtsZx4zGkCjHp7ONDT67C73_uAAsasztIxnFJ1bLr_39NOLX4WKW3DISqvvU56ZMhsOiL0IxSNClg1TSnmsgBTAnAqErfKXvDOzqSs9QtB6ySac1tjFlEj0eZraNETTLEj7RYQU-YVA6d5guknQY3f1r07VTxfD8JjmumSLItIODCXf1L08e2DHkB7IFC5faEXOOMKiop3xOhUOWA9DAo4w_YDkaUGuHCL2mvsqwRS34ktpsU3SNe2Ix2JbdAeWUtnGd6FTMKDbEgtVhr883sps6dHOPszAsavhyTteFnlVoAI9eQOlfbFsRxGpgOARPq6hupejGusOGJ65barsBP8brtMYG159yEWtiK6MAK4vrEEFYJucC49xju6iAA2xLjjVQKP0bBT1Iq8ZSfXZddbb3mpSJSB2K_-x2UGd9fNtJNvMGdjdYJYSYEcFa7JsO_f730HSE8WrXIOuB7dK7beSinr6Tj2d-Lz8weWIzhKwKjFiCoxkD3mG_OQYwtHpUVPOGitOx6yeHlLJ_h4tD1=w1920-h894-no">
            <a:extLst>
              <a:ext uri="{FF2B5EF4-FFF2-40B4-BE49-F238E27FC236}">
                <a16:creationId xmlns:a16="http://schemas.microsoft.com/office/drawing/2014/main" id="{4ED432C3-F485-46A3-9D8C-D47B5F441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790" y="4550736"/>
            <a:ext cx="4703884" cy="21902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A6F2A5B-69F1-4132-8173-651973DF5C0C}"/>
              </a:ext>
            </a:extLst>
          </p:cNvPr>
          <p:cNvSpPr txBox="1"/>
          <p:nvPr/>
        </p:nvSpPr>
        <p:spPr>
          <a:xfrm>
            <a:off x="2364944" y="4031538"/>
            <a:ext cx="3371692" cy="369332"/>
          </a:xfrm>
          <a:prstGeom prst="rect">
            <a:avLst/>
          </a:prstGeom>
          <a:noFill/>
        </p:spPr>
        <p:txBody>
          <a:bodyPr wrap="none" rtlCol="0">
            <a:spAutoFit/>
          </a:bodyPr>
          <a:lstStyle/>
          <a:p>
            <a:r>
              <a:rPr lang="en-US" b="1" dirty="0">
                <a:solidFill>
                  <a:srgbClr val="7030A0"/>
                </a:solidFill>
              </a:rPr>
              <a:t>CERN facility for surfaces coating:</a:t>
            </a:r>
          </a:p>
        </p:txBody>
      </p:sp>
      <p:sp>
        <p:nvSpPr>
          <p:cNvPr id="5" name="Date Placeholder 4">
            <a:extLst>
              <a:ext uri="{FF2B5EF4-FFF2-40B4-BE49-F238E27FC236}">
                <a16:creationId xmlns:a16="http://schemas.microsoft.com/office/drawing/2014/main" id="{C9CDEDD5-04D9-49E4-BB99-7721C26F3BCA}"/>
              </a:ext>
            </a:extLst>
          </p:cNvPr>
          <p:cNvSpPr>
            <a:spLocks noGrp="1"/>
          </p:cNvSpPr>
          <p:nvPr>
            <p:ph type="dt" sz="half" idx="10"/>
          </p:nvPr>
        </p:nvSpPr>
        <p:spPr/>
        <p:txBody>
          <a:bodyPr/>
          <a:lstStyle/>
          <a:p>
            <a:fld id="{6C444D79-3397-453A-8E91-45843E2784A0}" type="datetime1">
              <a:rPr lang="en-US" smtClean="0"/>
              <a:t>9/3/2018</a:t>
            </a:fld>
            <a:endParaRPr lang="en-US"/>
          </a:p>
        </p:txBody>
      </p:sp>
      <p:sp>
        <p:nvSpPr>
          <p:cNvPr id="6" name="Footer Placeholder 5">
            <a:extLst>
              <a:ext uri="{FF2B5EF4-FFF2-40B4-BE49-F238E27FC236}">
                <a16:creationId xmlns:a16="http://schemas.microsoft.com/office/drawing/2014/main" id="{368C24C5-2965-43CC-981D-9460DA8B44EB}"/>
              </a:ext>
            </a:extLst>
          </p:cNvPr>
          <p:cNvSpPr>
            <a:spLocks noGrp="1"/>
          </p:cNvSpPr>
          <p:nvPr>
            <p:ph type="ftr" sz="quarter" idx="11"/>
          </p:nvPr>
        </p:nvSpPr>
        <p:spPr/>
        <p:txBody>
          <a:bodyPr/>
          <a:lstStyle/>
          <a:p>
            <a:r>
              <a:rPr lang="en-US" dirty="0"/>
              <a:t>"Experience in the design of fundamental couplers", S. Kazakov, Mumbai</a:t>
            </a:r>
          </a:p>
        </p:txBody>
      </p:sp>
      <p:sp>
        <p:nvSpPr>
          <p:cNvPr id="7" name="Slide Number Placeholder 6">
            <a:extLst>
              <a:ext uri="{FF2B5EF4-FFF2-40B4-BE49-F238E27FC236}">
                <a16:creationId xmlns:a16="http://schemas.microsoft.com/office/drawing/2014/main" id="{5AE79F6D-F22A-4746-B783-B90065F9A071}"/>
              </a:ext>
            </a:extLst>
          </p:cNvPr>
          <p:cNvSpPr>
            <a:spLocks noGrp="1"/>
          </p:cNvSpPr>
          <p:nvPr>
            <p:ph type="sldNum" sz="quarter" idx="12"/>
          </p:nvPr>
        </p:nvSpPr>
        <p:spPr/>
        <p:txBody>
          <a:bodyPr/>
          <a:lstStyle/>
          <a:p>
            <a:fld id="{D88A3123-6FEB-437B-BB27-48C5D6B1ECD2}" type="slidenum">
              <a:rPr lang="en-US" smtClean="0"/>
              <a:t>12</a:t>
            </a:fld>
            <a:endParaRPr lang="en-US"/>
          </a:p>
        </p:txBody>
      </p:sp>
    </p:spTree>
    <p:extLst>
      <p:ext uri="{BB962C8B-B14F-4D97-AF65-F5344CB8AC3E}">
        <p14:creationId xmlns:p14="http://schemas.microsoft.com/office/powerpoint/2010/main" val="647707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B15446-F98B-4696-BBBD-4F065FCE08DB}"/>
              </a:ext>
            </a:extLst>
          </p:cNvPr>
          <p:cNvSpPr txBox="1"/>
          <p:nvPr/>
        </p:nvSpPr>
        <p:spPr>
          <a:xfrm>
            <a:off x="397898" y="391452"/>
            <a:ext cx="8348204" cy="3139321"/>
          </a:xfrm>
          <a:prstGeom prst="rect">
            <a:avLst/>
          </a:prstGeom>
          <a:noFill/>
        </p:spPr>
        <p:txBody>
          <a:bodyPr wrap="square" rtlCol="0">
            <a:spAutoFit/>
          </a:bodyPr>
          <a:lstStyle/>
          <a:p>
            <a:r>
              <a:rPr lang="en-US" dirty="0">
                <a:solidFill>
                  <a:srgbClr val="7030A0"/>
                </a:solidFill>
              </a:rPr>
              <a:t>We prefer to using a different approach – our couplers works always under high voltage (HV) bias. HV bias suppresses </a:t>
            </a:r>
            <a:r>
              <a:rPr lang="en-US" dirty="0" err="1">
                <a:solidFill>
                  <a:srgbClr val="7030A0"/>
                </a:solidFill>
              </a:rPr>
              <a:t>multipactor</a:t>
            </a:r>
            <a:r>
              <a:rPr lang="en-US" dirty="0">
                <a:solidFill>
                  <a:srgbClr val="7030A0"/>
                </a:solidFill>
              </a:rPr>
              <a:t> at the ceramic surface and other parts of coupler.</a:t>
            </a:r>
          </a:p>
          <a:p>
            <a:endParaRPr lang="en-US" dirty="0"/>
          </a:p>
          <a:p>
            <a:r>
              <a:rPr lang="en-US" b="1" dirty="0">
                <a:solidFill>
                  <a:srgbClr val="7030A0"/>
                </a:solidFill>
              </a:rPr>
              <a:t>Advantages: </a:t>
            </a:r>
            <a:r>
              <a:rPr lang="en-US" dirty="0">
                <a:solidFill>
                  <a:srgbClr val="0070C0"/>
                </a:solidFill>
              </a:rPr>
              <a:t>technology is simpler, coupler is a bit  less expensive. Coupler does not </a:t>
            </a:r>
            <a:r>
              <a:rPr lang="en-US" dirty="0" err="1">
                <a:solidFill>
                  <a:srgbClr val="0070C0"/>
                </a:solidFill>
              </a:rPr>
              <a:t>requers</a:t>
            </a:r>
            <a:r>
              <a:rPr lang="en-US" dirty="0">
                <a:solidFill>
                  <a:srgbClr val="0070C0"/>
                </a:solidFill>
              </a:rPr>
              <a:t> conditioning – coupler starts work immediately. The most important thing the strong bias suppress </a:t>
            </a:r>
            <a:r>
              <a:rPr lang="en-US" dirty="0" err="1">
                <a:solidFill>
                  <a:srgbClr val="0070C0"/>
                </a:solidFill>
              </a:rPr>
              <a:t>multipactor</a:t>
            </a:r>
            <a:r>
              <a:rPr lang="en-US" dirty="0">
                <a:solidFill>
                  <a:srgbClr val="0070C0"/>
                </a:solidFill>
              </a:rPr>
              <a:t> completely (according to simulations). Without bias a </a:t>
            </a:r>
            <a:r>
              <a:rPr lang="en-US" dirty="0" err="1">
                <a:solidFill>
                  <a:srgbClr val="0070C0"/>
                </a:solidFill>
              </a:rPr>
              <a:t>mulipator</a:t>
            </a:r>
            <a:r>
              <a:rPr lang="en-US" dirty="0">
                <a:solidFill>
                  <a:srgbClr val="0070C0"/>
                </a:solidFill>
              </a:rPr>
              <a:t> can be tiny and unrecognizable (it did not disappear completely after conditioning, for example). But during the years of operation it can contaminate the ceramics (evaporating materials from place of </a:t>
            </a:r>
            <a:r>
              <a:rPr lang="en-US" dirty="0" err="1">
                <a:solidFill>
                  <a:srgbClr val="0070C0"/>
                </a:solidFill>
              </a:rPr>
              <a:t>multipactoring</a:t>
            </a:r>
            <a:r>
              <a:rPr lang="en-US" dirty="0">
                <a:solidFill>
                  <a:srgbClr val="0070C0"/>
                </a:solidFill>
              </a:rPr>
              <a:t> ) and reduce life time of coupler.</a:t>
            </a:r>
          </a:p>
        </p:txBody>
      </p:sp>
      <p:sp>
        <p:nvSpPr>
          <p:cNvPr id="3" name="TextBox 2">
            <a:extLst>
              <a:ext uri="{FF2B5EF4-FFF2-40B4-BE49-F238E27FC236}">
                <a16:creationId xmlns:a16="http://schemas.microsoft.com/office/drawing/2014/main" id="{176609B2-1D75-4222-9D29-87AA31235BF6}"/>
              </a:ext>
            </a:extLst>
          </p:cNvPr>
          <p:cNvSpPr txBox="1"/>
          <p:nvPr/>
        </p:nvSpPr>
        <p:spPr>
          <a:xfrm>
            <a:off x="397898" y="3902277"/>
            <a:ext cx="8447679" cy="1200329"/>
          </a:xfrm>
          <a:prstGeom prst="rect">
            <a:avLst/>
          </a:prstGeom>
          <a:noFill/>
        </p:spPr>
        <p:txBody>
          <a:bodyPr wrap="square" rtlCol="0">
            <a:spAutoFit/>
          </a:bodyPr>
          <a:lstStyle/>
          <a:p>
            <a:r>
              <a:rPr lang="en-US" b="1" dirty="0">
                <a:solidFill>
                  <a:srgbClr val="7030A0"/>
                </a:solidFill>
              </a:rPr>
              <a:t>Disadvantage: </a:t>
            </a:r>
            <a:r>
              <a:rPr lang="en-US" dirty="0">
                <a:solidFill>
                  <a:srgbClr val="0070C0"/>
                </a:solidFill>
              </a:rPr>
              <a:t>coupler needs a fast interlock of high voltage bias. RF power must be switched off immediately if high voltage bias disappears for some reasons (failure of HV source, for example). Without HV bias a heavy </a:t>
            </a:r>
            <a:r>
              <a:rPr lang="en-US" dirty="0" err="1">
                <a:solidFill>
                  <a:srgbClr val="0070C0"/>
                </a:solidFill>
              </a:rPr>
              <a:t>multipactor</a:t>
            </a:r>
            <a:r>
              <a:rPr lang="en-US" dirty="0">
                <a:solidFill>
                  <a:srgbClr val="0070C0"/>
                </a:solidFill>
              </a:rPr>
              <a:t> can start and can destroy coupler.</a:t>
            </a:r>
          </a:p>
        </p:txBody>
      </p:sp>
      <p:sp>
        <p:nvSpPr>
          <p:cNvPr id="4" name="Date Placeholder 3">
            <a:extLst>
              <a:ext uri="{FF2B5EF4-FFF2-40B4-BE49-F238E27FC236}">
                <a16:creationId xmlns:a16="http://schemas.microsoft.com/office/drawing/2014/main" id="{332506BD-DF68-4184-805E-44919BBCAF51}"/>
              </a:ext>
            </a:extLst>
          </p:cNvPr>
          <p:cNvSpPr>
            <a:spLocks noGrp="1"/>
          </p:cNvSpPr>
          <p:nvPr>
            <p:ph type="dt" sz="half" idx="10"/>
          </p:nvPr>
        </p:nvSpPr>
        <p:spPr/>
        <p:txBody>
          <a:bodyPr/>
          <a:lstStyle/>
          <a:p>
            <a:fld id="{220A16EE-0DB0-4EED-B795-A5C9656BBE85}" type="datetime1">
              <a:rPr lang="en-US" smtClean="0"/>
              <a:t>9/3/2018</a:t>
            </a:fld>
            <a:endParaRPr lang="en-US"/>
          </a:p>
        </p:txBody>
      </p:sp>
      <p:sp>
        <p:nvSpPr>
          <p:cNvPr id="5" name="Footer Placeholder 4">
            <a:extLst>
              <a:ext uri="{FF2B5EF4-FFF2-40B4-BE49-F238E27FC236}">
                <a16:creationId xmlns:a16="http://schemas.microsoft.com/office/drawing/2014/main" id="{86F9B75A-9006-47A8-A387-3C6F917F704A}"/>
              </a:ext>
            </a:extLst>
          </p:cNvPr>
          <p:cNvSpPr>
            <a:spLocks noGrp="1"/>
          </p:cNvSpPr>
          <p:nvPr>
            <p:ph type="ftr" sz="quarter" idx="11"/>
          </p:nvPr>
        </p:nvSpPr>
        <p:spPr>
          <a:xfrm>
            <a:off x="2088174" y="6283985"/>
            <a:ext cx="4967653" cy="365125"/>
          </a:xfrm>
        </p:spPr>
        <p:txBody>
          <a:bodyPr/>
          <a:lstStyle/>
          <a:p>
            <a:r>
              <a:rPr lang="en-US" dirty="0"/>
              <a:t>"Experience in the design of fundamental couplers", S. Kazakov, Mumbai</a:t>
            </a:r>
          </a:p>
        </p:txBody>
      </p:sp>
      <p:sp>
        <p:nvSpPr>
          <p:cNvPr id="6" name="Slide Number Placeholder 5">
            <a:extLst>
              <a:ext uri="{FF2B5EF4-FFF2-40B4-BE49-F238E27FC236}">
                <a16:creationId xmlns:a16="http://schemas.microsoft.com/office/drawing/2014/main" id="{69252354-A0C7-4056-9FAD-A7B59A9363E0}"/>
              </a:ext>
            </a:extLst>
          </p:cNvPr>
          <p:cNvSpPr>
            <a:spLocks noGrp="1"/>
          </p:cNvSpPr>
          <p:nvPr>
            <p:ph type="sldNum" sz="quarter" idx="12"/>
          </p:nvPr>
        </p:nvSpPr>
        <p:spPr/>
        <p:txBody>
          <a:bodyPr/>
          <a:lstStyle/>
          <a:p>
            <a:fld id="{D88A3123-6FEB-437B-BB27-48C5D6B1ECD2}" type="slidenum">
              <a:rPr lang="en-US" smtClean="0"/>
              <a:t>13</a:t>
            </a:fld>
            <a:endParaRPr lang="en-US"/>
          </a:p>
        </p:txBody>
      </p:sp>
    </p:spTree>
    <p:extLst>
      <p:ext uri="{BB962C8B-B14F-4D97-AF65-F5344CB8AC3E}">
        <p14:creationId xmlns:p14="http://schemas.microsoft.com/office/powerpoint/2010/main" val="114892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0F68B-7270-494A-93B0-FDFBDA2D5891}"/>
              </a:ext>
            </a:extLst>
          </p:cNvPr>
          <p:cNvSpPr txBox="1"/>
          <p:nvPr/>
        </p:nvSpPr>
        <p:spPr>
          <a:xfrm>
            <a:off x="2394515" y="163922"/>
            <a:ext cx="3270960" cy="369332"/>
          </a:xfrm>
          <a:prstGeom prst="rect">
            <a:avLst/>
          </a:prstGeom>
          <a:noFill/>
        </p:spPr>
        <p:txBody>
          <a:bodyPr wrap="none" rtlCol="0">
            <a:spAutoFit/>
          </a:bodyPr>
          <a:lstStyle/>
          <a:p>
            <a:r>
              <a:rPr lang="en-US" b="1" dirty="0">
                <a:solidFill>
                  <a:srgbClr val="7030A0"/>
                </a:solidFill>
              </a:rPr>
              <a:t>Copper plating of stainless steel.</a:t>
            </a:r>
          </a:p>
        </p:txBody>
      </p:sp>
      <p:sp>
        <p:nvSpPr>
          <p:cNvPr id="3" name="TextBox 2">
            <a:extLst>
              <a:ext uri="{FF2B5EF4-FFF2-40B4-BE49-F238E27FC236}">
                <a16:creationId xmlns:a16="http://schemas.microsoft.com/office/drawing/2014/main" id="{272F716C-4F20-4A5F-A388-8011DBAF31C1}"/>
              </a:ext>
            </a:extLst>
          </p:cNvPr>
          <p:cNvSpPr txBox="1"/>
          <p:nvPr/>
        </p:nvSpPr>
        <p:spPr>
          <a:xfrm>
            <a:off x="487807" y="548295"/>
            <a:ext cx="8168385" cy="2031325"/>
          </a:xfrm>
          <a:prstGeom prst="rect">
            <a:avLst/>
          </a:prstGeom>
          <a:noFill/>
        </p:spPr>
        <p:txBody>
          <a:bodyPr wrap="square" rtlCol="0">
            <a:spAutoFit/>
          </a:bodyPr>
          <a:lstStyle/>
          <a:p>
            <a:r>
              <a:rPr lang="en-US" dirty="0">
                <a:solidFill>
                  <a:srgbClr val="0070C0"/>
                </a:solidFill>
              </a:rPr>
              <a:t>Some parts of couplers (outer conductors, antenna, bellows…) are made of stainless steel. These parts must be coated with copper to make RF losses acceptable. </a:t>
            </a:r>
            <a:r>
              <a:rPr lang="en-US" dirty="0">
                <a:solidFill>
                  <a:srgbClr val="7030A0"/>
                </a:solidFill>
              </a:rPr>
              <a:t>Copper </a:t>
            </a:r>
            <a:r>
              <a:rPr lang="en-US" dirty="0" err="1">
                <a:solidFill>
                  <a:srgbClr val="7030A0"/>
                </a:solidFill>
              </a:rPr>
              <a:t>cplating</a:t>
            </a:r>
            <a:r>
              <a:rPr lang="en-US" dirty="0">
                <a:solidFill>
                  <a:srgbClr val="7030A0"/>
                </a:solidFill>
              </a:rPr>
              <a:t> is another pain of couplers production. </a:t>
            </a:r>
          </a:p>
          <a:p>
            <a:r>
              <a:rPr lang="en-US" dirty="0">
                <a:solidFill>
                  <a:srgbClr val="0070C0"/>
                </a:solidFill>
              </a:rPr>
              <a:t>The requirements to copper coating in case of coupler for superconducting cavities are much more tougher then for room temperature device. Any copper flake dropped into a superconducting cavity from kills the cavity. Coating must be extremely reliable and strong.   Technology of coating still is needed to be developed and improved. </a:t>
            </a:r>
          </a:p>
        </p:txBody>
      </p:sp>
      <p:sp>
        <p:nvSpPr>
          <p:cNvPr id="4" name="TextBox 3">
            <a:extLst>
              <a:ext uri="{FF2B5EF4-FFF2-40B4-BE49-F238E27FC236}">
                <a16:creationId xmlns:a16="http://schemas.microsoft.com/office/drawing/2014/main" id="{7390C25D-0114-49B1-A573-10143127F77F}"/>
              </a:ext>
            </a:extLst>
          </p:cNvPr>
          <p:cNvSpPr txBox="1"/>
          <p:nvPr/>
        </p:nvSpPr>
        <p:spPr>
          <a:xfrm>
            <a:off x="692996" y="5691103"/>
            <a:ext cx="5821530" cy="646331"/>
          </a:xfrm>
          <a:prstGeom prst="rect">
            <a:avLst/>
          </a:prstGeom>
          <a:noFill/>
        </p:spPr>
        <p:txBody>
          <a:bodyPr wrap="none" rtlCol="0">
            <a:spAutoFit/>
          </a:bodyPr>
          <a:lstStyle/>
          <a:p>
            <a:r>
              <a:rPr lang="en-US" b="1" dirty="0">
                <a:solidFill>
                  <a:srgbClr val="0070C0"/>
                </a:solidFill>
              </a:rPr>
              <a:t>We are trying to avoid a copper coating as much as we can.</a:t>
            </a:r>
          </a:p>
          <a:p>
            <a:r>
              <a:rPr lang="en-US" b="1" dirty="0">
                <a:solidFill>
                  <a:srgbClr val="7030A0"/>
                </a:solidFill>
              </a:rPr>
              <a:t>How we are doing this?</a:t>
            </a:r>
          </a:p>
        </p:txBody>
      </p:sp>
      <p:pic>
        <p:nvPicPr>
          <p:cNvPr id="6" name="Picture 3" descr="\\cern.ch\dfs\Departments\AB\Groups\RF\Sections\SR\Prevessin\Photographies\SPL couplers\P1010003.JPG">
            <a:extLst>
              <a:ext uri="{FF2B5EF4-FFF2-40B4-BE49-F238E27FC236}">
                <a16:creationId xmlns:a16="http://schemas.microsoft.com/office/drawing/2014/main" id="{176BC1A0-D5DD-424A-97F4-6A9F894BE4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996" y="3416120"/>
            <a:ext cx="2709400" cy="2031325"/>
          </a:xfrm>
          <a:prstGeom prst="rect">
            <a:avLst/>
          </a:prstGeom>
          <a:noFill/>
          <a:ln w="19050">
            <a:solidFill>
              <a:srgbClr val="0070C0"/>
            </a:solidFill>
          </a:ln>
        </p:spPr>
      </p:pic>
      <p:sp>
        <p:nvSpPr>
          <p:cNvPr id="7" name="TextBox 6">
            <a:extLst>
              <a:ext uri="{FF2B5EF4-FFF2-40B4-BE49-F238E27FC236}">
                <a16:creationId xmlns:a16="http://schemas.microsoft.com/office/drawing/2014/main" id="{5B176690-4C3E-4473-81B9-09514C3085E4}"/>
              </a:ext>
            </a:extLst>
          </p:cNvPr>
          <p:cNvSpPr txBox="1"/>
          <p:nvPr/>
        </p:nvSpPr>
        <p:spPr>
          <a:xfrm>
            <a:off x="557567" y="2754301"/>
            <a:ext cx="3542188" cy="369332"/>
          </a:xfrm>
          <a:prstGeom prst="rect">
            <a:avLst/>
          </a:prstGeom>
          <a:noFill/>
        </p:spPr>
        <p:txBody>
          <a:bodyPr wrap="none" rtlCol="0">
            <a:spAutoFit/>
          </a:bodyPr>
          <a:lstStyle/>
          <a:p>
            <a:r>
              <a:rPr lang="en-US" b="1" dirty="0">
                <a:solidFill>
                  <a:srgbClr val="7030A0"/>
                </a:solidFill>
              </a:rPr>
              <a:t>Examples of not successful coating:</a:t>
            </a:r>
          </a:p>
        </p:txBody>
      </p:sp>
      <p:pic>
        <p:nvPicPr>
          <p:cNvPr id="9" name="Picture 8">
            <a:extLst>
              <a:ext uri="{FF2B5EF4-FFF2-40B4-BE49-F238E27FC236}">
                <a16:creationId xmlns:a16="http://schemas.microsoft.com/office/drawing/2014/main" id="{7D9F33AE-9AC2-4D70-BFCF-7F2FD069D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336" y="3414343"/>
            <a:ext cx="1183348" cy="2103729"/>
          </a:xfrm>
          <a:prstGeom prst="rect">
            <a:avLst/>
          </a:prstGeom>
        </p:spPr>
      </p:pic>
      <p:pic>
        <p:nvPicPr>
          <p:cNvPr id="10" name="Picture 2" descr="e1f1b1a2-39c9-4c48-b0da-e9b7afbc526d@namprd09">
            <a:extLst>
              <a:ext uri="{FF2B5EF4-FFF2-40B4-BE49-F238E27FC236}">
                <a16:creationId xmlns:a16="http://schemas.microsoft.com/office/drawing/2014/main" id="{1BBC316F-8DDA-4CFB-9BAA-F1B13C716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948" y="3325108"/>
            <a:ext cx="2903471" cy="217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3453F10C-9E19-40C7-99D9-4FAB3DF90103}"/>
              </a:ext>
            </a:extLst>
          </p:cNvPr>
          <p:cNvSpPr>
            <a:spLocks noGrp="1"/>
          </p:cNvSpPr>
          <p:nvPr>
            <p:ph type="dt" sz="half" idx="10"/>
          </p:nvPr>
        </p:nvSpPr>
        <p:spPr/>
        <p:txBody>
          <a:bodyPr/>
          <a:lstStyle/>
          <a:p>
            <a:fld id="{27F9C077-A81E-4F88-B7A2-74540CE93815}" type="datetime1">
              <a:rPr lang="en-US" smtClean="0"/>
              <a:t>9/3/2018</a:t>
            </a:fld>
            <a:endParaRPr lang="en-US"/>
          </a:p>
        </p:txBody>
      </p:sp>
      <p:sp>
        <p:nvSpPr>
          <p:cNvPr id="8" name="Footer Placeholder 7">
            <a:extLst>
              <a:ext uri="{FF2B5EF4-FFF2-40B4-BE49-F238E27FC236}">
                <a16:creationId xmlns:a16="http://schemas.microsoft.com/office/drawing/2014/main" id="{74D6D10C-8327-464A-BBB4-6DA670229A00}"/>
              </a:ext>
            </a:extLst>
          </p:cNvPr>
          <p:cNvSpPr>
            <a:spLocks noGrp="1"/>
          </p:cNvSpPr>
          <p:nvPr>
            <p:ph type="ftr" sz="quarter" idx="11"/>
          </p:nvPr>
        </p:nvSpPr>
        <p:spPr>
          <a:xfrm>
            <a:off x="2015066" y="6409797"/>
            <a:ext cx="4976446" cy="365125"/>
          </a:xfrm>
        </p:spPr>
        <p:txBody>
          <a:bodyPr/>
          <a:lstStyle/>
          <a:p>
            <a:r>
              <a:rPr lang="en-US" dirty="0"/>
              <a:t>"Experience in the design of fundamental couplers", S. Kazakov, Mumbai</a:t>
            </a:r>
          </a:p>
        </p:txBody>
      </p:sp>
      <p:sp>
        <p:nvSpPr>
          <p:cNvPr id="11" name="Slide Number Placeholder 10">
            <a:extLst>
              <a:ext uri="{FF2B5EF4-FFF2-40B4-BE49-F238E27FC236}">
                <a16:creationId xmlns:a16="http://schemas.microsoft.com/office/drawing/2014/main" id="{B63CC215-579C-4F89-9E2F-6AFC73A73997}"/>
              </a:ext>
            </a:extLst>
          </p:cNvPr>
          <p:cNvSpPr>
            <a:spLocks noGrp="1"/>
          </p:cNvSpPr>
          <p:nvPr>
            <p:ph type="sldNum" sz="quarter" idx="12"/>
          </p:nvPr>
        </p:nvSpPr>
        <p:spPr/>
        <p:txBody>
          <a:bodyPr/>
          <a:lstStyle/>
          <a:p>
            <a:fld id="{D88A3123-6FEB-437B-BB27-48C5D6B1ECD2}" type="slidenum">
              <a:rPr lang="en-US" smtClean="0"/>
              <a:t>14</a:t>
            </a:fld>
            <a:endParaRPr lang="en-US" dirty="0"/>
          </a:p>
        </p:txBody>
      </p:sp>
    </p:spTree>
    <p:extLst>
      <p:ext uri="{BB962C8B-B14F-4D97-AF65-F5344CB8AC3E}">
        <p14:creationId xmlns:p14="http://schemas.microsoft.com/office/powerpoint/2010/main" val="39851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AD08B6D-EC62-489B-8BB5-607645C8F935}"/>
              </a:ext>
            </a:extLst>
          </p:cNvPr>
          <p:cNvGrpSpPr/>
          <p:nvPr/>
        </p:nvGrpSpPr>
        <p:grpSpPr>
          <a:xfrm>
            <a:off x="628650" y="499823"/>
            <a:ext cx="8432128" cy="5858354"/>
            <a:chOff x="228600" y="152401"/>
            <a:chExt cx="9867185" cy="6395415"/>
          </a:xfrm>
        </p:grpSpPr>
        <p:pic>
          <p:nvPicPr>
            <p:cNvPr id="5" name="Picture 4" descr="MC_650MHZ_stp.tif">
              <a:extLst>
                <a:ext uri="{FF2B5EF4-FFF2-40B4-BE49-F238E27FC236}">
                  <a16:creationId xmlns:a16="http://schemas.microsoft.com/office/drawing/2014/main" id="{42A34811-C050-44DB-A4BB-9B0FD1E587A0}"/>
                </a:ext>
              </a:extLst>
            </p:cNvPr>
            <p:cNvPicPr/>
            <p:nvPr/>
          </p:nvPicPr>
          <p:blipFill>
            <a:blip r:embed="rId2" cstate="print"/>
            <a:stretch>
              <a:fillRect/>
            </a:stretch>
          </p:blipFill>
          <p:spPr>
            <a:xfrm>
              <a:off x="228600" y="1368623"/>
              <a:ext cx="8686800" cy="4800600"/>
            </a:xfrm>
            <a:prstGeom prst="rect">
              <a:avLst/>
            </a:prstGeom>
          </p:spPr>
        </p:pic>
        <p:cxnSp>
          <p:nvCxnSpPr>
            <p:cNvPr id="6" name="Straight Connector 5">
              <a:extLst>
                <a:ext uri="{FF2B5EF4-FFF2-40B4-BE49-F238E27FC236}">
                  <a16:creationId xmlns:a16="http://schemas.microsoft.com/office/drawing/2014/main" id="{FD901082-065E-46B7-AAC2-BE5301CD3FE6}"/>
                </a:ext>
              </a:extLst>
            </p:cNvPr>
            <p:cNvCxnSpPr/>
            <p:nvPr/>
          </p:nvCxnSpPr>
          <p:spPr>
            <a:xfrm flipV="1">
              <a:off x="7620000" y="1292423"/>
              <a:ext cx="457200" cy="990600"/>
            </a:xfrm>
            <a:prstGeom prst="line">
              <a:avLst/>
            </a:prstGeom>
            <a:noFill/>
            <a:ln w="15875" cap="flat" cmpd="sng" algn="ctr">
              <a:solidFill>
                <a:srgbClr val="003087"/>
              </a:solidFill>
              <a:prstDash val="solid"/>
            </a:ln>
            <a:effectLst/>
          </p:spPr>
        </p:cxnSp>
        <p:cxnSp>
          <p:nvCxnSpPr>
            <p:cNvPr id="7" name="Straight Connector 6">
              <a:extLst>
                <a:ext uri="{FF2B5EF4-FFF2-40B4-BE49-F238E27FC236}">
                  <a16:creationId xmlns:a16="http://schemas.microsoft.com/office/drawing/2014/main" id="{318FAF4A-C6EC-4FD0-94B2-926102BC2AC8}"/>
                </a:ext>
              </a:extLst>
            </p:cNvPr>
            <p:cNvCxnSpPr/>
            <p:nvPr/>
          </p:nvCxnSpPr>
          <p:spPr>
            <a:xfrm>
              <a:off x="6553200" y="3807023"/>
              <a:ext cx="228600" cy="228600"/>
            </a:xfrm>
            <a:prstGeom prst="line">
              <a:avLst/>
            </a:prstGeom>
            <a:noFill/>
            <a:ln w="15875" cap="flat" cmpd="sng" algn="ctr">
              <a:solidFill>
                <a:srgbClr val="003087"/>
              </a:solidFill>
              <a:prstDash val="solid"/>
            </a:ln>
            <a:effectLst/>
          </p:spPr>
        </p:cxnSp>
        <p:cxnSp>
          <p:nvCxnSpPr>
            <p:cNvPr id="8" name="Straight Connector 7">
              <a:extLst>
                <a:ext uri="{FF2B5EF4-FFF2-40B4-BE49-F238E27FC236}">
                  <a16:creationId xmlns:a16="http://schemas.microsoft.com/office/drawing/2014/main" id="{C1175B50-17A6-41D0-BD60-1174CA4DC30F}"/>
                </a:ext>
              </a:extLst>
            </p:cNvPr>
            <p:cNvCxnSpPr/>
            <p:nvPr/>
          </p:nvCxnSpPr>
          <p:spPr>
            <a:xfrm flipV="1">
              <a:off x="5918052" y="1902023"/>
              <a:ext cx="482748" cy="1292424"/>
            </a:xfrm>
            <a:prstGeom prst="line">
              <a:avLst/>
            </a:prstGeom>
            <a:noFill/>
            <a:ln w="15875" cap="flat" cmpd="sng" algn="ctr">
              <a:solidFill>
                <a:srgbClr val="003087"/>
              </a:solidFill>
              <a:prstDash val="solid"/>
            </a:ln>
            <a:effectLst/>
          </p:spPr>
        </p:cxnSp>
        <p:cxnSp>
          <p:nvCxnSpPr>
            <p:cNvPr id="9" name="Straight Connector 8">
              <a:extLst>
                <a:ext uri="{FF2B5EF4-FFF2-40B4-BE49-F238E27FC236}">
                  <a16:creationId xmlns:a16="http://schemas.microsoft.com/office/drawing/2014/main" id="{AB274356-6FDC-40FD-B32B-8390EEDF8FD2}"/>
                </a:ext>
              </a:extLst>
            </p:cNvPr>
            <p:cNvCxnSpPr/>
            <p:nvPr/>
          </p:nvCxnSpPr>
          <p:spPr>
            <a:xfrm>
              <a:off x="5410200" y="3959423"/>
              <a:ext cx="304800" cy="533400"/>
            </a:xfrm>
            <a:prstGeom prst="line">
              <a:avLst/>
            </a:prstGeom>
            <a:noFill/>
            <a:ln w="15875" cap="flat" cmpd="sng" algn="ctr">
              <a:solidFill>
                <a:srgbClr val="003087"/>
              </a:solidFill>
              <a:prstDash val="solid"/>
            </a:ln>
            <a:effectLst/>
          </p:spPr>
        </p:cxnSp>
        <p:cxnSp>
          <p:nvCxnSpPr>
            <p:cNvPr id="10" name="Straight Connector 9">
              <a:extLst>
                <a:ext uri="{FF2B5EF4-FFF2-40B4-BE49-F238E27FC236}">
                  <a16:creationId xmlns:a16="http://schemas.microsoft.com/office/drawing/2014/main" id="{72E5A616-3835-41A6-8DFC-62D1CD3DD255}"/>
                </a:ext>
              </a:extLst>
            </p:cNvPr>
            <p:cNvCxnSpPr/>
            <p:nvPr/>
          </p:nvCxnSpPr>
          <p:spPr>
            <a:xfrm>
              <a:off x="4495800" y="4264223"/>
              <a:ext cx="1219200" cy="228600"/>
            </a:xfrm>
            <a:prstGeom prst="line">
              <a:avLst/>
            </a:prstGeom>
            <a:noFill/>
            <a:ln w="15875" cap="flat" cmpd="sng" algn="ctr">
              <a:solidFill>
                <a:srgbClr val="003087"/>
              </a:solidFill>
              <a:prstDash val="solid"/>
            </a:ln>
            <a:effectLst/>
          </p:spPr>
        </p:cxnSp>
        <p:cxnSp>
          <p:nvCxnSpPr>
            <p:cNvPr id="11" name="Straight Connector 10">
              <a:extLst>
                <a:ext uri="{FF2B5EF4-FFF2-40B4-BE49-F238E27FC236}">
                  <a16:creationId xmlns:a16="http://schemas.microsoft.com/office/drawing/2014/main" id="{7396A2D8-8AEA-4770-B9C7-7AD14526E069}"/>
                </a:ext>
              </a:extLst>
            </p:cNvPr>
            <p:cNvCxnSpPr/>
            <p:nvPr/>
          </p:nvCxnSpPr>
          <p:spPr>
            <a:xfrm>
              <a:off x="3733800" y="4188023"/>
              <a:ext cx="1981200" cy="304800"/>
            </a:xfrm>
            <a:prstGeom prst="line">
              <a:avLst/>
            </a:prstGeom>
            <a:noFill/>
            <a:ln w="15875" cap="flat" cmpd="sng" algn="ctr">
              <a:solidFill>
                <a:srgbClr val="003087"/>
              </a:solidFill>
              <a:prstDash val="solid"/>
            </a:ln>
            <a:effectLst/>
          </p:spPr>
        </p:cxnSp>
        <p:cxnSp>
          <p:nvCxnSpPr>
            <p:cNvPr id="12" name="Straight Connector 11">
              <a:extLst>
                <a:ext uri="{FF2B5EF4-FFF2-40B4-BE49-F238E27FC236}">
                  <a16:creationId xmlns:a16="http://schemas.microsoft.com/office/drawing/2014/main" id="{6D4E622F-CFE8-41A5-94A1-5E1C49A3730E}"/>
                </a:ext>
              </a:extLst>
            </p:cNvPr>
            <p:cNvCxnSpPr/>
            <p:nvPr/>
          </p:nvCxnSpPr>
          <p:spPr>
            <a:xfrm>
              <a:off x="4648200" y="3959423"/>
              <a:ext cx="1066800" cy="533400"/>
            </a:xfrm>
            <a:prstGeom prst="line">
              <a:avLst/>
            </a:prstGeom>
            <a:noFill/>
            <a:ln w="15875" cap="flat" cmpd="sng" algn="ctr">
              <a:solidFill>
                <a:srgbClr val="003087"/>
              </a:solidFill>
              <a:prstDash val="solid"/>
            </a:ln>
            <a:effectLst/>
          </p:spPr>
        </p:cxnSp>
        <p:cxnSp>
          <p:nvCxnSpPr>
            <p:cNvPr id="13" name="Straight Connector 12">
              <a:extLst>
                <a:ext uri="{FF2B5EF4-FFF2-40B4-BE49-F238E27FC236}">
                  <a16:creationId xmlns:a16="http://schemas.microsoft.com/office/drawing/2014/main" id="{3F49CFD7-DCE6-4434-85AA-5E90F3CCA60E}"/>
                </a:ext>
              </a:extLst>
            </p:cNvPr>
            <p:cNvCxnSpPr/>
            <p:nvPr/>
          </p:nvCxnSpPr>
          <p:spPr>
            <a:xfrm>
              <a:off x="2209800" y="3197423"/>
              <a:ext cx="914400" cy="914400"/>
            </a:xfrm>
            <a:prstGeom prst="line">
              <a:avLst/>
            </a:prstGeom>
            <a:noFill/>
            <a:ln w="15875" cap="flat" cmpd="sng" algn="ctr">
              <a:solidFill>
                <a:srgbClr val="003087"/>
              </a:solidFill>
              <a:prstDash val="solid"/>
            </a:ln>
            <a:effectLst/>
          </p:spPr>
        </p:cxnSp>
        <p:cxnSp>
          <p:nvCxnSpPr>
            <p:cNvPr id="14" name="Straight Connector 13">
              <a:extLst>
                <a:ext uri="{FF2B5EF4-FFF2-40B4-BE49-F238E27FC236}">
                  <a16:creationId xmlns:a16="http://schemas.microsoft.com/office/drawing/2014/main" id="{9C151AE6-00B3-4450-8644-B3931374DA61}"/>
                </a:ext>
              </a:extLst>
            </p:cNvPr>
            <p:cNvCxnSpPr>
              <a:endCxn id="33" idx="0"/>
            </p:cNvCxnSpPr>
            <p:nvPr/>
          </p:nvCxnSpPr>
          <p:spPr>
            <a:xfrm>
              <a:off x="2971801" y="5788223"/>
              <a:ext cx="271283" cy="381000"/>
            </a:xfrm>
            <a:prstGeom prst="line">
              <a:avLst/>
            </a:prstGeom>
            <a:noFill/>
            <a:ln w="15875" cap="flat" cmpd="sng" algn="ctr">
              <a:solidFill>
                <a:srgbClr val="003087"/>
              </a:solidFill>
              <a:prstDash val="solid"/>
            </a:ln>
            <a:effectLst/>
          </p:spPr>
        </p:cxnSp>
        <p:cxnSp>
          <p:nvCxnSpPr>
            <p:cNvPr id="15" name="Straight Connector 14">
              <a:extLst>
                <a:ext uri="{FF2B5EF4-FFF2-40B4-BE49-F238E27FC236}">
                  <a16:creationId xmlns:a16="http://schemas.microsoft.com/office/drawing/2014/main" id="{EB85E1A6-C892-489A-AFE7-6442F2E73175}"/>
                </a:ext>
              </a:extLst>
            </p:cNvPr>
            <p:cNvCxnSpPr/>
            <p:nvPr/>
          </p:nvCxnSpPr>
          <p:spPr>
            <a:xfrm flipH="1" flipV="1">
              <a:off x="1219200" y="3730823"/>
              <a:ext cx="228600" cy="838200"/>
            </a:xfrm>
            <a:prstGeom prst="line">
              <a:avLst/>
            </a:prstGeom>
            <a:noFill/>
            <a:ln w="15875" cap="flat" cmpd="sng" algn="ctr">
              <a:solidFill>
                <a:srgbClr val="003087"/>
              </a:solidFill>
              <a:prstDash val="solid"/>
            </a:ln>
            <a:effectLst/>
          </p:spPr>
        </p:cxnSp>
        <p:cxnSp>
          <p:nvCxnSpPr>
            <p:cNvPr id="16" name="Straight Connector 15">
              <a:extLst>
                <a:ext uri="{FF2B5EF4-FFF2-40B4-BE49-F238E27FC236}">
                  <a16:creationId xmlns:a16="http://schemas.microsoft.com/office/drawing/2014/main" id="{849C7AD3-1BAC-4B05-9E8E-A00C7CD55091}"/>
                </a:ext>
              </a:extLst>
            </p:cNvPr>
            <p:cNvCxnSpPr/>
            <p:nvPr/>
          </p:nvCxnSpPr>
          <p:spPr>
            <a:xfrm>
              <a:off x="1447800" y="4950023"/>
              <a:ext cx="76200" cy="1219200"/>
            </a:xfrm>
            <a:prstGeom prst="line">
              <a:avLst/>
            </a:prstGeom>
            <a:noFill/>
            <a:ln w="15875" cap="flat" cmpd="sng" algn="ctr">
              <a:solidFill>
                <a:srgbClr val="003087"/>
              </a:solidFill>
              <a:prstDash val="solid"/>
            </a:ln>
            <a:effectLst/>
          </p:spPr>
        </p:cxnSp>
        <p:cxnSp>
          <p:nvCxnSpPr>
            <p:cNvPr id="17" name="Straight Connector 16">
              <a:extLst>
                <a:ext uri="{FF2B5EF4-FFF2-40B4-BE49-F238E27FC236}">
                  <a16:creationId xmlns:a16="http://schemas.microsoft.com/office/drawing/2014/main" id="{5B61A477-F701-42D2-A1B3-DC1B553E1C30}"/>
                </a:ext>
              </a:extLst>
            </p:cNvPr>
            <p:cNvCxnSpPr/>
            <p:nvPr/>
          </p:nvCxnSpPr>
          <p:spPr>
            <a:xfrm flipV="1">
              <a:off x="6629400" y="1521023"/>
              <a:ext cx="609600" cy="990601"/>
            </a:xfrm>
            <a:prstGeom prst="line">
              <a:avLst/>
            </a:prstGeom>
            <a:noFill/>
            <a:ln w="15875" cap="flat" cmpd="sng" algn="ctr">
              <a:solidFill>
                <a:srgbClr val="003087"/>
              </a:solidFill>
              <a:prstDash val="solid"/>
            </a:ln>
            <a:effectLst/>
          </p:spPr>
        </p:cxnSp>
        <p:cxnSp>
          <p:nvCxnSpPr>
            <p:cNvPr id="18" name="Straight Connector 17">
              <a:extLst>
                <a:ext uri="{FF2B5EF4-FFF2-40B4-BE49-F238E27FC236}">
                  <a16:creationId xmlns:a16="http://schemas.microsoft.com/office/drawing/2014/main" id="{186A08F4-3DCD-452D-8928-FD2DA093EE5B}"/>
                </a:ext>
              </a:extLst>
            </p:cNvPr>
            <p:cNvCxnSpPr>
              <a:endCxn id="34" idx="2"/>
            </p:cNvCxnSpPr>
            <p:nvPr/>
          </p:nvCxnSpPr>
          <p:spPr>
            <a:xfrm flipH="1" flipV="1">
              <a:off x="3561244" y="1216792"/>
              <a:ext cx="782160" cy="761432"/>
            </a:xfrm>
            <a:prstGeom prst="line">
              <a:avLst/>
            </a:prstGeom>
            <a:noFill/>
            <a:ln w="15875" cap="flat" cmpd="sng" algn="ctr">
              <a:solidFill>
                <a:srgbClr val="003087"/>
              </a:solidFill>
              <a:prstDash val="solid"/>
            </a:ln>
            <a:effectLst/>
          </p:spPr>
        </p:cxnSp>
        <p:cxnSp>
          <p:nvCxnSpPr>
            <p:cNvPr id="19" name="Straight Connector 18">
              <a:extLst>
                <a:ext uri="{FF2B5EF4-FFF2-40B4-BE49-F238E27FC236}">
                  <a16:creationId xmlns:a16="http://schemas.microsoft.com/office/drawing/2014/main" id="{03067ACA-F262-44E1-B167-BE0F5788710D}"/>
                </a:ext>
              </a:extLst>
            </p:cNvPr>
            <p:cNvCxnSpPr/>
            <p:nvPr/>
          </p:nvCxnSpPr>
          <p:spPr>
            <a:xfrm flipV="1">
              <a:off x="4953000" y="1368623"/>
              <a:ext cx="381000" cy="2286000"/>
            </a:xfrm>
            <a:prstGeom prst="line">
              <a:avLst/>
            </a:prstGeom>
            <a:noFill/>
            <a:ln w="15875" cap="flat" cmpd="sng" algn="ctr">
              <a:solidFill>
                <a:srgbClr val="003087"/>
              </a:solidFill>
              <a:prstDash val="solid"/>
            </a:ln>
            <a:effectLst/>
          </p:spPr>
        </p:cxnSp>
        <p:cxnSp>
          <p:nvCxnSpPr>
            <p:cNvPr id="20" name="Straight Connector 19">
              <a:extLst>
                <a:ext uri="{FF2B5EF4-FFF2-40B4-BE49-F238E27FC236}">
                  <a16:creationId xmlns:a16="http://schemas.microsoft.com/office/drawing/2014/main" id="{884F86D1-1423-4DFD-9A08-0AD92F355D9C}"/>
                </a:ext>
              </a:extLst>
            </p:cNvPr>
            <p:cNvCxnSpPr/>
            <p:nvPr/>
          </p:nvCxnSpPr>
          <p:spPr>
            <a:xfrm>
              <a:off x="7239000" y="3273623"/>
              <a:ext cx="457200" cy="1066800"/>
            </a:xfrm>
            <a:prstGeom prst="line">
              <a:avLst/>
            </a:prstGeom>
            <a:noFill/>
            <a:ln w="15875" cap="flat" cmpd="sng" algn="ctr">
              <a:solidFill>
                <a:srgbClr val="003087"/>
              </a:solidFill>
              <a:prstDash val="solid"/>
            </a:ln>
            <a:effectLst/>
          </p:spPr>
        </p:cxnSp>
        <p:cxnSp>
          <p:nvCxnSpPr>
            <p:cNvPr id="21" name="Straight Connector 20">
              <a:extLst>
                <a:ext uri="{FF2B5EF4-FFF2-40B4-BE49-F238E27FC236}">
                  <a16:creationId xmlns:a16="http://schemas.microsoft.com/office/drawing/2014/main" id="{B906A90B-DA02-4285-A295-5CA6B19FDA06}"/>
                </a:ext>
              </a:extLst>
            </p:cNvPr>
            <p:cNvCxnSpPr>
              <a:endCxn id="24" idx="0"/>
            </p:cNvCxnSpPr>
            <p:nvPr/>
          </p:nvCxnSpPr>
          <p:spPr>
            <a:xfrm>
              <a:off x="5638800" y="3883223"/>
              <a:ext cx="1352823" cy="1145977"/>
            </a:xfrm>
            <a:prstGeom prst="line">
              <a:avLst/>
            </a:prstGeom>
            <a:noFill/>
            <a:ln w="15875" cap="flat" cmpd="sng" algn="ctr">
              <a:solidFill>
                <a:srgbClr val="003087"/>
              </a:solidFill>
              <a:prstDash val="solid"/>
            </a:ln>
            <a:effectLst/>
          </p:spPr>
        </p:cxnSp>
        <p:sp>
          <p:nvSpPr>
            <p:cNvPr id="22" name="TextBox 21">
              <a:extLst>
                <a:ext uri="{FF2B5EF4-FFF2-40B4-BE49-F238E27FC236}">
                  <a16:creationId xmlns:a16="http://schemas.microsoft.com/office/drawing/2014/main" id="{BE071FF7-BDCF-48FF-9452-897038925515}"/>
                </a:ext>
              </a:extLst>
            </p:cNvPr>
            <p:cNvSpPr txBox="1"/>
            <p:nvPr/>
          </p:nvSpPr>
          <p:spPr>
            <a:xfrm>
              <a:off x="7696199" y="987624"/>
              <a:ext cx="1279683"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3087"/>
                  </a:solidFill>
                  <a:effectLst/>
                  <a:uLnTx/>
                  <a:uFillTx/>
                  <a:latin typeface="Calibri"/>
                  <a:ea typeface="+mn-ea"/>
                  <a:cs typeface="+mn-cs"/>
                </a:rPr>
                <a:t>“</a:t>
              </a:r>
              <a:r>
                <a:rPr kumimoji="0" lang="en-US" sz="1200" b="1" i="0" u="none" strike="noStrike" kern="0" cap="none" spc="0" normalizeH="0" baseline="0" noProof="0" dirty="0">
                  <a:ln>
                    <a:noFill/>
                  </a:ln>
                  <a:solidFill>
                    <a:srgbClr val="003087"/>
                  </a:solidFill>
                  <a:effectLst/>
                  <a:uLnTx/>
                  <a:uFillTx/>
                  <a:latin typeface="Calibri"/>
                  <a:ea typeface="+mn-ea"/>
                  <a:cs typeface="+mn-cs"/>
                </a:rPr>
                <a:t>5K” intercept</a:t>
              </a:r>
            </a:p>
          </p:txBody>
        </p:sp>
        <p:sp>
          <p:nvSpPr>
            <p:cNvPr id="23" name="TextBox 22">
              <a:extLst>
                <a:ext uri="{FF2B5EF4-FFF2-40B4-BE49-F238E27FC236}">
                  <a16:creationId xmlns:a16="http://schemas.microsoft.com/office/drawing/2014/main" id="{0987C9DD-6AF0-4C1C-80FA-BAA54EAB7809}"/>
                </a:ext>
              </a:extLst>
            </p:cNvPr>
            <p:cNvSpPr txBox="1"/>
            <p:nvPr/>
          </p:nvSpPr>
          <p:spPr>
            <a:xfrm>
              <a:off x="6477000" y="1216225"/>
              <a:ext cx="1380976"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a:t>
              </a:r>
              <a:r>
                <a:rPr lang="en-US" sz="1200" b="1" kern="0" dirty="0">
                  <a:solidFill>
                    <a:srgbClr val="003087"/>
                  </a:solidFill>
                  <a:latin typeface="Calibri"/>
                </a:rPr>
                <a:t>70</a:t>
              </a:r>
              <a:r>
                <a:rPr kumimoji="0" lang="en-US" sz="1200" b="1" i="0" u="none" strike="noStrike" kern="0" cap="none" spc="0" normalizeH="0" baseline="0" noProof="0" dirty="0">
                  <a:ln>
                    <a:noFill/>
                  </a:ln>
                  <a:solidFill>
                    <a:srgbClr val="003087"/>
                  </a:solidFill>
                  <a:effectLst/>
                  <a:uLnTx/>
                  <a:uFillTx/>
                  <a:latin typeface="Calibri"/>
                  <a:ea typeface="+mn-ea"/>
                  <a:cs typeface="+mn-cs"/>
                </a:rPr>
                <a:t>K” intercept</a:t>
              </a:r>
            </a:p>
          </p:txBody>
        </p:sp>
        <p:sp>
          <p:nvSpPr>
            <p:cNvPr id="24" name="TextBox 23">
              <a:extLst>
                <a:ext uri="{FF2B5EF4-FFF2-40B4-BE49-F238E27FC236}">
                  <a16:creationId xmlns:a16="http://schemas.microsoft.com/office/drawing/2014/main" id="{07CCF990-25A8-4A1E-BB01-9D780838D317}"/>
                </a:ext>
              </a:extLst>
            </p:cNvPr>
            <p:cNvSpPr txBox="1"/>
            <p:nvPr/>
          </p:nvSpPr>
          <p:spPr>
            <a:xfrm>
              <a:off x="6629402" y="5029201"/>
              <a:ext cx="724441"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Heater</a:t>
              </a:r>
            </a:p>
          </p:txBody>
        </p:sp>
        <p:sp>
          <p:nvSpPr>
            <p:cNvPr id="25" name="TextBox 24">
              <a:extLst>
                <a:ext uri="{FF2B5EF4-FFF2-40B4-BE49-F238E27FC236}">
                  <a16:creationId xmlns:a16="http://schemas.microsoft.com/office/drawing/2014/main" id="{EF5B7250-91C0-48A7-94E2-7B7C2C611AAD}"/>
                </a:ext>
              </a:extLst>
            </p:cNvPr>
            <p:cNvSpPr txBox="1"/>
            <p:nvPr/>
          </p:nvSpPr>
          <p:spPr>
            <a:xfrm>
              <a:off x="5105400" y="4569024"/>
              <a:ext cx="1463914" cy="36271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3087"/>
                  </a:solidFill>
                  <a:effectLst/>
                  <a:uLnTx/>
                  <a:uFillTx/>
                  <a:latin typeface="Calibri"/>
                  <a:ea typeface="+mn-ea"/>
                  <a:cs typeface="+mn-cs"/>
                </a:rPr>
                <a:t>Ni-Cu bellows</a:t>
              </a:r>
            </a:p>
          </p:txBody>
        </p:sp>
        <p:sp>
          <p:nvSpPr>
            <p:cNvPr id="26" name="TextBox 25">
              <a:extLst>
                <a:ext uri="{FF2B5EF4-FFF2-40B4-BE49-F238E27FC236}">
                  <a16:creationId xmlns:a16="http://schemas.microsoft.com/office/drawing/2014/main" id="{0B8CFF62-766E-4976-A3DF-5B31596A07DC}"/>
                </a:ext>
              </a:extLst>
            </p:cNvPr>
            <p:cNvSpPr txBox="1"/>
            <p:nvPr/>
          </p:nvSpPr>
          <p:spPr>
            <a:xfrm>
              <a:off x="8153400" y="2587823"/>
              <a:ext cx="1264676"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Antenna, 0,5’’</a:t>
              </a:r>
            </a:p>
          </p:txBody>
        </p:sp>
        <p:sp>
          <p:nvSpPr>
            <p:cNvPr id="27" name="TextBox 26">
              <a:extLst>
                <a:ext uri="{FF2B5EF4-FFF2-40B4-BE49-F238E27FC236}">
                  <a16:creationId xmlns:a16="http://schemas.microsoft.com/office/drawing/2014/main" id="{59ADE997-14BB-4421-BA0F-9D71FC713022}"/>
                </a:ext>
              </a:extLst>
            </p:cNvPr>
            <p:cNvSpPr txBox="1"/>
            <p:nvPr/>
          </p:nvSpPr>
          <p:spPr>
            <a:xfrm>
              <a:off x="5410199" y="1600201"/>
              <a:ext cx="1469140"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Ceramic window</a:t>
              </a:r>
            </a:p>
          </p:txBody>
        </p:sp>
        <p:sp>
          <p:nvSpPr>
            <p:cNvPr id="28" name="TextBox 27">
              <a:extLst>
                <a:ext uri="{FF2B5EF4-FFF2-40B4-BE49-F238E27FC236}">
                  <a16:creationId xmlns:a16="http://schemas.microsoft.com/office/drawing/2014/main" id="{032D9B00-15F0-46A9-9789-8206C73F2FD8}"/>
                </a:ext>
              </a:extLst>
            </p:cNvPr>
            <p:cNvSpPr txBox="1"/>
            <p:nvPr/>
          </p:nvSpPr>
          <p:spPr>
            <a:xfrm>
              <a:off x="7086599" y="4416622"/>
              <a:ext cx="3009186" cy="5039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3’’x  0.0158’’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stainless steel tube, 0,4mm -&gt; 0.8mm</a:t>
              </a:r>
            </a:p>
          </p:txBody>
        </p:sp>
        <p:sp>
          <p:nvSpPr>
            <p:cNvPr id="29" name="TextBox 28">
              <a:extLst>
                <a:ext uri="{FF2B5EF4-FFF2-40B4-BE49-F238E27FC236}">
                  <a16:creationId xmlns:a16="http://schemas.microsoft.com/office/drawing/2014/main" id="{2BF82850-CC6F-4859-A3C4-36B50AC3BC7E}"/>
                </a:ext>
              </a:extLst>
            </p:cNvPr>
            <p:cNvSpPr txBox="1"/>
            <p:nvPr/>
          </p:nvSpPr>
          <p:spPr>
            <a:xfrm>
              <a:off x="6324600" y="4035622"/>
              <a:ext cx="1221532"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e-pickup port</a:t>
              </a:r>
            </a:p>
          </p:txBody>
        </p:sp>
        <p:sp>
          <p:nvSpPr>
            <p:cNvPr id="30" name="TextBox 29">
              <a:extLst>
                <a:ext uri="{FF2B5EF4-FFF2-40B4-BE49-F238E27FC236}">
                  <a16:creationId xmlns:a16="http://schemas.microsoft.com/office/drawing/2014/main" id="{CB2868AC-5035-4FB1-809F-7013C9BB0A74}"/>
                </a:ext>
              </a:extLst>
            </p:cNvPr>
            <p:cNvSpPr txBox="1"/>
            <p:nvPr/>
          </p:nvSpPr>
          <p:spPr>
            <a:xfrm>
              <a:off x="533402" y="3197423"/>
              <a:ext cx="1142747"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Arc detector</a:t>
              </a:r>
            </a:p>
          </p:txBody>
        </p:sp>
        <p:sp>
          <p:nvSpPr>
            <p:cNvPr id="31" name="TextBox 30">
              <a:extLst>
                <a:ext uri="{FF2B5EF4-FFF2-40B4-BE49-F238E27FC236}">
                  <a16:creationId xmlns:a16="http://schemas.microsoft.com/office/drawing/2014/main" id="{484DD536-7BBB-4E8D-9BC9-0D4CBDE27D8D}"/>
                </a:ext>
              </a:extLst>
            </p:cNvPr>
            <p:cNvSpPr txBox="1"/>
            <p:nvPr/>
          </p:nvSpPr>
          <p:spPr>
            <a:xfrm>
              <a:off x="1066799" y="6245423"/>
              <a:ext cx="814480"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Air inlet</a:t>
              </a:r>
            </a:p>
          </p:txBody>
        </p:sp>
        <p:sp>
          <p:nvSpPr>
            <p:cNvPr id="32" name="TextBox 31">
              <a:extLst>
                <a:ext uri="{FF2B5EF4-FFF2-40B4-BE49-F238E27FC236}">
                  <a16:creationId xmlns:a16="http://schemas.microsoft.com/office/drawing/2014/main" id="{BC46D6D0-5F1D-4B34-BBCC-B1599FF9D810}"/>
                </a:ext>
              </a:extLst>
            </p:cNvPr>
            <p:cNvSpPr txBox="1"/>
            <p:nvPr/>
          </p:nvSpPr>
          <p:spPr>
            <a:xfrm>
              <a:off x="4572001" y="835224"/>
              <a:ext cx="1889323" cy="50398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Spring to compensate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thermal expansion</a:t>
              </a:r>
            </a:p>
          </p:txBody>
        </p:sp>
        <p:sp>
          <p:nvSpPr>
            <p:cNvPr id="33" name="TextBox 32">
              <a:extLst>
                <a:ext uri="{FF2B5EF4-FFF2-40B4-BE49-F238E27FC236}">
                  <a16:creationId xmlns:a16="http://schemas.microsoft.com/office/drawing/2014/main" id="{854193A8-625D-49C3-B1C0-12A69786C4AA}"/>
                </a:ext>
              </a:extLst>
            </p:cNvPr>
            <p:cNvSpPr txBox="1"/>
            <p:nvPr/>
          </p:nvSpPr>
          <p:spPr>
            <a:xfrm>
              <a:off x="2362200" y="6169223"/>
              <a:ext cx="1761767"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3-1/8’’ coaxial input </a:t>
              </a:r>
            </a:p>
          </p:txBody>
        </p:sp>
        <p:sp>
          <p:nvSpPr>
            <p:cNvPr id="34" name="TextBox 33">
              <a:extLst>
                <a:ext uri="{FF2B5EF4-FFF2-40B4-BE49-F238E27FC236}">
                  <a16:creationId xmlns:a16="http://schemas.microsoft.com/office/drawing/2014/main" id="{C821C548-2C34-4763-BB88-330F9656AAAF}"/>
                </a:ext>
              </a:extLst>
            </p:cNvPr>
            <p:cNvSpPr txBox="1"/>
            <p:nvPr/>
          </p:nvSpPr>
          <p:spPr>
            <a:xfrm>
              <a:off x="2743199" y="914399"/>
              <a:ext cx="1636088"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rgbClr val="003087"/>
                  </a:solidFill>
                  <a:effectLst/>
                  <a:uLnTx/>
                  <a:uFillTx/>
                  <a:latin typeface="Calibri"/>
                  <a:ea typeface="+mn-ea"/>
                  <a:cs typeface="+mn-cs"/>
                </a:rPr>
                <a:t>Cryomodule</a:t>
              </a:r>
              <a:r>
                <a:rPr kumimoji="0" lang="en-US" sz="1200" b="1" i="0" u="none" strike="noStrike" kern="0" cap="none" spc="0" normalizeH="0" baseline="0" noProof="0" dirty="0">
                  <a:ln>
                    <a:noFill/>
                  </a:ln>
                  <a:solidFill>
                    <a:srgbClr val="003087"/>
                  </a:solidFill>
                  <a:effectLst/>
                  <a:uLnTx/>
                  <a:uFillTx/>
                  <a:latin typeface="Calibri"/>
                  <a:ea typeface="+mn-ea"/>
                  <a:cs typeface="+mn-cs"/>
                </a:rPr>
                <a:t> flange</a:t>
              </a:r>
            </a:p>
          </p:txBody>
        </p:sp>
        <p:sp>
          <p:nvSpPr>
            <p:cNvPr id="35" name="TextBox 34">
              <a:extLst>
                <a:ext uri="{FF2B5EF4-FFF2-40B4-BE49-F238E27FC236}">
                  <a16:creationId xmlns:a16="http://schemas.microsoft.com/office/drawing/2014/main" id="{153B92BC-687B-4944-B4FD-34536CE57D30}"/>
                </a:ext>
              </a:extLst>
            </p:cNvPr>
            <p:cNvSpPr txBox="1"/>
            <p:nvPr/>
          </p:nvSpPr>
          <p:spPr>
            <a:xfrm>
              <a:off x="8001000" y="3807023"/>
              <a:ext cx="1056460"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Cold flange</a:t>
              </a:r>
            </a:p>
          </p:txBody>
        </p:sp>
        <p:sp>
          <p:nvSpPr>
            <p:cNvPr id="36" name="TextBox 35">
              <a:extLst>
                <a:ext uri="{FF2B5EF4-FFF2-40B4-BE49-F238E27FC236}">
                  <a16:creationId xmlns:a16="http://schemas.microsoft.com/office/drawing/2014/main" id="{E0732A8D-FC9F-4CD9-A425-BD567AA670F7}"/>
                </a:ext>
              </a:extLst>
            </p:cNvPr>
            <p:cNvSpPr txBox="1"/>
            <p:nvPr/>
          </p:nvSpPr>
          <p:spPr>
            <a:xfrm>
              <a:off x="1371601" y="2816423"/>
              <a:ext cx="1405362" cy="3023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087"/>
                  </a:solidFill>
                  <a:effectLst/>
                  <a:uLnTx/>
                  <a:uFillTx/>
                  <a:latin typeface="Calibri"/>
                  <a:ea typeface="+mn-ea"/>
                  <a:cs typeface="+mn-cs"/>
                </a:rPr>
                <a:t>Matching bump</a:t>
              </a:r>
            </a:p>
          </p:txBody>
        </p:sp>
        <p:sp>
          <p:nvSpPr>
            <p:cNvPr id="37" name="TextBox 36">
              <a:extLst>
                <a:ext uri="{FF2B5EF4-FFF2-40B4-BE49-F238E27FC236}">
                  <a16:creationId xmlns:a16="http://schemas.microsoft.com/office/drawing/2014/main" id="{8B2C354C-0F61-44FF-A82A-934FD257AA44}"/>
                </a:ext>
              </a:extLst>
            </p:cNvPr>
            <p:cNvSpPr txBox="1"/>
            <p:nvPr/>
          </p:nvSpPr>
          <p:spPr>
            <a:xfrm>
              <a:off x="6477000" y="4340423"/>
              <a:ext cx="282962" cy="36271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dirty="0">
                <a:ln>
                  <a:noFill/>
                </a:ln>
                <a:solidFill>
                  <a:srgbClr val="003087"/>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BE447B48-AA6A-4145-B715-B571488F8B19}"/>
                </a:ext>
              </a:extLst>
            </p:cNvPr>
            <p:cNvCxnSpPr/>
            <p:nvPr/>
          </p:nvCxnSpPr>
          <p:spPr>
            <a:xfrm>
              <a:off x="7848600" y="3426023"/>
              <a:ext cx="609600" cy="304800"/>
            </a:xfrm>
            <a:prstGeom prst="line">
              <a:avLst/>
            </a:prstGeom>
            <a:noFill/>
            <a:ln w="15875" cap="flat" cmpd="sng" algn="ctr">
              <a:solidFill>
                <a:srgbClr val="003087"/>
              </a:solidFill>
              <a:prstDash val="solid"/>
            </a:ln>
            <a:effectLst/>
          </p:spPr>
        </p:cxnSp>
        <p:sp>
          <p:nvSpPr>
            <p:cNvPr id="39" name="TextBox 38">
              <a:extLst>
                <a:ext uri="{FF2B5EF4-FFF2-40B4-BE49-F238E27FC236}">
                  <a16:creationId xmlns:a16="http://schemas.microsoft.com/office/drawing/2014/main" id="{0A6C7A47-6BA3-4972-A857-FC29C44B886E}"/>
                </a:ext>
              </a:extLst>
            </p:cNvPr>
            <p:cNvSpPr txBox="1"/>
            <p:nvPr/>
          </p:nvSpPr>
          <p:spPr>
            <a:xfrm>
              <a:off x="327542" y="152401"/>
              <a:ext cx="282962" cy="5935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srgbClr val="7030A0"/>
                </a:solidFill>
                <a:effectLst/>
                <a:uLnTx/>
                <a:uFillTx/>
                <a:latin typeface="Calibri"/>
                <a:ea typeface="+mn-ea"/>
                <a:cs typeface="+mn-cs"/>
              </a:endParaRPr>
            </a:p>
          </p:txBody>
        </p:sp>
      </p:grpSp>
      <p:sp>
        <p:nvSpPr>
          <p:cNvPr id="40" name="TextBox 39">
            <a:extLst>
              <a:ext uri="{FF2B5EF4-FFF2-40B4-BE49-F238E27FC236}">
                <a16:creationId xmlns:a16="http://schemas.microsoft.com/office/drawing/2014/main" id="{E8006225-F78B-470C-8393-6F93201A6BFD}"/>
              </a:ext>
            </a:extLst>
          </p:cNvPr>
          <p:cNvSpPr txBox="1"/>
          <p:nvPr/>
        </p:nvSpPr>
        <p:spPr>
          <a:xfrm>
            <a:off x="576362" y="240541"/>
            <a:ext cx="7922624" cy="923330"/>
          </a:xfrm>
          <a:prstGeom prst="rect">
            <a:avLst/>
          </a:prstGeom>
          <a:noFill/>
        </p:spPr>
        <p:txBody>
          <a:bodyPr wrap="square" rtlCol="0">
            <a:spAutoFit/>
          </a:bodyPr>
          <a:lstStyle/>
          <a:p>
            <a:r>
              <a:rPr lang="en-US" b="1" dirty="0">
                <a:solidFill>
                  <a:srgbClr val="0070C0"/>
                </a:solidFill>
              </a:rPr>
              <a:t>In case of moldered power and not to high frequency it is enough to increase the impedance of coaxial coupler.  Example is our 325 MHz coupler for SSR1 and SSR2 cavities.</a:t>
            </a:r>
          </a:p>
        </p:txBody>
      </p:sp>
      <p:sp>
        <p:nvSpPr>
          <p:cNvPr id="2" name="Date Placeholder 1">
            <a:extLst>
              <a:ext uri="{FF2B5EF4-FFF2-40B4-BE49-F238E27FC236}">
                <a16:creationId xmlns:a16="http://schemas.microsoft.com/office/drawing/2014/main" id="{0AA6AD34-FE95-47CF-92ED-E28A05464E7B}"/>
              </a:ext>
            </a:extLst>
          </p:cNvPr>
          <p:cNvSpPr>
            <a:spLocks noGrp="1"/>
          </p:cNvSpPr>
          <p:nvPr>
            <p:ph type="dt" sz="half" idx="10"/>
          </p:nvPr>
        </p:nvSpPr>
        <p:spPr/>
        <p:txBody>
          <a:bodyPr/>
          <a:lstStyle/>
          <a:p>
            <a:fld id="{DC62AC8E-2FC5-4B17-B4C0-6EE4AA9561B5}" type="datetime1">
              <a:rPr lang="en-US" smtClean="0"/>
              <a:t>9/3/2018</a:t>
            </a:fld>
            <a:endParaRPr lang="en-US"/>
          </a:p>
        </p:txBody>
      </p:sp>
      <p:sp>
        <p:nvSpPr>
          <p:cNvPr id="3" name="Footer Placeholder 2">
            <a:extLst>
              <a:ext uri="{FF2B5EF4-FFF2-40B4-BE49-F238E27FC236}">
                <a16:creationId xmlns:a16="http://schemas.microsoft.com/office/drawing/2014/main" id="{C0FB2196-E734-4B1A-8A7C-B0FF87108C83}"/>
              </a:ext>
            </a:extLst>
          </p:cNvPr>
          <p:cNvSpPr>
            <a:spLocks noGrp="1"/>
          </p:cNvSpPr>
          <p:nvPr>
            <p:ph type="ftr" sz="quarter" idx="11"/>
          </p:nvPr>
        </p:nvSpPr>
        <p:spPr>
          <a:xfrm>
            <a:off x="1865671" y="6427491"/>
            <a:ext cx="5079393" cy="365125"/>
          </a:xfrm>
        </p:spPr>
        <p:txBody>
          <a:bodyPr/>
          <a:lstStyle/>
          <a:p>
            <a:r>
              <a:rPr lang="en-US" dirty="0"/>
              <a:t>"Experience in the design of fundamental couplers", S. Kazakov, Mumbai</a:t>
            </a:r>
          </a:p>
        </p:txBody>
      </p:sp>
      <p:sp>
        <p:nvSpPr>
          <p:cNvPr id="41" name="Slide Number Placeholder 40">
            <a:extLst>
              <a:ext uri="{FF2B5EF4-FFF2-40B4-BE49-F238E27FC236}">
                <a16:creationId xmlns:a16="http://schemas.microsoft.com/office/drawing/2014/main" id="{E9475A6C-4D90-472A-90E5-E46472151351}"/>
              </a:ext>
            </a:extLst>
          </p:cNvPr>
          <p:cNvSpPr>
            <a:spLocks noGrp="1"/>
          </p:cNvSpPr>
          <p:nvPr>
            <p:ph type="sldNum" sz="quarter" idx="12"/>
          </p:nvPr>
        </p:nvSpPr>
        <p:spPr/>
        <p:txBody>
          <a:bodyPr/>
          <a:lstStyle/>
          <a:p>
            <a:fld id="{D88A3123-6FEB-437B-BB27-48C5D6B1ECD2}" type="slidenum">
              <a:rPr lang="en-US" smtClean="0"/>
              <a:t>15</a:t>
            </a:fld>
            <a:endParaRPr lang="en-US"/>
          </a:p>
        </p:txBody>
      </p:sp>
    </p:spTree>
    <p:extLst>
      <p:ext uri="{BB962C8B-B14F-4D97-AF65-F5344CB8AC3E}">
        <p14:creationId xmlns:p14="http://schemas.microsoft.com/office/powerpoint/2010/main" val="1644763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06FA2-64A8-4BAB-8493-51D9CE2323A0}"/>
              </a:ext>
            </a:extLst>
          </p:cNvPr>
          <p:cNvSpPr>
            <a:spLocks noGrp="1"/>
          </p:cNvSpPr>
          <p:nvPr>
            <p:ph type="dt" sz="half" idx="10"/>
          </p:nvPr>
        </p:nvSpPr>
        <p:spPr/>
        <p:txBody>
          <a:bodyPr/>
          <a:lstStyle/>
          <a:p>
            <a:fld id="{1DA5868E-B180-44D8-9565-4FE1211055FF}" type="datetime1">
              <a:rPr lang="en-US" smtClean="0"/>
              <a:t>9/3/2018</a:t>
            </a:fld>
            <a:endParaRPr lang="en-US"/>
          </a:p>
        </p:txBody>
      </p:sp>
      <p:sp>
        <p:nvSpPr>
          <p:cNvPr id="3" name="Footer Placeholder 2">
            <a:extLst>
              <a:ext uri="{FF2B5EF4-FFF2-40B4-BE49-F238E27FC236}">
                <a16:creationId xmlns:a16="http://schemas.microsoft.com/office/drawing/2014/main" id="{F03674C7-FAB3-45CC-957F-37C12FD0C0EF}"/>
              </a:ext>
            </a:extLst>
          </p:cNvPr>
          <p:cNvSpPr>
            <a:spLocks noGrp="1"/>
          </p:cNvSpPr>
          <p:nvPr>
            <p:ph type="ftr" sz="quarter" idx="11"/>
          </p:nvPr>
        </p:nvSpPr>
        <p:spPr>
          <a:xfrm>
            <a:off x="2101362" y="6356351"/>
            <a:ext cx="5222630" cy="365125"/>
          </a:xfrm>
        </p:spPr>
        <p:txBody>
          <a:bodyPr/>
          <a:lstStyle/>
          <a:p>
            <a:r>
              <a:rPr lang="en-US" dirty="0"/>
              <a:t>"Experience in the design of fundamental couplers", S. Kazakov, Mumbai</a:t>
            </a:r>
          </a:p>
        </p:txBody>
      </p:sp>
      <p:sp>
        <p:nvSpPr>
          <p:cNvPr id="4" name="Slide Number Placeholder 3">
            <a:extLst>
              <a:ext uri="{FF2B5EF4-FFF2-40B4-BE49-F238E27FC236}">
                <a16:creationId xmlns:a16="http://schemas.microsoft.com/office/drawing/2014/main" id="{AEACD0C9-E162-4503-8CB6-AF467A92C124}"/>
              </a:ext>
            </a:extLst>
          </p:cNvPr>
          <p:cNvSpPr>
            <a:spLocks noGrp="1"/>
          </p:cNvSpPr>
          <p:nvPr>
            <p:ph type="sldNum" sz="quarter" idx="12"/>
          </p:nvPr>
        </p:nvSpPr>
        <p:spPr/>
        <p:txBody>
          <a:bodyPr/>
          <a:lstStyle/>
          <a:p>
            <a:fld id="{D88A3123-6FEB-437B-BB27-48C5D6B1ECD2}" type="slidenum">
              <a:rPr lang="en-US" smtClean="0"/>
              <a:t>16</a:t>
            </a:fld>
            <a:endParaRPr lang="en-US"/>
          </a:p>
        </p:txBody>
      </p:sp>
      <p:sp>
        <p:nvSpPr>
          <p:cNvPr id="7" name="Title 1">
            <a:extLst>
              <a:ext uri="{FF2B5EF4-FFF2-40B4-BE49-F238E27FC236}">
                <a16:creationId xmlns:a16="http://schemas.microsoft.com/office/drawing/2014/main" id="{13FE26E4-2DF8-4A64-BC07-4F39E51DAB08}"/>
              </a:ext>
            </a:extLst>
          </p:cNvPr>
          <p:cNvSpPr txBox="1">
            <a:spLocks/>
          </p:cNvSpPr>
          <p:nvPr/>
        </p:nvSpPr>
        <p:spPr bwMode="auto">
          <a:xfrm>
            <a:off x="2376365" y="349863"/>
            <a:ext cx="3699120" cy="42787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numCol="1"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7030A0"/>
                </a:solidFill>
                <a:latin typeface="+mn-lt"/>
              </a:rPr>
              <a:t>Exploded view of 325 MHz coupler</a:t>
            </a:r>
            <a:endParaRPr lang="en-US" sz="2000" b="1" dirty="0">
              <a:solidFill>
                <a:srgbClr val="7030A0"/>
              </a:solidFill>
              <a:latin typeface="+mn-lt"/>
            </a:endParaRPr>
          </a:p>
        </p:txBody>
      </p:sp>
      <p:pic>
        <p:nvPicPr>
          <p:cNvPr id="8" name="Picture 7">
            <a:extLst>
              <a:ext uri="{FF2B5EF4-FFF2-40B4-BE49-F238E27FC236}">
                <a16:creationId xmlns:a16="http://schemas.microsoft.com/office/drawing/2014/main" id="{3ADA8B7B-9B69-49F9-AC7C-63B9AC20D2DD}"/>
              </a:ext>
            </a:extLst>
          </p:cNvPr>
          <p:cNvPicPr>
            <a:picLocks noChangeAspect="1"/>
          </p:cNvPicPr>
          <p:nvPr/>
        </p:nvPicPr>
        <p:blipFill>
          <a:blip r:embed="rId2"/>
          <a:stretch>
            <a:fillRect/>
          </a:stretch>
        </p:blipFill>
        <p:spPr>
          <a:xfrm>
            <a:off x="557939" y="898255"/>
            <a:ext cx="8020373" cy="5356198"/>
          </a:xfrm>
          <a:prstGeom prst="rect">
            <a:avLst/>
          </a:prstGeom>
        </p:spPr>
      </p:pic>
    </p:spTree>
    <p:extLst>
      <p:ext uri="{BB962C8B-B14F-4D97-AF65-F5344CB8AC3E}">
        <p14:creationId xmlns:p14="http://schemas.microsoft.com/office/powerpoint/2010/main" val="364176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7313F7B2-DB7D-4336-BBA5-8E81F75B1D5A}"/>
              </a:ext>
            </a:extLst>
          </p:cNvPr>
          <p:cNvSpPr txBox="1">
            <a:spLocks/>
          </p:cNvSpPr>
          <p:nvPr/>
        </p:nvSpPr>
        <p:spPr>
          <a:xfrm>
            <a:off x="228600" y="1043046"/>
            <a:ext cx="8672513" cy="4987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pic>
        <p:nvPicPr>
          <p:cNvPr id="4" name="Picture 3">
            <a:extLst>
              <a:ext uri="{FF2B5EF4-FFF2-40B4-BE49-F238E27FC236}">
                <a16:creationId xmlns:a16="http://schemas.microsoft.com/office/drawing/2014/main" id="{ABD31AF6-2061-4F15-B9F8-0CA860AC04FB}"/>
              </a:ext>
            </a:extLst>
          </p:cNvPr>
          <p:cNvPicPr>
            <a:picLocks noChangeAspect="1"/>
          </p:cNvPicPr>
          <p:nvPr/>
        </p:nvPicPr>
        <p:blipFill>
          <a:blip r:embed="rId2"/>
          <a:stretch>
            <a:fillRect/>
          </a:stretch>
        </p:blipFill>
        <p:spPr>
          <a:xfrm>
            <a:off x="4431323" y="874021"/>
            <a:ext cx="3654609" cy="2442921"/>
          </a:xfrm>
          <a:prstGeom prst="rect">
            <a:avLst/>
          </a:prstGeom>
        </p:spPr>
      </p:pic>
      <p:sp>
        <p:nvSpPr>
          <p:cNvPr id="5" name="Title 6">
            <a:extLst>
              <a:ext uri="{FF2B5EF4-FFF2-40B4-BE49-F238E27FC236}">
                <a16:creationId xmlns:a16="http://schemas.microsoft.com/office/drawing/2014/main" id="{D5F0076C-93AF-4B8E-A756-D50EFB3E5262}"/>
              </a:ext>
            </a:extLst>
          </p:cNvPr>
          <p:cNvSpPr txBox="1">
            <a:spLocks/>
          </p:cNvSpPr>
          <p:nvPr/>
        </p:nvSpPr>
        <p:spPr>
          <a:xfrm>
            <a:off x="1351267" y="162974"/>
            <a:ext cx="6427177"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solidFill>
                  <a:srgbClr val="0070C0"/>
                </a:solidFill>
              </a:rPr>
              <a:t>Antenna of 325 MHz coupler made by CPI</a:t>
            </a:r>
          </a:p>
        </p:txBody>
      </p:sp>
      <p:pic>
        <p:nvPicPr>
          <p:cNvPr id="6" name="Picture 5">
            <a:extLst>
              <a:ext uri="{FF2B5EF4-FFF2-40B4-BE49-F238E27FC236}">
                <a16:creationId xmlns:a16="http://schemas.microsoft.com/office/drawing/2014/main" id="{090FFF8C-F1A8-4ED5-93C6-BC7BBEB80F6F}"/>
              </a:ext>
            </a:extLst>
          </p:cNvPr>
          <p:cNvPicPr>
            <a:picLocks noChangeAspect="1"/>
          </p:cNvPicPr>
          <p:nvPr/>
        </p:nvPicPr>
        <p:blipFill>
          <a:blip r:embed="rId3"/>
          <a:stretch>
            <a:fillRect/>
          </a:stretch>
        </p:blipFill>
        <p:spPr>
          <a:xfrm rot="16200000">
            <a:off x="-285358" y="1619269"/>
            <a:ext cx="5029442" cy="3361927"/>
          </a:xfrm>
          <a:prstGeom prst="rect">
            <a:avLst/>
          </a:prstGeom>
        </p:spPr>
      </p:pic>
      <p:pic>
        <p:nvPicPr>
          <p:cNvPr id="7" name="Picture 6">
            <a:extLst>
              <a:ext uri="{FF2B5EF4-FFF2-40B4-BE49-F238E27FC236}">
                <a16:creationId xmlns:a16="http://schemas.microsoft.com/office/drawing/2014/main" id="{B8183431-4D39-485C-BC3C-C73106FEE514}"/>
              </a:ext>
            </a:extLst>
          </p:cNvPr>
          <p:cNvPicPr>
            <a:picLocks noChangeAspect="1"/>
          </p:cNvPicPr>
          <p:nvPr/>
        </p:nvPicPr>
        <p:blipFill>
          <a:blip r:embed="rId4"/>
          <a:stretch>
            <a:fillRect/>
          </a:stretch>
        </p:blipFill>
        <p:spPr>
          <a:xfrm>
            <a:off x="4431322" y="3459483"/>
            <a:ext cx="3654610" cy="2442921"/>
          </a:xfrm>
          <a:prstGeom prst="rect">
            <a:avLst/>
          </a:prstGeom>
        </p:spPr>
      </p:pic>
      <p:sp>
        <p:nvSpPr>
          <p:cNvPr id="8" name="TextBox 7">
            <a:extLst>
              <a:ext uri="{FF2B5EF4-FFF2-40B4-BE49-F238E27FC236}">
                <a16:creationId xmlns:a16="http://schemas.microsoft.com/office/drawing/2014/main" id="{9FABF87B-0507-47FE-832B-3B77CB4FC583}"/>
              </a:ext>
            </a:extLst>
          </p:cNvPr>
          <p:cNvSpPr txBox="1"/>
          <p:nvPr/>
        </p:nvSpPr>
        <p:spPr>
          <a:xfrm>
            <a:off x="983860" y="5982867"/>
            <a:ext cx="7102072" cy="369332"/>
          </a:xfrm>
          <a:prstGeom prst="rect">
            <a:avLst/>
          </a:prstGeom>
          <a:noFill/>
        </p:spPr>
        <p:txBody>
          <a:bodyPr wrap="none" rtlCol="0">
            <a:spAutoFit/>
          </a:bodyPr>
          <a:lstStyle/>
          <a:p>
            <a:r>
              <a:rPr lang="en-US" b="1" dirty="0">
                <a:solidFill>
                  <a:srgbClr val="7030A0"/>
                </a:solidFill>
              </a:rPr>
              <a:t>Antenna is electropolished to reduce a thermal radiation into the cavity. </a:t>
            </a:r>
          </a:p>
        </p:txBody>
      </p:sp>
      <p:sp>
        <p:nvSpPr>
          <p:cNvPr id="2" name="Date Placeholder 1">
            <a:extLst>
              <a:ext uri="{FF2B5EF4-FFF2-40B4-BE49-F238E27FC236}">
                <a16:creationId xmlns:a16="http://schemas.microsoft.com/office/drawing/2014/main" id="{6318FD07-1293-484B-961E-591DFC5299B4}"/>
              </a:ext>
            </a:extLst>
          </p:cNvPr>
          <p:cNvSpPr>
            <a:spLocks noGrp="1"/>
          </p:cNvSpPr>
          <p:nvPr>
            <p:ph type="dt" sz="half" idx="10"/>
          </p:nvPr>
        </p:nvSpPr>
        <p:spPr/>
        <p:txBody>
          <a:bodyPr/>
          <a:lstStyle/>
          <a:p>
            <a:fld id="{2FF6B398-61AC-44C5-9999-49847CC5CB52}" type="datetime1">
              <a:rPr lang="en-US" smtClean="0"/>
              <a:t>9/3/2018</a:t>
            </a:fld>
            <a:endParaRPr lang="en-US"/>
          </a:p>
        </p:txBody>
      </p:sp>
      <p:sp>
        <p:nvSpPr>
          <p:cNvPr id="9" name="Footer Placeholder 8">
            <a:extLst>
              <a:ext uri="{FF2B5EF4-FFF2-40B4-BE49-F238E27FC236}">
                <a16:creationId xmlns:a16="http://schemas.microsoft.com/office/drawing/2014/main" id="{9EEDE95F-56B7-478D-ACF7-2501F6C6E24F}"/>
              </a:ext>
            </a:extLst>
          </p:cNvPr>
          <p:cNvSpPr>
            <a:spLocks noGrp="1"/>
          </p:cNvSpPr>
          <p:nvPr>
            <p:ph type="ftr" sz="quarter" idx="11"/>
          </p:nvPr>
        </p:nvSpPr>
        <p:spPr>
          <a:xfrm>
            <a:off x="2054651" y="6356351"/>
            <a:ext cx="5020407" cy="365125"/>
          </a:xfrm>
        </p:spPr>
        <p:txBody>
          <a:bodyPr/>
          <a:lstStyle/>
          <a:p>
            <a:r>
              <a:rPr lang="en-US" dirty="0"/>
              <a:t>"Experience in the design of fundamental couplers", S. Kazakov, Mumbai</a:t>
            </a:r>
          </a:p>
        </p:txBody>
      </p:sp>
      <p:sp>
        <p:nvSpPr>
          <p:cNvPr id="10" name="Slide Number Placeholder 9">
            <a:extLst>
              <a:ext uri="{FF2B5EF4-FFF2-40B4-BE49-F238E27FC236}">
                <a16:creationId xmlns:a16="http://schemas.microsoft.com/office/drawing/2014/main" id="{0D28549C-8A8C-4571-9410-46FCB9A5919A}"/>
              </a:ext>
            </a:extLst>
          </p:cNvPr>
          <p:cNvSpPr>
            <a:spLocks noGrp="1"/>
          </p:cNvSpPr>
          <p:nvPr>
            <p:ph type="sldNum" sz="quarter" idx="12"/>
          </p:nvPr>
        </p:nvSpPr>
        <p:spPr/>
        <p:txBody>
          <a:bodyPr/>
          <a:lstStyle/>
          <a:p>
            <a:fld id="{D88A3123-6FEB-437B-BB27-48C5D6B1ECD2}" type="slidenum">
              <a:rPr lang="en-US" smtClean="0"/>
              <a:t>17</a:t>
            </a:fld>
            <a:endParaRPr lang="en-US"/>
          </a:p>
        </p:txBody>
      </p:sp>
    </p:spTree>
    <p:extLst>
      <p:ext uri="{BB962C8B-B14F-4D97-AF65-F5344CB8AC3E}">
        <p14:creationId xmlns:p14="http://schemas.microsoft.com/office/powerpoint/2010/main" val="211534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A1E45-135A-4ABB-AE23-0E67ECA5E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55" y="1290126"/>
            <a:ext cx="5251704" cy="1798320"/>
          </a:xfrm>
          <a:prstGeom prst="rect">
            <a:avLst/>
          </a:prstGeom>
        </p:spPr>
      </p:pic>
      <p:sp>
        <p:nvSpPr>
          <p:cNvPr id="4" name="TextBox 3">
            <a:extLst>
              <a:ext uri="{FF2B5EF4-FFF2-40B4-BE49-F238E27FC236}">
                <a16:creationId xmlns:a16="http://schemas.microsoft.com/office/drawing/2014/main" id="{1BD1063E-0F97-41FE-9ED5-E9A0BFAABE97}"/>
              </a:ext>
            </a:extLst>
          </p:cNvPr>
          <p:cNvSpPr txBox="1"/>
          <p:nvPr/>
        </p:nvSpPr>
        <p:spPr>
          <a:xfrm>
            <a:off x="325316" y="246184"/>
            <a:ext cx="8352692" cy="923330"/>
          </a:xfrm>
          <a:prstGeom prst="rect">
            <a:avLst/>
          </a:prstGeom>
          <a:noFill/>
        </p:spPr>
        <p:txBody>
          <a:bodyPr wrap="square" rtlCol="0">
            <a:spAutoFit/>
          </a:bodyPr>
          <a:lstStyle/>
          <a:p>
            <a:r>
              <a:rPr lang="en-US" dirty="0">
                <a:solidFill>
                  <a:srgbClr val="0070C0"/>
                </a:solidFill>
              </a:rPr>
              <a:t>To apply HV bias to coupler antenna, we need to isolate RF source (solid state) from High Voltage ( not to destroy an amplifier). Coupler and amplifier can be connected through capacitor, which is transparent for RF and isolate HV.   </a:t>
            </a:r>
          </a:p>
        </p:txBody>
      </p:sp>
      <p:sp>
        <p:nvSpPr>
          <p:cNvPr id="5" name="TextBox 4">
            <a:extLst>
              <a:ext uri="{FF2B5EF4-FFF2-40B4-BE49-F238E27FC236}">
                <a16:creationId xmlns:a16="http://schemas.microsoft.com/office/drawing/2014/main" id="{78745726-2594-4958-B5A6-7F75C8A95015}"/>
              </a:ext>
            </a:extLst>
          </p:cNvPr>
          <p:cNvSpPr txBox="1"/>
          <p:nvPr/>
        </p:nvSpPr>
        <p:spPr>
          <a:xfrm>
            <a:off x="325316" y="3337403"/>
            <a:ext cx="8774723" cy="923330"/>
          </a:xfrm>
          <a:prstGeom prst="rect">
            <a:avLst/>
          </a:prstGeom>
          <a:noFill/>
        </p:spPr>
        <p:txBody>
          <a:bodyPr wrap="square" rtlCol="0">
            <a:spAutoFit/>
          </a:bodyPr>
          <a:lstStyle/>
          <a:p>
            <a:r>
              <a:rPr lang="en-US" dirty="0">
                <a:solidFill>
                  <a:srgbClr val="7030A0"/>
                </a:solidFill>
              </a:rPr>
              <a:t>The problem of this scheme: If the capacity is broken, a high voltage will be applied to the amplifier and amplifier will be destroyed (very expensive device). Additional protection is needed. We use so called “ DC block” (it blocks DC voltage and transmits RF).</a:t>
            </a:r>
          </a:p>
        </p:txBody>
      </p:sp>
      <p:pic>
        <p:nvPicPr>
          <p:cNvPr id="7" name="Picture 6">
            <a:extLst>
              <a:ext uri="{FF2B5EF4-FFF2-40B4-BE49-F238E27FC236}">
                <a16:creationId xmlns:a16="http://schemas.microsoft.com/office/drawing/2014/main" id="{66BAB8E5-B1F2-455E-8ED7-FD2DC9414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018" y="4509690"/>
            <a:ext cx="6038088" cy="1798320"/>
          </a:xfrm>
          <a:prstGeom prst="rect">
            <a:avLst/>
          </a:prstGeom>
        </p:spPr>
      </p:pic>
      <p:sp>
        <p:nvSpPr>
          <p:cNvPr id="2" name="Date Placeholder 1">
            <a:extLst>
              <a:ext uri="{FF2B5EF4-FFF2-40B4-BE49-F238E27FC236}">
                <a16:creationId xmlns:a16="http://schemas.microsoft.com/office/drawing/2014/main" id="{B71DFFB9-DD8A-4A66-A438-FDFE0594725E}"/>
              </a:ext>
            </a:extLst>
          </p:cNvPr>
          <p:cNvSpPr>
            <a:spLocks noGrp="1"/>
          </p:cNvSpPr>
          <p:nvPr>
            <p:ph type="dt" sz="half" idx="10"/>
          </p:nvPr>
        </p:nvSpPr>
        <p:spPr/>
        <p:txBody>
          <a:bodyPr/>
          <a:lstStyle/>
          <a:p>
            <a:fld id="{4B5733E3-2C8E-44CE-A7DF-CFE70DCB1E65}" type="datetime1">
              <a:rPr lang="en-US" smtClean="0"/>
              <a:t>9/3/2018</a:t>
            </a:fld>
            <a:endParaRPr lang="en-US"/>
          </a:p>
        </p:txBody>
      </p:sp>
      <p:sp>
        <p:nvSpPr>
          <p:cNvPr id="6" name="Footer Placeholder 5">
            <a:extLst>
              <a:ext uri="{FF2B5EF4-FFF2-40B4-BE49-F238E27FC236}">
                <a16:creationId xmlns:a16="http://schemas.microsoft.com/office/drawing/2014/main" id="{84A5D28F-1054-421E-A2E3-22ABB7416C81}"/>
              </a:ext>
            </a:extLst>
          </p:cNvPr>
          <p:cNvSpPr>
            <a:spLocks noGrp="1"/>
          </p:cNvSpPr>
          <p:nvPr>
            <p:ph type="ftr" sz="quarter" idx="11"/>
          </p:nvPr>
        </p:nvSpPr>
        <p:spPr>
          <a:xfrm>
            <a:off x="2145323" y="6356351"/>
            <a:ext cx="4826977" cy="365125"/>
          </a:xfrm>
        </p:spPr>
        <p:txBody>
          <a:bodyPr/>
          <a:lstStyle/>
          <a:p>
            <a:r>
              <a:rPr lang="en-US" dirty="0"/>
              <a:t>"Experience in the design of fundamental couplers", S. Kazakov, Mumbai</a:t>
            </a:r>
          </a:p>
        </p:txBody>
      </p:sp>
      <p:sp>
        <p:nvSpPr>
          <p:cNvPr id="8" name="Slide Number Placeholder 7">
            <a:extLst>
              <a:ext uri="{FF2B5EF4-FFF2-40B4-BE49-F238E27FC236}">
                <a16:creationId xmlns:a16="http://schemas.microsoft.com/office/drawing/2014/main" id="{C1E4F8FD-65EA-4C40-B615-D941ABB41C04}"/>
              </a:ext>
            </a:extLst>
          </p:cNvPr>
          <p:cNvSpPr>
            <a:spLocks noGrp="1"/>
          </p:cNvSpPr>
          <p:nvPr>
            <p:ph type="sldNum" sz="quarter" idx="12"/>
          </p:nvPr>
        </p:nvSpPr>
        <p:spPr/>
        <p:txBody>
          <a:bodyPr/>
          <a:lstStyle/>
          <a:p>
            <a:fld id="{D88A3123-6FEB-437B-BB27-48C5D6B1ECD2}" type="slidenum">
              <a:rPr lang="en-US" smtClean="0"/>
              <a:t>18</a:t>
            </a:fld>
            <a:endParaRPr lang="en-US"/>
          </a:p>
        </p:txBody>
      </p:sp>
    </p:spTree>
    <p:extLst>
      <p:ext uri="{BB962C8B-B14F-4D97-AF65-F5344CB8AC3E}">
        <p14:creationId xmlns:p14="http://schemas.microsoft.com/office/powerpoint/2010/main" val="232723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9327D9-2201-44B8-A3C0-0FDC35E67C31}"/>
              </a:ext>
            </a:extLst>
          </p:cNvPr>
          <p:cNvGrpSpPr/>
          <p:nvPr/>
        </p:nvGrpSpPr>
        <p:grpSpPr>
          <a:xfrm>
            <a:off x="1329278" y="921552"/>
            <a:ext cx="5511137" cy="3272380"/>
            <a:chOff x="573140" y="824835"/>
            <a:chExt cx="5645797" cy="3369095"/>
          </a:xfrm>
        </p:grpSpPr>
        <p:pic>
          <p:nvPicPr>
            <p:cNvPr id="3" name="Picture 2">
              <a:extLst>
                <a:ext uri="{FF2B5EF4-FFF2-40B4-BE49-F238E27FC236}">
                  <a16:creationId xmlns:a16="http://schemas.microsoft.com/office/drawing/2014/main" id="{0D8AD947-9CE3-41D6-85C3-33B3D5CD9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40" y="824835"/>
              <a:ext cx="5645797" cy="336909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8F26B3-45BE-47CD-B580-BB42E72FC120}"/>
                    </a:ext>
                  </a:extLst>
                </p:cNvPr>
                <p:cNvSpPr txBox="1"/>
                <p:nvPr/>
              </p:nvSpPr>
              <p:spPr>
                <a:xfrm>
                  <a:off x="3396038" y="1635369"/>
                  <a:ext cx="182742" cy="5247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𝝺</m:t>
                            </m:r>
                          </m:num>
                          <m:den>
                            <m:r>
                              <a:rPr lang="en-US" b="0" i="1" smtClean="0">
                                <a:latin typeface="Cambria Math" panose="02040503050406030204" pitchFamily="18" charset="0"/>
                              </a:rPr>
                              <m:t>4</m:t>
                            </m:r>
                          </m:den>
                        </m:f>
                      </m:oMath>
                    </m:oMathPara>
                  </a14:m>
                  <a:endParaRPr lang="en-US" dirty="0"/>
                </a:p>
              </p:txBody>
            </p:sp>
          </mc:Choice>
          <mc:Fallback xmlns="">
            <p:sp>
              <p:nvSpPr>
                <p:cNvPr id="4" name="TextBox 3">
                  <a:extLst>
                    <a:ext uri="{FF2B5EF4-FFF2-40B4-BE49-F238E27FC236}">
                      <a16:creationId xmlns:a16="http://schemas.microsoft.com/office/drawing/2014/main" id="{CA8F26B3-45BE-47CD-B580-BB42E72FC120}"/>
                    </a:ext>
                  </a:extLst>
                </p:cNvPr>
                <p:cNvSpPr txBox="1">
                  <a:spLocks noRot="1" noChangeAspect="1" noMove="1" noResize="1" noEditPoints="1" noAdjustHandles="1" noChangeArrowheads="1" noChangeShapeType="1" noTextEdit="1"/>
                </p:cNvSpPr>
                <p:nvPr/>
              </p:nvSpPr>
              <p:spPr>
                <a:xfrm>
                  <a:off x="3396038" y="1635369"/>
                  <a:ext cx="182742" cy="524759"/>
                </a:xfrm>
                <a:prstGeom prst="rect">
                  <a:avLst/>
                </a:prstGeom>
                <a:blipFill>
                  <a:blip r:embed="rId3"/>
                  <a:stretch>
                    <a:fillRect b="-2381"/>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C1226333-947E-4748-B0C3-92739012DD82}"/>
              </a:ext>
            </a:extLst>
          </p:cNvPr>
          <p:cNvSpPr txBox="1"/>
          <p:nvPr/>
        </p:nvSpPr>
        <p:spPr>
          <a:xfrm>
            <a:off x="3121701" y="170865"/>
            <a:ext cx="2619243" cy="369332"/>
          </a:xfrm>
          <a:prstGeom prst="rect">
            <a:avLst/>
          </a:prstGeom>
          <a:noFill/>
        </p:spPr>
        <p:txBody>
          <a:bodyPr wrap="none" rtlCol="0">
            <a:spAutoFit/>
          </a:bodyPr>
          <a:lstStyle/>
          <a:p>
            <a:r>
              <a:rPr lang="en-US" b="1" dirty="0">
                <a:solidFill>
                  <a:srgbClr val="7030A0"/>
                </a:solidFill>
              </a:rPr>
              <a:t>Configuration of DC block</a:t>
            </a:r>
          </a:p>
        </p:txBody>
      </p:sp>
      <p:sp>
        <p:nvSpPr>
          <p:cNvPr id="7" name="TextBox 6">
            <a:extLst>
              <a:ext uri="{FF2B5EF4-FFF2-40B4-BE49-F238E27FC236}">
                <a16:creationId xmlns:a16="http://schemas.microsoft.com/office/drawing/2014/main" id="{68CB1C4F-4B2A-4C23-8666-FE4A3C5C0A38}"/>
              </a:ext>
            </a:extLst>
          </p:cNvPr>
          <p:cNvSpPr txBox="1"/>
          <p:nvPr/>
        </p:nvSpPr>
        <p:spPr>
          <a:xfrm>
            <a:off x="740193" y="4826016"/>
            <a:ext cx="7789986" cy="646331"/>
          </a:xfrm>
          <a:prstGeom prst="rect">
            <a:avLst/>
          </a:prstGeom>
          <a:noFill/>
        </p:spPr>
        <p:txBody>
          <a:bodyPr wrap="square" rtlCol="0">
            <a:spAutoFit/>
          </a:bodyPr>
          <a:lstStyle/>
          <a:p>
            <a:r>
              <a:rPr lang="en-US" dirty="0">
                <a:solidFill>
                  <a:srgbClr val="0070C0"/>
                </a:solidFill>
              </a:rPr>
              <a:t>Inner conductor, which is connected to amplifier, is grounded. </a:t>
            </a:r>
          </a:p>
          <a:p>
            <a:r>
              <a:rPr lang="en-US" dirty="0">
                <a:solidFill>
                  <a:srgbClr val="0070C0"/>
                </a:solidFill>
              </a:rPr>
              <a:t>In case of dielectric breakdown, the high voltage will not be applied to amplifier.</a:t>
            </a:r>
          </a:p>
        </p:txBody>
      </p:sp>
      <p:sp>
        <p:nvSpPr>
          <p:cNvPr id="2" name="Date Placeholder 1">
            <a:extLst>
              <a:ext uri="{FF2B5EF4-FFF2-40B4-BE49-F238E27FC236}">
                <a16:creationId xmlns:a16="http://schemas.microsoft.com/office/drawing/2014/main" id="{BD0A3D2B-BF39-44FD-9EE6-E033065F0799}"/>
              </a:ext>
            </a:extLst>
          </p:cNvPr>
          <p:cNvSpPr>
            <a:spLocks noGrp="1"/>
          </p:cNvSpPr>
          <p:nvPr>
            <p:ph type="dt" sz="half" idx="10"/>
          </p:nvPr>
        </p:nvSpPr>
        <p:spPr/>
        <p:txBody>
          <a:bodyPr/>
          <a:lstStyle/>
          <a:p>
            <a:fld id="{9765B1B1-DABB-4DA4-85B3-5D1EAD767123}" type="datetime1">
              <a:rPr lang="en-US" smtClean="0"/>
              <a:t>9/3/2018</a:t>
            </a:fld>
            <a:endParaRPr lang="en-US"/>
          </a:p>
        </p:txBody>
      </p:sp>
      <p:sp>
        <p:nvSpPr>
          <p:cNvPr id="8" name="Footer Placeholder 7">
            <a:extLst>
              <a:ext uri="{FF2B5EF4-FFF2-40B4-BE49-F238E27FC236}">
                <a16:creationId xmlns:a16="http://schemas.microsoft.com/office/drawing/2014/main" id="{85AA447D-9247-4741-8588-F32F8D486E97}"/>
              </a:ext>
            </a:extLst>
          </p:cNvPr>
          <p:cNvSpPr>
            <a:spLocks noGrp="1"/>
          </p:cNvSpPr>
          <p:nvPr>
            <p:ph type="ftr" sz="quarter" idx="11"/>
          </p:nvPr>
        </p:nvSpPr>
        <p:spPr>
          <a:xfrm>
            <a:off x="2224454" y="6356351"/>
            <a:ext cx="5046784" cy="365125"/>
          </a:xfrm>
        </p:spPr>
        <p:txBody>
          <a:bodyPr/>
          <a:lstStyle/>
          <a:p>
            <a:r>
              <a:rPr lang="en-US" dirty="0"/>
              <a:t>"Experience in the design of fundamental couplers", S. Kazakov, Mumbai</a:t>
            </a:r>
          </a:p>
        </p:txBody>
      </p:sp>
      <p:sp>
        <p:nvSpPr>
          <p:cNvPr id="9" name="Slide Number Placeholder 8">
            <a:extLst>
              <a:ext uri="{FF2B5EF4-FFF2-40B4-BE49-F238E27FC236}">
                <a16:creationId xmlns:a16="http://schemas.microsoft.com/office/drawing/2014/main" id="{0398D6DA-B471-4A73-A956-BF688DF46F4B}"/>
              </a:ext>
            </a:extLst>
          </p:cNvPr>
          <p:cNvSpPr>
            <a:spLocks noGrp="1"/>
          </p:cNvSpPr>
          <p:nvPr>
            <p:ph type="sldNum" sz="quarter" idx="12"/>
          </p:nvPr>
        </p:nvSpPr>
        <p:spPr/>
        <p:txBody>
          <a:bodyPr/>
          <a:lstStyle/>
          <a:p>
            <a:fld id="{D88A3123-6FEB-437B-BB27-48C5D6B1ECD2}" type="slidenum">
              <a:rPr lang="en-US" smtClean="0"/>
              <a:t>19</a:t>
            </a:fld>
            <a:endParaRPr lang="en-US"/>
          </a:p>
        </p:txBody>
      </p:sp>
    </p:spTree>
    <p:extLst>
      <p:ext uri="{BB962C8B-B14F-4D97-AF65-F5344CB8AC3E}">
        <p14:creationId xmlns:p14="http://schemas.microsoft.com/office/powerpoint/2010/main" val="192659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E8C4C-D950-4FBB-BF42-9A6ABC92515D}"/>
              </a:ext>
            </a:extLst>
          </p:cNvPr>
          <p:cNvSpPr txBox="1"/>
          <p:nvPr/>
        </p:nvSpPr>
        <p:spPr>
          <a:xfrm>
            <a:off x="496765" y="230337"/>
            <a:ext cx="8150469" cy="1754326"/>
          </a:xfrm>
          <a:prstGeom prst="rect">
            <a:avLst/>
          </a:prstGeom>
          <a:noFill/>
        </p:spPr>
        <p:txBody>
          <a:bodyPr wrap="square" rtlCol="0">
            <a:spAutoFit/>
          </a:bodyPr>
          <a:lstStyle/>
          <a:p>
            <a:r>
              <a:rPr lang="en-US" b="1" dirty="0">
                <a:solidFill>
                  <a:srgbClr val="7030A0"/>
                </a:solidFill>
              </a:rPr>
              <a:t>What is the main coupler of superconducting cavity and what is its purpose?</a:t>
            </a:r>
          </a:p>
          <a:p>
            <a:endParaRPr lang="en-US" dirty="0"/>
          </a:p>
          <a:p>
            <a:r>
              <a:rPr lang="en-US" dirty="0">
                <a:solidFill>
                  <a:srgbClr val="0070C0"/>
                </a:solidFill>
              </a:rPr>
              <a:t>The coupler is device between RF source and superconductive cavity.</a:t>
            </a:r>
          </a:p>
          <a:p>
            <a:r>
              <a:rPr lang="en-US" dirty="0">
                <a:solidFill>
                  <a:srgbClr val="0070C0"/>
                </a:solidFill>
              </a:rPr>
              <a:t>One side of coupler is connected to RF source at room temperature and atmospheric pressure. Another side of coupler is connected to cavity at temperature ~ 0K (typically 2K-4K) and vacuum. </a:t>
            </a:r>
          </a:p>
        </p:txBody>
      </p:sp>
      <p:pic>
        <p:nvPicPr>
          <p:cNvPr id="4" name="Picture 3">
            <a:extLst>
              <a:ext uri="{FF2B5EF4-FFF2-40B4-BE49-F238E27FC236}">
                <a16:creationId xmlns:a16="http://schemas.microsoft.com/office/drawing/2014/main" id="{35B70BD5-D789-4C76-9046-3E0F2C64B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419" y="2186887"/>
            <a:ext cx="5928282" cy="2253229"/>
          </a:xfrm>
          <a:prstGeom prst="rect">
            <a:avLst/>
          </a:prstGeom>
        </p:spPr>
      </p:pic>
      <p:sp>
        <p:nvSpPr>
          <p:cNvPr id="5" name="Rectangle 4">
            <a:extLst>
              <a:ext uri="{FF2B5EF4-FFF2-40B4-BE49-F238E27FC236}">
                <a16:creationId xmlns:a16="http://schemas.microsoft.com/office/drawing/2014/main" id="{ED09398A-A1C8-443A-8CF7-AB8EDE4E39B1}"/>
              </a:ext>
            </a:extLst>
          </p:cNvPr>
          <p:cNvSpPr/>
          <p:nvPr/>
        </p:nvSpPr>
        <p:spPr>
          <a:xfrm>
            <a:off x="496765" y="4747940"/>
            <a:ext cx="7833945" cy="646331"/>
          </a:xfrm>
          <a:prstGeom prst="rect">
            <a:avLst/>
          </a:prstGeom>
        </p:spPr>
        <p:txBody>
          <a:bodyPr wrap="square">
            <a:spAutoFit/>
          </a:bodyPr>
          <a:lstStyle/>
          <a:p>
            <a:r>
              <a:rPr lang="en-US" dirty="0">
                <a:solidFill>
                  <a:srgbClr val="7030A0"/>
                </a:solidFill>
              </a:rPr>
              <a:t>Purpose of coupler is very simple: is to delivery RF power from RF sources into superconductive cavity. </a:t>
            </a:r>
          </a:p>
        </p:txBody>
      </p:sp>
      <p:sp>
        <p:nvSpPr>
          <p:cNvPr id="6" name="Rectangle 5">
            <a:extLst>
              <a:ext uri="{FF2B5EF4-FFF2-40B4-BE49-F238E27FC236}">
                <a16:creationId xmlns:a16="http://schemas.microsoft.com/office/drawing/2014/main" id="{C111C86F-0CDF-405C-AF66-81DC10D1452A}"/>
              </a:ext>
            </a:extLst>
          </p:cNvPr>
          <p:cNvSpPr/>
          <p:nvPr/>
        </p:nvSpPr>
        <p:spPr>
          <a:xfrm>
            <a:off x="496765" y="5423979"/>
            <a:ext cx="6823936" cy="646331"/>
          </a:xfrm>
          <a:prstGeom prst="rect">
            <a:avLst/>
          </a:prstGeom>
        </p:spPr>
        <p:txBody>
          <a:bodyPr wrap="square">
            <a:spAutoFit/>
          </a:bodyPr>
          <a:lstStyle/>
          <a:p>
            <a:r>
              <a:rPr lang="en-US" dirty="0">
                <a:solidFill>
                  <a:srgbClr val="0070C0"/>
                </a:solidFill>
              </a:rPr>
              <a:t>In spite of tis very simple purpose the coupler of the most critical  and complicated device of superconducting accelerator. </a:t>
            </a:r>
            <a:r>
              <a:rPr lang="en-US" dirty="0">
                <a:solidFill>
                  <a:srgbClr val="7030A0"/>
                </a:solidFill>
              </a:rPr>
              <a:t>Why so?</a:t>
            </a:r>
          </a:p>
        </p:txBody>
      </p:sp>
      <p:sp>
        <p:nvSpPr>
          <p:cNvPr id="3" name="Date Placeholder 2">
            <a:extLst>
              <a:ext uri="{FF2B5EF4-FFF2-40B4-BE49-F238E27FC236}">
                <a16:creationId xmlns:a16="http://schemas.microsoft.com/office/drawing/2014/main" id="{3B85831D-46C7-4174-9904-40C49CB0F460}"/>
              </a:ext>
            </a:extLst>
          </p:cNvPr>
          <p:cNvSpPr>
            <a:spLocks noGrp="1"/>
          </p:cNvSpPr>
          <p:nvPr>
            <p:ph type="dt" sz="half" idx="10"/>
          </p:nvPr>
        </p:nvSpPr>
        <p:spPr/>
        <p:txBody>
          <a:bodyPr/>
          <a:lstStyle/>
          <a:p>
            <a:fld id="{1DAB5FCB-77E3-44B8-A20F-E235F139992F}" type="datetime1">
              <a:rPr lang="en-US" smtClean="0"/>
              <a:t>9/3/2018</a:t>
            </a:fld>
            <a:endParaRPr lang="en-US"/>
          </a:p>
        </p:txBody>
      </p:sp>
      <p:sp>
        <p:nvSpPr>
          <p:cNvPr id="7" name="Footer Placeholder 6">
            <a:extLst>
              <a:ext uri="{FF2B5EF4-FFF2-40B4-BE49-F238E27FC236}">
                <a16:creationId xmlns:a16="http://schemas.microsoft.com/office/drawing/2014/main" id="{3BB4C195-DFAA-425B-BE9B-AB87810D22BC}"/>
              </a:ext>
            </a:extLst>
          </p:cNvPr>
          <p:cNvSpPr>
            <a:spLocks noGrp="1"/>
          </p:cNvSpPr>
          <p:nvPr>
            <p:ph type="ftr" sz="quarter" idx="11"/>
          </p:nvPr>
        </p:nvSpPr>
        <p:spPr>
          <a:xfrm>
            <a:off x="2028797" y="6355376"/>
            <a:ext cx="4940212" cy="365125"/>
          </a:xfrm>
        </p:spPr>
        <p:txBody>
          <a:bodyPr/>
          <a:lstStyle/>
          <a:p>
            <a:r>
              <a:rPr lang="en-US"/>
              <a:t>"Experience in the design of fundamental couplers", S. Kazakov, Mumbai</a:t>
            </a:r>
            <a:endParaRPr lang="en-US" dirty="0"/>
          </a:p>
        </p:txBody>
      </p:sp>
      <p:sp>
        <p:nvSpPr>
          <p:cNvPr id="8" name="Slide Number Placeholder 7">
            <a:extLst>
              <a:ext uri="{FF2B5EF4-FFF2-40B4-BE49-F238E27FC236}">
                <a16:creationId xmlns:a16="http://schemas.microsoft.com/office/drawing/2014/main" id="{1BEEED68-B67A-4FFA-A8B0-C38233806256}"/>
              </a:ext>
            </a:extLst>
          </p:cNvPr>
          <p:cNvSpPr>
            <a:spLocks noGrp="1"/>
          </p:cNvSpPr>
          <p:nvPr>
            <p:ph type="sldNum" sz="quarter" idx="12"/>
          </p:nvPr>
        </p:nvSpPr>
        <p:spPr/>
        <p:txBody>
          <a:bodyPr/>
          <a:lstStyle/>
          <a:p>
            <a:fld id="{D88A3123-6FEB-437B-BB27-48C5D6B1ECD2}" type="slidenum">
              <a:rPr lang="en-US" smtClean="0"/>
              <a:t>2</a:t>
            </a:fld>
            <a:endParaRPr lang="en-US"/>
          </a:p>
        </p:txBody>
      </p:sp>
    </p:spTree>
    <p:extLst>
      <p:ext uri="{BB962C8B-B14F-4D97-AF65-F5344CB8AC3E}">
        <p14:creationId xmlns:p14="http://schemas.microsoft.com/office/powerpoint/2010/main" val="4228459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26DDA-7620-4616-8863-AC2E95040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5369" y="38961"/>
            <a:ext cx="4250148" cy="2788097"/>
          </a:xfrm>
          <a:prstGeom prst="rect">
            <a:avLst/>
          </a:prstGeom>
        </p:spPr>
      </p:pic>
      <p:pic>
        <p:nvPicPr>
          <p:cNvPr id="6" name="Picture 5">
            <a:extLst>
              <a:ext uri="{FF2B5EF4-FFF2-40B4-BE49-F238E27FC236}">
                <a16:creationId xmlns:a16="http://schemas.microsoft.com/office/drawing/2014/main" id="{B2BE9BEE-3293-43BD-87CE-9B16EE505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74" y="1304553"/>
            <a:ext cx="4710673" cy="3899648"/>
          </a:xfrm>
          <a:prstGeom prst="rect">
            <a:avLst/>
          </a:prstGeom>
        </p:spPr>
      </p:pic>
      <p:pic>
        <p:nvPicPr>
          <p:cNvPr id="7" name="Picture 6">
            <a:extLst>
              <a:ext uri="{FF2B5EF4-FFF2-40B4-BE49-F238E27FC236}">
                <a16:creationId xmlns:a16="http://schemas.microsoft.com/office/drawing/2014/main" id="{A8A7DCE2-345E-47C3-A166-28A9138F1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547" y="2952692"/>
            <a:ext cx="3925793" cy="2966435"/>
          </a:xfrm>
          <a:prstGeom prst="rect">
            <a:avLst/>
          </a:prstGeom>
        </p:spPr>
      </p:pic>
      <p:sp>
        <p:nvSpPr>
          <p:cNvPr id="8" name="TextBox 7">
            <a:extLst>
              <a:ext uri="{FF2B5EF4-FFF2-40B4-BE49-F238E27FC236}">
                <a16:creationId xmlns:a16="http://schemas.microsoft.com/office/drawing/2014/main" id="{2D1593A3-2CA3-49FD-AC07-FA068521F9BE}"/>
              </a:ext>
            </a:extLst>
          </p:cNvPr>
          <p:cNvSpPr txBox="1"/>
          <p:nvPr/>
        </p:nvSpPr>
        <p:spPr>
          <a:xfrm>
            <a:off x="233083" y="163020"/>
            <a:ext cx="5745685" cy="923330"/>
          </a:xfrm>
          <a:prstGeom prst="rect">
            <a:avLst/>
          </a:prstGeom>
          <a:noFill/>
        </p:spPr>
        <p:txBody>
          <a:bodyPr wrap="square" rtlCol="0">
            <a:spAutoFit/>
          </a:bodyPr>
          <a:lstStyle/>
          <a:p>
            <a:r>
              <a:rPr lang="en-US" b="1" dirty="0">
                <a:solidFill>
                  <a:srgbClr val="0070C0"/>
                </a:solidFill>
              </a:rPr>
              <a:t>Firs version of DC block for 162.5 MHz RFQ.  </a:t>
            </a:r>
          </a:p>
          <a:p>
            <a:r>
              <a:rPr lang="en-US" b="1" dirty="0">
                <a:solidFill>
                  <a:srgbClr val="0070C0"/>
                </a:solidFill>
              </a:rPr>
              <a:t>325 MHz DC block has the same configuration but number of coil turns is less.</a:t>
            </a:r>
          </a:p>
        </p:txBody>
      </p:sp>
      <p:sp>
        <p:nvSpPr>
          <p:cNvPr id="9" name="TextBox 8">
            <a:extLst>
              <a:ext uri="{FF2B5EF4-FFF2-40B4-BE49-F238E27FC236}">
                <a16:creationId xmlns:a16="http://schemas.microsoft.com/office/drawing/2014/main" id="{4E11A75A-4F05-404F-AD77-FAB3B4DF3767}"/>
              </a:ext>
            </a:extLst>
          </p:cNvPr>
          <p:cNvSpPr txBox="1"/>
          <p:nvPr/>
        </p:nvSpPr>
        <p:spPr>
          <a:xfrm>
            <a:off x="372472" y="5595961"/>
            <a:ext cx="6832511" cy="646331"/>
          </a:xfrm>
          <a:prstGeom prst="rect">
            <a:avLst/>
          </a:prstGeom>
          <a:noFill/>
        </p:spPr>
        <p:txBody>
          <a:bodyPr wrap="none" rtlCol="0">
            <a:spAutoFit/>
          </a:bodyPr>
          <a:lstStyle/>
          <a:p>
            <a:r>
              <a:rPr lang="en-US" b="1" dirty="0">
                <a:solidFill>
                  <a:srgbClr val="7030A0"/>
                </a:solidFill>
              </a:rPr>
              <a:t>There were problems with breakdowns between</a:t>
            </a:r>
          </a:p>
          <a:p>
            <a:r>
              <a:rPr lang="en-US" b="1" dirty="0">
                <a:solidFill>
                  <a:srgbClr val="7030A0"/>
                </a:solidFill>
              </a:rPr>
              <a:t>Coils turns and outer conductor. New version was designed and built. </a:t>
            </a:r>
          </a:p>
        </p:txBody>
      </p:sp>
      <p:sp>
        <p:nvSpPr>
          <p:cNvPr id="2" name="Date Placeholder 1">
            <a:extLst>
              <a:ext uri="{FF2B5EF4-FFF2-40B4-BE49-F238E27FC236}">
                <a16:creationId xmlns:a16="http://schemas.microsoft.com/office/drawing/2014/main" id="{AB3C1C68-FD01-49E7-8D68-CA7E67ADDEF8}"/>
              </a:ext>
            </a:extLst>
          </p:cNvPr>
          <p:cNvSpPr>
            <a:spLocks noGrp="1"/>
          </p:cNvSpPr>
          <p:nvPr>
            <p:ph type="dt" sz="half" idx="10"/>
          </p:nvPr>
        </p:nvSpPr>
        <p:spPr/>
        <p:txBody>
          <a:bodyPr/>
          <a:lstStyle/>
          <a:p>
            <a:fld id="{BE245392-384C-429D-A6C8-7E4B9AAB4072}" type="datetime1">
              <a:rPr lang="en-US" smtClean="0"/>
              <a:t>9/3/2018</a:t>
            </a:fld>
            <a:endParaRPr lang="en-US"/>
          </a:p>
        </p:txBody>
      </p:sp>
      <p:sp>
        <p:nvSpPr>
          <p:cNvPr id="4" name="Footer Placeholder 3">
            <a:extLst>
              <a:ext uri="{FF2B5EF4-FFF2-40B4-BE49-F238E27FC236}">
                <a16:creationId xmlns:a16="http://schemas.microsoft.com/office/drawing/2014/main" id="{456AE4A9-F5AA-4341-9581-44E39B13D681}"/>
              </a:ext>
            </a:extLst>
          </p:cNvPr>
          <p:cNvSpPr>
            <a:spLocks noGrp="1"/>
          </p:cNvSpPr>
          <p:nvPr>
            <p:ph type="ftr" sz="quarter" idx="11"/>
          </p:nvPr>
        </p:nvSpPr>
        <p:spPr>
          <a:xfrm>
            <a:off x="2250831" y="6356351"/>
            <a:ext cx="4954151" cy="365125"/>
          </a:xfrm>
        </p:spPr>
        <p:txBody>
          <a:bodyPr/>
          <a:lstStyle/>
          <a:p>
            <a:r>
              <a:rPr lang="en-US" dirty="0"/>
              <a:t>"Experience in the design of fundamental couplers", S. Kazakov, Mumbai</a:t>
            </a:r>
          </a:p>
        </p:txBody>
      </p:sp>
      <p:sp>
        <p:nvSpPr>
          <p:cNvPr id="5" name="Slide Number Placeholder 4">
            <a:extLst>
              <a:ext uri="{FF2B5EF4-FFF2-40B4-BE49-F238E27FC236}">
                <a16:creationId xmlns:a16="http://schemas.microsoft.com/office/drawing/2014/main" id="{FA6BD5C6-E74E-41AD-9AF2-C6DE540FD77D}"/>
              </a:ext>
            </a:extLst>
          </p:cNvPr>
          <p:cNvSpPr>
            <a:spLocks noGrp="1"/>
          </p:cNvSpPr>
          <p:nvPr>
            <p:ph type="sldNum" sz="quarter" idx="12"/>
          </p:nvPr>
        </p:nvSpPr>
        <p:spPr/>
        <p:txBody>
          <a:bodyPr/>
          <a:lstStyle/>
          <a:p>
            <a:fld id="{D88A3123-6FEB-437B-BB27-48C5D6B1ECD2}" type="slidenum">
              <a:rPr lang="en-US" smtClean="0"/>
              <a:t>20</a:t>
            </a:fld>
            <a:endParaRPr lang="en-US"/>
          </a:p>
        </p:txBody>
      </p:sp>
    </p:spTree>
    <p:extLst>
      <p:ext uri="{BB962C8B-B14F-4D97-AF65-F5344CB8AC3E}">
        <p14:creationId xmlns:p14="http://schemas.microsoft.com/office/powerpoint/2010/main" val="35984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944D19-BE6B-497F-98AA-382966872E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449" y="962766"/>
            <a:ext cx="7106251" cy="5393585"/>
          </a:xfrm>
          <a:prstGeom prst="rect">
            <a:avLst/>
          </a:prstGeom>
        </p:spPr>
      </p:pic>
      <p:sp>
        <p:nvSpPr>
          <p:cNvPr id="4" name="TextBox 3">
            <a:extLst>
              <a:ext uri="{FF2B5EF4-FFF2-40B4-BE49-F238E27FC236}">
                <a16:creationId xmlns:a16="http://schemas.microsoft.com/office/drawing/2014/main" id="{13786011-58A7-42D7-A3BA-115263D391E8}"/>
              </a:ext>
            </a:extLst>
          </p:cNvPr>
          <p:cNvSpPr txBox="1"/>
          <p:nvPr/>
        </p:nvSpPr>
        <p:spPr>
          <a:xfrm>
            <a:off x="281354" y="272563"/>
            <a:ext cx="8590084" cy="646331"/>
          </a:xfrm>
          <a:prstGeom prst="rect">
            <a:avLst/>
          </a:prstGeom>
          <a:noFill/>
        </p:spPr>
        <p:txBody>
          <a:bodyPr wrap="square" rtlCol="0">
            <a:spAutoFit/>
          </a:bodyPr>
          <a:lstStyle/>
          <a:p>
            <a:r>
              <a:rPr lang="en-US" b="1" dirty="0">
                <a:solidFill>
                  <a:srgbClr val="0070C0"/>
                </a:solidFill>
              </a:rPr>
              <a:t>Second version of DC block. Coil was replaced by straight waveguide.</a:t>
            </a:r>
          </a:p>
          <a:p>
            <a:r>
              <a:rPr lang="en-US" b="1" dirty="0">
                <a:solidFill>
                  <a:srgbClr val="0070C0"/>
                </a:solidFill>
              </a:rPr>
              <a:t>DC block was tested up to </a:t>
            </a:r>
            <a:r>
              <a:rPr lang="en-US" b="1" dirty="0">
                <a:solidFill>
                  <a:srgbClr val="7030A0"/>
                </a:solidFill>
              </a:rPr>
              <a:t>5 kV </a:t>
            </a:r>
            <a:r>
              <a:rPr lang="en-US" b="1" dirty="0">
                <a:solidFill>
                  <a:srgbClr val="0070C0"/>
                </a:solidFill>
              </a:rPr>
              <a:t>and more then </a:t>
            </a:r>
            <a:r>
              <a:rPr lang="en-US" b="1" dirty="0">
                <a:solidFill>
                  <a:srgbClr val="7030A0"/>
                </a:solidFill>
              </a:rPr>
              <a:t>50 kW, CW</a:t>
            </a:r>
            <a:r>
              <a:rPr lang="en-US" b="1" dirty="0">
                <a:solidFill>
                  <a:srgbClr val="0070C0"/>
                </a:solidFill>
              </a:rPr>
              <a:t> RF power (162 and 325 MHz)</a:t>
            </a:r>
          </a:p>
        </p:txBody>
      </p:sp>
      <p:sp>
        <p:nvSpPr>
          <p:cNvPr id="3" name="Date Placeholder 2">
            <a:extLst>
              <a:ext uri="{FF2B5EF4-FFF2-40B4-BE49-F238E27FC236}">
                <a16:creationId xmlns:a16="http://schemas.microsoft.com/office/drawing/2014/main" id="{05C80F78-AED7-4FFB-B3DF-493A812AB2F3}"/>
              </a:ext>
            </a:extLst>
          </p:cNvPr>
          <p:cNvSpPr>
            <a:spLocks noGrp="1"/>
          </p:cNvSpPr>
          <p:nvPr>
            <p:ph type="dt" sz="half" idx="10"/>
          </p:nvPr>
        </p:nvSpPr>
        <p:spPr/>
        <p:txBody>
          <a:bodyPr/>
          <a:lstStyle/>
          <a:p>
            <a:fld id="{2FC9478F-C74D-4EB5-AC74-5D5EDF4C9B1D}" type="datetime1">
              <a:rPr lang="en-US" smtClean="0"/>
              <a:t>9/3/2018</a:t>
            </a:fld>
            <a:endParaRPr lang="en-US"/>
          </a:p>
        </p:txBody>
      </p:sp>
      <p:sp>
        <p:nvSpPr>
          <p:cNvPr id="5" name="Footer Placeholder 4">
            <a:extLst>
              <a:ext uri="{FF2B5EF4-FFF2-40B4-BE49-F238E27FC236}">
                <a16:creationId xmlns:a16="http://schemas.microsoft.com/office/drawing/2014/main" id="{93C5201A-D56A-488C-8D26-354E7E511E21}"/>
              </a:ext>
            </a:extLst>
          </p:cNvPr>
          <p:cNvSpPr>
            <a:spLocks noGrp="1"/>
          </p:cNvSpPr>
          <p:nvPr>
            <p:ph type="ftr" sz="quarter" idx="11"/>
          </p:nvPr>
        </p:nvSpPr>
        <p:spPr>
          <a:xfrm>
            <a:off x="2250830" y="6356351"/>
            <a:ext cx="4906108" cy="365125"/>
          </a:xfrm>
        </p:spPr>
        <p:txBody>
          <a:bodyPr/>
          <a:lstStyle/>
          <a:p>
            <a:r>
              <a:rPr lang="en-US" dirty="0"/>
              <a:t>"Experience in the design of fundamental couplers", S. Kazakov, Mumbai</a:t>
            </a:r>
          </a:p>
        </p:txBody>
      </p:sp>
      <p:sp>
        <p:nvSpPr>
          <p:cNvPr id="6" name="Slide Number Placeholder 5">
            <a:extLst>
              <a:ext uri="{FF2B5EF4-FFF2-40B4-BE49-F238E27FC236}">
                <a16:creationId xmlns:a16="http://schemas.microsoft.com/office/drawing/2014/main" id="{E3DE41D7-D753-474C-AF84-ED204E0D3A8C}"/>
              </a:ext>
            </a:extLst>
          </p:cNvPr>
          <p:cNvSpPr>
            <a:spLocks noGrp="1"/>
          </p:cNvSpPr>
          <p:nvPr>
            <p:ph type="sldNum" sz="quarter" idx="12"/>
          </p:nvPr>
        </p:nvSpPr>
        <p:spPr/>
        <p:txBody>
          <a:bodyPr/>
          <a:lstStyle/>
          <a:p>
            <a:fld id="{D88A3123-6FEB-437B-BB27-48C5D6B1ECD2}" type="slidenum">
              <a:rPr lang="en-US" smtClean="0"/>
              <a:t>21</a:t>
            </a:fld>
            <a:endParaRPr lang="en-US"/>
          </a:p>
        </p:txBody>
      </p:sp>
    </p:spTree>
    <p:extLst>
      <p:ext uri="{BB962C8B-B14F-4D97-AF65-F5344CB8AC3E}">
        <p14:creationId xmlns:p14="http://schemas.microsoft.com/office/powerpoint/2010/main" val="2514576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867930-A157-454B-B4D3-5E2BBDDDBEBD}"/>
              </a:ext>
            </a:extLst>
          </p:cNvPr>
          <p:cNvSpPr txBox="1"/>
          <p:nvPr/>
        </p:nvSpPr>
        <p:spPr>
          <a:xfrm>
            <a:off x="628650" y="1890897"/>
            <a:ext cx="7341579" cy="646331"/>
          </a:xfrm>
          <a:prstGeom prst="rect">
            <a:avLst/>
          </a:prstGeom>
          <a:noFill/>
        </p:spPr>
        <p:txBody>
          <a:bodyPr wrap="square" rtlCol="0">
            <a:spAutoFit/>
          </a:bodyPr>
          <a:lstStyle/>
          <a:p>
            <a:r>
              <a:rPr lang="en-US" dirty="0">
                <a:solidFill>
                  <a:srgbClr val="0070C0"/>
                </a:solidFill>
              </a:rPr>
              <a:t>For example, PIP-II 650 MHz coupler has higher frequency, higher power. </a:t>
            </a:r>
          </a:p>
          <a:p>
            <a:r>
              <a:rPr lang="en-US" dirty="0">
                <a:solidFill>
                  <a:srgbClr val="0070C0"/>
                </a:solidFill>
              </a:rPr>
              <a:t>Outer conductor cannot be made of pure SS. </a:t>
            </a:r>
          </a:p>
        </p:txBody>
      </p:sp>
      <p:sp>
        <p:nvSpPr>
          <p:cNvPr id="5" name="TextBox 4">
            <a:extLst>
              <a:ext uri="{FF2B5EF4-FFF2-40B4-BE49-F238E27FC236}">
                <a16:creationId xmlns:a16="http://schemas.microsoft.com/office/drawing/2014/main" id="{2D5038CB-514D-4099-BF11-C003C3E2852A}"/>
              </a:ext>
            </a:extLst>
          </p:cNvPr>
          <p:cNvSpPr txBox="1"/>
          <p:nvPr/>
        </p:nvSpPr>
        <p:spPr>
          <a:xfrm>
            <a:off x="580290" y="765977"/>
            <a:ext cx="7825152" cy="646331"/>
          </a:xfrm>
          <a:prstGeom prst="rect">
            <a:avLst/>
          </a:prstGeom>
          <a:noFill/>
        </p:spPr>
        <p:txBody>
          <a:bodyPr wrap="square" rtlCol="0">
            <a:spAutoFit/>
          </a:bodyPr>
          <a:lstStyle/>
          <a:p>
            <a:r>
              <a:rPr lang="en-US" dirty="0">
                <a:solidFill>
                  <a:srgbClr val="7030A0"/>
                </a:solidFill>
              </a:rPr>
              <a:t>We know how to avoid a copper plaiting in case of coupler for moderate power and frequency. How to avoid copper coating in case of more powerful couplers.</a:t>
            </a:r>
          </a:p>
        </p:txBody>
      </p:sp>
      <p:sp>
        <p:nvSpPr>
          <p:cNvPr id="7" name="TextBox 6">
            <a:extLst>
              <a:ext uri="{FF2B5EF4-FFF2-40B4-BE49-F238E27FC236}">
                <a16:creationId xmlns:a16="http://schemas.microsoft.com/office/drawing/2014/main" id="{59A14B38-FC2C-468F-A520-6F2CE8051F30}"/>
              </a:ext>
            </a:extLst>
          </p:cNvPr>
          <p:cNvSpPr txBox="1"/>
          <p:nvPr/>
        </p:nvSpPr>
        <p:spPr>
          <a:xfrm>
            <a:off x="580290" y="3015817"/>
            <a:ext cx="7666892" cy="646331"/>
          </a:xfrm>
          <a:prstGeom prst="rect">
            <a:avLst/>
          </a:prstGeom>
          <a:noFill/>
        </p:spPr>
        <p:txBody>
          <a:bodyPr wrap="square" rtlCol="0">
            <a:spAutoFit/>
          </a:bodyPr>
          <a:lstStyle/>
          <a:p>
            <a:r>
              <a:rPr lang="en-US" b="1" dirty="0">
                <a:solidFill>
                  <a:srgbClr val="7030A0"/>
                </a:solidFill>
              </a:rPr>
              <a:t>New approach was developed, which allows to avoid a copper coating and improves cryogenic properties of couplers.  </a:t>
            </a:r>
          </a:p>
        </p:txBody>
      </p:sp>
      <p:sp>
        <p:nvSpPr>
          <p:cNvPr id="3" name="Date Placeholder 2">
            <a:extLst>
              <a:ext uri="{FF2B5EF4-FFF2-40B4-BE49-F238E27FC236}">
                <a16:creationId xmlns:a16="http://schemas.microsoft.com/office/drawing/2014/main" id="{78EB3403-360D-4DC3-8983-DB5BFB9D3D81}"/>
              </a:ext>
            </a:extLst>
          </p:cNvPr>
          <p:cNvSpPr>
            <a:spLocks noGrp="1"/>
          </p:cNvSpPr>
          <p:nvPr>
            <p:ph type="dt" sz="half" idx="10"/>
          </p:nvPr>
        </p:nvSpPr>
        <p:spPr/>
        <p:txBody>
          <a:bodyPr/>
          <a:lstStyle/>
          <a:p>
            <a:fld id="{5B11CCDE-2507-4D1E-AD86-A3B50AB81DA3}" type="datetime1">
              <a:rPr lang="en-US" smtClean="0"/>
              <a:t>9/3/2018</a:t>
            </a:fld>
            <a:endParaRPr lang="en-US"/>
          </a:p>
        </p:txBody>
      </p:sp>
      <p:sp>
        <p:nvSpPr>
          <p:cNvPr id="4" name="Footer Placeholder 3">
            <a:extLst>
              <a:ext uri="{FF2B5EF4-FFF2-40B4-BE49-F238E27FC236}">
                <a16:creationId xmlns:a16="http://schemas.microsoft.com/office/drawing/2014/main" id="{5F437775-9902-4BB5-9292-71982F504E15}"/>
              </a:ext>
            </a:extLst>
          </p:cNvPr>
          <p:cNvSpPr>
            <a:spLocks noGrp="1"/>
          </p:cNvSpPr>
          <p:nvPr>
            <p:ph type="ftr" sz="quarter" idx="11"/>
          </p:nvPr>
        </p:nvSpPr>
        <p:spPr>
          <a:xfrm>
            <a:off x="1995854" y="6356351"/>
            <a:ext cx="5046784" cy="365125"/>
          </a:xfrm>
        </p:spPr>
        <p:txBody>
          <a:bodyPr/>
          <a:lstStyle/>
          <a:p>
            <a:r>
              <a:rPr lang="en-US" dirty="0"/>
              <a:t>"Experience in the design of fundamental couplers", S. Kazakov, Mumbai</a:t>
            </a:r>
          </a:p>
        </p:txBody>
      </p:sp>
      <p:sp>
        <p:nvSpPr>
          <p:cNvPr id="6" name="Slide Number Placeholder 5">
            <a:extLst>
              <a:ext uri="{FF2B5EF4-FFF2-40B4-BE49-F238E27FC236}">
                <a16:creationId xmlns:a16="http://schemas.microsoft.com/office/drawing/2014/main" id="{1E1DAC9A-DFB6-46D0-99B5-177A2FEA9EB8}"/>
              </a:ext>
            </a:extLst>
          </p:cNvPr>
          <p:cNvSpPr>
            <a:spLocks noGrp="1"/>
          </p:cNvSpPr>
          <p:nvPr>
            <p:ph type="sldNum" sz="quarter" idx="12"/>
          </p:nvPr>
        </p:nvSpPr>
        <p:spPr/>
        <p:txBody>
          <a:bodyPr/>
          <a:lstStyle/>
          <a:p>
            <a:fld id="{D88A3123-6FEB-437B-BB27-48C5D6B1ECD2}" type="slidenum">
              <a:rPr lang="en-US" smtClean="0"/>
              <a:t>22</a:t>
            </a:fld>
            <a:endParaRPr lang="en-US"/>
          </a:p>
        </p:txBody>
      </p:sp>
    </p:spTree>
    <p:extLst>
      <p:ext uri="{BB962C8B-B14F-4D97-AF65-F5344CB8AC3E}">
        <p14:creationId xmlns:p14="http://schemas.microsoft.com/office/powerpoint/2010/main" val="2307761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33EA6B-0BFE-4BBF-975E-1DB1CEF18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322" y="268929"/>
            <a:ext cx="5837843" cy="2527443"/>
          </a:xfrm>
          <a:prstGeom prst="rect">
            <a:avLst/>
          </a:prstGeom>
        </p:spPr>
      </p:pic>
      <p:pic>
        <p:nvPicPr>
          <p:cNvPr id="3" name="Picture 2">
            <a:extLst>
              <a:ext uri="{FF2B5EF4-FFF2-40B4-BE49-F238E27FC236}">
                <a16:creationId xmlns:a16="http://schemas.microsoft.com/office/drawing/2014/main" id="{C473306B-F59F-483E-AAE7-54812C9AE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790" y="3429000"/>
            <a:ext cx="5998375" cy="2811676"/>
          </a:xfrm>
          <a:prstGeom prst="rect">
            <a:avLst/>
          </a:prstGeom>
        </p:spPr>
      </p:pic>
      <p:sp>
        <p:nvSpPr>
          <p:cNvPr id="4" name="TextBox 3">
            <a:extLst>
              <a:ext uri="{FF2B5EF4-FFF2-40B4-BE49-F238E27FC236}">
                <a16:creationId xmlns:a16="http://schemas.microsoft.com/office/drawing/2014/main" id="{4F0A3649-5430-48CE-9CC9-7905F096BA83}"/>
              </a:ext>
            </a:extLst>
          </p:cNvPr>
          <p:cNvSpPr txBox="1"/>
          <p:nvPr/>
        </p:nvSpPr>
        <p:spPr>
          <a:xfrm>
            <a:off x="278012" y="839848"/>
            <a:ext cx="2679580" cy="430887"/>
          </a:xfrm>
          <a:prstGeom prst="rect">
            <a:avLst/>
          </a:prstGeom>
          <a:noFill/>
        </p:spPr>
        <p:txBody>
          <a:bodyPr wrap="none" rtlCol="0">
            <a:spAutoFit/>
          </a:bodyPr>
          <a:lstStyle/>
          <a:p>
            <a:r>
              <a:rPr lang="en-US" sz="2200" b="1" dirty="0">
                <a:solidFill>
                  <a:srgbClr val="0070C0"/>
                </a:solidFill>
              </a:rPr>
              <a:t>Conventional coupler</a:t>
            </a:r>
          </a:p>
        </p:txBody>
      </p:sp>
      <p:sp>
        <p:nvSpPr>
          <p:cNvPr id="5" name="TextBox 4">
            <a:extLst>
              <a:ext uri="{FF2B5EF4-FFF2-40B4-BE49-F238E27FC236}">
                <a16:creationId xmlns:a16="http://schemas.microsoft.com/office/drawing/2014/main" id="{D70FAE5E-4934-4BEB-AD1E-7D68F59559F2}"/>
              </a:ext>
            </a:extLst>
          </p:cNvPr>
          <p:cNvSpPr txBox="1"/>
          <p:nvPr/>
        </p:nvSpPr>
        <p:spPr>
          <a:xfrm>
            <a:off x="604102" y="5224074"/>
            <a:ext cx="1885453" cy="430887"/>
          </a:xfrm>
          <a:prstGeom prst="rect">
            <a:avLst/>
          </a:prstGeom>
          <a:noFill/>
        </p:spPr>
        <p:txBody>
          <a:bodyPr wrap="none" rtlCol="0">
            <a:spAutoFit/>
          </a:bodyPr>
          <a:lstStyle/>
          <a:p>
            <a:r>
              <a:rPr lang="en-US" sz="2200" b="1" dirty="0">
                <a:solidFill>
                  <a:srgbClr val="0070C0"/>
                </a:solidFill>
              </a:rPr>
              <a:t>New approach</a:t>
            </a:r>
          </a:p>
        </p:txBody>
      </p:sp>
      <p:sp>
        <p:nvSpPr>
          <p:cNvPr id="6" name="Arrow: Curved Right 5">
            <a:extLst>
              <a:ext uri="{FF2B5EF4-FFF2-40B4-BE49-F238E27FC236}">
                <a16:creationId xmlns:a16="http://schemas.microsoft.com/office/drawing/2014/main" id="{FA837FCD-0C4B-4EF8-93C8-40F667AB09A4}"/>
              </a:ext>
            </a:extLst>
          </p:cNvPr>
          <p:cNvSpPr/>
          <p:nvPr/>
        </p:nvSpPr>
        <p:spPr>
          <a:xfrm>
            <a:off x="1414777" y="2126531"/>
            <a:ext cx="1074778" cy="198943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ate Placeholder 6">
            <a:extLst>
              <a:ext uri="{FF2B5EF4-FFF2-40B4-BE49-F238E27FC236}">
                <a16:creationId xmlns:a16="http://schemas.microsoft.com/office/drawing/2014/main" id="{1A804AB9-4AED-4D81-9F32-DB4D864634AF}"/>
              </a:ext>
            </a:extLst>
          </p:cNvPr>
          <p:cNvSpPr>
            <a:spLocks noGrp="1"/>
          </p:cNvSpPr>
          <p:nvPr>
            <p:ph type="dt" sz="half" idx="10"/>
          </p:nvPr>
        </p:nvSpPr>
        <p:spPr/>
        <p:txBody>
          <a:bodyPr/>
          <a:lstStyle/>
          <a:p>
            <a:fld id="{69F55411-6A0F-4402-A04E-CBC03452D9C8}" type="datetime1">
              <a:rPr lang="en-US" smtClean="0"/>
              <a:t>9/3/2018</a:t>
            </a:fld>
            <a:endParaRPr lang="en-US"/>
          </a:p>
        </p:txBody>
      </p:sp>
      <p:sp>
        <p:nvSpPr>
          <p:cNvPr id="8" name="Footer Placeholder 7">
            <a:extLst>
              <a:ext uri="{FF2B5EF4-FFF2-40B4-BE49-F238E27FC236}">
                <a16:creationId xmlns:a16="http://schemas.microsoft.com/office/drawing/2014/main" id="{C45774C1-5D2E-459A-8B6B-92F05868CF32}"/>
              </a:ext>
            </a:extLst>
          </p:cNvPr>
          <p:cNvSpPr>
            <a:spLocks noGrp="1"/>
          </p:cNvSpPr>
          <p:nvPr>
            <p:ph type="ftr" sz="quarter" idx="11"/>
          </p:nvPr>
        </p:nvSpPr>
        <p:spPr>
          <a:xfrm>
            <a:off x="2162909" y="6356351"/>
            <a:ext cx="4826976" cy="365125"/>
          </a:xfrm>
        </p:spPr>
        <p:txBody>
          <a:bodyPr/>
          <a:lstStyle/>
          <a:p>
            <a:r>
              <a:rPr lang="en-US" dirty="0"/>
              <a:t>"Experience in the design of fundamental couplers", S. Kazakov, Mumbai</a:t>
            </a:r>
          </a:p>
        </p:txBody>
      </p:sp>
      <p:sp>
        <p:nvSpPr>
          <p:cNvPr id="9" name="Slide Number Placeholder 8">
            <a:extLst>
              <a:ext uri="{FF2B5EF4-FFF2-40B4-BE49-F238E27FC236}">
                <a16:creationId xmlns:a16="http://schemas.microsoft.com/office/drawing/2014/main" id="{C9D61B63-3C25-4CB2-9501-CFDE014D9CB8}"/>
              </a:ext>
            </a:extLst>
          </p:cNvPr>
          <p:cNvSpPr>
            <a:spLocks noGrp="1"/>
          </p:cNvSpPr>
          <p:nvPr>
            <p:ph type="sldNum" sz="quarter" idx="12"/>
          </p:nvPr>
        </p:nvSpPr>
        <p:spPr/>
        <p:txBody>
          <a:bodyPr/>
          <a:lstStyle/>
          <a:p>
            <a:fld id="{D88A3123-6FEB-437B-BB27-48C5D6B1ECD2}" type="slidenum">
              <a:rPr lang="en-US" smtClean="0"/>
              <a:t>23</a:t>
            </a:fld>
            <a:endParaRPr lang="en-US"/>
          </a:p>
        </p:txBody>
      </p:sp>
    </p:spTree>
    <p:extLst>
      <p:ext uri="{BB962C8B-B14F-4D97-AF65-F5344CB8AC3E}">
        <p14:creationId xmlns:p14="http://schemas.microsoft.com/office/powerpoint/2010/main" val="2382450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84411-63B4-4BF5-9523-D57591B8EAA7}"/>
              </a:ext>
            </a:extLst>
          </p:cNvPr>
          <p:cNvSpPr txBox="1"/>
          <p:nvPr/>
        </p:nvSpPr>
        <p:spPr>
          <a:xfrm>
            <a:off x="474786" y="5223263"/>
            <a:ext cx="8352691"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a:solidFill>
                  <a:srgbClr val="7030A0"/>
                </a:solidFill>
              </a:rPr>
              <a:t>Gaps between shields must be small, &lt; 1mm, to avoid a </a:t>
            </a:r>
            <a:r>
              <a:rPr lang="en-US" b="1" dirty="0" err="1">
                <a:solidFill>
                  <a:srgbClr val="7030A0"/>
                </a:solidFill>
              </a:rPr>
              <a:t>multipactor</a:t>
            </a:r>
            <a:r>
              <a:rPr lang="en-US" b="1" dirty="0">
                <a:solidFill>
                  <a:srgbClr val="7030A0"/>
                </a:solidFill>
              </a:rPr>
              <a:t> in the gaps. </a:t>
            </a:r>
          </a:p>
          <a:p>
            <a:r>
              <a:rPr lang="en-US" b="1" dirty="0">
                <a:solidFill>
                  <a:srgbClr val="7030A0"/>
                </a:solidFill>
              </a:rPr>
              <a:t>	(There is no </a:t>
            </a:r>
            <a:r>
              <a:rPr lang="en-US" b="1" dirty="0" err="1">
                <a:solidFill>
                  <a:srgbClr val="7030A0"/>
                </a:solidFill>
              </a:rPr>
              <a:t>multipactor</a:t>
            </a:r>
            <a:r>
              <a:rPr lang="en-US" b="1" dirty="0">
                <a:solidFill>
                  <a:srgbClr val="7030A0"/>
                </a:solidFill>
              </a:rPr>
              <a:t> in the chambers between SS wall and shields -  EM fields 	are too low. </a:t>
            </a:r>
            <a:r>
              <a:rPr lang="en-US" b="1" dirty="0" err="1">
                <a:solidFill>
                  <a:srgbClr val="7030A0"/>
                </a:solidFill>
              </a:rPr>
              <a:t>Multipactor</a:t>
            </a:r>
            <a:r>
              <a:rPr lang="en-US" b="1" dirty="0">
                <a:solidFill>
                  <a:srgbClr val="7030A0"/>
                </a:solidFill>
              </a:rPr>
              <a:t> in other parts is suppressed by HV bias.)</a:t>
            </a:r>
          </a:p>
        </p:txBody>
      </p:sp>
      <p:sp>
        <p:nvSpPr>
          <p:cNvPr id="5" name="TextBox 4">
            <a:extLst>
              <a:ext uri="{FF2B5EF4-FFF2-40B4-BE49-F238E27FC236}">
                <a16:creationId xmlns:a16="http://schemas.microsoft.com/office/drawing/2014/main" id="{56AF5864-CA66-43FC-9571-92EAD2999EB3}"/>
              </a:ext>
            </a:extLst>
          </p:cNvPr>
          <p:cNvSpPr txBox="1"/>
          <p:nvPr/>
        </p:nvSpPr>
        <p:spPr>
          <a:xfrm>
            <a:off x="395654" y="263386"/>
            <a:ext cx="8431823" cy="3693319"/>
          </a:xfrm>
          <a:prstGeom prst="rect">
            <a:avLst/>
          </a:prstGeom>
          <a:noFill/>
        </p:spPr>
        <p:txBody>
          <a:bodyPr wrap="square" rtlCol="0">
            <a:spAutoFit/>
          </a:bodyPr>
          <a:lstStyle/>
          <a:p>
            <a:r>
              <a:rPr lang="en-US" b="1" dirty="0">
                <a:solidFill>
                  <a:srgbClr val="0070C0"/>
                </a:solidFill>
              </a:rPr>
              <a:t>Idea is to replace a copper coating with electromagnetic shields made of solid copper.</a:t>
            </a:r>
          </a:p>
          <a:p>
            <a:endParaRPr lang="en-US" b="1" dirty="0">
              <a:solidFill>
                <a:srgbClr val="0070C0"/>
              </a:solidFill>
            </a:endParaRPr>
          </a:p>
          <a:p>
            <a:r>
              <a:rPr lang="en-US" b="1" dirty="0">
                <a:solidFill>
                  <a:srgbClr val="7030A0"/>
                </a:solidFill>
              </a:rPr>
              <a:t>Advantages: </a:t>
            </a:r>
          </a:p>
          <a:p>
            <a:endParaRPr lang="en-US" b="1" dirty="0">
              <a:solidFill>
                <a:srgbClr val="7030A0"/>
              </a:solidFill>
            </a:endParaRPr>
          </a:p>
          <a:p>
            <a:pPr marL="285750" indent="-285750">
              <a:buFont typeface="Wingdings" panose="05000000000000000000" pitchFamily="2" charset="2"/>
              <a:buChar char="§"/>
            </a:pPr>
            <a:r>
              <a:rPr lang="en-US" b="1" dirty="0">
                <a:solidFill>
                  <a:srgbClr val="0070C0"/>
                </a:solidFill>
              </a:rPr>
              <a:t>Avoiding not well developed technology of copper coating. The is no problem with copper flacking.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b="1" dirty="0">
                <a:solidFill>
                  <a:srgbClr val="7030A0"/>
                </a:solidFill>
              </a:rPr>
              <a:t>Shields are made of solid copper with high RRR. As result,  the RF loses are less.</a:t>
            </a:r>
          </a:p>
          <a:p>
            <a:pPr marL="285750" indent="-285750">
              <a:buFont typeface="Wingdings" panose="05000000000000000000" pitchFamily="2" charset="2"/>
              <a:buChar char="§"/>
            </a:pPr>
            <a:endParaRPr lang="en-US" b="1" dirty="0">
              <a:solidFill>
                <a:srgbClr val="7030A0"/>
              </a:solidFill>
            </a:endParaRPr>
          </a:p>
          <a:p>
            <a:pPr marL="285750" indent="-285750">
              <a:buFont typeface="Wingdings" panose="05000000000000000000" pitchFamily="2" charset="2"/>
              <a:buChar char="§"/>
            </a:pPr>
            <a:r>
              <a:rPr lang="en-US" dirty="0">
                <a:solidFill>
                  <a:srgbClr val="0070C0"/>
                </a:solidFill>
              </a:rPr>
              <a:t> </a:t>
            </a:r>
            <a:r>
              <a:rPr lang="en-US" b="1" dirty="0">
                <a:solidFill>
                  <a:srgbClr val="0070C0"/>
                </a:solidFill>
              </a:rPr>
              <a:t>Main part of RF loses are translated to 70K (from 5K and 2K). </a:t>
            </a:r>
          </a:p>
          <a:p>
            <a:endParaRPr lang="en-US" b="1" dirty="0">
              <a:solidFill>
                <a:srgbClr val="0070C0"/>
              </a:solidFill>
            </a:endParaRPr>
          </a:p>
          <a:p>
            <a:r>
              <a:rPr lang="en-US" b="1" dirty="0">
                <a:solidFill>
                  <a:srgbClr val="7030A0"/>
                </a:solidFill>
              </a:rPr>
              <a:t>As result, total cryo-loading of new coupler is less then conventional coupler. </a:t>
            </a:r>
          </a:p>
          <a:p>
            <a:r>
              <a:rPr lang="en-US" dirty="0"/>
              <a:t>	 </a:t>
            </a:r>
          </a:p>
        </p:txBody>
      </p:sp>
      <p:sp>
        <p:nvSpPr>
          <p:cNvPr id="6" name="TextBox 5">
            <a:extLst>
              <a:ext uri="{FF2B5EF4-FFF2-40B4-BE49-F238E27FC236}">
                <a16:creationId xmlns:a16="http://schemas.microsoft.com/office/drawing/2014/main" id="{A1C6DDDE-AC95-4A3A-84B9-7A22371FC362}"/>
              </a:ext>
            </a:extLst>
          </p:cNvPr>
          <p:cNvSpPr txBox="1"/>
          <p:nvPr/>
        </p:nvSpPr>
        <p:spPr>
          <a:xfrm>
            <a:off x="395654" y="4047928"/>
            <a:ext cx="1886927" cy="369332"/>
          </a:xfrm>
          <a:prstGeom prst="rect">
            <a:avLst/>
          </a:prstGeom>
          <a:noFill/>
        </p:spPr>
        <p:txBody>
          <a:bodyPr wrap="none" rtlCol="0">
            <a:spAutoFit/>
          </a:bodyPr>
          <a:lstStyle/>
          <a:p>
            <a:r>
              <a:rPr lang="en-US" b="1" dirty="0">
                <a:solidFill>
                  <a:srgbClr val="7030A0"/>
                </a:solidFill>
              </a:rPr>
              <a:t>Possible problem:</a:t>
            </a:r>
          </a:p>
        </p:txBody>
      </p:sp>
      <p:sp>
        <p:nvSpPr>
          <p:cNvPr id="7" name="TextBox 6">
            <a:extLst>
              <a:ext uri="{FF2B5EF4-FFF2-40B4-BE49-F238E27FC236}">
                <a16:creationId xmlns:a16="http://schemas.microsoft.com/office/drawing/2014/main" id="{E02E3CFD-B1FF-4757-ABE2-D9A5DBCAAC8D}"/>
              </a:ext>
            </a:extLst>
          </p:cNvPr>
          <p:cNvSpPr txBox="1"/>
          <p:nvPr/>
        </p:nvSpPr>
        <p:spPr>
          <a:xfrm>
            <a:off x="465993" y="4490953"/>
            <a:ext cx="8678007" cy="646331"/>
          </a:xfrm>
          <a:prstGeom prst="rect">
            <a:avLst/>
          </a:prstGeom>
          <a:noFill/>
        </p:spPr>
        <p:txBody>
          <a:bodyPr wrap="square" rtlCol="0">
            <a:spAutoFit/>
          </a:bodyPr>
          <a:lstStyle/>
          <a:p>
            <a:pPr marL="285750" indent="-285750">
              <a:buFont typeface="Wingdings" panose="05000000000000000000" pitchFamily="2" charset="2"/>
              <a:buChar char="§"/>
            </a:pPr>
            <a:r>
              <a:rPr lang="en-US" b="1" dirty="0">
                <a:solidFill>
                  <a:srgbClr val="0070C0"/>
                </a:solidFill>
              </a:rPr>
              <a:t>Configuration is more complicated, higher probability to generate particles during assembling.  </a:t>
            </a:r>
          </a:p>
        </p:txBody>
      </p:sp>
      <p:sp>
        <p:nvSpPr>
          <p:cNvPr id="2" name="Date Placeholder 1">
            <a:extLst>
              <a:ext uri="{FF2B5EF4-FFF2-40B4-BE49-F238E27FC236}">
                <a16:creationId xmlns:a16="http://schemas.microsoft.com/office/drawing/2014/main" id="{6966DD88-947D-4003-9E88-EB4ACF490714}"/>
              </a:ext>
            </a:extLst>
          </p:cNvPr>
          <p:cNvSpPr>
            <a:spLocks noGrp="1"/>
          </p:cNvSpPr>
          <p:nvPr>
            <p:ph type="dt" sz="half" idx="10"/>
          </p:nvPr>
        </p:nvSpPr>
        <p:spPr/>
        <p:txBody>
          <a:bodyPr/>
          <a:lstStyle/>
          <a:p>
            <a:fld id="{3657E529-66C6-4419-A70D-D4D96A3D4698}" type="datetime1">
              <a:rPr lang="en-US" smtClean="0"/>
              <a:t>9/3/2018</a:t>
            </a:fld>
            <a:endParaRPr lang="en-US"/>
          </a:p>
        </p:txBody>
      </p:sp>
      <p:sp>
        <p:nvSpPr>
          <p:cNvPr id="4" name="Footer Placeholder 3">
            <a:extLst>
              <a:ext uri="{FF2B5EF4-FFF2-40B4-BE49-F238E27FC236}">
                <a16:creationId xmlns:a16="http://schemas.microsoft.com/office/drawing/2014/main" id="{677D6026-E181-4CA9-87EF-0CABE3290AFA}"/>
              </a:ext>
            </a:extLst>
          </p:cNvPr>
          <p:cNvSpPr>
            <a:spLocks noGrp="1"/>
          </p:cNvSpPr>
          <p:nvPr>
            <p:ph type="ftr" sz="quarter" idx="11"/>
          </p:nvPr>
        </p:nvSpPr>
        <p:spPr>
          <a:xfrm>
            <a:off x="1951893" y="6356351"/>
            <a:ext cx="4932484" cy="365125"/>
          </a:xfrm>
        </p:spPr>
        <p:txBody>
          <a:bodyPr/>
          <a:lstStyle/>
          <a:p>
            <a:r>
              <a:rPr lang="en-US" dirty="0"/>
              <a:t>"Experience in the design of fundamental couplers", S. Kazakov, Mumbai</a:t>
            </a:r>
          </a:p>
        </p:txBody>
      </p:sp>
      <p:sp>
        <p:nvSpPr>
          <p:cNvPr id="8" name="Slide Number Placeholder 7">
            <a:extLst>
              <a:ext uri="{FF2B5EF4-FFF2-40B4-BE49-F238E27FC236}">
                <a16:creationId xmlns:a16="http://schemas.microsoft.com/office/drawing/2014/main" id="{8001994A-2F4E-4D61-BED1-9847BA170D94}"/>
              </a:ext>
            </a:extLst>
          </p:cNvPr>
          <p:cNvSpPr>
            <a:spLocks noGrp="1"/>
          </p:cNvSpPr>
          <p:nvPr>
            <p:ph type="sldNum" sz="quarter" idx="12"/>
          </p:nvPr>
        </p:nvSpPr>
        <p:spPr/>
        <p:txBody>
          <a:bodyPr/>
          <a:lstStyle/>
          <a:p>
            <a:fld id="{D88A3123-6FEB-437B-BB27-48C5D6B1ECD2}" type="slidenum">
              <a:rPr lang="en-US" smtClean="0"/>
              <a:t>24</a:t>
            </a:fld>
            <a:endParaRPr lang="en-US"/>
          </a:p>
        </p:txBody>
      </p:sp>
    </p:spTree>
    <p:extLst>
      <p:ext uri="{BB962C8B-B14F-4D97-AF65-F5344CB8AC3E}">
        <p14:creationId xmlns:p14="http://schemas.microsoft.com/office/powerpoint/2010/main" val="142090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1036C22F-0BE8-4795-AC3D-0BCAA68E02F1}"/>
              </a:ext>
            </a:extLst>
          </p:cNvPr>
          <p:cNvSpPr txBox="1">
            <a:spLocks/>
          </p:cNvSpPr>
          <p:nvPr/>
        </p:nvSpPr>
        <p:spPr>
          <a:xfrm>
            <a:off x="1201183" y="213991"/>
            <a:ext cx="6285467" cy="747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7030A0"/>
                </a:solidFill>
                <a:latin typeface="+mn-lt"/>
              </a:rPr>
              <a:t>Vacuum part of  650 MHz coupler, new design</a:t>
            </a:r>
          </a:p>
          <a:p>
            <a:pPr algn="ctr"/>
            <a:r>
              <a:rPr lang="en-US" sz="2000" b="1" dirty="0">
                <a:solidFill>
                  <a:srgbClr val="7030A0"/>
                </a:solidFill>
                <a:latin typeface="+mn-lt"/>
              </a:rPr>
              <a:t>(configuration for EM and thermal simulation).</a:t>
            </a:r>
          </a:p>
        </p:txBody>
      </p:sp>
      <p:pic>
        <p:nvPicPr>
          <p:cNvPr id="3" name="Picture 2">
            <a:extLst>
              <a:ext uri="{FF2B5EF4-FFF2-40B4-BE49-F238E27FC236}">
                <a16:creationId xmlns:a16="http://schemas.microsoft.com/office/drawing/2014/main" id="{4FA684B1-BB25-4EC8-A7A9-B02F6AE2B3F0}"/>
              </a:ext>
            </a:extLst>
          </p:cNvPr>
          <p:cNvPicPr>
            <a:picLocks noChangeAspect="1"/>
          </p:cNvPicPr>
          <p:nvPr/>
        </p:nvPicPr>
        <p:blipFill>
          <a:blip r:embed="rId2"/>
          <a:stretch>
            <a:fillRect/>
          </a:stretch>
        </p:blipFill>
        <p:spPr>
          <a:xfrm>
            <a:off x="628650" y="961489"/>
            <a:ext cx="7352073" cy="5173054"/>
          </a:xfrm>
          <a:prstGeom prst="rect">
            <a:avLst/>
          </a:prstGeom>
        </p:spPr>
      </p:pic>
      <p:sp>
        <p:nvSpPr>
          <p:cNvPr id="4" name="Date Placeholder 3">
            <a:extLst>
              <a:ext uri="{FF2B5EF4-FFF2-40B4-BE49-F238E27FC236}">
                <a16:creationId xmlns:a16="http://schemas.microsoft.com/office/drawing/2014/main" id="{28D9FB29-E3D2-46FA-81D8-5634285C61DC}"/>
              </a:ext>
            </a:extLst>
          </p:cNvPr>
          <p:cNvSpPr>
            <a:spLocks noGrp="1"/>
          </p:cNvSpPr>
          <p:nvPr>
            <p:ph type="dt" sz="half" idx="10"/>
          </p:nvPr>
        </p:nvSpPr>
        <p:spPr/>
        <p:txBody>
          <a:bodyPr/>
          <a:lstStyle/>
          <a:p>
            <a:fld id="{B390D048-C30B-4046-B3D4-A065B44C80F2}" type="datetime1">
              <a:rPr lang="en-US" smtClean="0"/>
              <a:t>9/3/2018</a:t>
            </a:fld>
            <a:endParaRPr lang="en-US"/>
          </a:p>
        </p:txBody>
      </p:sp>
      <p:sp>
        <p:nvSpPr>
          <p:cNvPr id="5" name="Footer Placeholder 4">
            <a:extLst>
              <a:ext uri="{FF2B5EF4-FFF2-40B4-BE49-F238E27FC236}">
                <a16:creationId xmlns:a16="http://schemas.microsoft.com/office/drawing/2014/main" id="{0A6F47AC-C414-4DBF-A894-F38D139FFB52}"/>
              </a:ext>
            </a:extLst>
          </p:cNvPr>
          <p:cNvSpPr>
            <a:spLocks noGrp="1"/>
          </p:cNvSpPr>
          <p:nvPr>
            <p:ph type="ftr" sz="quarter" idx="11"/>
          </p:nvPr>
        </p:nvSpPr>
        <p:spPr>
          <a:xfrm>
            <a:off x="2215662" y="6356351"/>
            <a:ext cx="4932484" cy="365125"/>
          </a:xfrm>
        </p:spPr>
        <p:txBody>
          <a:bodyPr/>
          <a:lstStyle/>
          <a:p>
            <a:r>
              <a:rPr lang="en-US" dirty="0"/>
              <a:t>"Experience in the design of fundamental couplers", S. Kazakov, Mumbai</a:t>
            </a:r>
          </a:p>
        </p:txBody>
      </p:sp>
      <p:sp>
        <p:nvSpPr>
          <p:cNvPr id="6" name="Slide Number Placeholder 5">
            <a:extLst>
              <a:ext uri="{FF2B5EF4-FFF2-40B4-BE49-F238E27FC236}">
                <a16:creationId xmlns:a16="http://schemas.microsoft.com/office/drawing/2014/main" id="{86DBE0B5-6B4A-4145-9BD3-8B144DC15573}"/>
              </a:ext>
            </a:extLst>
          </p:cNvPr>
          <p:cNvSpPr>
            <a:spLocks noGrp="1"/>
          </p:cNvSpPr>
          <p:nvPr>
            <p:ph type="sldNum" sz="quarter" idx="12"/>
          </p:nvPr>
        </p:nvSpPr>
        <p:spPr/>
        <p:txBody>
          <a:bodyPr/>
          <a:lstStyle/>
          <a:p>
            <a:fld id="{D88A3123-6FEB-437B-BB27-48C5D6B1ECD2}" type="slidenum">
              <a:rPr lang="en-US" smtClean="0"/>
              <a:t>25</a:t>
            </a:fld>
            <a:endParaRPr lang="en-US"/>
          </a:p>
        </p:txBody>
      </p:sp>
    </p:spTree>
    <p:extLst>
      <p:ext uri="{BB962C8B-B14F-4D97-AF65-F5344CB8AC3E}">
        <p14:creationId xmlns:p14="http://schemas.microsoft.com/office/powerpoint/2010/main" val="3141824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66E24-496C-4304-B4AA-7BEF351E4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659" y="1609136"/>
            <a:ext cx="7103446" cy="4929777"/>
          </a:xfrm>
          <a:prstGeom prst="rect">
            <a:avLst/>
          </a:prstGeom>
        </p:spPr>
      </p:pic>
      <p:sp>
        <p:nvSpPr>
          <p:cNvPr id="4" name="TextBox 3">
            <a:extLst>
              <a:ext uri="{FF2B5EF4-FFF2-40B4-BE49-F238E27FC236}">
                <a16:creationId xmlns:a16="http://schemas.microsoft.com/office/drawing/2014/main" id="{E5A3D336-D8CF-4283-A6E7-4638ACC1E5B5}"/>
              </a:ext>
            </a:extLst>
          </p:cNvPr>
          <p:cNvSpPr txBox="1"/>
          <p:nvPr/>
        </p:nvSpPr>
        <p:spPr>
          <a:xfrm>
            <a:off x="311589" y="1027056"/>
            <a:ext cx="2380652" cy="369332"/>
          </a:xfrm>
          <a:prstGeom prst="rect">
            <a:avLst/>
          </a:prstGeom>
          <a:noFill/>
        </p:spPr>
        <p:txBody>
          <a:bodyPr wrap="none" rtlCol="0">
            <a:spAutoFit/>
          </a:bodyPr>
          <a:lstStyle/>
          <a:p>
            <a:r>
              <a:rPr lang="en-US" b="1" dirty="0">
                <a:solidFill>
                  <a:srgbClr val="0070C0"/>
                </a:solidFill>
              </a:rPr>
              <a:t>Loss in antenna = 97W </a:t>
            </a:r>
          </a:p>
        </p:txBody>
      </p:sp>
      <p:sp>
        <p:nvSpPr>
          <p:cNvPr id="5" name="TextBox 4">
            <a:extLst>
              <a:ext uri="{FF2B5EF4-FFF2-40B4-BE49-F238E27FC236}">
                <a16:creationId xmlns:a16="http://schemas.microsoft.com/office/drawing/2014/main" id="{8FECE6A0-BAC8-4E6C-A8EF-B0877AF74E32}"/>
              </a:ext>
            </a:extLst>
          </p:cNvPr>
          <p:cNvSpPr txBox="1"/>
          <p:nvPr/>
        </p:nvSpPr>
        <p:spPr>
          <a:xfrm>
            <a:off x="306552" y="1377214"/>
            <a:ext cx="1417376" cy="369332"/>
          </a:xfrm>
          <a:prstGeom prst="rect">
            <a:avLst/>
          </a:prstGeom>
          <a:noFill/>
        </p:spPr>
        <p:txBody>
          <a:bodyPr wrap="none" rtlCol="0">
            <a:spAutoFit/>
          </a:bodyPr>
          <a:lstStyle/>
          <a:p>
            <a:r>
              <a:rPr lang="el-GR" b="1" dirty="0">
                <a:solidFill>
                  <a:srgbClr val="0070C0"/>
                </a:solidFill>
              </a:rPr>
              <a:t>Δ</a:t>
            </a:r>
            <a:r>
              <a:rPr lang="en-US" b="1" dirty="0" err="1">
                <a:solidFill>
                  <a:srgbClr val="0070C0"/>
                </a:solidFill>
              </a:rPr>
              <a:t>T_air</a:t>
            </a:r>
            <a:r>
              <a:rPr lang="en-US" b="1" dirty="0">
                <a:solidFill>
                  <a:srgbClr val="0070C0"/>
                </a:solidFill>
              </a:rPr>
              <a:t> ≈ 38C </a:t>
            </a:r>
          </a:p>
        </p:txBody>
      </p:sp>
      <p:sp>
        <p:nvSpPr>
          <p:cNvPr id="6" name="TextBox 5">
            <a:extLst>
              <a:ext uri="{FF2B5EF4-FFF2-40B4-BE49-F238E27FC236}">
                <a16:creationId xmlns:a16="http://schemas.microsoft.com/office/drawing/2014/main" id="{D6448D47-317D-4320-82FA-7FF6BA8FB6FA}"/>
              </a:ext>
            </a:extLst>
          </p:cNvPr>
          <p:cNvSpPr txBox="1"/>
          <p:nvPr/>
        </p:nvSpPr>
        <p:spPr>
          <a:xfrm>
            <a:off x="283642" y="1727642"/>
            <a:ext cx="3929922" cy="369332"/>
          </a:xfrm>
          <a:prstGeom prst="rect">
            <a:avLst/>
          </a:prstGeom>
          <a:noFill/>
        </p:spPr>
        <p:txBody>
          <a:bodyPr wrap="none" rtlCol="0">
            <a:spAutoFit/>
          </a:bodyPr>
          <a:lstStyle/>
          <a:p>
            <a:r>
              <a:rPr lang="en-US" b="1" dirty="0">
                <a:solidFill>
                  <a:srgbClr val="0070C0"/>
                </a:solidFill>
              </a:rPr>
              <a:t>Temperature of antenna tip </a:t>
            </a:r>
            <a:r>
              <a:rPr lang="en-US" b="1" dirty="0" err="1">
                <a:solidFill>
                  <a:srgbClr val="0070C0"/>
                </a:solidFill>
              </a:rPr>
              <a:t>T_tip</a:t>
            </a:r>
            <a:r>
              <a:rPr lang="en-US" b="1" dirty="0">
                <a:solidFill>
                  <a:srgbClr val="0070C0"/>
                </a:solidFill>
              </a:rPr>
              <a:t> ≈ 34C</a:t>
            </a:r>
          </a:p>
        </p:txBody>
      </p:sp>
      <p:sp>
        <p:nvSpPr>
          <p:cNvPr id="8" name="TextBox 7">
            <a:extLst>
              <a:ext uri="{FF2B5EF4-FFF2-40B4-BE49-F238E27FC236}">
                <a16:creationId xmlns:a16="http://schemas.microsoft.com/office/drawing/2014/main" id="{E40689D1-9F01-475C-AA4F-822AFF0B7FE8}"/>
              </a:ext>
            </a:extLst>
          </p:cNvPr>
          <p:cNvSpPr txBox="1"/>
          <p:nvPr/>
        </p:nvSpPr>
        <p:spPr>
          <a:xfrm>
            <a:off x="2170184" y="202359"/>
            <a:ext cx="4519507" cy="707886"/>
          </a:xfrm>
          <a:prstGeom prst="rect">
            <a:avLst/>
          </a:prstGeom>
          <a:noFill/>
        </p:spPr>
        <p:txBody>
          <a:bodyPr wrap="none" rtlCol="0">
            <a:spAutoFit/>
          </a:bodyPr>
          <a:lstStyle/>
          <a:p>
            <a:pPr algn="ctr"/>
            <a:r>
              <a:rPr lang="en-US" sz="2000" b="1" dirty="0">
                <a:solidFill>
                  <a:srgbClr val="7030A0"/>
                </a:solidFill>
              </a:rPr>
              <a:t>Results of simulations for P =100 kW, TW</a:t>
            </a:r>
          </a:p>
          <a:p>
            <a:pPr algn="ctr"/>
            <a:r>
              <a:rPr lang="en-US" sz="2000" b="1" dirty="0">
                <a:solidFill>
                  <a:srgbClr val="7030A0"/>
                </a:solidFill>
              </a:rPr>
              <a:t>(cooling air rate 3 g/s) </a:t>
            </a:r>
          </a:p>
        </p:txBody>
      </p:sp>
      <p:sp>
        <p:nvSpPr>
          <p:cNvPr id="9" name="TextBox 8">
            <a:extLst>
              <a:ext uri="{FF2B5EF4-FFF2-40B4-BE49-F238E27FC236}">
                <a16:creationId xmlns:a16="http://schemas.microsoft.com/office/drawing/2014/main" id="{F577A1BC-15BB-4754-B53B-AAEE177663B3}"/>
              </a:ext>
            </a:extLst>
          </p:cNvPr>
          <p:cNvSpPr txBox="1"/>
          <p:nvPr/>
        </p:nvSpPr>
        <p:spPr>
          <a:xfrm>
            <a:off x="306552" y="2097824"/>
            <a:ext cx="4546886" cy="369332"/>
          </a:xfrm>
          <a:prstGeom prst="rect">
            <a:avLst/>
          </a:prstGeom>
          <a:noFill/>
        </p:spPr>
        <p:txBody>
          <a:bodyPr wrap="none" rtlCol="0">
            <a:spAutoFit/>
          </a:bodyPr>
          <a:lstStyle/>
          <a:p>
            <a:r>
              <a:rPr lang="en-US" b="1" dirty="0">
                <a:solidFill>
                  <a:srgbClr val="0070C0"/>
                </a:solidFill>
              </a:rPr>
              <a:t>Thermal radiation of antenna, </a:t>
            </a:r>
            <a:r>
              <a:rPr lang="en-US" b="1" dirty="0" err="1">
                <a:solidFill>
                  <a:srgbClr val="0070C0"/>
                </a:solidFill>
              </a:rPr>
              <a:t>P_rad</a:t>
            </a:r>
            <a:r>
              <a:rPr lang="en-US" b="1" dirty="0">
                <a:solidFill>
                  <a:srgbClr val="0070C0"/>
                </a:solidFill>
              </a:rPr>
              <a:t> = 0.17W </a:t>
            </a:r>
          </a:p>
        </p:txBody>
      </p:sp>
      <p:sp>
        <p:nvSpPr>
          <p:cNvPr id="3" name="Date Placeholder 2">
            <a:extLst>
              <a:ext uri="{FF2B5EF4-FFF2-40B4-BE49-F238E27FC236}">
                <a16:creationId xmlns:a16="http://schemas.microsoft.com/office/drawing/2014/main" id="{93E54098-5347-4895-A5F5-D673F42A2EF1}"/>
              </a:ext>
            </a:extLst>
          </p:cNvPr>
          <p:cNvSpPr>
            <a:spLocks noGrp="1"/>
          </p:cNvSpPr>
          <p:nvPr>
            <p:ph type="dt" sz="half" idx="10"/>
          </p:nvPr>
        </p:nvSpPr>
        <p:spPr/>
        <p:txBody>
          <a:bodyPr/>
          <a:lstStyle/>
          <a:p>
            <a:fld id="{FA749CCC-8291-487A-90C6-457E5EBB0F31}" type="datetime1">
              <a:rPr lang="en-US" smtClean="0"/>
              <a:t>9/3/2018</a:t>
            </a:fld>
            <a:endParaRPr lang="en-US"/>
          </a:p>
        </p:txBody>
      </p:sp>
      <p:sp>
        <p:nvSpPr>
          <p:cNvPr id="7" name="Footer Placeholder 6">
            <a:extLst>
              <a:ext uri="{FF2B5EF4-FFF2-40B4-BE49-F238E27FC236}">
                <a16:creationId xmlns:a16="http://schemas.microsoft.com/office/drawing/2014/main" id="{A2333886-FA35-4198-8C8D-ECA976A4C375}"/>
              </a:ext>
            </a:extLst>
          </p:cNvPr>
          <p:cNvSpPr>
            <a:spLocks noGrp="1"/>
          </p:cNvSpPr>
          <p:nvPr>
            <p:ph type="ftr" sz="quarter" idx="11"/>
          </p:nvPr>
        </p:nvSpPr>
        <p:spPr>
          <a:xfrm>
            <a:off x="2004646" y="6356351"/>
            <a:ext cx="5090746" cy="365125"/>
          </a:xfrm>
        </p:spPr>
        <p:txBody>
          <a:bodyPr/>
          <a:lstStyle/>
          <a:p>
            <a:r>
              <a:rPr lang="en-US" dirty="0"/>
              <a:t>"Experience in the design of fundamental couplers", S. Kazakov, Mumbai</a:t>
            </a:r>
          </a:p>
        </p:txBody>
      </p:sp>
      <p:sp>
        <p:nvSpPr>
          <p:cNvPr id="10" name="Slide Number Placeholder 9">
            <a:extLst>
              <a:ext uri="{FF2B5EF4-FFF2-40B4-BE49-F238E27FC236}">
                <a16:creationId xmlns:a16="http://schemas.microsoft.com/office/drawing/2014/main" id="{164BC6AE-A129-43F7-BDA2-620842BEAECB}"/>
              </a:ext>
            </a:extLst>
          </p:cNvPr>
          <p:cNvSpPr>
            <a:spLocks noGrp="1"/>
          </p:cNvSpPr>
          <p:nvPr>
            <p:ph type="sldNum" sz="quarter" idx="12"/>
          </p:nvPr>
        </p:nvSpPr>
        <p:spPr/>
        <p:txBody>
          <a:bodyPr/>
          <a:lstStyle/>
          <a:p>
            <a:fld id="{D88A3123-6FEB-437B-BB27-48C5D6B1ECD2}" type="slidenum">
              <a:rPr lang="en-US" smtClean="0"/>
              <a:t>26</a:t>
            </a:fld>
            <a:endParaRPr lang="en-US"/>
          </a:p>
        </p:txBody>
      </p:sp>
    </p:spTree>
    <p:extLst>
      <p:ext uri="{BB962C8B-B14F-4D97-AF65-F5344CB8AC3E}">
        <p14:creationId xmlns:p14="http://schemas.microsoft.com/office/powerpoint/2010/main" val="658518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9D9F0-281A-4F0A-93AC-E4EC722CCE5B}"/>
              </a:ext>
            </a:extLst>
          </p:cNvPr>
          <p:cNvSpPr txBox="1"/>
          <p:nvPr/>
        </p:nvSpPr>
        <p:spPr>
          <a:xfrm>
            <a:off x="1434153" y="339971"/>
            <a:ext cx="6275692" cy="461665"/>
          </a:xfrm>
          <a:prstGeom prst="rect">
            <a:avLst/>
          </a:prstGeom>
          <a:noFill/>
        </p:spPr>
        <p:txBody>
          <a:bodyPr wrap="none" rtlCol="0">
            <a:spAutoFit/>
          </a:bodyPr>
          <a:lstStyle/>
          <a:p>
            <a:r>
              <a:rPr lang="en-US" sz="2400" b="1" dirty="0">
                <a:solidFill>
                  <a:srgbClr val="7030A0"/>
                </a:solidFill>
              </a:rPr>
              <a:t>Configuration of 650 MHz couplers, new design.</a:t>
            </a:r>
          </a:p>
        </p:txBody>
      </p:sp>
      <p:grpSp>
        <p:nvGrpSpPr>
          <p:cNvPr id="3" name="Group 2">
            <a:extLst>
              <a:ext uri="{FF2B5EF4-FFF2-40B4-BE49-F238E27FC236}">
                <a16:creationId xmlns:a16="http://schemas.microsoft.com/office/drawing/2014/main" id="{FBD2BB17-9C33-43D4-B3BF-F023DF8CA6A5}"/>
              </a:ext>
            </a:extLst>
          </p:cNvPr>
          <p:cNvGrpSpPr/>
          <p:nvPr/>
        </p:nvGrpSpPr>
        <p:grpSpPr>
          <a:xfrm>
            <a:off x="254560" y="1420383"/>
            <a:ext cx="8634879" cy="4980418"/>
            <a:chOff x="222250" y="1019818"/>
            <a:chExt cx="8634879" cy="4980418"/>
          </a:xfrm>
        </p:grpSpPr>
        <p:pic>
          <p:nvPicPr>
            <p:cNvPr id="4" name="Picture 3">
              <a:extLst>
                <a:ext uri="{FF2B5EF4-FFF2-40B4-BE49-F238E27FC236}">
                  <a16:creationId xmlns:a16="http://schemas.microsoft.com/office/drawing/2014/main" id="{FBE55A7D-2965-496B-8E42-C7DDF28D73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0" y="1019818"/>
              <a:ext cx="8634879" cy="4980418"/>
            </a:xfrm>
            <a:prstGeom prst="rect">
              <a:avLst/>
            </a:prstGeom>
          </p:spPr>
        </p:pic>
        <p:sp>
          <p:nvSpPr>
            <p:cNvPr id="5" name="TextBox 4">
              <a:extLst>
                <a:ext uri="{FF2B5EF4-FFF2-40B4-BE49-F238E27FC236}">
                  <a16:creationId xmlns:a16="http://schemas.microsoft.com/office/drawing/2014/main" id="{F9963584-14DA-46B9-B665-8A4311012BCF}"/>
                </a:ext>
              </a:extLst>
            </p:cNvPr>
            <p:cNvSpPr txBox="1"/>
            <p:nvPr/>
          </p:nvSpPr>
          <p:spPr>
            <a:xfrm>
              <a:off x="4747847" y="4686302"/>
              <a:ext cx="3743332" cy="1200329"/>
            </a:xfrm>
            <a:prstGeom prst="rect">
              <a:avLst/>
            </a:prstGeom>
            <a:noFill/>
          </p:spPr>
          <p:txBody>
            <a:bodyPr wrap="none" rtlCol="0">
              <a:spAutoFit/>
            </a:bodyPr>
            <a:lstStyle/>
            <a:p>
              <a:r>
                <a:rPr lang="en-US" sz="1800" b="1" dirty="0">
                  <a:latin typeface="Helvetica" panose="020B0604020202020204" pitchFamily="34" charset="0"/>
                  <a:cs typeface="Helvetica" panose="020B0604020202020204" pitchFamily="34" charset="0"/>
                </a:rPr>
                <a:t>Main features of new design:</a:t>
              </a:r>
            </a:p>
            <a:p>
              <a:pPr marL="285750" indent="-285750">
                <a:buFont typeface="Wingdings" panose="05000000000000000000" pitchFamily="2" charset="2"/>
                <a:buChar char="§"/>
              </a:pPr>
              <a:r>
                <a:rPr lang="en-US" sz="1800" dirty="0">
                  <a:latin typeface="Helvetica" panose="020B0604020202020204" pitchFamily="34" charset="0"/>
                  <a:cs typeface="Helvetica" panose="020B0604020202020204" pitchFamily="34" charset="0"/>
                </a:rPr>
                <a:t>no copper coating</a:t>
              </a:r>
            </a:p>
            <a:p>
              <a:pPr marL="285750" indent="-285750">
                <a:buFont typeface="Wingdings" panose="05000000000000000000" pitchFamily="2" charset="2"/>
                <a:buChar char="§"/>
              </a:pPr>
              <a:r>
                <a:rPr lang="en-US" sz="1800" dirty="0">
                  <a:latin typeface="Helvetica" panose="020B0604020202020204" pitchFamily="34" charset="0"/>
                  <a:cs typeface="Helvetica" panose="020B0604020202020204" pitchFamily="34" charset="0"/>
                </a:rPr>
                <a:t>ceramics is protected by shields</a:t>
              </a:r>
            </a:p>
            <a:p>
              <a:pPr marL="285750" indent="-285750">
                <a:buFont typeface="Wingdings" panose="05000000000000000000" pitchFamily="2" charset="2"/>
                <a:buChar char="§"/>
              </a:pPr>
              <a:r>
                <a:rPr lang="en-US" sz="1800" dirty="0">
                  <a:latin typeface="Helvetica" panose="020B0604020202020204" pitchFamily="34" charset="0"/>
                  <a:cs typeface="Helvetica" panose="020B0604020202020204" pitchFamily="34" charset="0"/>
                </a:rPr>
                <a:t>better cryogenics properties  </a:t>
              </a:r>
            </a:p>
          </p:txBody>
        </p:sp>
      </p:grpSp>
      <p:sp>
        <p:nvSpPr>
          <p:cNvPr id="6" name="Date Placeholder 5">
            <a:extLst>
              <a:ext uri="{FF2B5EF4-FFF2-40B4-BE49-F238E27FC236}">
                <a16:creationId xmlns:a16="http://schemas.microsoft.com/office/drawing/2014/main" id="{36B72E9C-42F6-4604-808D-DB7DF3863807}"/>
              </a:ext>
            </a:extLst>
          </p:cNvPr>
          <p:cNvSpPr>
            <a:spLocks noGrp="1"/>
          </p:cNvSpPr>
          <p:nvPr>
            <p:ph type="dt" sz="half" idx="10"/>
          </p:nvPr>
        </p:nvSpPr>
        <p:spPr/>
        <p:txBody>
          <a:bodyPr/>
          <a:lstStyle/>
          <a:p>
            <a:fld id="{7C8A6B23-06AA-4681-BCA3-D9B4F1703778}" type="datetime1">
              <a:rPr lang="en-US" smtClean="0"/>
              <a:t>9/3/2018</a:t>
            </a:fld>
            <a:endParaRPr lang="en-US"/>
          </a:p>
        </p:txBody>
      </p:sp>
      <p:sp>
        <p:nvSpPr>
          <p:cNvPr id="7" name="Footer Placeholder 6">
            <a:extLst>
              <a:ext uri="{FF2B5EF4-FFF2-40B4-BE49-F238E27FC236}">
                <a16:creationId xmlns:a16="http://schemas.microsoft.com/office/drawing/2014/main" id="{9D2C33DA-D6A4-4BC5-BF27-81EBB2CECF4D}"/>
              </a:ext>
            </a:extLst>
          </p:cNvPr>
          <p:cNvSpPr>
            <a:spLocks noGrp="1"/>
          </p:cNvSpPr>
          <p:nvPr>
            <p:ph type="ftr" sz="quarter" idx="11"/>
          </p:nvPr>
        </p:nvSpPr>
        <p:spPr>
          <a:xfrm>
            <a:off x="2048607" y="6382729"/>
            <a:ext cx="5310554" cy="365125"/>
          </a:xfrm>
        </p:spPr>
        <p:txBody>
          <a:bodyPr/>
          <a:lstStyle/>
          <a:p>
            <a:r>
              <a:rPr lang="en-US" dirty="0"/>
              <a:t>"Experience in the design of fundamental couplers", S. Kazakov, Mumbai</a:t>
            </a:r>
          </a:p>
        </p:txBody>
      </p:sp>
      <p:sp>
        <p:nvSpPr>
          <p:cNvPr id="8" name="Slide Number Placeholder 7">
            <a:extLst>
              <a:ext uri="{FF2B5EF4-FFF2-40B4-BE49-F238E27FC236}">
                <a16:creationId xmlns:a16="http://schemas.microsoft.com/office/drawing/2014/main" id="{65F40F1D-EEB5-46A2-9063-3ADC8D19302C}"/>
              </a:ext>
            </a:extLst>
          </p:cNvPr>
          <p:cNvSpPr>
            <a:spLocks noGrp="1"/>
          </p:cNvSpPr>
          <p:nvPr>
            <p:ph type="sldNum" sz="quarter" idx="12"/>
          </p:nvPr>
        </p:nvSpPr>
        <p:spPr/>
        <p:txBody>
          <a:bodyPr/>
          <a:lstStyle/>
          <a:p>
            <a:fld id="{D88A3123-6FEB-437B-BB27-48C5D6B1ECD2}" type="slidenum">
              <a:rPr lang="en-US" smtClean="0"/>
              <a:t>27</a:t>
            </a:fld>
            <a:endParaRPr lang="en-US"/>
          </a:p>
        </p:txBody>
      </p:sp>
    </p:spTree>
    <p:extLst>
      <p:ext uri="{BB962C8B-B14F-4D97-AF65-F5344CB8AC3E}">
        <p14:creationId xmlns:p14="http://schemas.microsoft.com/office/powerpoint/2010/main" val="394123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02F249E-8935-41C3-BFE8-A0828F6A73BE}"/>
              </a:ext>
            </a:extLst>
          </p:cNvPr>
          <p:cNvSpPr txBox="1">
            <a:spLocks/>
          </p:cNvSpPr>
          <p:nvPr/>
        </p:nvSpPr>
        <p:spPr>
          <a:xfrm>
            <a:off x="1117656" y="482646"/>
            <a:ext cx="6259090" cy="4278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7030A0"/>
                </a:solidFill>
                <a:latin typeface="+mn-lt"/>
              </a:rPr>
              <a:t>650 MHz coupler, conventional (backup) design.</a:t>
            </a:r>
          </a:p>
        </p:txBody>
      </p:sp>
      <p:pic>
        <p:nvPicPr>
          <p:cNvPr id="3" name="Picture 2">
            <a:extLst>
              <a:ext uri="{FF2B5EF4-FFF2-40B4-BE49-F238E27FC236}">
                <a16:creationId xmlns:a16="http://schemas.microsoft.com/office/drawing/2014/main" id="{A5EAE7CC-BCB8-4BF2-8CC3-23A866F16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41" y="910523"/>
            <a:ext cx="8087842" cy="5551824"/>
          </a:xfrm>
          <a:prstGeom prst="rect">
            <a:avLst/>
          </a:prstGeom>
        </p:spPr>
      </p:pic>
      <p:sp>
        <p:nvSpPr>
          <p:cNvPr id="4" name="TextBox 3">
            <a:extLst>
              <a:ext uri="{FF2B5EF4-FFF2-40B4-BE49-F238E27FC236}">
                <a16:creationId xmlns:a16="http://schemas.microsoft.com/office/drawing/2014/main" id="{ADB0A475-FAB0-4D83-B9D9-2EA9FEE927E1}"/>
              </a:ext>
            </a:extLst>
          </p:cNvPr>
          <p:cNvSpPr txBox="1"/>
          <p:nvPr/>
        </p:nvSpPr>
        <p:spPr>
          <a:xfrm>
            <a:off x="3172989" y="5099401"/>
            <a:ext cx="5521570" cy="646331"/>
          </a:xfrm>
          <a:prstGeom prst="rect">
            <a:avLst/>
          </a:prstGeom>
          <a:noFill/>
        </p:spPr>
        <p:txBody>
          <a:bodyPr wrap="square" rtlCol="0">
            <a:spAutoFit/>
          </a:bodyPr>
          <a:lstStyle/>
          <a:p>
            <a:r>
              <a:rPr lang="en-US" sz="1800" b="1" dirty="0">
                <a:solidFill>
                  <a:srgbClr val="0070C0"/>
                </a:solidFill>
                <a:latin typeface="Helvetica" panose="020B0604020202020204" pitchFamily="34" charset="0"/>
                <a:cs typeface="Helvetica" panose="020B0604020202020204" pitchFamily="34" charset="0"/>
              </a:rPr>
              <a:t>In backup design the vacuum outer conductor is ‘conventional’ type: SS tube coated by copper.   </a:t>
            </a:r>
          </a:p>
        </p:txBody>
      </p:sp>
      <p:sp>
        <p:nvSpPr>
          <p:cNvPr id="5" name="Date Placeholder 4">
            <a:extLst>
              <a:ext uri="{FF2B5EF4-FFF2-40B4-BE49-F238E27FC236}">
                <a16:creationId xmlns:a16="http://schemas.microsoft.com/office/drawing/2014/main" id="{A9A51010-C6A1-43AF-B40E-EAE096F05078}"/>
              </a:ext>
            </a:extLst>
          </p:cNvPr>
          <p:cNvSpPr>
            <a:spLocks noGrp="1"/>
          </p:cNvSpPr>
          <p:nvPr>
            <p:ph type="dt" sz="half" idx="10"/>
          </p:nvPr>
        </p:nvSpPr>
        <p:spPr/>
        <p:txBody>
          <a:bodyPr/>
          <a:lstStyle/>
          <a:p>
            <a:fld id="{464F9D81-75E6-4DB9-8CB5-C0C2A13C47E1}" type="datetime1">
              <a:rPr lang="en-US" smtClean="0"/>
              <a:t>9/3/2018</a:t>
            </a:fld>
            <a:endParaRPr lang="en-US"/>
          </a:p>
        </p:txBody>
      </p:sp>
      <p:sp>
        <p:nvSpPr>
          <p:cNvPr id="6" name="Footer Placeholder 5">
            <a:extLst>
              <a:ext uri="{FF2B5EF4-FFF2-40B4-BE49-F238E27FC236}">
                <a16:creationId xmlns:a16="http://schemas.microsoft.com/office/drawing/2014/main" id="{C71F8164-782C-4059-84BC-8B7FBFAF845B}"/>
              </a:ext>
            </a:extLst>
          </p:cNvPr>
          <p:cNvSpPr>
            <a:spLocks noGrp="1"/>
          </p:cNvSpPr>
          <p:nvPr>
            <p:ph type="ftr" sz="quarter" idx="11"/>
          </p:nvPr>
        </p:nvSpPr>
        <p:spPr>
          <a:xfrm>
            <a:off x="2224454" y="6356351"/>
            <a:ext cx="5037992" cy="365125"/>
          </a:xfrm>
        </p:spPr>
        <p:txBody>
          <a:bodyPr/>
          <a:lstStyle/>
          <a:p>
            <a:r>
              <a:rPr lang="en-US" dirty="0"/>
              <a:t>"Experience in the design of fundamental couplers", S. Kazakov, Mumbai</a:t>
            </a:r>
          </a:p>
        </p:txBody>
      </p:sp>
      <p:sp>
        <p:nvSpPr>
          <p:cNvPr id="7" name="Slide Number Placeholder 6">
            <a:extLst>
              <a:ext uri="{FF2B5EF4-FFF2-40B4-BE49-F238E27FC236}">
                <a16:creationId xmlns:a16="http://schemas.microsoft.com/office/drawing/2014/main" id="{16364DC6-5B7E-45B3-BF58-330F89F656CB}"/>
              </a:ext>
            </a:extLst>
          </p:cNvPr>
          <p:cNvSpPr>
            <a:spLocks noGrp="1"/>
          </p:cNvSpPr>
          <p:nvPr>
            <p:ph type="sldNum" sz="quarter" idx="12"/>
          </p:nvPr>
        </p:nvSpPr>
        <p:spPr/>
        <p:txBody>
          <a:bodyPr/>
          <a:lstStyle/>
          <a:p>
            <a:fld id="{D88A3123-6FEB-437B-BB27-48C5D6B1ECD2}" type="slidenum">
              <a:rPr lang="en-US" smtClean="0"/>
              <a:t>28</a:t>
            </a:fld>
            <a:endParaRPr lang="en-US"/>
          </a:p>
        </p:txBody>
      </p:sp>
    </p:spTree>
    <p:extLst>
      <p:ext uri="{BB962C8B-B14F-4D97-AF65-F5344CB8AC3E}">
        <p14:creationId xmlns:p14="http://schemas.microsoft.com/office/powerpoint/2010/main" val="1493717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34C9492A-7850-45CF-97F3-9553F0633555}"/>
              </a:ext>
            </a:extLst>
          </p:cNvPr>
          <p:cNvSpPr txBox="1">
            <a:spLocks/>
          </p:cNvSpPr>
          <p:nvPr/>
        </p:nvSpPr>
        <p:spPr>
          <a:xfrm>
            <a:off x="1978980" y="365673"/>
            <a:ext cx="5424143" cy="4278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7030A0"/>
                </a:solidFill>
                <a:latin typeface="+mn-lt"/>
              </a:rPr>
              <a:t>Thermal properties of  650 MHz couplers</a:t>
            </a:r>
          </a:p>
        </p:txBody>
      </p:sp>
      <p:graphicFrame>
        <p:nvGraphicFramePr>
          <p:cNvPr id="3" name="Table 2">
            <a:extLst>
              <a:ext uri="{FF2B5EF4-FFF2-40B4-BE49-F238E27FC236}">
                <a16:creationId xmlns:a16="http://schemas.microsoft.com/office/drawing/2014/main" id="{35B5B018-EBBC-4AC0-8CE6-769A830C85ED}"/>
              </a:ext>
            </a:extLst>
          </p:cNvPr>
          <p:cNvGraphicFramePr>
            <a:graphicFrameLocks noGrp="1"/>
          </p:cNvGraphicFramePr>
          <p:nvPr>
            <p:extLst>
              <p:ext uri="{D42A27DB-BD31-4B8C-83A1-F6EECF244321}">
                <p14:modId xmlns:p14="http://schemas.microsoft.com/office/powerpoint/2010/main" val="2026565496"/>
              </p:ext>
            </p:extLst>
          </p:nvPr>
        </p:nvGraphicFramePr>
        <p:xfrm>
          <a:off x="768473" y="1303700"/>
          <a:ext cx="7443543" cy="1484468"/>
        </p:xfrm>
        <a:graphic>
          <a:graphicData uri="http://schemas.openxmlformats.org/drawingml/2006/table">
            <a:tbl>
              <a:tblPr firstRow="1" bandRow="1">
                <a:tableStyleId>{5C22544A-7EE6-4342-B048-85BDC9FD1C3A}</a:tableStyleId>
              </a:tblPr>
              <a:tblGrid>
                <a:gridCol w="1996315">
                  <a:extLst>
                    <a:ext uri="{9D8B030D-6E8A-4147-A177-3AD203B41FA5}">
                      <a16:colId xmlns:a16="http://schemas.microsoft.com/office/drawing/2014/main" val="20000"/>
                    </a:ext>
                  </a:extLst>
                </a:gridCol>
                <a:gridCol w="1274028">
                  <a:extLst>
                    <a:ext uri="{9D8B030D-6E8A-4147-A177-3AD203B41FA5}">
                      <a16:colId xmlns:a16="http://schemas.microsoft.com/office/drawing/2014/main" val="20001"/>
                    </a:ext>
                  </a:extLst>
                </a:gridCol>
                <a:gridCol w="1314156">
                  <a:extLst>
                    <a:ext uri="{9D8B030D-6E8A-4147-A177-3AD203B41FA5}">
                      <a16:colId xmlns:a16="http://schemas.microsoft.com/office/drawing/2014/main" val="20002"/>
                    </a:ext>
                  </a:extLst>
                </a:gridCol>
                <a:gridCol w="1364315">
                  <a:extLst>
                    <a:ext uri="{9D8B030D-6E8A-4147-A177-3AD203B41FA5}">
                      <a16:colId xmlns:a16="http://schemas.microsoft.com/office/drawing/2014/main" val="20003"/>
                    </a:ext>
                  </a:extLst>
                </a:gridCol>
                <a:gridCol w="1494729">
                  <a:extLst>
                    <a:ext uri="{9D8B030D-6E8A-4147-A177-3AD203B41FA5}">
                      <a16:colId xmlns:a16="http://schemas.microsoft.com/office/drawing/2014/main" val="20004"/>
                    </a:ext>
                  </a:extLst>
                </a:gridCol>
              </a:tblGrid>
              <a:tr h="0">
                <a:tc>
                  <a:txBody>
                    <a:bodyPr/>
                    <a:lstStyle/>
                    <a:p>
                      <a:pPr algn="ctr"/>
                      <a:endParaRPr lang="en-US" sz="1400" dirty="0"/>
                    </a:p>
                  </a:txBody>
                  <a:tcPr marL="68580" marR="68580" marT="34290" marB="34290"/>
                </a:tc>
                <a:tc>
                  <a:txBody>
                    <a:bodyPr/>
                    <a:lstStyle/>
                    <a:p>
                      <a:pPr algn="ctr"/>
                      <a:r>
                        <a:rPr lang="en-US" sz="1400" dirty="0"/>
                        <a:t>2K, W</a:t>
                      </a:r>
                    </a:p>
                  </a:txBody>
                  <a:tcPr marL="68580" marR="68580" marT="34290" marB="34290"/>
                </a:tc>
                <a:tc>
                  <a:txBody>
                    <a:bodyPr/>
                    <a:lstStyle/>
                    <a:p>
                      <a:pPr algn="ctr"/>
                      <a:r>
                        <a:rPr lang="en-US" sz="1400" dirty="0"/>
                        <a:t>5K, W</a:t>
                      </a:r>
                    </a:p>
                  </a:txBody>
                  <a:tcPr marL="68580" marR="68580" marT="34290" marB="34290"/>
                </a:tc>
                <a:tc>
                  <a:txBody>
                    <a:bodyPr/>
                    <a:lstStyle/>
                    <a:p>
                      <a:pPr algn="ctr"/>
                      <a:r>
                        <a:rPr lang="en-US" sz="1400" dirty="0"/>
                        <a:t>70K, W</a:t>
                      </a:r>
                    </a:p>
                  </a:txBody>
                  <a:tcPr marL="68580" marR="68580" marT="34290" marB="34290"/>
                </a:tc>
                <a:tc>
                  <a:txBody>
                    <a:bodyPr/>
                    <a:lstStyle/>
                    <a:p>
                      <a:pPr algn="ctr"/>
                      <a:r>
                        <a:rPr lang="en-US" sz="1400" dirty="0"/>
                        <a:t>293K, W</a:t>
                      </a:r>
                    </a:p>
                  </a:txBody>
                  <a:tcPr marL="68580" marR="68580" marT="34290" marB="34290"/>
                </a:tc>
                <a:extLst>
                  <a:ext uri="{0D108BD9-81ED-4DB2-BD59-A6C34878D82A}">
                    <a16:rowId xmlns:a16="http://schemas.microsoft.com/office/drawing/2014/main" val="10000"/>
                  </a:ext>
                </a:extLst>
              </a:tr>
              <a:tr h="300632">
                <a:tc>
                  <a:txBody>
                    <a:bodyPr/>
                    <a:lstStyle/>
                    <a:p>
                      <a:pPr algn="ctr"/>
                      <a:r>
                        <a:rPr lang="en-US" sz="1400" b="1" dirty="0"/>
                        <a:t>New, 0 kW</a:t>
                      </a:r>
                    </a:p>
                  </a:txBody>
                  <a:tcPr marL="68580" marR="68580" marT="34290" marB="34290"/>
                </a:tc>
                <a:tc>
                  <a:txBody>
                    <a:bodyPr/>
                    <a:lstStyle/>
                    <a:p>
                      <a:pPr algn="ctr"/>
                      <a:r>
                        <a:rPr lang="en-US" sz="1400" b="1" dirty="0"/>
                        <a:t>0.15</a:t>
                      </a:r>
                    </a:p>
                  </a:txBody>
                  <a:tcPr marL="68580" marR="68580" marT="34290" marB="34290"/>
                </a:tc>
                <a:tc>
                  <a:txBody>
                    <a:bodyPr/>
                    <a:lstStyle/>
                    <a:p>
                      <a:pPr algn="ctr"/>
                      <a:r>
                        <a:rPr lang="en-US" sz="1400" b="1" dirty="0"/>
                        <a:t>0.6</a:t>
                      </a:r>
                    </a:p>
                  </a:txBody>
                  <a:tcPr marL="68580" marR="68580" marT="34290" marB="34290"/>
                </a:tc>
                <a:tc>
                  <a:txBody>
                    <a:bodyPr/>
                    <a:lstStyle/>
                    <a:p>
                      <a:pPr algn="ctr"/>
                      <a:r>
                        <a:rPr lang="en-US" sz="1400" b="1" dirty="0"/>
                        <a:t>3.3</a:t>
                      </a:r>
                    </a:p>
                  </a:txBody>
                  <a:tcPr marL="68580" marR="68580" marT="34290" marB="34290"/>
                </a:tc>
                <a:tc>
                  <a:txBody>
                    <a:bodyPr/>
                    <a:lstStyle/>
                    <a:p>
                      <a:pPr algn="ctr"/>
                      <a:r>
                        <a:rPr lang="en-US" sz="1400" b="1" dirty="0"/>
                        <a:t>-2.7</a:t>
                      </a:r>
                    </a:p>
                  </a:txBody>
                  <a:tcPr marL="68580" marR="68580" marT="34290" marB="34290"/>
                </a:tc>
                <a:extLst>
                  <a:ext uri="{0D108BD9-81ED-4DB2-BD59-A6C34878D82A}">
                    <a16:rowId xmlns:a16="http://schemas.microsoft.com/office/drawing/2014/main" val="10001"/>
                  </a:ext>
                </a:extLst>
              </a:tr>
              <a:tr h="300632">
                <a:tc>
                  <a:txBody>
                    <a:bodyPr/>
                    <a:lstStyle/>
                    <a:p>
                      <a:pPr algn="ctr"/>
                      <a:r>
                        <a:rPr lang="en-US" sz="1400" b="1" baseline="0" dirty="0"/>
                        <a:t>New, 100 kW </a:t>
                      </a:r>
                      <a:endParaRPr lang="en-US" sz="1400" b="1" dirty="0"/>
                    </a:p>
                  </a:txBody>
                  <a:tcPr marL="68580" marR="68580" marT="34290" marB="34290"/>
                </a:tc>
                <a:tc>
                  <a:txBody>
                    <a:bodyPr/>
                    <a:lstStyle/>
                    <a:p>
                      <a:pPr algn="ctr"/>
                      <a:r>
                        <a:rPr lang="en-US" sz="1400" b="1" dirty="0"/>
                        <a:t>0.55</a:t>
                      </a:r>
                    </a:p>
                  </a:txBody>
                  <a:tcPr marL="68580" marR="68580" marT="34290" marB="34290"/>
                </a:tc>
                <a:tc>
                  <a:txBody>
                    <a:bodyPr/>
                    <a:lstStyle/>
                    <a:p>
                      <a:pPr algn="ctr"/>
                      <a:r>
                        <a:rPr lang="en-US" sz="1400" b="1" dirty="0"/>
                        <a:t>0.93</a:t>
                      </a:r>
                    </a:p>
                  </a:txBody>
                  <a:tcPr marL="68580" marR="68580" marT="34290" marB="34290"/>
                </a:tc>
                <a:tc>
                  <a:txBody>
                    <a:bodyPr/>
                    <a:lstStyle/>
                    <a:p>
                      <a:pPr algn="ctr"/>
                      <a:r>
                        <a:rPr lang="en-US" sz="1400" b="1" dirty="0"/>
                        <a:t>6.2</a:t>
                      </a:r>
                    </a:p>
                  </a:txBody>
                  <a:tcPr marL="68580" marR="68580" marT="34290" marB="34290"/>
                </a:tc>
                <a:tc>
                  <a:txBody>
                    <a:bodyPr/>
                    <a:lstStyle/>
                    <a:p>
                      <a:pPr algn="ctr"/>
                      <a:r>
                        <a:rPr lang="en-US" sz="1400" b="1" dirty="0"/>
                        <a:t>21</a:t>
                      </a:r>
                    </a:p>
                  </a:txBody>
                  <a:tcPr marL="68580" marR="68580" marT="34290" marB="34290"/>
                </a:tc>
                <a:extLst>
                  <a:ext uri="{0D108BD9-81ED-4DB2-BD59-A6C34878D82A}">
                    <a16:rowId xmlns:a16="http://schemas.microsoft.com/office/drawing/2014/main" val="10002"/>
                  </a:ext>
                </a:extLst>
              </a:tr>
              <a:tr h="300632">
                <a:tc>
                  <a:txBody>
                    <a:bodyPr/>
                    <a:lstStyle/>
                    <a:p>
                      <a:pPr algn="ctr"/>
                      <a:r>
                        <a:rPr lang="en-US" sz="1400" b="1" dirty="0" err="1"/>
                        <a:t>Bckp</a:t>
                      </a:r>
                      <a:r>
                        <a:rPr lang="en-US" sz="1400" b="1" dirty="0"/>
                        <a:t>,</a:t>
                      </a:r>
                      <a:r>
                        <a:rPr lang="en-US" sz="1400" b="1" baseline="0" dirty="0"/>
                        <a:t> 0 kW</a:t>
                      </a:r>
                      <a:endParaRPr lang="en-US" sz="1400" b="1" dirty="0"/>
                    </a:p>
                  </a:txBody>
                  <a:tcPr marL="68580" marR="68580" marT="34290" marB="34290"/>
                </a:tc>
                <a:tc>
                  <a:txBody>
                    <a:bodyPr/>
                    <a:lstStyle/>
                    <a:p>
                      <a:pPr algn="ctr"/>
                      <a:r>
                        <a:rPr lang="en-US" sz="1400" b="1" dirty="0"/>
                        <a:t>0.41</a:t>
                      </a:r>
                    </a:p>
                  </a:txBody>
                  <a:tcPr marL="68580" marR="68580" marT="34290" marB="34290"/>
                </a:tc>
                <a:tc>
                  <a:txBody>
                    <a:bodyPr/>
                    <a:lstStyle/>
                    <a:p>
                      <a:pPr algn="ctr"/>
                      <a:r>
                        <a:rPr lang="en-US" sz="1400" b="1" dirty="0"/>
                        <a:t>1.46</a:t>
                      </a:r>
                    </a:p>
                  </a:txBody>
                  <a:tcPr marL="68580" marR="68580" marT="34290" marB="34290"/>
                </a:tc>
                <a:tc>
                  <a:txBody>
                    <a:bodyPr/>
                    <a:lstStyle/>
                    <a:p>
                      <a:pPr algn="ctr"/>
                      <a:r>
                        <a:rPr lang="en-US" sz="1400" b="1" dirty="0"/>
                        <a:t>3.0</a:t>
                      </a:r>
                    </a:p>
                  </a:txBody>
                  <a:tcPr marL="68580" marR="68580" marT="34290" marB="34290"/>
                </a:tc>
                <a:tc>
                  <a:txBody>
                    <a:bodyPr/>
                    <a:lstStyle/>
                    <a:p>
                      <a:pPr algn="ctr"/>
                      <a:r>
                        <a:rPr lang="en-US" sz="1400" b="1" dirty="0"/>
                        <a:t>-3.1</a:t>
                      </a:r>
                    </a:p>
                  </a:txBody>
                  <a:tcPr marL="68580" marR="68580" marT="34290" marB="34290"/>
                </a:tc>
                <a:extLst>
                  <a:ext uri="{0D108BD9-81ED-4DB2-BD59-A6C34878D82A}">
                    <a16:rowId xmlns:a16="http://schemas.microsoft.com/office/drawing/2014/main" val="10004"/>
                  </a:ext>
                </a:extLst>
              </a:tr>
              <a:tr h="300632">
                <a:tc>
                  <a:txBody>
                    <a:bodyPr/>
                    <a:lstStyle/>
                    <a:p>
                      <a:pPr algn="ctr"/>
                      <a:r>
                        <a:rPr lang="en-US" sz="1400" b="1" dirty="0" err="1"/>
                        <a:t>Bckp</a:t>
                      </a:r>
                      <a:r>
                        <a:rPr lang="en-US" sz="1400" b="1" dirty="0"/>
                        <a:t>, 100 kW</a:t>
                      </a:r>
                    </a:p>
                  </a:txBody>
                  <a:tcPr marL="68580" marR="68580" marT="34290" marB="34290"/>
                </a:tc>
                <a:tc>
                  <a:txBody>
                    <a:bodyPr/>
                    <a:lstStyle/>
                    <a:p>
                      <a:pPr algn="ctr"/>
                      <a:r>
                        <a:rPr lang="en-US" sz="1400" b="1" dirty="0"/>
                        <a:t>0.97</a:t>
                      </a:r>
                    </a:p>
                  </a:txBody>
                  <a:tcPr marL="68580" marR="68580" marT="34290" marB="34290"/>
                </a:tc>
                <a:tc>
                  <a:txBody>
                    <a:bodyPr/>
                    <a:lstStyle/>
                    <a:p>
                      <a:pPr algn="ctr"/>
                      <a:r>
                        <a:rPr lang="en-US" sz="1400" b="1" dirty="0"/>
                        <a:t>4.1</a:t>
                      </a:r>
                    </a:p>
                  </a:txBody>
                  <a:tcPr marL="68580" marR="68580" marT="34290" marB="34290"/>
                </a:tc>
                <a:tc>
                  <a:txBody>
                    <a:bodyPr/>
                    <a:lstStyle/>
                    <a:p>
                      <a:pPr algn="ctr"/>
                      <a:r>
                        <a:rPr lang="en-US" sz="1400" b="1" dirty="0"/>
                        <a:t>11.4</a:t>
                      </a:r>
                    </a:p>
                  </a:txBody>
                  <a:tcPr marL="68580" marR="68580" marT="34290" marB="34290"/>
                </a:tc>
                <a:tc>
                  <a:txBody>
                    <a:bodyPr/>
                    <a:lstStyle/>
                    <a:p>
                      <a:pPr algn="ctr"/>
                      <a:r>
                        <a:rPr lang="en-US" sz="1400" b="1" dirty="0"/>
                        <a:t>20</a:t>
                      </a:r>
                    </a:p>
                  </a:txBody>
                  <a:tcPr marL="68580" marR="68580" marT="34290" marB="34290"/>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CE990F0A-636C-4AF5-8A41-6C174E277AC8}"/>
              </a:ext>
            </a:extLst>
          </p:cNvPr>
          <p:cNvSpPr txBox="1"/>
          <p:nvPr/>
        </p:nvSpPr>
        <p:spPr>
          <a:xfrm>
            <a:off x="636588" y="4188312"/>
            <a:ext cx="6635150" cy="646331"/>
          </a:xfrm>
          <a:prstGeom prst="rect">
            <a:avLst/>
          </a:prstGeom>
          <a:noFill/>
        </p:spPr>
        <p:txBody>
          <a:bodyPr wrap="none" rtlCol="0">
            <a:spAutoFit/>
          </a:bodyPr>
          <a:lstStyle/>
          <a:p>
            <a:pPr defTabSz="342900" fontAlgn="base">
              <a:spcBef>
                <a:spcPct val="0"/>
              </a:spcBef>
              <a:spcAft>
                <a:spcPct val="0"/>
              </a:spcAft>
              <a:defRPr/>
            </a:pPr>
            <a:r>
              <a:rPr lang="en-US" sz="1800" kern="0" dirty="0">
                <a:solidFill>
                  <a:schemeClr val="accent6"/>
                </a:solidFill>
                <a:latin typeface="Helvetica" panose="020B0604020202020204" pitchFamily="34" charset="0"/>
                <a:cs typeface="Helvetica" panose="020B0604020202020204" pitchFamily="34" charset="0"/>
              </a:rPr>
              <a:t>New = 0.55*960 + 0.93*220 + 6.2*20  = </a:t>
            </a:r>
            <a:r>
              <a:rPr lang="en-US" sz="1800" b="1" kern="0" dirty="0">
                <a:solidFill>
                  <a:srgbClr val="004C97"/>
                </a:solidFill>
                <a:latin typeface="Helvetica" panose="020B0604020202020204" pitchFamily="34" charset="0"/>
                <a:cs typeface="Helvetica" panose="020B0604020202020204" pitchFamily="34" charset="0"/>
              </a:rPr>
              <a:t>857  W </a:t>
            </a:r>
            <a:r>
              <a:rPr lang="en-US" sz="1800" kern="0" dirty="0">
                <a:solidFill>
                  <a:schemeClr val="accent6"/>
                </a:solidFill>
                <a:latin typeface="Helvetica" panose="020B0604020202020204" pitchFamily="34" charset="0"/>
                <a:cs typeface="Helvetica" panose="020B0604020202020204" pitchFamily="34" charset="0"/>
              </a:rPr>
              <a:t>of </a:t>
            </a:r>
            <a:r>
              <a:rPr lang="en-US" sz="1800" kern="0" dirty="0" err="1">
                <a:solidFill>
                  <a:schemeClr val="accent6"/>
                </a:solidFill>
                <a:latin typeface="Helvetica" panose="020B0604020202020204" pitchFamily="34" charset="0"/>
                <a:cs typeface="Helvetica" panose="020B0604020202020204" pitchFamily="34" charset="0"/>
              </a:rPr>
              <a:t>cryo</a:t>
            </a:r>
            <a:r>
              <a:rPr lang="en-US" sz="1800" kern="0" dirty="0">
                <a:solidFill>
                  <a:schemeClr val="accent6"/>
                </a:solidFill>
                <a:latin typeface="Helvetica" panose="020B0604020202020204" pitchFamily="34" charset="0"/>
                <a:cs typeface="Helvetica" panose="020B0604020202020204" pitchFamily="34" charset="0"/>
              </a:rPr>
              <a:t>-plant</a:t>
            </a:r>
          </a:p>
          <a:p>
            <a:pPr defTabSz="342900" fontAlgn="base">
              <a:spcBef>
                <a:spcPct val="0"/>
              </a:spcBef>
              <a:spcAft>
                <a:spcPct val="0"/>
              </a:spcAft>
              <a:defRPr/>
            </a:pPr>
            <a:r>
              <a:rPr lang="en-US" sz="1800" kern="0" dirty="0" err="1">
                <a:solidFill>
                  <a:schemeClr val="accent6"/>
                </a:solidFill>
                <a:latin typeface="Helvetica" panose="020B0604020202020204" pitchFamily="34" charset="0"/>
                <a:cs typeface="Helvetica" panose="020B0604020202020204" pitchFamily="34" charset="0"/>
              </a:rPr>
              <a:t>Bckp</a:t>
            </a:r>
            <a:r>
              <a:rPr lang="en-US" sz="1800" kern="0" dirty="0">
                <a:solidFill>
                  <a:schemeClr val="accent6"/>
                </a:solidFill>
                <a:latin typeface="Helvetica" panose="020B0604020202020204" pitchFamily="34" charset="0"/>
                <a:cs typeface="Helvetica" panose="020B0604020202020204" pitchFamily="34" charset="0"/>
              </a:rPr>
              <a:t> = 0.97*960 + 4.1*220 + 11.4*20 = </a:t>
            </a:r>
            <a:r>
              <a:rPr lang="en-US" sz="1800" b="1" kern="0" dirty="0">
                <a:solidFill>
                  <a:srgbClr val="004C97"/>
                </a:solidFill>
                <a:latin typeface="Helvetica" panose="020B0604020202020204" pitchFamily="34" charset="0"/>
                <a:cs typeface="Helvetica" panose="020B0604020202020204" pitchFamily="34" charset="0"/>
              </a:rPr>
              <a:t>2061 W</a:t>
            </a:r>
            <a:r>
              <a:rPr lang="en-US" sz="1800" kern="0" dirty="0">
                <a:solidFill>
                  <a:schemeClr val="accent6"/>
                </a:solidFill>
                <a:latin typeface="Helvetica" panose="020B0604020202020204" pitchFamily="34" charset="0"/>
                <a:cs typeface="Helvetica" panose="020B0604020202020204" pitchFamily="34" charset="0"/>
              </a:rPr>
              <a:t> of cryo-plant </a:t>
            </a:r>
          </a:p>
        </p:txBody>
      </p:sp>
      <p:sp>
        <p:nvSpPr>
          <p:cNvPr id="5" name="TextBox 4">
            <a:extLst>
              <a:ext uri="{FF2B5EF4-FFF2-40B4-BE49-F238E27FC236}">
                <a16:creationId xmlns:a16="http://schemas.microsoft.com/office/drawing/2014/main" id="{602CE976-F1D7-49E8-B159-AF21FBCB1FD8}"/>
              </a:ext>
            </a:extLst>
          </p:cNvPr>
          <p:cNvSpPr txBox="1"/>
          <p:nvPr/>
        </p:nvSpPr>
        <p:spPr>
          <a:xfrm>
            <a:off x="636603" y="5036678"/>
            <a:ext cx="6538970" cy="369332"/>
          </a:xfrm>
          <a:prstGeom prst="rect">
            <a:avLst/>
          </a:prstGeom>
          <a:noFill/>
        </p:spPr>
        <p:txBody>
          <a:bodyPr wrap="none" rtlCol="0">
            <a:spAutoFit/>
          </a:bodyPr>
          <a:lstStyle/>
          <a:p>
            <a:pPr defTabSz="342900" fontAlgn="base">
              <a:spcBef>
                <a:spcPct val="0"/>
              </a:spcBef>
              <a:spcAft>
                <a:spcPct val="0"/>
              </a:spcAft>
              <a:defRPr/>
            </a:pPr>
            <a:r>
              <a:rPr lang="en-US" sz="1800" b="1" kern="0" dirty="0">
                <a:solidFill>
                  <a:srgbClr val="004C97"/>
                </a:solidFill>
                <a:latin typeface="Helvetica" panose="020B0604020202020204" pitchFamily="34" charset="0"/>
                <a:cs typeface="Helvetica" panose="020B0604020202020204" pitchFamily="34" charset="0"/>
              </a:rPr>
              <a:t>New design requires ~ 2.4 times less power of </a:t>
            </a:r>
            <a:r>
              <a:rPr lang="en-US" sz="1800" b="1" kern="0" dirty="0" err="1">
                <a:solidFill>
                  <a:srgbClr val="004C97"/>
                </a:solidFill>
                <a:latin typeface="Helvetica" panose="020B0604020202020204" pitchFamily="34" charset="0"/>
                <a:cs typeface="Helvetica" panose="020B0604020202020204" pitchFamily="34" charset="0"/>
              </a:rPr>
              <a:t>cryo</a:t>
            </a:r>
            <a:r>
              <a:rPr lang="en-US" sz="1800" b="1" kern="0" dirty="0">
                <a:solidFill>
                  <a:srgbClr val="004C97"/>
                </a:solidFill>
                <a:latin typeface="Helvetica" panose="020B0604020202020204" pitchFamily="34" charset="0"/>
                <a:cs typeface="Helvetica" panose="020B0604020202020204" pitchFamily="34" charset="0"/>
              </a:rPr>
              <a:t>-plant. </a:t>
            </a:r>
          </a:p>
        </p:txBody>
      </p:sp>
      <p:sp>
        <p:nvSpPr>
          <p:cNvPr id="6" name="TextBox 5">
            <a:extLst>
              <a:ext uri="{FF2B5EF4-FFF2-40B4-BE49-F238E27FC236}">
                <a16:creationId xmlns:a16="http://schemas.microsoft.com/office/drawing/2014/main" id="{959177A1-2903-44B6-B4B9-F238E62E068A}"/>
              </a:ext>
            </a:extLst>
          </p:cNvPr>
          <p:cNvSpPr txBox="1"/>
          <p:nvPr/>
        </p:nvSpPr>
        <p:spPr>
          <a:xfrm>
            <a:off x="685819" y="3743273"/>
            <a:ext cx="1052532" cy="369332"/>
          </a:xfrm>
          <a:prstGeom prst="rect">
            <a:avLst/>
          </a:prstGeom>
          <a:noFill/>
        </p:spPr>
        <p:txBody>
          <a:bodyPr wrap="none" rtlCol="0">
            <a:spAutoFit/>
          </a:bodyPr>
          <a:lstStyle/>
          <a:p>
            <a:r>
              <a:rPr lang="en-US" sz="1800" b="1" dirty="0">
                <a:solidFill>
                  <a:srgbClr val="004C97"/>
                </a:solidFill>
                <a:latin typeface="Helvetica" panose="020B0604020202020204" pitchFamily="34" charset="0"/>
                <a:cs typeface="Helvetica" panose="020B0604020202020204" pitchFamily="34" charset="0"/>
              </a:rPr>
              <a:t>100 kW:</a:t>
            </a:r>
          </a:p>
        </p:txBody>
      </p:sp>
      <p:sp>
        <p:nvSpPr>
          <p:cNvPr id="7" name="Date Placeholder 6">
            <a:extLst>
              <a:ext uri="{FF2B5EF4-FFF2-40B4-BE49-F238E27FC236}">
                <a16:creationId xmlns:a16="http://schemas.microsoft.com/office/drawing/2014/main" id="{FF97EB6D-0A28-4874-9F4E-14E969DA2824}"/>
              </a:ext>
            </a:extLst>
          </p:cNvPr>
          <p:cNvSpPr>
            <a:spLocks noGrp="1"/>
          </p:cNvSpPr>
          <p:nvPr>
            <p:ph type="dt" sz="half" idx="10"/>
          </p:nvPr>
        </p:nvSpPr>
        <p:spPr/>
        <p:txBody>
          <a:bodyPr/>
          <a:lstStyle/>
          <a:p>
            <a:fld id="{67BA8B05-D09D-47EE-B3F4-42EEE98D61A1}" type="datetime1">
              <a:rPr lang="en-US" smtClean="0"/>
              <a:t>9/3/2018</a:t>
            </a:fld>
            <a:endParaRPr lang="en-US"/>
          </a:p>
        </p:txBody>
      </p:sp>
      <p:sp>
        <p:nvSpPr>
          <p:cNvPr id="8" name="Footer Placeholder 7">
            <a:extLst>
              <a:ext uri="{FF2B5EF4-FFF2-40B4-BE49-F238E27FC236}">
                <a16:creationId xmlns:a16="http://schemas.microsoft.com/office/drawing/2014/main" id="{E078BCE5-B41D-4CC9-B3D4-45B65B15EC2D}"/>
              </a:ext>
            </a:extLst>
          </p:cNvPr>
          <p:cNvSpPr>
            <a:spLocks noGrp="1"/>
          </p:cNvSpPr>
          <p:nvPr>
            <p:ph type="ftr" sz="quarter" idx="11"/>
          </p:nvPr>
        </p:nvSpPr>
        <p:spPr>
          <a:xfrm>
            <a:off x="1907931" y="6356350"/>
            <a:ext cx="4967653" cy="365125"/>
          </a:xfrm>
        </p:spPr>
        <p:txBody>
          <a:bodyPr/>
          <a:lstStyle/>
          <a:p>
            <a:r>
              <a:rPr lang="en-US" dirty="0"/>
              <a:t>"Experience in the design of fundamental couplers", S. Kazakov, Mumbai</a:t>
            </a:r>
          </a:p>
        </p:txBody>
      </p:sp>
      <p:sp>
        <p:nvSpPr>
          <p:cNvPr id="9" name="Slide Number Placeholder 8">
            <a:extLst>
              <a:ext uri="{FF2B5EF4-FFF2-40B4-BE49-F238E27FC236}">
                <a16:creationId xmlns:a16="http://schemas.microsoft.com/office/drawing/2014/main" id="{EC318FD2-8C95-4670-A40B-4E14AEDAA034}"/>
              </a:ext>
            </a:extLst>
          </p:cNvPr>
          <p:cNvSpPr>
            <a:spLocks noGrp="1"/>
          </p:cNvSpPr>
          <p:nvPr>
            <p:ph type="sldNum" sz="quarter" idx="12"/>
          </p:nvPr>
        </p:nvSpPr>
        <p:spPr/>
        <p:txBody>
          <a:bodyPr/>
          <a:lstStyle/>
          <a:p>
            <a:fld id="{D88A3123-6FEB-437B-BB27-48C5D6B1ECD2}" type="slidenum">
              <a:rPr lang="en-US" smtClean="0"/>
              <a:t>29</a:t>
            </a:fld>
            <a:endParaRPr lang="en-US"/>
          </a:p>
        </p:txBody>
      </p:sp>
    </p:spTree>
    <p:extLst>
      <p:ext uri="{BB962C8B-B14F-4D97-AF65-F5344CB8AC3E}">
        <p14:creationId xmlns:p14="http://schemas.microsoft.com/office/powerpoint/2010/main" val="655117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918CAC-965A-4FFF-B956-79FD21BB950C}"/>
              </a:ext>
            </a:extLst>
          </p:cNvPr>
          <p:cNvSpPr txBox="1"/>
          <p:nvPr/>
        </p:nvSpPr>
        <p:spPr>
          <a:xfrm>
            <a:off x="450605" y="124830"/>
            <a:ext cx="8242789" cy="2585323"/>
          </a:xfrm>
          <a:prstGeom prst="rect">
            <a:avLst/>
          </a:prstGeom>
          <a:noFill/>
        </p:spPr>
        <p:txBody>
          <a:bodyPr wrap="square" rtlCol="0">
            <a:spAutoFit/>
          </a:bodyPr>
          <a:lstStyle/>
          <a:p>
            <a:r>
              <a:rPr lang="en-US" b="1" dirty="0">
                <a:solidFill>
                  <a:srgbClr val="7030A0"/>
                </a:solidFill>
              </a:rPr>
              <a:t>This is because the requirements for a coupler are contradictory.</a:t>
            </a:r>
          </a:p>
          <a:p>
            <a:endParaRPr lang="en-US" b="1" dirty="0">
              <a:solidFill>
                <a:srgbClr val="7030A0"/>
              </a:solidFill>
            </a:endParaRPr>
          </a:p>
          <a:p>
            <a:r>
              <a:rPr lang="en-US" dirty="0">
                <a:solidFill>
                  <a:srgbClr val="0070C0"/>
                </a:solidFill>
              </a:rPr>
              <a:t>Coupler has to transmute RF power into a cavity  with minimum RF losses and not transmit a heat from room temperature to cold cavity to keep cavity in superconductive state. </a:t>
            </a:r>
          </a:p>
          <a:p>
            <a:r>
              <a:rPr lang="en-US" dirty="0">
                <a:solidFill>
                  <a:srgbClr val="7030A0"/>
                </a:solidFill>
              </a:rPr>
              <a:t>But the less an electrical losses of material the higher a thermal conductivity.</a:t>
            </a:r>
          </a:p>
          <a:p>
            <a:r>
              <a:rPr lang="en-US" dirty="0">
                <a:solidFill>
                  <a:srgbClr val="7030A0"/>
                </a:solidFill>
              </a:rPr>
              <a:t>Reducing an electrical loss we increase the thermal loading of cavity by heat flow from room temperature environment and  vice versa.  Graph of copper and SS electrical conductivity.</a:t>
            </a:r>
          </a:p>
        </p:txBody>
      </p:sp>
      <p:pic>
        <p:nvPicPr>
          <p:cNvPr id="4" name="Picture 3">
            <a:extLst>
              <a:ext uri="{FF2B5EF4-FFF2-40B4-BE49-F238E27FC236}">
                <a16:creationId xmlns:a16="http://schemas.microsoft.com/office/drawing/2014/main" id="{E4558A86-2D3C-4F62-B1DA-B99003B2A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7" y="2578181"/>
            <a:ext cx="3965224" cy="3156167"/>
          </a:xfrm>
          <a:prstGeom prst="rect">
            <a:avLst/>
          </a:prstGeom>
        </p:spPr>
      </p:pic>
      <p:pic>
        <p:nvPicPr>
          <p:cNvPr id="6" name="Picture 5">
            <a:extLst>
              <a:ext uri="{FF2B5EF4-FFF2-40B4-BE49-F238E27FC236}">
                <a16:creationId xmlns:a16="http://schemas.microsoft.com/office/drawing/2014/main" id="{CF2DBA7E-ABFC-4EF8-A070-DC5ED61B6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93" y="2541249"/>
            <a:ext cx="3808945" cy="3061126"/>
          </a:xfrm>
          <a:prstGeom prst="rect">
            <a:avLst/>
          </a:prstGeom>
        </p:spPr>
      </p:pic>
      <p:sp>
        <p:nvSpPr>
          <p:cNvPr id="7" name="TextBox 6">
            <a:extLst>
              <a:ext uri="{FF2B5EF4-FFF2-40B4-BE49-F238E27FC236}">
                <a16:creationId xmlns:a16="http://schemas.microsoft.com/office/drawing/2014/main" id="{FBC72F71-C1D7-4E74-B49D-FE4436A0BE49}"/>
              </a:ext>
            </a:extLst>
          </p:cNvPr>
          <p:cNvSpPr txBox="1"/>
          <p:nvPr/>
        </p:nvSpPr>
        <p:spPr>
          <a:xfrm>
            <a:off x="646768" y="5722184"/>
            <a:ext cx="8046626" cy="646331"/>
          </a:xfrm>
          <a:prstGeom prst="rect">
            <a:avLst/>
          </a:prstGeom>
          <a:noFill/>
        </p:spPr>
        <p:txBody>
          <a:bodyPr wrap="square" rtlCol="0">
            <a:spAutoFit/>
          </a:bodyPr>
          <a:lstStyle/>
          <a:p>
            <a:r>
              <a:rPr lang="en-US" dirty="0">
                <a:solidFill>
                  <a:srgbClr val="0070C0"/>
                </a:solidFill>
              </a:rPr>
              <a:t>Thermal conductivity of SS is about hundred time less then t. conductivity of copper (at 50 K), but electric conductivity is about two hundred time less as well.</a:t>
            </a:r>
          </a:p>
        </p:txBody>
      </p:sp>
      <p:sp>
        <p:nvSpPr>
          <p:cNvPr id="3" name="Date Placeholder 2">
            <a:extLst>
              <a:ext uri="{FF2B5EF4-FFF2-40B4-BE49-F238E27FC236}">
                <a16:creationId xmlns:a16="http://schemas.microsoft.com/office/drawing/2014/main" id="{0577E006-D064-42A7-A5EF-AB15C170614D}"/>
              </a:ext>
            </a:extLst>
          </p:cNvPr>
          <p:cNvSpPr>
            <a:spLocks noGrp="1"/>
          </p:cNvSpPr>
          <p:nvPr>
            <p:ph type="dt" sz="half" idx="10"/>
          </p:nvPr>
        </p:nvSpPr>
        <p:spPr/>
        <p:txBody>
          <a:bodyPr/>
          <a:lstStyle/>
          <a:p>
            <a:fld id="{FB96B260-2F77-4DFB-A545-3EDF38700315}" type="datetime1">
              <a:rPr lang="en-US" smtClean="0"/>
              <a:t>9/3/2018</a:t>
            </a:fld>
            <a:endParaRPr lang="en-US"/>
          </a:p>
        </p:txBody>
      </p:sp>
      <p:sp>
        <p:nvSpPr>
          <p:cNvPr id="5" name="Footer Placeholder 4">
            <a:extLst>
              <a:ext uri="{FF2B5EF4-FFF2-40B4-BE49-F238E27FC236}">
                <a16:creationId xmlns:a16="http://schemas.microsoft.com/office/drawing/2014/main" id="{AD8E2334-0F13-4D5C-B5FA-07FD1DE98ED3}"/>
              </a:ext>
            </a:extLst>
          </p:cNvPr>
          <p:cNvSpPr>
            <a:spLocks noGrp="1"/>
          </p:cNvSpPr>
          <p:nvPr>
            <p:ph type="ftr" sz="quarter" idx="11"/>
          </p:nvPr>
        </p:nvSpPr>
        <p:spPr>
          <a:xfrm>
            <a:off x="2338754" y="6356351"/>
            <a:ext cx="4914900" cy="365125"/>
          </a:xfrm>
        </p:spPr>
        <p:txBody>
          <a:bodyPr/>
          <a:lstStyle/>
          <a:p>
            <a:r>
              <a:rPr lang="en-US" dirty="0"/>
              <a:t>"Experience in the design of fundamental couplers", S. Kazakov, Mumbai</a:t>
            </a:r>
          </a:p>
        </p:txBody>
      </p:sp>
      <p:sp>
        <p:nvSpPr>
          <p:cNvPr id="8" name="Slide Number Placeholder 7">
            <a:extLst>
              <a:ext uri="{FF2B5EF4-FFF2-40B4-BE49-F238E27FC236}">
                <a16:creationId xmlns:a16="http://schemas.microsoft.com/office/drawing/2014/main" id="{A4FE9A5F-3E53-41E9-9BB3-D8EBC6ABB447}"/>
              </a:ext>
            </a:extLst>
          </p:cNvPr>
          <p:cNvSpPr>
            <a:spLocks noGrp="1"/>
          </p:cNvSpPr>
          <p:nvPr>
            <p:ph type="sldNum" sz="quarter" idx="12"/>
          </p:nvPr>
        </p:nvSpPr>
        <p:spPr/>
        <p:txBody>
          <a:bodyPr/>
          <a:lstStyle/>
          <a:p>
            <a:fld id="{D88A3123-6FEB-437B-BB27-48C5D6B1ECD2}" type="slidenum">
              <a:rPr lang="en-US" smtClean="0"/>
              <a:t>3</a:t>
            </a:fld>
            <a:endParaRPr lang="en-US"/>
          </a:p>
        </p:txBody>
      </p:sp>
    </p:spTree>
    <p:extLst>
      <p:ext uri="{BB962C8B-B14F-4D97-AF65-F5344CB8AC3E}">
        <p14:creationId xmlns:p14="http://schemas.microsoft.com/office/powerpoint/2010/main" val="427526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472C0F5-6C2E-440C-B846-C7FC616B858F}"/>
              </a:ext>
            </a:extLst>
          </p:cNvPr>
          <p:cNvSpPr txBox="1">
            <a:spLocks/>
          </p:cNvSpPr>
          <p:nvPr/>
        </p:nvSpPr>
        <p:spPr>
          <a:xfrm>
            <a:off x="228600" y="1043046"/>
            <a:ext cx="8672513" cy="4987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pic>
        <p:nvPicPr>
          <p:cNvPr id="14" name="Picture 13">
            <a:extLst>
              <a:ext uri="{FF2B5EF4-FFF2-40B4-BE49-F238E27FC236}">
                <a16:creationId xmlns:a16="http://schemas.microsoft.com/office/drawing/2014/main" id="{20B2324F-844D-420E-86B2-0B821E340299}"/>
              </a:ext>
            </a:extLst>
          </p:cNvPr>
          <p:cNvPicPr>
            <a:picLocks noChangeAspect="1"/>
          </p:cNvPicPr>
          <p:nvPr/>
        </p:nvPicPr>
        <p:blipFill>
          <a:blip r:embed="rId2"/>
          <a:stretch>
            <a:fillRect/>
          </a:stretch>
        </p:blipFill>
        <p:spPr>
          <a:xfrm>
            <a:off x="675221" y="1280171"/>
            <a:ext cx="3079093" cy="5386116"/>
          </a:xfrm>
          <a:prstGeom prst="rect">
            <a:avLst/>
          </a:prstGeom>
        </p:spPr>
      </p:pic>
      <p:pic>
        <p:nvPicPr>
          <p:cNvPr id="15" name="Picture 14">
            <a:extLst>
              <a:ext uri="{FF2B5EF4-FFF2-40B4-BE49-F238E27FC236}">
                <a16:creationId xmlns:a16="http://schemas.microsoft.com/office/drawing/2014/main" id="{98E29395-0909-41A3-B7C1-265A5A7FF3CF}"/>
              </a:ext>
            </a:extLst>
          </p:cNvPr>
          <p:cNvPicPr>
            <a:picLocks noChangeAspect="1"/>
          </p:cNvPicPr>
          <p:nvPr/>
        </p:nvPicPr>
        <p:blipFill>
          <a:blip r:embed="rId3"/>
          <a:stretch>
            <a:fillRect/>
          </a:stretch>
        </p:blipFill>
        <p:spPr>
          <a:xfrm>
            <a:off x="5068133" y="1265110"/>
            <a:ext cx="2320180" cy="5401176"/>
          </a:xfrm>
          <a:prstGeom prst="rect">
            <a:avLst/>
          </a:prstGeom>
        </p:spPr>
      </p:pic>
      <p:sp>
        <p:nvSpPr>
          <p:cNvPr id="2" name="Rectangle 1">
            <a:extLst>
              <a:ext uri="{FF2B5EF4-FFF2-40B4-BE49-F238E27FC236}">
                <a16:creationId xmlns:a16="http://schemas.microsoft.com/office/drawing/2014/main" id="{1182B0BA-0D09-4A16-89D0-28D15DE31D5E}"/>
              </a:ext>
            </a:extLst>
          </p:cNvPr>
          <p:cNvSpPr/>
          <p:nvPr/>
        </p:nvSpPr>
        <p:spPr>
          <a:xfrm>
            <a:off x="1477106" y="191713"/>
            <a:ext cx="5292971" cy="400110"/>
          </a:xfrm>
          <a:prstGeom prst="rect">
            <a:avLst/>
          </a:prstGeom>
        </p:spPr>
        <p:txBody>
          <a:bodyPr wrap="square">
            <a:spAutoFit/>
          </a:bodyPr>
          <a:lstStyle/>
          <a:p>
            <a:r>
              <a:rPr lang="en-US" sz="2000" b="1" dirty="0">
                <a:solidFill>
                  <a:srgbClr val="7030A0"/>
                </a:solidFill>
              </a:rPr>
              <a:t>Vacuum parts of 650 MHz couplers made by CPI.</a:t>
            </a:r>
          </a:p>
        </p:txBody>
      </p:sp>
      <p:sp>
        <p:nvSpPr>
          <p:cNvPr id="3" name="TextBox 2">
            <a:extLst>
              <a:ext uri="{FF2B5EF4-FFF2-40B4-BE49-F238E27FC236}">
                <a16:creationId xmlns:a16="http://schemas.microsoft.com/office/drawing/2014/main" id="{57CAC23D-F802-4C33-9BE7-5C939C57414A}"/>
              </a:ext>
            </a:extLst>
          </p:cNvPr>
          <p:cNvSpPr txBox="1"/>
          <p:nvPr/>
        </p:nvSpPr>
        <p:spPr>
          <a:xfrm>
            <a:off x="1821098" y="827087"/>
            <a:ext cx="672300" cy="400110"/>
          </a:xfrm>
          <a:prstGeom prst="rect">
            <a:avLst/>
          </a:prstGeom>
          <a:noFill/>
        </p:spPr>
        <p:txBody>
          <a:bodyPr wrap="none" rtlCol="0">
            <a:spAutoFit/>
          </a:bodyPr>
          <a:lstStyle/>
          <a:p>
            <a:r>
              <a:rPr lang="en-US" sz="2000" b="1" dirty="0">
                <a:solidFill>
                  <a:srgbClr val="0070C0"/>
                </a:solidFill>
              </a:rPr>
              <a:t>New</a:t>
            </a:r>
          </a:p>
        </p:txBody>
      </p:sp>
      <p:sp>
        <p:nvSpPr>
          <p:cNvPr id="4" name="TextBox 3">
            <a:extLst>
              <a:ext uri="{FF2B5EF4-FFF2-40B4-BE49-F238E27FC236}">
                <a16:creationId xmlns:a16="http://schemas.microsoft.com/office/drawing/2014/main" id="{6D7E9D20-09C8-41B5-B012-3DC0B2F72BD5}"/>
              </a:ext>
            </a:extLst>
          </p:cNvPr>
          <p:cNvSpPr txBox="1"/>
          <p:nvPr/>
        </p:nvSpPr>
        <p:spPr>
          <a:xfrm>
            <a:off x="5520208" y="827087"/>
            <a:ext cx="1593321" cy="400110"/>
          </a:xfrm>
          <a:prstGeom prst="rect">
            <a:avLst/>
          </a:prstGeom>
          <a:noFill/>
        </p:spPr>
        <p:txBody>
          <a:bodyPr wrap="none" rtlCol="0">
            <a:spAutoFit/>
          </a:bodyPr>
          <a:lstStyle/>
          <a:p>
            <a:r>
              <a:rPr lang="en-US" sz="2000" b="1" dirty="0">
                <a:solidFill>
                  <a:srgbClr val="0070C0"/>
                </a:solidFill>
              </a:rPr>
              <a:t>Conventional</a:t>
            </a:r>
          </a:p>
        </p:txBody>
      </p:sp>
      <p:sp>
        <p:nvSpPr>
          <p:cNvPr id="5" name="Date Placeholder 4">
            <a:extLst>
              <a:ext uri="{FF2B5EF4-FFF2-40B4-BE49-F238E27FC236}">
                <a16:creationId xmlns:a16="http://schemas.microsoft.com/office/drawing/2014/main" id="{2F066462-FA39-46B8-A62F-6706EC0FF1AA}"/>
              </a:ext>
            </a:extLst>
          </p:cNvPr>
          <p:cNvSpPr>
            <a:spLocks noGrp="1"/>
          </p:cNvSpPr>
          <p:nvPr>
            <p:ph type="dt" sz="half" idx="10"/>
          </p:nvPr>
        </p:nvSpPr>
        <p:spPr/>
        <p:txBody>
          <a:bodyPr/>
          <a:lstStyle/>
          <a:p>
            <a:fld id="{FE9AE82A-3256-425B-80F8-2B340294CBE6}" type="datetime1">
              <a:rPr lang="en-US" smtClean="0"/>
              <a:t>9/3/2018</a:t>
            </a:fld>
            <a:endParaRPr lang="en-US"/>
          </a:p>
        </p:txBody>
      </p:sp>
      <p:sp>
        <p:nvSpPr>
          <p:cNvPr id="6" name="Footer Placeholder 5">
            <a:extLst>
              <a:ext uri="{FF2B5EF4-FFF2-40B4-BE49-F238E27FC236}">
                <a16:creationId xmlns:a16="http://schemas.microsoft.com/office/drawing/2014/main" id="{851A151C-4E12-43FB-A3D2-4A1C6DB0604B}"/>
              </a:ext>
            </a:extLst>
          </p:cNvPr>
          <p:cNvSpPr>
            <a:spLocks noGrp="1"/>
          </p:cNvSpPr>
          <p:nvPr>
            <p:ph type="ftr" sz="quarter" idx="11"/>
          </p:nvPr>
        </p:nvSpPr>
        <p:spPr/>
        <p:txBody>
          <a:bodyPr/>
          <a:lstStyle/>
          <a:p>
            <a:r>
              <a:rPr lang="en-US"/>
              <a:t>"Experience in the design of fundamental couplers", S. Kazakov, Mumbai</a:t>
            </a:r>
          </a:p>
        </p:txBody>
      </p:sp>
      <p:sp>
        <p:nvSpPr>
          <p:cNvPr id="7" name="Slide Number Placeholder 6">
            <a:extLst>
              <a:ext uri="{FF2B5EF4-FFF2-40B4-BE49-F238E27FC236}">
                <a16:creationId xmlns:a16="http://schemas.microsoft.com/office/drawing/2014/main" id="{CC222961-987E-4D5A-BEA4-8CD9E61C4C8B}"/>
              </a:ext>
            </a:extLst>
          </p:cNvPr>
          <p:cNvSpPr>
            <a:spLocks noGrp="1"/>
          </p:cNvSpPr>
          <p:nvPr>
            <p:ph type="sldNum" sz="quarter" idx="12"/>
          </p:nvPr>
        </p:nvSpPr>
        <p:spPr/>
        <p:txBody>
          <a:bodyPr/>
          <a:lstStyle/>
          <a:p>
            <a:fld id="{D88A3123-6FEB-437B-BB27-48C5D6B1ECD2}" type="slidenum">
              <a:rPr lang="en-US" smtClean="0"/>
              <a:t>30</a:t>
            </a:fld>
            <a:endParaRPr lang="en-US"/>
          </a:p>
        </p:txBody>
      </p:sp>
    </p:spTree>
    <p:extLst>
      <p:ext uri="{BB962C8B-B14F-4D97-AF65-F5344CB8AC3E}">
        <p14:creationId xmlns:p14="http://schemas.microsoft.com/office/powerpoint/2010/main" val="4065152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6D146E-8F7A-4EC1-B7C2-8346846899A3}"/>
              </a:ext>
            </a:extLst>
          </p:cNvPr>
          <p:cNvSpPr txBox="1"/>
          <p:nvPr/>
        </p:nvSpPr>
        <p:spPr>
          <a:xfrm>
            <a:off x="228600" y="176971"/>
            <a:ext cx="8493369" cy="1477328"/>
          </a:xfrm>
          <a:prstGeom prst="rect">
            <a:avLst/>
          </a:prstGeom>
          <a:noFill/>
        </p:spPr>
        <p:txBody>
          <a:bodyPr wrap="square" rtlCol="0">
            <a:spAutoFit/>
          </a:bodyPr>
          <a:lstStyle/>
          <a:p>
            <a:r>
              <a:rPr lang="en-US" b="1" dirty="0">
                <a:solidFill>
                  <a:srgbClr val="0070C0"/>
                </a:solidFill>
              </a:rPr>
              <a:t>The critical part of coupler, which determines the reliability, is ceramics window. Ceramics brazed into metal shell and metal antenna. Problem is that thermal expansions of ceramic and metal are different and ceramics is brazed to metal through thin flexible sleeves. Sleeves accommodates relative ceramics and shell displacement.</a:t>
            </a:r>
          </a:p>
          <a:p>
            <a:r>
              <a:rPr lang="en-US" b="1" dirty="0">
                <a:solidFill>
                  <a:srgbClr val="0070C0"/>
                </a:solidFill>
              </a:rPr>
              <a:t>Sleeves are made of copper typically.</a:t>
            </a:r>
          </a:p>
        </p:txBody>
      </p:sp>
      <p:grpSp>
        <p:nvGrpSpPr>
          <p:cNvPr id="18" name="Group 17">
            <a:extLst>
              <a:ext uri="{FF2B5EF4-FFF2-40B4-BE49-F238E27FC236}">
                <a16:creationId xmlns:a16="http://schemas.microsoft.com/office/drawing/2014/main" id="{7DD52546-B8C5-4425-9709-B72DFC5A1423}"/>
              </a:ext>
            </a:extLst>
          </p:cNvPr>
          <p:cNvGrpSpPr/>
          <p:nvPr/>
        </p:nvGrpSpPr>
        <p:grpSpPr>
          <a:xfrm>
            <a:off x="1854231" y="1944776"/>
            <a:ext cx="4351801" cy="4121098"/>
            <a:chOff x="1906985" y="1945909"/>
            <a:chExt cx="4351801" cy="4121098"/>
          </a:xfrm>
        </p:grpSpPr>
        <p:pic>
          <p:nvPicPr>
            <p:cNvPr id="6" name="Picture 5"/>
            <p:cNvPicPr>
              <a:picLocks noChangeAspect="1"/>
            </p:cNvPicPr>
            <p:nvPr/>
          </p:nvPicPr>
          <p:blipFill>
            <a:blip r:embed="rId2"/>
            <a:stretch>
              <a:fillRect/>
            </a:stretch>
          </p:blipFill>
          <p:spPr>
            <a:xfrm>
              <a:off x="3079701" y="1945909"/>
              <a:ext cx="2160514" cy="4121098"/>
            </a:xfrm>
            <a:prstGeom prst="rect">
              <a:avLst/>
            </a:prstGeom>
          </p:spPr>
        </p:pic>
        <p:sp>
          <p:nvSpPr>
            <p:cNvPr id="3" name="TextBox 2">
              <a:extLst>
                <a:ext uri="{FF2B5EF4-FFF2-40B4-BE49-F238E27FC236}">
                  <a16:creationId xmlns:a16="http://schemas.microsoft.com/office/drawing/2014/main" id="{E07D59BB-6580-46BF-8430-AEF527628F41}"/>
                </a:ext>
              </a:extLst>
            </p:cNvPr>
            <p:cNvSpPr txBox="1"/>
            <p:nvPr/>
          </p:nvSpPr>
          <p:spPr>
            <a:xfrm>
              <a:off x="5378609" y="3637126"/>
              <a:ext cx="880177" cy="369332"/>
            </a:xfrm>
            <a:prstGeom prst="rect">
              <a:avLst/>
            </a:prstGeom>
            <a:noFill/>
          </p:spPr>
          <p:txBody>
            <a:bodyPr wrap="none" rtlCol="0">
              <a:spAutoFit/>
            </a:bodyPr>
            <a:lstStyle/>
            <a:p>
              <a:r>
                <a:rPr lang="en-US" dirty="0"/>
                <a:t>Sleeves</a:t>
              </a:r>
            </a:p>
          </p:txBody>
        </p:sp>
        <p:sp>
          <p:nvSpPr>
            <p:cNvPr id="4" name="TextBox 3">
              <a:extLst>
                <a:ext uri="{FF2B5EF4-FFF2-40B4-BE49-F238E27FC236}">
                  <a16:creationId xmlns:a16="http://schemas.microsoft.com/office/drawing/2014/main" id="{12C305C6-5E0C-4C52-B08D-B47E3E5DA9EC}"/>
                </a:ext>
              </a:extLst>
            </p:cNvPr>
            <p:cNvSpPr txBox="1"/>
            <p:nvPr/>
          </p:nvSpPr>
          <p:spPr>
            <a:xfrm>
              <a:off x="1906985" y="3637126"/>
              <a:ext cx="1034322" cy="369332"/>
            </a:xfrm>
            <a:prstGeom prst="rect">
              <a:avLst/>
            </a:prstGeom>
            <a:noFill/>
          </p:spPr>
          <p:txBody>
            <a:bodyPr wrap="none" rtlCol="0">
              <a:spAutoFit/>
            </a:bodyPr>
            <a:lstStyle/>
            <a:p>
              <a:r>
                <a:rPr lang="en-US" dirty="0"/>
                <a:t>Ceramics</a:t>
              </a:r>
            </a:p>
          </p:txBody>
        </p:sp>
        <p:cxnSp>
          <p:nvCxnSpPr>
            <p:cNvPr id="10" name="Straight Connector 9">
              <a:extLst>
                <a:ext uri="{FF2B5EF4-FFF2-40B4-BE49-F238E27FC236}">
                  <a16:creationId xmlns:a16="http://schemas.microsoft.com/office/drawing/2014/main" id="{90533E84-73FB-4EF4-A4A6-086E086BA171}"/>
                </a:ext>
              </a:extLst>
            </p:cNvPr>
            <p:cNvCxnSpPr/>
            <p:nvPr/>
          </p:nvCxnSpPr>
          <p:spPr>
            <a:xfrm>
              <a:off x="4712677" y="2716823"/>
              <a:ext cx="914400" cy="914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931CD0-3FCA-41C6-B76F-5D8FEE66C750}"/>
                </a:ext>
              </a:extLst>
            </p:cNvPr>
            <p:cNvCxnSpPr>
              <a:cxnSpLocks/>
            </p:cNvCxnSpPr>
            <p:nvPr/>
          </p:nvCxnSpPr>
          <p:spPr>
            <a:xfrm flipV="1">
              <a:off x="4475285" y="4006458"/>
              <a:ext cx="1151792" cy="60071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47F96A-B2CF-48F5-99FB-3788B5FCE36D}"/>
                </a:ext>
              </a:extLst>
            </p:cNvPr>
            <p:cNvCxnSpPr>
              <a:cxnSpLocks/>
            </p:cNvCxnSpPr>
            <p:nvPr/>
          </p:nvCxnSpPr>
          <p:spPr>
            <a:xfrm>
              <a:off x="2553304" y="4006458"/>
              <a:ext cx="1060334" cy="416073"/>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9" name="Date Placeholder 18">
            <a:extLst>
              <a:ext uri="{FF2B5EF4-FFF2-40B4-BE49-F238E27FC236}">
                <a16:creationId xmlns:a16="http://schemas.microsoft.com/office/drawing/2014/main" id="{967DC257-4DE9-4379-B708-8EC15790F6D9}"/>
              </a:ext>
            </a:extLst>
          </p:cNvPr>
          <p:cNvSpPr>
            <a:spLocks noGrp="1"/>
          </p:cNvSpPr>
          <p:nvPr>
            <p:ph type="dt" sz="half" idx="10"/>
          </p:nvPr>
        </p:nvSpPr>
        <p:spPr/>
        <p:txBody>
          <a:bodyPr/>
          <a:lstStyle/>
          <a:p>
            <a:fld id="{9C61887D-8625-4D91-8351-2659AF473F13}" type="datetime1">
              <a:rPr lang="en-US" smtClean="0"/>
              <a:t>9/3/2018</a:t>
            </a:fld>
            <a:endParaRPr lang="en-US"/>
          </a:p>
        </p:txBody>
      </p:sp>
      <p:sp>
        <p:nvSpPr>
          <p:cNvPr id="20" name="Footer Placeholder 19">
            <a:extLst>
              <a:ext uri="{FF2B5EF4-FFF2-40B4-BE49-F238E27FC236}">
                <a16:creationId xmlns:a16="http://schemas.microsoft.com/office/drawing/2014/main" id="{938E32D1-F3CF-4922-BA18-5B4233A43EDD}"/>
              </a:ext>
            </a:extLst>
          </p:cNvPr>
          <p:cNvSpPr>
            <a:spLocks noGrp="1"/>
          </p:cNvSpPr>
          <p:nvPr>
            <p:ph type="ftr" sz="quarter" idx="11"/>
          </p:nvPr>
        </p:nvSpPr>
        <p:spPr>
          <a:xfrm>
            <a:off x="2206869" y="6356351"/>
            <a:ext cx="4906107" cy="365125"/>
          </a:xfrm>
        </p:spPr>
        <p:txBody>
          <a:bodyPr/>
          <a:lstStyle/>
          <a:p>
            <a:r>
              <a:rPr lang="en-US" dirty="0"/>
              <a:t>"Experience in the design of fundamental couplers", S. Kazakov, Mumbai</a:t>
            </a:r>
          </a:p>
        </p:txBody>
      </p:sp>
      <p:sp>
        <p:nvSpPr>
          <p:cNvPr id="21" name="Slide Number Placeholder 20">
            <a:extLst>
              <a:ext uri="{FF2B5EF4-FFF2-40B4-BE49-F238E27FC236}">
                <a16:creationId xmlns:a16="http://schemas.microsoft.com/office/drawing/2014/main" id="{ABD993C3-019C-4019-A57C-7D21CF127333}"/>
              </a:ext>
            </a:extLst>
          </p:cNvPr>
          <p:cNvSpPr>
            <a:spLocks noGrp="1"/>
          </p:cNvSpPr>
          <p:nvPr>
            <p:ph type="sldNum" sz="quarter" idx="12"/>
          </p:nvPr>
        </p:nvSpPr>
        <p:spPr/>
        <p:txBody>
          <a:bodyPr/>
          <a:lstStyle/>
          <a:p>
            <a:fld id="{D88A3123-6FEB-437B-BB27-48C5D6B1ECD2}" type="slidenum">
              <a:rPr lang="en-US" smtClean="0"/>
              <a:t>31</a:t>
            </a:fld>
            <a:endParaRPr lang="en-US"/>
          </a:p>
        </p:txBody>
      </p:sp>
    </p:spTree>
    <p:extLst>
      <p:ext uri="{BB962C8B-B14F-4D97-AF65-F5344CB8AC3E}">
        <p14:creationId xmlns:p14="http://schemas.microsoft.com/office/powerpoint/2010/main" val="3478632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78180" y="3081892"/>
            <a:ext cx="4304505" cy="2057826"/>
          </a:xfrm>
          <a:prstGeom prst="rect">
            <a:avLst/>
          </a:prstGeom>
        </p:spPr>
      </p:pic>
      <p:grpSp>
        <p:nvGrpSpPr>
          <p:cNvPr id="3" name="Group 2"/>
          <p:cNvGrpSpPr/>
          <p:nvPr/>
        </p:nvGrpSpPr>
        <p:grpSpPr>
          <a:xfrm>
            <a:off x="3614066" y="1585213"/>
            <a:ext cx="4860053" cy="4769827"/>
            <a:chOff x="4756372" y="1"/>
            <a:chExt cx="6969976" cy="6825587"/>
          </a:xfrm>
        </p:grpSpPr>
        <p:pic>
          <p:nvPicPr>
            <p:cNvPr id="5" name="Picture 4"/>
            <p:cNvPicPr>
              <a:picLocks noChangeAspect="1"/>
            </p:cNvPicPr>
            <p:nvPr/>
          </p:nvPicPr>
          <p:blipFill>
            <a:blip r:embed="rId3"/>
            <a:stretch>
              <a:fillRect/>
            </a:stretch>
          </p:blipFill>
          <p:spPr>
            <a:xfrm>
              <a:off x="8437830" y="1"/>
              <a:ext cx="3288518" cy="6825587"/>
            </a:xfrm>
            <a:prstGeom prst="rect">
              <a:avLst/>
            </a:prstGeom>
          </p:spPr>
        </p:pic>
        <p:pic>
          <p:nvPicPr>
            <p:cNvPr id="4" name="Picture 3"/>
            <p:cNvPicPr>
              <a:picLocks noChangeAspect="1"/>
            </p:cNvPicPr>
            <p:nvPr/>
          </p:nvPicPr>
          <p:blipFill>
            <a:blip r:embed="rId4"/>
            <a:stretch>
              <a:fillRect/>
            </a:stretch>
          </p:blipFill>
          <p:spPr>
            <a:xfrm>
              <a:off x="4756372" y="839924"/>
              <a:ext cx="2721792" cy="5278170"/>
            </a:xfrm>
            <a:prstGeom prst="rect">
              <a:avLst/>
            </a:prstGeom>
          </p:spPr>
        </p:pic>
        <p:cxnSp>
          <p:nvCxnSpPr>
            <p:cNvPr id="9" name="Straight Connector 8"/>
            <p:cNvCxnSpPr/>
            <p:nvPr/>
          </p:nvCxnSpPr>
          <p:spPr>
            <a:xfrm>
              <a:off x="6518495" y="4191754"/>
              <a:ext cx="1267485" cy="11364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954693" y="4060671"/>
              <a:ext cx="1656784" cy="12674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65027" y="5471763"/>
              <a:ext cx="2571752" cy="709402"/>
            </a:xfrm>
            <a:prstGeom prst="rect">
              <a:avLst/>
            </a:prstGeom>
            <a:noFill/>
          </p:spPr>
          <p:txBody>
            <a:bodyPr wrap="none" rtlCol="0">
              <a:spAutoFit/>
            </a:bodyPr>
            <a:lstStyle/>
            <a:p>
              <a:r>
                <a:rPr lang="en-US" sz="1350" b="1" dirty="0">
                  <a:solidFill>
                    <a:srgbClr val="002060"/>
                  </a:solidFill>
                </a:rPr>
                <a:t>Points of max. strength</a:t>
              </a:r>
            </a:p>
            <a:p>
              <a:r>
                <a:rPr lang="en-US" sz="1350" b="1" dirty="0">
                  <a:solidFill>
                    <a:srgbClr val="002060"/>
                  </a:solidFill>
                </a:rPr>
                <a:t>(values are in the table)</a:t>
              </a:r>
            </a:p>
          </p:txBody>
        </p:sp>
      </p:grpSp>
      <p:sp>
        <p:nvSpPr>
          <p:cNvPr id="7" name="TextBox 6">
            <a:extLst>
              <a:ext uri="{FF2B5EF4-FFF2-40B4-BE49-F238E27FC236}">
                <a16:creationId xmlns:a16="http://schemas.microsoft.com/office/drawing/2014/main" id="{36DD87ED-1594-4430-968E-1A074E8D113C}"/>
              </a:ext>
            </a:extLst>
          </p:cNvPr>
          <p:cNvSpPr txBox="1"/>
          <p:nvPr/>
        </p:nvSpPr>
        <p:spPr>
          <a:xfrm>
            <a:off x="359173" y="284529"/>
            <a:ext cx="8407647" cy="1200329"/>
          </a:xfrm>
          <a:prstGeom prst="rect">
            <a:avLst/>
          </a:prstGeom>
          <a:noFill/>
        </p:spPr>
        <p:txBody>
          <a:bodyPr wrap="square" rtlCol="0">
            <a:spAutoFit/>
          </a:bodyPr>
          <a:lstStyle/>
          <a:p>
            <a:r>
              <a:rPr lang="en-US" dirty="0">
                <a:solidFill>
                  <a:srgbClr val="0070C0"/>
                </a:solidFill>
              </a:rPr>
              <a:t>Simulation shows that maximum mechanical stresses, which determine window reliability and lifetime, are localized in place of ceramic-metal brazing. Stresses are caused by changing temperature during operation.  </a:t>
            </a:r>
          </a:p>
          <a:p>
            <a:r>
              <a:rPr lang="en-US" dirty="0">
                <a:solidFill>
                  <a:srgbClr val="7030A0"/>
                </a:solidFill>
              </a:rPr>
              <a:t>What level of stresses are acceptable?</a:t>
            </a:r>
          </a:p>
        </p:txBody>
      </p:sp>
      <p:sp>
        <p:nvSpPr>
          <p:cNvPr id="8" name="Date Placeholder 7">
            <a:extLst>
              <a:ext uri="{FF2B5EF4-FFF2-40B4-BE49-F238E27FC236}">
                <a16:creationId xmlns:a16="http://schemas.microsoft.com/office/drawing/2014/main" id="{DCC51A5A-541C-4950-BDC4-F8BBA176BEE2}"/>
              </a:ext>
            </a:extLst>
          </p:cNvPr>
          <p:cNvSpPr>
            <a:spLocks noGrp="1"/>
          </p:cNvSpPr>
          <p:nvPr>
            <p:ph type="dt" sz="half" idx="10"/>
          </p:nvPr>
        </p:nvSpPr>
        <p:spPr/>
        <p:txBody>
          <a:bodyPr/>
          <a:lstStyle/>
          <a:p>
            <a:fld id="{D05C0CB1-F2BF-4364-9D94-4D1121E0D0ED}" type="datetime1">
              <a:rPr lang="en-US" smtClean="0"/>
              <a:t>9/3/2018</a:t>
            </a:fld>
            <a:endParaRPr lang="en-US"/>
          </a:p>
        </p:txBody>
      </p:sp>
      <p:sp>
        <p:nvSpPr>
          <p:cNvPr id="10" name="Footer Placeholder 9">
            <a:extLst>
              <a:ext uri="{FF2B5EF4-FFF2-40B4-BE49-F238E27FC236}">
                <a16:creationId xmlns:a16="http://schemas.microsoft.com/office/drawing/2014/main" id="{D8A4EE39-2FA4-4C82-A960-4D77DD52C0EA}"/>
              </a:ext>
            </a:extLst>
          </p:cNvPr>
          <p:cNvSpPr>
            <a:spLocks noGrp="1"/>
          </p:cNvSpPr>
          <p:nvPr>
            <p:ph type="ftr" sz="quarter" idx="11"/>
          </p:nvPr>
        </p:nvSpPr>
        <p:spPr>
          <a:xfrm>
            <a:off x="1810367" y="6397644"/>
            <a:ext cx="5232199" cy="365125"/>
          </a:xfrm>
        </p:spPr>
        <p:txBody>
          <a:bodyPr/>
          <a:lstStyle/>
          <a:p>
            <a:r>
              <a:rPr lang="en-US" dirty="0"/>
              <a:t>"Experience in the design of fundamental couplers", S. Kazakov, Mumbai</a:t>
            </a:r>
          </a:p>
        </p:txBody>
      </p:sp>
      <p:sp>
        <p:nvSpPr>
          <p:cNvPr id="11" name="Slide Number Placeholder 10">
            <a:extLst>
              <a:ext uri="{FF2B5EF4-FFF2-40B4-BE49-F238E27FC236}">
                <a16:creationId xmlns:a16="http://schemas.microsoft.com/office/drawing/2014/main" id="{37786FD9-2F11-4E51-9816-66B74F98A1CE}"/>
              </a:ext>
            </a:extLst>
          </p:cNvPr>
          <p:cNvSpPr>
            <a:spLocks noGrp="1"/>
          </p:cNvSpPr>
          <p:nvPr>
            <p:ph type="sldNum" sz="quarter" idx="12"/>
          </p:nvPr>
        </p:nvSpPr>
        <p:spPr/>
        <p:txBody>
          <a:bodyPr/>
          <a:lstStyle/>
          <a:p>
            <a:fld id="{D88A3123-6FEB-437B-BB27-48C5D6B1ECD2}" type="slidenum">
              <a:rPr lang="en-US" smtClean="0"/>
              <a:t>32</a:t>
            </a:fld>
            <a:endParaRPr lang="en-US"/>
          </a:p>
        </p:txBody>
      </p:sp>
    </p:spTree>
    <p:extLst>
      <p:ext uri="{BB962C8B-B14F-4D97-AF65-F5344CB8AC3E}">
        <p14:creationId xmlns:p14="http://schemas.microsoft.com/office/powerpoint/2010/main" val="2569937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AA857-BF33-402D-AC38-B60E352D7745}"/>
              </a:ext>
            </a:extLst>
          </p:cNvPr>
          <p:cNvSpPr txBox="1"/>
          <p:nvPr/>
        </p:nvSpPr>
        <p:spPr>
          <a:xfrm>
            <a:off x="391258" y="245748"/>
            <a:ext cx="8361483" cy="1754326"/>
          </a:xfrm>
          <a:prstGeom prst="rect">
            <a:avLst/>
          </a:prstGeom>
          <a:noFill/>
        </p:spPr>
        <p:txBody>
          <a:bodyPr wrap="square" rtlCol="0">
            <a:spAutoFit/>
          </a:bodyPr>
          <a:lstStyle/>
          <a:p>
            <a:r>
              <a:rPr lang="en-US" dirty="0">
                <a:solidFill>
                  <a:srgbClr val="0070C0"/>
                </a:solidFill>
              </a:rPr>
              <a:t>Window ceramics and sleeves experience periodical stresses even in case of accelerator works in CW mode. For example, life time of accelerator 20-30 years. If accelerator experience 1 trip per day, total number of on/off cycles will be ~ 1e+4. 1 trip per 2 hours corresponds ~ 1e+5 cycles. </a:t>
            </a:r>
            <a:r>
              <a:rPr lang="en-US" dirty="0">
                <a:solidFill>
                  <a:srgbClr val="7030A0"/>
                </a:solidFill>
              </a:rPr>
              <a:t>CW accelerator is pulse accelerator with very long pulses</a:t>
            </a:r>
            <a:r>
              <a:rPr lang="en-US" dirty="0">
                <a:solidFill>
                  <a:srgbClr val="0070C0"/>
                </a:solidFill>
              </a:rPr>
              <a:t>. So, coupler has to be able to sustain ~ 100 thousands on/off cycles. </a:t>
            </a:r>
          </a:p>
          <a:p>
            <a:r>
              <a:rPr lang="en-US" dirty="0">
                <a:solidFill>
                  <a:srgbClr val="7030A0"/>
                </a:solidFill>
              </a:rPr>
              <a:t>Cycling stresses caused material fatigue. </a:t>
            </a:r>
          </a:p>
        </p:txBody>
      </p:sp>
      <p:sp>
        <p:nvSpPr>
          <p:cNvPr id="4" name="TextBox 3">
            <a:extLst>
              <a:ext uri="{FF2B5EF4-FFF2-40B4-BE49-F238E27FC236}">
                <a16:creationId xmlns:a16="http://schemas.microsoft.com/office/drawing/2014/main" id="{9CBEABFF-CB55-4EA5-B403-2F47586685DB}"/>
              </a:ext>
            </a:extLst>
          </p:cNvPr>
          <p:cNvSpPr txBox="1"/>
          <p:nvPr/>
        </p:nvSpPr>
        <p:spPr>
          <a:xfrm>
            <a:off x="3035544" y="2057078"/>
            <a:ext cx="2669889" cy="369332"/>
          </a:xfrm>
          <a:prstGeom prst="rect">
            <a:avLst/>
          </a:prstGeom>
          <a:noFill/>
        </p:spPr>
        <p:txBody>
          <a:bodyPr wrap="square" rtlCol="0">
            <a:spAutoFit/>
          </a:bodyPr>
          <a:lstStyle/>
          <a:p>
            <a:r>
              <a:rPr lang="en-US" b="1" dirty="0"/>
              <a:t>Typical S-N fatigue curves </a:t>
            </a:r>
          </a:p>
        </p:txBody>
      </p:sp>
      <p:pic>
        <p:nvPicPr>
          <p:cNvPr id="7" name="Picture 6">
            <a:extLst>
              <a:ext uri="{FF2B5EF4-FFF2-40B4-BE49-F238E27FC236}">
                <a16:creationId xmlns:a16="http://schemas.microsoft.com/office/drawing/2014/main" id="{7A6F0217-9123-4C07-A839-3A48AA72D8F3}"/>
              </a:ext>
            </a:extLst>
          </p:cNvPr>
          <p:cNvPicPr>
            <a:picLocks noChangeAspect="1"/>
          </p:cNvPicPr>
          <p:nvPr/>
        </p:nvPicPr>
        <p:blipFill>
          <a:blip r:embed="rId2"/>
          <a:stretch>
            <a:fillRect/>
          </a:stretch>
        </p:blipFill>
        <p:spPr>
          <a:xfrm>
            <a:off x="1397020" y="2426410"/>
            <a:ext cx="5337888" cy="3401914"/>
          </a:xfrm>
          <a:prstGeom prst="rect">
            <a:avLst/>
          </a:prstGeom>
        </p:spPr>
      </p:pic>
      <p:sp>
        <p:nvSpPr>
          <p:cNvPr id="5" name="TextBox 4">
            <a:extLst>
              <a:ext uri="{FF2B5EF4-FFF2-40B4-BE49-F238E27FC236}">
                <a16:creationId xmlns:a16="http://schemas.microsoft.com/office/drawing/2014/main" id="{E21615B6-A2DE-463E-9115-C01908FBAB4A}"/>
              </a:ext>
            </a:extLst>
          </p:cNvPr>
          <p:cNvSpPr txBox="1"/>
          <p:nvPr/>
        </p:nvSpPr>
        <p:spPr>
          <a:xfrm>
            <a:off x="3627569" y="2885088"/>
            <a:ext cx="876790" cy="300082"/>
          </a:xfrm>
          <a:prstGeom prst="rect">
            <a:avLst/>
          </a:prstGeom>
          <a:noFill/>
        </p:spPr>
        <p:txBody>
          <a:bodyPr wrap="square" rtlCol="0">
            <a:spAutoFit/>
          </a:bodyPr>
          <a:lstStyle/>
          <a:p>
            <a:r>
              <a:rPr lang="en-US" sz="1350" b="1" dirty="0">
                <a:solidFill>
                  <a:srgbClr val="7030A0"/>
                </a:solidFill>
              </a:rPr>
              <a:t>Steel</a:t>
            </a:r>
            <a:r>
              <a:rPr lang="en-US" sz="1350" b="1" dirty="0">
                <a:solidFill>
                  <a:srgbClr val="0070C0"/>
                </a:solidFill>
              </a:rPr>
              <a:t> </a:t>
            </a:r>
            <a:r>
              <a:rPr lang="en-US" sz="1350" b="1" dirty="0">
                <a:solidFill>
                  <a:srgbClr val="002060"/>
                </a:solidFill>
              </a:rPr>
              <a:t>- A</a:t>
            </a:r>
          </a:p>
        </p:txBody>
      </p:sp>
      <p:sp>
        <p:nvSpPr>
          <p:cNvPr id="6" name="TextBox 5">
            <a:extLst>
              <a:ext uri="{FF2B5EF4-FFF2-40B4-BE49-F238E27FC236}">
                <a16:creationId xmlns:a16="http://schemas.microsoft.com/office/drawing/2014/main" id="{33233C06-28CF-4BFE-B167-79CED3EFDD80}"/>
              </a:ext>
            </a:extLst>
          </p:cNvPr>
          <p:cNvSpPr txBox="1"/>
          <p:nvPr/>
        </p:nvSpPr>
        <p:spPr>
          <a:xfrm>
            <a:off x="3261945" y="2585006"/>
            <a:ext cx="3312259" cy="300082"/>
          </a:xfrm>
          <a:prstGeom prst="rect">
            <a:avLst/>
          </a:prstGeom>
          <a:noFill/>
        </p:spPr>
        <p:txBody>
          <a:bodyPr wrap="square" rtlCol="0">
            <a:spAutoFit/>
          </a:bodyPr>
          <a:lstStyle/>
          <a:p>
            <a:r>
              <a:rPr lang="en-US" sz="1350" b="1" dirty="0">
                <a:solidFill>
                  <a:srgbClr val="7030A0"/>
                </a:solidFill>
              </a:rPr>
              <a:t>Aluminum, copper </a:t>
            </a:r>
            <a:r>
              <a:rPr lang="en-US" sz="1350" b="1" dirty="0">
                <a:solidFill>
                  <a:srgbClr val="FF0000"/>
                </a:solidFill>
              </a:rPr>
              <a:t>– B, no endurance limit.</a:t>
            </a:r>
          </a:p>
        </p:txBody>
      </p:sp>
      <p:sp>
        <p:nvSpPr>
          <p:cNvPr id="8" name="TextBox 7">
            <a:extLst>
              <a:ext uri="{FF2B5EF4-FFF2-40B4-BE49-F238E27FC236}">
                <a16:creationId xmlns:a16="http://schemas.microsoft.com/office/drawing/2014/main" id="{EBAD7898-05F1-479E-B248-A348F82751CD}"/>
              </a:ext>
            </a:extLst>
          </p:cNvPr>
          <p:cNvSpPr txBox="1"/>
          <p:nvPr/>
        </p:nvSpPr>
        <p:spPr>
          <a:xfrm>
            <a:off x="628650" y="5717836"/>
            <a:ext cx="8361482" cy="646331"/>
          </a:xfrm>
          <a:prstGeom prst="rect">
            <a:avLst/>
          </a:prstGeom>
          <a:noFill/>
        </p:spPr>
        <p:txBody>
          <a:bodyPr wrap="square" rtlCol="0">
            <a:spAutoFit/>
          </a:bodyPr>
          <a:lstStyle/>
          <a:p>
            <a:r>
              <a:rPr lang="en-US" dirty="0">
                <a:solidFill>
                  <a:srgbClr val="7030A0"/>
                </a:solidFill>
              </a:rPr>
              <a:t>In case of cycling stress the copper sleeve will be broken soon or later. It is important that this will not happen within the life time of the accelerator.</a:t>
            </a:r>
          </a:p>
        </p:txBody>
      </p:sp>
      <p:sp>
        <p:nvSpPr>
          <p:cNvPr id="9" name="Date Placeholder 8">
            <a:extLst>
              <a:ext uri="{FF2B5EF4-FFF2-40B4-BE49-F238E27FC236}">
                <a16:creationId xmlns:a16="http://schemas.microsoft.com/office/drawing/2014/main" id="{02FA2372-C83A-4D6A-A7B1-C1DF4BCE17CE}"/>
              </a:ext>
            </a:extLst>
          </p:cNvPr>
          <p:cNvSpPr>
            <a:spLocks noGrp="1"/>
          </p:cNvSpPr>
          <p:nvPr>
            <p:ph type="dt" sz="half" idx="10"/>
          </p:nvPr>
        </p:nvSpPr>
        <p:spPr/>
        <p:txBody>
          <a:bodyPr/>
          <a:lstStyle/>
          <a:p>
            <a:fld id="{C3331E0F-DE2B-4025-B258-644CAEF46DD8}" type="datetime1">
              <a:rPr lang="en-US" smtClean="0"/>
              <a:t>9/3/2018</a:t>
            </a:fld>
            <a:endParaRPr lang="en-US"/>
          </a:p>
        </p:txBody>
      </p:sp>
      <p:sp>
        <p:nvSpPr>
          <p:cNvPr id="10" name="Footer Placeholder 9">
            <a:extLst>
              <a:ext uri="{FF2B5EF4-FFF2-40B4-BE49-F238E27FC236}">
                <a16:creationId xmlns:a16="http://schemas.microsoft.com/office/drawing/2014/main" id="{91DE7F6D-0772-4EBE-89F1-99CE04FDC8DB}"/>
              </a:ext>
            </a:extLst>
          </p:cNvPr>
          <p:cNvSpPr>
            <a:spLocks noGrp="1"/>
          </p:cNvSpPr>
          <p:nvPr>
            <p:ph type="ftr" sz="quarter" idx="11"/>
          </p:nvPr>
        </p:nvSpPr>
        <p:spPr>
          <a:xfrm>
            <a:off x="1899139" y="6356351"/>
            <a:ext cx="5108330" cy="365125"/>
          </a:xfrm>
        </p:spPr>
        <p:txBody>
          <a:bodyPr/>
          <a:lstStyle/>
          <a:p>
            <a:r>
              <a:rPr lang="en-US" dirty="0"/>
              <a:t>"Experience in the design of fundamental couplers", S. Kazakov, Mumbai</a:t>
            </a:r>
          </a:p>
        </p:txBody>
      </p:sp>
      <p:sp>
        <p:nvSpPr>
          <p:cNvPr id="11" name="Slide Number Placeholder 10">
            <a:extLst>
              <a:ext uri="{FF2B5EF4-FFF2-40B4-BE49-F238E27FC236}">
                <a16:creationId xmlns:a16="http://schemas.microsoft.com/office/drawing/2014/main" id="{4E62695D-FFC4-438E-B5F0-1330F1A4261E}"/>
              </a:ext>
            </a:extLst>
          </p:cNvPr>
          <p:cNvSpPr>
            <a:spLocks noGrp="1"/>
          </p:cNvSpPr>
          <p:nvPr>
            <p:ph type="sldNum" sz="quarter" idx="12"/>
          </p:nvPr>
        </p:nvSpPr>
        <p:spPr/>
        <p:txBody>
          <a:bodyPr/>
          <a:lstStyle/>
          <a:p>
            <a:fld id="{D88A3123-6FEB-437B-BB27-48C5D6B1ECD2}" type="slidenum">
              <a:rPr lang="en-US" smtClean="0"/>
              <a:t>33</a:t>
            </a:fld>
            <a:endParaRPr lang="en-US"/>
          </a:p>
        </p:txBody>
      </p:sp>
    </p:spTree>
    <p:extLst>
      <p:ext uri="{BB962C8B-B14F-4D97-AF65-F5344CB8AC3E}">
        <p14:creationId xmlns:p14="http://schemas.microsoft.com/office/powerpoint/2010/main" val="1439606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9277" y="844061"/>
            <a:ext cx="5265085" cy="5367443"/>
          </a:xfrm>
          <a:prstGeom prst="rect">
            <a:avLst/>
          </a:prstGeom>
        </p:spPr>
      </p:pic>
      <p:sp>
        <p:nvSpPr>
          <p:cNvPr id="3" name="TextBox 2"/>
          <p:cNvSpPr txBox="1"/>
          <p:nvPr/>
        </p:nvSpPr>
        <p:spPr>
          <a:xfrm>
            <a:off x="3802257" y="0"/>
            <a:ext cx="1832105" cy="415498"/>
          </a:xfrm>
          <a:prstGeom prst="rect">
            <a:avLst/>
          </a:prstGeom>
          <a:noFill/>
        </p:spPr>
        <p:txBody>
          <a:bodyPr wrap="none" rtlCol="0">
            <a:spAutoFit/>
          </a:bodyPr>
          <a:lstStyle/>
          <a:p>
            <a:r>
              <a:rPr lang="en-US" sz="2100" b="1" dirty="0">
                <a:solidFill>
                  <a:srgbClr val="7030A0"/>
                </a:solidFill>
              </a:rPr>
              <a:t>Copper fatigue</a:t>
            </a:r>
          </a:p>
        </p:txBody>
      </p:sp>
      <p:sp>
        <p:nvSpPr>
          <p:cNvPr id="4" name="TextBox 3"/>
          <p:cNvSpPr txBox="1"/>
          <p:nvPr/>
        </p:nvSpPr>
        <p:spPr>
          <a:xfrm>
            <a:off x="5508952" y="1022390"/>
            <a:ext cx="3698833" cy="553998"/>
          </a:xfrm>
          <a:prstGeom prst="rect">
            <a:avLst/>
          </a:prstGeom>
          <a:noFill/>
        </p:spPr>
        <p:txBody>
          <a:bodyPr wrap="none" rtlCol="0">
            <a:spAutoFit/>
          </a:bodyPr>
          <a:lstStyle/>
          <a:p>
            <a:r>
              <a:rPr lang="en-US" sz="1500" dirty="0">
                <a:solidFill>
                  <a:srgbClr val="0070C0"/>
                </a:solidFill>
              </a:rPr>
              <a:t>S-N depends on some param</a:t>
            </a:r>
            <a:r>
              <a:rPr lang="en-US" sz="1500" b="1" dirty="0">
                <a:solidFill>
                  <a:srgbClr val="0070C0"/>
                </a:solidFill>
              </a:rPr>
              <a:t>eters</a:t>
            </a:r>
            <a:r>
              <a:rPr lang="en-US" sz="1500" dirty="0">
                <a:solidFill>
                  <a:srgbClr val="0070C0"/>
                </a:solidFill>
              </a:rPr>
              <a:t>:</a:t>
            </a:r>
          </a:p>
          <a:p>
            <a:r>
              <a:rPr lang="en-US" sz="1500" dirty="0">
                <a:solidFill>
                  <a:srgbClr val="0070C0"/>
                </a:solidFill>
              </a:rPr>
              <a:t>temperature, grain sizes, frequency of cycles.</a:t>
            </a:r>
          </a:p>
        </p:txBody>
      </p:sp>
      <p:sp>
        <p:nvSpPr>
          <p:cNvPr id="5" name="TextBox 4"/>
          <p:cNvSpPr txBox="1"/>
          <p:nvPr/>
        </p:nvSpPr>
        <p:spPr>
          <a:xfrm>
            <a:off x="6065186" y="1971548"/>
            <a:ext cx="2784545" cy="1685077"/>
          </a:xfrm>
          <a:prstGeom prst="rect">
            <a:avLst/>
          </a:prstGeom>
          <a:noFill/>
        </p:spPr>
        <p:txBody>
          <a:bodyPr wrap="none" rtlCol="0">
            <a:spAutoFit/>
          </a:bodyPr>
          <a:lstStyle/>
          <a:p>
            <a:r>
              <a:rPr lang="en-US" sz="1500" dirty="0">
                <a:solidFill>
                  <a:srgbClr val="7030A0"/>
                </a:solidFill>
              </a:rPr>
              <a:t>Average (148 measurements) for </a:t>
            </a:r>
          </a:p>
          <a:p>
            <a:r>
              <a:rPr lang="en-US" sz="1500" dirty="0">
                <a:solidFill>
                  <a:srgbClr val="7030A0"/>
                </a:solidFill>
              </a:rPr>
              <a:t>annealed </a:t>
            </a:r>
            <a:r>
              <a:rPr lang="en-US" sz="1500" dirty="0" err="1">
                <a:solidFill>
                  <a:srgbClr val="7030A0"/>
                </a:solidFill>
              </a:rPr>
              <a:t>copperat</a:t>
            </a:r>
            <a:r>
              <a:rPr lang="en-US" sz="1500" dirty="0">
                <a:solidFill>
                  <a:srgbClr val="7030A0"/>
                </a:solidFill>
              </a:rPr>
              <a:t> 295K:</a:t>
            </a:r>
          </a:p>
          <a:p>
            <a:endParaRPr lang="en-US" sz="1500" dirty="0"/>
          </a:p>
          <a:p>
            <a:r>
              <a:rPr lang="en-US" sz="1500" dirty="0">
                <a:solidFill>
                  <a:srgbClr val="0070C0"/>
                </a:solidFill>
              </a:rPr>
              <a:t>S(</a:t>
            </a:r>
            <a:r>
              <a:rPr lang="en-US" sz="1500" dirty="0" err="1">
                <a:solidFill>
                  <a:srgbClr val="0070C0"/>
                </a:solidFill>
              </a:rPr>
              <a:t>MPa</a:t>
            </a:r>
            <a:r>
              <a:rPr lang="en-US" sz="1500" dirty="0">
                <a:solidFill>
                  <a:srgbClr val="0070C0"/>
                </a:solidFill>
              </a:rPr>
              <a:t>) = 271*N^(-0.074)</a:t>
            </a:r>
          </a:p>
          <a:p>
            <a:r>
              <a:rPr lang="en-US" sz="1500" dirty="0">
                <a:solidFill>
                  <a:srgbClr val="0070C0"/>
                </a:solidFill>
              </a:rPr>
              <a:t>or </a:t>
            </a:r>
          </a:p>
          <a:p>
            <a:r>
              <a:rPr lang="en-US" sz="1500" dirty="0">
                <a:solidFill>
                  <a:srgbClr val="0070C0"/>
                </a:solidFill>
              </a:rPr>
              <a:t>N = (S(</a:t>
            </a:r>
            <a:r>
              <a:rPr lang="en-US" sz="1500" dirty="0" err="1">
                <a:solidFill>
                  <a:srgbClr val="0070C0"/>
                </a:solidFill>
              </a:rPr>
              <a:t>Mpa</a:t>
            </a:r>
            <a:r>
              <a:rPr lang="en-US" sz="1500" dirty="0">
                <a:solidFill>
                  <a:srgbClr val="0070C0"/>
                </a:solidFill>
              </a:rPr>
              <a:t>)/271)^(-13.514)</a:t>
            </a:r>
          </a:p>
          <a:p>
            <a:r>
              <a:rPr lang="en-US" sz="1350" dirty="0"/>
              <a:t> </a:t>
            </a:r>
          </a:p>
        </p:txBody>
      </p:sp>
      <p:sp>
        <p:nvSpPr>
          <p:cNvPr id="6" name="TextBox 5"/>
          <p:cNvSpPr txBox="1"/>
          <p:nvPr/>
        </p:nvSpPr>
        <p:spPr>
          <a:xfrm>
            <a:off x="6083659" y="3657772"/>
            <a:ext cx="745012" cy="323165"/>
          </a:xfrm>
          <a:prstGeom prst="rect">
            <a:avLst/>
          </a:prstGeom>
          <a:noFill/>
        </p:spPr>
        <p:txBody>
          <a:bodyPr wrap="none" rtlCol="0">
            <a:spAutoFit/>
          </a:bodyPr>
          <a:lstStyle/>
          <a:p>
            <a:r>
              <a:rPr lang="en-US" sz="1500" dirty="0">
                <a:solidFill>
                  <a:srgbClr val="7030A0"/>
                </a:solidFill>
              </a:rPr>
              <a:t>Worst: </a:t>
            </a:r>
          </a:p>
        </p:txBody>
      </p:sp>
      <p:sp>
        <p:nvSpPr>
          <p:cNvPr id="7" name="TextBox 6"/>
          <p:cNvSpPr txBox="1"/>
          <p:nvPr/>
        </p:nvSpPr>
        <p:spPr>
          <a:xfrm>
            <a:off x="6097106" y="4104367"/>
            <a:ext cx="2342308" cy="1454244"/>
          </a:xfrm>
          <a:prstGeom prst="rect">
            <a:avLst/>
          </a:prstGeom>
          <a:noFill/>
        </p:spPr>
        <p:txBody>
          <a:bodyPr wrap="none" rtlCol="0">
            <a:spAutoFit/>
          </a:bodyPr>
          <a:lstStyle/>
          <a:p>
            <a:r>
              <a:rPr lang="en-US" sz="1500" dirty="0">
                <a:solidFill>
                  <a:srgbClr val="0070C0"/>
                </a:solidFill>
              </a:rPr>
              <a:t>S(</a:t>
            </a:r>
            <a:r>
              <a:rPr lang="en-US" sz="1500" dirty="0" err="1">
                <a:solidFill>
                  <a:srgbClr val="0070C0"/>
                </a:solidFill>
              </a:rPr>
              <a:t>MPa</a:t>
            </a:r>
            <a:r>
              <a:rPr lang="en-US" sz="1500" dirty="0">
                <a:solidFill>
                  <a:srgbClr val="0070C0"/>
                </a:solidFill>
              </a:rPr>
              <a:t>) = 192*N^(-0.074)</a:t>
            </a:r>
          </a:p>
          <a:p>
            <a:r>
              <a:rPr lang="en-US" sz="1500" dirty="0">
                <a:solidFill>
                  <a:srgbClr val="0070C0"/>
                </a:solidFill>
              </a:rPr>
              <a:t>or</a:t>
            </a:r>
          </a:p>
          <a:p>
            <a:r>
              <a:rPr lang="en-US" sz="1500" dirty="0">
                <a:solidFill>
                  <a:srgbClr val="0070C0"/>
                </a:solidFill>
              </a:rPr>
              <a:t>N = (S(</a:t>
            </a:r>
            <a:r>
              <a:rPr lang="en-US" sz="1500" dirty="0" err="1">
                <a:solidFill>
                  <a:srgbClr val="0070C0"/>
                </a:solidFill>
              </a:rPr>
              <a:t>Mpa</a:t>
            </a:r>
            <a:r>
              <a:rPr lang="en-US" sz="1500" dirty="0">
                <a:solidFill>
                  <a:srgbClr val="0070C0"/>
                </a:solidFill>
              </a:rPr>
              <a:t>)/192)^(-13.514)</a:t>
            </a:r>
          </a:p>
          <a:p>
            <a:endParaRPr lang="en-US" sz="1500" dirty="0">
              <a:solidFill>
                <a:srgbClr val="0070C0"/>
              </a:solidFill>
            </a:endParaRPr>
          </a:p>
          <a:p>
            <a:endParaRPr lang="en-US" sz="1500" dirty="0">
              <a:solidFill>
                <a:srgbClr val="0070C0"/>
              </a:solidFill>
            </a:endParaRPr>
          </a:p>
          <a:p>
            <a:r>
              <a:rPr lang="en-US" sz="1350" dirty="0"/>
              <a:t> </a:t>
            </a:r>
          </a:p>
        </p:txBody>
      </p:sp>
      <p:sp>
        <p:nvSpPr>
          <p:cNvPr id="8" name="Date Placeholder 7">
            <a:extLst>
              <a:ext uri="{FF2B5EF4-FFF2-40B4-BE49-F238E27FC236}">
                <a16:creationId xmlns:a16="http://schemas.microsoft.com/office/drawing/2014/main" id="{6E6A0DFD-BEA7-46C2-8D20-A0FAF5A16BD3}"/>
              </a:ext>
            </a:extLst>
          </p:cNvPr>
          <p:cNvSpPr>
            <a:spLocks noGrp="1"/>
          </p:cNvSpPr>
          <p:nvPr>
            <p:ph type="dt" sz="half" idx="10"/>
          </p:nvPr>
        </p:nvSpPr>
        <p:spPr/>
        <p:txBody>
          <a:bodyPr/>
          <a:lstStyle/>
          <a:p>
            <a:fld id="{CDF006AC-A248-49D2-95EA-8B3F0E100000}" type="datetime1">
              <a:rPr lang="en-US" smtClean="0"/>
              <a:t>9/3/2018</a:t>
            </a:fld>
            <a:endParaRPr lang="en-US"/>
          </a:p>
        </p:txBody>
      </p:sp>
      <p:sp>
        <p:nvSpPr>
          <p:cNvPr id="9" name="Footer Placeholder 8">
            <a:extLst>
              <a:ext uri="{FF2B5EF4-FFF2-40B4-BE49-F238E27FC236}">
                <a16:creationId xmlns:a16="http://schemas.microsoft.com/office/drawing/2014/main" id="{706CA2DC-45E7-440E-8477-DAB7DEE8DA9F}"/>
              </a:ext>
            </a:extLst>
          </p:cNvPr>
          <p:cNvSpPr>
            <a:spLocks noGrp="1"/>
          </p:cNvSpPr>
          <p:nvPr>
            <p:ph type="ftr" sz="quarter" idx="11"/>
          </p:nvPr>
        </p:nvSpPr>
        <p:spPr>
          <a:xfrm>
            <a:off x="1970985" y="6356351"/>
            <a:ext cx="5265084" cy="365125"/>
          </a:xfrm>
        </p:spPr>
        <p:txBody>
          <a:bodyPr/>
          <a:lstStyle/>
          <a:p>
            <a:r>
              <a:rPr lang="en-US" dirty="0"/>
              <a:t>"Experience in the design of fundamental couplers", S. Kazakov, Mumbai</a:t>
            </a:r>
          </a:p>
        </p:txBody>
      </p:sp>
      <p:sp>
        <p:nvSpPr>
          <p:cNvPr id="10" name="Slide Number Placeholder 9">
            <a:extLst>
              <a:ext uri="{FF2B5EF4-FFF2-40B4-BE49-F238E27FC236}">
                <a16:creationId xmlns:a16="http://schemas.microsoft.com/office/drawing/2014/main" id="{E02204A6-9169-49EB-BD85-88ABDB8CA49B}"/>
              </a:ext>
            </a:extLst>
          </p:cNvPr>
          <p:cNvSpPr>
            <a:spLocks noGrp="1"/>
          </p:cNvSpPr>
          <p:nvPr>
            <p:ph type="sldNum" sz="quarter" idx="12"/>
          </p:nvPr>
        </p:nvSpPr>
        <p:spPr/>
        <p:txBody>
          <a:bodyPr/>
          <a:lstStyle/>
          <a:p>
            <a:fld id="{D88A3123-6FEB-437B-BB27-48C5D6B1ECD2}" type="slidenum">
              <a:rPr lang="en-US" smtClean="0"/>
              <a:t>34</a:t>
            </a:fld>
            <a:endParaRPr lang="en-US"/>
          </a:p>
        </p:txBody>
      </p:sp>
    </p:spTree>
    <p:extLst>
      <p:ext uri="{BB962C8B-B14F-4D97-AF65-F5344CB8AC3E}">
        <p14:creationId xmlns:p14="http://schemas.microsoft.com/office/powerpoint/2010/main" val="1699365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3A55EAC-EA4E-47BA-87D4-9C2F73DFA5B9}"/>
              </a:ext>
            </a:extLst>
          </p:cNvPr>
          <p:cNvGraphicFramePr>
            <a:graphicFrameLocks noGrp="1"/>
          </p:cNvGraphicFramePr>
          <p:nvPr>
            <p:extLst>
              <p:ext uri="{D42A27DB-BD31-4B8C-83A1-F6EECF244321}">
                <p14:modId xmlns:p14="http://schemas.microsoft.com/office/powerpoint/2010/main" val="276201169"/>
              </p:ext>
            </p:extLst>
          </p:nvPr>
        </p:nvGraphicFramePr>
        <p:xfrm>
          <a:off x="257873" y="1754976"/>
          <a:ext cx="8604773" cy="1483360"/>
        </p:xfrm>
        <a:graphic>
          <a:graphicData uri="http://schemas.openxmlformats.org/drawingml/2006/table">
            <a:tbl>
              <a:tblPr firstRow="1" bandRow="1">
                <a:tableStyleId>{5C22544A-7EE6-4342-B048-85BDC9FD1C3A}</a:tableStyleId>
              </a:tblPr>
              <a:tblGrid>
                <a:gridCol w="1971835">
                  <a:extLst>
                    <a:ext uri="{9D8B030D-6E8A-4147-A177-3AD203B41FA5}">
                      <a16:colId xmlns:a16="http://schemas.microsoft.com/office/drawing/2014/main" val="20000"/>
                    </a:ext>
                  </a:extLst>
                </a:gridCol>
                <a:gridCol w="1971835">
                  <a:extLst>
                    <a:ext uri="{9D8B030D-6E8A-4147-A177-3AD203B41FA5}">
                      <a16:colId xmlns:a16="http://schemas.microsoft.com/office/drawing/2014/main" val="20001"/>
                    </a:ext>
                  </a:extLst>
                </a:gridCol>
                <a:gridCol w="1194039">
                  <a:extLst>
                    <a:ext uri="{9D8B030D-6E8A-4147-A177-3AD203B41FA5}">
                      <a16:colId xmlns:a16="http://schemas.microsoft.com/office/drawing/2014/main" val="20002"/>
                    </a:ext>
                  </a:extLst>
                </a:gridCol>
                <a:gridCol w="2066192">
                  <a:extLst>
                    <a:ext uri="{9D8B030D-6E8A-4147-A177-3AD203B41FA5}">
                      <a16:colId xmlns:a16="http://schemas.microsoft.com/office/drawing/2014/main" val="20003"/>
                    </a:ext>
                  </a:extLst>
                </a:gridCol>
                <a:gridCol w="1400872">
                  <a:extLst>
                    <a:ext uri="{9D8B030D-6E8A-4147-A177-3AD203B41FA5}">
                      <a16:colId xmlns:a16="http://schemas.microsoft.com/office/drawing/2014/main" val="20004"/>
                    </a:ext>
                  </a:extLst>
                </a:gridCol>
              </a:tblGrid>
              <a:tr h="370840">
                <a:tc>
                  <a:txBody>
                    <a:bodyPr/>
                    <a:lstStyle/>
                    <a:p>
                      <a:r>
                        <a:rPr lang="en-US" dirty="0"/>
                        <a:t>Power,</a:t>
                      </a:r>
                      <a:r>
                        <a:rPr lang="en-US" baseline="0" dirty="0"/>
                        <a:t> Air rate</a:t>
                      </a:r>
                      <a:endParaRPr lang="en-US" dirty="0"/>
                    </a:p>
                  </a:txBody>
                  <a:tcPr/>
                </a:tc>
                <a:tc>
                  <a:txBody>
                    <a:bodyPr/>
                    <a:lstStyle/>
                    <a:p>
                      <a:r>
                        <a:rPr lang="en-US" dirty="0"/>
                        <a:t>Inner,  Cu</a:t>
                      </a:r>
                    </a:p>
                  </a:txBody>
                  <a:tcPr/>
                </a:tc>
                <a:tc>
                  <a:txBody>
                    <a:bodyPr/>
                    <a:lstStyle/>
                    <a:p>
                      <a:r>
                        <a:rPr lang="en-US" dirty="0"/>
                        <a:t>Inner, </a:t>
                      </a:r>
                      <a:r>
                        <a:rPr lang="en-US" dirty="0" err="1"/>
                        <a:t>Cer</a:t>
                      </a:r>
                      <a:endParaRPr lang="en-US" dirty="0"/>
                    </a:p>
                  </a:txBody>
                  <a:tcPr/>
                </a:tc>
                <a:tc>
                  <a:txBody>
                    <a:bodyPr/>
                    <a:lstStyle/>
                    <a:p>
                      <a:r>
                        <a:rPr lang="en-US" dirty="0"/>
                        <a:t>Outer, Cu</a:t>
                      </a:r>
                    </a:p>
                  </a:txBody>
                  <a:tcPr/>
                </a:tc>
                <a:tc>
                  <a:txBody>
                    <a:bodyPr/>
                    <a:lstStyle/>
                    <a:p>
                      <a:r>
                        <a:rPr lang="en-US" dirty="0"/>
                        <a:t>Outer,</a:t>
                      </a:r>
                      <a:r>
                        <a:rPr lang="en-US" baseline="0" dirty="0"/>
                        <a:t> </a:t>
                      </a:r>
                      <a:r>
                        <a:rPr lang="en-US" baseline="0" dirty="0" err="1"/>
                        <a:t>Cer</a:t>
                      </a:r>
                      <a:endParaRPr lang="en-US" dirty="0"/>
                    </a:p>
                  </a:txBody>
                  <a:tcPr/>
                </a:tc>
                <a:extLst>
                  <a:ext uri="{0D108BD9-81ED-4DB2-BD59-A6C34878D82A}">
                    <a16:rowId xmlns:a16="http://schemas.microsoft.com/office/drawing/2014/main" val="10000"/>
                  </a:ext>
                </a:extLst>
              </a:tr>
              <a:tr h="370840">
                <a:tc>
                  <a:txBody>
                    <a:bodyPr/>
                    <a:lstStyle/>
                    <a:p>
                      <a:r>
                        <a:rPr lang="en-US" b="1" dirty="0">
                          <a:solidFill>
                            <a:srgbClr val="00B050"/>
                          </a:solidFill>
                        </a:rPr>
                        <a:t>100 kW, TW, 3g/s</a:t>
                      </a:r>
                    </a:p>
                  </a:txBody>
                  <a:tcPr/>
                </a:tc>
                <a:tc>
                  <a:txBody>
                    <a:bodyPr/>
                    <a:lstStyle/>
                    <a:p>
                      <a:r>
                        <a:rPr lang="en-US" b="1" dirty="0">
                          <a:solidFill>
                            <a:srgbClr val="00B050"/>
                          </a:solidFill>
                        </a:rPr>
                        <a:t>87 MPa, T = 74C</a:t>
                      </a:r>
                    </a:p>
                  </a:txBody>
                  <a:tcPr/>
                </a:tc>
                <a:tc>
                  <a:txBody>
                    <a:bodyPr/>
                    <a:lstStyle/>
                    <a:p>
                      <a:r>
                        <a:rPr lang="en-US" b="1" dirty="0">
                          <a:solidFill>
                            <a:srgbClr val="00B050"/>
                          </a:solidFill>
                        </a:rPr>
                        <a:t>100 MPa</a:t>
                      </a:r>
                    </a:p>
                  </a:txBody>
                  <a:tcPr/>
                </a:tc>
                <a:tc>
                  <a:txBody>
                    <a:bodyPr/>
                    <a:lstStyle/>
                    <a:p>
                      <a:r>
                        <a:rPr lang="en-US" b="1" dirty="0">
                          <a:solidFill>
                            <a:srgbClr val="00B050"/>
                          </a:solidFill>
                        </a:rPr>
                        <a:t>125 MPa, T = 60C</a:t>
                      </a:r>
                    </a:p>
                  </a:txBody>
                  <a:tcPr/>
                </a:tc>
                <a:tc>
                  <a:txBody>
                    <a:bodyPr/>
                    <a:lstStyle/>
                    <a:p>
                      <a:r>
                        <a:rPr lang="en-US" b="1" dirty="0">
                          <a:solidFill>
                            <a:srgbClr val="00B050"/>
                          </a:solidFill>
                        </a:rPr>
                        <a:t>160 MPa</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100 kW, TW, 4g/s</a:t>
                      </a:r>
                    </a:p>
                  </a:txBody>
                  <a:tcPr/>
                </a:tc>
                <a:tc>
                  <a:txBody>
                    <a:bodyPr/>
                    <a:lstStyle/>
                    <a:p>
                      <a:r>
                        <a:rPr lang="en-US" b="1" dirty="0">
                          <a:solidFill>
                            <a:srgbClr val="00B050"/>
                          </a:solidFill>
                        </a:rPr>
                        <a:t>65 </a:t>
                      </a:r>
                      <a:r>
                        <a:rPr lang="en-US" b="1" dirty="0" err="1">
                          <a:solidFill>
                            <a:srgbClr val="00B050"/>
                          </a:solidFill>
                        </a:rPr>
                        <a:t>Mpa</a:t>
                      </a:r>
                      <a:r>
                        <a:rPr lang="en-US" b="1" dirty="0">
                          <a:solidFill>
                            <a:srgbClr val="00B050"/>
                          </a:solidFill>
                        </a:rPr>
                        <a:t>, T = 65C</a:t>
                      </a:r>
                    </a:p>
                  </a:txBody>
                  <a:tcPr/>
                </a:tc>
                <a:tc>
                  <a:txBody>
                    <a:bodyPr/>
                    <a:lstStyle/>
                    <a:p>
                      <a:r>
                        <a:rPr lang="en-US" b="1" dirty="0">
                          <a:solidFill>
                            <a:srgbClr val="00B050"/>
                          </a:solidFill>
                        </a:rPr>
                        <a:t>92 MPa</a:t>
                      </a:r>
                    </a:p>
                  </a:txBody>
                  <a:tcPr/>
                </a:tc>
                <a:tc>
                  <a:txBody>
                    <a:bodyPr/>
                    <a:lstStyle/>
                    <a:p>
                      <a:r>
                        <a:rPr lang="en-US" b="1" dirty="0">
                          <a:solidFill>
                            <a:srgbClr val="00B050"/>
                          </a:solidFill>
                        </a:rPr>
                        <a:t>97 </a:t>
                      </a:r>
                      <a:r>
                        <a:rPr lang="en-US" b="1" dirty="0" err="1">
                          <a:solidFill>
                            <a:srgbClr val="00B050"/>
                          </a:solidFill>
                        </a:rPr>
                        <a:t>Mpa</a:t>
                      </a:r>
                      <a:r>
                        <a:rPr lang="en-US" b="1" dirty="0">
                          <a:solidFill>
                            <a:srgbClr val="00B050"/>
                          </a:solidFill>
                        </a:rPr>
                        <a:t>, T = 55C</a:t>
                      </a:r>
                    </a:p>
                  </a:txBody>
                  <a:tcPr/>
                </a:tc>
                <a:tc>
                  <a:txBody>
                    <a:bodyPr/>
                    <a:lstStyle/>
                    <a:p>
                      <a:r>
                        <a:rPr lang="en-US" b="1" dirty="0">
                          <a:solidFill>
                            <a:srgbClr val="00B050"/>
                          </a:solidFill>
                        </a:rPr>
                        <a:t>128 MPa</a:t>
                      </a:r>
                    </a:p>
                  </a:txBody>
                  <a:tcPr/>
                </a:tc>
                <a:extLst>
                  <a:ext uri="{0D108BD9-81ED-4DB2-BD59-A6C34878D82A}">
                    <a16:rowId xmlns:a16="http://schemas.microsoft.com/office/drawing/2014/main" val="10002"/>
                  </a:ext>
                </a:extLst>
              </a:tr>
              <a:tr h="370840">
                <a:tc>
                  <a:txBody>
                    <a:bodyPr/>
                    <a:lstStyle/>
                    <a:p>
                      <a:r>
                        <a:rPr lang="en-US" b="1" dirty="0">
                          <a:solidFill>
                            <a:srgbClr val="C00000"/>
                          </a:solidFill>
                        </a:rPr>
                        <a:t>300 kW, TW, 5g/s</a:t>
                      </a:r>
                    </a:p>
                  </a:txBody>
                  <a:tcPr/>
                </a:tc>
                <a:tc>
                  <a:txBody>
                    <a:bodyPr/>
                    <a:lstStyle/>
                    <a:p>
                      <a:r>
                        <a:rPr lang="en-US" b="1" dirty="0">
                          <a:solidFill>
                            <a:srgbClr val="C00000"/>
                          </a:solidFill>
                        </a:rPr>
                        <a:t>160 </a:t>
                      </a:r>
                      <a:r>
                        <a:rPr lang="en-US" b="1" dirty="0" err="1">
                          <a:solidFill>
                            <a:srgbClr val="C00000"/>
                          </a:solidFill>
                        </a:rPr>
                        <a:t>Mpa</a:t>
                      </a:r>
                      <a:r>
                        <a:rPr lang="en-US" b="1" dirty="0">
                          <a:solidFill>
                            <a:srgbClr val="C00000"/>
                          </a:solidFill>
                        </a:rPr>
                        <a:t>, T = 124C</a:t>
                      </a:r>
                    </a:p>
                  </a:txBody>
                  <a:tcPr/>
                </a:tc>
                <a:tc>
                  <a:txBody>
                    <a:bodyPr/>
                    <a:lstStyle/>
                    <a:p>
                      <a:r>
                        <a:rPr lang="en-US" b="1" dirty="0">
                          <a:solidFill>
                            <a:srgbClr val="C00000"/>
                          </a:solidFill>
                        </a:rPr>
                        <a:t>220 MPa</a:t>
                      </a:r>
                    </a:p>
                  </a:txBody>
                  <a:tcPr/>
                </a:tc>
                <a:tc>
                  <a:txBody>
                    <a:bodyPr/>
                    <a:lstStyle/>
                    <a:p>
                      <a:r>
                        <a:rPr lang="en-US" b="1" dirty="0">
                          <a:solidFill>
                            <a:srgbClr val="C00000"/>
                          </a:solidFill>
                        </a:rPr>
                        <a:t>280 </a:t>
                      </a:r>
                      <a:r>
                        <a:rPr lang="en-US" b="1" dirty="0" err="1">
                          <a:solidFill>
                            <a:srgbClr val="C00000"/>
                          </a:solidFill>
                        </a:rPr>
                        <a:t>Mpa</a:t>
                      </a:r>
                      <a:r>
                        <a:rPr lang="en-US" b="1" dirty="0">
                          <a:solidFill>
                            <a:srgbClr val="C00000"/>
                          </a:solidFill>
                        </a:rPr>
                        <a:t>, T = 112C</a:t>
                      </a:r>
                    </a:p>
                  </a:txBody>
                  <a:tcPr/>
                </a:tc>
                <a:tc>
                  <a:txBody>
                    <a:bodyPr/>
                    <a:lstStyle/>
                    <a:p>
                      <a:r>
                        <a:rPr lang="en-US" b="1" dirty="0">
                          <a:solidFill>
                            <a:srgbClr val="C00000"/>
                          </a:solidFill>
                        </a:rPr>
                        <a:t>250 MPa</a:t>
                      </a:r>
                    </a:p>
                  </a:txBody>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32F264B0-EF95-4CE4-8D61-62E5D9A579A3}"/>
              </a:ext>
            </a:extLst>
          </p:cNvPr>
          <p:cNvSpPr txBox="1"/>
          <p:nvPr/>
        </p:nvSpPr>
        <p:spPr>
          <a:xfrm>
            <a:off x="1099998" y="1347954"/>
            <a:ext cx="6290568" cy="369332"/>
          </a:xfrm>
          <a:prstGeom prst="rect">
            <a:avLst/>
          </a:prstGeom>
          <a:noFill/>
        </p:spPr>
        <p:txBody>
          <a:bodyPr wrap="none" rtlCol="0">
            <a:spAutoFit/>
          </a:bodyPr>
          <a:lstStyle/>
          <a:p>
            <a:r>
              <a:rPr lang="en-US" b="1" dirty="0">
                <a:solidFill>
                  <a:srgbClr val="002060"/>
                </a:solidFill>
              </a:rPr>
              <a:t>Stresses in copper and ceramics for 100kW and 300kW, TW, CW </a:t>
            </a:r>
          </a:p>
        </p:txBody>
      </p:sp>
      <p:sp>
        <p:nvSpPr>
          <p:cNvPr id="4" name="TextBox 3">
            <a:extLst>
              <a:ext uri="{FF2B5EF4-FFF2-40B4-BE49-F238E27FC236}">
                <a16:creationId xmlns:a16="http://schemas.microsoft.com/office/drawing/2014/main" id="{8D6B4E6F-5220-4DE2-902C-EC2A39A0363B}"/>
              </a:ext>
            </a:extLst>
          </p:cNvPr>
          <p:cNvSpPr txBox="1"/>
          <p:nvPr/>
        </p:nvSpPr>
        <p:spPr>
          <a:xfrm>
            <a:off x="2572215" y="4102714"/>
            <a:ext cx="3976088" cy="707886"/>
          </a:xfrm>
          <a:prstGeom prst="rect">
            <a:avLst/>
          </a:prstGeom>
          <a:noFill/>
        </p:spPr>
        <p:txBody>
          <a:bodyPr wrap="none" rtlCol="0">
            <a:spAutoFit/>
          </a:bodyPr>
          <a:lstStyle/>
          <a:p>
            <a:r>
              <a:rPr lang="en-US" sz="2000" b="1" dirty="0">
                <a:solidFill>
                  <a:srgbClr val="00B050"/>
                </a:solidFill>
              </a:rPr>
              <a:t>Design is good for 100 kW, TW, CW. </a:t>
            </a:r>
          </a:p>
          <a:p>
            <a:r>
              <a:rPr lang="en-US" sz="2000" b="1" dirty="0">
                <a:solidFill>
                  <a:srgbClr val="C00000"/>
                </a:solidFill>
              </a:rPr>
              <a:t>For 300 kW it has to be improved.</a:t>
            </a:r>
          </a:p>
        </p:txBody>
      </p:sp>
      <p:sp>
        <p:nvSpPr>
          <p:cNvPr id="6" name="TextBox 5">
            <a:extLst>
              <a:ext uri="{FF2B5EF4-FFF2-40B4-BE49-F238E27FC236}">
                <a16:creationId xmlns:a16="http://schemas.microsoft.com/office/drawing/2014/main" id="{85E6B31C-FAC4-4C34-A1E3-8D9AD5C08E70}"/>
              </a:ext>
            </a:extLst>
          </p:cNvPr>
          <p:cNvSpPr txBox="1"/>
          <p:nvPr/>
        </p:nvSpPr>
        <p:spPr>
          <a:xfrm>
            <a:off x="1393046" y="358595"/>
            <a:ext cx="6334426" cy="461665"/>
          </a:xfrm>
          <a:prstGeom prst="rect">
            <a:avLst/>
          </a:prstGeom>
          <a:noFill/>
        </p:spPr>
        <p:txBody>
          <a:bodyPr wrap="none" rtlCol="0">
            <a:spAutoFit/>
          </a:bodyPr>
          <a:lstStyle/>
          <a:p>
            <a:r>
              <a:rPr lang="en-US" sz="2400" b="1" dirty="0">
                <a:solidFill>
                  <a:srgbClr val="7030A0"/>
                </a:solidFill>
              </a:rPr>
              <a:t>Example of window stresses of 650 MHz coupler</a:t>
            </a:r>
          </a:p>
        </p:txBody>
      </p:sp>
      <p:sp>
        <p:nvSpPr>
          <p:cNvPr id="7" name="Date Placeholder 6">
            <a:extLst>
              <a:ext uri="{FF2B5EF4-FFF2-40B4-BE49-F238E27FC236}">
                <a16:creationId xmlns:a16="http://schemas.microsoft.com/office/drawing/2014/main" id="{AD9B40CA-B834-4876-B0D9-F168873D867C}"/>
              </a:ext>
            </a:extLst>
          </p:cNvPr>
          <p:cNvSpPr>
            <a:spLocks noGrp="1"/>
          </p:cNvSpPr>
          <p:nvPr>
            <p:ph type="dt" sz="half" idx="10"/>
          </p:nvPr>
        </p:nvSpPr>
        <p:spPr/>
        <p:txBody>
          <a:bodyPr/>
          <a:lstStyle/>
          <a:p>
            <a:fld id="{55CC737C-2FF6-4125-85A8-1C73F9B3916E}" type="datetime1">
              <a:rPr lang="en-US" smtClean="0"/>
              <a:t>9/3/2018</a:t>
            </a:fld>
            <a:endParaRPr lang="en-US"/>
          </a:p>
        </p:txBody>
      </p:sp>
      <p:sp>
        <p:nvSpPr>
          <p:cNvPr id="8" name="Footer Placeholder 7">
            <a:extLst>
              <a:ext uri="{FF2B5EF4-FFF2-40B4-BE49-F238E27FC236}">
                <a16:creationId xmlns:a16="http://schemas.microsoft.com/office/drawing/2014/main" id="{C84D264D-F64E-47D2-B006-FC0ADEA2F781}"/>
              </a:ext>
            </a:extLst>
          </p:cNvPr>
          <p:cNvSpPr>
            <a:spLocks noGrp="1"/>
          </p:cNvSpPr>
          <p:nvPr>
            <p:ph type="ftr" sz="quarter" idx="11"/>
          </p:nvPr>
        </p:nvSpPr>
        <p:spPr>
          <a:xfrm>
            <a:off x="2138962" y="6356351"/>
            <a:ext cx="4771792" cy="365125"/>
          </a:xfrm>
        </p:spPr>
        <p:txBody>
          <a:bodyPr/>
          <a:lstStyle/>
          <a:p>
            <a:r>
              <a:rPr lang="en-US" dirty="0"/>
              <a:t>"Experience in the design of fundamental couplers", S. Kazakov, Mumbai</a:t>
            </a:r>
          </a:p>
        </p:txBody>
      </p:sp>
      <p:sp>
        <p:nvSpPr>
          <p:cNvPr id="9" name="Slide Number Placeholder 8">
            <a:extLst>
              <a:ext uri="{FF2B5EF4-FFF2-40B4-BE49-F238E27FC236}">
                <a16:creationId xmlns:a16="http://schemas.microsoft.com/office/drawing/2014/main" id="{843B8281-719F-4C8C-A250-9D7BD8D53EEA}"/>
              </a:ext>
            </a:extLst>
          </p:cNvPr>
          <p:cNvSpPr>
            <a:spLocks noGrp="1"/>
          </p:cNvSpPr>
          <p:nvPr>
            <p:ph type="sldNum" sz="quarter" idx="12"/>
          </p:nvPr>
        </p:nvSpPr>
        <p:spPr/>
        <p:txBody>
          <a:bodyPr/>
          <a:lstStyle/>
          <a:p>
            <a:fld id="{D88A3123-6FEB-437B-BB27-48C5D6B1ECD2}" type="slidenum">
              <a:rPr lang="en-US" smtClean="0"/>
              <a:t>35</a:t>
            </a:fld>
            <a:endParaRPr lang="en-US"/>
          </a:p>
        </p:txBody>
      </p:sp>
    </p:spTree>
    <p:extLst>
      <p:ext uri="{BB962C8B-B14F-4D97-AF65-F5344CB8AC3E}">
        <p14:creationId xmlns:p14="http://schemas.microsoft.com/office/powerpoint/2010/main" val="804650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17FF8-3715-45F7-A43C-01C32C3D1E57}"/>
              </a:ext>
            </a:extLst>
          </p:cNvPr>
          <p:cNvSpPr>
            <a:spLocks noGrp="1"/>
          </p:cNvSpPr>
          <p:nvPr>
            <p:ph type="dt" sz="half" idx="10"/>
          </p:nvPr>
        </p:nvSpPr>
        <p:spPr/>
        <p:txBody>
          <a:bodyPr/>
          <a:lstStyle/>
          <a:p>
            <a:fld id="{1DA5868E-B180-44D8-9565-4FE1211055FF}" type="datetime1">
              <a:rPr lang="en-US" smtClean="0"/>
              <a:t>9/3/2018</a:t>
            </a:fld>
            <a:endParaRPr lang="en-US"/>
          </a:p>
        </p:txBody>
      </p:sp>
      <p:sp>
        <p:nvSpPr>
          <p:cNvPr id="3" name="Footer Placeholder 2">
            <a:extLst>
              <a:ext uri="{FF2B5EF4-FFF2-40B4-BE49-F238E27FC236}">
                <a16:creationId xmlns:a16="http://schemas.microsoft.com/office/drawing/2014/main" id="{4AE3414F-EC68-4B89-A455-BFEF0518CE25}"/>
              </a:ext>
            </a:extLst>
          </p:cNvPr>
          <p:cNvSpPr>
            <a:spLocks noGrp="1"/>
          </p:cNvSpPr>
          <p:nvPr>
            <p:ph type="ftr" sz="quarter" idx="11"/>
          </p:nvPr>
        </p:nvSpPr>
        <p:spPr>
          <a:xfrm>
            <a:off x="1987062" y="6356351"/>
            <a:ext cx="5222630" cy="365125"/>
          </a:xfrm>
        </p:spPr>
        <p:txBody>
          <a:bodyPr/>
          <a:lstStyle/>
          <a:p>
            <a:r>
              <a:rPr lang="en-US" dirty="0"/>
              <a:t>"Experience in the design of fundamental couplers", S. Kazakov, Mumbai</a:t>
            </a:r>
          </a:p>
        </p:txBody>
      </p:sp>
      <p:sp>
        <p:nvSpPr>
          <p:cNvPr id="4" name="Slide Number Placeholder 3">
            <a:extLst>
              <a:ext uri="{FF2B5EF4-FFF2-40B4-BE49-F238E27FC236}">
                <a16:creationId xmlns:a16="http://schemas.microsoft.com/office/drawing/2014/main" id="{4D056FD8-EFAF-4855-A842-804A7C4E1143}"/>
              </a:ext>
            </a:extLst>
          </p:cNvPr>
          <p:cNvSpPr>
            <a:spLocks noGrp="1"/>
          </p:cNvSpPr>
          <p:nvPr>
            <p:ph type="sldNum" sz="quarter" idx="12"/>
          </p:nvPr>
        </p:nvSpPr>
        <p:spPr/>
        <p:txBody>
          <a:bodyPr/>
          <a:lstStyle/>
          <a:p>
            <a:fld id="{D88A3123-6FEB-437B-BB27-48C5D6B1ECD2}" type="slidenum">
              <a:rPr lang="en-US" smtClean="0"/>
              <a:t>36</a:t>
            </a:fld>
            <a:endParaRPr lang="en-US"/>
          </a:p>
        </p:txBody>
      </p:sp>
      <p:pic>
        <p:nvPicPr>
          <p:cNvPr id="5" name="Content Placeholder 6">
            <a:extLst>
              <a:ext uri="{FF2B5EF4-FFF2-40B4-BE49-F238E27FC236}">
                <a16:creationId xmlns:a16="http://schemas.microsoft.com/office/drawing/2014/main" id="{562DA3C2-CF97-402A-A1CB-D6A79BFAD1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27" r="7984"/>
          <a:stretch/>
        </p:blipFill>
        <p:spPr>
          <a:xfrm>
            <a:off x="486230" y="2070910"/>
            <a:ext cx="3980259" cy="2716180"/>
          </a:xfrm>
          <a:prstGeom prst="rect">
            <a:avLst/>
          </a:prstGeom>
        </p:spPr>
      </p:pic>
      <p:pic>
        <p:nvPicPr>
          <p:cNvPr id="6" name="Picture 5">
            <a:extLst>
              <a:ext uri="{FF2B5EF4-FFF2-40B4-BE49-F238E27FC236}">
                <a16:creationId xmlns:a16="http://schemas.microsoft.com/office/drawing/2014/main" id="{FA71CDE4-3E6E-447C-AB20-652C25A846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50" b="22700"/>
          <a:stretch/>
        </p:blipFill>
        <p:spPr>
          <a:xfrm>
            <a:off x="4791809" y="1913133"/>
            <a:ext cx="3428568" cy="2831958"/>
          </a:xfrm>
          <a:prstGeom prst="rect">
            <a:avLst/>
          </a:prstGeom>
          <a:ln>
            <a:solidFill>
              <a:srgbClr val="0070C0"/>
            </a:solidFill>
          </a:ln>
        </p:spPr>
      </p:pic>
      <p:sp>
        <p:nvSpPr>
          <p:cNvPr id="7" name="TextBox 6">
            <a:extLst>
              <a:ext uri="{FF2B5EF4-FFF2-40B4-BE49-F238E27FC236}">
                <a16:creationId xmlns:a16="http://schemas.microsoft.com/office/drawing/2014/main" id="{FDF99436-D519-4A16-8240-CFC62C33B28E}"/>
              </a:ext>
            </a:extLst>
          </p:cNvPr>
          <p:cNvSpPr txBox="1"/>
          <p:nvPr/>
        </p:nvSpPr>
        <p:spPr>
          <a:xfrm>
            <a:off x="323569" y="444984"/>
            <a:ext cx="8496862" cy="923330"/>
          </a:xfrm>
          <a:prstGeom prst="rect">
            <a:avLst/>
          </a:prstGeom>
          <a:noFill/>
        </p:spPr>
        <p:txBody>
          <a:bodyPr wrap="square" rtlCol="0">
            <a:spAutoFit/>
          </a:bodyPr>
          <a:lstStyle/>
          <a:p>
            <a:r>
              <a:rPr lang="en-US" dirty="0">
                <a:solidFill>
                  <a:srgbClr val="0070C0"/>
                </a:solidFill>
              </a:rPr>
              <a:t>Another approach is use for shell materials with the thermal expansion close to ceramic thermal expansion.  Example – RF window for SPS 200, CERN.  Shell made of Titanium. Ceramics is brazed directly into shell without sleeves.</a:t>
            </a:r>
          </a:p>
        </p:txBody>
      </p:sp>
      <p:sp>
        <p:nvSpPr>
          <p:cNvPr id="8" name="Rectangle 7">
            <a:extLst>
              <a:ext uri="{FF2B5EF4-FFF2-40B4-BE49-F238E27FC236}">
                <a16:creationId xmlns:a16="http://schemas.microsoft.com/office/drawing/2014/main" id="{FC307EAB-0FB2-45A4-AE5D-3403352F0F17}"/>
              </a:ext>
            </a:extLst>
          </p:cNvPr>
          <p:cNvSpPr/>
          <p:nvPr/>
        </p:nvSpPr>
        <p:spPr>
          <a:xfrm>
            <a:off x="1360631" y="5017722"/>
            <a:ext cx="6859746" cy="369332"/>
          </a:xfrm>
          <a:prstGeom prst="rect">
            <a:avLst/>
          </a:prstGeom>
        </p:spPr>
        <p:txBody>
          <a:bodyPr wrap="square">
            <a:spAutoFit/>
          </a:bodyPr>
          <a:lstStyle/>
          <a:p>
            <a:r>
              <a:rPr lang="en-US" dirty="0"/>
              <a:t> (eric.montesinos@cern.ch, CERN FPC status and perspectives)</a:t>
            </a:r>
            <a:endParaRPr lang="en-GB" dirty="0"/>
          </a:p>
        </p:txBody>
      </p:sp>
    </p:spTree>
    <p:extLst>
      <p:ext uri="{BB962C8B-B14F-4D97-AF65-F5344CB8AC3E}">
        <p14:creationId xmlns:p14="http://schemas.microsoft.com/office/powerpoint/2010/main" val="2454655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2889CB-40DF-48A3-8BB2-BA1E70ACE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4961082"/>
            <a:ext cx="2958643" cy="1395269"/>
          </a:xfrm>
          <a:prstGeom prst="rect">
            <a:avLst/>
          </a:prstGeom>
        </p:spPr>
      </p:pic>
      <p:sp>
        <p:nvSpPr>
          <p:cNvPr id="4" name="TextBox 3">
            <a:extLst>
              <a:ext uri="{FF2B5EF4-FFF2-40B4-BE49-F238E27FC236}">
                <a16:creationId xmlns:a16="http://schemas.microsoft.com/office/drawing/2014/main" id="{C102AC31-1B54-4DB1-817E-4FC89C130404}"/>
              </a:ext>
            </a:extLst>
          </p:cNvPr>
          <p:cNvSpPr txBox="1"/>
          <p:nvPr/>
        </p:nvSpPr>
        <p:spPr>
          <a:xfrm>
            <a:off x="2378956" y="160811"/>
            <a:ext cx="3550428" cy="400110"/>
          </a:xfrm>
          <a:prstGeom prst="rect">
            <a:avLst/>
          </a:prstGeom>
          <a:noFill/>
        </p:spPr>
        <p:txBody>
          <a:bodyPr wrap="square" rtlCol="0">
            <a:spAutoFit/>
          </a:bodyPr>
          <a:lstStyle/>
          <a:p>
            <a:r>
              <a:rPr lang="en-US" sz="2000" b="1" dirty="0">
                <a:solidFill>
                  <a:srgbClr val="7030A0"/>
                </a:solidFill>
              </a:rPr>
              <a:t>Antenna tip and coupling.</a:t>
            </a:r>
          </a:p>
        </p:txBody>
      </p:sp>
      <p:pic>
        <p:nvPicPr>
          <p:cNvPr id="6" name="Picture 5">
            <a:extLst>
              <a:ext uri="{FF2B5EF4-FFF2-40B4-BE49-F238E27FC236}">
                <a16:creationId xmlns:a16="http://schemas.microsoft.com/office/drawing/2014/main" id="{EADAFEA3-1449-4428-A079-AAA6CA42D0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977" y="4764524"/>
            <a:ext cx="2634197" cy="1434440"/>
          </a:xfrm>
          <a:prstGeom prst="rect">
            <a:avLst/>
          </a:prstGeom>
        </p:spPr>
      </p:pic>
      <p:sp>
        <p:nvSpPr>
          <p:cNvPr id="7" name="TextBox 6">
            <a:extLst>
              <a:ext uri="{FF2B5EF4-FFF2-40B4-BE49-F238E27FC236}">
                <a16:creationId xmlns:a16="http://schemas.microsoft.com/office/drawing/2014/main" id="{4AF08D80-87BA-4106-B2B4-A62384116CC9}"/>
              </a:ext>
            </a:extLst>
          </p:cNvPr>
          <p:cNvSpPr txBox="1"/>
          <p:nvPr/>
        </p:nvSpPr>
        <p:spPr>
          <a:xfrm>
            <a:off x="160162" y="572079"/>
            <a:ext cx="8623353" cy="646331"/>
          </a:xfrm>
          <a:prstGeom prst="rect">
            <a:avLst/>
          </a:prstGeom>
          <a:noFill/>
        </p:spPr>
        <p:txBody>
          <a:bodyPr wrap="square" rtlCol="0">
            <a:spAutoFit/>
          </a:bodyPr>
          <a:lstStyle/>
          <a:p>
            <a:r>
              <a:rPr lang="en-US" dirty="0">
                <a:solidFill>
                  <a:srgbClr val="0070C0"/>
                </a:solidFill>
              </a:rPr>
              <a:t>Configuration of 650 MHz cavity and coupler is not axial symmetrical ( relative to axis of antenna).</a:t>
            </a:r>
          </a:p>
        </p:txBody>
      </p:sp>
      <p:grpSp>
        <p:nvGrpSpPr>
          <p:cNvPr id="16" name="Group 15">
            <a:extLst>
              <a:ext uri="{FF2B5EF4-FFF2-40B4-BE49-F238E27FC236}">
                <a16:creationId xmlns:a16="http://schemas.microsoft.com/office/drawing/2014/main" id="{874A7341-ABF8-4322-952A-4A678CD183DE}"/>
              </a:ext>
            </a:extLst>
          </p:cNvPr>
          <p:cNvGrpSpPr/>
          <p:nvPr/>
        </p:nvGrpSpPr>
        <p:grpSpPr>
          <a:xfrm>
            <a:off x="2103114" y="988726"/>
            <a:ext cx="3928410" cy="3049518"/>
            <a:chOff x="2088573" y="1328699"/>
            <a:chExt cx="4197927" cy="3395192"/>
          </a:xfrm>
        </p:grpSpPr>
        <p:grpSp>
          <p:nvGrpSpPr>
            <p:cNvPr id="10" name="Group 9">
              <a:extLst>
                <a:ext uri="{FF2B5EF4-FFF2-40B4-BE49-F238E27FC236}">
                  <a16:creationId xmlns:a16="http://schemas.microsoft.com/office/drawing/2014/main" id="{B8E4976A-086B-4120-BEF2-4C11AFAD4057}"/>
                </a:ext>
              </a:extLst>
            </p:cNvPr>
            <p:cNvGrpSpPr/>
            <p:nvPr/>
          </p:nvGrpSpPr>
          <p:grpSpPr>
            <a:xfrm>
              <a:off x="2088573" y="1660785"/>
              <a:ext cx="4197927" cy="3063106"/>
              <a:chOff x="2088573" y="1539179"/>
              <a:chExt cx="4197927" cy="3063106"/>
            </a:xfrm>
          </p:grpSpPr>
          <p:pic>
            <p:nvPicPr>
              <p:cNvPr id="8" name="Picture 7">
                <a:extLst>
                  <a:ext uri="{FF2B5EF4-FFF2-40B4-BE49-F238E27FC236}">
                    <a16:creationId xmlns:a16="http://schemas.microsoft.com/office/drawing/2014/main" id="{15126B10-42BF-48D7-B99C-7C394645929C}"/>
                  </a:ext>
                </a:extLst>
              </p:cNvPr>
              <p:cNvPicPr>
                <a:picLocks noChangeAspect="1"/>
              </p:cNvPicPr>
              <p:nvPr/>
            </p:nvPicPr>
            <p:blipFill>
              <a:blip r:embed="rId4"/>
              <a:stretch>
                <a:fillRect/>
              </a:stretch>
            </p:blipFill>
            <p:spPr>
              <a:xfrm>
                <a:off x="2088573" y="1539179"/>
                <a:ext cx="4131195" cy="2953681"/>
              </a:xfrm>
              <a:prstGeom prst="rect">
                <a:avLst/>
              </a:prstGeom>
            </p:spPr>
          </p:pic>
          <p:sp>
            <p:nvSpPr>
              <p:cNvPr id="9" name="Rectangle 8">
                <a:extLst>
                  <a:ext uri="{FF2B5EF4-FFF2-40B4-BE49-F238E27FC236}">
                    <a16:creationId xmlns:a16="http://schemas.microsoft.com/office/drawing/2014/main" id="{F604B145-2DC8-4575-B67B-0AFE8AAB7126}"/>
                  </a:ext>
                </a:extLst>
              </p:cNvPr>
              <p:cNvSpPr/>
              <p:nvPr/>
            </p:nvSpPr>
            <p:spPr>
              <a:xfrm>
                <a:off x="5372100" y="3851031"/>
                <a:ext cx="914400" cy="751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161CF22A-EF0C-4390-AA5E-7F8602726923}"/>
                </a:ext>
              </a:extLst>
            </p:cNvPr>
            <p:cNvCxnSpPr>
              <a:cxnSpLocks/>
            </p:cNvCxnSpPr>
            <p:nvPr/>
          </p:nvCxnSpPr>
          <p:spPr>
            <a:xfrm>
              <a:off x="5433646" y="1356015"/>
              <a:ext cx="140677" cy="842062"/>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E7EC5B-B388-42FB-A12C-7990BD74D39C}"/>
                </a:ext>
              </a:extLst>
            </p:cNvPr>
            <p:cNvSpPr txBox="1"/>
            <p:nvPr/>
          </p:nvSpPr>
          <p:spPr>
            <a:xfrm>
              <a:off x="4898435" y="1328699"/>
              <a:ext cx="535211" cy="369332"/>
            </a:xfrm>
            <a:prstGeom prst="rect">
              <a:avLst/>
            </a:prstGeom>
            <a:noFill/>
          </p:spPr>
          <p:txBody>
            <a:bodyPr wrap="none" rtlCol="0">
              <a:spAutoFit/>
            </a:bodyPr>
            <a:lstStyle/>
            <a:p>
              <a:r>
                <a:rPr lang="en-US" dirty="0"/>
                <a:t>axis</a:t>
              </a:r>
            </a:p>
          </p:txBody>
        </p:sp>
      </p:grpSp>
      <p:sp>
        <p:nvSpPr>
          <p:cNvPr id="17" name="TextBox 16">
            <a:extLst>
              <a:ext uri="{FF2B5EF4-FFF2-40B4-BE49-F238E27FC236}">
                <a16:creationId xmlns:a16="http://schemas.microsoft.com/office/drawing/2014/main" id="{17BC222F-70CA-4143-88DF-4A0F6B4B96ED}"/>
              </a:ext>
            </a:extLst>
          </p:cNvPr>
          <p:cNvSpPr txBox="1"/>
          <p:nvPr/>
        </p:nvSpPr>
        <p:spPr>
          <a:xfrm>
            <a:off x="222876" y="4118193"/>
            <a:ext cx="8768585" cy="646331"/>
          </a:xfrm>
          <a:prstGeom prst="rect">
            <a:avLst/>
          </a:prstGeom>
          <a:noFill/>
        </p:spPr>
        <p:txBody>
          <a:bodyPr wrap="square" rtlCol="0">
            <a:spAutoFit/>
          </a:bodyPr>
          <a:lstStyle/>
          <a:p>
            <a:r>
              <a:rPr lang="en-US" dirty="0">
                <a:solidFill>
                  <a:srgbClr val="0070C0"/>
                </a:solidFill>
              </a:rPr>
              <a:t>We found that optimal (maximum coupling) shape of antenna tip should be non axial symmetrical as well.  Optimal shape, “goose foot”,  is presented on drawing. </a:t>
            </a:r>
          </a:p>
        </p:txBody>
      </p:sp>
      <p:sp>
        <p:nvSpPr>
          <p:cNvPr id="18" name="Date Placeholder 17">
            <a:extLst>
              <a:ext uri="{FF2B5EF4-FFF2-40B4-BE49-F238E27FC236}">
                <a16:creationId xmlns:a16="http://schemas.microsoft.com/office/drawing/2014/main" id="{6CB1429F-69BB-40FE-B0F1-8D56137D3198}"/>
              </a:ext>
            </a:extLst>
          </p:cNvPr>
          <p:cNvSpPr>
            <a:spLocks noGrp="1"/>
          </p:cNvSpPr>
          <p:nvPr>
            <p:ph type="dt" sz="half" idx="10"/>
          </p:nvPr>
        </p:nvSpPr>
        <p:spPr/>
        <p:txBody>
          <a:bodyPr/>
          <a:lstStyle/>
          <a:p>
            <a:fld id="{CFDFCB68-5F7F-4A9B-94B9-2255B84384E5}" type="datetime1">
              <a:rPr lang="en-US" smtClean="0"/>
              <a:t>9/3/2018</a:t>
            </a:fld>
            <a:endParaRPr lang="en-US"/>
          </a:p>
        </p:txBody>
      </p:sp>
      <p:sp>
        <p:nvSpPr>
          <p:cNvPr id="19" name="Footer Placeholder 18">
            <a:extLst>
              <a:ext uri="{FF2B5EF4-FFF2-40B4-BE49-F238E27FC236}">
                <a16:creationId xmlns:a16="http://schemas.microsoft.com/office/drawing/2014/main" id="{DF5D05E0-328F-4CB8-A7DA-C4C632280888}"/>
              </a:ext>
            </a:extLst>
          </p:cNvPr>
          <p:cNvSpPr>
            <a:spLocks noGrp="1"/>
          </p:cNvSpPr>
          <p:nvPr>
            <p:ph type="ftr" sz="quarter" idx="11"/>
          </p:nvPr>
        </p:nvSpPr>
        <p:spPr>
          <a:xfrm>
            <a:off x="2204772" y="6356351"/>
            <a:ext cx="5055608" cy="365125"/>
          </a:xfrm>
        </p:spPr>
        <p:txBody>
          <a:bodyPr/>
          <a:lstStyle/>
          <a:p>
            <a:r>
              <a:rPr lang="en-US" dirty="0"/>
              <a:t>"Experience in the design of fundamental couplers", S. Kazakov, Mumbai</a:t>
            </a:r>
          </a:p>
        </p:txBody>
      </p:sp>
      <p:sp>
        <p:nvSpPr>
          <p:cNvPr id="20" name="Slide Number Placeholder 19">
            <a:extLst>
              <a:ext uri="{FF2B5EF4-FFF2-40B4-BE49-F238E27FC236}">
                <a16:creationId xmlns:a16="http://schemas.microsoft.com/office/drawing/2014/main" id="{29C365E1-7E8F-4CF9-A871-D48F790FF356}"/>
              </a:ext>
            </a:extLst>
          </p:cNvPr>
          <p:cNvSpPr>
            <a:spLocks noGrp="1"/>
          </p:cNvSpPr>
          <p:nvPr>
            <p:ph type="sldNum" sz="quarter" idx="12"/>
          </p:nvPr>
        </p:nvSpPr>
        <p:spPr/>
        <p:txBody>
          <a:bodyPr/>
          <a:lstStyle/>
          <a:p>
            <a:fld id="{D88A3123-6FEB-437B-BB27-48C5D6B1ECD2}" type="slidenum">
              <a:rPr lang="en-US" smtClean="0"/>
              <a:t>37</a:t>
            </a:fld>
            <a:endParaRPr lang="en-US"/>
          </a:p>
        </p:txBody>
      </p:sp>
    </p:spTree>
    <p:extLst>
      <p:ext uri="{BB962C8B-B14F-4D97-AF65-F5344CB8AC3E}">
        <p14:creationId xmlns:p14="http://schemas.microsoft.com/office/powerpoint/2010/main" val="96197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770" y="837279"/>
            <a:ext cx="3575810" cy="29274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505" y="1468051"/>
            <a:ext cx="2948884" cy="2458181"/>
          </a:xfrm>
          <a:prstGeom prst="rect">
            <a:avLst/>
          </a:prstGeom>
        </p:spPr>
      </p:pic>
      <p:sp>
        <p:nvSpPr>
          <p:cNvPr id="5" name="TextBox 4"/>
          <p:cNvSpPr txBox="1"/>
          <p:nvPr/>
        </p:nvSpPr>
        <p:spPr>
          <a:xfrm>
            <a:off x="554595" y="1115731"/>
            <a:ext cx="2900794" cy="369332"/>
          </a:xfrm>
          <a:prstGeom prst="rect">
            <a:avLst/>
          </a:prstGeom>
          <a:noFill/>
        </p:spPr>
        <p:txBody>
          <a:bodyPr wrap="none" rtlCol="0">
            <a:spAutoFit/>
          </a:bodyPr>
          <a:lstStyle/>
          <a:p>
            <a:r>
              <a:rPr lang="en-US" b="1" dirty="0">
                <a:solidFill>
                  <a:srgbClr val="0070C0"/>
                </a:solidFill>
              </a:rPr>
              <a:t>LB 650 MHz cavity  coupling:</a:t>
            </a:r>
          </a:p>
        </p:txBody>
      </p:sp>
      <p:sp>
        <p:nvSpPr>
          <p:cNvPr id="4" name="TextBox 3">
            <a:extLst>
              <a:ext uri="{FF2B5EF4-FFF2-40B4-BE49-F238E27FC236}">
                <a16:creationId xmlns:a16="http://schemas.microsoft.com/office/drawing/2014/main" id="{F4E62E75-6C84-48F8-814C-2B48A344E7AE}"/>
              </a:ext>
            </a:extLst>
          </p:cNvPr>
          <p:cNvSpPr txBox="1"/>
          <p:nvPr/>
        </p:nvSpPr>
        <p:spPr>
          <a:xfrm>
            <a:off x="237393" y="113923"/>
            <a:ext cx="8906608" cy="923330"/>
          </a:xfrm>
          <a:prstGeom prst="rect">
            <a:avLst/>
          </a:prstGeom>
          <a:noFill/>
        </p:spPr>
        <p:txBody>
          <a:bodyPr wrap="square" rtlCol="0">
            <a:spAutoFit/>
          </a:bodyPr>
          <a:lstStyle/>
          <a:p>
            <a:r>
              <a:rPr lang="en-US" dirty="0">
                <a:solidFill>
                  <a:srgbClr val="0070C0"/>
                </a:solidFill>
              </a:rPr>
              <a:t>“Goose foot” increase coupling, decries antenna penetration and heating, allow to change coupling by antenna rotation. As simulations show the coupling can be change by more then 4 times.</a:t>
            </a:r>
          </a:p>
        </p:txBody>
      </p:sp>
      <p:pic>
        <p:nvPicPr>
          <p:cNvPr id="6" name="Picture 5">
            <a:extLst>
              <a:ext uri="{FF2B5EF4-FFF2-40B4-BE49-F238E27FC236}">
                <a16:creationId xmlns:a16="http://schemas.microsoft.com/office/drawing/2014/main" id="{AD6E1A60-E29D-4DCF-AE5D-A99C941BF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4427620"/>
            <a:ext cx="2784007" cy="2293856"/>
          </a:xfrm>
          <a:prstGeom prst="rect">
            <a:avLst/>
          </a:prstGeom>
        </p:spPr>
      </p:pic>
      <p:pic>
        <p:nvPicPr>
          <p:cNvPr id="7" name="Picture 6">
            <a:extLst>
              <a:ext uri="{FF2B5EF4-FFF2-40B4-BE49-F238E27FC236}">
                <a16:creationId xmlns:a16="http://schemas.microsoft.com/office/drawing/2014/main" id="{533AA035-5CBA-414E-B352-C46EC2F68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672" y="3830782"/>
            <a:ext cx="3306005" cy="2754387"/>
          </a:xfrm>
          <a:prstGeom prst="rect">
            <a:avLst/>
          </a:prstGeom>
        </p:spPr>
      </p:pic>
      <p:sp>
        <p:nvSpPr>
          <p:cNvPr id="8" name="TextBox 7">
            <a:extLst>
              <a:ext uri="{FF2B5EF4-FFF2-40B4-BE49-F238E27FC236}">
                <a16:creationId xmlns:a16="http://schemas.microsoft.com/office/drawing/2014/main" id="{F8E55CD4-097B-41F4-94D1-244159D89370}"/>
              </a:ext>
            </a:extLst>
          </p:cNvPr>
          <p:cNvSpPr txBox="1"/>
          <p:nvPr/>
        </p:nvSpPr>
        <p:spPr>
          <a:xfrm>
            <a:off x="628650" y="4088935"/>
            <a:ext cx="2948884" cy="369332"/>
          </a:xfrm>
          <a:prstGeom prst="rect">
            <a:avLst/>
          </a:prstGeom>
          <a:noFill/>
        </p:spPr>
        <p:txBody>
          <a:bodyPr wrap="none" rtlCol="0">
            <a:spAutoFit/>
          </a:bodyPr>
          <a:lstStyle/>
          <a:p>
            <a:r>
              <a:rPr lang="en-US" b="1" dirty="0">
                <a:solidFill>
                  <a:srgbClr val="0070C0"/>
                </a:solidFill>
              </a:rPr>
              <a:t>HB 650 MHz cavity  coupling:</a:t>
            </a:r>
          </a:p>
        </p:txBody>
      </p:sp>
      <p:sp>
        <p:nvSpPr>
          <p:cNvPr id="9" name="Date Placeholder 8">
            <a:extLst>
              <a:ext uri="{FF2B5EF4-FFF2-40B4-BE49-F238E27FC236}">
                <a16:creationId xmlns:a16="http://schemas.microsoft.com/office/drawing/2014/main" id="{25C83BC5-47D9-4F29-844E-AA2C9A89B9B3}"/>
              </a:ext>
            </a:extLst>
          </p:cNvPr>
          <p:cNvSpPr>
            <a:spLocks noGrp="1"/>
          </p:cNvSpPr>
          <p:nvPr>
            <p:ph type="dt" sz="half" idx="10"/>
          </p:nvPr>
        </p:nvSpPr>
        <p:spPr/>
        <p:txBody>
          <a:bodyPr/>
          <a:lstStyle/>
          <a:p>
            <a:fld id="{0D11AFDC-A630-485D-A63A-2ABC8E457D47}" type="datetime1">
              <a:rPr lang="en-US" smtClean="0"/>
              <a:t>9/3/2018</a:t>
            </a:fld>
            <a:endParaRPr lang="en-US"/>
          </a:p>
        </p:txBody>
      </p:sp>
      <p:sp>
        <p:nvSpPr>
          <p:cNvPr id="10" name="Footer Placeholder 9">
            <a:extLst>
              <a:ext uri="{FF2B5EF4-FFF2-40B4-BE49-F238E27FC236}">
                <a16:creationId xmlns:a16="http://schemas.microsoft.com/office/drawing/2014/main" id="{E3B2B2A8-0F6B-4FCA-AB8F-DAEAEDD8589F}"/>
              </a:ext>
            </a:extLst>
          </p:cNvPr>
          <p:cNvSpPr>
            <a:spLocks noGrp="1"/>
          </p:cNvSpPr>
          <p:nvPr>
            <p:ph type="ftr" sz="quarter" idx="11"/>
          </p:nvPr>
        </p:nvSpPr>
        <p:spPr>
          <a:xfrm>
            <a:off x="2180492" y="6402607"/>
            <a:ext cx="4783015" cy="365125"/>
          </a:xfrm>
        </p:spPr>
        <p:txBody>
          <a:bodyPr/>
          <a:lstStyle/>
          <a:p>
            <a:r>
              <a:rPr lang="en-US" dirty="0"/>
              <a:t>"Experience in the design of fundamental couplers", S. Kazakov, Mumbai</a:t>
            </a:r>
          </a:p>
        </p:txBody>
      </p:sp>
      <p:sp>
        <p:nvSpPr>
          <p:cNvPr id="11" name="Slide Number Placeholder 10">
            <a:extLst>
              <a:ext uri="{FF2B5EF4-FFF2-40B4-BE49-F238E27FC236}">
                <a16:creationId xmlns:a16="http://schemas.microsoft.com/office/drawing/2014/main" id="{4FE68BB7-2682-43D8-9FE4-B87F0518D75B}"/>
              </a:ext>
            </a:extLst>
          </p:cNvPr>
          <p:cNvSpPr>
            <a:spLocks noGrp="1"/>
          </p:cNvSpPr>
          <p:nvPr>
            <p:ph type="sldNum" sz="quarter" idx="12"/>
          </p:nvPr>
        </p:nvSpPr>
        <p:spPr/>
        <p:txBody>
          <a:bodyPr/>
          <a:lstStyle/>
          <a:p>
            <a:fld id="{D88A3123-6FEB-437B-BB27-48C5D6B1ECD2}" type="slidenum">
              <a:rPr lang="en-US" smtClean="0"/>
              <a:t>38</a:t>
            </a:fld>
            <a:endParaRPr lang="en-US"/>
          </a:p>
        </p:txBody>
      </p:sp>
    </p:spTree>
    <p:extLst>
      <p:ext uri="{BB962C8B-B14F-4D97-AF65-F5344CB8AC3E}">
        <p14:creationId xmlns:p14="http://schemas.microsoft.com/office/powerpoint/2010/main" val="177280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2CFF06-A635-4B10-92EF-6FB223D3DAC4}"/>
              </a:ext>
            </a:extLst>
          </p:cNvPr>
          <p:cNvSpPr txBox="1"/>
          <p:nvPr/>
        </p:nvSpPr>
        <p:spPr>
          <a:xfrm>
            <a:off x="3377199" y="296637"/>
            <a:ext cx="1927515" cy="400110"/>
          </a:xfrm>
          <a:prstGeom prst="rect">
            <a:avLst/>
          </a:prstGeom>
          <a:noFill/>
        </p:spPr>
        <p:txBody>
          <a:bodyPr wrap="none" rtlCol="0">
            <a:spAutoFit/>
          </a:bodyPr>
          <a:lstStyle/>
          <a:p>
            <a:r>
              <a:rPr lang="en-US" sz="2000" b="1" dirty="0">
                <a:solidFill>
                  <a:srgbClr val="7030A0"/>
                </a:solidFill>
              </a:rPr>
              <a:t>Coupler testing. </a:t>
            </a:r>
          </a:p>
        </p:txBody>
      </p:sp>
      <p:pic>
        <p:nvPicPr>
          <p:cNvPr id="4" name="Picture 3">
            <a:extLst>
              <a:ext uri="{FF2B5EF4-FFF2-40B4-BE49-F238E27FC236}">
                <a16:creationId xmlns:a16="http://schemas.microsoft.com/office/drawing/2014/main" id="{5B5DFF76-1568-46E3-954A-70F7FB011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637" y="1861398"/>
            <a:ext cx="5772641" cy="3749677"/>
          </a:xfrm>
          <a:prstGeom prst="rect">
            <a:avLst/>
          </a:prstGeom>
        </p:spPr>
      </p:pic>
      <p:sp>
        <p:nvSpPr>
          <p:cNvPr id="5" name="TextBox 4">
            <a:extLst>
              <a:ext uri="{FF2B5EF4-FFF2-40B4-BE49-F238E27FC236}">
                <a16:creationId xmlns:a16="http://schemas.microsoft.com/office/drawing/2014/main" id="{91282898-5B2D-43D6-99D3-48425A8126F8}"/>
              </a:ext>
            </a:extLst>
          </p:cNvPr>
          <p:cNvSpPr txBox="1"/>
          <p:nvPr/>
        </p:nvSpPr>
        <p:spPr>
          <a:xfrm>
            <a:off x="796525" y="1002890"/>
            <a:ext cx="7088864" cy="646331"/>
          </a:xfrm>
          <a:prstGeom prst="rect">
            <a:avLst/>
          </a:prstGeom>
          <a:noFill/>
        </p:spPr>
        <p:txBody>
          <a:bodyPr wrap="none" rtlCol="0">
            <a:spAutoFit/>
          </a:bodyPr>
          <a:lstStyle/>
          <a:p>
            <a:r>
              <a:rPr lang="en-US" dirty="0">
                <a:solidFill>
                  <a:srgbClr val="0070C0"/>
                </a:solidFill>
              </a:rPr>
              <a:t>Usually  couplers are tested in pairs to provide vacuum between couplers.</a:t>
            </a:r>
          </a:p>
          <a:p>
            <a:r>
              <a:rPr lang="en-US" dirty="0">
                <a:solidFill>
                  <a:srgbClr val="0070C0"/>
                </a:solidFill>
              </a:rPr>
              <a:t>Typical configuration is presented at the drawing:</a:t>
            </a:r>
          </a:p>
        </p:txBody>
      </p:sp>
      <p:sp>
        <p:nvSpPr>
          <p:cNvPr id="6" name="Date Placeholder 5">
            <a:extLst>
              <a:ext uri="{FF2B5EF4-FFF2-40B4-BE49-F238E27FC236}">
                <a16:creationId xmlns:a16="http://schemas.microsoft.com/office/drawing/2014/main" id="{E208551D-17DE-4C68-8476-6BF455C10EBD}"/>
              </a:ext>
            </a:extLst>
          </p:cNvPr>
          <p:cNvSpPr>
            <a:spLocks noGrp="1"/>
          </p:cNvSpPr>
          <p:nvPr>
            <p:ph type="dt" sz="half" idx="10"/>
          </p:nvPr>
        </p:nvSpPr>
        <p:spPr/>
        <p:txBody>
          <a:bodyPr/>
          <a:lstStyle/>
          <a:p>
            <a:fld id="{8E4C3835-7BF6-4801-B6CC-21030BB0156F}" type="datetime1">
              <a:rPr lang="en-US" smtClean="0"/>
              <a:t>9/3/2018</a:t>
            </a:fld>
            <a:endParaRPr lang="en-US"/>
          </a:p>
        </p:txBody>
      </p:sp>
      <p:sp>
        <p:nvSpPr>
          <p:cNvPr id="7" name="Footer Placeholder 6">
            <a:extLst>
              <a:ext uri="{FF2B5EF4-FFF2-40B4-BE49-F238E27FC236}">
                <a16:creationId xmlns:a16="http://schemas.microsoft.com/office/drawing/2014/main" id="{F841B772-1D9C-4DAD-8E65-0FD150CBEE5A}"/>
              </a:ext>
            </a:extLst>
          </p:cNvPr>
          <p:cNvSpPr>
            <a:spLocks noGrp="1"/>
          </p:cNvSpPr>
          <p:nvPr>
            <p:ph type="ftr" sz="quarter" idx="11"/>
          </p:nvPr>
        </p:nvSpPr>
        <p:spPr>
          <a:xfrm>
            <a:off x="2373923" y="6356351"/>
            <a:ext cx="5064369" cy="365125"/>
          </a:xfrm>
        </p:spPr>
        <p:txBody>
          <a:bodyPr/>
          <a:lstStyle/>
          <a:p>
            <a:r>
              <a:rPr lang="en-US" dirty="0"/>
              <a:t>"Experience in the design of fundamental couplers", S. Kazakov, Mumbai</a:t>
            </a:r>
          </a:p>
        </p:txBody>
      </p:sp>
      <p:sp>
        <p:nvSpPr>
          <p:cNvPr id="8" name="Slide Number Placeholder 7">
            <a:extLst>
              <a:ext uri="{FF2B5EF4-FFF2-40B4-BE49-F238E27FC236}">
                <a16:creationId xmlns:a16="http://schemas.microsoft.com/office/drawing/2014/main" id="{F2A7B318-E5C0-4317-B185-8EB80BB9034D}"/>
              </a:ext>
            </a:extLst>
          </p:cNvPr>
          <p:cNvSpPr>
            <a:spLocks noGrp="1"/>
          </p:cNvSpPr>
          <p:nvPr>
            <p:ph type="sldNum" sz="quarter" idx="12"/>
          </p:nvPr>
        </p:nvSpPr>
        <p:spPr/>
        <p:txBody>
          <a:bodyPr/>
          <a:lstStyle/>
          <a:p>
            <a:fld id="{D88A3123-6FEB-437B-BB27-48C5D6B1ECD2}" type="slidenum">
              <a:rPr lang="en-US" smtClean="0"/>
              <a:t>39</a:t>
            </a:fld>
            <a:endParaRPr lang="en-US"/>
          </a:p>
        </p:txBody>
      </p:sp>
    </p:spTree>
    <p:extLst>
      <p:ext uri="{BB962C8B-B14F-4D97-AF65-F5344CB8AC3E}">
        <p14:creationId xmlns:p14="http://schemas.microsoft.com/office/powerpoint/2010/main" val="241449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35AA9F-EC28-47DB-B75C-AE95733B7AED}"/>
              </a:ext>
            </a:extLst>
          </p:cNvPr>
          <p:cNvSpPr txBox="1"/>
          <p:nvPr/>
        </p:nvSpPr>
        <p:spPr>
          <a:xfrm>
            <a:off x="668216" y="612844"/>
            <a:ext cx="8106508" cy="5355312"/>
          </a:xfrm>
          <a:prstGeom prst="rect">
            <a:avLst/>
          </a:prstGeom>
          <a:noFill/>
        </p:spPr>
        <p:txBody>
          <a:bodyPr wrap="square" rtlCol="0">
            <a:spAutoFit/>
          </a:bodyPr>
          <a:lstStyle/>
          <a:p>
            <a:r>
              <a:rPr lang="en-US" dirty="0">
                <a:solidFill>
                  <a:srgbClr val="7030A0"/>
                </a:solidFill>
              </a:rPr>
              <a:t>  To reduce the thermal heat flow from room temperature the walls of coupler have to be as thin as possible. Reducing a wall thickness we reduce a mechanical strength of coupler.</a:t>
            </a:r>
          </a:p>
          <a:p>
            <a:r>
              <a:rPr lang="en-US" dirty="0">
                <a:solidFill>
                  <a:srgbClr val="0070C0"/>
                </a:solidFill>
              </a:rPr>
              <a:t>  Coupler should be short enough to fit into cryomodule and should be long enough to have high thermal resistance.</a:t>
            </a:r>
          </a:p>
          <a:p>
            <a:r>
              <a:rPr lang="en-US" dirty="0">
                <a:solidFill>
                  <a:srgbClr val="7030A0"/>
                </a:solidFill>
              </a:rPr>
              <a:t>  Coupler has to transmit RF power with minimum losses and isolate vacuum of cavity from atmosphere. So we need to use material which is transparent for RF and vacuum tight. Typically it is alumna ceramics (Al</a:t>
            </a:r>
            <a:r>
              <a:rPr lang="en-US" sz="2400" baseline="-25000" dirty="0">
                <a:solidFill>
                  <a:srgbClr val="7030A0"/>
                </a:solidFill>
              </a:rPr>
              <a:t>2</a:t>
            </a:r>
            <a:r>
              <a:rPr lang="en-US" dirty="0">
                <a:solidFill>
                  <a:srgbClr val="7030A0"/>
                </a:solidFill>
              </a:rPr>
              <a:t>O</a:t>
            </a:r>
            <a:r>
              <a:rPr lang="en-US" sz="2400" baseline="-25000" dirty="0">
                <a:solidFill>
                  <a:srgbClr val="7030A0"/>
                </a:solidFill>
              </a:rPr>
              <a:t>3</a:t>
            </a:r>
            <a:r>
              <a:rPr lang="en-US" dirty="0">
                <a:solidFill>
                  <a:srgbClr val="7030A0"/>
                </a:solidFill>
              </a:rPr>
              <a:t>). Ceramics has to be reliably joined with metal environment (brazed). The purer the ceramics, the lower RF the losses. The purer the ceramics, the harder it is to braze.</a:t>
            </a:r>
          </a:p>
          <a:p>
            <a:r>
              <a:rPr lang="en-US" dirty="0">
                <a:solidFill>
                  <a:srgbClr val="0070C0"/>
                </a:solidFill>
              </a:rPr>
              <a:t>  During cool down and warming  up the parts of coupler (and cavity) change the sizes. Coupler has to include bellows which changes sizes and isolate cavity or cryomodule vacuum form atmosphere. </a:t>
            </a:r>
            <a:endParaRPr lang="en-US" dirty="0"/>
          </a:p>
          <a:p>
            <a:r>
              <a:rPr lang="en-US" dirty="0">
                <a:solidFill>
                  <a:srgbClr val="7030A0"/>
                </a:solidFill>
              </a:rPr>
              <a:t>  Superconductive cavity is sensitive to magnetic field. Coupler has to made of non-magnetic material. </a:t>
            </a:r>
          </a:p>
          <a:p>
            <a:endParaRPr lang="en-US" dirty="0"/>
          </a:p>
          <a:p>
            <a:r>
              <a:rPr lang="en-US" dirty="0">
                <a:solidFill>
                  <a:srgbClr val="7030A0"/>
                </a:solidFill>
              </a:rPr>
              <a:t>Etc. , etc.</a:t>
            </a:r>
          </a:p>
          <a:p>
            <a:endParaRPr lang="en-US" dirty="0"/>
          </a:p>
          <a:p>
            <a:r>
              <a:rPr lang="en-US" b="1" dirty="0">
                <a:solidFill>
                  <a:srgbClr val="0070C0"/>
                </a:solidFill>
              </a:rPr>
              <a:t>Coupler design is finding compromises. </a:t>
            </a:r>
          </a:p>
        </p:txBody>
      </p:sp>
      <p:sp>
        <p:nvSpPr>
          <p:cNvPr id="3" name="Date Placeholder 2">
            <a:extLst>
              <a:ext uri="{FF2B5EF4-FFF2-40B4-BE49-F238E27FC236}">
                <a16:creationId xmlns:a16="http://schemas.microsoft.com/office/drawing/2014/main" id="{1BCFD326-AC74-490B-99DB-8A071F3B5FF4}"/>
              </a:ext>
            </a:extLst>
          </p:cNvPr>
          <p:cNvSpPr>
            <a:spLocks noGrp="1"/>
          </p:cNvSpPr>
          <p:nvPr>
            <p:ph type="dt" sz="half" idx="10"/>
          </p:nvPr>
        </p:nvSpPr>
        <p:spPr/>
        <p:txBody>
          <a:bodyPr/>
          <a:lstStyle/>
          <a:p>
            <a:fld id="{F95BDF81-E1CE-44B4-8B9D-662552FB52BB}" type="datetime1">
              <a:rPr lang="en-US" smtClean="0"/>
              <a:t>9/3/2018</a:t>
            </a:fld>
            <a:endParaRPr lang="en-US"/>
          </a:p>
        </p:txBody>
      </p:sp>
      <p:sp>
        <p:nvSpPr>
          <p:cNvPr id="4" name="Footer Placeholder 3">
            <a:extLst>
              <a:ext uri="{FF2B5EF4-FFF2-40B4-BE49-F238E27FC236}">
                <a16:creationId xmlns:a16="http://schemas.microsoft.com/office/drawing/2014/main" id="{08F83D87-A11E-42B7-A4B0-91387CC292F1}"/>
              </a:ext>
            </a:extLst>
          </p:cNvPr>
          <p:cNvSpPr>
            <a:spLocks noGrp="1"/>
          </p:cNvSpPr>
          <p:nvPr>
            <p:ph type="ftr" sz="quarter" idx="11"/>
          </p:nvPr>
        </p:nvSpPr>
        <p:spPr>
          <a:xfrm>
            <a:off x="2180492" y="6356351"/>
            <a:ext cx="4914900" cy="365125"/>
          </a:xfrm>
        </p:spPr>
        <p:txBody>
          <a:bodyPr/>
          <a:lstStyle/>
          <a:p>
            <a:r>
              <a:rPr lang="en-US" dirty="0"/>
              <a:t>"Experience in the design of fundamental couplers", S. Kazakov, Mumbai</a:t>
            </a:r>
          </a:p>
        </p:txBody>
      </p:sp>
      <p:sp>
        <p:nvSpPr>
          <p:cNvPr id="5" name="Slide Number Placeholder 4">
            <a:extLst>
              <a:ext uri="{FF2B5EF4-FFF2-40B4-BE49-F238E27FC236}">
                <a16:creationId xmlns:a16="http://schemas.microsoft.com/office/drawing/2014/main" id="{79183E0F-B4F9-4620-9F50-74DD420CD46E}"/>
              </a:ext>
            </a:extLst>
          </p:cNvPr>
          <p:cNvSpPr>
            <a:spLocks noGrp="1"/>
          </p:cNvSpPr>
          <p:nvPr>
            <p:ph type="sldNum" sz="quarter" idx="12"/>
          </p:nvPr>
        </p:nvSpPr>
        <p:spPr/>
        <p:txBody>
          <a:bodyPr/>
          <a:lstStyle/>
          <a:p>
            <a:fld id="{D88A3123-6FEB-437B-BB27-48C5D6B1ECD2}" type="slidenum">
              <a:rPr lang="en-US" smtClean="0"/>
              <a:t>4</a:t>
            </a:fld>
            <a:endParaRPr lang="en-US"/>
          </a:p>
        </p:txBody>
      </p:sp>
    </p:spTree>
    <p:extLst>
      <p:ext uri="{BB962C8B-B14F-4D97-AF65-F5344CB8AC3E}">
        <p14:creationId xmlns:p14="http://schemas.microsoft.com/office/powerpoint/2010/main" val="3268953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6B0AD-EB30-4A67-9D86-8632465A0384}"/>
              </a:ext>
            </a:extLst>
          </p:cNvPr>
          <p:cNvSpPr txBox="1"/>
          <p:nvPr/>
        </p:nvSpPr>
        <p:spPr>
          <a:xfrm>
            <a:off x="276956" y="276933"/>
            <a:ext cx="8590085" cy="1754326"/>
          </a:xfrm>
          <a:prstGeom prst="rect">
            <a:avLst/>
          </a:prstGeom>
          <a:noFill/>
        </p:spPr>
        <p:txBody>
          <a:bodyPr wrap="square" rtlCol="0">
            <a:spAutoFit/>
          </a:bodyPr>
          <a:lstStyle/>
          <a:p>
            <a:r>
              <a:rPr lang="en-US" dirty="0">
                <a:solidFill>
                  <a:srgbClr val="0070C0"/>
                </a:solidFill>
              </a:rPr>
              <a:t>In our test of 325 MHz couplers we use the similar configuration, but instead of matched load we use movable short and installed the mobile reflector between RF source and test setup. Reflector partly transmits RF power and partly reflects. This configuration allows to organize a resonance between short and reflector. It increases testing power by several times, about 5 times in our case. Using 10 kW solid state amplifier we can test couplers up to 50 kW, full reflection.  </a:t>
            </a:r>
          </a:p>
        </p:txBody>
      </p:sp>
      <p:pic>
        <p:nvPicPr>
          <p:cNvPr id="3" name="Picture 2">
            <a:extLst>
              <a:ext uri="{FF2B5EF4-FFF2-40B4-BE49-F238E27FC236}">
                <a16:creationId xmlns:a16="http://schemas.microsoft.com/office/drawing/2014/main" id="{6EF34209-DBDE-454A-AC65-DDF6B134D2D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69956" y="2097636"/>
            <a:ext cx="5084759" cy="1230924"/>
          </a:xfrm>
          <a:prstGeom prst="rect">
            <a:avLst/>
          </a:prstGeom>
        </p:spPr>
      </p:pic>
      <p:pic>
        <p:nvPicPr>
          <p:cNvPr id="4" name="Picture 3">
            <a:extLst>
              <a:ext uri="{FF2B5EF4-FFF2-40B4-BE49-F238E27FC236}">
                <a16:creationId xmlns:a16="http://schemas.microsoft.com/office/drawing/2014/main" id="{42F252B0-54E2-4901-965D-7FC34520A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533" y="3698708"/>
            <a:ext cx="6919790" cy="3009287"/>
          </a:xfrm>
          <a:prstGeom prst="rect">
            <a:avLst/>
          </a:prstGeom>
        </p:spPr>
      </p:pic>
      <p:sp>
        <p:nvSpPr>
          <p:cNvPr id="5" name="Date Placeholder 4">
            <a:extLst>
              <a:ext uri="{FF2B5EF4-FFF2-40B4-BE49-F238E27FC236}">
                <a16:creationId xmlns:a16="http://schemas.microsoft.com/office/drawing/2014/main" id="{FD11F307-838C-4850-A44C-7B58CEE291DD}"/>
              </a:ext>
            </a:extLst>
          </p:cNvPr>
          <p:cNvSpPr>
            <a:spLocks noGrp="1"/>
          </p:cNvSpPr>
          <p:nvPr>
            <p:ph type="dt" sz="half" idx="10"/>
          </p:nvPr>
        </p:nvSpPr>
        <p:spPr/>
        <p:txBody>
          <a:bodyPr/>
          <a:lstStyle/>
          <a:p>
            <a:fld id="{5F780658-1557-4D43-BD14-A5CE0757A11D}" type="datetime1">
              <a:rPr lang="en-US" smtClean="0"/>
              <a:t>9/3/2018</a:t>
            </a:fld>
            <a:endParaRPr lang="en-US"/>
          </a:p>
        </p:txBody>
      </p:sp>
      <p:sp>
        <p:nvSpPr>
          <p:cNvPr id="6" name="Footer Placeholder 5">
            <a:extLst>
              <a:ext uri="{FF2B5EF4-FFF2-40B4-BE49-F238E27FC236}">
                <a16:creationId xmlns:a16="http://schemas.microsoft.com/office/drawing/2014/main" id="{BE43F1AD-D50A-4410-A597-6FD138774A3C}"/>
              </a:ext>
            </a:extLst>
          </p:cNvPr>
          <p:cNvSpPr>
            <a:spLocks noGrp="1"/>
          </p:cNvSpPr>
          <p:nvPr>
            <p:ph type="ftr" sz="quarter" idx="11"/>
          </p:nvPr>
        </p:nvSpPr>
        <p:spPr>
          <a:xfrm>
            <a:off x="1512277" y="6398504"/>
            <a:ext cx="5292969" cy="365125"/>
          </a:xfrm>
        </p:spPr>
        <p:txBody>
          <a:bodyPr/>
          <a:lstStyle/>
          <a:p>
            <a:r>
              <a:rPr lang="en-US" dirty="0"/>
              <a:t>"Experience in the design of fundamental couplers", S. Kazakov, Mumbai</a:t>
            </a:r>
          </a:p>
        </p:txBody>
      </p:sp>
      <p:sp>
        <p:nvSpPr>
          <p:cNvPr id="7" name="Slide Number Placeholder 6">
            <a:extLst>
              <a:ext uri="{FF2B5EF4-FFF2-40B4-BE49-F238E27FC236}">
                <a16:creationId xmlns:a16="http://schemas.microsoft.com/office/drawing/2014/main" id="{7CBCB00D-039A-4B43-BA82-E9E9FCD2BED5}"/>
              </a:ext>
            </a:extLst>
          </p:cNvPr>
          <p:cNvSpPr>
            <a:spLocks noGrp="1"/>
          </p:cNvSpPr>
          <p:nvPr>
            <p:ph type="sldNum" sz="quarter" idx="12"/>
          </p:nvPr>
        </p:nvSpPr>
        <p:spPr/>
        <p:txBody>
          <a:bodyPr/>
          <a:lstStyle/>
          <a:p>
            <a:fld id="{D88A3123-6FEB-437B-BB27-48C5D6B1ECD2}" type="slidenum">
              <a:rPr lang="en-US" smtClean="0"/>
              <a:t>40</a:t>
            </a:fld>
            <a:endParaRPr lang="en-US"/>
          </a:p>
        </p:txBody>
      </p:sp>
    </p:spTree>
    <p:extLst>
      <p:ext uri="{BB962C8B-B14F-4D97-AF65-F5344CB8AC3E}">
        <p14:creationId xmlns:p14="http://schemas.microsoft.com/office/powerpoint/2010/main" val="2097311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238E78-A3AF-4845-A538-136B3F2ACBC5}"/>
              </a:ext>
            </a:extLst>
          </p:cNvPr>
          <p:cNvSpPr txBox="1"/>
          <p:nvPr/>
        </p:nvSpPr>
        <p:spPr>
          <a:xfrm>
            <a:off x="413239" y="386862"/>
            <a:ext cx="8449408" cy="1754326"/>
          </a:xfrm>
          <a:prstGeom prst="rect">
            <a:avLst/>
          </a:prstGeom>
          <a:noFill/>
        </p:spPr>
        <p:txBody>
          <a:bodyPr wrap="square" rtlCol="0">
            <a:spAutoFit/>
          </a:bodyPr>
          <a:lstStyle/>
          <a:p>
            <a:r>
              <a:rPr lang="en-US" dirty="0">
                <a:solidFill>
                  <a:srgbClr val="0070C0"/>
                </a:solidFill>
              </a:rPr>
              <a:t>In our case the coupling cavity is rather transmission line with two quarter–wave supports then cavity. It provide wide passband, low fields and losses. Cavity made of pure stainless steel (no copper coating). Internal rods and supports are made of copper. Antennas of couplers have no mechanical contacts with internal copper rods. Electrically they connected through small capacitive gaps. Diameter of cavity was chosen as 6’’ to avoid </a:t>
            </a:r>
            <a:r>
              <a:rPr lang="en-US" dirty="0" err="1">
                <a:solidFill>
                  <a:srgbClr val="0070C0"/>
                </a:solidFill>
              </a:rPr>
              <a:t>multipactor</a:t>
            </a:r>
            <a:r>
              <a:rPr lang="en-US" dirty="0">
                <a:solidFill>
                  <a:srgbClr val="0070C0"/>
                </a:solidFill>
              </a:rPr>
              <a:t> in operating range of power.    </a:t>
            </a:r>
          </a:p>
        </p:txBody>
      </p:sp>
      <p:pic>
        <p:nvPicPr>
          <p:cNvPr id="3" name="Picture 2">
            <a:extLst>
              <a:ext uri="{FF2B5EF4-FFF2-40B4-BE49-F238E27FC236}">
                <a16:creationId xmlns:a16="http://schemas.microsoft.com/office/drawing/2014/main" id="{8C302397-2C1B-4229-9831-80CA74433E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458" y="3138144"/>
            <a:ext cx="4680820" cy="3528987"/>
          </a:xfrm>
          <a:prstGeom prst="rect">
            <a:avLst/>
          </a:prstGeom>
        </p:spPr>
      </p:pic>
      <p:pic>
        <p:nvPicPr>
          <p:cNvPr id="4" name="Picture 3">
            <a:extLst>
              <a:ext uri="{FF2B5EF4-FFF2-40B4-BE49-F238E27FC236}">
                <a16:creationId xmlns:a16="http://schemas.microsoft.com/office/drawing/2014/main" id="{0EAFA7ED-984A-4258-A425-0A332B956B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592" y="3354298"/>
            <a:ext cx="3877408" cy="2994848"/>
          </a:xfrm>
          <a:prstGeom prst="rect">
            <a:avLst/>
          </a:prstGeom>
        </p:spPr>
      </p:pic>
      <p:sp>
        <p:nvSpPr>
          <p:cNvPr id="5" name="TextBox 4">
            <a:extLst>
              <a:ext uri="{FF2B5EF4-FFF2-40B4-BE49-F238E27FC236}">
                <a16:creationId xmlns:a16="http://schemas.microsoft.com/office/drawing/2014/main" id="{685027FB-F8D2-4E64-A921-C73C61953BC8}"/>
              </a:ext>
            </a:extLst>
          </p:cNvPr>
          <p:cNvSpPr txBox="1"/>
          <p:nvPr/>
        </p:nvSpPr>
        <p:spPr>
          <a:xfrm>
            <a:off x="1063869" y="2486099"/>
            <a:ext cx="3258200" cy="369332"/>
          </a:xfrm>
          <a:prstGeom prst="rect">
            <a:avLst/>
          </a:prstGeom>
          <a:noFill/>
        </p:spPr>
        <p:txBody>
          <a:bodyPr wrap="none" rtlCol="0">
            <a:spAutoFit/>
          </a:bodyPr>
          <a:lstStyle/>
          <a:p>
            <a:r>
              <a:rPr lang="en-US" b="1" dirty="0">
                <a:solidFill>
                  <a:srgbClr val="7030A0"/>
                </a:solidFill>
              </a:rPr>
              <a:t>Configuration of coupling cavity.</a:t>
            </a:r>
          </a:p>
        </p:txBody>
      </p:sp>
      <p:sp>
        <p:nvSpPr>
          <p:cNvPr id="6" name="Date Placeholder 5">
            <a:extLst>
              <a:ext uri="{FF2B5EF4-FFF2-40B4-BE49-F238E27FC236}">
                <a16:creationId xmlns:a16="http://schemas.microsoft.com/office/drawing/2014/main" id="{01662189-49E3-4679-B9A1-6E5121061218}"/>
              </a:ext>
            </a:extLst>
          </p:cNvPr>
          <p:cNvSpPr>
            <a:spLocks noGrp="1"/>
          </p:cNvSpPr>
          <p:nvPr>
            <p:ph type="dt" sz="half" idx="10"/>
          </p:nvPr>
        </p:nvSpPr>
        <p:spPr/>
        <p:txBody>
          <a:bodyPr/>
          <a:lstStyle/>
          <a:p>
            <a:fld id="{7EA631A4-063B-49E7-A76A-280A23D70082}" type="datetime1">
              <a:rPr lang="en-US" smtClean="0"/>
              <a:t>9/3/2018</a:t>
            </a:fld>
            <a:endParaRPr lang="en-US"/>
          </a:p>
        </p:txBody>
      </p:sp>
      <p:sp>
        <p:nvSpPr>
          <p:cNvPr id="7" name="Footer Placeholder 6">
            <a:extLst>
              <a:ext uri="{FF2B5EF4-FFF2-40B4-BE49-F238E27FC236}">
                <a16:creationId xmlns:a16="http://schemas.microsoft.com/office/drawing/2014/main" id="{45371C59-628C-4A9D-93A7-34AF0F46FBFA}"/>
              </a:ext>
            </a:extLst>
          </p:cNvPr>
          <p:cNvSpPr>
            <a:spLocks noGrp="1"/>
          </p:cNvSpPr>
          <p:nvPr>
            <p:ph type="ftr" sz="quarter" idx="11"/>
          </p:nvPr>
        </p:nvSpPr>
        <p:spPr>
          <a:xfrm>
            <a:off x="2365130" y="6461858"/>
            <a:ext cx="5011616" cy="365125"/>
          </a:xfrm>
        </p:spPr>
        <p:txBody>
          <a:bodyPr/>
          <a:lstStyle/>
          <a:p>
            <a:r>
              <a:rPr lang="en-US" dirty="0"/>
              <a:t>"Experience in the design of fundamental couplers", S. Kazakov, Mumbai</a:t>
            </a:r>
          </a:p>
        </p:txBody>
      </p:sp>
      <p:sp>
        <p:nvSpPr>
          <p:cNvPr id="8" name="Slide Number Placeholder 7">
            <a:extLst>
              <a:ext uri="{FF2B5EF4-FFF2-40B4-BE49-F238E27FC236}">
                <a16:creationId xmlns:a16="http://schemas.microsoft.com/office/drawing/2014/main" id="{36956287-55EF-4F6A-BC8A-421F950F16D3}"/>
              </a:ext>
            </a:extLst>
          </p:cNvPr>
          <p:cNvSpPr>
            <a:spLocks noGrp="1"/>
          </p:cNvSpPr>
          <p:nvPr>
            <p:ph type="sldNum" sz="quarter" idx="12"/>
          </p:nvPr>
        </p:nvSpPr>
        <p:spPr/>
        <p:txBody>
          <a:bodyPr/>
          <a:lstStyle/>
          <a:p>
            <a:fld id="{D88A3123-6FEB-437B-BB27-48C5D6B1ECD2}" type="slidenum">
              <a:rPr lang="en-US" smtClean="0"/>
              <a:t>41</a:t>
            </a:fld>
            <a:endParaRPr lang="en-US"/>
          </a:p>
        </p:txBody>
      </p:sp>
    </p:spTree>
    <p:extLst>
      <p:ext uri="{BB962C8B-B14F-4D97-AF65-F5344CB8AC3E}">
        <p14:creationId xmlns:p14="http://schemas.microsoft.com/office/powerpoint/2010/main" val="1185498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B4939-0185-436C-9AB9-7612582AE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523" y="337910"/>
            <a:ext cx="4123592" cy="3091090"/>
          </a:xfrm>
          <a:prstGeom prst="rect">
            <a:avLst/>
          </a:prstGeom>
        </p:spPr>
      </p:pic>
      <p:pic>
        <p:nvPicPr>
          <p:cNvPr id="3" name="Picture 2">
            <a:extLst>
              <a:ext uri="{FF2B5EF4-FFF2-40B4-BE49-F238E27FC236}">
                <a16:creationId xmlns:a16="http://schemas.microsoft.com/office/drawing/2014/main" id="{4B155C0E-FC8C-4E1C-9E14-6D1125B92C8A}"/>
              </a:ext>
            </a:extLst>
          </p:cNvPr>
          <p:cNvPicPr>
            <a:picLocks noChangeAspect="1"/>
          </p:cNvPicPr>
          <p:nvPr/>
        </p:nvPicPr>
        <p:blipFill>
          <a:blip r:embed="rId3"/>
          <a:stretch>
            <a:fillRect/>
          </a:stretch>
        </p:blipFill>
        <p:spPr>
          <a:xfrm>
            <a:off x="386863" y="3020157"/>
            <a:ext cx="5618284" cy="3745524"/>
          </a:xfrm>
          <a:prstGeom prst="rect">
            <a:avLst/>
          </a:prstGeom>
        </p:spPr>
      </p:pic>
      <p:sp>
        <p:nvSpPr>
          <p:cNvPr id="4" name="TextBox 3">
            <a:extLst>
              <a:ext uri="{FF2B5EF4-FFF2-40B4-BE49-F238E27FC236}">
                <a16:creationId xmlns:a16="http://schemas.microsoft.com/office/drawing/2014/main" id="{E6B400C4-1E9D-4F20-9094-032643B07E84}"/>
              </a:ext>
            </a:extLst>
          </p:cNvPr>
          <p:cNvSpPr txBox="1"/>
          <p:nvPr/>
        </p:nvSpPr>
        <p:spPr>
          <a:xfrm>
            <a:off x="386863" y="828840"/>
            <a:ext cx="4254626" cy="523220"/>
          </a:xfrm>
          <a:prstGeom prst="rect">
            <a:avLst/>
          </a:prstGeom>
          <a:noFill/>
        </p:spPr>
        <p:txBody>
          <a:bodyPr wrap="none" rtlCol="0">
            <a:spAutoFit/>
          </a:bodyPr>
          <a:lstStyle/>
          <a:p>
            <a:r>
              <a:rPr lang="en-US" sz="2800" b="1" dirty="0">
                <a:solidFill>
                  <a:srgbClr val="7030A0"/>
                </a:solidFill>
              </a:rPr>
              <a:t>325 MHz coupler test stand</a:t>
            </a:r>
          </a:p>
        </p:txBody>
      </p:sp>
      <p:sp>
        <p:nvSpPr>
          <p:cNvPr id="5" name="Date Placeholder 4">
            <a:extLst>
              <a:ext uri="{FF2B5EF4-FFF2-40B4-BE49-F238E27FC236}">
                <a16:creationId xmlns:a16="http://schemas.microsoft.com/office/drawing/2014/main" id="{4F998560-C5B3-4124-B55D-C474E8DA5B0E}"/>
              </a:ext>
            </a:extLst>
          </p:cNvPr>
          <p:cNvSpPr>
            <a:spLocks noGrp="1"/>
          </p:cNvSpPr>
          <p:nvPr>
            <p:ph type="dt" sz="half" idx="10"/>
          </p:nvPr>
        </p:nvSpPr>
        <p:spPr/>
        <p:txBody>
          <a:bodyPr/>
          <a:lstStyle/>
          <a:p>
            <a:fld id="{29AE469E-95F7-4420-A224-3C66FE3A4F46}" type="datetime1">
              <a:rPr lang="en-US" smtClean="0"/>
              <a:t>9/3/2018</a:t>
            </a:fld>
            <a:endParaRPr lang="en-US"/>
          </a:p>
        </p:txBody>
      </p:sp>
      <p:sp>
        <p:nvSpPr>
          <p:cNvPr id="6" name="Footer Placeholder 5">
            <a:extLst>
              <a:ext uri="{FF2B5EF4-FFF2-40B4-BE49-F238E27FC236}">
                <a16:creationId xmlns:a16="http://schemas.microsoft.com/office/drawing/2014/main" id="{E9E7AA0D-B7A4-47BB-81CF-934E3E105ECD}"/>
              </a:ext>
            </a:extLst>
          </p:cNvPr>
          <p:cNvSpPr>
            <a:spLocks noGrp="1"/>
          </p:cNvSpPr>
          <p:nvPr>
            <p:ph type="ftr" sz="quarter" idx="11"/>
          </p:nvPr>
        </p:nvSpPr>
        <p:spPr/>
        <p:txBody>
          <a:bodyPr/>
          <a:lstStyle/>
          <a:p>
            <a:r>
              <a:rPr lang="en-US"/>
              <a:t>"Experience in the design of fundamental couplers", S. Kazakov, Mumbai</a:t>
            </a:r>
          </a:p>
        </p:txBody>
      </p:sp>
      <p:sp>
        <p:nvSpPr>
          <p:cNvPr id="7" name="Slide Number Placeholder 6">
            <a:extLst>
              <a:ext uri="{FF2B5EF4-FFF2-40B4-BE49-F238E27FC236}">
                <a16:creationId xmlns:a16="http://schemas.microsoft.com/office/drawing/2014/main" id="{02DDAD63-FA84-4900-87BC-56A6A103D752}"/>
              </a:ext>
            </a:extLst>
          </p:cNvPr>
          <p:cNvSpPr>
            <a:spLocks noGrp="1"/>
          </p:cNvSpPr>
          <p:nvPr>
            <p:ph type="sldNum" sz="quarter" idx="12"/>
          </p:nvPr>
        </p:nvSpPr>
        <p:spPr/>
        <p:txBody>
          <a:bodyPr/>
          <a:lstStyle/>
          <a:p>
            <a:fld id="{D88A3123-6FEB-437B-BB27-48C5D6B1ECD2}" type="slidenum">
              <a:rPr lang="en-US" smtClean="0"/>
              <a:t>42</a:t>
            </a:fld>
            <a:endParaRPr lang="en-US"/>
          </a:p>
        </p:txBody>
      </p:sp>
    </p:spTree>
    <p:extLst>
      <p:ext uri="{BB962C8B-B14F-4D97-AF65-F5344CB8AC3E}">
        <p14:creationId xmlns:p14="http://schemas.microsoft.com/office/powerpoint/2010/main" val="1800207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2C01EE-8138-4310-9563-944BA6B8B6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571" y="442244"/>
            <a:ext cx="5386936" cy="3366373"/>
          </a:xfrm>
          <a:prstGeom prst="rect">
            <a:avLst/>
          </a:prstGeom>
        </p:spPr>
      </p:pic>
      <p:pic>
        <p:nvPicPr>
          <p:cNvPr id="3" name="Picture 2">
            <a:extLst>
              <a:ext uri="{FF2B5EF4-FFF2-40B4-BE49-F238E27FC236}">
                <a16:creationId xmlns:a16="http://schemas.microsoft.com/office/drawing/2014/main" id="{09DB7DD3-1F06-423A-8EA7-A7B8817CC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304" y="2681289"/>
            <a:ext cx="4822581" cy="3616935"/>
          </a:xfrm>
          <a:prstGeom prst="rect">
            <a:avLst/>
          </a:prstGeom>
        </p:spPr>
      </p:pic>
      <p:sp>
        <p:nvSpPr>
          <p:cNvPr id="4" name="TextBox 3">
            <a:extLst>
              <a:ext uri="{FF2B5EF4-FFF2-40B4-BE49-F238E27FC236}">
                <a16:creationId xmlns:a16="http://schemas.microsoft.com/office/drawing/2014/main" id="{66B85E80-93AC-4060-8461-2220740B575E}"/>
              </a:ext>
            </a:extLst>
          </p:cNvPr>
          <p:cNvSpPr txBox="1"/>
          <p:nvPr/>
        </p:nvSpPr>
        <p:spPr>
          <a:xfrm>
            <a:off x="782515" y="232241"/>
            <a:ext cx="7350370" cy="400110"/>
          </a:xfrm>
          <a:prstGeom prst="rect">
            <a:avLst/>
          </a:prstGeom>
          <a:noFill/>
        </p:spPr>
        <p:txBody>
          <a:bodyPr wrap="square" rtlCol="0">
            <a:spAutoFit/>
          </a:bodyPr>
          <a:lstStyle/>
          <a:p>
            <a:r>
              <a:rPr lang="en-US" sz="2000" b="1" dirty="0">
                <a:solidFill>
                  <a:srgbClr val="7030A0"/>
                </a:solidFill>
              </a:rPr>
              <a:t>Coaxial reflector. It allows to increase testing power up to 5 times.</a:t>
            </a:r>
          </a:p>
        </p:txBody>
      </p:sp>
      <p:sp>
        <p:nvSpPr>
          <p:cNvPr id="6" name="TextBox 5">
            <a:extLst>
              <a:ext uri="{FF2B5EF4-FFF2-40B4-BE49-F238E27FC236}">
                <a16:creationId xmlns:a16="http://schemas.microsoft.com/office/drawing/2014/main" id="{1F117E45-F260-4BA4-9444-0BA2CCCFE6F6}"/>
              </a:ext>
            </a:extLst>
          </p:cNvPr>
          <p:cNvSpPr txBox="1"/>
          <p:nvPr/>
        </p:nvSpPr>
        <p:spPr>
          <a:xfrm>
            <a:off x="5351783" y="1113393"/>
            <a:ext cx="3577646" cy="369332"/>
          </a:xfrm>
          <a:prstGeom prst="rect">
            <a:avLst/>
          </a:prstGeom>
          <a:noFill/>
        </p:spPr>
        <p:txBody>
          <a:bodyPr wrap="none" rtlCol="0">
            <a:spAutoFit/>
          </a:bodyPr>
          <a:lstStyle/>
          <a:p>
            <a:r>
              <a:rPr lang="en-US" b="1" dirty="0">
                <a:solidFill>
                  <a:srgbClr val="0070C0"/>
                </a:solidFill>
              </a:rPr>
              <a:t>RF source: SS, 10 kW, CW, 325 </a:t>
            </a:r>
            <a:r>
              <a:rPr lang="en-US" b="1" dirty="0" err="1">
                <a:solidFill>
                  <a:srgbClr val="0070C0"/>
                </a:solidFill>
              </a:rPr>
              <a:t>MHz.</a:t>
            </a:r>
            <a:endParaRPr lang="en-US" b="1" dirty="0">
              <a:solidFill>
                <a:srgbClr val="0070C0"/>
              </a:solidFill>
            </a:endParaRPr>
          </a:p>
        </p:txBody>
      </p:sp>
      <p:sp>
        <p:nvSpPr>
          <p:cNvPr id="7" name="TextBox 6">
            <a:extLst>
              <a:ext uri="{FF2B5EF4-FFF2-40B4-BE49-F238E27FC236}">
                <a16:creationId xmlns:a16="http://schemas.microsoft.com/office/drawing/2014/main" id="{A6E124C1-4F2B-4FCD-8671-4372094E4472}"/>
              </a:ext>
            </a:extLst>
          </p:cNvPr>
          <p:cNvSpPr txBox="1"/>
          <p:nvPr/>
        </p:nvSpPr>
        <p:spPr>
          <a:xfrm>
            <a:off x="5351783" y="1647809"/>
            <a:ext cx="3220753" cy="369332"/>
          </a:xfrm>
          <a:prstGeom prst="rect">
            <a:avLst/>
          </a:prstGeom>
          <a:noFill/>
        </p:spPr>
        <p:txBody>
          <a:bodyPr wrap="none" rtlCol="0">
            <a:spAutoFit/>
          </a:bodyPr>
          <a:lstStyle/>
          <a:p>
            <a:r>
              <a:rPr lang="en-US" b="1" dirty="0">
                <a:solidFill>
                  <a:srgbClr val="0070C0"/>
                </a:solidFill>
              </a:rPr>
              <a:t>Testing power: up to 50 kW, CW</a:t>
            </a:r>
          </a:p>
        </p:txBody>
      </p:sp>
      <p:sp>
        <p:nvSpPr>
          <p:cNvPr id="8" name="Date Placeholder 7">
            <a:extLst>
              <a:ext uri="{FF2B5EF4-FFF2-40B4-BE49-F238E27FC236}">
                <a16:creationId xmlns:a16="http://schemas.microsoft.com/office/drawing/2014/main" id="{3EC246DC-7B15-4144-9CC1-9ED2E28A8873}"/>
              </a:ext>
            </a:extLst>
          </p:cNvPr>
          <p:cNvSpPr>
            <a:spLocks noGrp="1"/>
          </p:cNvSpPr>
          <p:nvPr>
            <p:ph type="dt" sz="half" idx="10"/>
          </p:nvPr>
        </p:nvSpPr>
        <p:spPr/>
        <p:txBody>
          <a:bodyPr/>
          <a:lstStyle/>
          <a:p>
            <a:fld id="{D25BCBF7-95CD-4736-8D95-407CE2705695}" type="datetime1">
              <a:rPr lang="en-US" smtClean="0"/>
              <a:t>9/3/2018</a:t>
            </a:fld>
            <a:endParaRPr lang="en-US"/>
          </a:p>
        </p:txBody>
      </p:sp>
      <p:sp>
        <p:nvSpPr>
          <p:cNvPr id="9" name="Footer Placeholder 8">
            <a:extLst>
              <a:ext uri="{FF2B5EF4-FFF2-40B4-BE49-F238E27FC236}">
                <a16:creationId xmlns:a16="http://schemas.microsoft.com/office/drawing/2014/main" id="{23533830-36FF-4C3F-AF46-D5F1D183DAE4}"/>
              </a:ext>
            </a:extLst>
          </p:cNvPr>
          <p:cNvSpPr>
            <a:spLocks noGrp="1"/>
          </p:cNvSpPr>
          <p:nvPr>
            <p:ph type="ftr" sz="quarter" idx="11"/>
          </p:nvPr>
        </p:nvSpPr>
        <p:spPr>
          <a:xfrm>
            <a:off x="2206869" y="6356351"/>
            <a:ext cx="4923693" cy="365125"/>
          </a:xfrm>
        </p:spPr>
        <p:txBody>
          <a:bodyPr/>
          <a:lstStyle/>
          <a:p>
            <a:r>
              <a:rPr lang="en-US" dirty="0"/>
              <a:t>"Experience in the design of fundamental couplers", S. Kazakov, Mumbai</a:t>
            </a:r>
          </a:p>
        </p:txBody>
      </p:sp>
      <p:sp>
        <p:nvSpPr>
          <p:cNvPr id="10" name="Slide Number Placeholder 9">
            <a:extLst>
              <a:ext uri="{FF2B5EF4-FFF2-40B4-BE49-F238E27FC236}">
                <a16:creationId xmlns:a16="http://schemas.microsoft.com/office/drawing/2014/main" id="{30BD6329-E682-4B11-AEC5-3B6DB275D8A9}"/>
              </a:ext>
            </a:extLst>
          </p:cNvPr>
          <p:cNvSpPr>
            <a:spLocks noGrp="1"/>
          </p:cNvSpPr>
          <p:nvPr>
            <p:ph type="sldNum" sz="quarter" idx="12"/>
          </p:nvPr>
        </p:nvSpPr>
        <p:spPr/>
        <p:txBody>
          <a:bodyPr/>
          <a:lstStyle/>
          <a:p>
            <a:fld id="{D88A3123-6FEB-437B-BB27-48C5D6B1ECD2}" type="slidenum">
              <a:rPr lang="en-US" smtClean="0"/>
              <a:t>43</a:t>
            </a:fld>
            <a:endParaRPr lang="en-US"/>
          </a:p>
        </p:txBody>
      </p:sp>
    </p:spTree>
    <p:extLst>
      <p:ext uri="{BB962C8B-B14F-4D97-AF65-F5344CB8AC3E}">
        <p14:creationId xmlns:p14="http://schemas.microsoft.com/office/powerpoint/2010/main" val="3416205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extLst>
              <a:ext uri="{FF2B5EF4-FFF2-40B4-BE49-F238E27FC236}">
                <a16:creationId xmlns:a16="http://schemas.microsoft.com/office/drawing/2014/main" id="{3F16212E-D3C2-485D-B626-C9A26CB34713}"/>
              </a:ext>
            </a:extLst>
          </p:cNvPr>
          <p:cNvPicPr>
            <a:picLocks noChangeAspect="1"/>
          </p:cNvPicPr>
          <p:nvPr/>
        </p:nvPicPr>
        <p:blipFill>
          <a:blip r:embed="rId3"/>
          <a:stretch>
            <a:fillRect/>
          </a:stretch>
        </p:blipFill>
        <p:spPr>
          <a:xfrm>
            <a:off x="0" y="825528"/>
            <a:ext cx="9144000" cy="5031097"/>
          </a:xfrm>
          <a:prstGeom prst="rect">
            <a:avLst/>
          </a:prstGeom>
        </p:spPr>
      </p:pic>
      <p:graphicFrame>
        <p:nvGraphicFramePr>
          <p:cNvPr id="3" name="Object 2">
            <a:extLst>
              <a:ext uri="{FF2B5EF4-FFF2-40B4-BE49-F238E27FC236}">
                <a16:creationId xmlns:a16="http://schemas.microsoft.com/office/drawing/2014/main" id="{A06DAED0-63D1-43BF-9A5D-0B044896CB60}"/>
              </a:ext>
            </a:extLst>
          </p:cNvPr>
          <p:cNvGraphicFramePr>
            <a:graphicFrameLocks noChangeAspect="1"/>
          </p:cNvGraphicFramePr>
          <p:nvPr>
            <p:extLst>
              <p:ext uri="{D42A27DB-BD31-4B8C-83A1-F6EECF244321}">
                <p14:modId xmlns:p14="http://schemas.microsoft.com/office/powerpoint/2010/main" val="1280172080"/>
              </p:ext>
            </p:extLst>
          </p:nvPr>
        </p:nvGraphicFramePr>
        <p:xfrm>
          <a:off x="6109262" y="342012"/>
          <a:ext cx="2788676" cy="2322057"/>
        </p:xfrm>
        <a:graphic>
          <a:graphicData uri="http://schemas.openxmlformats.org/presentationml/2006/ole">
            <mc:AlternateContent xmlns:mc="http://schemas.openxmlformats.org/markup-compatibility/2006">
              <mc:Choice xmlns:v="urn:schemas-microsoft-com:vml" Requires="v">
                <p:oleObj spid="_x0000_s1161" name="CorelDRAW" r:id="rId4" imgW="5616064" imgH="4677480" progId="CorelDraw.Graphic.15">
                  <p:embed/>
                </p:oleObj>
              </mc:Choice>
              <mc:Fallback>
                <p:oleObj name="CorelDRAW" r:id="rId4" imgW="5616064" imgH="4677480" progId="CorelDraw.Graphic.15">
                  <p:embed/>
                  <p:pic>
                    <p:nvPicPr>
                      <p:cNvPr id="3" name="Object 2"/>
                      <p:cNvPicPr/>
                      <p:nvPr/>
                    </p:nvPicPr>
                    <p:blipFill>
                      <a:blip r:embed="rId5"/>
                      <a:stretch>
                        <a:fillRect/>
                      </a:stretch>
                    </p:blipFill>
                    <p:spPr>
                      <a:xfrm>
                        <a:off x="6109262" y="342012"/>
                        <a:ext cx="2788676" cy="232205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FB22B07-0E98-45BF-B99A-A97864F04C2B}"/>
              </a:ext>
            </a:extLst>
          </p:cNvPr>
          <p:cNvSpPr txBox="1"/>
          <p:nvPr/>
        </p:nvSpPr>
        <p:spPr>
          <a:xfrm>
            <a:off x="1317033" y="141957"/>
            <a:ext cx="3156762" cy="400110"/>
          </a:xfrm>
          <a:prstGeom prst="rect">
            <a:avLst/>
          </a:prstGeom>
          <a:noFill/>
        </p:spPr>
        <p:txBody>
          <a:bodyPr wrap="none" rtlCol="0">
            <a:spAutoFit/>
          </a:bodyPr>
          <a:lstStyle/>
          <a:p>
            <a:r>
              <a:rPr lang="en-US" sz="2000" b="1" dirty="0">
                <a:solidFill>
                  <a:srgbClr val="7030A0"/>
                </a:solidFill>
              </a:rPr>
              <a:t>650 MHz coupler test stand.</a:t>
            </a:r>
          </a:p>
        </p:txBody>
      </p:sp>
      <p:sp>
        <p:nvSpPr>
          <p:cNvPr id="5" name="TextBox 4">
            <a:extLst>
              <a:ext uri="{FF2B5EF4-FFF2-40B4-BE49-F238E27FC236}">
                <a16:creationId xmlns:a16="http://schemas.microsoft.com/office/drawing/2014/main" id="{BFF63582-DD0C-4190-9735-28F81C9E1FEE}"/>
              </a:ext>
            </a:extLst>
          </p:cNvPr>
          <p:cNvSpPr txBox="1"/>
          <p:nvPr/>
        </p:nvSpPr>
        <p:spPr>
          <a:xfrm>
            <a:off x="253830" y="6032472"/>
            <a:ext cx="8793455" cy="646331"/>
          </a:xfrm>
          <a:prstGeom prst="rect">
            <a:avLst/>
          </a:prstGeom>
          <a:noFill/>
        </p:spPr>
        <p:txBody>
          <a:bodyPr wrap="square" rtlCol="0">
            <a:spAutoFit/>
          </a:bodyPr>
          <a:lstStyle/>
          <a:p>
            <a:r>
              <a:rPr lang="en-US" dirty="0"/>
              <a:t>In case of 650 MHz test stand the couplers will be connected mechanically to make things easer and less expensive. </a:t>
            </a:r>
          </a:p>
        </p:txBody>
      </p:sp>
      <p:sp>
        <p:nvSpPr>
          <p:cNvPr id="6" name="Date Placeholder 5">
            <a:extLst>
              <a:ext uri="{FF2B5EF4-FFF2-40B4-BE49-F238E27FC236}">
                <a16:creationId xmlns:a16="http://schemas.microsoft.com/office/drawing/2014/main" id="{34EA3A79-8D0B-423C-AFE8-781A0C5D4797}"/>
              </a:ext>
            </a:extLst>
          </p:cNvPr>
          <p:cNvSpPr>
            <a:spLocks noGrp="1"/>
          </p:cNvSpPr>
          <p:nvPr>
            <p:ph type="dt" sz="half" idx="10"/>
          </p:nvPr>
        </p:nvSpPr>
        <p:spPr/>
        <p:txBody>
          <a:bodyPr/>
          <a:lstStyle/>
          <a:p>
            <a:fld id="{E2DD1863-3CE3-40D6-8098-D8D461402630}" type="datetime1">
              <a:rPr lang="en-US" smtClean="0"/>
              <a:t>9/3/2018</a:t>
            </a:fld>
            <a:endParaRPr lang="en-US"/>
          </a:p>
        </p:txBody>
      </p:sp>
      <p:sp>
        <p:nvSpPr>
          <p:cNvPr id="7" name="Footer Placeholder 6">
            <a:extLst>
              <a:ext uri="{FF2B5EF4-FFF2-40B4-BE49-F238E27FC236}">
                <a16:creationId xmlns:a16="http://schemas.microsoft.com/office/drawing/2014/main" id="{016CF32E-ADB0-43D1-B479-C852564E4775}"/>
              </a:ext>
            </a:extLst>
          </p:cNvPr>
          <p:cNvSpPr>
            <a:spLocks noGrp="1"/>
          </p:cNvSpPr>
          <p:nvPr>
            <p:ph type="ftr" sz="quarter" idx="11"/>
          </p:nvPr>
        </p:nvSpPr>
        <p:spPr>
          <a:xfrm>
            <a:off x="2686050" y="6356350"/>
            <a:ext cx="4892919" cy="365125"/>
          </a:xfrm>
        </p:spPr>
        <p:txBody>
          <a:bodyPr/>
          <a:lstStyle/>
          <a:p>
            <a:r>
              <a:rPr lang="en-US" dirty="0"/>
              <a:t>"Experience in the design of fundamental couplers", S. Kazakov, Mumbai</a:t>
            </a:r>
          </a:p>
        </p:txBody>
      </p:sp>
      <p:sp>
        <p:nvSpPr>
          <p:cNvPr id="8" name="Slide Number Placeholder 7">
            <a:extLst>
              <a:ext uri="{FF2B5EF4-FFF2-40B4-BE49-F238E27FC236}">
                <a16:creationId xmlns:a16="http://schemas.microsoft.com/office/drawing/2014/main" id="{F112CB31-4B7D-48BA-A9DC-AD7F57C8B91B}"/>
              </a:ext>
            </a:extLst>
          </p:cNvPr>
          <p:cNvSpPr>
            <a:spLocks noGrp="1"/>
          </p:cNvSpPr>
          <p:nvPr>
            <p:ph type="sldNum" sz="quarter" idx="12"/>
          </p:nvPr>
        </p:nvSpPr>
        <p:spPr/>
        <p:txBody>
          <a:bodyPr/>
          <a:lstStyle/>
          <a:p>
            <a:fld id="{D88A3123-6FEB-437B-BB27-48C5D6B1ECD2}" type="slidenum">
              <a:rPr lang="en-US" smtClean="0"/>
              <a:t>44</a:t>
            </a:fld>
            <a:endParaRPr lang="en-US"/>
          </a:p>
        </p:txBody>
      </p:sp>
    </p:spTree>
    <p:extLst>
      <p:ext uri="{BB962C8B-B14F-4D97-AF65-F5344CB8AC3E}">
        <p14:creationId xmlns:p14="http://schemas.microsoft.com/office/powerpoint/2010/main" val="514223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4D99B2-5F15-46E4-9107-2EFBF2538075}"/>
              </a:ext>
            </a:extLst>
          </p:cNvPr>
          <p:cNvSpPr txBox="1">
            <a:spLocks/>
          </p:cNvSpPr>
          <p:nvPr/>
        </p:nvSpPr>
        <p:spPr>
          <a:xfrm>
            <a:off x="228600" y="1043046"/>
            <a:ext cx="8672513" cy="4987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sp>
        <p:nvSpPr>
          <p:cNvPr id="4" name="Title 6">
            <a:extLst>
              <a:ext uri="{FF2B5EF4-FFF2-40B4-BE49-F238E27FC236}">
                <a16:creationId xmlns:a16="http://schemas.microsoft.com/office/drawing/2014/main" id="{B23D8F7A-BB01-4917-9BA6-C26DB0CEA53F}"/>
              </a:ext>
            </a:extLst>
          </p:cNvPr>
          <p:cNvSpPr txBox="1">
            <a:spLocks/>
          </p:cNvSpPr>
          <p:nvPr/>
        </p:nvSpPr>
        <p:spPr>
          <a:xfrm>
            <a:off x="339865" y="257898"/>
            <a:ext cx="4585110"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 650 MHz couplers test bench.</a:t>
            </a:r>
          </a:p>
        </p:txBody>
      </p:sp>
      <p:sp>
        <p:nvSpPr>
          <p:cNvPr id="5" name="TextBox 4">
            <a:extLst>
              <a:ext uri="{FF2B5EF4-FFF2-40B4-BE49-F238E27FC236}">
                <a16:creationId xmlns:a16="http://schemas.microsoft.com/office/drawing/2014/main" id="{F8337D3E-B1EB-45AB-9A66-0117DB7A5201}"/>
              </a:ext>
            </a:extLst>
          </p:cNvPr>
          <p:cNvSpPr txBox="1"/>
          <p:nvPr/>
        </p:nvSpPr>
        <p:spPr>
          <a:xfrm>
            <a:off x="5029120" y="1891720"/>
            <a:ext cx="4114879" cy="1477328"/>
          </a:xfrm>
          <a:prstGeom prst="rect">
            <a:avLst/>
          </a:prstGeom>
          <a:noFill/>
        </p:spPr>
        <p:txBody>
          <a:bodyPr wrap="square" rtlCol="0">
            <a:spAutoFit/>
          </a:bodyPr>
          <a:lstStyle/>
          <a:p>
            <a:r>
              <a:rPr lang="en-US" sz="1800" dirty="0">
                <a:solidFill>
                  <a:srgbClr val="0070C0"/>
                </a:solidFill>
                <a:latin typeface="Helvetica" panose="020B0604020202020204" pitchFamily="34" charset="0"/>
                <a:cs typeface="Helvetica" panose="020B0604020202020204" pitchFamily="34" charset="0"/>
              </a:rPr>
              <a:t>Couplers will be tested in resonance mode with full reflected power. It will allow to increase the level of testing power more then 100 kW using 30 kW RF source. </a:t>
            </a:r>
          </a:p>
        </p:txBody>
      </p:sp>
      <p:pic>
        <p:nvPicPr>
          <p:cNvPr id="6" name="Picture 5">
            <a:extLst>
              <a:ext uri="{FF2B5EF4-FFF2-40B4-BE49-F238E27FC236}">
                <a16:creationId xmlns:a16="http://schemas.microsoft.com/office/drawing/2014/main" id="{E0F6B001-1B08-4C24-AB57-ACA6F383F85D}"/>
              </a:ext>
            </a:extLst>
          </p:cNvPr>
          <p:cNvPicPr>
            <a:picLocks noChangeAspect="1"/>
          </p:cNvPicPr>
          <p:nvPr/>
        </p:nvPicPr>
        <p:blipFill>
          <a:blip r:embed="rId2"/>
          <a:stretch>
            <a:fillRect/>
          </a:stretch>
        </p:blipFill>
        <p:spPr>
          <a:xfrm>
            <a:off x="133292" y="983547"/>
            <a:ext cx="4956981" cy="4144486"/>
          </a:xfrm>
          <a:prstGeom prst="rect">
            <a:avLst/>
          </a:prstGeom>
        </p:spPr>
      </p:pic>
      <p:pic>
        <p:nvPicPr>
          <p:cNvPr id="7" name="Picture 6">
            <a:extLst>
              <a:ext uri="{FF2B5EF4-FFF2-40B4-BE49-F238E27FC236}">
                <a16:creationId xmlns:a16="http://schemas.microsoft.com/office/drawing/2014/main" id="{2C5F2075-9E38-496C-A275-E9AF4601958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333159" y="685775"/>
            <a:ext cx="3582241" cy="848674"/>
          </a:xfrm>
          <a:prstGeom prst="rect">
            <a:avLst/>
          </a:prstGeom>
        </p:spPr>
      </p:pic>
      <p:pic>
        <p:nvPicPr>
          <p:cNvPr id="8" name="Picture 7">
            <a:extLst>
              <a:ext uri="{FF2B5EF4-FFF2-40B4-BE49-F238E27FC236}">
                <a16:creationId xmlns:a16="http://schemas.microsoft.com/office/drawing/2014/main" id="{990ACAF8-270F-46D0-8974-715FC8CC24E7}"/>
              </a:ext>
            </a:extLst>
          </p:cNvPr>
          <p:cNvPicPr>
            <a:picLocks noChangeAspect="1"/>
          </p:cNvPicPr>
          <p:nvPr/>
        </p:nvPicPr>
        <p:blipFill>
          <a:blip r:embed="rId4"/>
          <a:stretch>
            <a:fillRect/>
          </a:stretch>
        </p:blipFill>
        <p:spPr>
          <a:xfrm>
            <a:off x="4216026" y="5128033"/>
            <a:ext cx="1853111" cy="1091228"/>
          </a:xfrm>
          <a:prstGeom prst="rect">
            <a:avLst/>
          </a:prstGeom>
        </p:spPr>
      </p:pic>
      <p:pic>
        <p:nvPicPr>
          <p:cNvPr id="9" name="Picture 8">
            <a:extLst>
              <a:ext uri="{FF2B5EF4-FFF2-40B4-BE49-F238E27FC236}">
                <a16:creationId xmlns:a16="http://schemas.microsoft.com/office/drawing/2014/main" id="{05739238-B83E-412D-ABAD-D9B5BEB9453F}"/>
              </a:ext>
            </a:extLst>
          </p:cNvPr>
          <p:cNvPicPr>
            <a:picLocks noChangeAspect="1"/>
          </p:cNvPicPr>
          <p:nvPr/>
        </p:nvPicPr>
        <p:blipFill>
          <a:blip r:embed="rId5"/>
          <a:stretch>
            <a:fillRect/>
          </a:stretch>
        </p:blipFill>
        <p:spPr>
          <a:xfrm>
            <a:off x="6469698" y="5047805"/>
            <a:ext cx="1996522" cy="1251683"/>
          </a:xfrm>
          <a:prstGeom prst="rect">
            <a:avLst/>
          </a:prstGeom>
        </p:spPr>
      </p:pic>
      <p:sp>
        <p:nvSpPr>
          <p:cNvPr id="10" name="TextBox 9">
            <a:extLst>
              <a:ext uri="{FF2B5EF4-FFF2-40B4-BE49-F238E27FC236}">
                <a16:creationId xmlns:a16="http://schemas.microsoft.com/office/drawing/2014/main" id="{5EC635FF-97A3-4982-BEFC-6F675E885329}"/>
              </a:ext>
            </a:extLst>
          </p:cNvPr>
          <p:cNvSpPr txBox="1"/>
          <p:nvPr/>
        </p:nvSpPr>
        <p:spPr>
          <a:xfrm>
            <a:off x="5397391" y="4217722"/>
            <a:ext cx="2340577" cy="400110"/>
          </a:xfrm>
          <a:prstGeom prst="rect">
            <a:avLst/>
          </a:prstGeom>
          <a:noFill/>
        </p:spPr>
        <p:txBody>
          <a:bodyPr wrap="none" rtlCol="0">
            <a:spAutoFit/>
          </a:bodyPr>
          <a:lstStyle/>
          <a:p>
            <a:r>
              <a:rPr lang="en-US" sz="2000" b="1" dirty="0">
                <a:solidFill>
                  <a:srgbClr val="0070C0"/>
                </a:solidFill>
              </a:rPr>
              <a:t>Waveguide reflector</a:t>
            </a:r>
          </a:p>
        </p:txBody>
      </p:sp>
      <p:sp>
        <p:nvSpPr>
          <p:cNvPr id="11" name="Date Placeholder 10">
            <a:extLst>
              <a:ext uri="{FF2B5EF4-FFF2-40B4-BE49-F238E27FC236}">
                <a16:creationId xmlns:a16="http://schemas.microsoft.com/office/drawing/2014/main" id="{83AD8195-F3CC-4D63-BCC6-D7789AB475F0}"/>
              </a:ext>
            </a:extLst>
          </p:cNvPr>
          <p:cNvSpPr>
            <a:spLocks noGrp="1"/>
          </p:cNvSpPr>
          <p:nvPr>
            <p:ph type="dt" sz="half" idx="10"/>
          </p:nvPr>
        </p:nvSpPr>
        <p:spPr/>
        <p:txBody>
          <a:bodyPr/>
          <a:lstStyle/>
          <a:p>
            <a:fld id="{403144FA-C40C-44EF-8EB0-84EAF836559C}" type="datetime1">
              <a:rPr lang="en-US" smtClean="0"/>
              <a:t>9/3/2018</a:t>
            </a:fld>
            <a:endParaRPr lang="en-US"/>
          </a:p>
        </p:txBody>
      </p:sp>
      <p:sp>
        <p:nvSpPr>
          <p:cNvPr id="12" name="Footer Placeholder 11">
            <a:extLst>
              <a:ext uri="{FF2B5EF4-FFF2-40B4-BE49-F238E27FC236}">
                <a16:creationId xmlns:a16="http://schemas.microsoft.com/office/drawing/2014/main" id="{22426A3A-CF4F-494B-AAC3-F475371082A5}"/>
              </a:ext>
            </a:extLst>
          </p:cNvPr>
          <p:cNvSpPr>
            <a:spLocks noGrp="1"/>
          </p:cNvSpPr>
          <p:nvPr>
            <p:ph type="ftr" sz="quarter" idx="11"/>
          </p:nvPr>
        </p:nvSpPr>
        <p:spPr>
          <a:xfrm>
            <a:off x="2162907" y="6356351"/>
            <a:ext cx="5398477" cy="365125"/>
          </a:xfrm>
        </p:spPr>
        <p:txBody>
          <a:bodyPr/>
          <a:lstStyle/>
          <a:p>
            <a:r>
              <a:rPr lang="en-US" dirty="0"/>
              <a:t>"Experience in the design of fundamental couplers", S. Kazakov, Mumbai</a:t>
            </a:r>
          </a:p>
        </p:txBody>
      </p:sp>
      <p:sp>
        <p:nvSpPr>
          <p:cNvPr id="13" name="Slide Number Placeholder 12">
            <a:extLst>
              <a:ext uri="{FF2B5EF4-FFF2-40B4-BE49-F238E27FC236}">
                <a16:creationId xmlns:a16="http://schemas.microsoft.com/office/drawing/2014/main" id="{F7484DEC-ED93-45D9-B7F8-BE60802CD08C}"/>
              </a:ext>
            </a:extLst>
          </p:cNvPr>
          <p:cNvSpPr>
            <a:spLocks noGrp="1"/>
          </p:cNvSpPr>
          <p:nvPr>
            <p:ph type="sldNum" sz="quarter" idx="12"/>
          </p:nvPr>
        </p:nvSpPr>
        <p:spPr/>
        <p:txBody>
          <a:bodyPr/>
          <a:lstStyle/>
          <a:p>
            <a:fld id="{D88A3123-6FEB-437B-BB27-48C5D6B1ECD2}" type="slidenum">
              <a:rPr lang="en-US" smtClean="0"/>
              <a:t>45</a:t>
            </a:fld>
            <a:endParaRPr lang="en-US"/>
          </a:p>
        </p:txBody>
      </p:sp>
    </p:spTree>
    <p:extLst>
      <p:ext uri="{BB962C8B-B14F-4D97-AF65-F5344CB8AC3E}">
        <p14:creationId xmlns:p14="http://schemas.microsoft.com/office/powerpoint/2010/main" val="3759185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3C8474-8CC1-44A3-B5D0-45C9A2678315}"/>
              </a:ext>
            </a:extLst>
          </p:cNvPr>
          <p:cNvSpPr txBox="1"/>
          <p:nvPr/>
        </p:nvSpPr>
        <p:spPr>
          <a:xfrm>
            <a:off x="302233" y="212303"/>
            <a:ext cx="8539533" cy="2585323"/>
          </a:xfrm>
          <a:prstGeom prst="rect">
            <a:avLst/>
          </a:prstGeom>
          <a:noFill/>
        </p:spPr>
        <p:txBody>
          <a:bodyPr wrap="square" rtlCol="0">
            <a:spAutoFit/>
          </a:bodyPr>
          <a:lstStyle/>
          <a:p>
            <a:r>
              <a:rPr lang="en-US" dirty="0">
                <a:solidFill>
                  <a:srgbClr val="0070C0"/>
                </a:solidFill>
              </a:rPr>
              <a:t>Quality of ceramics is very impotent for reliable operation of coupler. We verify the loss tangent of each ceramic dick. Disk is placed in special copper cavity and quality factor of resonance is measured. Based on this value the loss tangent is calculated.</a:t>
            </a:r>
          </a:p>
          <a:p>
            <a:r>
              <a:rPr lang="en-US" dirty="0">
                <a:solidFill>
                  <a:srgbClr val="0070C0"/>
                </a:solidFill>
              </a:rPr>
              <a:t>Cavity has the special shaper to move side resonances form operating resonance. Operating resonance is TE_011 type. TE_011 most sensitive to loss tangent of ceramic and has no angle variation. It increase the accuracy of measurements (no double peaks).</a:t>
            </a:r>
          </a:p>
          <a:p>
            <a:r>
              <a:rPr lang="en-US" dirty="0">
                <a:solidFill>
                  <a:srgbClr val="0070C0"/>
                </a:solidFill>
              </a:rPr>
              <a:t>Measures are performed at different temperatures to verify dependence of loss tangent on temperature. Measurements are performed at not operating frequency of coupler but several times higher </a:t>
            </a:r>
            <a:r>
              <a:rPr lang="en-US" dirty="0">
                <a:solidFill>
                  <a:srgbClr val="7030A0"/>
                </a:solidFill>
              </a:rPr>
              <a:t>~ 2.5 GHz</a:t>
            </a:r>
            <a:r>
              <a:rPr lang="en-US" dirty="0">
                <a:solidFill>
                  <a:srgbClr val="0070C0"/>
                </a:solidFill>
              </a:rPr>
              <a:t>.</a:t>
            </a:r>
          </a:p>
        </p:txBody>
      </p:sp>
      <p:pic>
        <p:nvPicPr>
          <p:cNvPr id="4" name="Picture 3">
            <a:extLst>
              <a:ext uri="{FF2B5EF4-FFF2-40B4-BE49-F238E27FC236}">
                <a16:creationId xmlns:a16="http://schemas.microsoft.com/office/drawing/2014/main" id="{DD468A0D-C70E-495F-B472-FD53C8A58E99}"/>
              </a:ext>
            </a:extLst>
          </p:cNvPr>
          <p:cNvPicPr>
            <a:picLocks noChangeAspect="1"/>
          </p:cNvPicPr>
          <p:nvPr/>
        </p:nvPicPr>
        <p:blipFill>
          <a:blip r:embed="rId2"/>
          <a:stretch>
            <a:fillRect/>
          </a:stretch>
        </p:blipFill>
        <p:spPr>
          <a:xfrm>
            <a:off x="924331" y="3167417"/>
            <a:ext cx="2456452" cy="3478280"/>
          </a:xfrm>
          <a:prstGeom prst="rect">
            <a:avLst/>
          </a:prstGeom>
        </p:spPr>
      </p:pic>
      <p:pic>
        <p:nvPicPr>
          <p:cNvPr id="5" name="Picture 4">
            <a:extLst>
              <a:ext uri="{FF2B5EF4-FFF2-40B4-BE49-F238E27FC236}">
                <a16:creationId xmlns:a16="http://schemas.microsoft.com/office/drawing/2014/main" id="{E0A53ED0-68D9-4640-BC74-427BC1581E9C}"/>
              </a:ext>
            </a:extLst>
          </p:cNvPr>
          <p:cNvPicPr>
            <a:picLocks noChangeAspect="1"/>
          </p:cNvPicPr>
          <p:nvPr/>
        </p:nvPicPr>
        <p:blipFill>
          <a:blip r:embed="rId3"/>
          <a:stretch>
            <a:fillRect/>
          </a:stretch>
        </p:blipFill>
        <p:spPr>
          <a:xfrm>
            <a:off x="4839063" y="3167416"/>
            <a:ext cx="3485543" cy="3478281"/>
          </a:xfrm>
          <a:prstGeom prst="rect">
            <a:avLst/>
          </a:prstGeom>
        </p:spPr>
      </p:pic>
      <p:sp>
        <p:nvSpPr>
          <p:cNvPr id="6" name="TextBox 5">
            <a:extLst>
              <a:ext uri="{FF2B5EF4-FFF2-40B4-BE49-F238E27FC236}">
                <a16:creationId xmlns:a16="http://schemas.microsoft.com/office/drawing/2014/main" id="{2935345D-CAC3-463A-B95A-11BD5B317721}"/>
              </a:ext>
            </a:extLst>
          </p:cNvPr>
          <p:cNvSpPr txBox="1"/>
          <p:nvPr/>
        </p:nvSpPr>
        <p:spPr>
          <a:xfrm>
            <a:off x="525997" y="2855881"/>
            <a:ext cx="3650743" cy="369332"/>
          </a:xfrm>
          <a:prstGeom prst="rect">
            <a:avLst/>
          </a:prstGeom>
          <a:noFill/>
        </p:spPr>
        <p:txBody>
          <a:bodyPr wrap="none" rtlCol="0">
            <a:spAutoFit/>
          </a:bodyPr>
          <a:lstStyle/>
          <a:p>
            <a:r>
              <a:rPr lang="en-US" b="1" dirty="0">
                <a:solidFill>
                  <a:srgbClr val="7030A0"/>
                </a:solidFill>
              </a:rPr>
              <a:t>Cut view of cavity with ceramic disk.</a:t>
            </a:r>
          </a:p>
        </p:txBody>
      </p:sp>
      <p:sp>
        <p:nvSpPr>
          <p:cNvPr id="7" name="TextBox 6">
            <a:extLst>
              <a:ext uri="{FF2B5EF4-FFF2-40B4-BE49-F238E27FC236}">
                <a16:creationId xmlns:a16="http://schemas.microsoft.com/office/drawing/2014/main" id="{FE84FC1C-654E-4B72-A8A5-61BBA76DCC18}"/>
              </a:ext>
            </a:extLst>
          </p:cNvPr>
          <p:cNvSpPr txBox="1"/>
          <p:nvPr/>
        </p:nvSpPr>
        <p:spPr>
          <a:xfrm>
            <a:off x="5000320" y="2855881"/>
            <a:ext cx="3264676" cy="369332"/>
          </a:xfrm>
          <a:prstGeom prst="rect">
            <a:avLst/>
          </a:prstGeom>
          <a:noFill/>
        </p:spPr>
        <p:txBody>
          <a:bodyPr wrap="none" rtlCol="0">
            <a:spAutoFit/>
          </a:bodyPr>
          <a:lstStyle/>
          <a:p>
            <a:r>
              <a:rPr lang="en-US" b="1" dirty="0">
                <a:solidFill>
                  <a:srgbClr val="7030A0"/>
                </a:solidFill>
              </a:rPr>
              <a:t>Electric field of measured mode </a:t>
            </a:r>
          </a:p>
        </p:txBody>
      </p:sp>
      <p:sp>
        <p:nvSpPr>
          <p:cNvPr id="8" name="Date Placeholder 7">
            <a:extLst>
              <a:ext uri="{FF2B5EF4-FFF2-40B4-BE49-F238E27FC236}">
                <a16:creationId xmlns:a16="http://schemas.microsoft.com/office/drawing/2014/main" id="{D1D6CD3F-7602-4A6C-B6FB-D89FEA58A51F}"/>
              </a:ext>
            </a:extLst>
          </p:cNvPr>
          <p:cNvSpPr>
            <a:spLocks noGrp="1"/>
          </p:cNvSpPr>
          <p:nvPr>
            <p:ph type="dt" sz="half" idx="10"/>
          </p:nvPr>
        </p:nvSpPr>
        <p:spPr/>
        <p:txBody>
          <a:bodyPr/>
          <a:lstStyle/>
          <a:p>
            <a:fld id="{E9AFAD30-B646-435F-91EC-D8A96084AEFD}" type="datetime1">
              <a:rPr lang="en-US" smtClean="0"/>
              <a:t>9/3/2018</a:t>
            </a:fld>
            <a:endParaRPr lang="en-US"/>
          </a:p>
        </p:txBody>
      </p:sp>
      <p:sp>
        <p:nvSpPr>
          <p:cNvPr id="9" name="Footer Placeholder 8">
            <a:extLst>
              <a:ext uri="{FF2B5EF4-FFF2-40B4-BE49-F238E27FC236}">
                <a16:creationId xmlns:a16="http://schemas.microsoft.com/office/drawing/2014/main" id="{C994C92C-8880-46CD-9860-698FF8E9B231}"/>
              </a:ext>
            </a:extLst>
          </p:cNvPr>
          <p:cNvSpPr>
            <a:spLocks noGrp="1"/>
          </p:cNvSpPr>
          <p:nvPr>
            <p:ph type="ftr" sz="quarter" idx="11"/>
          </p:nvPr>
        </p:nvSpPr>
        <p:spPr>
          <a:xfrm>
            <a:off x="2686050" y="6463134"/>
            <a:ext cx="4725865" cy="365125"/>
          </a:xfrm>
        </p:spPr>
        <p:txBody>
          <a:bodyPr/>
          <a:lstStyle/>
          <a:p>
            <a:r>
              <a:rPr lang="en-US" dirty="0"/>
              <a:t>"Experience in the design of fundamental couplers", S. Kazakov, Mumbai</a:t>
            </a:r>
          </a:p>
        </p:txBody>
      </p:sp>
      <p:sp>
        <p:nvSpPr>
          <p:cNvPr id="10" name="Slide Number Placeholder 9">
            <a:extLst>
              <a:ext uri="{FF2B5EF4-FFF2-40B4-BE49-F238E27FC236}">
                <a16:creationId xmlns:a16="http://schemas.microsoft.com/office/drawing/2014/main" id="{158425DE-D5E1-48F1-A1D8-3BA41AA0369E}"/>
              </a:ext>
            </a:extLst>
          </p:cNvPr>
          <p:cNvSpPr>
            <a:spLocks noGrp="1"/>
          </p:cNvSpPr>
          <p:nvPr>
            <p:ph type="sldNum" sz="quarter" idx="12"/>
          </p:nvPr>
        </p:nvSpPr>
        <p:spPr/>
        <p:txBody>
          <a:bodyPr/>
          <a:lstStyle/>
          <a:p>
            <a:fld id="{D88A3123-6FEB-437B-BB27-48C5D6B1ECD2}" type="slidenum">
              <a:rPr lang="en-US" smtClean="0"/>
              <a:t>46</a:t>
            </a:fld>
            <a:endParaRPr lang="en-US"/>
          </a:p>
        </p:txBody>
      </p:sp>
    </p:spTree>
    <p:extLst>
      <p:ext uri="{BB962C8B-B14F-4D97-AF65-F5344CB8AC3E}">
        <p14:creationId xmlns:p14="http://schemas.microsoft.com/office/powerpoint/2010/main" val="513112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217E8F-6F2F-45F2-9731-20B3315F6529}"/>
              </a:ext>
            </a:extLst>
          </p:cNvPr>
          <p:cNvSpPr txBox="1">
            <a:spLocks/>
          </p:cNvSpPr>
          <p:nvPr/>
        </p:nvSpPr>
        <p:spPr>
          <a:xfrm>
            <a:off x="228600" y="1043046"/>
            <a:ext cx="8672513" cy="4987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pic>
        <p:nvPicPr>
          <p:cNvPr id="5" name="Picture 4">
            <a:extLst>
              <a:ext uri="{FF2B5EF4-FFF2-40B4-BE49-F238E27FC236}">
                <a16:creationId xmlns:a16="http://schemas.microsoft.com/office/drawing/2014/main" id="{C081F827-2960-41E6-80DE-92229EC78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93" y="1540319"/>
            <a:ext cx="2580188" cy="2141394"/>
          </a:xfrm>
          <a:prstGeom prst="rect">
            <a:avLst/>
          </a:prstGeom>
        </p:spPr>
      </p:pic>
      <p:pic>
        <p:nvPicPr>
          <p:cNvPr id="6" name="Picture 5">
            <a:extLst>
              <a:ext uri="{FF2B5EF4-FFF2-40B4-BE49-F238E27FC236}">
                <a16:creationId xmlns:a16="http://schemas.microsoft.com/office/drawing/2014/main" id="{3B131B73-CE64-4FB1-BC91-07865F4EE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47" y="1540319"/>
            <a:ext cx="2459874" cy="2141394"/>
          </a:xfrm>
          <a:prstGeom prst="rect">
            <a:avLst/>
          </a:prstGeom>
        </p:spPr>
      </p:pic>
      <p:pic>
        <p:nvPicPr>
          <p:cNvPr id="7" name="Picture 6">
            <a:extLst>
              <a:ext uri="{FF2B5EF4-FFF2-40B4-BE49-F238E27FC236}">
                <a16:creationId xmlns:a16="http://schemas.microsoft.com/office/drawing/2014/main" id="{B83A3A29-D285-461B-8D19-4A52FB65B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251" y="1540319"/>
            <a:ext cx="2339896" cy="2141394"/>
          </a:xfrm>
          <a:prstGeom prst="rect">
            <a:avLst/>
          </a:prstGeom>
        </p:spPr>
      </p:pic>
      <p:pic>
        <p:nvPicPr>
          <p:cNvPr id="8" name="Picture 7">
            <a:extLst>
              <a:ext uri="{FF2B5EF4-FFF2-40B4-BE49-F238E27FC236}">
                <a16:creationId xmlns:a16="http://schemas.microsoft.com/office/drawing/2014/main" id="{DAFCD144-9481-429D-BEDB-A973796F6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894" y="3890827"/>
            <a:ext cx="2564456" cy="1994645"/>
          </a:xfrm>
          <a:prstGeom prst="rect">
            <a:avLst/>
          </a:prstGeom>
        </p:spPr>
      </p:pic>
      <p:pic>
        <p:nvPicPr>
          <p:cNvPr id="9" name="Picture 8">
            <a:extLst>
              <a:ext uri="{FF2B5EF4-FFF2-40B4-BE49-F238E27FC236}">
                <a16:creationId xmlns:a16="http://schemas.microsoft.com/office/drawing/2014/main" id="{9D7386FF-719D-440B-8592-52018235A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369" y="3874527"/>
            <a:ext cx="2276654" cy="2027244"/>
          </a:xfrm>
          <a:prstGeom prst="rect">
            <a:avLst/>
          </a:prstGeom>
        </p:spPr>
      </p:pic>
      <p:pic>
        <p:nvPicPr>
          <p:cNvPr id="10" name="Picture 9">
            <a:extLst>
              <a:ext uri="{FF2B5EF4-FFF2-40B4-BE49-F238E27FC236}">
                <a16:creationId xmlns:a16="http://schemas.microsoft.com/office/drawing/2014/main" id="{6F536588-81C3-40E2-ADDB-AC91238592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4988" y="3874527"/>
            <a:ext cx="3025879" cy="2017473"/>
          </a:xfrm>
          <a:prstGeom prst="rect">
            <a:avLst/>
          </a:prstGeom>
        </p:spPr>
      </p:pic>
      <p:sp>
        <p:nvSpPr>
          <p:cNvPr id="12" name="TextBox 11">
            <a:extLst>
              <a:ext uri="{FF2B5EF4-FFF2-40B4-BE49-F238E27FC236}">
                <a16:creationId xmlns:a16="http://schemas.microsoft.com/office/drawing/2014/main" id="{C91AC576-75B5-45DE-BC8C-75DDFEFCF9F5}"/>
              </a:ext>
            </a:extLst>
          </p:cNvPr>
          <p:cNvSpPr txBox="1"/>
          <p:nvPr/>
        </p:nvSpPr>
        <p:spPr>
          <a:xfrm>
            <a:off x="1450731" y="426977"/>
            <a:ext cx="5386603" cy="400110"/>
          </a:xfrm>
          <a:prstGeom prst="rect">
            <a:avLst/>
          </a:prstGeom>
          <a:noFill/>
        </p:spPr>
        <p:txBody>
          <a:bodyPr wrap="none" rtlCol="0">
            <a:spAutoFit/>
          </a:bodyPr>
          <a:lstStyle/>
          <a:p>
            <a:r>
              <a:rPr lang="en-US" sz="2000" b="1" dirty="0">
                <a:solidFill>
                  <a:srgbClr val="7030A0"/>
                </a:solidFill>
              </a:rPr>
              <a:t>Measurements of loss tangent of ceramics disks. </a:t>
            </a:r>
          </a:p>
        </p:txBody>
      </p:sp>
      <p:sp>
        <p:nvSpPr>
          <p:cNvPr id="13" name="Date Placeholder 12">
            <a:extLst>
              <a:ext uri="{FF2B5EF4-FFF2-40B4-BE49-F238E27FC236}">
                <a16:creationId xmlns:a16="http://schemas.microsoft.com/office/drawing/2014/main" id="{ABAF4BD6-6B57-4C52-9D9C-FB7A9EEA6945}"/>
              </a:ext>
            </a:extLst>
          </p:cNvPr>
          <p:cNvSpPr>
            <a:spLocks noGrp="1"/>
          </p:cNvSpPr>
          <p:nvPr>
            <p:ph type="dt" sz="half" idx="10"/>
          </p:nvPr>
        </p:nvSpPr>
        <p:spPr/>
        <p:txBody>
          <a:bodyPr/>
          <a:lstStyle/>
          <a:p>
            <a:fld id="{C6BD3B80-6CFC-48D5-8320-31A782066CD4}" type="datetime1">
              <a:rPr lang="en-US" smtClean="0"/>
              <a:t>9/3/2018</a:t>
            </a:fld>
            <a:endParaRPr lang="en-US"/>
          </a:p>
        </p:txBody>
      </p:sp>
      <p:sp>
        <p:nvSpPr>
          <p:cNvPr id="14" name="Footer Placeholder 13">
            <a:extLst>
              <a:ext uri="{FF2B5EF4-FFF2-40B4-BE49-F238E27FC236}">
                <a16:creationId xmlns:a16="http://schemas.microsoft.com/office/drawing/2014/main" id="{546C5CE4-DD6F-4F83-A93F-9C55DEB16F2B}"/>
              </a:ext>
            </a:extLst>
          </p:cNvPr>
          <p:cNvSpPr>
            <a:spLocks noGrp="1"/>
          </p:cNvSpPr>
          <p:nvPr>
            <p:ph type="ftr" sz="quarter" idx="11"/>
          </p:nvPr>
        </p:nvSpPr>
        <p:spPr>
          <a:xfrm>
            <a:off x="1881553" y="6356351"/>
            <a:ext cx="5073161" cy="365125"/>
          </a:xfrm>
        </p:spPr>
        <p:txBody>
          <a:bodyPr/>
          <a:lstStyle/>
          <a:p>
            <a:r>
              <a:rPr lang="en-US" dirty="0"/>
              <a:t>"Experience in the design of fundamental couplers", S. Kazakov, Mumbai</a:t>
            </a:r>
          </a:p>
        </p:txBody>
      </p:sp>
      <p:sp>
        <p:nvSpPr>
          <p:cNvPr id="15" name="Slide Number Placeholder 14">
            <a:extLst>
              <a:ext uri="{FF2B5EF4-FFF2-40B4-BE49-F238E27FC236}">
                <a16:creationId xmlns:a16="http://schemas.microsoft.com/office/drawing/2014/main" id="{9E5FD558-1C09-43E8-AC92-4754E1092ED0}"/>
              </a:ext>
            </a:extLst>
          </p:cNvPr>
          <p:cNvSpPr>
            <a:spLocks noGrp="1"/>
          </p:cNvSpPr>
          <p:nvPr>
            <p:ph type="sldNum" sz="quarter" idx="12"/>
          </p:nvPr>
        </p:nvSpPr>
        <p:spPr/>
        <p:txBody>
          <a:bodyPr/>
          <a:lstStyle/>
          <a:p>
            <a:fld id="{D88A3123-6FEB-437B-BB27-48C5D6B1ECD2}" type="slidenum">
              <a:rPr lang="en-US" smtClean="0"/>
              <a:t>47</a:t>
            </a:fld>
            <a:endParaRPr lang="en-US"/>
          </a:p>
        </p:txBody>
      </p:sp>
    </p:spTree>
    <p:extLst>
      <p:ext uri="{BB962C8B-B14F-4D97-AF65-F5344CB8AC3E}">
        <p14:creationId xmlns:p14="http://schemas.microsoft.com/office/powerpoint/2010/main" val="1745636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286C-63C3-4DC4-B783-E1C47AB3A593}"/>
              </a:ext>
            </a:extLst>
          </p:cNvPr>
          <p:cNvSpPr txBox="1"/>
          <p:nvPr/>
        </p:nvSpPr>
        <p:spPr>
          <a:xfrm>
            <a:off x="1881399" y="153755"/>
            <a:ext cx="4833183" cy="461665"/>
          </a:xfrm>
          <a:prstGeom prst="rect">
            <a:avLst/>
          </a:prstGeom>
          <a:noFill/>
        </p:spPr>
        <p:txBody>
          <a:bodyPr wrap="none" rtlCol="0">
            <a:spAutoFit/>
          </a:bodyPr>
          <a:lstStyle/>
          <a:p>
            <a:r>
              <a:rPr lang="en-US" sz="2400" b="1" dirty="0">
                <a:solidFill>
                  <a:srgbClr val="7030A0"/>
                </a:solidFill>
              </a:rPr>
              <a:t>Example of results of measurements</a:t>
            </a:r>
          </a:p>
        </p:txBody>
      </p:sp>
      <p:sp>
        <p:nvSpPr>
          <p:cNvPr id="4" name="Content Placeholder 3">
            <a:extLst>
              <a:ext uri="{FF2B5EF4-FFF2-40B4-BE49-F238E27FC236}">
                <a16:creationId xmlns:a16="http://schemas.microsoft.com/office/drawing/2014/main" id="{64E28D4E-E5A4-410B-BD76-FC70C81401AA}"/>
              </a:ext>
            </a:extLst>
          </p:cNvPr>
          <p:cNvSpPr txBox="1">
            <a:spLocks/>
          </p:cNvSpPr>
          <p:nvPr/>
        </p:nvSpPr>
        <p:spPr>
          <a:xfrm>
            <a:off x="228600" y="1043046"/>
            <a:ext cx="8672513" cy="4987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sp>
        <p:nvSpPr>
          <p:cNvPr id="5" name="Title 6">
            <a:extLst>
              <a:ext uri="{FF2B5EF4-FFF2-40B4-BE49-F238E27FC236}">
                <a16:creationId xmlns:a16="http://schemas.microsoft.com/office/drawing/2014/main" id="{A26B57CF-D0FF-4B48-A39E-BCF4B7A93358}"/>
              </a:ext>
            </a:extLst>
          </p:cNvPr>
          <p:cNvSpPr txBox="1">
            <a:spLocks/>
          </p:cNvSpPr>
          <p:nvPr/>
        </p:nvSpPr>
        <p:spPr>
          <a:xfrm>
            <a:off x="1659977" y="1134062"/>
            <a:ext cx="5809757" cy="42787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000" dirty="0" err="1"/>
              <a:t>CoorsTek</a:t>
            </a:r>
            <a:r>
              <a:rPr lang="en-US" sz="2000" dirty="0"/>
              <a:t> ceramic measurements, F ~ 2.7 GHz</a:t>
            </a:r>
          </a:p>
        </p:txBody>
      </p:sp>
      <p:pic>
        <p:nvPicPr>
          <p:cNvPr id="6" name="Picture 5">
            <a:extLst>
              <a:ext uri="{FF2B5EF4-FFF2-40B4-BE49-F238E27FC236}">
                <a16:creationId xmlns:a16="http://schemas.microsoft.com/office/drawing/2014/main" id="{0D7E62F2-443F-4AC8-AA5F-90FA38E103AF}"/>
              </a:ext>
            </a:extLst>
          </p:cNvPr>
          <p:cNvPicPr>
            <a:picLocks noChangeAspect="1"/>
          </p:cNvPicPr>
          <p:nvPr/>
        </p:nvPicPr>
        <p:blipFill>
          <a:blip r:embed="rId2"/>
          <a:stretch>
            <a:fillRect/>
          </a:stretch>
        </p:blipFill>
        <p:spPr>
          <a:xfrm>
            <a:off x="322230" y="1989690"/>
            <a:ext cx="3975761" cy="3216200"/>
          </a:xfrm>
          <a:prstGeom prst="rect">
            <a:avLst/>
          </a:prstGeom>
        </p:spPr>
      </p:pic>
      <p:pic>
        <p:nvPicPr>
          <p:cNvPr id="7" name="Picture 6">
            <a:extLst>
              <a:ext uri="{FF2B5EF4-FFF2-40B4-BE49-F238E27FC236}">
                <a16:creationId xmlns:a16="http://schemas.microsoft.com/office/drawing/2014/main" id="{392B3B1C-DBEA-4870-9DBD-292384FD9232}"/>
              </a:ext>
            </a:extLst>
          </p:cNvPr>
          <p:cNvPicPr>
            <a:picLocks noChangeAspect="1"/>
          </p:cNvPicPr>
          <p:nvPr/>
        </p:nvPicPr>
        <p:blipFill>
          <a:blip r:embed="rId3"/>
          <a:stretch>
            <a:fillRect/>
          </a:stretch>
        </p:blipFill>
        <p:spPr>
          <a:xfrm>
            <a:off x="4615640" y="1990990"/>
            <a:ext cx="4030833" cy="3225546"/>
          </a:xfrm>
          <a:prstGeom prst="rect">
            <a:avLst/>
          </a:prstGeom>
        </p:spPr>
      </p:pic>
      <p:sp>
        <p:nvSpPr>
          <p:cNvPr id="8" name="TextBox 7">
            <a:extLst>
              <a:ext uri="{FF2B5EF4-FFF2-40B4-BE49-F238E27FC236}">
                <a16:creationId xmlns:a16="http://schemas.microsoft.com/office/drawing/2014/main" id="{4792D92E-459C-45AC-A4C7-0E389A21101E}"/>
              </a:ext>
            </a:extLst>
          </p:cNvPr>
          <p:cNvSpPr txBox="1"/>
          <p:nvPr/>
        </p:nvSpPr>
        <p:spPr>
          <a:xfrm>
            <a:off x="452437" y="5531041"/>
            <a:ext cx="7845994" cy="400110"/>
          </a:xfrm>
          <a:prstGeom prst="rect">
            <a:avLst/>
          </a:prstGeom>
          <a:noFill/>
        </p:spPr>
        <p:txBody>
          <a:bodyPr wrap="none" rtlCol="0">
            <a:spAutoFit/>
          </a:bodyPr>
          <a:lstStyle/>
          <a:p>
            <a:r>
              <a:rPr lang="en-US" sz="2000" b="1" dirty="0">
                <a:solidFill>
                  <a:srgbClr val="0070C0"/>
                </a:solidFill>
              </a:rPr>
              <a:t>Some times ceramics is extremely good: loss tangent </a:t>
            </a:r>
            <a:r>
              <a:rPr lang="en-US" sz="2000" b="1" dirty="0">
                <a:solidFill>
                  <a:srgbClr val="7030A0"/>
                </a:solidFill>
              </a:rPr>
              <a:t>~ 1.5E-5 at 2.7 GHZ</a:t>
            </a:r>
          </a:p>
        </p:txBody>
      </p:sp>
      <p:sp>
        <p:nvSpPr>
          <p:cNvPr id="9" name="Date Placeholder 8">
            <a:extLst>
              <a:ext uri="{FF2B5EF4-FFF2-40B4-BE49-F238E27FC236}">
                <a16:creationId xmlns:a16="http://schemas.microsoft.com/office/drawing/2014/main" id="{E821E3F9-2699-411C-921A-D86846E3E30A}"/>
              </a:ext>
            </a:extLst>
          </p:cNvPr>
          <p:cNvSpPr>
            <a:spLocks noGrp="1"/>
          </p:cNvSpPr>
          <p:nvPr>
            <p:ph type="dt" sz="half" idx="10"/>
          </p:nvPr>
        </p:nvSpPr>
        <p:spPr/>
        <p:txBody>
          <a:bodyPr/>
          <a:lstStyle/>
          <a:p>
            <a:fld id="{A294DDB3-2E50-46AE-B8FF-D640353CDD28}" type="datetime1">
              <a:rPr lang="en-US" smtClean="0"/>
              <a:t>9/3/2018</a:t>
            </a:fld>
            <a:endParaRPr lang="en-US"/>
          </a:p>
        </p:txBody>
      </p:sp>
      <p:sp>
        <p:nvSpPr>
          <p:cNvPr id="10" name="Footer Placeholder 9">
            <a:extLst>
              <a:ext uri="{FF2B5EF4-FFF2-40B4-BE49-F238E27FC236}">
                <a16:creationId xmlns:a16="http://schemas.microsoft.com/office/drawing/2014/main" id="{CC918718-422A-4E8D-AB4E-73A375E9E92D}"/>
              </a:ext>
            </a:extLst>
          </p:cNvPr>
          <p:cNvSpPr>
            <a:spLocks noGrp="1"/>
          </p:cNvSpPr>
          <p:nvPr>
            <p:ph type="ftr" sz="quarter" idx="11"/>
          </p:nvPr>
        </p:nvSpPr>
        <p:spPr>
          <a:xfrm>
            <a:off x="2198077" y="6356351"/>
            <a:ext cx="4923691" cy="365125"/>
          </a:xfrm>
        </p:spPr>
        <p:txBody>
          <a:bodyPr/>
          <a:lstStyle/>
          <a:p>
            <a:r>
              <a:rPr lang="en-US" dirty="0"/>
              <a:t>"Experience in the design of fundamental couplers", S. Kazakov, Mumbai</a:t>
            </a:r>
          </a:p>
        </p:txBody>
      </p:sp>
      <p:sp>
        <p:nvSpPr>
          <p:cNvPr id="11" name="Slide Number Placeholder 10">
            <a:extLst>
              <a:ext uri="{FF2B5EF4-FFF2-40B4-BE49-F238E27FC236}">
                <a16:creationId xmlns:a16="http://schemas.microsoft.com/office/drawing/2014/main" id="{1ABA6C38-4A7F-4ED4-BD52-D1D9B961C9B3}"/>
              </a:ext>
            </a:extLst>
          </p:cNvPr>
          <p:cNvSpPr>
            <a:spLocks noGrp="1"/>
          </p:cNvSpPr>
          <p:nvPr>
            <p:ph type="sldNum" sz="quarter" idx="12"/>
          </p:nvPr>
        </p:nvSpPr>
        <p:spPr/>
        <p:txBody>
          <a:bodyPr/>
          <a:lstStyle/>
          <a:p>
            <a:fld id="{D88A3123-6FEB-437B-BB27-48C5D6B1ECD2}" type="slidenum">
              <a:rPr lang="en-US" smtClean="0"/>
              <a:t>48</a:t>
            </a:fld>
            <a:endParaRPr lang="en-US"/>
          </a:p>
        </p:txBody>
      </p:sp>
    </p:spTree>
    <p:extLst>
      <p:ext uri="{BB962C8B-B14F-4D97-AF65-F5344CB8AC3E}">
        <p14:creationId xmlns:p14="http://schemas.microsoft.com/office/powerpoint/2010/main" val="1689635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031DA-6FDB-40FA-ACCE-DEB684C7F51E}"/>
              </a:ext>
            </a:extLst>
          </p:cNvPr>
          <p:cNvSpPr txBox="1"/>
          <p:nvPr/>
        </p:nvSpPr>
        <p:spPr>
          <a:xfrm>
            <a:off x="1621577" y="2822331"/>
            <a:ext cx="5900846" cy="769441"/>
          </a:xfrm>
          <a:prstGeom prst="rect">
            <a:avLst/>
          </a:prstGeom>
          <a:noFill/>
        </p:spPr>
        <p:txBody>
          <a:bodyPr wrap="none" rtlCol="0">
            <a:spAutoFit/>
          </a:bodyPr>
          <a:lstStyle/>
          <a:p>
            <a:r>
              <a:rPr lang="en-US" sz="4400" b="1" dirty="0">
                <a:solidFill>
                  <a:srgbClr val="0070C0"/>
                </a:solidFill>
              </a:rPr>
              <a:t>Thank you for attention!</a:t>
            </a:r>
          </a:p>
        </p:txBody>
      </p:sp>
      <p:sp>
        <p:nvSpPr>
          <p:cNvPr id="4" name="Date Placeholder 3">
            <a:extLst>
              <a:ext uri="{FF2B5EF4-FFF2-40B4-BE49-F238E27FC236}">
                <a16:creationId xmlns:a16="http://schemas.microsoft.com/office/drawing/2014/main" id="{F6B85103-2E7B-4FAD-8942-7B2717583D6D}"/>
              </a:ext>
            </a:extLst>
          </p:cNvPr>
          <p:cNvSpPr>
            <a:spLocks noGrp="1"/>
          </p:cNvSpPr>
          <p:nvPr>
            <p:ph type="dt" sz="half" idx="10"/>
          </p:nvPr>
        </p:nvSpPr>
        <p:spPr/>
        <p:txBody>
          <a:bodyPr/>
          <a:lstStyle/>
          <a:p>
            <a:fld id="{3555CB85-7617-4A6E-B780-53C7403DF186}" type="datetime1">
              <a:rPr lang="en-US" smtClean="0"/>
              <a:t>9/3/2018</a:t>
            </a:fld>
            <a:endParaRPr lang="en-US"/>
          </a:p>
        </p:txBody>
      </p:sp>
      <p:sp>
        <p:nvSpPr>
          <p:cNvPr id="5" name="Footer Placeholder 4">
            <a:extLst>
              <a:ext uri="{FF2B5EF4-FFF2-40B4-BE49-F238E27FC236}">
                <a16:creationId xmlns:a16="http://schemas.microsoft.com/office/drawing/2014/main" id="{0D5E4CF3-096F-4618-A394-FB45434AB4C4}"/>
              </a:ext>
            </a:extLst>
          </p:cNvPr>
          <p:cNvSpPr>
            <a:spLocks noGrp="1"/>
          </p:cNvSpPr>
          <p:nvPr>
            <p:ph type="ftr" sz="quarter" idx="11"/>
          </p:nvPr>
        </p:nvSpPr>
        <p:spPr>
          <a:xfrm>
            <a:off x="2162908" y="6356351"/>
            <a:ext cx="5143500" cy="365125"/>
          </a:xfrm>
        </p:spPr>
        <p:txBody>
          <a:bodyPr/>
          <a:lstStyle/>
          <a:p>
            <a:r>
              <a:rPr lang="en-US" dirty="0"/>
              <a:t>"Experience in the design of fundamental couplers", S. Kazakov, Mumbai</a:t>
            </a:r>
          </a:p>
        </p:txBody>
      </p:sp>
      <p:sp>
        <p:nvSpPr>
          <p:cNvPr id="6" name="Slide Number Placeholder 5">
            <a:extLst>
              <a:ext uri="{FF2B5EF4-FFF2-40B4-BE49-F238E27FC236}">
                <a16:creationId xmlns:a16="http://schemas.microsoft.com/office/drawing/2014/main" id="{01E744E9-3BB0-429E-AA86-4F37523BE086}"/>
              </a:ext>
            </a:extLst>
          </p:cNvPr>
          <p:cNvSpPr>
            <a:spLocks noGrp="1"/>
          </p:cNvSpPr>
          <p:nvPr>
            <p:ph type="sldNum" sz="quarter" idx="12"/>
          </p:nvPr>
        </p:nvSpPr>
        <p:spPr/>
        <p:txBody>
          <a:bodyPr/>
          <a:lstStyle/>
          <a:p>
            <a:fld id="{D88A3123-6FEB-437B-BB27-48C5D6B1ECD2}" type="slidenum">
              <a:rPr lang="en-US" smtClean="0"/>
              <a:t>49</a:t>
            </a:fld>
            <a:endParaRPr lang="en-US"/>
          </a:p>
        </p:txBody>
      </p:sp>
    </p:spTree>
    <p:extLst>
      <p:ext uri="{BB962C8B-B14F-4D97-AF65-F5344CB8AC3E}">
        <p14:creationId xmlns:p14="http://schemas.microsoft.com/office/powerpoint/2010/main" val="3413683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E5192F-7126-402B-808D-DBA526E911CE}"/>
              </a:ext>
            </a:extLst>
          </p:cNvPr>
          <p:cNvSpPr txBox="1"/>
          <p:nvPr/>
        </p:nvSpPr>
        <p:spPr>
          <a:xfrm>
            <a:off x="1916722" y="66000"/>
            <a:ext cx="4851072" cy="369332"/>
          </a:xfrm>
          <a:prstGeom prst="rect">
            <a:avLst/>
          </a:prstGeom>
          <a:noFill/>
        </p:spPr>
        <p:txBody>
          <a:bodyPr wrap="none" rtlCol="0">
            <a:spAutoFit/>
          </a:bodyPr>
          <a:lstStyle/>
          <a:p>
            <a:r>
              <a:rPr lang="en-US" b="1" dirty="0">
                <a:solidFill>
                  <a:srgbClr val="7030A0"/>
                </a:solidFill>
              </a:rPr>
              <a:t>Typical solution for coaxial coupler, vacuum part:</a:t>
            </a:r>
          </a:p>
        </p:txBody>
      </p:sp>
      <p:sp>
        <p:nvSpPr>
          <p:cNvPr id="3" name="TextBox 2">
            <a:extLst>
              <a:ext uri="{FF2B5EF4-FFF2-40B4-BE49-F238E27FC236}">
                <a16:creationId xmlns:a16="http://schemas.microsoft.com/office/drawing/2014/main" id="{EFC5B4F5-2F2B-4AD1-B421-93525FA110B9}"/>
              </a:ext>
            </a:extLst>
          </p:cNvPr>
          <p:cNvSpPr txBox="1"/>
          <p:nvPr/>
        </p:nvSpPr>
        <p:spPr>
          <a:xfrm>
            <a:off x="277014" y="4712358"/>
            <a:ext cx="8589971" cy="1477328"/>
          </a:xfrm>
          <a:prstGeom prst="rect">
            <a:avLst/>
          </a:prstGeom>
          <a:noFill/>
        </p:spPr>
        <p:txBody>
          <a:bodyPr wrap="square" rtlCol="0">
            <a:spAutoFit/>
          </a:bodyPr>
          <a:lstStyle/>
          <a:p>
            <a:r>
              <a:rPr lang="en-US" dirty="0">
                <a:solidFill>
                  <a:srgbClr val="0070C0"/>
                </a:solidFill>
              </a:rPr>
              <a:t>Thickness of SS wall should be as thin as possible (but enough for mechanical strength) to reduce a heat flow from room temperature to superconductive cavity (typically &lt; 1mm). </a:t>
            </a:r>
          </a:p>
          <a:p>
            <a:r>
              <a:rPr lang="en-US" dirty="0">
                <a:solidFill>
                  <a:srgbClr val="7030A0"/>
                </a:solidFill>
              </a:rPr>
              <a:t>Thickness of copper plating should be a thin as possible for the same reason, typically   ~10 ~20 microns – several skin depth.</a:t>
            </a:r>
          </a:p>
          <a:p>
            <a:r>
              <a:rPr lang="en-US" dirty="0">
                <a:solidFill>
                  <a:srgbClr val="0070C0"/>
                </a:solidFill>
              </a:rPr>
              <a:t>Ceramic diameter (depend on frequency and power) ~ 40 ~ 200mm.</a:t>
            </a:r>
          </a:p>
        </p:txBody>
      </p:sp>
      <p:pic>
        <p:nvPicPr>
          <p:cNvPr id="5" name="Picture 4">
            <a:extLst>
              <a:ext uri="{FF2B5EF4-FFF2-40B4-BE49-F238E27FC236}">
                <a16:creationId xmlns:a16="http://schemas.microsoft.com/office/drawing/2014/main" id="{4E8750FB-9B5B-4EBA-A0FD-2538BA205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97" y="509953"/>
            <a:ext cx="7930434" cy="3898037"/>
          </a:xfrm>
          <a:prstGeom prst="rect">
            <a:avLst/>
          </a:prstGeom>
        </p:spPr>
      </p:pic>
      <p:sp>
        <p:nvSpPr>
          <p:cNvPr id="4" name="Date Placeholder 3">
            <a:extLst>
              <a:ext uri="{FF2B5EF4-FFF2-40B4-BE49-F238E27FC236}">
                <a16:creationId xmlns:a16="http://schemas.microsoft.com/office/drawing/2014/main" id="{CA742DBA-BF61-47FF-957B-BDA73F7CEB7B}"/>
              </a:ext>
            </a:extLst>
          </p:cNvPr>
          <p:cNvSpPr>
            <a:spLocks noGrp="1"/>
          </p:cNvSpPr>
          <p:nvPr>
            <p:ph type="dt" sz="half" idx="10"/>
          </p:nvPr>
        </p:nvSpPr>
        <p:spPr/>
        <p:txBody>
          <a:bodyPr/>
          <a:lstStyle/>
          <a:p>
            <a:fld id="{1E0EC273-89A4-484F-AD96-F26F24614E4A}" type="datetime1">
              <a:rPr lang="en-US" smtClean="0"/>
              <a:t>9/3/2018</a:t>
            </a:fld>
            <a:endParaRPr lang="en-US"/>
          </a:p>
        </p:txBody>
      </p:sp>
      <p:sp>
        <p:nvSpPr>
          <p:cNvPr id="6" name="Footer Placeholder 5">
            <a:extLst>
              <a:ext uri="{FF2B5EF4-FFF2-40B4-BE49-F238E27FC236}">
                <a16:creationId xmlns:a16="http://schemas.microsoft.com/office/drawing/2014/main" id="{8E1646AB-795A-4408-ADED-2C7899CE24AD}"/>
              </a:ext>
            </a:extLst>
          </p:cNvPr>
          <p:cNvSpPr>
            <a:spLocks noGrp="1"/>
          </p:cNvSpPr>
          <p:nvPr>
            <p:ph type="ftr" sz="quarter" idx="11"/>
          </p:nvPr>
        </p:nvSpPr>
        <p:spPr>
          <a:xfrm>
            <a:off x="2162909" y="6356351"/>
            <a:ext cx="4950068" cy="365125"/>
          </a:xfrm>
        </p:spPr>
        <p:txBody>
          <a:bodyPr/>
          <a:lstStyle/>
          <a:p>
            <a:r>
              <a:rPr lang="en-US" dirty="0"/>
              <a:t>"Experience in the design of fundamental couplers", S. Kazakov, Mumbai</a:t>
            </a:r>
          </a:p>
        </p:txBody>
      </p:sp>
      <p:sp>
        <p:nvSpPr>
          <p:cNvPr id="7" name="Slide Number Placeholder 6">
            <a:extLst>
              <a:ext uri="{FF2B5EF4-FFF2-40B4-BE49-F238E27FC236}">
                <a16:creationId xmlns:a16="http://schemas.microsoft.com/office/drawing/2014/main" id="{DB467FB5-C2C5-4997-A581-0F5064EBF603}"/>
              </a:ext>
            </a:extLst>
          </p:cNvPr>
          <p:cNvSpPr>
            <a:spLocks noGrp="1"/>
          </p:cNvSpPr>
          <p:nvPr>
            <p:ph type="sldNum" sz="quarter" idx="12"/>
          </p:nvPr>
        </p:nvSpPr>
        <p:spPr/>
        <p:txBody>
          <a:bodyPr/>
          <a:lstStyle/>
          <a:p>
            <a:fld id="{D88A3123-6FEB-437B-BB27-48C5D6B1ECD2}" type="slidenum">
              <a:rPr lang="en-US" smtClean="0"/>
              <a:t>5</a:t>
            </a:fld>
            <a:endParaRPr lang="en-US"/>
          </a:p>
        </p:txBody>
      </p:sp>
    </p:spTree>
    <p:extLst>
      <p:ext uri="{BB962C8B-B14F-4D97-AF65-F5344CB8AC3E}">
        <p14:creationId xmlns:p14="http://schemas.microsoft.com/office/powerpoint/2010/main" val="923918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E95A9E-6C91-4633-A1B3-BCFB52BA6431}"/>
              </a:ext>
            </a:extLst>
          </p:cNvPr>
          <p:cNvSpPr txBox="1"/>
          <p:nvPr/>
        </p:nvSpPr>
        <p:spPr>
          <a:xfrm>
            <a:off x="2518378" y="120530"/>
            <a:ext cx="3417282" cy="369332"/>
          </a:xfrm>
          <a:prstGeom prst="rect">
            <a:avLst/>
          </a:prstGeom>
          <a:noFill/>
        </p:spPr>
        <p:txBody>
          <a:bodyPr wrap="none" rtlCol="0">
            <a:spAutoFit/>
          </a:bodyPr>
          <a:lstStyle/>
          <a:p>
            <a:r>
              <a:rPr lang="en-US" b="1" dirty="0">
                <a:solidFill>
                  <a:srgbClr val="7030A0"/>
                </a:solidFill>
              </a:rPr>
              <a:t>Why we need thermal intercepts?</a:t>
            </a:r>
          </a:p>
        </p:txBody>
      </p:sp>
      <p:sp>
        <p:nvSpPr>
          <p:cNvPr id="4" name="TextBox 3">
            <a:extLst>
              <a:ext uri="{FF2B5EF4-FFF2-40B4-BE49-F238E27FC236}">
                <a16:creationId xmlns:a16="http://schemas.microsoft.com/office/drawing/2014/main" id="{881C2037-1AA1-46D0-869D-F8ED1EC966A9}"/>
              </a:ext>
            </a:extLst>
          </p:cNvPr>
          <p:cNvSpPr txBox="1"/>
          <p:nvPr/>
        </p:nvSpPr>
        <p:spPr>
          <a:xfrm>
            <a:off x="799636" y="609594"/>
            <a:ext cx="6880217" cy="1754326"/>
          </a:xfrm>
          <a:prstGeom prst="rect">
            <a:avLst/>
          </a:prstGeom>
          <a:noFill/>
        </p:spPr>
        <p:txBody>
          <a:bodyPr wrap="none" rtlCol="0">
            <a:spAutoFit/>
          </a:bodyPr>
          <a:lstStyle/>
          <a:p>
            <a:r>
              <a:rPr lang="en-US" dirty="0">
                <a:solidFill>
                  <a:srgbClr val="0070C0"/>
                </a:solidFill>
              </a:rPr>
              <a:t>Cryo-plant efficiency drops rapidly at low temperature:</a:t>
            </a:r>
          </a:p>
          <a:p>
            <a:r>
              <a:rPr lang="en-US" dirty="0">
                <a:solidFill>
                  <a:srgbClr val="0070C0"/>
                </a:solidFill>
              </a:rPr>
              <a:t>at 70 efficiency ~ 5%, at 5K ~ 0.5%, at 2K ~ 0.1%</a:t>
            </a:r>
          </a:p>
          <a:p>
            <a:endParaRPr lang="en-US" dirty="0">
              <a:solidFill>
                <a:srgbClr val="0070C0"/>
              </a:solidFill>
            </a:endParaRPr>
          </a:p>
          <a:p>
            <a:r>
              <a:rPr lang="en-US" dirty="0">
                <a:solidFill>
                  <a:srgbClr val="7030A0"/>
                </a:solidFill>
              </a:rPr>
              <a:t>To accommodate 1W of heat power at 70K a cryo-plant spends ~ 20W.</a:t>
            </a:r>
          </a:p>
          <a:p>
            <a:r>
              <a:rPr lang="en-US" dirty="0">
                <a:solidFill>
                  <a:srgbClr val="7030A0"/>
                </a:solidFill>
              </a:rPr>
              <a:t>To accommodate 1W of heat power at 5K a cryo-plant spends ~ 200W.</a:t>
            </a:r>
          </a:p>
          <a:p>
            <a:r>
              <a:rPr lang="en-US" dirty="0">
                <a:solidFill>
                  <a:srgbClr val="7030A0"/>
                </a:solidFill>
              </a:rPr>
              <a:t>To accommodate 1W of heat power at 2K a cryo-plant spends ~ 1000W.</a:t>
            </a:r>
          </a:p>
        </p:txBody>
      </p:sp>
      <p:sp>
        <p:nvSpPr>
          <p:cNvPr id="5" name="TextBox 4">
            <a:extLst>
              <a:ext uri="{FF2B5EF4-FFF2-40B4-BE49-F238E27FC236}">
                <a16:creationId xmlns:a16="http://schemas.microsoft.com/office/drawing/2014/main" id="{0DCD033C-10C1-476D-A75F-8700CF24AE13}"/>
              </a:ext>
            </a:extLst>
          </p:cNvPr>
          <p:cNvSpPr txBox="1"/>
          <p:nvPr/>
        </p:nvSpPr>
        <p:spPr>
          <a:xfrm>
            <a:off x="786911" y="2505457"/>
            <a:ext cx="7570177" cy="646331"/>
          </a:xfrm>
          <a:prstGeom prst="rect">
            <a:avLst/>
          </a:prstGeom>
          <a:noFill/>
        </p:spPr>
        <p:txBody>
          <a:bodyPr wrap="square" rtlCol="0">
            <a:spAutoFit/>
          </a:bodyPr>
          <a:lstStyle/>
          <a:p>
            <a:r>
              <a:rPr lang="en-US" dirty="0">
                <a:solidFill>
                  <a:srgbClr val="0070C0"/>
                </a:solidFill>
              </a:rPr>
              <a:t>Heat flow from room temperature to cryogenic temperature(s) without RF power we call </a:t>
            </a:r>
            <a:r>
              <a:rPr lang="en-US" dirty="0">
                <a:solidFill>
                  <a:srgbClr val="7030A0"/>
                </a:solidFill>
              </a:rPr>
              <a:t>“static cryo-loading”.</a:t>
            </a:r>
          </a:p>
        </p:txBody>
      </p:sp>
      <p:sp>
        <p:nvSpPr>
          <p:cNvPr id="6" name="TextBox 5">
            <a:extLst>
              <a:ext uri="{FF2B5EF4-FFF2-40B4-BE49-F238E27FC236}">
                <a16:creationId xmlns:a16="http://schemas.microsoft.com/office/drawing/2014/main" id="{BFC05982-6F20-4AA4-9BAA-495333064783}"/>
              </a:ext>
            </a:extLst>
          </p:cNvPr>
          <p:cNvSpPr txBox="1"/>
          <p:nvPr/>
        </p:nvSpPr>
        <p:spPr>
          <a:xfrm>
            <a:off x="799636" y="3292682"/>
            <a:ext cx="7965831" cy="923330"/>
          </a:xfrm>
          <a:prstGeom prst="rect">
            <a:avLst/>
          </a:prstGeom>
          <a:noFill/>
        </p:spPr>
        <p:txBody>
          <a:bodyPr wrap="square" rtlCol="0">
            <a:spAutoFit/>
          </a:bodyPr>
          <a:lstStyle/>
          <a:p>
            <a:r>
              <a:rPr lang="en-US" dirty="0">
                <a:solidFill>
                  <a:srgbClr val="7030A0"/>
                </a:solidFill>
              </a:rPr>
              <a:t>Coupler without thermal intercept will have very high static cryogenic loading at 2K-4K. It will require a lot of power of cryo-plant and can cause probably a quench of superconductive cavity (cavity lost a superconductivity).</a:t>
            </a:r>
          </a:p>
        </p:txBody>
      </p:sp>
      <p:sp>
        <p:nvSpPr>
          <p:cNvPr id="7" name="TextBox 6">
            <a:extLst>
              <a:ext uri="{FF2B5EF4-FFF2-40B4-BE49-F238E27FC236}">
                <a16:creationId xmlns:a16="http://schemas.microsoft.com/office/drawing/2014/main" id="{B3931F4A-AB75-4631-92B0-9C0EB0CF6CEB}"/>
              </a:ext>
            </a:extLst>
          </p:cNvPr>
          <p:cNvSpPr txBox="1"/>
          <p:nvPr/>
        </p:nvSpPr>
        <p:spPr>
          <a:xfrm>
            <a:off x="786911" y="4356906"/>
            <a:ext cx="8112221" cy="1477328"/>
          </a:xfrm>
          <a:prstGeom prst="rect">
            <a:avLst/>
          </a:prstGeom>
          <a:noFill/>
        </p:spPr>
        <p:txBody>
          <a:bodyPr wrap="none" rtlCol="0">
            <a:spAutoFit/>
          </a:bodyPr>
          <a:lstStyle/>
          <a:p>
            <a:r>
              <a:rPr lang="en-US" dirty="0">
                <a:solidFill>
                  <a:srgbClr val="0070C0"/>
                </a:solidFill>
              </a:rPr>
              <a:t>For example, our 325 MHz coupler, power of cryo-plant to compensate static loading</a:t>
            </a:r>
          </a:p>
          <a:p>
            <a:r>
              <a:rPr lang="en-US" dirty="0">
                <a:solidFill>
                  <a:srgbClr val="0070C0"/>
                </a:solidFill>
              </a:rPr>
              <a:t>Without thermal intercepts	 		    </a:t>
            </a:r>
            <a:r>
              <a:rPr lang="en-US" dirty="0">
                <a:solidFill>
                  <a:srgbClr val="7030A0"/>
                </a:solidFill>
              </a:rPr>
              <a:t>980 W</a:t>
            </a:r>
          </a:p>
          <a:p>
            <a:r>
              <a:rPr lang="en-US" dirty="0">
                <a:solidFill>
                  <a:srgbClr val="0070C0"/>
                </a:solidFill>
              </a:rPr>
              <a:t>With “70K” thermal intercept	 		    </a:t>
            </a:r>
            <a:r>
              <a:rPr lang="en-US" dirty="0">
                <a:solidFill>
                  <a:srgbClr val="7030A0"/>
                </a:solidFill>
              </a:rPr>
              <a:t>215 W</a:t>
            </a:r>
          </a:p>
          <a:p>
            <a:r>
              <a:rPr lang="en-US" dirty="0">
                <a:solidFill>
                  <a:srgbClr val="0070C0"/>
                </a:solidFill>
              </a:rPr>
              <a:t>With  “70K” and “5K” thermal intercepts  </a:t>
            </a:r>
            <a:r>
              <a:rPr lang="en-US" dirty="0">
                <a:solidFill>
                  <a:srgbClr val="7030A0"/>
                </a:solidFill>
              </a:rPr>
              <a:t>160 W</a:t>
            </a:r>
            <a:endParaRPr lang="en-US" dirty="0"/>
          </a:p>
          <a:p>
            <a:r>
              <a:rPr lang="en-US" dirty="0">
                <a:solidFill>
                  <a:srgbClr val="7030A0"/>
                </a:solidFill>
              </a:rPr>
              <a:t>Thermal intercepts reduce the necessary power of cryo-plant </a:t>
            </a:r>
            <a:r>
              <a:rPr lang="en-US">
                <a:solidFill>
                  <a:srgbClr val="7030A0"/>
                </a:solidFill>
              </a:rPr>
              <a:t>~ 6 </a:t>
            </a:r>
            <a:r>
              <a:rPr lang="en-US" dirty="0">
                <a:solidFill>
                  <a:srgbClr val="7030A0"/>
                </a:solidFill>
              </a:rPr>
              <a:t>times. </a:t>
            </a:r>
          </a:p>
        </p:txBody>
      </p:sp>
      <p:sp>
        <p:nvSpPr>
          <p:cNvPr id="8" name="TextBox 7">
            <a:extLst>
              <a:ext uri="{FF2B5EF4-FFF2-40B4-BE49-F238E27FC236}">
                <a16:creationId xmlns:a16="http://schemas.microsoft.com/office/drawing/2014/main" id="{3E1EE85D-FA3F-41E4-B30D-DDF4A6996F26}"/>
              </a:ext>
            </a:extLst>
          </p:cNvPr>
          <p:cNvSpPr txBox="1"/>
          <p:nvPr/>
        </p:nvSpPr>
        <p:spPr>
          <a:xfrm>
            <a:off x="799636" y="5910626"/>
            <a:ext cx="4879862" cy="369332"/>
          </a:xfrm>
          <a:prstGeom prst="rect">
            <a:avLst/>
          </a:prstGeom>
          <a:noFill/>
        </p:spPr>
        <p:txBody>
          <a:bodyPr wrap="none" rtlCol="0">
            <a:spAutoFit/>
          </a:bodyPr>
          <a:lstStyle/>
          <a:p>
            <a:r>
              <a:rPr lang="en-US" dirty="0">
                <a:solidFill>
                  <a:srgbClr val="0070C0"/>
                </a:solidFill>
              </a:rPr>
              <a:t>Position of thermal intercepts must be optimized. </a:t>
            </a:r>
          </a:p>
        </p:txBody>
      </p:sp>
      <p:sp>
        <p:nvSpPr>
          <p:cNvPr id="2" name="Date Placeholder 1">
            <a:extLst>
              <a:ext uri="{FF2B5EF4-FFF2-40B4-BE49-F238E27FC236}">
                <a16:creationId xmlns:a16="http://schemas.microsoft.com/office/drawing/2014/main" id="{9EA84B14-59C9-4B68-A4D9-778ED2F2F164}"/>
              </a:ext>
            </a:extLst>
          </p:cNvPr>
          <p:cNvSpPr>
            <a:spLocks noGrp="1"/>
          </p:cNvSpPr>
          <p:nvPr>
            <p:ph type="dt" sz="half" idx="10"/>
          </p:nvPr>
        </p:nvSpPr>
        <p:spPr/>
        <p:txBody>
          <a:bodyPr/>
          <a:lstStyle/>
          <a:p>
            <a:fld id="{6585ACC8-5FAD-410B-A1E3-FEDA95830253}" type="datetime1">
              <a:rPr lang="en-US" smtClean="0"/>
              <a:t>9/3/2018</a:t>
            </a:fld>
            <a:endParaRPr lang="en-US"/>
          </a:p>
        </p:txBody>
      </p:sp>
      <p:sp>
        <p:nvSpPr>
          <p:cNvPr id="9" name="Footer Placeholder 8">
            <a:extLst>
              <a:ext uri="{FF2B5EF4-FFF2-40B4-BE49-F238E27FC236}">
                <a16:creationId xmlns:a16="http://schemas.microsoft.com/office/drawing/2014/main" id="{E4E0FC22-C564-4AA0-B7DE-36815418670F}"/>
              </a:ext>
            </a:extLst>
          </p:cNvPr>
          <p:cNvSpPr>
            <a:spLocks noGrp="1"/>
          </p:cNvSpPr>
          <p:nvPr>
            <p:ph type="ftr" sz="quarter" idx="11"/>
          </p:nvPr>
        </p:nvSpPr>
        <p:spPr>
          <a:xfrm>
            <a:off x="2022100" y="6356351"/>
            <a:ext cx="4879862" cy="365125"/>
          </a:xfrm>
        </p:spPr>
        <p:txBody>
          <a:bodyPr/>
          <a:lstStyle/>
          <a:p>
            <a:r>
              <a:rPr lang="en-US" dirty="0"/>
              <a:t>"Experience in the design of fundamental couplers", S. Kazakov, Mumbai</a:t>
            </a:r>
          </a:p>
        </p:txBody>
      </p:sp>
      <p:sp>
        <p:nvSpPr>
          <p:cNvPr id="10" name="Slide Number Placeholder 9">
            <a:extLst>
              <a:ext uri="{FF2B5EF4-FFF2-40B4-BE49-F238E27FC236}">
                <a16:creationId xmlns:a16="http://schemas.microsoft.com/office/drawing/2014/main" id="{DDB199CB-4461-42C3-BC0C-1F09130586F1}"/>
              </a:ext>
            </a:extLst>
          </p:cNvPr>
          <p:cNvSpPr>
            <a:spLocks noGrp="1"/>
          </p:cNvSpPr>
          <p:nvPr>
            <p:ph type="sldNum" sz="quarter" idx="12"/>
          </p:nvPr>
        </p:nvSpPr>
        <p:spPr/>
        <p:txBody>
          <a:bodyPr/>
          <a:lstStyle/>
          <a:p>
            <a:fld id="{D88A3123-6FEB-437B-BB27-48C5D6B1ECD2}" type="slidenum">
              <a:rPr lang="en-US" smtClean="0"/>
              <a:t>6</a:t>
            </a:fld>
            <a:endParaRPr lang="en-US"/>
          </a:p>
        </p:txBody>
      </p:sp>
    </p:spTree>
    <p:extLst>
      <p:ext uri="{BB962C8B-B14F-4D97-AF65-F5344CB8AC3E}">
        <p14:creationId xmlns:p14="http://schemas.microsoft.com/office/powerpoint/2010/main" val="303255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400EAF-14EC-4D7B-99D4-43F096DFC6D8}"/>
              </a:ext>
            </a:extLst>
          </p:cNvPr>
          <p:cNvSpPr txBox="1"/>
          <p:nvPr/>
        </p:nvSpPr>
        <p:spPr>
          <a:xfrm>
            <a:off x="1612346" y="198547"/>
            <a:ext cx="5637954" cy="369332"/>
          </a:xfrm>
          <a:prstGeom prst="rect">
            <a:avLst/>
          </a:prstGeom>
          <a:noFill/>
        </p:spPr>
        <p:txBody>
          <a:bodyPr wrap="none" rtlCol="0">
            <a:spAutoFit/>
          </a:bodyPr>
          <a:lstStyle/>
          <a:p>
            <a:r>
              <a:rPr lang="en-US" b="1" dirty="0">
                <a:solidFill>
                  <a:srgbClr val="7030A0"/>
                </a:solidFill>
              </a:rPr>
              <a:t>Another possible solution is double wall outer conductor.</a:t>
            </a:r>
          </a:p>
        </p:txBody>
      </p:sp>
      <p:pic>
        <p:nvPicPr>
          <p:cNvPr id="4" name="Picture 3">
            <a:extLst>
              <a:ext uri="{FF2B5EF4-FFF2-40B4-BE49-F238E27FC236}">
                <a16:creationId xmlns:a16="http://schemas.microsoft.com/office/drawing/2014/main" id="{2210B4EE-0A86-44BF-A073-6B5C95B13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19" y="1050042"/>
            <a:ext cx="8449408" cy="4089699"/>
          </a:xfrm>
          <a:prstGeom prst="rect">
            <a:avLst/>
          </a:prstGeom>
        </p:spPr>
      </p:pic>
      <p:sp>
        <p:nvSpPr>
          <p:cNvPr id="3" name="Rectangle 2">
            <a:extLst>
              <a:ext uri="{FF2B5EF4-FFF2-40B4-BE49-F238E27FC236}">
                <a16:creationId xmlns:a16="http://schemas.microsoft.com/office/drawing/2014/main" id="{E360C4B0-E42C-4620-9DC1-6127FD243150}"/>
              </a:ext>
            </a:extLst>
          </p:cNvPr>
          <p:cNvSpPr/>
          <p:nvPr/>
        </p:nvSpPr>
        <p:spPr>
          <a:xfrm>
            <a:off x="3191608" y="5139741"/>
            <a:ext cx="4572000" cy="923330"/>
          </a:xfrm>
          <a:prstGeom prst="rect">
            <a:avLst/>
          </a:prstGeom>
        </p:spPr>
        <p:txBody>
          <a:bodyPr>
            <a:spAutoFit/>
          </a:bodyPr>
          <a:lstStyle/>
          <a:p>
            <a:r>
              <a:rPr lang="en-US" b="1" dirty="0">
                <a:solidFill>
                  <a:srgbClr val="0070C0"/>
                </a:solidFill>
              </a:rPr>
              <a:t>Advantages  - simpler (?).</a:t>
            </a:r>
          </a:p>
          <a:p>
            <a:r>
              <a:rPr lang="en-US" b="1" dirty="0">
                <a:solidFill>
                  <a:srgbClr val="0070C0"/>
                </a:solidFill>
              </a:rPr>
              <a:t>Disadvantages – efficiency is lower(?), double wall is thicker, no 70K intercept.</a:t>
            </a:r>
          </a:p>
        </p:txBody>
      </p:sp>
      <p:sp>
        <p:nvSpPr>
          <p:cNvPr id="5" name="Date Placeholder 4">
            <a:extLst>
              <a:ext uri="{FF2B5EF4-FFF2-40B4-BE49-F238E27FC236}">
                <a16:creationId xmlns:a16="http://schemas.microsoft.com/office/drawing/2014/main" id="{8E0BCF8C-A63F-4548-9B31-C857442FE44A}"/>
              </a:ext>
            </a:extLst>
          </p:cNvPr>
          <p:cNvSpPr>
            <a:spLocks noGrp="1"/>
          </p:cNvSpPr>
          <p:nvPr>
            <p:ph type="dt" sz="half" idx="10"/>
          </p:nvPr>
        </p:nvSpPr>
        <p:spPr/>
        <p:txBody>
          <a:bodyPr/>
          <a:lstStyle/>
          <a:p>
            <a:fld id="{B2E093E9-695D-4607-81E5-4704A79CE19D}" type="datetime1">
              <a:rPr lang="en-US" smtClean="0"/>
              <a:t>9/3/2018</a:t>
            </a:fld>
            <a:endParaRPr lang="en-US"/>
          </a:p>
        </p:txBody>
      </p:sp>
      <p:sp>
        <p:nvSpPr>
          <p:cNvPr id="6" name="Footer Placeholder 5">
            <a:extLst>
              <a:ext uri="{FF2B5EF4-FFF2-40B4-BE49-F238E27FC236}">
                <a16:creationId xmlns:a16="http://schemas.microsoft.com/office/drawing/2014/main" id="{88F5DCA0-90DF-45BF-B6C7-8C760D294166}"/>
              </a:ext>
            </a:extLst>
          </p:cNvPr>
          <p:cNvSpPr>
            <a:spLocks noGrp="1"/>
          </p:cNvSpPr>
          <p:nvPr>
            <p:ph type="ftr" sz="quarter" idx="11"/>
          </p:nvPr>
        </p:nvSpPr>
        <p:spPr>
          <a:xfrm>
            <a:off x="2022231" y="6356351"/>
            <a:ext cx="5228069" cy="365125"/>
          </a:xfrm>
        </p:spPr>
        <p:txBody>
          <a:bodyPr/>
          <a:lstStyle/>
          <a:p>
            <a:r>
              <a:rPr lang="en-US" dirty="0"/>
              <a:t>"Experience in the design of fundamental couplers", S. Kazakov, Mumbai</a:t>
            </a:r>
          </a:p>
        </p:txBody>
      </p:sp>
      <p:sp>
        <p:nvSpPr>
          <p:cNvPr id="7" name="Slide Number Placeholder 6">
            <a:extLst>
              <a:ext uri="{FF2B5EF4-FFF2-40B4-BE49-F238E27FC236}">
                <a16:creationId xmlns:a16="http://schemas.microsoft.com/office/drawing/2014/main" id="{02E5030B-688C-4AE4-8462-ED9D0B05BAE8}"/>
              </a:ext>
            </a:extLst>
          </p:cNvPr>
          <p:cNvSpPr>
            <a:spLocks noGrp="1"/>
          </p:cNvSpPr>
          <p:nvPr>
            <p:ph type="sldNum" sz="quarter" idx="12"/>
          </p:nvPr>
        </p:nvSpPr>
        <p:spPr/>
        <p:txBody>
          <a:bodyPr/>
          <a:lstStyle/>
          <a:p>
            <a:fld id="{D88A3123-6FEB-437B-BB27-48C5D6B1ECD2}" type="slidenum">
              <a:rPr lang="en-US" smtClean="0"/>
              <a:t>7</a:t>
            </a:fld>
            <a:endParaRPr lang="en-US"/>
          </a:p>
        </p:txBody>
      </p:sp>
    </p:spTree>
    <p:extLst>
      <p:ext uri="{BB962C8B-B14F-4D97-AF65-F5344CB8AC3E}">
        <p14:creationId xmlns:p14="http://schemas.microsoft.com/office/powerpoint/2010/main" val="295748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9BD99C4-3F74-4701-BF4E-B1B96CD29928}"/>
                  </a:ext>
                </a:extLst>
              </p:cNvPr>
              <p:cNvSpPr txBox="1"/>
              <p:nvPr/>
            </p:nvSpPr>
            <p:spPr>
              <a:xfrm>
                <a:off x="690196" y="527539"/>
                <a:ext cx="8185639" cy="5627053"/>
              </a:xfrm>
              <a:prstGeom prst="rect">
                <a:avLst/>
              </a:prstGeom>
              <a:noFill/>
            </p:spPr>
            <p:txBody>
              <a:bodyPr wrap="square" rtlCol="0">
                <a:spAutoFit/>
              </a:bodyPr>
              <a:lstStyle/>
              <a:p>
                <a:r>
                  <a:rPr lang="en-US" b="1" dirty="0">
                    <a:solidFill>
                      <a:srgbClr val="7030A0"/>
                    </a:solidFill>
                  </a:rPr>
                  <a:t>What impedance the coaxial coupler has to have?</a:t>
                </a:r>
              </a:p>
              <a:p>
                <a:r>
                  <a:rPr lang="en-US" b="1" dirty="0">
                    <a:solidFill>
                      <a:srgbClr val="7030A0"/>
                    </a:solidFill>
                  </a:rPr>
                  <a:t>Or how thick should be antenna?</a:t>
                </a:r>
              </a:p>
              <a:p>
                <a:endParaRPr lang="en-US" dirty="0">
                  <a:solidFill>
                    <a:srgbClr val="0070C0"/>
                  </a:solidFill>
                </a:endParaRPr>
              </a:p>
              <a:p>
                <a:r>
                  <a:rPr lang="en-US" dirty="0">
                    <a:solidFill>
                      <a:srgbClr val="0070C0"/>
                    </a:solidFill>
                  </a:rPr>
                  <a:t>Typically the people making the couplers with impedance ~ 50 ~75 Ohm (following to optimal impedance for cables).</a:t>
                </a:r>
              </a:p>
              <a:p>
                <a:r>
                  <a:rPr lang="en-US" dirty="0">
                    <a:solidFill>
                      <a:srgbClr val="0070C0"/>
                    </a:solidFill>
                  </a:rPr>
                  <a:t>But, we think, in case of couplers for superconductive cavity the higher impedance the better. </a:t>
                </a:r>
              </a:p>
              <a:p>
                <a:r>
                  <a:rPr lang="en-US" dirty="0">
                    <a:solidFill>
                      <a:srgbClr val="0070C0"/>
                    </a:solidFill>
                  </a:rPr>
                  <a:t>There two reasons: higher impedance means less current for the same power.  If the diameter of outer conductor is fixed, the RF losses will be less in outer conductor and cryogenic loading (dynamic and total) will be less because only an outer conductor is  connected to the cavity. </a:t>
                </a:r>
              </a:p>
              <a:p>
                <a:endParaRPr lang="en-US" dirty="0">
                  <a:solidFill>
                    <a:srgbClr val="0070C0"/>
                  </a:solidFill>
                </a:endParaRPr>
              </a:p>
              <a:p>
                <a:pPr/>
                <a14:m>
                  <m:oMathPara xmlns:m="http://schemas.openxmlformats.org/officeDocument/2006/math">
                    <m:oMathParaPr>
                      <m:jc m:val="left"/>
                    </m:oMathParaPr>
                    <m:oMath xmlns:m="http://schemas.openxmlformats.org/officeDocument/2006/math">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𝐼</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𝑤𝑎𝑙𝑙</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𝑐𝑢𝑟𝑟𝑒𝑛𝑡</m:t>
                      </m:r>
                      <m:r>
                        <a:rPr lang="en-US" b="0" i="1" smtClean="0">
                          <a:solidFill>
                            <a:srgbClr val="0070C0"/>
                          </a:solidFill>
                          <a:latin typeface="Cambria Math" panose="02040503050406030204" pitchFamily="18" charset="0"/>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𝑃</m:t>
                          </m:r>
                        </m:e>
                        <m:sub>
                          <m:r>
                            <a:rPr lang="en-US" b="0" i="1" smtClean="0">
                              <a:solidFill>
                                <a:srgbClr val="0070C0"/>
                              </a:solidFill>
                              <a:latin typeface="Cambria Math" panose="02040503050406030204" pitchFamily="18" charset="0"/>
                            </a:rPr>
                            <m:t>𝑟𝑓</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𝑅𝐹</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𝑝𝑜𝑤𝑒𝑟</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𝑍</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𝑐𝑜𝑎𝑥𝑖𝑎𝑙</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𝑖𝑚𝑝𝑒𝑑𝑎𝑛𝑐𝑒</m:t>
                      </m:r>
                      <m:r>
                        <a:rPr lang="en-US" b="0" i="1" smtClean="0">
                          <a:solidFill>
                            <a:srgbClr val="0070C0"/>
                          </a:solidFill>
                          <a:latin typeface="Cambria Math" panose="02040503050406030204" pitchFamily="18" charset="0"/>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𝑃</m:t>
                          </m:r>
                        </m:e>
                        <m:sub>
                          <m:r>
                            <a:rPr lang="en-US" b="0" i="1" smtClean="0">
                              <a:solidFill>
                                <a:srgbClr val="0070C0"/>
                              </a:solidFill>
                              <a:latin typeface="Cambria Math" panose="02040503050406030204" pitchFamily="18" charset="0"/>
                            </a:rPr>
                            <m:t>𝑙𝑜𝑠𝑠</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𝑝𝑜𝑤𝑒𝑟</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𝑜𝑓</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𝑙𝑜𝑠𝑠𝑒𝑠</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𝑖𝑛</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𝑜𝑢𝑡𝑒𝑟</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𝑐𝑜𝑛𝑑𝑢𝑐𝑡𝑜𝑟</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𝑤𝑎𝑙𝑙</m:t>
                      </m:r>
                      <m:r>
                        <a:rPr lang="en-US" b="0" i="1" smtClean="0">
                          <a:solidFill>
                            <a:srgbClr val="0070C0"/>
                          </a:solidFill>
                          <a:latin typeface="Cambria Math" panose="02040503050406030204" pitchFamily="18" charset="0"/>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𝑅</m:t>
                          </m:r>
                        </m:e>
                        <m:sub>
                          <m:r>
                            <a:rPr lang="en-US" b="0" i="1" smtClean="0">
                              <a:solidFill>
                                <a:srgbClr val="0070C0"/>
                              </a:solidFill>
                              <a:latin typeface="Cambria Math" panose="02040503050406030204" pitchFamily="18" charset="0"/>
                            </a:rPr>
                            <m:t>𝑤</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𝑤𝑎𝑙𝑙</m:t>
                      </m:r>
                      <m:r>
                        <a:rPr lang="en-US" b="0" i="1" smtClean="0">
                          <a:solidFill>
                            <a:srgbClr val="0070C0"/>
                          </a:solidFill>
                          <a:latin typeface="Cambria Math" panose="02040503050406030204" pitchFamily="18" charset="0"/>
                        </a:rPr>
                        <m:t> </m:t>
                      </m:r>
                      <m:r>
                        <a:rPr lang="en-US" b="0" i="1" smtClean="0">
                          <a:solidFill>
                            <a:srgbClr val="0070C0"/>
                          </a:solidFill>
                          <a:latin typeface="Cambria Math" panose="02040503050406030204" pitchFamily="18" charset="0"/>
                        </a:rPr>
                        <m:t>𝑟𝑒𝑠𝑖𝑠𝑡𝑎𝑛𝑠𝑒</m:t>
                      </m:r>
                      <m:r>
                        <a:rPr lang="en-US" b="0" i="1" smtClean="0">
                          <a:solidFill>
                            <a:srgbClr val="0070C0"/>
                          </a:solidFill>
                          <a:latin typeface="Cambria Math" panose="02040503050406030204" pitchFamily="18" charset="0"/>
                        </a:rPr>
                        <m:t>,</m:t>
                      </m:r>
                    </m:oMath>
                  </m:oMathPara>
                </a14:m>
                <a:endParaRPr lang="en-US" b="0" i="1" dirty="0">
                  <a:solidFill>
                    <a:srgbClr val="0070C0"/>
                  </a:solidFill>
                  <a:latin typeface="Cambria Math" panose="02040503050406030204" pitchFamily="18" charset="0"/>
                </a:endParaRPr>
              </a:p>
              <a:p>
                <a:endParaRPr lang="en-US" b="0" i="1" dirty="0">
                  <a:solidFill>
                    <a:srgbClr val="0070C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0070C0"/>
                          </a:solidFill>
                          <a:latin typeface="Cambria Math" panose="02040503050406030204" pitchFamily="18" charset="0"/>
                        </a:rPr>
                        <m:t>  </m:t>
                      </m:r>
                      <m:r>
                        <a:rPr lang="en-US" i="1">
                          <a:solidFill>
                            <a:srgbClr val="0070C0"/>
                          </a:solidFill>
                          <a:latin typeface="Cambria Math" panose="02040503050406030204" pitchFamily="18" charset="0"/>
                        </a:rPr>
                        <m:t>𝐼</m:t>
                      </m:r>
                      <m:r>
                        <a:rPr lang="en-US" i="1" baseline="30000">
                          <a:solidFill>
                            <a:srgbClr val="0070C0"/>
                          </a:solidFill>
                          <a:latin typeface="Cambria Math" panose="02040503050406030204" pitchFamily="18" charset="0"/>
                        </a:rPr>
                        <m:t>2</m:t>
                      </m:r>
                      <m:r>
                        <a:rPr lang="en-US" i="1">
                          <a:solidFill>
                            <a:srgbClr val="0070C0"/>
                          </a:solidFill>
                          <a:latin typeface="Cambria Math" panose="02040503050406030204" pitchFamily="18" charset="0"/>
                        </a:rPr>
                        <m:t>=</m:t>
                      </m:r>
                      <m:f>
                        <m:fPr>
                          <m:ctrlPr>
                            <a:rPr lang="en-US" i="1">
                              <a:solidFill>
                                <a:srgbClr val="0070C0"/>
                              </a:solidFill>
                              <a:latin typeface="Cambria Math" panose="02040503050406030204" pitchFamily="18" charset="0"/>
                            </a:rPr>
                          </m:ctrlPr>
                        </m:fPr>
                        <m:num>
                          <m:r>
                            <a:rPr lang="en-US" i="1">
                              <a:solidFill>
                                <a:srgbClr val="0070C0"/>
                              </a:solidFill>
                              <a:latin typeface="Cambria Math" panose="02040503050406030204" pitchFamily="18" charset="0"/>
                            </a:rPr>
                            <m:t>2</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𝑃</m:t>
                              </m:r>
                            </m:e>
                            <m:sub>
                              <m:r>
                                <a:rPr lang="en-US" b="0" i="1" smtClean="0">
                                  <a:solidFill>
                                    <a:srgbClr val="0070C0"/>
                                  </a:solidFill>
                                  <a:latin typeface="Cambria Math" panose="02040503050406030204" pitchFamily="18" charset="0"/>
                                </a:rPr>
                                <m:t>𝑟𝑓</m:t>
                              </m:r>
                            </m:sub>
                          </m:sSub>
                        </m:num>
                        <m:den>
                          <m:r>
                            <a:rPr lang="en-US" i="1">
                              <a:solidFill>
                                <a:srgbClr val="0070C0"/>
                              </a:solidFill>
                              <a:latin typeface="Cambria Math" panose="02040503050406030204" pitchFamily="18" charset="0"/>
                            </a:rPr>
                            <m:t>𝑍</m:t>
                          </m:r>
                        </m:den>
                      </m:f>
                      <m:r>
                        <a:rPr lang="en-US" b="0" i="1" smtClean="0">
                          <a:solidFill>
                            <a:srgbClr val="0070C0"/>
                          </a:solidFill>
                          <a:latin typeface="Cambria Math" panose="02040503050406030204" pitchFamily="18" charset="0"/>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𝑃</m:t>
                          </m:r>
                        </m:e>
                        <m:sub>
                          <m:r>
                            <a:rPr lang="en-US" b="0" i="1" smtClean="0">
                              <a:solidFill>
                                <a:srgbClr val="0070C0"/>
                              </a:solidFill>
                              <a:latin typeface="Cambria Math" panose="02040503050406030204" pitchFamily="18" charset="0"/>
                            </a:rPr>
                            <m:t>𝑙𝑜𝑠𝑠</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𝐼</m:t>
                      </m:r>
                      <m:r>
                        <a:rPr lang="en-US" b="0" i="1" baseline="30000" smtClean="0">
                          <a:solidFill>
                            <a:srgbClr val="0070C0"/>
                          </a:solidFill>
                          <a:latin typeface="Cambria Math" panose="02040503050406030204" pitchFamily="18" charset="0"/>
                        </a:rPr>
                        <m:t>2</m:t>
                      </m:r>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𝑅</m:t>
                              </m:r>
                            </m:e>
                            <m:sub>
                              <m:r>
                                <a:rPr lang="en-US" b="0" i="1" smtClean="0">
                                  <a:solidFill>
                                    <a:srgbClr val="0070C0"/>
                                  </a:solidFill>
                                  <a:latin typeface="Cambria Math" panose="02040503050406030204" pitchFamily="18" charset="0"/>
                                </a:rPr>
                                <m:t>𝑤</m:t>
                              </m:r>
                            </m:sub>
                          </m:sSub>
                        </m:num>
                        <m:den>
                          <m:r>
                            <a:rPr lang="en-US" b="0" i="1" smtClean="0">
                              <a:solidFill>
                                <a:srgbClr val="0070C0"/>
                              </a:solidFill>
                              <a:latin typeface="Cambria Math" panose="02040503050406030204" pitchFamily="18" charset="0"/>
                            </a:rPr>
                            <m:t>2</m:t>
                          </m:r>
                        </m:den>
                      </m:f>
                      <m:r>
                        <a:rPr lang="en-US" b="0" i="1" smtClean="0">
                          <a:solidFill>
                            <a:srgbClr val="0070C0"/>
                          </a:solidFill>
                          <a:latin typeface="Cambria Math" panose="02040503050406030204" pitchFamily="18" charset="0"/>
                        </a:rPr>
                        <m:t>;  </m:t>
                      </m:r>
                      <m:sSub>
                        <m:sSubPr>
                          <m:ctrlPr>
                            <a:rPr lang="en-US" b="1"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         </m:t>
                          </m:r>
                          <m:r>
                            <a:rPr lang="en-US" b="1" i="1" smtClean="0">
                              <a:solidFill>
                                <a:srgbClr val="7030A0"/>
                              </a:solidFill>
                              <a:latin typeface="Cambria Math" panose="02040503050406030204" pitchFamily="18" charset="0"/>
                            </a:rPr>
                            <m:t>𝑷</m:t>
                          </m:r>
                        </m:e>
                        <m:sub>
                          <m:r>
                            <a:rPr lang="en-US" b="1" i="1" smtClean="0">
                              <a:solidFill>
                                <a:srgbClr val="7030A0"/>
                              </a:solidFill>
                              <a:latin typeface="Cambria Math" panose="02040503050406030204" pitchFamily="18" charset="0"/>
                            </a:rPr>
                            <m:t>𝒍𝒐𝒔𝒔</m:t>
                          </m:r>
                        </m:sub>
                      </m:sSub>
                      <m:r>
                        <a:rPr lang="en-US" b="1" i="1" smtClean="0">
                          <a:solidFill>
                            <a:srgbClr val="7030A0"/>
                          </a:solidFill>
                          <a:latin typeface="Cambria Math" panose="02040503050406030204" pitchFamily="18" charset="0"/>
                        </a:rPr>
                        <m:t>~</m:t>
                      </m:r>
                      <m:f>
                        <m:fPr>
                          <m:ctrlPr>
                            <a:rPr lang="en-US" b="1" i="1" smtClean="0">
                              <a:solidFill>
                                <a:srgbClr val="7030A0"/>
                              </a:solidFill>
                              <a:latin typeface="Cambria Math" panose="02040503050406030204" pitchFamily="18" charset="0"/>
                            </a:rPr>
                          </m:ctrlPr>
                        </m:fPr>
                        <m:num>
                          <m:r>
                            <a:rPr lang="en-US" b="1" i="1" smtClean="0">
                              <a:solidFill>
                                <a:srgbClr val="7030A0"/>
                              </a:solidFill>
                              <a:latin typeface="Cambria Math" panose="02040503050406030204" pitchFamily="18" charset="0"/>
                            </a:rPr>
                            <m:t>𝟏</m:t>
                          </m:r>
                        </m:num>
                        <m:den>
                          <m:r>
                            <a:rPr lang="en-US" b="1" i="1" smtClean="0">
                              <a:solidFill>
                                <a:srgbClr val="7030A0"/>
                              </a:solidFill>
                              <a:latin typeface="Cambria Math" panose="02040503050406030204" pitchFamily="18" charset="0"/>
                            </a:rPr>
                            <m:t>𝒁</m:t>
                          </m:r>
                        </m:den>
                      </m:f>
                      <m:r>
                        <a:rPr lang="en-US" b="1" i="1" smtClean="0">
                          <a:solidFill>
                            <a:srgbClr val="7030A0"/>
                          </a:solidFill>
                          <a:latin typeface="Cambria Math" panose="02040503050406030204" pitchFamily="18" charset="0"/>
                        </a:rPr>
                        <m:t>   </m:t>
                      </m:r>
                    </m:oMath>
                  </m:oMathPara>
                </a14:m>
                <a:endParaRPr lang="en-US" b="1" dirty="0">
                  <a:solidFill>
                    <a:srgbClr val="0070C0"/>
                  </a:solidFill>
                </a:endParaRPr>
              </a:p>
              <a:p>
                <a:endParaRPr lang="en-US" dirty="0">
                  <a:solidFill>
                    <a:srgbClr val="0070C0"/>
                  </a:solidFill>
                </a:endParaRPr>
              </a:p>
              <a:p>
                <a:r>
                  <a:rPr lang="en-US" dirty="0">
                    <a:solidFill>
                      <a:srgbClr val="7030A0"/>
                    </a:solidFill>
                  </a:rPr>
                  <a:t>For example, the impedance of our couplers ~ 105 Ohm.</a:t>
                </a:r>
              </a:p>
              <a:p>
                <a:endParaRPr lang="en-US" dirty="0">
                  <a:solidFill>
                    <a:srgbClr val="7030A0"/>
                  </a:solidFill>
                </a:endParaRPr>
              </a:p>
            </p:txBody>
          </p:sp>
        </mc:Choice>
        <mc:Fallback xmlns="">
          <p:sp>
            <p:nvSpPr>
              <p:cNvPr id="2" name="TextBox 1">
                <a:extLst>
                  <a:ext uri="{FF2B5EF4-FFF2-40B4-BE49-F238E27FC236}">
                    <a16:creationId xmlns:a16="http://schemas.microsoft.com/office/drawing/2014/main" id="{19BD99C4-3F74-4701-BF4E-B1B96CD29928}"/>
                  </a:ext>
                </a:extLst>
              </p:cNvPr>
              <p:cNvSpPr txBox="1">
                <a:spLocks noRot="1" noChangeAspect="1" noMove="1" noResize="1" noEditPoints="1" noAdjustHandles="1" noChangeArrowheads="1" noChangeShapeType="1" noTextEdit="1"/>
              </p:cNvSpPr>
              <p:nvPr/>
            </p:nvSpPr>
            <p:spPr>
              <a:xfrm>
                <a:off x="690196" y="527539"/>
                <a:ext cx="8185639" cy="5627053"/>
              </a:xfrm>
              <a:prstGeom prst="rect">
                <a:avLst/>
              </a:prstGeom>
              <a:blipFill>
                <a:blip r:embed="rId2"/>
                <a:stretch>
                  <a:fillRect l="-596" t="-650" r="-149"/>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8A96D054-AAF8-42F8-93CF-25208D0A3647}"/>
              </a:ext>
            </a:extLst>
          </p:cNvPr>
          <p:cNvSpPr>
            <a:spLocks noGrp="1"/>
          </p:cNvSpPr>
          <p:nvPr>
            <p:ph type="dt" sz="half" idx="10"/>
          </p:nvPr>
        </p:nvSpPr>
        <p:spPr/>
        <p:txBody>
          <a:bodyPr/>
          <a:lstStyle/>
          <a:p>
            <a:fld id="{448A4634-8B68-4809-954C-05BBC1AE8484}" type="datetime1">
              <a:rPr lang="en-US" smtClean="0"/>
              <a:t>9/3/2018</a:t>
            </a:fld>
            <a:endParaRPr lang="en-US"/>
          </a:p>
        </p:txBody>
      </p:sp>
      <p:sp>
        <p:nvSpPr>
          <p:cNvPr id="4" name="Footer Placeholder 3">
            <a:extLst>
              <a:ext uri="{FF2B5EF4-FFF2-40B4-BE49-F238E27FC236}">
                <a16:creationId xmlns:a16="http://schemas.microsoft.com/office/drawing/2014/main" id="{D41570CE-BCFE-46E8-B835-39F20380DF29}"/>
              </a:ext>
            </a:extLst>
          </p:cNvPr>
          <p:cNvSpPr>
            <a:spLocks noGrp="1"/>
          </p:cNvSpPr>
          <p:nvPr>
            <p:ph type="ftr" sz="quarter" idx="11"/>
          </p:nvPr>
        </p:nvSpPr>
        <p:spPr>
          <a:xfrm>
            <a:off x="2426677" y="6356351"/>
            <a:ext cx="4862145" cy="365125"/>
          </a:xfrm>
        </p:spPr>
        <p:txBody>
          <a:bodyPr/>
          <a:lstStyle/>
          <a:p>
            <a:r>
              <a:rPr lang="en-US" dirty="0"/>
              <a:t>"Experience in the design of fundamental couplers", S. Kazakov, Mumbai</a:t>
            </a:r>
          </a:p>
        </p:txBody>
      </p:sp>
      <p:sp>
        <p:nvSpPr>
          <p:cNvPr id="5" name="Slide Number Placeholder 4">
            <a:extLst>
              <a:ext uri="{FF2B5EF4-FFF2-40B4-BE49-F238E27FC236}">
                <a16:creationId xmlns:a16="http://schemas.microsoft.com/office/drawing/2014/main" id="{CDE34FA6-8A74-44B6-B265-48FFDAD12B7A}"/>
              </a:ext>
            </a:extLst>
          </p:cNvPr>
          <p:cNvSpPr>
            <a:spLocks noGrp="1"/>
          </p:cNvSpPr>
          <p:nvPr>
            <p:ph type="sldNum" sz="quarter" idx="12"/>
          </p:nvPr>
        </p:nvSpPr>
        <p:spPr/>
        <p:txBody>
          <a:bodyPr/>
          <a:lstStyle/>
          <a:p>
            <a:fld id="{D88A3123-6FEB-437B-BB27-48C5D6B1ECD2}" type="slidenum">
              <a:rPr lang="en-US" smtClean="0"/>
              <a:t>8</a:t>
            </a:fld>
            <a:endParaRPr lang="en-US"/>
          </a:p>
        </p:txBody>
      </p:sp>
    </p:spTree>
    <p:extLst>
      <p:ext uri="{BB962C8B-B14F-4D97-AF65-F5344CB8AC3E}">
        <p14:creationId xmlns:p14="http://schemas.microsoft.com/office/powerpoint/2010/main" val="3867213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AE3FB40-83A6-4E2A-B422-D4F9816BBB30}"/>
                  </a:ext>
                </a:extLst>
              </p:cNvPr>
              <p:cNvSpPr/>
              <p:nvPr/>
            </p:nvSpPr>
            <p:spPr>
              <a:xfrm>
                <a:off x="382465" y="151620"/>
                <a:ext cx="8379069" cy="1717073"/>
              </a:xfrm>
              <a:prstGeom prst="rect">
                <a:avLst/>
              </a:prstGeom>
            </p:spPr>
            <p:txBody>
              <a:bodyPr wrap="square">
                <a:spAutoFit/>
              </a:bodyPr>
              <a:lstStyle/>
              <a:p>
                <a:r>
                  <a:rPr lang="en-US" dirty="0">
                    <a:solidFill>
                      <a:srgbClr val="0070C0"/>
                    </a:solidFill>
                  </a:rPr>
                  <a:t>Losses in antenna will be higher, but antenna is not connected to cavity directly and can be cooled by air or water. Limitation of impedance increasing is a difficulty of antenna cooling. </a:t>
                </a:r>
              </a:p>
              <a:p>
                <a:pPr/>
                <a14:m>
                  <m:oMathPara xmlns:m="http://schemas.openxmlformats.org/officeDocument/2006/math">
                    <m:oMathParaPr>
                      <m:jc m:val="left"/>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𝑃</m:t>
                          </m:r>
                        </m:e>
                        <m:sub>
                          <m:r>
                            <a:rPr lang="en-US" b="0" i="1" smtClean="0">
                              <a:solidFill>
                                <a:srgbClr val="0070C0"/>
                              </a:solidFill>
                              <a:latin typeface="Cambria Math" panose="02040503050406030204" pitchFamily="18" charset="0"/>
                            </a:rPr>
                            <m:t>𝑎𝑛𝑡</m:t>
                          </m:r>
                        </m:sub>
                      </m:sSub>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1</m:t>
                          </m:r>
                        </m:num>
                        <m:den>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𝑎𝑛𝑡</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𝑙𝑛</m:t>
                          </m:r>
                          <m:r>
                            <a:rPr lang="en-US" b="0" i="1" smtClean="0">
                              <a:solidFill>
                                <a:srgbClr val="0070C0"/>
                              </a:solidFill>
                              <a:latin typeface="Cambria Math" panose="02040503050406030204" pitchFamily="18" charset="0"/>
                            </a:rPr>
                            <m:t>⁡</m:t>
                          </m:r>
                          <m:d>
                            <m:dPr>
                              <m:ctrlPr>
                                <a:rPr lang="en-US" b="0" i="1" smtClean="0">
                                  <a:solidFill>
                                    <a:srgbClr val="0070C0"/>
                                  </a:solidFill>
                                  <a:latin typeface="Cambria Math" panose="02040503050406030204" pitchFamily="18" charset="0"/>
                                </a:rPr>
                              </m:ctrlPr>
                            </m:dPr>
                            <m:e>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𝑜𝑢𝑡</m:t>
                                      </m:r>
                                    </m:sub>
                                  </m:sSub>
                                </m:num>
                                <m:den>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𝑎𝑛𝑡</m:t>
                                      </m:r>
                                    </m:sub>
                                  </m:sSub>
                                </m:den>
                              </m:f>
                            </m:e>
                          </m:d>
                        </m:den>
                      </m:f>
                      <m:r>
                        <a:rPr lang="en-US" b="0" i="0" smtClean="0">
                          <a:solidFill>
                            <a:srgbClr val="0070C0"/>
                          </a:solidFill>
                          <a:latin typeface="Cambria Math" panose="02040503050406030204" pitchFamily="18" charset="0"/>
                        </a:rPr>
                        <m:t>;     </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𝑎𝑛𝑡</m:t>
                          </m:r>
                        </m:sub>
                      </m:sSub>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radius</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of</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antenna</m:t>
                      </m:r>
                      <m:r>
                        <a:rPr lang="en-US">
                          <a:solidFill>
                            <a:srgbClr val="0070C0"/>
                          </a:solidFill>
                          <a:latin typeface="Cambria Math" panose="02040503050406030204" pitchFamily="18" charset="0"/>
                        </a:rPr>
                        <m:t>, </m:t>
                      </m:r>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𝑜𝑢𝑡</m:t>
                          </m:r>
                        </m:sub>
                      </m:sSub>
                      <m:r>
                        <a:rPr lang="en-US" b="0" i="0" smtClean="0">
                          <a:solidFill>
                            <a:srgbClr val="0070C0"/>
                          </a:solidFill>
                          <a:latin typeface="Cambria Math" panose="02040503050406030204" pitchFamily="18" charset="0"/>
                        </a:rPr>
                        <m:t>−</m:t>
                      </m:r>
                      <m:r>
                        <m:rPr>
                          <m:sty m:val="p"/>
                        </m:rPr>
                        <a:rPr lang="en-US" b="0" i="0" smtClean="0">
                          <a:solidFill>
                            <a:srgbClr val="0070C0"/>
                          </a:solidFill>
                          <a:latin typeface="Cambria Math" panose="02040503050406030204" pitchFamily="18" charset="0"/>
                        </a:rPr>
                        <m:t>radius</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of</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outer</m:t>
                      </m:r>
                      <m:r>
                        <a:rPr lang="en-US" b="0" i="0" smtClean="0">
                          <a:solidFill>
                            <a:srgbClr val="0070C0"/>
                          </a:solidFill>
                          <a:latin typeface="Cambria Math" panose="02040503050406030204" pitchFamily="18" charset="0"/>
                        </a:rPr>
                        <m:t> </m:t>
                      </m:r>
                      <m:r>
                        <m:rPr>
                          <m:sty m:val="p"/>
                        </m:rPr>
                        <a:rPr lang="en-US" b="0" i="0" smtClean="0">
                          <a:solidFill>
                            <a:srgbClr val="0070C0"/>
                          </a:solidFill>
                          <a:latin typeface="Cambria Math" panose="02040503050406030204" pitchFamily="18" charset="0"/>
                        </a:rPr>
                        <m:t>conductor</m:t>
                      </m:r>
                    </m:oMath>
                  </m:oMathPara>
                </a14:m>
                <a:endParaRPr lang="en-US" dirty="0">
                  <a:solidFill>
                    <a:srgbClr val="0070C0"/>
                  </a:solidFill>
                </a:endParaRPr>
              </a:p>
            </p:txBody>
          </p:sp>
        </mc:Choice>
        <mc:Fallback xmlns="">
          <p:sp>
            <p:nvSpPr>
              <p:cNvPr id="2" name="Rectangle 1">
                <a:extLst>
                  <a:ext uri="{FF2B5EF4-FFF2-40B4-BE49-F238E27FC236}">
                    <a16:creationId xmlns:a16="http://schemas.microsoft.com/office/drawing/2014/main" id="{BAE3FB40-83A6-4E2A-B422-D4F9816BBB30}"/>
                  </a:ext>
                </a:extLst>
              </p:cNvPr>
              <p:cNvSpPr>
                <a:spLocks noRot="1" noChangeAspect="1" noMove="1" noResize="1" noEditPoints="1" noAdjustHandles="1" noChangeArrowheads="1" noChangeShapeType="1" noTextEdit="1"/>
              </p:cNvSpPr>
              <p:nvPr/>
            </p:nvSpPr>
            <p:spPr>
              <a:xfrm>
                <a:off x="382465" y="151620"/>
                <a:ext cx="8379069" cy="1717073"/>
              </a:xfrm>
              <a:prstGeom prst="rect">
                <a:avLst/>
              </a:prstGeom>
              <a:blipFill>
                <a:blip r:embed="rId2"/>
                <a:stretch>
                  <a:fillRect l="-655" t="-2128" r="-43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379CF613-51BD-4B7E-AAC9-0FA820073D8C}"/>
              </a:ext>
            </a:extLst>
          </p:cNvPr>
          <p:cNvSpPr/>
          <p:nvPr/>
        </p:nvSpPr>
        <p:spPr>
          <a:xfrm>
            <a:off x="382464" y="2140996"/>
            <a:ext cx="8212015" cy="923330"/>
          </a:xfrm>
          <a:prstGeom prst="rect">
            <a:avLst/>
          </a:prstGeom>
        </p:spPr>
        <p:txBody>
          <a:bodyPr wrap="square">
            <a:spAutoFit/>
          </a:bodyPr>
          <a:lstStyle/>
          <a:p>
            <a:r>
              <a:rPr lang="en-US" dirty="0">
                <a:solidFill>
                  <a:srgbClr val="7030A0"/>
                </a:solidFill>
              </a:rPr>
              <a:t>Second reason to increase impedance: </a:t>
            </a:r>
            <a:r>
              <a:rPr lang="en-US" dirty="0" err="1">
                <a:solidFill>
                  <a:srgbClr val="7030A0"/>
                </a:solidFill>
              </a:rPr>
              <a:t>multipactor</a:t>
            </a:r>
            <a:r>
              <a:rPr lang="en-US" dirty="0">
                <a:solidFill>
                  <a:srgbClr val="7030A0"/>
                </a:solidFill>
              </a:rPr>
              <a:t> power threshold becomes higher.</a:t>
            </a:r>
          </a:p>
          <a:p>
            <a:r>
              <a:rPr lang="en-US" dirty="0">
                <a:solidFill>
                  <a:srgbClr val="0070C0"/>
                </a:solidFill>
              </a:rPr>
              <a:t>What is </a:t>
            </a:r>
            <a:r>
              <a:rPr lang="en-US" dirty="0" err="1">
                <a:solidFill>
                  <a:srgbClr val="0070C0"/>
                </a:solidFill>
              </a:rPr>
              <a:t>multipactor</a:t>
            </a:r>
            <a:r>
              <a:rPr lang="en-US" dirty="0">
                <a:solidFill>
                  <a:srgbClr val="0070C0"/>
                </a:solidFill>
              </a:rPr>
              <a:t>? It is the scourge of God of vacuum electronic devices.</a:t>
            </a:r>
          </a:p>
          <a:p>
            <a:r>
              <a:rPr lang="en-US" dirty="0">
                <a:solidFill>
                  <a:srgbClr val="0070C0"/>
                </a:solidFill>
              </a:rPr>
              <a:t> </a:t>
            </a:r>
          </a:p>
        </p:txBody>
      </p:sp>
      <p:pic>
        <p:nvPicPr>
          <p:cNvPr id="6" name="Picture 5">
            <a:extLst>
              <a:ext uri="{FF2B5EF4-FFF2-40B4-BE49-F238E27FC236}">
                <a16:creationId xmlns:a16="http://schemas.microsoft.com/office/drawing/2014/main" id="{510B3A5D-CEBA-4C80-ABAF-6CEBE489A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64" y="3665854"/>
            <a:ext cx="4313839" cy="1105543"/>
          </a:xfrm>
          <a:prstGeom prst="rect">
            <a:avLst/>
          </a:prstGeom>
        </p:spPr>
      </p:pic>
      <p:pic>
        <p:nvPicPr>
          <p:cNvPr id="8" name="Picture 7">
            <a:extLst>
              <a:ext uri="{FF2B5EF4-FFF2-40B4-BE49-F238E27FC236}">
                <a16:creationId xmlns:a16="http://schemas.microsoft.com/office/drawing/2014/main" id="{BAC51071-FCCD-4682-AF3D-D26D9259C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56" y="5050807"/>
            <a:ext cx="4417588" cy="1026133"/>
          </a:xfrm>
          <a:prstGeom prst="rect">
            <a:avLst/>
          </a:prstGeom>
        </p:spPr>
      </p:pic>
      <p:sp>
        <p:nvSpPr>
          <p:cNvPr id="9" name="TextBox 8">
            <a:extLst>
              <a:ext uri="{FF2B5EF4-FFF2-40B4-BE49-F238E27FC236}">
                <a16:creationId xmlns:a16="http://schemas.microsoft.com/office/drawing/2014/main" id="{F0D824AC-A930-42A4-980A-22881AC6429C}"/>
              </a:ext>
            </a:extLst>
          </p:cNvPr>
          <p:cNvSpPr txBox="1"/>
          <p:nvPr/>
        </p:nvSpPr>
        <p:spPr>
          <a:xfrm>
            <a:off x="5078932" y="3962580"/>
            <a:ext cx="2196755" cy="369332"/>
          </a:xfrm>
          <a:prstGeom prst="rect">
            <a:avLst/>
          </a:prstGeom>
          <a:noFill/>
        </p:spPr>
        <p:txBody>
          <a:bodyPr wrap="none" rtlCol="0">
            <a:spAutoFit/>
          </a:bodyPr>
          <a:lstStyle/>
          <a:p>
            <a:r>
              <a:rPr lang="en-US" b="1" dirty="0">
                <a:solidFill>
                  <a:srgbClr val="0070C0"/>
                </a:solidFill>
              </a:rPr>
              <a:t>Two side </a:t>
            </a:r>
            <a:r>
              <a:rPr lang="en-US" b="1" dirty="0" err="1">
                <a:solidFill>
                  <a:srgbClr val="0070C0"/>
                </a:solidFill>
              </a:rPr>
              <a:t>multipactor</a:t>
            </a:r>
            <a:endParaRPr lang="en-US" b="1" dirty="0">
              <a:solidFill>
                <a:srgbClr val="0070C0"/>
              </a:solidFill>
            </a:endParaRPr>
          </a:p>
        </p:txBody>
      </p:sp>
      <p:sp>
        <p:nvSpPr>
          <p:cNvPr id="10" name="TextBox 9">
            <a:extLst>
              <a:ext uri="{FF2B5EF4-FFF2-40B4-BE49-F238E27FC236}">
                <a16:creationId xmlns:a16="http://schemas.microsoft.com/office/drawing/2014/main" id="{C3A6F251-AC9A-45AE-BE8F-FAB4FDDD0B28}"/>
              </a:ext>
            </a:extLst>
          </p:cNvPr>
          <p:cNvSpPr txBox="1"/>
          <p:nvPr/>
        </p:nvSpPr>
        <p:spPr>
          <a:xfrm>
            <a:off x="5210816" y="5379207"/>
            <a:ext cx="2190984" cy="369332"/>
          </a:xfrm>
          <a:prstGeom prst="rect">
            <a:avLst/>
          </a:prstGeom>
          <a:noFill/>
        </p:spPr>
        <p:txBody>
          <a:bodyPr wrap="none" rtlCol="0">
            <a:spAutoFit/>
          </a:bodyPr>
          <a:lstStyle/>
          <a:p>
            <a:r>
              <a:rPr lang="en-US" b="1" dirty="0">
                <a:solidFill>
                  <a:srgbClr val="0070C0"/>
                </a:solidFill>
              </a:rPr>
              <a:t>One side </a:t>
            </a:r>
            <a:r>
              <a:rPr lang="en-US" b="1" dirty="0" err="1">
                <a:solidFill>
                  <a:srgbClr val="0070C0"/>
                </a:solidFill>
              </a:rPr>
              <a:t>multipactor</a:t>
            </a:r>
            <a:endParaRPr lang="en-US" b="1" dirty="0">
              <a:solidFill>
                <a:srgbClr val="0070C0"/>
              </a:solidFill>
            </a:endParaRPr>
          </a:p>
        </p:txBody>
      </p:sp>
      <p:sp>
        <p:nvSpPr>
          <p:cNvPr id="11" name="TextBox 10">
            <a:extLst>
              <a:ext uri="{FF2B5EF4-FFF2-40B4-BE49-F238E27FC236}">
                <a16:creationId xmlns:a16="http://schemas.microsoft.com/office/drawing/2014/main" id="{6D31BE7D-8FFD-42AA-ACAA-659B22C3DF6C}"/>
              </a:ext>
            </a:extLst>
          </p:cNvPr>
          <p:cNvSpPr txBox="1"/>
          <p:nvPr/>
        </p:nvSpPr>
        <p:spPr>
          <a:xfrm>
            <a:off x="382464" y="3060157"/>
            <a:ext cx="3830985" cy="369332"/>
          </a:xfrm>
          <a:prstGeom prst="rect">
            <a:avLst/>
          </a:prstGeom>
          <a:noFill/>
        </p:spPr>
        <p:txBody>
          <a:bodyPr wrap="none" rtlCol="0">
            <a:spAutoFit/>
          </a:bodyPr>
          <a:lstStyle/>
          <a:p>
            <a:r>
              <a:rPr lang="en-US" b="1" dirty="0" err="1">
                <a:solidFill>
                  <a:srgbClr val="7030A0"/>
                </a:solidFill>
              </a:rPr>
              <a:t>Multipactor</a:t>
            </a:r>
            <a:r>
              <a:rPr lang="en-US" b="1" dirty="0">
                <a:solidFill>
                  <a:srgbClr val="7030A0"/>
                </a:solidFill>
              </a:rPr>
              <a:t> is avalanche of electrons: </a:t>
            </a:r>
          </a:p>
        </p:txBody>
      </p:sp>
      <p:sp>
        <p:nvSpPr>
          <p:cNvPr id="4" name="Date Placeholder 3">
            <a:extLst>
              <a:ext uri="{FF2B5EF4-FFF2-40B4-BE49-F238E27FC236}">
                <a16:creationId xmlns:a16="http://schemas.microsoft.com/office/drawing/2014/main" id="{F0EB409D-279D-4531-9967-CF3F4AC7B072}"/>
              </a:ext>
            </a:extLst>
          </p:cNvPr>
          <p:cNvSpPr>
            <a:spLocks noGrp="1"/>
          </p:cNvSpPr>
          <p:nvPr>
            <p:ph type="dt" sz="half" idx="10"/>
          </p:nvPr>
        </p:nvSpPr>
        <p:spPr/>
        <p:txBody>
          <a:bodyPr/>
          <a:lstStyle/>
          <a:p>
            <a:fld id="{45194B09-FEAB-4462-AF61-105D2F32A852}" type="datetime1">
              <a:rPr lang="en-US" smtClean="0"/>
              <a:t>9/3/2018</a:t>
            </a:fld>
            <a:endParaRPr lang="en-US"/>
          </a:p>
        </p:txBody>
      </p:sp>
      <p:sp>
        <p:nvSpPr>
          <p:cNvPr id="5" name="Footer Placeholder 4">
            <a:extLst>
              <a:ext uri="{FF2B5EF4-FFF2-40B4-BE49-F238E27FC236}">
                <a16:creationId xmlns:a16="http://schemas.microsoft.com/office/drawing/2014/main" id="{988D9EB9-432C-4195-87DD-D342EA5AB980}"/>
              </a:ext>
            </a:extLst>
          </p:cNvPr>
          <p:cNvSpPr>
            <a:spLocks noGrp="1"/>
          </p:cNvSpPr>
          <p:nvPr>
            <p:ph type="ftr" sz="quarter" idx="11"/>
          </p:nvPr>
        </p:nvSpPr>
        <p:spPr>
          <a:xfrm>
            <a:off x="2294792" y="6356351"/>
            <a:ext cx="4835770" cy="365125"/>
          </a:xfrm>
        </p:spPr>
        <p:txBody>
          <a:bodyPr/>
          <a:lstStyle/>
          <a:p>
            <a:r>
              <a:rPr lang="en-US" dirty="0"/>
              <a:t>"Experience in the design of fundamental couplers", S. Kazakov, Mumbai</a:t>
            </a:r>
          </a:p>
        </p:txBody>
      </p:sp>
      <p:sp>
        <p:nvSpPr>
          <p:cNvPr id="7" name="Slide Number Placeholder 6">
            <a:extLst>
              <a:ext uri="{FF2B5EF4-FFF2-40B4-BE49-F238E27FC236}">
                <a16:creationId xmlns:a16="http://schemas.microsoft.com/office/drawing/2014/main" id="{6D3B0F86-99FB-457A-9665-0105A0EE5A02}"/>
              </a:ext>
            </a:extLst>
          </p:cNvPr>
          <p:cNvSpPr>
            <a:spLocks noGrp="1"/>
          </p:cNvSpPr>
          <p:nvPr>
            <p:ph type="sldNum" sz="quarter" idx="12"/>
          </p:nvPr>
        </p:nvSpPr>
        <p:spPr/>
        <p:txBody>
          <a:bodyPr/>
          <a:lstStyle/>
          <a:p>
            <a:fld id="{D88A3123-6FEB-437B-BB27-48C5D6B1ECD2}" type="slidenum">
              <a:rPr lang="en-US" smtClean="0"/>
              <a:t>9</a:t>
            </a:fld>
            <a:endParaRPr lang="en-US"/>
          </a:p>
        </p:txBody>
      </p:sp>
    </p:spTree>
    <p:extLst>
      <p:ext uri="{BB962C8B-B14F-4D97-AF65-F5344CB8AC3E}">
        <p14:creationId xmlns:p14="http://schemas.microsoft.com/office/powerpoint/2010/main" val="39987766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2630</TotalTime>
  <Words>4315</Words>
  <Application>Microsoft Office PowerPoint</Application>
  <PresentationFormat>On-screen Show (4:3)</PresentationFormat>
  <Paragraphs>441</Paragraphs>
  <Slides>49</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9" baseType="lpstr">
      <vt:lpstr>ＭＳ Ｐゴシック</vt:lpstr>
      <vt:lpstr>Arial</vt:lpstr>
      <vt:lpstr>Calibri</vt:lpstr>
      <vt:lpstr>Calibri Light</vt:lpstr>
      <vt:lpstr>Cambria Math</vt:lpstr>
      <vt:lpstr>Geneva</vt:lpstr>
      <vt:lpstr>Helvetica</vt:lpstr>
      <vt:lpstr>Wingdings</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Sergey Kazakov x 15413N</dc:creator>
  <cp:lastModifiedBy>Sergey Kazakov</cp:lastModifiedBy>
  <cp:revision>180</cp:revision>
  <dcterms:created xsi:type="dcterms:W3CDTF">2018-08-27T18:16:07Z</dcterms:created>
  <dcterms:modified xsi:type="dcterms:W3CDTF">2018-09-03T08:44:12Z</dcterms:modified>
</cp:coreProperties>
</file>