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86" r:id="rId5"/>
    <p:sldId id="319" r:id="rId6"/>
    <p:sldId id="371" r:id="rId7"/>
    <p:sldId id="407" r:id="rId8"/>
    <p:sldId id="408" r:id="rId9"/>
    <p:sldId id="409" r:id="rId10"/>
    <p:sldId id="411" r:id="rId11"/>
    <p:sldId id="380" r:id="rId12"/>
    <p:sldId id="413" r:id="rId13"/>
    <p:sldId id="410" r:id="rId14"/>
    <p:sldId id="412" r:id="rId15"/>
    <p:sldId id="405" r:id="rId16"/>
    <p:sldId id="402" r:id="rId17"/>
    <p:sldId id="417" r:id="rId18"/>
    <p:sldId id="416" r:id="rId19"/>
    <p:sldId id="404" r:id="rId20"/>
    <p:sldId id="403" r:id="rId21"/>
    <p:sldId id="400" r:id="rId22"/>
    <p:sldId id="398" r:id="rId23"/>
    <p:sldId id="373" r:id="rId24"/>
    <p:sldId id="414" r:id="rId25"/>
    <p:sldId id="374" r:id="rId26"/>
    <p:sldId id="390" r:id="rId27"/>
    <p:sldId id="406" r:id="rId28"/>
    <p:sldId id="415" r:id="rId29"/>
    <p:sldId id="393" r:id="rId30"/>
    <p:sldId id="388" r:id="rId31"/>
    <p:sldId id="394" r:id="rId32"/>
    <p:sldId id="381" r:id="rId33"/>
    <p:sldId id="376" r:id="rId34"/>
    <p:sldId id="399" r:id="rId35"/>
    <p:sldId id="418" r:id="rId36"/>
    <p:sldId id="385" r:id="rId37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4E4E4E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 snapToObjects="1" showGuides="1">
      <p:cViewPr varScale="1">
        <p:scale>
          <a:sx n="112" d="100"/>
          <a:sy n="112" d="100"/>
        </p:scale>
        <p:origin x="1500" y="7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3F7814-5B3D-F64D-90D9-B2F8FF1BE9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05817"/>
            <a:ext cx="9144000" cy="30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34223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26-28 March 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9295" y="6495482"/>
            <a:ext cx="498811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Rowe | In-Kind Contributions:  </a:t>
            </a:r>
            <a:r>
              <a:rPr lang="en-US" dirty="0" err="1"/>
              <a:t>Cavitites</a:t>
            </a:r>
            <a:r>
              <a:rPr lang="en-US" dirty="0"/>
              <a:t>, </a:t>
            </a:r>
            <a:r>
              <a:rPr lang="en-US" dirty="0" err="1"/>
              <a:t>Cryomodules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23635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16" y="6495482"/>
            <a:ext cx="499572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495482"/>
            <a:ext cx="128447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21544" y="6495482"/>
            <a:ext cx="4947593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126522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02295" y="6495482"/>
            <a:ext cx="4966844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1281264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26-28 March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18330" y="6495482"/>
            <a:ext cx="4950808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124259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26-28 March 2018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079664" y="6495482"/>
            <a:ext cx="4989474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24508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146" y="6495482"/>
            <a:ext cx="5690200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8900217300086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Allan Rowe</a:t>
            </a:r>
          </a:p>
          <a:p>
            <a:r>
              <a:rPr lang="en-US" dirty="0"/>
              <a:t>PIP-II Project Engineer</a:t>
            </a:r>
          </a:p>
          <a:p>
            <a:r>
              <a:rPr lang="en-US" dirty="0"/>
              <a:t>3 September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CM </a:t>
            </a:r>
            <a:r>
              <a:rPr lang="en-US" sz="2800" dirty="0"/>
              <a:t>Workshop:  SRF Cavity </a:t>
            </a:r>
            <a:r>
              <a:rPr lang="en-US" sz="2800" dirty="0" smtClean="0"/>
              <a:t>Processing Tutorial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Jacketed SSR1 BCP Setup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13" y="893568"/>
            <a:ext cx="8672513" cy="48687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8113" y="5795120"/>
            <a:ext cx="871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Reaction temperature and fluid flows are carefully controlled</a:t>
            </a:r>
          </a:p>
        </p:txBody>
      </p:sp>
    </p:spTree>
    <p:extLst>
      <p:ext uri="{BB962C8B-B14F-4D97-AF65-F5344CB8AC3E}">
        <p14:creationId xmlns:p14="http://schemas.microsoft.com/office/powerpoint/2010/main" val="3837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and Fine Chemistry:  </a:t>
            </a:r>
            <a:r>
              <a:rPr lang="en-US" dirty="0" err="1" smtClean="0"/>
              <a:t>Electropolishing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Damaged layer removal + light polishing for surface optimization.</a:t>
            </a:r>
          </a:p>
          <a:p>
            <a:r>
              <a:rPr lang="en-US" dirty="0" smtClean="0"/>
              <a:t>Much more complex than BCP.</a:t>
            </a:r>
          </a:p>
          <a:p>
            <a:r>
              <a:rPr lang="en-US" dirty="0" smtClean="0"/>
              <a:t>Ideal for azimuthally symmetrical resonators like elliptical structures.</a:t>
            </a:r>
          </a:p>
          <a:p>
            <a:r>
              <a:rPr lang="en-US" dirty="0" smtClean="0"/>
              <a:t>Can be implemented if considered during the cavity design phase.</a:t>
            </a:r>
          </a:p>
          <a:p>
            <a:r>
              <a:rPr lang="en-US" dirty="0" smtClean="0"/>
              <a:t>Generally required for gradients &gt; 25 MV/</a:t>
            </a:r>
            <a:r>
              <a:rPr lang="en-US" dirty="0" err="1" smtClean="0"/>
              <a:t>m.</a:t>
            </a:r>
            <a:endParaRPr lang="en-US" dirty="0" smtClean="0"/>
          </a:p>
          <a:p>
            <a:r>
              <a:rPr lang="en-US" dirty="0" smtClean="0"/>
              <a:t>Required for very high Q0 applications (N2 doping recipes).</a:t>
            </a:r>
          </a:p>
          <a:p>
            <a:r>
              <a:rPr lang="en-US" dirty="0" smtClean="0"/>
              <a:t>Tight process controls essential to achieving high quality surface polishing results.</a:t>
            </a:r>
          </a:p>
          <a:p>
            <a:r>
              <a:rPr lang="en-US" dirty="0" smtClean="0"/>
              <a:t>Process extremely hazardous due to HF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Electropolishing</a:t>
            </a:r>
            <a:r>
              <a:rPr lang="en-US" dirty="0" smtClean="0"/>
              <a:t> Principals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88" y="1757465"/>
            <a:ext cx="3810000" cy="3464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8088" y="5443225"/>
            <a:ext cx="7980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Anthony C. Crawford </a:t>
            </a: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www.sciencedirect.com/science/article/pii/S0168900217300086</a:t>
            </a:r>
            <a:endParaRPr lang="en-US" sz="1600" dirty="0" smtClean="0"/>
          </a:p>
          <a:p>
            <a:r>
              <a:rPr lang="en-US" sz="1600" dirty="0"/>
              <a:t>H. </a:t>
            </a:r>
            <a:r>
              <a:rPr lang="en-US" sz="1600" dirty="0" err="1"/>
              <a:t>Diepers</a:t>
            </a:r>
            <a:r>
              <a:rPr lang="en-US" sz="1600" dirty="0"/>
              <a:t>, O. Schmidt, H. Martens, F. Sun, A new method of </a:t>
            </a:r>
            <a:r>
              <a:rPr lang="en-US" sz="1600" dirty="0" err="1"/>
              <a:t>electropolishing</a:t>
            </a:r>
            <a:endParaRPr lang="en-US" sz="1600" dirty="0"/>
          </a:p>
          <a:p>
            <a:r>
              <a:rPr lang="en-US" sz="1600" dirty="0"/>
              <a:t>niobium, Phys. Lett. 37A (2) (1971) 139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991" y="1757465"/>
            <a:ext cx="4352960" cy="3427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9419" y="954338"/>
            <a:ext cx="8485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10:1 Volumetric Ratio of 96% H2SO4 : 49% HF </a:t>
            </a: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(other ratios </a:t>
            </a:r>
            <a:r>
              <a:rPr lang="en-US" sz="20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exist)</a:t>
            </a:r>
          </a:p>
        </p:txBody>
      </p:sp>
    </p:spTree>
    <p:extLst>
      <p:ext uri="{BB962C8B-B14F-4D97-AF65-F5344CB8AC3E}">
        <p14:creationId xmlns:p14="http://schemas.microsoft.com/office/powerpoint/2010/main" val="17916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Electropolishing</a:t>
            </a:r>
            <a:r>
              <a:rPr lang="en-US" dirty="0" smtClean="0"/>
              <a:t> Facility at Argonne Nat’l Lab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43" y="1042988"/>
            <a:ext cx="7887408" cy="52397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Electropolishing</a:t>
            </a:r>
            <a:r>
              <a:rPr lang="en-US" dirty="0"/>
              <a:t> </a:t>
            </a:r>
            <a:r>
              <a:rPr lang="en-US" dirty="0" smtClean="0"/>
              <a:t>Tool Interface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Content Placeholder 6" descr="F:\650 5-Cell\2016\B9A-AES-009\6-14-2016\B9A-AES-009_Main_6-14-201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6145" y="982554"/>
            <a:ext cx="6684774" cy="52648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95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Commercial-style </a:t>
            </a:r>
            <a:r>
              <a:rPr lang="en-US" dirty="0" err="1" smtClean="0"/>
              <a:t>Electropolishing</a:t>
            </a:r>
            <a:r>
              <a:rPr lang="en-US" dirty="0" smtClean="0"/>
              <a:t> Facility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2" descr="C:\Users\arowe\AppData\Local\Microsoft\Windows\Temporary Internet Files\Content.Outlook\ABPLH0AB\P7083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452" y="962706"/>
            <a:ext cx="6965776" cy="52279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ILC/XFEL/LCLS-II Bare Cavity </a:t>
            </a:r>
            <a:r>
              <a:rPr lang="en-US" dirty="0" err="1" smtClean="0"/>
              <a:t>Electropolishing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46" y="1285880"/>
            <a:ext cx="8672513" cy="36047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5232" y="4997927"/>
            <a:ext cx="813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External water cooling, in particular at the </a:t>
            </a:r>
            <a:r>
              <a:rPr lang="en-US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irises, </a:t>
            </a: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is </a:t>
            </a:r>
            <a:r>
              <a:rPr lang="en-US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used </a:t>
            </a: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to control material removal rates and </a:t>
            </a:r>
            <a:r>
              <a:rPr lang="en-US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reduce polishing depth ratios between the irises and equators.</a:t>
            </a:r>
            <a:endParaRPr lang="en-US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ILC/XFEL/LCLS-II </a:t>
            </a:r>
            <a:r>
              <a:rPr lang="en-US" dirty="0" smtClean="0"/>
              <a:t>Jacketed </a:t>
            </a:r>
            <a:r>
              <a:rPr lang="en-US" dirty="0"/>
              <a:t>Cavity </a:t>
            </a:r>
            <a:r>
              <a:rPr lang="en-US" dirty="0" err="1"/>
              <a:t>Electropolishing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7" y="985522"/>
            <a:ext cx="8672513" cy="39204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588" y="4997927"/>
            <a:ext cx="7787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Helium vessel used as cooling jacket.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Modest removal amounts (5-15 um) acceptable up to the field flatness requirement limits.</a:t>
            </a:r>
          </a:p>
        </p:txBody>
      </p:sp>
    </p:spTree>
    <p:extLst>
      <p:ext uri="{BB962C8B-B14F-4D97-AF65-F5344CB8AC3E}">
        <p14:creationId xmlns:p14="http://schemas.microsoft.com/office/powerpoint/2010/main" val="20437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650 MHz </a:t>
            </a:r>
            <a:r>
              <a:rPr lang="en-US" dirty="0" err="1" smtClean="0"/>
              <a:t>Electropolishing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02561"/>
            <a:ext cx="8672513" cy="48687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3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Draining electrolyte + rinsing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286" y="465691"/>
            <a:ext cx="3225114" cy="574473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" y="3131140"/>
            <a:ext cx="5484979" cy="3079286"/>
          </a:xfrm>
          <a:prstGeom prst="rect">
            <a:avLst/>
          </a:prstGeom>
        </p:spPr>
      </p:pic>
      <p:sp>
        <p:nvSpPr>
          <p:cNvPr id="10" name="Bent Arrow 9"/>
          <p:cNvSpPr/>
          <p:nvPr/>
        </p:nvSpPr>
        <p:spPr>
          <a:xfrm>
            <a:off x="3572407" y="1175657"/>
            <a:ext cx="1857198" cy="1737928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09667"/>
            <a:ext cx="3350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After EP, </a:t>
            </a:r>
            <a:r>
              <a:rPr lang="en-US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the cavity </a:t>
            </a:r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is rinsed several times with ultra-pure water to remove chemical salts.</a:t>
            </a:r>
          </a:p>
        </p:txBody>
      </p:sp>
    </p:spTree>
    <p:extLst>
      <p:ext uri="{BB962C8B-B14F-4D97-AF65-F5344CB8AC3E}">
        <p14:creationId xmlns:p14="http://schemas.microsoft.com/office/powerpoint/2010/main" val="81547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Intro/Bio</a:t>
            </a:r>
          </a:p>
          <a:p>
            <a:r>
              <a:rPr lang="en-US" dirty="0"/>
              <a:t>What is SRF cavity processing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Processing steps and </a:t>
            </a:r>
            <a:r>
              <a:rPr lang="en-US" dirty="0" smtClean="0"/>
              <a:t>functions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1889E-2664-42F2-B9B3-B86B8077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Barrel Polishing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C9B17C-D27C-4B93-99BB-A1EE34835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9" y="1042988"/>
            <a:ext cx="7670976" cy="511157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5249-8A03-49ED-AC35-BF1B068D0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03234" y="5315798"/>
            <a:ext cx="361216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Arial"/>
                <a:cs typeface="Arial"/>
              </a:rPr>
              <a:t>IB4 High </a:t>
            </a:r>
            <a:r>
              <a:rPr lang="en-US" sz="1400" b="1" dirty="0" smtClean="0">
                <a:solidFill>
                  <a:schemeClr val="accent6"/>
                </a:solidFill>
                <a:latin typeface="Arial"/>
                <a:cs typeface="Arial"/>
              </a:rPr>
              <a:t>centrifugal </a:t>
            </a:r>
            <a:r>
              <a:rPr lang="en-US" sz="1400" b="1" dirty="0">
                <a:solidFill>
                  <a:schemeClr val="accent6"/>
                </a:solidFill>
                <a:latin typeface="Arial"/>
                <a:cs typeface="Arial"/>
              </a:rPr>
              <a:t>barrel polishing tool repairs 1.3 GHz inner surfaces when defects appear.  Two 9-cell 1.3 GHz cavities can be tumbled simultaneously</a:t>
            </a:r>
            <a:r>
              <a:rPr lang="en-US" sz="1400" b="1" dirty="0" smtClean="0">
                <a:solidFill>
                  <a:schemeClr val="accent6"/>
                </a:solidFill>
                <a:latin typeface="Arial"/>
                <a:cs typeface="Arial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0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Centrifugal Barrel Polishing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040924"/>
          </a:xfrm>
        </p:spPr>
        <p:txBody>
          <a:bodyPr/>
          <a:lstStyle/>
          <a:p>
            <a:r>
              <a:rPr lang="en-US" dirty="0" smtClean="0"/>
              <a:t>Implemented for Elliptical cavities</a:t>
            </a:r>
          </a:p>
          <a:p>
            <a:r>
              <a:rPr lang="en-US" dirty="0" smtClean="0"/>
              <a:t>Primarily used to repair large defects in welds/HAZ</a:t>
            </a:r>
          </a:p>
          <a:p>
            <a:r>
              <a:rPr lang="en-US" dirty="0" smtClean="0"/>
              <a:t>Can be used as a bulk chemistry replacement</a:t>
            </a:r>
          </a:p>
          <a:p>
            <a:r>
              <a:rPr lang="en-US" dirty="0" smtClean="0"/>
              <a:t>Requires EP to remove residual contamination left by CBP media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4739" y="2913349"/>
            <a:ext cx="1214457" cy="18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4739" y="4160494"/>
            <a:ext cx="1214457" cy="18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729118" y="2913348"/>
            <a:ext cx="1214455" cy="18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84238" y="4191759"/>
            <a:ext cx="890601" cy="146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4640" y="5784920"/>
            <a:ext cx="4022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Helvetica"/>
                <a:cs typeface="ＭＳ Ｐゴシック" charset="0"/>
              </a:rPr>
              <a:t>Cutting and Polishing Media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735" y="2803892"/>
            <a:ext cx="2963222" cy="2122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903" y="4248268"/>
            <a:ext cx="2727497" cy="1934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98747" y="278937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Helvetica"/>
                <a:cs typeface="ＭＳ Ｐゴシック" charset="0"/>
              </a:rPr>
              <a:t>Defect after EP</a:t>
            </a:r>
            <a:endParaRPr lang="en-US" sz="1800" dirty="0">
              <a:solidFill>
                <a:schemeClr val="bg1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8061" y="5831086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Helvetica"/>
                <a:cs typeface="ＭＳ Ｐゴシック" charset="0"/>
              </a:rPr>
              <a:t>No defect after CPB + EP</a:t>
            </a:r>
            <a:endParaRPr lang="en-US" sz="1800" dirty="0">
              <a:solidFill>
                <a:schemeClr val="bg1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728D-6B4B-41B1-B6E3-02A1167A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Degasification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E99DC4-652D-4990-A48B-787573BD7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67006"/>
            <a:ext cx="7595862" cy="506390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60454-EFE2-4655-B970-B15E687DF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0237" y="5247534"/>
            <a:ext cx="427516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  <a:latin typeface="Arial"/>
                <a:cs typeface="Arial"/>
              </a:rPr>
              <a:t>IB4 High  temperature vacuum furnace being loaded with a 1.3 GHz 9 cell cavity. The maximum operating temperature is 1200 C and the base vacuum is 10</a:t>
            </a:r>
            <a:r>
              <a:rPr lang="en-US" sz="1200" b="1" baseline="30000" dirty="0" smtClean="0">
                <a:solidFill>
                  <a:schemeClr val="accent6"/>
                </a:solidFill>
                <a:latin typeface="Arial"/>
                <a:cs typeface="Arial"/>
              </a:rPr>
              <a:t>-8</a:t>
            </a:r>
            <a:r>
              <a:rPr lang="en-US" sz="1200" b="1" dirty="0" smtClean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US" sz="1200" b="1" dirty="0" err="1" smtClean="0">
                <a:solidFill>
                  <a:schemeClr val="accent6"/>
                </a:solidFill>
                <a:latin typeface="Arial"/>
                <a:cs typeface="Arial"/>
              </a:rPr>
              <a:t>Torr</a:t>
            </a:r>
            <a:r>
              <a:rPr lang="en-US" sz="1200" b="1" dirty="0" smtClean="0">
                <a:solidFill>
                  <a:schemeClr val="accent6"/>
                </a:solidFill>
                <a:latin typeface="Arial"/>
                <a:cs typeface="Arial"/>
              </a:rPr>
              <a:t>.  High temperature furnaces are used to degas and dope cavities.</a:t>
            </a:r>
            <a:endParaRPr lang="en-US" sz="1200" b="1" dirty="0">
              <a:solidFill>
                <a:schemeClr val="accent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3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Degas and N2 Doping Cycle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85" y="1145219"/>
            <a:ext cx="6734163" cy="498792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2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Temperature Baking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0160" y="5280857"/>
            <a:ext cx="809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Low temperature (&lt;300C) </a:t>
            </a:r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ovens</a:t>
            </a:r>
            <a:r>
              <a:rPr lang="en-US" sz="18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 </a:t>
            </a:r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use hot-air circulation to heat cavities.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UHV system maintains cavity vacuum and prevents particle migration.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Used to mitigate </a:t>
            </a:r>
            <a:r>
              <a:rPr lang="en-US" sz="1800" dirty="0" err="1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multipacting</a:t>
            </a:r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 and correct high-field Q-slope.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  <p:pic>
        <p:nvPicPr>
          <p:cNvPr id="11" name="Content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1" y="1009388"/>
            <a:ext cx="3112368" cy="4271469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564" y="998849"/>
            <a:ext cx="3211507" cy="42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 hour 120C Bake 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7" y="1836365"/>
            <a:ext cx="4408938" cy="341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777" y="1836365"/>
            <a:ext cx="4382095" cy="3415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0609" y="5365132"/>
            <a:ext cx="318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Residual water removal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2122" y="5363134"/>
            <a:ext cx="40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Before/after 120C RGA spectrum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High-pressure Rinsing (HPR)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457" y="957795"/>
            <a:ext cx="3740943" cy="4987925"/>
          </a:xfrm>
        </p:spPr>
      </p:pic>
      <p:sp>
        <p:nvSpPr>
          <p:cNvPr id="9" name="TextBox 8"/>
          <p:cNvSpPr txBox="1"/>
          <p:nvPr/>
        </p:nvSpPr>
        <p:spPr>
          <a:xfrm>
            <a:off x="5887033" y="5958585"/>
            <a:ext cx="318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650 MHz HPR nozzle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231" y="1078944"/>
            <a:ext cx="44187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Basic Parameters</a:t>
            </a:r>
          </a:p>
          <a:p>
            <a:pPr algn="ctr"/>
            <a:endParaRPr lang="en-US" sz="2800" u="sng" dirty="0" smtClean="0">
              <a:solidFill>
                <a:srgbClr val="404040"/>
              </a:solidFill>
              <a:latin typeface="Helvetica"/>
              <a:cs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ISO Class 4 Cleanroom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100 ATM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8-20 L/min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Ultrapure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Semi-conductor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&gt;18 </a:t>
            </a:r>
            <a:r>
              <a:rPr lang="en-US" sz="2000" dirty="0" err="1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MOhm</a:t>
            </a:r>
            <a:endParaRPr lang="en-US" sz="2000" dirty="0" smtClean="0">
              <a:solidFill>
                <a:srgbClr val="404040"/>
              </a:solidFill>
              <a:latin typeface="Helvetica"/>
              <a:cs typeface="ＭＳ Ｐゴシック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0.05 </a:t>
            </a:r>
            <a:r>
              <a:rPr lang="en-US" sz="2000" i="1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um</a:t>
            </a: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 filtration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&lt;</a:t>
            </a: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 10 ppb TOC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8-24 hour rinse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10-30 sec. integrated dwell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Fan-jet or circular orifice nozzles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All wetted materials SRF compatible.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Cavity High Pressure Rinsing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9" name="Content Placeholder 8" descr="IMG_0054.JPG">
            <a:extLst>
              <a:ext uri="{FF2B5EF4-FFF2-40B4-BE49-F238E27FC236}">
                <a16:creationId xmlns:a16="http://schemas.microsoft.com/office/drawing/2014/main" id="{0528F6CE-743A-48E0-999A-B9A33647F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250" y="2071364"/>
            <a:ext cx="4886596" cy="3716773"/>
          </a:xfrm>
          <a:prstGeom prst="rect">
            <a:avLst/>
          </a:prstGeom>
        </p:spPr>
      </p:pic>
      <p:pic>
        <p:nvPicPr>
          <p:cNvPr id="11" name="Picture 2" descr="Q:\TD_SCRF\CavityProcessing\325 MHz\Photos\SSR1\IMG_2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75518" y="1710871"/>
            <a:ext cx="4680024" cy="351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7324" y="5893849"/>
            <a:ext cx="318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Horizontal orientation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6049" y="5893849"/>
            <a:ext cx="318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Vertical orientation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231" y="1078944"/>
            <a:ext cx="4878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Multiple rinse passes and orientations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Complex geometry requires caution</a:t>
            </a:r>
            <a:endParaRPr lang="en-US" sz="20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1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650 MHz Elliptical Cavity High Pressure Rinsing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88" y="975707"/>
            <a:ext cx="3552528" cy="47367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3"/>
          <a:stretch/>
        </p:blipFill>
        <p:spPr>
          <a:xfrm>
            <a:off x="4759424" y="975707"/>
            <a:ext cx="3827984" cy="4777630"/>
          </a:xfrm>
        </p:spPr>
      </p:pic>
      <p:sp>
        <p:nvSpPr>
          <p:cNvPr id="9" name="TextBox 8"/>
          <p:cNvSpPr txBox="1"/>
          <p:nvPr/>
        </p:nvSpPr>
        <p:spPr>
          <a:xfrm>
            <a:off x="1050970" y="5794534"/>
            <a:ext cx="272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Cavity in top position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1534" y="5826743"/>
            <a:ext cx="2723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Cavity in bottom position</a:t>
            </a:r>
            <a:endParaRPr lang="en-US" sz="18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89CA-F918-492A-8240-E3E34AE7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Cleanroom Assembly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AA56EB-7777-4E4A-A634-46AAF48F7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600" y="934769"/>
            <a:ext cx="3979800" cy="5281314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23FAA-135B-4FBC-9E09-9B59FEBE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934769"/>
            <a:ext cx="44187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Requirements</a:t>
            </a:r>
          </a:p>
          <a:p>
            <a:pPr algn="ctr"/>
            <a:endParaRPr lang="en-US" sz="2800" u="sng" dirty="0" smtClean="0">
              <a:solidFill>
                <a:srgbClr val="404040"/>
              </a:solidFill>
              <a:latin typeface="Helvetica"/>
              <a:cs typeface="ＭＳ Ｐゴシック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ISO Class 4 or better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High-level technical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Patience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Precise process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Component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Assembly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Clear rejection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Work-location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Component compatibility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CR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SRF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Ease of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Slow evacuation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Culture of SRF Technology</a:t>
            </a:r>
            <a:endParaRPr lang="en-US" sz="2000" dirty="0">
              <a:solidFill>
                <a:srgbClr val="404040"/>
              </a:solidFill>
              <a:latin typeface="Helvetica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6362-B0AD-47A7-A661-3444E61B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Introduction/Biography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ACAFB-0303-4F77-82B6-DD822983E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– PIP-II Project Engineer</a:t>
            </a:r>
          </a:p>
          <a:p>
            <a:r>
              <a:rPr lang="en-US" dirty="0"/>
              <a:t>Past</a:t>
            </a:r>
          </a:p>
          <a:p>
            <a:pPr lvl="1"/>
            <a:r>
              <a:rPr lang="en-US" dirty="0"/>
              <a:t>L2 Manager for PIP-II SRF Systems</a:t>
            </a:r>
          </a:p>
          <a:p>
            <a:pPr lvl="1"/>
            <a:r>
              <a:rPr lang="en-US" dirty="0"/>
              <a:t>L3 Manager for PIP-II 650 </a:t>
            </a:r>
            <a:r>
              <a:rPr lang="en-US" dirty="0" smtClean="0"/>
              <a:t>MHz Sub-system </a:t>
            </a:r>
            <a:endParaRPr lang="en-US" dirty="0"/>
          </a:p>
          <a:p>
            <a:pPr lvl="1"/>
            <a:r>
              <a:rPr lang="en-US" dirty="0"/>
              <a:t>Deputy Dept. Head of SRF Department</a:t>
            </a:r>
          </a:p>
          <a:p>
            <a:pPr lvl="1"/>
            <a:r>
              <a:rPr lang="en-US" b="1" u="sng" dirty="0"/>
              <a:t>Group Leader for SRF Cavity Processing and Facilities</a:t>
            </a:r>
          </a:p>
          <a:p>
            <a:pPr lvl="1"/>
            <a:r>
              <a:rPr lang="en-US" dirty="0"/>
              <a:t>….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FD72F-4C11-4785-9A9F-4B9FA764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0294-C113-46ED-9F60-4C7AE748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Inspection Setup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384420-E260-4D54-B252-1D2C63E79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275" y="1042988"/>
            <a:ext cx="7753146" cy="517522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BF634-EDCA-43E5-B508-24F7AB3EC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7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Inspection Purpose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58" y="1213491"/>
            <a:ext cx="3644821" cy="2995022"/>
          </a:xfrm>
        </p:spPr>
        <p:txBody>
          <a:bodyPr/>
          <a:lstStyle/>
          <a:p>
            <a:r>
              <a:rPr lang="en-US" sz="2000" dirty="0" smtClean="0"/>
              <a:t>Used as diagnostic</a:t>
            </a:r>
          </a:p>
          <a:p>
            <a:r>
              <a:rPr lang="en-US" sz="2000" dirty="0" smtClean="0"/>
              <a:t>Defect identification</a:t>
            </a:r>
          </a:p>
          <a:p>
            <a:r>
              <a:rPr lang="en-US" sz="2000" dirty="0" smtClean="0"/>
              <a:t>Repair technique guide</a:t>
            </a:r>
          </a:p>
          <a:p>
            <a:r>
              <a:rPr lang="en-US" sz="2000" dirty="0" smtClean="0"/>
              <a:t>Surface feature historical tracking</a:t>
            </a:r>
          </a:p>
          <a:p>
            <a:r>
              <a:rPr lang="en-US" sz="2000" dirty="0" smtClean="0"/>
              <a:t>Optimized for elliptical cavities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155" y="957813"/>
            <a:ext cx="3496976" cy="2488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155" y="3656575"/>
            <a:ext cx="3496977" cy="24965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1643" y="2430684"/>
            <a:ext cx="998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Defect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52235" y="5038659"/>
            <a:ext cx="1548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Confirmed repair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34" y="3656575"/>
            <a:ext cx="3367862" cy="25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Game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3158A4F1-E835-4376-8EC3-6846338E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065" y="3608088"/>
            <a:ext cx="3868125" cy="2572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24" y="3600804"/>
            <a:ext cx="3828754" cy="254775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189106" y="4725347"/>
            <a:ext cx="504530" cy="6332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520" y="360339"/>
            <a:ext cx="4157678" cy="3094711"/>
          </a:xfrm>
          <a:prstGeom prst="rect">
            <a:avLst/>
          </a:prstGeom>
          <a:ln>
            <a:solidFill>
              <a:schemeClr val="accent3">
                <a:shade val="95000"/>
                <a:satMod val="105000"/>
              </a:schemeClr>
            </a:solidFill>
          </a:ln>
        </p:spPr>
      </p:pic>
      <p:sp>
        <p:nvSpPr>
          <p:cNvPr id="17" name="5-Point Star 16"/>
          <p:cNvSpPr/>
          <p:nvPr/>
        </p:nvSpPr>
        <p:spPr>
          <a:xfrm>
            <a:off x="4682277" y="1272209"/>
            <a:ext cx="133942" cy="136308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26085" y="1425555"/>
            <a:ext cx="98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Specification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380193" y="1615306"/>
            <a:ext cx="270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* </a:t>
            </a:r>
            <a:r>
              <a:rPr lang="en-US" sz="3200" dirty="0" err="1" smtClean="0"/>
              <a:t>n</a:t>
            </a:r>
            <a:r>
              <a:rPr lang="en-US" sz="3200" baseline="-25000" dirty="0" err="1" smtClean="0"/>
              <a:t>string</a:t>
            </a:r>
            <a:r>
              <a:rPr lang="en-US" sz="3200" dirty="0" smtClean="0"/>
              <a:t> Cavities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91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B061-4A43-4532-897D-F4C16A2F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Reward – A high-performance </a:t>
            </a:r>
            <a:r>
              <a:rPr lang="en-US" dirty="0" err="1" smtClean="0"/>
              <a:t>cryomodule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3FC67D-567A-4F3F-9434-744528B20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3891" y="1011260"/>
            <a:ext cx="3907497" cy="520706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E0780-FD45-4E6F-B064-DDC381D0C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SRF cavity processing?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1654718"/>
          </a:xfrm>
        </p:spPr>
        <p:txBody>
          <a:bodyPr/>
          <a:lstStyle/>
          <a:p>
            <a:r>
              <a:rPr lang="en-US" dirty="0" smtClean="0"/>
              <a:t>Steps required to prepare the inner conductive layer of a Superconducting radio frequency (SRF) resonator to enable very high electric and magnetic surface fields while achieving very low surface resistance and minimal field emission.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2697765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Main processing requirements: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5743" y="3353653"/>
            <a:ext cx="8672513" cy="296763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Damaged layer removal via chemical etching or polishing.</a:t>
            </a:r>
          </a:p>
          <a:p>
            <a:r>
              <a:rPr lang="en-US" sz="2200" dirty="0" smtClean="0"/>
              <a:t>Hydrogen degasification via high-temperature vacuum heat treatment.</a:t>
            </a:r>
          </a:p>
          <a:p>
            <a:r>
              <a:rPr lang="en-US" sz="2200" dirty="0" smtClean="0"/>
              <a:t>Particulate and surface residue removal via ultra-clean high-pressure water rinsing.</a:t>
            </a:r>
          </a:p>
          <a:p>
            <a:r>
              <a:rPr lang="en-US" sz="2200" dirty="0" smtClean="0"/>
              <a:t>Evacuation.</a:t>
            </a:r>
          </a:p>
          <a:p>
            <a:r>
              <a:rPr lang="en-US" sz="2200" dirty="0" smtClean="0"/>
              <a:t>Surface water removal and surface oxide modification via low-temperature vacuum heat treatment.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486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sheet metal to SC particle accelerator.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78196"/>
            <a:ext cx="2494890" cy="1872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329" y="3884779"/>
            <a:ext cx="4110071" cy="2309601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2781339" y="1438746"/>
            <a:ext cx="613443" cy="96929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7667" y="4535053"/>
            <a:ext cx="3674639" cy="1200329"/>
          </a:xfrm>
          <a:prstGeom prst="rect">
            <a:avLst/>
          </a:prstGeom>
          <a:noFill/>
          <a:ln w="38100">
            <a:solidFill>
              <a:schemeClr val="accent3">
                <a:shade val="95000"/>
                <a:satMod val="10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Cavity Processing &amp; Qualification</a:t>
            </a:r>
            <a:endParaRPr lang="en-US" sz="3600" dirty="0"/>
          </a:p>
        </p:txBody>
      </p:sp>
      <p:sp>
        <p:nvSpPr>
          <p:cNvPr id="14" name="Right Arrow 13"/>
          <p:cNvSpPr/>
          <p:nvPr/>
        </p:nvSpPr>
        <p:spPr>
          <a:xfrm>
            <a:off x="3946309" y="4650572"/>
            <a:ext cx="789451" cy="96929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lbow Connector 15"/>
          <p:cNvCxnSpPr>
            <a:stCxn id="28" idx="2"/>
            <a:endCxn id="13" idx="0"/>
          </p:cNvCxnSpPr>
          <p:nvPr/>
        </p:nvCxnSpPr>
        <p:spPr>
          <a:xfrm rot="5400000">
            <a:off x="3933948" y="804323"/>
            <a:ext cx="1781770" cy="5679691"/>
          </a:xfrm>
          <a:prstGeom prst="bentConnector3">
            <a:avLst>
              <a:gd name="adj1" fmla="val 38843"/>
            </a:avLst>
          </a:prstGeom>
          <a:ln w="152400">
            <a:solidFill>
              <a:schemeClr val="accent3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104" y="1076023"/>
            <a:ext cx="2103147" cy="167726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>
            <a:off x="6037312" y="1423713"/>
            <a:ext cx="575792" cy="96929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451" y="893568"/>
            <a:ext cx="2860102" cy="23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5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388238"/>
            <a:ext cx="7772400" cy="5790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388237"/>
            <a:ext cx="7772400" cy="5790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8" y="388238"/>
            <a:ext cx="7772400" cy="5790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" y="388238"/>
            <a:ext cx="7772400" cy="5790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88" y="388240"/>
            <a:ext cx="7772400" cy="5790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88" y="388236"/>
            <a:ext cx="7772400" cy="57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84" y="323115"/>
            <a:ext cx="5056259" cy="646957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834480" y="1550504"/>
            <a:ext cx="4941167" cy="4174435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708A9-8DFB-4F35-98FB-33EFE392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Chemistry – Buffered Chemical Polishing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6ED5D-3FF9-4085-A243-8E1EC58EF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Damaged layer removal caused by manufacturing</a:t>
            </a:r>
          </a:p>
          <a:p>
            <a:pPr lvl="1"/>
            <a:r>
              <a:rPr lang="en-US" sz="2000" dirty="0" smtClean="0"/>
              <a:t>Requires 120-200 </a:t>
            </a:r>
            <a:r>
              <a:rPr lang="en-US" sz="2000" i="1" dirty="0" smtClean="0"/>
              <a:t>um</a:t>
            </a:r>
            <a:r>
              <a:rPr lang="en-US" sz="2000" dirty="0" smtClean="0"/>
              <a:t> material removal from the RF carrying surface</a:t>
            </a:r>
          </a:p>
          <a:p>
            <a:r>
              <a:rPr lang="en-US" sz="2000" dirty="0" smtClean="0"/>
              <a:t>Two primary techniques:  BCP and EP</a:t>
            </a:r>
            <a:endParaRPr lang="en-US" sz="2000" dirty="0"/>
          </a:p>
          <a:p>
            <a:pPr lvl="1"/>
            <a:r>
              <a:rPr lang="en-US" sz="2000" u="sng" dirty="0" smtClean="0"/>
              <a:t>Buffered Chemical Polishing</a:t>
            </a:r>
            <a:r>
              <a:rPr lang="en-US" sz="2000" dirty="0" smtClean="0"/>
              <a:t> (BCP) – an etching process</a:t>
            </a:r>
          </a:p>
          <a:p>
            <a:pPr lvl="2"/>
            <a:r>
              <a:rPr lang="en-US" sz="1800" dirty="0" smtClean="0"/>
              <a:t>Oxidation – Reduction cycle</a:t>
            </a:r>
          </a:p>
          <a:p>
            <a:pPr lvl="2"/>
            <a:r>
              <a:rPr lang="en-US" sz="1800" dirty="0" smtClean="0"/>
              <a:t>1:1:2 Ratio -  48.5% HF : 70% HNO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 : 85% H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PO</a:t>
            </a:r>
            <a:r>
              <a:rPr lang="en-US" sz="1800" baseline="-25000" dirty="0" smtClean="0"/>
              <a:t>4</a:t>
            </a:r>
          </a:p>
          <a:p>
            <a:pPr lvl="2"/>
            <a:endParaRPr lang="en-US" sz="1800" baseline="-25000" dirty="0" smtClean="0"/>
          </a:p>
          <a:p>
            <a:pPr lvl="2"/>
            <a:endParaRPr lang="en-US" sz="1800" dirty="0" smtClean="0"/>
          </a:p>
          <a:p>
            <a:pPr lvl="2"/>
            <a:endParaRPr lang="en-US" sz="1800" dirty="0"/>
          </a:p>
          <a:p>
            <a:pPr lvl="2"/>
            <a:endParaRPr lang="en-US" sz="1800" dirty="0" smtClean="0"/>
          </a:p>
          <a:p>
            <a:pPr lvl="2"/>
            <a:endParaRPr lang="en-US" sz="1800" dirty="0"/>
          </a:p>
          <a:p>
            <a:pPr lvl="2"/>
            <a:r>
              <a:rPr lang="en-US" sz="1800" dirty="0" smtClean="0"/>
              <a:t>Reaction surface temperature controlled: 12-15C</a:t>
            </a:r>
          </a:p>
          <a:p>
            <a:pPr lvl="2"/>
            <a:r>
              <a:rPr lang="en-US" sz="1800" dirty="0" smtClean="0"/>
              <a:t>Best for asymmetrical/complex cavity geometry + lower gradient and quality factor requirements</a:t>
            </a:r>
          </a:p>
          <a:p>
            <a:pPr lvl="2"/>
            <a:r>
              <a:rPr lang="en-US" sz="1800" dirty="0" smtClean="0"/>
              <a:t>Relatively simple process setup</a:t>
            </a:r>
          </a:p>
          <a:p>
            <a:pPr lvl="2"/>
            <a:r>
              <a:rPr lang="en-US" sz="1800" dirty="0" smtClean="0"/>
              <a:t>Extremely hazardous due to HF and noxious fumes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941" y="3274677"/>
            <a:ext cx="42005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 – Bare cavity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548807" cy="4987867"/>
          </a:xfrm>
        </p:spPr>
        <p:txBody>
          <a:bodyPr/>
          <a:lstStyle/>
          <a:p>
            <a:r>
              <a:rPr lang="en-US" dirty="0" smtClean="0"/>
              <a:t>Exterior surface temp control</a:t>
            </a:r>
          </a:p>
          <a:p>
            <a:r>
              <a:rPr lang="en-US" dirty="0" smtClean="0"/>
              <a:t>BCP solution is chilled to &lt; 5C</a:t>
            </a:r>
          </a:p>
          <a:p>
            <a:r>
              <a:rPr lang="en-US" dirty="0" smtClean="0"/>
              <a:t>Gravity filled and dumped</a:t>
            </a:r>
          </a:p>
          <a:p>
            <a:r>
              <a:rPr lang="en-US" dirty="0" smtClean="0"/>
              <a:t>Pneumatic pumps slowly circulate solution </a:t>
            </a:r>
          </a:p>
          <a:p>
            <a:r>
              <a:rPr lang="en-US" dirty="0" smtClean="0"/>
              <a:t>Agitation via flows tailored to resonator geometry</a:t>
            </a:r>
          </a:p>
          <a:p>
            <a:r>
              <a:rPr lang="en-US" dirty="0" smtClean="0"/>
              <a:t>Ultrapure water rinsing following etching to remove residual salts</a:t>
            </a:r>
          </a:p>
          <a:p>
            <a:r>
              <a:rPr lang="en-US" dirty="0" smtClean="0"/>
              <a:t>Transfer to cleanroom while surfaces are still wet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B43F3B-1AB2-44AB-B2A2-A4D41984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7407" y="980572"/>
            <a:ext cx="3951987" cy="526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0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25427</TotalTime>
  <Words>915</Words>
  <Application>Microsoft Office PowerPoint</Application>
  <PresentationFormat>On-screen Show (4:3)</PresentationFormat>
  <Paragraphs>184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ＭＳ Ｐゴシック</vt:lpstr>
      <vt:lpstr>Arial</vt:lpstr>
      <vt:lpstr>Calibri</vt:lpstr>
      <vt:lpstr>Geneva</vt:lpstr>
      <vt:lpstr>Helvetica</vt:lpstr>
      <vt:lpstr>FermilabPartnerships_PPT_090915</vt:lpstr>
      <vt:lpstr>PowerPoint Presentation</vt:lpstr>
      <vt:lpstr>Outline</vt:lpstr>
      <vt:lpstr>Introduction/Biography</vt:lpstr>
      <vt:lpstr>What is SRF cavity processing?</vt:lpstr>
      <vt:lpstr>From sheet metal to SC particle accelerator.</vt:lpstr>
      <vt:lpstr>PowerPoint Presentation</vt:lpstr>
      <vt:lpstr>PowerPoint Presentation</vt:lpstr>
      <vt:lpstr>Bulk Chemistry – Buffered Chemical Polishing</vt:lpstr>
      <vt:lpstr>BCP – Bare cavity setup</vt:lpstr>
      <vt:lpstr>Jacketed SSR1 BCP Setup</vt:lpstr>
      <vt:lpstr>Bulk and Fine Chemistry:  Electropolishing</vt:lpstr>
      <vt:lpstr>Electropolishing Principals</vt:lpstr>
      <vt:lpstr>Electropolishing Facility at Argonne Nat’l Lab</vt:lpstr>
      <vt:lpstr>Electropolishing Tool Interface</vt:lpstr>
      <vt:lpstr>Commercial-style Electropolishing Facility</vt:lpstr>
      <vt:lpstr>ILC/XFEL/LCLS-II Bare Cavity Electropolishing</vt:lpstr>
      <vt:lpstr>ILC/XFEL/LCLS-II Jacketed Cavity Electropolishing</vt:lpstr>
      <vt:lpstr>650 MHz Electropolishing</vt:lpstr>
      <vt:lpstr>Draining electrolyte + rinsing</vt:lpstr>
      <vt:lpstr>Centrifugal Barrel Polishing</vt:lpstr>
      <vt:lpstr>Centrifugal Barrel Polishing</vt:lpstr>
      <vt:lpstr>Hydrogen Degasification</vt:lpstr>
      <vt:lpstr>Hydrogen Degas and N2 Doping Cycle</vt:lpstr>
      <vt:lpstr>Low Temperature Baking</vt:lpstr>
      <vt:lpstr>48 hour 120C Bake Cycle</vt:lpstr>
      <vt:lpstr>High-pressure Rinsing (HPR)</vt:lpstr>
      <vt:lpstr>Spoke Cavity High Pressure Rinsing</vt:lpstr>
      <vt:lpstr>650 MHz Elliptical Cavity High Pressure Rinsing</vt:lpstr>
      <vt:lpstr>Cleanroom Assembly</vt:lpstr>
      <vt:lpstr>Optical Inspection Setup</vt:lpstr>
      <vt:lpstr>Optical Inspection Purpose</vt:lpstr>
      <vt:lpstr>End Game</vt:lpstr>
      <vt:lpstr>The Reward – A high-performance cryomodule!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arowe@fnal.gov</dc:creator>
  <cp:lastModifiedBy>Allan M. Rowe x4474 11115N</cp:lastModifiedBy>
  <cp:revision>300</cp:revision>
  <cp:lastPrinted>2018-03-08T21:10:06Z</cp:lastPrinted>
  <dcterms:created xsi:type="dcterms:W3CDTF">2017-04-21T15:07:14Z</dcterms:created>
  <dcterms:modified xsi:type="dcterms:W3CDTF">2018-09-04T02:21:59Z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