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3"/>
  </p:notesMasterIdLst>
  <p:handoutMasterIdLst>
    <p:handoutMasterId r:id="rId24"/>
  </p:handoutMasterIdLst>
  <p:sldIdLst>
    <p:sldId id="294" r:id="rId2"/>
    <p:sldId id="275" r:id="rId3"/>
    <p:sldId id="335" r:id="rId4"/>
    <p:sldId id="478" r:id="rId5"/>
    <p:sldId id="479" r:id="rId6"/>
    <p:sldId id="480" r:id="rId7"/>
    <p:sldId id="481" r:id="rId8"/>
    <p:sldId id="482" r:id="rId9"/>
    <p:sldId id="485" r:id="rId10"/>
    <p:sldId id="483" r:id="rId11"/>
    <p:sldId id="484" r:id="rId12"/>
    <p:sldId id="501" r:id="rId13"/>
    <p:sldId id="332" r:id="rId14"/>
    <p:sldId id="496" r:id="rId15"/>
    <p:sldId id="499" r:id="rId16"/>
    <p:sldId id="495" r:id="rId17"/>
    <p:sldId id="488" r:id="rId18"/>
    <p:sldId id="497" r:id="rId19"/>
    <p:sldId id="498" r:id="rId20"/>
    <p:sldId id="500" r:id="rId21"/>
    <p:sldId id="502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EC234"/>
    <a:srgbClr val="F1960F"/>
    <a:srgbClr val="50504E"/>
    <a:srgbClr val="004C97"/>
    <a:srgbClr val="404040"/>
    <a:srgbClr val="4E4E4E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85284" autoAdjust="0"/>
  </p:normalViewPr>
  <p:slideViewPr>
    <p:cSldViewPr snapToGrid="0" snapToObjects="1" showGuides="1">
      <p:cViewPr varScale="1">
        <p:scale>
          <a:sx n="68" d="100"/>
          <a:sy n="68" d="100"/>
        </p:scale>
        <p:origin x="1148" y="5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6E04EAA-6E96-44CE-B3EB-412188811279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 Roger | SSR1 Cold-mass Final Design Review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F6C3D3B-3BA4-48EF-A297-EA10F38AC033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 Roger | SSR1 Cold-mass Final Design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801F46B-6190-4F79-8328-6425E40CBBD9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Roger | SSR1 Cold-mass Final Design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F7D5446-0C74-4BA3-8A5B-716CFC411C70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 Roger | SSR1 Cold-mass Final Design Review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19FEA164-B3FB-4FAE-8D90-507C8568F6DC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V. Roger | SSR1 Cold-mass Final Design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39919-7594-407F-BBE6-925338A61D85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V. Roger | SSR1 Cold-mass Final Design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BA8F551-91E2-4801-8F3A-2A227EA2BF06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 Roger | SSR1 Cold-mass Final Design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Vincent Roger</a:t>
            </a:r>
          </a:p>
          <a:p>
            <a:r>
              <a:rPr lang="en-US" dirty="0"/>
              <a:t>International workshop on cryomodule design and standardization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September 2018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PIP-II Cryomodules Design Overview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E9E034-9D5F-4674-BF9A-DFF9D6DF2B25}"/>
              </a:ext>
            </a:extLst>
          </p:cNvPr>
          <p:cNvSpPr/>
          <p:nvPr/>
        </p:nvSpPr>
        <p:spPr>
          <a:xfrm>
            <a:off x="549504" y="5048241"/>
            <a:ext cx="8278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650 configuration - Two support posts per cavity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DB185AD4-13A2-4651-B3A5-BBBC2C83B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44246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4-7 September 2018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78FC8E1-F62E-47B5-AC63-B0B559D60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26884-BAA9-40A4-84DD-77E935F5D5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51" b="20900"/>
          <a:stretch/>
        </p:blipFill>
        <p:spPr>
          <a:xfrm>
            <a:off x="0" y="2002971"/>
            <a:ext cx="9144000" cy="2844800"/>
          </a:xfrm>
          <a:prstGeom prst="rect">
            <a:avLst/>
          </a:prstGeom>
        </p:spPr>
      </p:pic>
      <p:sp>
        <p:nvSpPr>
          <p:cNvPr id="12" name="Title 9">
            <a:extLst>
              <a:ext uri="{FF2B5EF4-FFF2-40B4-BE49-F238E27FC236}">
                <a16:creationId xmlns:a16="http://schemas.microsoft.com/office/drawing/2014/main" id="{BFC1E002-7D4E-424D-830C-F883623915E2}"/>
              </a:ext>
            </a:extLst>
          </p:cNvPr>
          <p:cNvSpPr txBox="1">
            <a:spLocks/>
          </p:cNvSpPr>
          <p:nvPr/>
        </p:nvSpPr>
        <p:spPr>
          <a:xfrm>
            <a:off x="796637" y="912959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2.2 650 configuration</a:t>
            </a: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5748E1DE-5DE8-4614-BC24-46500C90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2. Strong-back concept</a:t>
            </a:r>
          </a:p>
        </p:txBody>
      </p:sp>
    </p:spTree>
    <p:extLst>
      <p:ext uri="{BB962C8B-B14F-4D97-AF65-F5344CB8AC3E}">
        <p14:creationId xmlns:p14="http://schemas.microsoft.com/office/powerpoint/2010/main" val="398567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DB185AD4-13A2-4651-B3A5-BBBC2C83B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44246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4-7 September 2018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78FC8E1-F62E-47B5-AC63-B0B559D60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D7628-182E-4620-B924-3B1110D0BB0C}"/>
              </a:ext>
            </a:extLst>
          </p:cNvPr>
          <p:cNvSpPr txBox="1"/>
          <p:nvPr/>
        </p:nvSpPr>
        <p:spPr>
          <a:xfrm>
            <a:off x="228600" y="1496961"/>
            <a:ext cx="8594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4 Lugs are welded on each cavity as LCLS II cavities. But, there is no invar rod inside the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coldmass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the alignment is exclusively done using the C clamps. With several sets of screws and springs, we control the location of each cavity.</a:t>
            </a: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FC8688-2EC8-4FD6-99AA-583CAD9CBB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22" r="26305"/>
          <a:stretch/>
        </p:blipFill>
        <p:spPr>
          <a:xfrm>
            <a:off x="429419" y="2809398"/>
            <a:ext cx="3339548" cy="32042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1CA003-152C-4E93-A160-13A1E8B8B5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99" t="13978" r="25674" b="4613"/>
          <a:stretch/>
        </p:blipFill>
        <p:spPr>
          <a:xfrm>
            <a:off x="4263887" y="2934258"/>
            <a:ext cx="4035288" cy="295456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2B984ED-D299-4F06-8298-D1432E3A27F4}"/>
              </a:ext>
            </a:extLst>
          </p:cNvPr>
          <p:cNvGrpSpPr/>
          <p:nvPr/>
        </p:nvGrpSpPr>
        <p:grpSpPr>
          <a:xfrm>
            <a:off x="1045430" y="4365072"/>
            <a:ext cx="1160217" cy="1223254"/>
            <a:chOff x="1045430" y="4039757"/>
            <a:chExt cx="1160217" cy="1223254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A30A152-DD65-4489-A710-DCB106389E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46200" y="4445000"/>
              <a:ext cx="317818" cy="110125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92213FF-AC14-4CCC-A9D6-6641FFA608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1925" y="4555125"/>
              <a:ext cx="232094" cy="239125"/>
            </a:xfrm>
            <a:prstGeom prst="straightConnector1">
              <a:avLst/>
            </a:prstGeom>
            <a:ln w="44450">
              <a:solidFill>
                <a:srgbClr val="7EC234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F7DC0A7-7D70-46E4-8206-4B4A1BF26E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4018" y="4206875"/>
              <a:ext cx="0" cy="373650"/>
            </a:xfrm>
            <a:prstGeom prst="straightConnector1">
              <a:avLst/>
            </a:prstGeom>
            <a:ln w="444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4E054F-5D0E-4ADA-BC5E-D8B081A5E448}"/>
                </a:ext>
              </a:extLst>
            </p:cNvPr>
            <p:cNvSpPr txBox="1"/>
            <p:nvPr/>
          </p:nvSpPr>
          <p:spPr>
            <a:xfrm>
              <a:off x="1045430" y="4226582"/>
              <a:ext cx="5158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</a:p>
            <a:p>
              <a:pPr algn="just"/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1B43ED-2F0B-426D-BA93-3DECB9A7F40E}"/>
                </a:ext>
              </a:extLst>
            </p:cNvPr>
            <p:cNvSpPr txBox="1"/>
            <p:nvPr/>
          </p:nvSpPr>
          <p:spPr>
            <a:xfrm>
              <a:off x="1158875" y="4555125"/>
              <a:ext cx="5158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7EC234"/>
                  </a:solidFill>
                </a:rPr>
                <a:t>Y</a:t>
              </a:r>
            </a:p>
            <a:p>
              <a:pPr algn="just"/>
              <a:endParaRPr lang="en-US" sz="2000" b="1" dirty="0">
                <a:solidFill>
                  <a:srgbClr val="7EC234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BF8601-E70A-4C06-B152-38F94ED1D923}"/>
                </a:ext>
              </a:extLst>
            </p:cNvPr>
            <p:cNvSpPr txBox="1"/>
            <p:nvPr/>
          </p:nvSpPr>
          <p:spPr>
            <a:xfrm>
              <a:off x="1689832" y="4039757"/>
              <a:ext cx="5158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Z</a:t>
              </a:r>
            </a:p>
            <a:p>
              <a:pPr algn="just"/>
              <a:endPara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1" name="Title 9">
            <a:extLst>
              <a:ext uri="{FF2B5EF4-FFF2-40B4-BE49-F238E27FC236}">
                <a16:creationId xmlns:a16="http://schemas.microsoft.com/office/drawing/2014/main" id="{578ADD20-2931-409C-8B91-096A36E4C733}"/>
              </a:ext>
            </a:extLst>
          </p:cNvPr>
          <p:cNvSpPr txBox="1">
            <a:spLocks/>
          </p:cNvSpPr>
          <p:nvPr/>
        </p:nvSpPr>
        <p:spPr>
          <a:xfrm>
            <a:off x="796637" y="912959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2.2 650 configuration</a:t>
            </a: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1B1CC8EB-FD84-4224-BDE3-001DEC31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2. Strong-back concept</a:t>
            </a:r>
          </a:p>
        </p:txBody>
      </p:sp>
    </p:spTree>
    <p:extLst>
      <p:ext uri="{BB962C8B-B14F-4D97-AF65-F5344CB8AC3E}">
        <p14:creationId xmlns:p14="http://schemas.microsoft.com/office/powerpoint/2010/main" val="348348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DB185AD4-13A2-4651-B3A5-BBBC2C83B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44246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4-7 September 2018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78FC8E1-F62E-47B5-AC63-B0B559D60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  <p:sp>
        <p:nvSpPr>
          <p:cNvPr id="12" name="Title 9">
            <a:extLst>
              <a:ext uri="{FF2B5EF4-FFF2-40B4-BE49-F238E27FC236}">
                <a16:creationId xmlns:a16="http://schemas.microsoft.com/office/drawing/2014/main" id="{BFC1E002-7D4E-424D-830C-F883623915E2}"/>
              </a:ext>
            </a:extLst>
          </p:cNvPr>
          <p:cNvSpPr txBox="1">
            <a:spLocks/>
          </p:cNvSpPr>
          <p:nvPr/>
        </p:nvSpPr>
        <p:spPr>
          <a:xfrm>
            <a:off x="796637" y="912959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2.3 Assembly process</a:t>
            </a: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5748E1DE-5DE8-4614-BC24-46500C90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2. Strong-back concept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6094C6-8983-43DF-A154-60D28E9504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126" b="25926"/>
          <a:stretch/>
        </p:blipFill>
        <p:spPr>
          <a:xfrm>
            <a:off x="0" y="4186588"/>
            <a:ext cx="9144000" cy="2277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0F89D-CE6E-4A13-AE8A-7FC76E992389}"/>
              </a:ext>
            </a:extLst>
          </p:cNvPr>
          <p:cNvSpPr txBox="1"/>
          <p:nvPr/>
        </p:nvSpPr>
        <p:spPr>
          <a:xfrm>
            <a:off x="126387" y="2412112"/>
            <a:ext cx="8906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Workstation 1:	Assembly of the cavity string in the clean room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Workstation 2:	Lifting of the string assembly</a:t>
            </a:r>
          </a:p>
          <a:p>
            <a:pPr algn="just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				Welding of the cool-down / warm up line</a:t>
            </a:r>
          </a:p>
          <a:p>
            <a:pPr algn="just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				Moving down the string assembly on the strong-back assembly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Workstation 3:	Assembly of the cold-mass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Workstation 4:	Insertion of the cold-mass in the vacuum vessel</a:t>
            </a:r>
          </a:p>
          <a:p>
            <a:pPr algn="just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				Completion of the cryomodule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95796A-F7F1-4899-A23B-3A95F63E9EA8}"/>
              </a:ext>
            </a:extLst>
          </p:cNvPr>
          <p:cNvSpPr txBox="1"/>
          <p:nvPr/>
        </p:nvSpPr>
        <p:spPr>
          <a:xfrm>
            <a:off x="126387" y="1586975"/>
            <a:ext cx="8789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assembly process is the same for SRR and 650 configurations:</a:t>
            </a:r>
          </a:p>
        </p:txBody>
      </p:sp>
    </p:spTree>
    <p:extLst>
      <p:ext uri="{BB962C8B-B14F-4D97-AF65-F5344CB8AC3E}">
        <p14:creationId xmlns:p14="http://schemas.microsoft.com/office/powerpoint/2010/main" val="41832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518A8-E942-4BC5-B638-BFB432F090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0"/>
          <a:stretch/>
        </p:blipFill>
        <p:spPr>
          <a:xfrm>
            <a:off x="481180" y="899047"/>
            <a:ext cx="8339120" cy="52282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48973-98F0-4A38-A139-C8D3293B894D}"/>
              </a:ext>
            </a:extLst>
          </p:cNvPr>
          <p:cNvSpPr txBox="1"/>
          <p:nvPr/>
        </p:nvSpPr>
        <p:spPr>
          <a:xfrm>
            <a:off x="6263574" y="1581464"/>
            <a:ext cx="276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SSR1 cryomodule</a:t>
            </a: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CE43662E-DDBB-4074-9515-9266169E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3. Cryogenic layout of the cryomodules 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F42446D-0046-4AE5-9BEF-4B2FFCA9F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44246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4-7 September 2018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C0AA2D5-D557-4CE5-8068-0585EAF7F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887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6B5DE4F0-2212-40C3-9A60-6F10B7025A36}"/>
              </a:ext>
            </a:extLst>
          </p:cNvPr>
          <p:cNvSpPr txBox="1"/>
          <p:nvPr/>
        </p:nvSpPr>
        <p:spPr>
          <a:xfrm>
            <a:off x="228601" y="991936"/>
            <a:ext cx="8686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All cryomodules have the same layout and the same pressure design values.</a:t>
            </a:r>
          </a:p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All cryomodules need to be compatible with a fast cool down:</a:t>
            </a:r>
          </a:p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• Above 20 K/hour through the Q-disease regime 90 - 175 K. </a:t>
            </a:r>
          </a:p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• Above 120 K/hour through the superconducting transition at 9.2 K</a:t>
            </a: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BC41D-2D02-4774-BB30-307DE646AB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88" r="27850"/>
          <a:stretch/>
        </p:blipFill>
        <p:spPr>
          <a:xfrm>
            <a:off x="3326786" y="2513644"/>
            <a:ext cx="2685554" cy="36676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3" name="Text Box 11"/>
          <p:cNvSpPr txBox="1"/>
          <p:nvPr/>
        </p:nvSpPr>
        <p:spPr>
          <a:xfrm>
            <a:off x="5860397" y="2588657"/>
            <a:ext cx="3406775" cy="557904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Pipe G - 2 phase He &amp; chimney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MAWP: 2.05 bar warm, 4.1 bar cold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5" name="Text Box 7437"/>
          <p:cNvSpPr txBox="1"/>
          <p:nvPr/>
        </p:nvSpPr>
        <p:spPr>
          <a:xfrm>
            <a:off x="-138828" y="4419111"/>
            <a:ext cx="2688908" cy="632214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Pipe A - 2 K supply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</a:rPr>
              <a:t>MAWP: 20 bar</a:t>
            </a:r>
            <a:endParaRPr lang="en-US" sz="16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6" name="Text Box 6"/>
          <p:cNvSpPr txBox="1"/>
          <p:nvPr/>
        </p:nvSpPr>
        <p:spPr>
          <a:xfrm>
            <a:off x="6134879" y="4413429"/>
            <a:ext cx="2681170" cy="596944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Pipe C &amp; D - 5 K line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</a:rPr>
              <a:t>MAWP: 20 bar</a:t>
            </a:r>
            <a:endParaRPr lang="en-US" sz="16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7" name="Text Box 8"/>
          <p:cNvSpPr txBox="1"/>
          <p:nvPr/>
        </p:nvSpPr>
        <p:spPr>
          <a:xfrm>
            <a:off x="6284393" y="5209884"/>
            <a:ext cx="2532698" cy="634366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Pipe E &amp; F - 35-50 K line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</a:rPr>
              <a:t>MAWP: 20 bar</a:t>
            </a:r>
            <a:endParaRPr lang="en-US" sz="16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8" name="Text Box 9"/>
          <p:cNvSpPr txBox="1"/>
          <p:nvPr/>
        </p:nvSpPr>
        <p:spPr>
          <a:xfrm>
            <a:off x="-123173" y="2559116"/>
            <a:ext cx="3404553" cy="54420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Pipe B - Pumping line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MAWP: 2.05 bar warm, 4.1 bar cold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9" name="Text Box 10"/>
          <p:cNvSpPr txBox="1"/>
          <p:nvPr/>
        </p:nvSpPr>
        <p:spPr>
          <a:xfrm>
            <a:off x="77628" y="5168324"/>
            <a:ext cx="2255997" cy="936549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Pipe H - Cool down /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warm up line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</a:rPr>
              <a:t>MAWP: 20 bar</a:t>
            </a:r>
            <a:endParaRPr lang="en-US" sz="16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Text Box 7913"/>
          <p:cNvSpPr txBox="1"/>
          <p:nvPr/>
        </p:nvSpPr>
        <p:spPr>
          <a:xfrm>
            <a:off x="6472992" y="3425507"/>
            <a:ext cx="2198212" cy="883096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Pipe I - Helium guard of the current leads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MAWP: 4.1 bar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cxnSpLocks/>
            <a:stCxn id="13" idx="1"/>
          </p:cNvCxnSpPr>
          <p:nvPr/>
        </p:nvCxnSpPr>
        <p:spPr>
          <a:xfrm flipH="1">
            <a:off x="4728664" y="2867609"/>
            <a:ext cx="1131733" cy="115215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13" idx="1"/>
          </p:cNvCxnSpPr>
          <p:nvPr/>
        </p:nvCxnSpPr>
        <p:spPr>
          <a:xfrm flipH="1">
            <a:off x="4669563" y="2867609"/>
            <a:ext cx="1190834" cy="55678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20" idx="1"/>
          </p:cNvCxnSpPr>
          <p:nvPr/>
        </p:nvCxnSpPr>
        <p:spPr>
          <a:xfrm flipH="1">
            <a:off x="5269261" y="3867055"/>
            <a:ext cx="1203731" cy="12468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H="1" flipV="1">
            <a:off x="5138777" y="4690768"/>
            <a:ext cx="1277137" cy="77441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5394154" y="4641839"/>
            <a:ext cx="1078838" cy="5739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18" idx="2"/>
          </p:cNvCxnSpPr>
          <p:nvPr/>
        </p:nvCxnSpPr>
        <p:spPr>
          <a:xfrm>
            <a:off x="1579104" y="3103324"/>
            <a:ext cx="2080335" cy="137886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flipV="1">
            <a:off x="2217427" y="4895615"/>
            <a:ext cx="2186117" cy="56956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2264914" y="4271282"/>
            <a:ext cx="2003098" cy="30740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4" name="Date Placeholder 3">
            <a:extLst>
              <a:ext uri="{FF2B5EF4-FFF2-40B4-BE49-F238E27FC236}">
                <a16:creationId xmlns:a16="http://schemas.microsoft.com/office/drawing/2014/main" id="{AB9B1F84-BB3E-458E-9D84-4A518ABE8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44246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4-7 September 2018</a:t>
            </a:r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F4333F89-6CE7-4D15-902B-65269C72F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  <p:sp>
        <p:nvSpPr>
          <p:cNvPr id="28" name="Title 9">
            <a:extLst>
              <a:ext uri="{FF2B5EF4-FFF2-40B4-BE49-F238E27FC236}">
                <a16:creationId xmlns:a16="http://schemas.microsoft.com/office/drawing/2014/main" id="{23AC8145-34A9-452F-898B-5EFDC222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3. Cryogenic layout of the cryomodules </a:t>
            </a:r>
          </a:p>
        </p:txBody>
      </p:sp>
    </p:spTree>
    <p:extLst>
      <p:ext uri="{BB962C8B-B14F-4D97-AF65-F5344CB8AC3E}">
        <p14:creationId xmlns:p14="http://schemas.microsoft.com/office/powerpoint/2010/main" val="1286008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1F45C4BA-520E-4C00-ACEA-B88E3329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4. Interfaces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3CE058E-7A57-40B0-94B6-90DA7696E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44246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4-7 September 2018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DE04EAE-C6F4-4DE9-9B95-FCE173CED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EF0D0D-558C-467D-8889-D7E038E2724B}"/>
              </a:ext>
            </a:extLst>
          </p:cNvPr>
          <p:cNvSpPr txBox="1"/>
          <p:nvPr/>
        </p:nvSpPr>
        <p:spPr>
          <a:xfrm>
            <a:off x="222250" y="925584"/>
            <a:ext cx="8594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Cryomodules will be tested at PIP2IT and then they will be set up in the PIP2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Linac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. Therefore it is essential to have a common interface.</a:t>
            </a: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EEC6C5-A845-450B-B2E9-2740446FE39A}"/>
              </a:ext>
            </a:extLst>
          </p:cNvPr>
          <p:cNvSpPr txBox="1"/>
          <p:nvPr/>
        </p:nvSpPr>
        <p:spPr>
          <a:xfrm>
            <a:off x="925633" y="1941247"/>
            <a:ext cx="7438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transverse envelope and the weight of each cryomodule as specified in the Functional Requirements Specification cannot be exceed (max 14 000 kg Cryomodule + lifting fixture)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266B64-350C-4BD6-866D-346AD4C01241}"/>
              </a:ext>
            </a:extLst>
          </p:cNvPr>
          <p:cNvSpPr txBox="1"/>
          <p:nvPr/>
        </p:nvSpPr>
        <p:spPr>
          <a:xfrm>
            <a:off x="925633" y="3043656"/>
            <a:ext cx="743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Identical cryogenic side port, will simplify a lot the design of PIP2IT and PIP2 </a:t>
            </a:r>
            <a:r>
              <a:rPr lang="en-US" dirty="0" err="1"/>
              <a:t>Linac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083FB3-AE30-425B-A45A-271E15386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88" y="3921955"/>
            <a:ext cx="3567027" cy="21669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726D62-4AB2-425E-B74D-71E8DAB99C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10333" y="3263938"/>
            <a:ext cx="2188039" cy="371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6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1F45C4BA-520E-4C00-ACEA-B88E3329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4. Interfaces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3CE058E-7A57-40B0-94B6-90DA7696E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44246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4-7 September 2018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DE04EAE-C6F4-4DE9-9B95-FCE173CED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EF0D0D-558C-467D-8889-D7E038E2724B}"/>
              </a:ext>
            </a:extLst>
          </p:cNvPr>
          <p:cNvSpPr txBox="1"/>
          <p:nvPr/>
        </p:nvSpPr>
        <p:spPr>
          <a:xfrm>
            <a:off x="222250" y="925584"/>
            <a:ext cx="8594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Cryomodules will be tested at PIP2IT and then they will be set up in the PIP2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Linac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. Therefore it is essential to have a common interface.</a:t>
            </a: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EEC6C5-A845-450B-B2E9-2740446FE39A}"/>
              </a:ext>
            </a:extLst>
          </p:cNvPr>
          <p:cNvSpPr txBox="1"/>
          <p:nvPr/>
        </p:nvSpPr>
        <p:spPr>
          <a:xfrm>
            <a:off x="925633" y="1941247"/>
            <a:ext cx="7438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Cryomodules need to be designed in order to accommodate the same cryomodule stands. These stands allow a movement of +/- 30 mm in all directions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B99024-5DE9-4F68-BC5C-6A05E49B17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846"/>
          <a:stretch/>
        </p:blipFill>
        <p:spPr>
          <a:xfrm>
            <a:off x="3101065" y="3113455"/>
            <a:ext cx="6042935" cy="3218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D91DB9-7929-47B3-9910-6EAE506A83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43" r="10069"/>
          <a:stretch/>
        </p:blipFill>
        <p:spPr>
          <a:xfrm>
            <a:off x="228600" y="2893291"/>
            <a:ext cx="3785682" cy="26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46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1F45C4BA-520E-4C00-ACEA-B88E3329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4. Interfaces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3CE058E-7A57-40B0-94B6-90DA7696E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44246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4-7 September 2018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DE04EAE-C6F4-4DE9-9B95-FCE173CED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EF0D0D-558C-467D-8889-D7E038E2724B}"/>
              </a:ext>
            </a:extLst>
          </p:cNvPr>
          <p:cNvSpPr txBox="1"/>
          <p:nvPr/>
        </p:nvSpPr>
        <p:spPr>
          <a:xfrm>
            <a:off x="228600" y="941483"/>
            <a:ext cx="8594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Cryomodules will be tested at PIP2IT and then they will be set up in the PIP2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Linac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. Therefore, it is essential to have a common interface.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EEC6C5-A845-450B-B2E9-2740446FE39A}"/>
              </a:ext>
            </a:extLst>
          </p:cNvPr>
          <p:cNvSpPr txBox="1"/>
          <p:nvPr/>
        </p:nvSpPr>
        <p:spPr>
          <a:xfrm>
            <a:off x="466685" y="1762893"/>
            <a:ext cx="4514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will be better to use the same cryomodule movers.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6900F-0DF4-4C6C-99EA-C62F4660A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3" t="13312" r="11153" b="13461"/>
          <a:stretch/>
        </p:blipFill>
        <p:spPr>
          <a:xfrm>
            <a:off x="5181886" y="2054828"/>
            <a:ext cx="2143795" cy="14692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655FA0-1DD4-43BE-9837-B8DF8CA16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t="14593" r="27761" b="12434"/>
          <a:stretch/>
        </p:blipFill>
        <p:spPr>
          <a:xfrm>
            <a:off x="7444757" y="2124228"/>
            <a:ext cx="1470643" cy="13304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1FDDBB-761F-4344-A9C1-0D51D56B8EE5}"/>
              </a:ext>
            </a:extLst>
          </p:cNvPr>
          <p:cNvSpPr txBox="1"/>
          <p:nvPr/>
        </p:nvSpPr>
        <p:spPr>
          <a:xfrm>
            <a:off x="466685" y="3784931"/>
            <a:ext cx="8084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same fiducials on each cavity and solenoid will be used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496295-5C89-42A9-9697-EFD30D36A0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3308" y="4307503"/>
            <a:ext cx="1466876" cy="1957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5AB68F-B009-4E95-8236-4C40FD7196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4373" y="4268087"/>
            <a:ext cx="1567846" cy="189387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3703FAE-4624-4E39-B1BA-CB55BE7C651A}"/>
              </a:ext>
            </a:extLst>
          </p:cNvPr>
          <p:cNvSpPr/>
          <p:nvPr/>
        </p:nvSpPr>
        <p:spPr>
          <a:xfrm>
            <a:off x="7168853" y="4329781"/>
            <a:ext cx="476944" cy="588569"/>
          </a:xfrm>
          <a:prstGeom prst="ellipse">
            <a:avLst/>
          </a:prstGeom>
          <a:noFill/>
          <a:ln w="44450">
            <a:solidFill>
              <a:srgbClr val="C0000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446056-8D95-470B-954D-4E4373054AF3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5350731" y="4624066"/>
            <a:ext cx="1818122" cy="410404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A5BA6A2-80B2-4377-8B58-6E7F5E6CA3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721" y="4219328"/>
            <a:ext cx="2113198" cy="19913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76E563-56BF-4244-860E-7F77298D9204}"/>
              </a:ext>
            </a:extLst>
          </p:cNvPr>
          <p:cNvSpPr txBox="1"/>
          <p:nvPr/>
        </p:nvSpPr>
        <p:spPr>
          <a:xfrm>
            <a:off x="466684" y="2678690"/>
            <a:ext cx="4514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Instrumentation connector need to be standardized. </a:t>
            </a:r>
            <a:r>
              <a:rPr lang="en-US" dirty="0" err="1"/>
              <a:t>Detoronics</a:t>
            </a:r>
            <a:r>
              <a:rPr lang="en-US" dirty="0"/>
              <a:t> or </a:t>
            </a:r>
            <a:r>
              <a:rPr lang="en-US" dirty="0" err="1"/>
              <a:t>Ceramtec</a:t>
            </a:r>
            <a:r>
              <a:rPr lang="en-US" dirty="0"/>
              <a:t> connectors will be used.</a:t>
            </a:r>
          </a:p>
        </p:txBody>
      </p:sp>
    </p:spTree>
    <p:extLst>
      <p:ext uri="{BB962C8B-B14F-4D97-AF65-F5344CB8AC3E}">
        <p14:creationId xmlns:p14="http://schemas.microsoft.com/office/powerpoint/2010/main" val="93920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1F45C4BA-520E-4C00-ACEA-B88E3329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5. Alignment strategy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3CE058E-7A57-40B0-94B6-90DA7696E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44246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4-7 September 2018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DE04EAE-C6F4-4DE9-9B95-FCE173CED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FBE890-CE19-4DC7-B3D2-F40958C99D19}"/>
              </a:ext>
            </a:extLst>
          </p:cNvPr>
          <p:cNvSpPr txBox="1"/>
          <p:nvPr/>
        </p:nvSpPr>
        <p:spPr>
          <a:xfrm>
            <a:off x="126387" y="912186"/>
            <a:ext cx="890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1.	Cavities will be measured in order to record their geometrical, electric and magnetic axis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wrt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	fiducials placed on their top.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06BDFA-65DD-4467-AE0E-27D28F05DB82}"/>
              </a:ext>
            </a:extLst>
          </p:cNvPr>
          <p:cNvSpPr txBox="1"/>
          <p:nvPr/>
        </p:nvSpPr>
        <p:spPr>
          <a:xfrm>
            <a:off x="126387" y="1558517"/>
            <a:ext cx="890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2.	During the assembly of the beam line, inclinometers will be placed on each cavity to get a rough 	alignment and avoid stress on the bellows.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6C6186-70AE-4F95-BB28-68AF9C6CE45A}"/>
              </a:ext>
            </a:extLst>
          </p:cNvPr>
          <p:cNvSpPr txBox="1"/>
          <p:nvPr/>
        </p:nvSpPr>
        <p:spPr>
          <a:xfrm>
            <a:off x="126387" y="2257913"/>
            <a:ext cx="8906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3.	Once the beam line moved down on the strong-back, a rough alignment of the cavities will be done 	taking into account the shift due to the thermal contraction during the cool-down. After welding the 	two-phase helium pipe, 4 fiducials will be set up on each cavity and the final alignment will be done.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C330F9-5FCC-4938-9035-2BD6C67901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182835"/>
            <a:ext cx="3545936" cy="11670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7E3B33-0C72-4F41-BC05-3771C40DAC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3525" y="3111673"/>
            <a:ext cx="3520047" cy="1203581"/>
          </a:xfrm>
          <a:prstGeom prst="rect">
            <a:avLst/>
          </a:prstGeom>
        </p:spPr>
      </p:pic>
      <p:pic>
        <p:nvPicPr>
          <p:cNvPr id="24" name="Picture 23" descr="Screen Clipping">
            <a:extLst>
              <a:ext uri="{FF2B5EF4-FFF2-40B4-BE49-F238E27FC236}">
                <a16:creationId xmlns:a16="http://schemas.microsoft.com/office/drawing/2014/main" id="{58321D49-AF54-4211-8A34-3D3ECAC913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21" y="4754126"/>
            <a:ext cx="5153744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72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1F45C4BA-520E-4C00-ACEA-B88E3329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5. Alignment strategy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3CE058E-7A57-40B0-94B6-90DA7696E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44246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4-7 September 2018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DE04EAE-C6F4-4DE9-9B95-FCE173CED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FBE890-CE19-4DC7-B3D2-F40958C99D19}"/>
              </a:ext>
            </a:extLst>
          </p:cNvPr>
          <p:cNvSpPr txBox="1"/>
          <p:nvPr/>
        </p:nvSpPr>
        <p:spPr>
          <a:xfrm>
            <a:off x="126387" y="2644271"/>
            <a:ext cx="8906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4.	The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coldmass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will be inserted in the vacuum vessel slightly below the nominal position. Rollers 	located below the strong-back will be used. Then the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coldmass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will be lift up using several set of 	screws. Finally the alignment will be transferred to the vacuum vessel. (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The insertion tooling is still 	under-designed).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6F10EA-6B75-45EF-9DFA-84E0843956E5}"/>
              </a:ext>
            </a:extLst>
          </p:cNvPr>
          <p:cNvSpPr txBox="1"/>
          <p:nvPr/>
        </p:nvSpPr>
        <p:spPr>
          <a:xfrm>
            <a:off x="118500" y="3777022"/>
            <a:ext cx="8906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6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5.	After the insertion, the alignment of all the cavities will be checked using HBCAM.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6.	Finally the alignment will be transferred to the vacuum vessel.</a:t>
            </a:r>
          </a:p>
          <a:p>
            <a:endParaRPr lang="en-US" dirty="0"/>
          </a:p>
          <a:p>
            <a:r>
              <a:rPr lang="en-US" dirty="0"/>
              <a:t>7.	View ports will allow to control the location of the cavities during transport, and cool down.</a:t>
            </a:r>
          </a:p>
        </p:txBody>
      </p:sp>
      <p:pic>
        <p:nvPicPr>
          <p:cNvPr id="23" name="Picture 2" descr="G:\Support\SurveyingEng\Experiments\EM_Experimental_Zones (en cours)\ISOLDE\HIE-ISOLDE\Photos\20130723_Photo_cible_Poster_Exp\07230384.JPG">
            <a:extLst>
              <a:ext uri="{FF2B5EF4-FFF2-40B4-BE49-F238E27FC236}">
                <a16:creationId xmlns:a16="http://schemas.microsoft.com/office/drawing/2014/main" id="{1B66144C-376D-4532-80B3-0CE438BE5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06" y="4200124"/>
            <a:ext cx="1835440" cy="1223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E073E69-31F1-49A8-ACA5-40A33F55863F}"/>
              </a:ext>
            </a:extLst>
          </p:cNvPr>
          <p:cNvSpPr txBox="1"/>
          <p:nvPr/>
        </p:nvSpPr>
        <p:spPr>
          <a:xfrm>
            <a:off x="118499" y="849468"/>
            <a:ext cx="890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	The key of the strong-back strategy is to support the strong-back in the same way on the insertion 	tooling and inside the vacuum vessel. 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D525C0F-4347-4617-AE2E-8E30FC3ED1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1" t="20786" r="3273" b="22842"/>
          <a:stretch/>
        </p:blipFill>
        <p:spPr>
          <a:xfrm>
            <a:off x="2569796" y="1243751"/>
            <a:ext cx="4284060" cy="135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6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3268" y="1196463"/>
            <a:ext cx="6564630" cy="46488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Introduction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Design strategy	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Strong-back concept</a:t>
            </a:r>
          </a:p>
          <a:p>
            <a:pPr marL="400050" lvl="1" indent="0">
              <a:buNone/>
            </a:pPr>
            <a:r>
              <a:rPr lang="en-US" dirty="0"/>
              <a:t>		2.1 SSR Configuration</a:t>
            </a:r>
          </a:p>
          <a:p>
            <a:pPr marL="400050" lvl="1" indent="0">
              <a:buNone/>
            </a:pPr>
            <a:r>
              <a:rPr lang="en-US" dirty="0"/>
              <a:t>		2.2 650 Configuration</a:t>
            </a:r>
          </a:p>
          <a:p>
            <a:pPr marL="400050" lvl="1" indent="0">
              <a:buNone/>
            </a:pPr>
            <a:r>
              <a:rPr lang="en-US" dirty="0"/>
              <a:t>		2.3 Assembly process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Cryogenic layout of the cryomodules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Interfaces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Alignment</a:t>
            </a:r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16F1232-925D-4433-8CA4-CAE7EDD46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44246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4-7 September 2018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01A48F-8199-4486-8DF4-BAF5EF3F8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1F45C4BA-520E-4C00-ACEA-B88E3329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5. Alignment strategy / SSR1 cryomodule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3CE058E-7A57-40B0-94B6-90DA7696E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44246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4-7 September 2018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DE04EAE-C6F4-4DE9-9B95-FCE173CED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F69B2613-B71D-4047-ABBC-087488C88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9" y="904760"/>
            <a:ext cx="8722051" cy="48662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1B15F1-D223-4BC6-B402-F063617664F2}"/>
              </a:ext>
            </a:extLst>
          </p:cNvPr>
          <p:cNvSpPr/>
          <p:nvPr/>
        </p:nvSpPr>
        <p:spPr>
          <a:xfrm>
            <a:off x="228600" y="5771002"/>
            <a:ext cx="6096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BCAM: at least 20m range with active targets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distance: 80cm</a:t>
            </a:r>
            <a:endParaRPr lang="en-US" sz="1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5D82D1-68F7-416B-B7BB-F235D0B1D714}"/>
              </a:ext>
            </a:extLst>
          </p:cNvPr>
          <p:cNvSpPr/>
          <p:nvPr/>
        </p:nvSpPr>
        <p:spPr>
          <a:xfrm>
            <a:off x="255848" y="1059594"/>
            <a:ext cx="1795143" cy="148705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F8B70A-FD33-4D18-8152-7683CD3083C8}"/>
              </a:ext>
            </a:extLst>
          </p:cNvPr>
          <p:cNvSpPr/>
          <p:nvPr/>
        </p:nvSpPr>
        <p:spPr>
          <a:xfrm>
            <a:off x="7094619" y="2664863"/>
            <a:ext cx="1795143" cy="148705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0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1F45C4BA-520E-4C00-ACEA-B88E3329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3CE058E-7A57-40B0-94B6-90DA7696E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44246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4-7 September 2018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DE04EAE-C6F4-4DE9-9B95-FCE173CED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BFB800-8C0B-4D35-894B-0B3B910ECA6F}"/>
              </a:ext>
            </a:extLst>
          </p:cNvPr>
          <p:cNvSpPr txBox="1"/>
          <p:nvPr/>
        </p:nvSpPr>
        <p:spPr>
          <a:xfrm>
            <a:off x="118499" y="849468"/>
            <a:ext cx="8906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SSR1 &amp; SRR2 Cryomodules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224341-A584-4AB1-B176-449ACDE34C6D}"/>
              </a:ext>
            </a:extLst>
          </p:cNvPr>
          <p:cNvSpPr txBox="1"/>
          <p:nvPr/>
        </p:nvSpPr>
        <p:spPr>
          <a:xfrm>
            <a:off x="118499" y="3008201"/>
            <a:ext cx="8906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LB650 &amp; HB650 Cryomodules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6C0914-6154-4FCF-8D16-265D59B8913C}"/>
              </a:ext>
            </a:extLst>
          </p:cNvPr>
          <p:cNvSpPr txBox="1"/>
          <p:nvPr/>
        </p:nvSpPr>
        <p:spPr>
          <a:xfrm>
            <a:off x="736826" y="1366887"/>
            <a:ext cx="7869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Since all SSR cryomodule will be fabricated at Fermilab, less analysis will be necessary and dedicated to the transport.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SSR1 prototype cryomodule will validate the strong-back concept.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If the strong-back concept is validated, the strong-back will be also used for SSR1 &amp; SSR2 cryomodules.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01C598-F322-4422-88EF-3D62EFAD0C97}"/>
              </a:ext>
            </a:extLst>
          </p:cNvPr>
          <p:cNvSpPr txBox="1"/>
          <p:nvPr/>
        </p:nvSpPr>
        <p:spPr>
          <a:xfrm>
            <a:off x="747821" y="3546049"/>
            <a:ext cx="78698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Our design strategy was so far to use the feedback of SSR1 cryomodule to design the 650 cryomodules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However, the 650 configuration is different from SSR configuration especially the way how the cavities are hold and aligned.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Due to the fact that main of these cryomodules will be assembled in Europe, the transport is an important topic  for which no calculations have been done so far.</a:t>
            </a:r>
          </a:p>
        </p:txBody>
      </p:sp>
    </p:spTree>
    <p:extLst>
      <p:ext uri="{BB962C8B-B14F-4D97-AF65-F5344CB8AC3E}">
        <p14:creationId xmlns:p14="http://schemas.microsoft.com/office/powerpoint/2010/main" val="212185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114559-202E-4594-93E9-39D893863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21FAF81-7536-4E2C-9657-6E8DBE7676D6}"/>
              </a:ext>
            </a:extLst>
          </p:cNvPr>
          <p:cNvSpPr txBox="1">
            <a:spLocks/>
          </p:cNvSpPr>
          <p:nvPr/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PIP II Superconducting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Linac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is composed of 5 types of cryomodules. All have been designed for CW operation.</a:t>
            </a:r>
          </a:p>
          <a:p>
            <a:pPr marL="0" indent="0">
              <a:buFont typeface="Arial" charset="0"/>
              <a:buNone/>
            </a:pPr>
            <a:endParaRPr lang="en-US" sz="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A5D220-C6CE-4B11-867A-026BD44D7F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35" y="1983180"/>
            <a:ext cx="5455807" cy="1343669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17C4AB9-C1D4-40CC-9D26-610B47C15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44246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4-7 September 2018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8A33295-6BF5-4026-A833-808FCF37B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7ABE54-F92D-472D-8E2A-DC7E461307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4384" y="3408829"/>
            <a:ext cx="7032488" cy="22841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B4815E-4CDC-4E82-90E0-83C1A1BC2DC2}"/>
              </a:ext>
            </a:extLst>
          </p:cNvPr>
          <p:cNvSpPr txBox="1"/>
          <p:nvPr/>
        </p:nvSpPr>
        <p:spPr>
          <a:xfrm>
            <a:off x="292444" y="5845918"/>
            <a:ext cx="8622955" cy="7078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eaLnBrk="1" hangingPunct="1">
              <a:spcBef>
                <a:spcPct val="20000"/>
              </a:spcBef>
              <a:buFont typeface="Arial" charset="0"/>
              <a:buNone/>
              <a:defRPr sz="2000">
                <a:solidFill>
                  <a:schemeClr val="accent6"/>
                </a:solidFill>
                <a:latin typeface="Helvetica"/>
                <a:cs typeface="ＭＳ Ｐゴシック" charset="0"/>
              </a:defRPr>
            </a:lvl1pPr>
            <a:lvl2pPr marL="742950" indent="-285750" eaLnBrk="1" hangingPunct="1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eaLnBrk="1" hangingPunct="1">
              <a:spcBef>
                <a:spcPct val="20000"/>
              </a:spcBef>
              <a:buFont typeface="Arial" charset="0"/>
              <a:buChar char="•"/>
              <a:defRPr sz="14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eaLnBrk="1" hangingPunct="1">
              <a:spcBef>
                <a:spcPct val="20000"/>
              </a:spcBef>
              <a:buFont typeface="Arial" charset="0"/>
              <a:buChar char="–"/>
              <a:defRPr sz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eaLnBrk="1" hangingPunct="1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New Functional Requirements Specifications will be out in the next weeks.</a:t>
            </a:r>
          </a:p>
        </p:txBody>
      </p:sp>
    </p:spTree>
    <p:extLst>
      <p:ext uri="{BB962C8B-B14F-4D97-AF65-F5344CB8AC3E}">
        <p14:creationId xmlns:p14="http://schemas.microsoft.com/office/powerpoint/2010/main" val="4743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Design strategy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2250" y="846934"/>
            <a:ext cx="85153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To decrease the design effort and the cost of the project, our idea was to design all the cryomodules with the same design concept: the strong-back, and then to have one configuration for the single spoke cryomodules, and one for the elliptical cryomodules.</a:t>
            </a: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A2EBB3-2698-4F7F-A358-C63FAAAE8659}"/>
              </a:ext>
            </a:extLst>
          </p:cNvPr>
          <p:cNvSpPr/>
          <p:nvPr/>
        </p:nvSpPr>
        <p:spPr>
          <a:xfrm>
            <a:off x="817336" y="2457939"/>
            <a:ext cx="31740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SSR1 &amp; SSR2 Cryomodules</a:t>
            </a:r>
          </a:p>
          <a:p>
            <a:pPr algn="ctr"/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6C73A3-4E5A-4767-8AD4-C8412B7A52A7}"/>
              </a:ext>
            </a:extLst>
          </p:cNvPr>
          <p:cNvSpPr/>
          <p:nvPr/>
        </p:nvSpPr>
        <p:spPr>
          <a:xfrm>
            <a:off x="4791983" y="2457939"/>
            <a:ext cx="34956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LB650 &amp; HB650 Cryomodules</a:t>
            </a:r>
          </a:p>
          <a:p>
            <a:pPr algn="ctr"/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DFF649-C077-4B10-9920-6275689AA6DE}"/>
              </a:ext>
            </a:extLst>
          </p:cNvPr>
          <p:cNvSpPr/>
          <p:nvPr/>
        </p:nvSpPr>
        <p:spPr>
          <a:xfrm>
            <a:off x="228600" y="2966407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Similar cavity design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Similar tuner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Same coupler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Similar configuration:</a:t>
            </a:r>
          </a:p>
          <a:p>
            <a:pPr lvl="1"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SSR1:	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SSR2:	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Similar solenoid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Similar BPM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Similar current leads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Same cryogenic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5BE75A-BF0B-4E2D-9D29-F7D1FC75CCD4}"/>
              </a:ext>
            </a:extLst>
          </p:cNvPr>
          <p:cNvSpPr/>
          <p:nvPr/>
        </p:nvSpPr>
        <p:spPr>
          <a:xfrm>
            <a:off x="4461782" y="289603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Similar cavity design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Similar tuner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Same coupler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Similar configuration</a:t>
            </a:r>
          </a:p>
          <a:p>
            <a:pPr lvl="2"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LB650:	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</a:p>
          <a:p>
            <a:pPr lvl="2"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HB650:	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Same cryogenic layout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24C1B234-55C4-4960-BAFE-1DE032CA3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44246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4-7 September 2018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56EB385-6760-480F-B6DC-B0A9633A8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234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Strong-back concept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E9E034-9D5F-4674-BF9A-DFF9D6DF2B25}"/>
              </a:ext>
            </a:extLst>
          </p:cNvPr>
          <p:cNvSpPr/>
          <p:nvPr/>
        </p:nvSpPr>
        <p:spPr>
          <a:xfrm>
            <a:off x="247072" y="1022752"/>
            <a:ext cx="8515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All cryomodules are based on a strong-back at room temperature. Calculations have been done in order to warrant that the strong-back will be still warm after the cool down of the cryomodule.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E329F1-2CC1-4B4C-857B-B13F6CD93D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73" y="2882882"/>
            <a:ext cx="5241838" cy="24954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F4344D-8B4E-4E0C-8E92-EA69A5C7A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2234" y="2663969"/>
            <a:ext cx="2334816" cy="2483637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DB185AD4-13A2-4651-B3A5-BBBC2C83B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44246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4-7 September 2018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78FC8E1-F62E-47B5-AC63-B0B559D60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015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E9B7FFBD-1594-4D00-BF43-B150D82C05AF}" type="datetime1">
              <a:rPr lang="en-US" smtClean="0"/>
              <a:t>9/5/2018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5473" y="1122400"/>
            <a:ext cx="58286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All the heat-loads applied on the strong-back can be estimated analytically according to the temperature of the strong-back. Then applying the 1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law of thermodynamics, the equilibrium temperature can be calculated.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008" y="3350196"/>
            <a:ext cx="4081187" cy="25894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565" y="3331067"/>
            <a:ext cx="4037366" cy="2601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9740" y="4170704"/>
            <a:ext cx="35036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T equilibrium : 286 K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Max vertical displacement : 2 </a:t>
            </a:r>
            <a:r>
              <a:rPr lang="el-GR" sz="1800" dirty="0">
                <a:solidFill>
                  <a:schemeClr val="accent6">
                    <a:lumMod val="50000"/>
                  </a:schemeClr>
                </a:solidFill>
              </a:rPr>
              <a:t>μ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m</a:t>
            </a:r>
          </a:p>
          <a:p>
            <a:endParaRPr lang="en-US" sz="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This variation of temperature is not an issue for the alignment. </a:t>
            </a:r>
          </a:p>
          <a:p>
            <a:endParaRPr lang="en-US" sz="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ED0005286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872" y="839695"/>
            <a:ext cx="2916555" cy="2707056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AD79ED4-9E76-47A8-AEDB-273F6D439FD6}"/>
              </a:ext>
            </a:extLst>
          </p:cNvPr>
          <p:cNvSpPr txBox="1">
            <a:spLocks/>
          </p:cNvSpPr>
          <p:nvPr/>
        </p:nvSpPr>
        <p:spPr>
          <a:xfrm>
            <a:off x="736826" y="6495482"/>
            <a:ext cx="144246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4-7 September 2018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F3DB68E-B11A-4112-AA97-CB2E38352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7EA2E004-4589-4909-9AF1-A1026F21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2. Strong-back concept</a:t>
            </a:r>
          </a:p>
        </p:txBody>
      </p:sp>
    </p:spTree>
    <p:extLst>
      <p:ext uri="{BB962C8B-B14F-4D97-AF65-F5344CB8AC3E}">
        <p14:creationId xmlns:p14="http://schemas.microsoft.com/office/powerpoint/2010/main" val="120403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42771" y="1416148"/>
            <a:ext cx="40394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Structural and thermal analysis have been done in order to estimate the stress and the displacement.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60CCF3-EEF3-44F7-827D-21A324A05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72" y="1050461"/>
            <a:ext cx="4836989" cy="2453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A23E91-EEBC-4B94-8C46-6E26DCA71B12}"/>
              </a:ext>
            </a:extLst>
          </p:cNvPr>
          <p:cNvSpPr txBox="1"/>
          <p:nvPr/>
        </p:nvSpPr>
        <p:spPr>
          <a:xfrm>
            <a:off x="4712677" y="3828377"/>
            <a:ext cx="42996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vertical displacement of the strong-back is very low around 0.2 mm and the max Von Mises stress is around 20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MPa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compared to 55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MPa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the max allowable stress for welded aluminum 6061-T6.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DC4C88-F363-415E-89E7-B4CE0479D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72" y="3723818"/>
            <a:ext cx="4567205" cy="2316940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A3FAD1E-EE5A-48A5-A7C7-7E3F0940A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44246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4-7 September 2018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34F16F1-F104-4CBC-8EF7-F22595C96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04494055-E8CA-4E98-8B2A-8231F847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2. Strong-back concept</a:t>
            </a:r>
          </a:p>
        </p:txBody>
      </p:sp>
    </p:spTree>
    <p:extLst>
      <p:ext uri="{BB962C8B-B14F-4D97-AF65-F5344CB8AC3E}">
        <p14:creationId xmlns:p14="http://schemas.microsoft.com/office/powerpoint/2010/main" val="179562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2F784B-8471-4D9C-8094-9CF3F74CD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272"/>
          <a:stretch/>
        </p:blipFill>
        <p:spPr>
          <a:xfrm>
            <a:off x="696685" y="1530624"/>
            <a:ext cx="7750629" cy="410927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99FE3801-D695-4AA2-A75D-23BBDE94AF14}"/>
              </a:ext>
            </a:extLst>
          </p:cNvPr>
          <p:cNvSpPr txBox="1">
            <a:spLocks/>
          </p:cNvSpPr>
          <p:nvPr/>
        </p:nvSpPr>
        <p:spPr>
          <a:xfrm>
            <a:off x="796637" y="912959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2.1 SSR configuration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E9E034-9D5F-4674-BF9A-DFF9D6DF2B25}"/>
              </a:ext>
            </a:extLst>
          </p:cNvPr>
          <p:cNvSpPr/>
          <p:nvPr/>
        </p:nvSpPr>
        <p:spPr>
          <a:xfrm>
            <a:off x="549504" y="5659893"/>
            <a:ext cx="8278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SSR configuration - One support post per cavity and per solenoid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DB185AD4-13A2-4651-B3A5-BBBC2C83B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44246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4-7 September 2018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78FC8E1-F62E-47B5-AC63-B0B559D60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  <p:sp>
        <p:nvSpPr>
          <p:cNvPr id="12" name="Title 9">
            <a:extLst>
              <a:ext uri="{FF2B5EF4-FFF2-40B4-BE49-F238E27FC236}">
                <a16:creationId xmlns:a16="http://schemas.microsoft.com/office/drawing/2014/main" id="{FF2715C9-60CF-420C-8B37-F3C8012A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2. Strong-back concept</a:t>
            </a:r>
          </a:p>
        </p:txBody>
      </p:sp>
    </p:spTree>
    <p:extLst>
      <p:ext uri="{BB962C8B-B14F-4D97-AF65-F5344CB8AC3E}">
        <p14:creationId xmlns:p14="http://schemas.microsoft.com/office/powerpoint/2010/main" val="730605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DB185AD4-13A2-4651-B3A5-BBBC2C83B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442469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4-7 September 2018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78FC8E1-F62E-47B5-AC63-B0B559D60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524" y="6495482"/>
            <a:ext cx="4988118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Vincent Roger | PIP-II Cryomodule Design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59287D-FA10-4FB6-BCD2-7CE7169A6D38}"/>
              </a:ext>
            </a:extLst>
          </p:cNvPr>
          <p:cNvSpPr txBox="1"/>
          <p:nvPr/>
        </p:nvSpPr>
        <p:spPr>
          <a:xfrm>
            <a:off x="228600" y="1496961"/>
            <a:ext cx="8594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With several sets of screws, we control the location of each cavity. Then each cavity are secured with nuts.</a:t>
            </a: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3F9376-4B41-49FD-B12D-5F7378035E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19" y="2512624"/>
            <a:ext cx="3505799" cy="3237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E8EFFF-F084-429D-8A71-25539959A3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380465"/>
            <a:ext cx="4103035" cy="3535053"/>
          </a:xfrm>
          <a:prstGeom prst="rect">
            <a:avLst/>
          </a:prstGeom>
        </p:spPr>
      </p:pic>
      <p:sp>
        <p:nvSpPr>
          <p:cNvPr id="13" name="Title 9">
            <a:extLst>
              <a:ext uri="{FF2B5EF4-FFF2-40B4-BE49-F238E27FC236}">
                <a16:creationId xmlns:a16="http://schemas.microsoft.com/office/drawing/2014/main" id="{FF009E3D-3792-477F-A1E6-98D705E7C6FA}"/>
              </a:ext>
            </a:extLst>
          </p:cNvPr>
          <p:cNvSpPr txBox="1">
            <a:spLocks/>
          </p:cNvSpPr>
          <p:nvPr/>
        </p:nvSpPr>
        <p:spPr>
          <a:xfrm>
            <a:off x="796637" y="912959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2.1 SSR configuration</a:t>
            </a: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67E95A73-8EAA-4890-81A6-1D39D353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2. Strong-back concept</a:t>
            </a:r>
          </a:p>
        </p:txBody>
      </p:sp>
    </p:spTree>
    <p:extLst>
      <p:ext uri="{BB962C8B-B14F-4D97-AF65-F5344CB8AC3E}">
        <p14:creationId xmlns:p14="http://schemas.microsoft.com/office/powerpoint/2010/main" val="243284921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" id="{C56AE792-1073-4367-8F8A-593D7A00575F}" vid="{FCED6878-309D-4AFC-95DB-57DE4ADEE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Review STC - Vincent</Template>
  <TotalTime>88288</TotalTime>
  <Words>1157</Words>
  <Application>Microsoft Office PowerPoint</Application>
  <PresentationFormat>On-screen Show (4:3)</PresentationFormat>
  <Paragraphs>218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Courier New</vt:lpstr>
      <vt:lpstr>Geneva</vt:lpstr>
      <vt:lpstr>Helvetica</vt:lpstr>
      <vt:lpstr>Times New Roman</vt:lpstr>
      <vt:lpstr>Wingdings</vt:lpstr>
      <vt:lpstr>Fermilab_PPT_090815</vt:lpstr>
      <vt:lpstr>PowerPoint Presentation</vt:lpstr>
      <vt:lpstr>Layout</vt:lpstr>
      <vt:lpstr>Introduction</vt:lpstr>
      <vt:lpstr>1. Design strategy</vt:lpstr>
      <vt:lpstr>2. Strong-back concept</vt:lpstr>
      <vt:lpstr>2. Strong-back concept</vt:lpstr>
      <vt:lpstr>2. Strong-back concept</vt:lpstr>
      <vt:lpstr>2. Strong-back concept</vt:lpstr>
      <vt:lpstr>2. Strong-back concept</vt:lpstr>
      <vt:lpstr>2. Strong-back concept</vt:lpstr>
      <vt:lpstr>2. Strong-back concept</vt:lpstr>
      <vt:lpstr>2. Strong-back concept</vt:lpstr>
      <vt:lpstr>3. Cryogenic layout of the cryomodules </vt:lpstr>
      <vt:lpstr>3. Cryogenic layout of the cryomodules </vt:lpstr>
      <vt:lpstr>4. Interfaces</vt:lpstr>
      <vt:lpstr>4. Interfaces</vt:lpstr>
      <vt:lpstr>4. Interfaces</vt:lpstr>
      <vt:lpstr>5. Alignment strategy</vt:lpstr>
      <vt:lpstr>5. Alignment strategy</vt:lpstr>
      <vt:lpstr>5. Alignment strategy / SSR1 cryomodule</vt:lpstr>
      <vt:lpstr>Conclusion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Roger</dc:creator>
  <cp:lastModifiedBy>Vincent Roger</cp:lastModifiedBy>
  <cp:revision>551</cp:revision>
  <cp:lastPrinted>2018-01-25T18:05:22Z</cp:lastPrinted>
  <dcterms:created xsi:type="dcterms:W3CDTF">2017-02-07T22:21:20Z</dcterms:created>
  <dcterms:modified xsi:type="dcterms:W3CDTF">2018-09-05T19:05:54Z</dcterms:modified>
</cp:coreProperties>
</file>