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1" r:id="rId5"/>
    <p:sldMasterId id="2147484040" r:id="rId6"/>
    <p:sldMasterId id="2147484051" r:id="rId7"/>
  </p:sldMasterIdLst>
  <p:notesMasterIdLst>
    <p:notesMasterId r:id="rId43"/>
  </p:notesMasterIdLst>
  <p:handoutMasterIdLst>
    <p:handoutMasterId r:id="rId44"/>
  </p:handoutMasterIdLst>
  <p:sldIdLst>
    <p:sldId id="577" r:id="rId8"/>
    <p:sldId id="782" r:id="rId9"/>
    <p:sldId id="872" r:id="rId10"/>
    <p:sldId id="822" r:id="rId11"/>
    <p:sldId id="823" r:id="rId12"/>
    <p:sldId id="824" r:id="rId13"/>
    <p:sldId id="871" r:id="rId14"/>
    <p:sldId id="825" r:id="rId15"/>
    <p:sldId id="881" r:id="rId16"/>
    <p:sldId id="853" r:id="rId17"/>
    <p:sldId id="858" r:id="rId18"/>
    <p:sldId id="859" r:id="rId19"/>
    <p:sldId id="860" r:id="rId20"/>
    <p:sldId id="874" r:id="rId21"/>
    <p:sldId id="826" r:id="rId22"/>
    <p:sldId id="827" r:id="rId23"/>
    <p:sldId id="830" r:id="rId24"/>
    <p:sldId id="831" r:id="rId25"/>
    <p:sldId id="828" r:id="rId26"/>
    <p:sldId id="829" r:id="rId27"/>
    <p:sldId id="876" r:id="rId28"/>
    <p:sldId id="877" r:id="rId29"/>
    <p:sldId id="765" r:id="rId30"/>
    <p:sldId id="769" r:id="rId31"/>
    <p:sldId id="875" r:id="rId32"/>
    <p:sldId id="864" r:id="rId33"/>
    <p:sldId id="865" r:id="rId34"/>
    <p:sldId id="866" r:id="rId35"/>
    <p:sldId id="867" r:id="rId36"/>
    <p:sldId id="868" r:id="rId37"/>
    <p:sldId id="869" r:id="rId38"/>
    <p:sldId id="879" r:id="rId39"/>
    <p:sldId id="740" r:id="rId40"/>
    <p:sldId id="880" r:id="rId41"/>
    <p:sldId id="878" r:id="rId42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99"/>
    <a:srgbClr val="FF9966"/>
    <a:srgbClr val="FF0000"/>
    <a:srgbClr val="008000"/>
    <a:srgbClr val="99CCFF"/>
    <a:srgbClr val="6699FF"/>
    <a:srgbClr val="0000FF"/>
    <a:srgbClr val="9D3431"/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07" autoAdjust="0"/>
  </p:normalViewPr>
  <p:slideViewPr>
    <p:cSldViewPr snapToGrid="0">
      <p:cViewPr varScale="1">
        <p:scale>
          <a:sx n="62" d="100"/>
          <a:sy n="62" d="100"/>
        </p:scale>
        <p:origin x="92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fa Wu" userId="66f944e7-ed30-4426-b0bf-d83bfbb425f7" providerId="ADAL" clId="{03E96A08-FB94-4CFA-A743-6F82B7AE28BC}"/>
    <pc:docChg chg="modSld sldOrd">
      <pc:chgData name="Genfa Wu" userId="66f944e7-ed30-4426-b0bf-d83bfbb425f7" providerId="ADAL" clId="{03E96A08-FB94-4CFA-A743-6F82B7AE28BC}" dt="2018-09-07T06:10:41.669" v="7" actId="20577"/>
      <pc:docMkLst>
        <pc:docMk/>
      </pc:docMkLst>
      <pc:sldChg chg="modSp">
        <pc:chgData name="Genfa Wu" userId="66f944e7-ed30-4426-b0bf-d83bfbb425f7" providerId="ADAL" clId="{03E96A08-FB94-4CFA-A743-6F82B7AE28BC}" dt="2018-09-07T06:10:28.169" v="4" actId="20577"/>
        <pc:sldMkLst>
          <pc:docMk/>
          <pc:sldMk cId="1952525707" sldId="828"/>
        </pc:sldMkLst>
        <pc:spChg chg="mod">
          <ac:chgData name="Genfa Wu" userId="66f944e7-ed30-4426-b0bf-d83bfbb425f7" providerId="ADAL" clId="{03E96A08-FB94-4CFA-A743-6F82B7AE28BC}" dt="2018-09-07T06:10:28.169" v="4" actId="20577"/>
          <ac:spMkLst>
            <pc:docMk/>
            <pc:sldMk cId="1952525707" sldId="828"/>
            <ac:spMk id="8" creationId="{2A9F64A2-A2B0-4C43-A360-596259024A56}"/>
          </ac:spMkLst>
        </pc:spChg>
      </pc:sldChg>
      <pc:sldChg chg="modSp">
        <pc:chgData name="Genfa Wu" userId="66f944e7-ed30-4426-b0bf-d83bfbb425f7" providerId="ADAL" clId="{03E96A08-FB94-4CFA-A743-6F82B7AE28BC}" dt="2018-09-07T06:10:41.669" v="7" actId="20577"/>
        <pc:sldMkLst>
          <pc:docMk/>
          <pc:sldMk cId="187309542" sldId="829"/>
        </pc:sldMkLst>
        <pc:spChg chg="mod">
          <ac:chgData name="Genfa Wu" userId="66f944e7-ed30-4426-b0bf-d83bfbb425f7" providerId="ADAL" clId="{03E96A08-FB94-4CFA-A743-6F82B7AE28BC}" dt="2018-09-07T06:10:41.669" v="7" actId="20577"/>
          <ac:spMkLst>
            <pc:docMk/>
            <pc:sldMk cId="187309542" sldId="829"/>
            <ac:spMk id="8" creationId="{2A9F64A2-A2B0-4C43-A360-596259024A56}"/>
          </ac:spMkLst>
        </pc:spChg>
      </pc:sldChg>
      <pc:sldChg chg="ord">
        <pc:chgData name="Genfa Wu" userId="66f944e7-ed30-4426-b0bf-d83bfbb425f7" providerId="ADAL" clId="{03E96A08-FB94-4CFA-A743-6F82B7AE28BC}" dt="2018-09-07T06:09:31.528" v="0"/>
        <pc:sldMkLst>
          <pc:docMk/>
          <pc:sldMk cId="3768187703" sldId="830"/>
        </pc:sldMkLst>
      </pc:sldChg>
      <pc:sldChg chg="ord">
        <pc:chgData name="Genfa Wu" userId="66f944e7-ed30-4426-b0bf-d83bfbb425f7" providerId="ADAL" clId="{03E96A08-FB94-4CFA-A743-6F82B7AE28BC}" dt="2018-09-07T06:09:31.528" v="0"/>
        <pc:sldMkLst>
          <pc:docMk/>
          <pc:sldMk cId="1539815230" sldId="8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0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6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C09D7-2034-4A7F-959F-75165A7C71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pPr marL="0" marR="0" lvl="0" indent="0" algn="r" defTabSz="9296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7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6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C09D7-2034-4A7F-959F-75165A7C71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pPr marL="0" marR="0" lvl="0" indent="0" algn="r" defTabSz="9296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7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6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C09D7-2034-4A7F-959F-75165A7C71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pPr marL="0" marR="0" lvl="0" indent="0" algn="r" defTabSz="9296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65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6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C09D7-2034-4A7F-959F-75165A7C71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pPr marL="0" marR="0" lvl="0" indent="0" algn="r" defTabSz="9296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91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4.gif"/><Relationship Id="rId10" Type="http://schemas.openxmlformats.org/officeDocument/2006/relationships/image" Target="../media/image13.jpeg"/><Relationship Id="rId4" Type="http://schemas.openxmlformats.org/officeDocument/2006/relationships/image" Target="../media/image16.png"/><Relationship Id="rId9" Type="http://schemas.openxmlformats.org/officeDocument/2006/relationships/image" Target="../media/image8.gi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1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22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57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033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75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4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548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LCLS-II/Cryo systems Weekly meeting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38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6" y="610895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LCLS-II Director’s Review</a:t>
            </a:r>
          </a:p>
          <a:p>
            <a:r>
              <a:rPr lang="en-US" dirty="0"/>
              <a:t>May 17-5-17, 2018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Speaker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317829"/>
            <a:ext cx="5529943" cy="15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06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3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3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1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0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72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715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LCLS-II DOE Review August 28-29,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5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41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LCLS-II DOE Review August 28-29,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BCE-930B-46BF-82F4-E8F0DD3FE5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97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6" y="610895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LCLS-II Director’s Review</a:t>
            </a:r>
          </a:p>
          <a:p>
            <a:r>
              <a:rPr lang="en-US" dirty="0"/>
              <a:t>May 17-5-17, 2018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Speaker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317829"/>
            <a:ext cx="5529943" cy="15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04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3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3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8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4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7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0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32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36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LCLS-II DOE Review August 28-29,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63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18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LCLS-II DOE Review August 28-29,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BCE-930B-46BF-82F4-E8F0DD3FE5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2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 FAC Review, Sept 26-28,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LCLS-II/Cryo systems Weekly meeting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3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</p:spTree>
    <p:extLst>
      <p:ext uri="{BB962C8B-B14F-4D97-AF65-F5344CB8AC3E}">
        <p14:creationId xmlns:p14="http://schemas.microsoft.com/office/powerpoint/2010/main" val="356985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LCLS-II DOE Review August 28-29, 2018</a:t>
            </a:r>
          </a:p>
        </p:txBody>
      </p:sp>
    </p:spTree>
    <p:extLst>
      <p:ext uri="{BB962C8B-B14F-4D97-AF65-F5344CB8AC3E}">
        <p14:creationId xmlns:p14="http://schemas.microsoft.com/office/powerpoint/2010/main" val="311874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 dirty="0"/>
              <a:t>Cryomodule Lessons Learned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/>
              <a:t>A. Klebaner, G. Wu</a:t>
            </a:r>
          </a:p>
          <a:p>
            <a:pPr lvl="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International Workshop on Cryomodule Design and Standardization</a:t>
            </a:r>
          </a:p>
          <a:p>
            <a:r>
              <a:rPr lang="en-US" sz="18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September 7, 2018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Doped Cavity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Cavity production issues: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Poor flux expulsion material resulted cavity performance below specification in cryomodule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Lessons learned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Improved understanding of niobium flux expulsion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Improved material/cavity processing recipe to recover flux expulsion capability.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40DF3B-F6EE-44BF-9B48-91309E2F225E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070F2E-24BA-49AB-A13D-D385575DD909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65BA31D-0F78-4A1A-894B-B7A9670A1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1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RI: Q</a:t>
            </a:r>
            <a:r>
              <a:rPr lang="en-US" baseline="-25000" dirty="0"/>
              <a:t>0</a:t>
            </a:r>
            <a:r>
              <a:rPr lang="en-US" dirty="0"/>
              <a:t>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03985" y="1412916"/>
            <a:ext cx="2967487" cy="5065522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RI has completed fabrication of original order of 133 cavities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121 cavities have been tested so far at </a:t>
            </a:r>
            <a:r>
              <a:rPr lang="en-US" sz="1900" dirty="0" err="1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JLab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 and Fermilab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TD Cavities 900/200 preparation consistently exceed LCLS-II spec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endParaRPr lang="en-US" sz="1900" dirty="0">
              <a:solidFill>
                <a:srgbClr val="A4001D"/>
              </a:solidFill>
              <a:ea typeface="ＭＳ Ｐゴシック" pitchFamily="-110" charset="-128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2" y="1776091"/>
            <a:ext cx="5715011" cy="4000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84177" y="6224954"/>
            <a:ext cx="349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Slide by Dan Gonnella of SLAC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C61A7B6-75B2-4073-9C82-2887B244759D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55243F-D825-4D38-B98D-C3F6367EF4F7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4385284-86F7-4EE2-B1DE-B87C919802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55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RI: Q</a:t>
            </a:r>
            <a:r>
              <a:rPr lang="en-US" baseline="-25000" dirty="0"/>
              <a:t>0</a:t>
            </a:r>
            <a:r>
              <a:rPr lang="en-US" dirty="0"/>
              <a:t>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03985" y="1412916"/>
            <a:ext cx="2967487" cy="5065522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RI has completed fabrication of original order of 133 cavities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121 cavities have been tested so far at </a:t>
            </a:r>
            <a:r>
              <a:rPr lang="en-US" sz="1900" dirty="0" err="1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JLab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 and Fermilab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TD Cavities 900/200 preparation consistently exceed LCLS-II spec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NX Cavities at 900</a:t>
            </a:r>
            <a:r>
              <a:rPr lang="en-US" sz="1900" baseline="300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o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C</a:t>
            </a:r>
            <a:r>
              <a:rPr lang="en-US" sz="1900" baseline="300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 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have middling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2" y="1776091"/>
            <a:ext cx="5715011" cy="4000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84177" y="6224954"/>
            <a:ext cx="349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Slide by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Gonnella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 of SLAC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97F5D0-51C1-4206-A3C0-C55CC31A0F6F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23B79F-360B-4485-A1F2-C259CD8309D0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AC520AA-0B57-4CD8-8C9B-D9926BF6A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5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RI: Q</a:t>
            </a:r>
            <a:r>
              <a:rPr lang="en-US" baseline="-25000" dirty="0"/>
              <a:t>0</a:t>
            </a:r>
            <a:r>
              <a:rPr lang="en-US" dirty="0"/>
              <a:t>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03985" y="1412916"/>
            <a:ext cx="2967487" cy="5065522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RI has completed fabrication of original order of 133 cavities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121 cavities have been tested so far at </a:t>
            </a:r>
            <a:r>
              <a:rPr lang="en-US" sz="1900" dirty="0" err="1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JLab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 and Fermilab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TD Cavities 900/200 preparation consistently exceed LCLS-II spec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NX Cavities at 900</a:t>
            </a:r>
            <a:r>
              <a:rPr lang="en-US" sz="1900" baseline="300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o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C</a:t>
            </a:r>
            <a:r>
              <a:rPr lang="en-US" sz="1900" baseline="300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 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have middling results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950 and 975</a:t>
            </a:r>
            <a:r>
              <a:rPr lang="en-US" sz="1900" baseline="300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o</a:t>
            </a:r>
            <a:r>
              <a:rPr lang="en-US" sz="1900" dirty="0">
                <a:solidFill>
                  <a:srgbClr val="A4001D"/>
                </a:solidFill>
                <a:ea typeface="ＭＳ Ｐゴシック" pitchFamily="-110" charset="-128"/>
                <a:cs typeface="+mn-cs"/>
              </a:rPr>
              <a:t>C have further improved upon the NX cavities’ performance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2" y="1776091"/>
            <a:ext cx="5715011" cy="4000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84177" y="6224954"/>
            <a:ext cx="349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Slide by Dan Gonnella of SLAC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6ECF89A-1641-40DB-B8A0-2901620FD1CF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8816993-4BC3-484A-8AA6-07053BB1BD11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8A9548-1E57-48DE-8231-81A927B939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9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CA0E06F-02A5-499C-A467-0F20BC4C6886}"/>
              </a:ext>
            </a:extLst>
          </p:cNvPr>
          <p:cNvSpPr/>
          <p:nvPr/>
        </p:nvSpPr>
        <p:spPr>
          <a:xfrm flipV="1">
            <a:off x="469751" y="2332188"/>
            <a:ext cx="8204498" cy="4604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56571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J1.3-06 Status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28" y="1354596"/>
            <a:ext cx="3537697" cy="2343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230599"/>
            <a:ext cx="5380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A4001D"/>
                </a:solidFill>
              </a:rPr>
              <a:t>J1.3-6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Accidentally vented during preparation for leak check of 2 phase circuit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GHRP cap slipped and impacted right angle valve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String fast bled up to just under  100 </a:t>
            </a:r>
            <a:r>
              <a:rPr lang="en-US" sz="2200" dirty="0" err="1"/>
              <a:t>torr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71509" y="332189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J1.3-06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75" y="3818579"/>
            <a:ext cx="2777950" cy="1839941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947666" y="2969537"/>
            <a:ext cx="317332" cy="416459"/>
          </a:xfrm>
          <a:prstGeom prst="wedgeEllipseCallout">
            <a:avLst>
              <a:gd name="adj1" fmla="val 501265"/>
              <a:gd name="adj2" fmla="val 36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7" y="3697746"/>
            <a:ext cx="6106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Cavity and couplers will require reprocessing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1306" y="4128633"/>
            <a:ext cx="2732679" cy="225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88E20-3927-4E1B-BB5C-C327D9D9A166}"/>
              </a:ext>
            </a:extLst>
          </p:cNvPr>
          <p:cNvSpPr txBox="1"/>
          <p:nvPr/>
        </p:nvSpPr>
        <p:spPr>
          <a:xfrm>
            <a:off x="6078583" y="6130834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Bob Legg of JLAB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A73070F-0A34-4483-B830-6B9FA1062B07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87B358-3F58-4648-8F2A-27F85A490FCD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549033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J1.3-06 Lessons Learned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45" y="1221324"/>
            <a:ext cx="8599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New assembly procedure and tooling for GHRP cap installation at WS3 and WS5.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71509" y="332189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J1.3-06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0727" y="2100684"/>
            <a:ext cx="4438601" cy="2380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957" y="2100684"/>
            <a:ext cx="4050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Portable lift used to both lift GHRP cap and protect the Right Angle Valve; Safer for both employees and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Looking into a plug with </a:t>
            </a:r>
            <a:r>
              <a:rPr lang="en-US" sz="2000" dirty="0" err="1"/>
              <a:t>o-ring</a:t>
            </a:r>
            <a:r>
              <a:rPr lang="en-US" sz="2000" dirty="0"/>
              <a:t> to replace GHRP cap for vacuum leak checks. Lighter, safer.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0946" y="4641634"/>
            <a:ext cx="1927292" cy="2085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044" y="4913884"/>
            <a:ext cx="6019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Metal bellows covers put in place to prevent accidental venting during prep for testing.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5" name="Oval Callout 4"/>
          <p:cNvSpPr/>
          <p:nvPr/>
        </p:nvSpPr>
        <p:spPr>
          <a:xfrm>
            <a:off x="6883508" y="5314385"/>
            <a:ext cx="1182167" cy="645548"/>
          </a:xfrm>
          <a:prstGeom prst="wedgeEllipseCallout">
            <a:avLst>
              <a:gd name="adj1" fmla="val -144133"/>
              <a:gd name="adj2" fmla="val -300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B22BE-AC02-4ABA-93CE-6068CBC6141E}"/>
              </a:ext>
            </a:extLst>
          </p:cNvPr>
          <p:cNvSpPr txBox="1"/>
          <p:nvPr/>
        </p:nvSpPr>
        <p:spPr>
          <a:xfrm>
            <a:off x="3561806" y="6296297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Bob Legg of JLAB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52145F6-BD06-42FD-BE80-E5FF73F8402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9618460-662E-4429-A921-937E49EFAF60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44921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47259-3416-43EE-A8BB-4F04D6ECC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F36EB-1F8F-453C-A7A1-53F94F46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F1.3-03 HOM Feedthrough Thermal Strap Loose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F64A2-A2B0-4C43-A360-596259024A56}"/>
              </a:ext>
            </a:extLst>
          </p:cNvPr>
          <p:cNvSpPr txBox="1"/>
          <p:nvPr/>
        </p:nvSpPr>
        <p:spPr>
          <a:xfrm>
            <a:off x="0" y="1230599"/>
            <a:ext cx="8655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A4001D"/>
                </a:solidFill>
              </a:rPr>
              <a:t>F1.3-03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CAV3 quenched prematurely at 11 MV/m.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HOM end group heating.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One bolt thread damaged and provided false torque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4DEE8-55AD-4109-846E-5494A26CFA92}"/>
              </a:ext>
            </a:extLst>
          </p:cNvPr>
          <p:cNvGrpSpPr/>
          <p:nvPr/>
        </p:nvGrpSpPr>
        <p:grpSpPr>
          <a:xfrm>
            <a:off x="2724235" y="2761895"/>
            <a:ext cx="4676912" cy="3663262"/>
            <a:chOff x="1976437" y="909894"/>
            <a:chExt cx="6159224" cy="48782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28329E-4B83-4483-B3D0-33EE9088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6437" y="909894"/>
              <a:ext cx="3709452" cy="48782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72B3FA-A1BC-42DD-BE5E-2386A0E16193}"/>
                </a:ext>
              </a:extLst>
            </p:cNvPr>
            <p:cNvSpPr txBox="1"/>
            <p:nvPr/>
          </p:nvSpPr>
          <p:spPr>
            <a:xfrm>
              <a:off x="5643926" y="1099456"/>
              <a:ext cx="1935035" cy="860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Geneva" pitchFamily="121" charset="-128"/>
                </a:rPr>
                <a:t>Washer loose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064EE2E-65BA-4463-A05D-B85B90020AC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4322066" y="1529807"/>
              <a:ext cx="1321860" cy="12956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2D7940-1EEE-45C2-ADD9-94DA40888ED6}"/>
                </a:ext>
              </a:extLst>
            </p:cNvPr>
            <p:cNvSpPr txBox="1"/>
            <p:nvPr/>
          </p:nvSpPr>
          <p:spPr>
            <a:xfrm>
              <a:off x="5640399" y="2025000"/>
              <a:ext cx="2495262" cy="1229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Geneva" pitchFamily="121" charset="-128"/>
                </a:rPr>
                <a:t>Thermal braid head completely loose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1924AD7-A27D-4AE8-BC82-2CF4DAF973D7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293650" y="2639786"/>
              <a:ext cx="1346749" cy="5315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5236B15-5C03-4511-9183-18689AB9D51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821DFC5-177B-4E88-929E-06675040B33B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76818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47259-3416-43EE-A8BB-4F04D6ECC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F36EB-1F8F-453C-A7A1-53F94F46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F1.3-03 Lessons Learned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F64A2-A2B0-4C43-A360-596259024A56}"/>
              </a:ext>
            </a:extLst>
          </p:cNvPr>
          <p:cNvSpPr txBox="1"/>
          <p:nvPr/>
        </p:nvSpPr>
        <p:spPr>
          <a:xfrm>
            <a:off x="0" y="1230599"/>
            <a:ext cx="53803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A4001D"/>
                </a:solidFill>
              </a:rPr>
              <a:t>F1.3-03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Improved procedure to double check the integrity of the HOM thermal Straps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Improved procedure to inspect bolts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A597F8-E5E7-4EA7-A775-EE8E36C0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8" y="3380195"/>
            <a:ext cx="3886200" cy="1977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17B3E-0AD6-48CA-9BE9-66E647B74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31425" y="3368081"/>
            <a:ext cx="2649831" cy="198737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9ECBA6-8A6E-4F01-8EC4-99C1022B0521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B26E404-4DD6-47F5-BDEA-C2E87AC8D743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539815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47259-3416-43EE-A8BB-4F04D6ECC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F36EB-1F8F-453C-A7A1-53F94F46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F1.3-03 Cold Leak Developed</a:t>
            </a:r>
          </a:p>
        </p:txBody>
      </p:sp>
      <p:pic>
        <p:nvPicPr>
          <p:cNvPr id="6" name="Picture 5" descr="C:\Users\genfa\OneDrive\Documents\CM03 Testing\IMG_5826.JPG">
            <a:extLst>
              <a:ext uri="{FF2B5EF4-FFF2-40B4-BE49-F238E27FC236}">
                <a16:creationId xmlns:a16="http://schemas.microsoft.com/office/drawing/2014/main" id="{4BDEBD63-9F0C-41E8-AB0A-C3135B9EF8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0" y="1367027"/>
            <a:ext cx="3326005" cy="251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genfa\OneDrive\Documents\CM03 Testing\IMG_5823.JPG">
            <a:extLst>
              <a:ext uri="{FF2B5EF4-FFF2-40B4-BE49-F238E27FC236}">
                <a16:creationId xmlns:a16="http://schemas.microsoft.com/office/drawing/2014/main" id="{3EE6045F-5906-4C7D-9088-6DCEFBDDFF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60" y="4089679"/>
            <a:ext cx="3328954" cy="22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9F64A2-A2B0-4C43-A360-596259024A56}"/>
              </a:ext>
            </a:extLst>
          </p:cNvPr>
          <p:cNvSpPr txBox="1"/>
          <p:nvPr/>
        </p:nvSpPr>
        <p:spPr>
          <a:xfrm>
            <a:off x="0" y="1230599"/>
            <a:ext cx="53803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A4001D"/>
                </a:solidFill>
              </a:rPr>
              <a:t>F1.3-03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Cold Leak Discovered during Cryomodule Warm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BPM Feedthrough flanges leaked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Three out of four seals leaked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Leak rate was ~8.5e-5 </a:t>
            </a:r>
            <a:r>
              <a:rPr lang="en-US" sz="2200" dirty="0" err="1"/>
              <a:t>mbar.L</a:t>
            </a:r>
            <a:r>
              <a:rPr lang="en-US" sz="2200" dirty="0"/>
              <a:t>/sec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Leak was considered too big for clean beam line.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Decision was made to dis-assemble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Grade 2 Titanium bolts did not provide sufficient sealing force.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17307A-860D-4A54-808B-EE7A96213431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6E16E4-D0E5-4D6A-8B1A-C31702620A0A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95252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526A9-5DB6-4AA1-995B-9D658BF87583}"/>
              </a:ext>
            </a:extLst>
          </p:cNvPr>
          <p:cNvSpPr txBox="1"/>
          <p:nvPr/>
        </p:nvSpPr>
        <p:spPr>
          <a:xfrm>
            <a:off x="5393724" y="4998308"/>
            <a:ext cx="316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Major Lessons Only</a:t>
            </a:r>
          </a:p>
        </p:txBody>
      </p:sp>
    </p:spTree>
    <p:extLst>
      <p:ext uri="{BB962C8B-B14F-4D97-AF65-F5344CB8AC3E}">
        <p14:creationId xmlns:p14="http://schemas.microsoft.com/office/powerpoint/2010/main" val="291625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47259-3416-43EE-A8BB-4F04D6ECC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F36EB-1F8F-453C-A7A1-53F94F46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F1.3-03 Lessons Learned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F64A2-A2B0-4C43-A360-596259024A56}"/>
              </a:ext>
            </a:extLst>
          </p:cNvPr>
          <p:cNvSpPr txBox="1"/>
          <p:nvPr/>
        </p:nvSpPr>
        <p:spPr>
          <a:xfrm>
            <a:off x="0" y="1230599"/>
            <a:ext cx="5380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A4001D"/>
                </a:solidFill>
              </a:rPr>
              <a:t>F1.3-03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Replaced Grade 2 titanium bolts with Gr5 titanium studs.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Increase the torque strength from 12 to 16 </a:t>
            </a:r>
            <a:r>
              <a:rPr lang="en-US" sz="2200" dirty="0" err="1"/>
              <a:t>N.m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Measure seal crush to ensure sufficient sealing cross section</a:t>
            </a:r>
          </a:p>
          <a:p>
            <a:endParaRPr lang="en-US" sz="22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D83FC22-A79E-4399-A768-B3CEF0A2B3B3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1DB5AE-81B5-4E42-AC2B-87FFB8680E68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26350-5B76-476B-943E-40741EE2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29" y="1230599"/>
            <a:ext cx="2038742" cy="3229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EE7E6-7F87-498D-92D0-8D9EDFF2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085" y="3731526"/>
            <a:ext cx="3382307" cy="27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43A3-4BD1-47F0-9FA3-72413002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F1.3-06 Fasteners Loosened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DE0002-FDDB-4C85-B10B-166CB439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013" y="1133475"/>
            <a:ext cx="6924112" cy="41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905F6-4CB4-42C6-8ADF-DD2A2BE7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205" y="3741019"/>
            <a:ext cx="1841336" cy="15205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E985E6-6ADC-4345-8991-7796B66E7EFC}"/>
              </a:ext>
            </a:extLst>
          </p:cNvPr>
          <p:cNvCxnSpPr/>
          <p:nvPr/>
        </p:nvCxnSpPr>
        <p:spPr>
          <a:xfrm flipH="1" flipV="1">
            <a:off x="4275156" y="4076507"/>
            <a:ext cx="140677" cy="566368"/>
          </a:xfrm>
          <a:prstGeom prst="straightConnector1">
            <a:avLst/>
          </a:prstGeom>
          <a:ln w="38100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06A7C7-6E17-42B1-8328-AE9C684B40F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415833" y="4501317"/>
            <a:ext cx="2726372" cy="141558"/>
          </a:xfrm>
          <a:prstGeom prst="line">
            <a:avLst/>
          </a:prstGeom>
          <a:ln w="3810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F0F903-39B1-4C7C-A759-8F25F3EECD26}"/>
              </a:ext>
            </a:extLst>
          </p:cNvPr>
          <p:cNvSpPr txBox="1"/>
          <p:nvPr/>
        </p:nvSpPr>
        <p:spPr>
          <a:xfrm>
            <a:off x="4275156" y="5297869"/>
            <a:ext cx="434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Washers not installed and one bolts dis-lodged and one completely loosened.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0ECB707-59A9-4590-AA8E-98E554F9AFA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0A78147-8E2F-4F15-BD26-1E7F0EFC998C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5464959-E8BA-4E1C-904E-8DF9D05E2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4ED4-AA8D-40AE-A38D-123A0754134A}"/>
              </a:ext>
            </a:extLst>
          </p:cNvPr>
          <p:cNvSpPr txBox="1"/>
          <p:nvPr/>
        </p:nvSpPr>
        <p:spPr>
          <a:xfrm>
            <a:off x="6283816" y="6128107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A. Burrill of SLAC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039B0-8238-44EC-B364-619F3104C48C}"/>
              </a:ext>
            </a:extLst>
          </p:cNvPr>
          <p:cNvSpPr txBox="1"/>
          <p:nvPr/>
        </p:nvSpPr>
        <p:spPr>
          <a:xfrm>
            <a:off x="364524" y="5461686"/>
            <a:ext cx="370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other fasteners loosened </a:t>
            </a:r>
          </a:p>
          <a:p>
            <a:r>
              <a:rPr lang="en-US" dirty="0"/>
              <a:t>in upper cold mass assembly</a:t>
            </a:r>
          </a:p>
        </p:txBody>
      </p:sp>
    </p:spTree>
    <p:extLst>
      <p:ext uri="{BB962C8B-B14F-4D97-AF65-F5344CB8AC3E}">
        <p14:creationId xmlns:p14="http://schemas.microsoft.com/office/powerpoint/2010/main" val="4098244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81A94-EDAD-4FE1-BD08-D3944E5D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F.13-06 Fastener Lessons Learned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5ED88-4093-44D4-943A-3ED73BA144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In addition to lessons learned as in F1.3-03: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Added QC step in traveler to inspect all fasteners and their torques both in component level, as well as completed string assembly.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Established a comprehensive fastener torque table and included into all the relevant travelers.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Improved fastener design with lock washers or </a:t>
            </a:r>
            <a:r>
              <a:rPr lang="en-US" dirty="0" err="1"/>
              <a:t>loc-tite</a:t>
            </a:r>
            <a:r>
              <a:rPr lang="en-US" dirty="0"/>
              <a:t> application.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vendor oversight.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21DAD2-B97E-426C-8A5B-5BB08E1F2AED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8DDB70-327B-4CC2-877D-0471EAD99FFC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857B1B2-15D9-45F9-A1BA-F2ECFEDC6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8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J1.3-09 and J1.3-11 Helium Vessel Bellows Damaged</a:t>
            </a:r>
            <a:endParaRPr lang="en-US" sz="2000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199372" y="1249891"/>
            <a:ext cx="8754128" cy="193629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J1.3-09 Bellows was found damaged on 5 July, </a:t>
            </a:r>
          </a:p>
          <a:p>
            <a:pPr marL="800100" lvl="1" indent="-342900"/>
            <a:r>
              <a:rPr lang="en-US" sz="1600" dirty="0"/>
              <a:t>Visual inspection of all bellows on in process cryomodules (J1.3-09-11-12-13) followed</a:t>
            </a:r>
          </a:p>
          <a:p>
            <a:pPr marL="800100" lvl="1" indent="-342900"/>
            <a:r>
              <a:rPr lang="en-US" sz="1600" dirty="0"/>
              <a:t>We found one additional bellows damaged on J1.3-11</a:t>
            </a:r>
          </a:p>
          <a:p>
            <a:pPr marL="800100" lvl="1" indent="-342900"/>
            <a:r>
              <a:rPr lang="en-US" sz="1600" dirty="0"/>
              <a:t>Completed cryomodules (J1.3-02 – J1.3-07) will be inspected during subsequent work</a:t>
            </a:r>
          </a:p>
          <a:p>
            <a:pPr marL="800100" lvl="1" indent="-342900"/>
            <a:r>
              <a:rPr lang="en-US" sz="1600" dirty="0"/>
              <a:t>JL1.3-08 and JL1.3-10, were in the process of acceptance testing, no leaks found</a:t>
            </a:r>
          </a:p>
          <a:p>
            <a:pPr lvl="1" indent="0">
              <a:buNone/>
            </a:pP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04" y="3135382"/>
            <a:ext cx="2185429" cy="2910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5093" y="3186185"/>
            <a:ext cx="2217399" cy="2901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5922" y="6019799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J1.3-09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1283" y="6062134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J1.3-11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6833" y="3338786"/>
            <a:ext cx="313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J1.3-09 damage was found after a failed leak check and disassembly of the cryomodule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4219" y="5044328"/>
            <a:ext cx="3132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J1.3-11 was in an earlier stage of assembly and the damage was found during a visual inspection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+mn-cs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E694433-F6F4-4997-BE7F-44C186125EB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AD5098-07EA-4BCA-8BC3-86BE8DEEDBE3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213CB-471D-40B4-9359-66810453B567}"/>
              </a:ext>
            </a:extLst>
          </p:cNvPr>
          <p:cNvSpPr txBox="1"/>
          <p:nvPr/>
        </p:nvSpPr>
        <p:spPr>
          <a:xfrm>
            <a:off x="4152275" y="6162611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E. Daly of JLAB</a:t>
            </a:r>
          </a:p>
        </p:txBody>
      </p:sp>
    </p:spTree>
    <p:extLst>
      <p:ext uri="{BB962C8B-B14F-4D97-AF65-F5344CB8AC3E}">
        <p14:creationId xmlns:p14="http://schemas.microsoft.com/office/powerpoint/2010/main" val="7695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6255" y="129091"/>
            <a:ext cx="8828116" cy="753033"/>
          </a:xfrm>
        </p:spPr>
        <p:txBody>
          <a:bodyPr/>
          <a:lstStyle/>
          <a:p>
            <a:r>
              <a:rPr lang="en-US" dirty="0"/>
              <a:t>J1.3-09 and J1.3-11 Lessons Learned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/>
          </p:nvPr>
        </p:nvSpPr>
        <p:spPr>
          <a:xfrm>
            <a:off x="276987" y="1333688"/>
            <a:ext cx="8453240" cy="506711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JLab team has extended the risk matrix to all bellows in the </a:t>
            </a:r>
            <a:r>
              <a:rPr lang="en-US" sz="1800" dirty="0" err="1"/>
              <a:t>cryomodule</a:t>
            </a:r>
            <a:endParaRPr lang="en-US" sz="1800" dirty="0"/>
          </a:p>
          <a:p>
            <a:pPr marL="800100" lvl="1" indent="-342900"/>
            <a:r>
              <a:rPr lang="en-US" sz="1600" dirty="0"/>
              <a:t>Continuous improvement extends this to the cryomodule as a whole</a:t>
            </a:r>
          </a:p>
          <a:p>
            <a:pPr marL="800100" lvl="1" indent="-342900"/>
            <a:r>
              <a:rPr lang="en-US" sz="1600" dirty="0"/>
              <a:t>FNAL will be included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Apply lessons learned to other cryomodule production activities</a:t>
            </a:r>
          </a:p>
          <a:p>
            <a:pPr marL="800100" lvl="1" indent="-342900"/>
            <a:r>
              <a:rPr lang="en-US" sz="1600" dirty="0"/>
              <a:t>CEBAF cryomodule production and rework</a:t>
            </a:r>
          </a:p>
          <a:p>
            <a:pPr marL="800100" lvl="1" indent="-342900"/>
            <a:r>
              <a:rPr lang="en-US" sz="1600" dirty="0" err="1"/>
              <a:t>Cryomodules</a:t>
            </a:r>
            <a:r>
              <a:rPr lang="en-US" sz="1600" dirty="0"/>
              <a:t> for other projects (SNS PPU, LCLS-II HE)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Training matrix developed as part of the improved work controls identifies individual’s qualifications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Matrix is now the basis for staff development plans and will be a continuing part of the cryomodule production at JLab</a:t>
            </a:r>
          </a:p>
          <a:p>
            <a:pPr marL="800100" lvl="1" indent="-342900"/>
            <a:r>
              <a:rPr lang="en-US" sz="1600" dirty="0"/>
              <a:t>Every supervisor has the matrix and only assigns work to qualified technicians</a:t>
            </a:r>
          </a:p>
          <a:p>
            <a:pPr marL="800100" lvl="1" indent="-342900"/>
            <a:r>
              <a:rPr lang="en-US" sz="1600" dirty="0"/>
              <a:t>Every technician and supervisor has their own qualification matrix</a:t>
            </a:r>
          </a:p>
          <a:p>
            <a:pPr marL="800100" lvl="1" indent="-342900"/>
            <a:r>
              <a:rPr lang="en-US" sz="1600" dirty="0"/>
              <a:t>Each individual is expected to know their qualifications and work only those activities they are qualified for</a:t>
            </a:r>
          </a:p>
          <a:p>
            <a:pPr marL="342900" indent="-342900"/>
            <a:endParaRPr lang="en-US" sz="18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024B6C7-D382-4146-A440-6AF4990EBAA1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390685-4214-4321-82A5-BD60ABD69944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A9B75-363B-4EFB-BBD2-2038222358C9}"/>
              </a:ext>
            </a:extLst>
          </p:cNvPr>
          <p:cNvSpPr txBox="1"/>
          <p:nvPr/>
        </p:nvSpPr>
        <p:spPr>
          <a:xfrm>
            <a:off x="4152275" y="6162611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E. Daly of JLAB</a:t>
            </a:r>
          </a:p>
        </p:txBody>
      </p:sp>
    </p:spTree>
    <p:extLst>
      <p:ext uri="{BB962C8B-B14F-4D97-AF65-F5344CB8AC3E}">
        <p14:creationId xmlns:p14="http://schemas.microsoft.com/office/powerpoint/2010/main" val="2080612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CA0E06F-02A5-499C-A467-0F20BC4C6886}"/>
              </a:ext>
            </a:extLst>
          </p:cNvPr>
          <p:cNvSpPr/>
          <p:nvPr/>
        </p:nvSpPr>
        <p:spPr>
          <a:xfrm flipV="1">
            <a:off x="521118" y="2799306"/>
            <a:ext cx="8204498" cy="5397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2918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 Sources and Mitigations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Cryogenic Valve Plumbing</a:t>
            </a:r>
          </a:p>
          <a:p>
            <a:pPr marL="800100" lvl="1" indent="-342900"/>
            <a:r>
              <a:rPr lang="en-US" dirty="0"/>
              <a:t>Thermal Acoustic Oscillations in the Valve Stems</a:t>
            </a:r>
          </a:p>
          <a:p>
            <a:pPr marL="800100" lvl="1" indent="-342900"/>
            <a:r>
              <a:rPr lang="en-US" dirty="0"/>
              <a:t>Helium Leakage into Cooldown Circuit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Cavity 1 Mechanical Support</a:t>
            </a:r>
          </a:p>
          <a:p>
            <a:pPr marL="800100" lvl="1" indent="-342900"/>
            <a:r>
              <a:rPr lang="en-US" dirty="0"/>
              <a:t>Modification and Retrofit Options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0560A8-D631-45C6-9E1A-1E0E08B3A5E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530890-49C8-40CB-9984-C46297AAF39D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15094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Improved Valve 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64758" y="1229504"/>
            <a:ext cx="6091433" cy="369975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TAOs are a pressure/temperature oscillation in cryogenic lines (in this case, valve stems)</a:t>
            </a:r>
          </a:p>
          <a:p>
            <a:pPr marL="800100" lvl="1" indent="-342900"/>
            <a:r>
              <a:rPr lang="en-US" sz="2000" dirty="0"/>
              <a:t>During testing, wipers were added to close space in valve stem, acting as a damping term for the TAOs</a:t>
            </a:r>
          </a:p>
          <a:p>
            <a:pPr marL="800100" lvl="1" indent="-342900"/>
            <a:r>
              <a:rPr lang="en-US" sz="2000" dirty="0"/>
              <a:t>Significant improvement in heat load and microphonics levels and stability for </a:t>
            </a:r>
            <a:r>
              <a:rPr lang="en-US" sz="2000" i="1" u="sng" dirty="0"/>
              <a:t>both</a:t>
            </a:r>
            <a:r>
              <a:rPr lang="en-US" sz="2000" dirty="0"/>
              <a:t> F1.3-01 and J1.3-01</a:t>
            </a:r>
            <a:endParaRPr lang="en-US" sz="2000" i="1" dirty="0"/>
          </a:p>
          <a:p>
            <a:pPr marL="800100" lvl="1" indent="-342900"/>
            <a:r>
              <a:rPr lang="en-US" sz="2100" dirty="0"/>
              <a:t>Optimized valve stems with wipers were used during F1.3-02 testing, </a:t>
            </a:r>
            <a:r>
              <a:rPr lang="en-US" sz="2100" i="1" dirty="0"/>
              <a:t>and will be used going forward for both labs</a:t>
            </a:r>
          </a:p>
          <a:p>
            <a:pPr marL="1033463" lvl="2" indent="-342900"/>
            <a:r>
              <a:rPr lang="en-US" sz="1800" dirty="0"/>
              <a:t>4-5 wipers, positioned to keep temperature ratio &lt;4 as recommended by literature</a:t>
            </a:r>
          </a:p>
          <a:p>
            <a:pPr marL="1033463" lvl="2" indent="-342900"/>
            <a:r>
              <a:rPr lang="en-US" sz="1800" dirty="0"/>
              <a:t>Radiation hard material (PEEK)</a:t>
            </a:r>
            <a:endParaRPr lang="en-US" sz="2100" i="1" dirty="0"/>
          </a:p>
          <a:p>
            <a:pPr marL="800100" lvl="1" indent="-342900"/>
            <a:endParaRPr lang="en-US" sz="2000" dirty="0"/>
          </a:p>
        </p:txBody>
      </p:sp>
      <p:pic>
        <p:nvPicPr>
          <p:cNvPr id="10" name="Content Placeholder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4" r="35220"/>
          <a:stretch/>
        </p:blipFill>
        <p:spPr>
          <a:xfrm>
            <a:off x="7826794" y="1229504"/>
            <a:ext cx="1175842" cy="5472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81" y="4928598"/>
            <a:ext cx="7715413" cy="1422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7347" y="5622652"/>
            <a:ext cx="72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4819" y="5301752"/>
            <a:ext cx="60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4083" y="1479495"/>
            <a:ext cx="1734819" cy="1357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613" y="3115686"/>
            <a:ext cx="1364344" cy="17130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4104" y="2717671"/>
            <a:ext cx="715719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Before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2949" y="4520952"/>
            <a:ext cx="715719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After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2962" y="6238643"/>
            <a:ext cx="3595346" cy="307777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Optimized wiper placement going forward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7443" y="6577990"/>
            <a:ext cx="2716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by Jeremiah </a:t>
            </a:r>
            <a:r>
              <a:rPr lang="en-US" sz="1400" dirty="0" err="1"/>
              <a:t>Holzbauer</a:t>
            </a:r>
            <a:endParaRPr lang="en-US" sz="1400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38527E0-F644-4DEF-ADD2-E2D204862D0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7B9ED51-64B1-496F-9FA2-FAA1F36A4E80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A2FF21E0-C1EB-41C8-9D90-6F426378DC28}"/>
              </a:ext>
            </a:extLst>
          </p:cNvPr>
          <p:cNvSpPr txBox="1">
            <a:spLocks/>
          </p:cNvSpPr>
          <p:nvPr/>
        </p:nvSpPr>
        <p:spPr>
          <a:xfrm>
            <a:off x="8566150" y="6318251"/>
            <a:ext cx="349250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2398" t="30793" r="46960" b="27698"/>
          <a:stretch/>
        </p:blipFill>
        <p:spPr>
          <a:xfrm>
            <a:off x="897047" y="4070077"/>
            <a:ext cx="2784616" cy="21330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Reverse Flow Path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10458" y="1243584"/>
            <a:ext cx="7605486" cy="3410419"/>
          </a:xfrm>
        </p:spPr>
        <p:txBody>
          <a:bodyPr>
            <a:normAutofit/>
          </a:bodyPr>
          <a:lstStyle/>
          <a:p>
            <a:pPr marL="800100" lvl="1" indent="-342900"/>
            <a:r>
              <a:rPr lang="en-US" sz="2000" dirty="0"/>
              <a:t>Test results show valve reversal (lower press in stem) significantly reduces/eliminate TAOs there</a:t>
            </a:r>
          </a:p>
          <a:p>
            <a:pPr marL="1033463" lvl="2" indent="-342900"/>
            <a:r>
              <a:rPr lang="en-US" sz="1800" dirty="0"/>
              <a:t>F1.3-01 configuration has valve stem at supply pressure (~3 bar)</a:t>
            </a:r>
          </a:p>
          <a:p>
            <a:pPr marL="1033463" lvl="2" indent="-342900"/>
            <a:r>
              <a:rPr lang="en-US" sz="1800" dirty="0"/>
              <a:t>Reversing flow will lower this pressure to sub-atmospheric, requiring guard gas to prevent contamination</a:t>
            </a:r>
          </a:p>
          <a:p>
            <a:pPr marL="1033463" lvl="2" indent="-342900"/>
            <a:r>
              <a:rPr lang="en-US" sz="1800" dirty="0"/>
              <a:t>All cryomodules will have guard gas, reversed valves</a:t>
            </a:r>
          </a:p>
          <a:p>
            <a:pPr marL="800100" lvl="1" indent="-342900"/>
            <a:r>
              <a:rPr lang="en-US" sz="2000" dirty="0"/>
              <a:t>Additional effort to mitigate TAOs in cryogenic distribution system should improve inlet temperature at test stand</a:t>
            </a:r>
          </a:p>
          <a:p>
            <a:endParaRPr lang="en-US" dirty="0"/>
          </a:p>
        </p:txBody>
      </p:sp>
      <p:pic>
        <p:nvPicPr>
          <p:cNvPr id="7" name="Content Placeholder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4" r="35220"/>
          <a:stretch/>
        </p:blipFill>
        <p:spPr>
          <a:xfrm>
            <a:off x="7927627" y="1243584"/>
            <a:ext cx="1175842" cy="5472953"/>
          </a:xfrm>
          <a:prstGeom prst="rect">
            <a:avLst/>
          </a:prstGeom>
        </p:spPr>
      </p:pic>
      <p:pic>
        <p:nvPicPr>
          <p:cNvPr id="1026" name="Picture 2" descr="https://lh3.googleusercontent.com/-QrVGcd8cKWc/WP4wpjcG79I/AAAAAAAAAAI/CbyAYHpdObY7ruvUddhW1xoTL2EFOtipQCL0B/h1536/2017-04-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8657" y="4034075"/>
            <a:ext cx="3623024" cy="26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>
          <a:xfrm>
            <a:off x="2477673" y="4705497"/>
            <a:ext cx="454374" cy="257410"/>
          </a:xfrm>
          <a:prstGeom prst="leftArrow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 Arrow 8"/>
          <p:cNvSpPr/>
          <p:nvPr/>
        </p:nvSpPr>
        <p:spPr>
          <a:xfrm rot="10800000">
            <a:off x="1610182" y="5417558"/>
            <a:ext cx="834289" cy="674914"/>
          </a:xfrm>
          <a:prstGeom prst="bentArrow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7689" y="4027852"/>
            <a:ext cx="1623991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9966"/>
                </a:solidFill>
              </a:rPr>
              <a:t>Reversed Flow Pattern (CM2)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673" y="4070220"/>
            <a:ext cx="1210334" cy="307777"/>
          </a:xfrm>
          <a:prstGeom prst="rect">
            <a:avLst/>
          </a:prstGeom>
          <a:solidFill>
            <a:srgbClr val="6699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3 bar Supply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6098" y="5895327"/>
            <a:ext cx="83674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~23 </a:t>
            </a:r>
            <a:r>
              <a:rPr lang="en-US" sz="1400" dirty="0" err="1">
                <a:solidFill>
                  <a:srgbClr val="FF9966"/>
                </a:solidFill>
              </a:rPr>
              <a:t>Torr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7047" y="4069912"/>
            <a:ext cx="1129051" cy="6060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9966"/>
                </a:solidFill>
              </a:rPr>
              <a:t>pCM</a:t>
            </a:r>
            <a:r>
              <a:rPr lang="en-US" sz="1600" dirty="0">
                <a:solidFill>
                  <a:srgbClr val="FF9966"/>
                </a:solidFill>
              </a:rPr>
              <a:t> Flow Pattern</a:t>
            </a:r>
          </a:p>
        </p:txBody>
      </p:sp>
      <p:sp>
        <p:nvSpPr>
          <p:cNvPr id="18" name="Bent Arrow 17"/>
          <p:cNvSpPr/>
          <p:nvPr/>
        </p:nvSpPr>
        <p:spPr>
          <a:xfrm rot="5400000">
            <a:off x="6172539" y="5307507"/>
            <a:ext cx="834289" cy="674914"/>
          </a:xfrm>
          <a:prstGeom prst="bentArrow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8173" y="6003522"/>
            <a:ext cx="83674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9966"/>
                </a:solidFill>
              </a:rPr>
              <a:t>~23 </a:t>
            </a:r>
            <a:r>
              <a:rPr lang="en-US" sz="1400" dirty="0" err="1">
                <a:solidFill>
                  <a:srgbClr val="FF9966"/>
                </a:solidFill>
              </a:rPr>
              <a:t>Torr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5400000">
            <a:off x="5070496" y="5539754"/>
            <a:ext cx="454374" cy="257410"/>
          </a:xfrm>
          <a:prstGeom prst="leftArrow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094354" y="4623776"/>
            <a:ext cx="1210334" cy="307777"/>
          </a:xfrm>
          <a:prstGeom prst="rect">
            <a:avLst/>
          </a:prstGeom>
          <a:solidFill>
            <a:srgbClr val="6699FF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3 bar Supply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87297" y="6561372"/>
            <a:ext cx="2656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by Jeremiah </a:t>
            </a:r>
            <a:r>
              <a:rPr lang="en-US" sz="1400" dirty="0" err="1"/>
              <a:t>Holzbauer</a:t>
            </a:r>
            <a:endParaRPr lang="en-US" sz="1400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3FDFEF4-5A5E-4624-A7A0-14C21BD3ECA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537E3F4-EE91-462B-AFC6-0C727F1CDDDC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B8154A23-8E0C-4726-9507-3F3083AD03BA}"/>
              </a:ext>
            </a:extLst>
          </p:cNvPr>
          <p:cNvSpPr txBox="1">
            <a:spLocks/>
          </p:cNvSpPr>
          <p:nvPr/>
        </p:nvSpPr>
        <p:spPr>
          <a:xfrm>
            <a:off x="8566150" y="6318251"/>
            <a:ext cx="349250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84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Modification Improvement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4209805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Comparing performance of the standard cryogenics configuration, the microphonics environment in the F1.3-02/03/04 is a factor of ~10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improvements in stability of the system, leading to a far more predictable detuning environment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9" r="5171"/>
          <a:stretch/>
        </p:blipFill>
        <p:spPr>
          <a:xfrm>
            <a:off x="4991390" y="1104622"/>
            <a:ext cx="3477694" cy="2871870"/>
          </a:xfrm>
        </p:spPr>
      </p:pic>
      <p:sp>
        <p:nvSpPr>
          <p:cNvPr id="5" name="TextBox 4"/>
          <p:cNvSpPr txBox="1"/>
          <p:nvPr/>
        </p:nvSpPr>
        <p:spPr>
          <a:xfrm rot="5400000">
            <a:off x="7577739" y="2273427"/>
            <a:ext cx="2429017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CC99"/>
                </a:solidFill>
              </a:rPr>
              <a:t>pCM</a:t>
            </a:r>
            <a:r>
              <a:rPr lang="en-US" dirty="0">
                <a:solidFill>
                  <a:srgbClr val="FFCC99"/>
                </a:solidFill>
              </a:rPr>
              <a:t> As Cooled Down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7688761" y="5082734"/>
            <a:ext cx="2206974" cy="646331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F1.3-03 </a:t>
            </a:r>
          </a:p>
          <a:p>
            <a:pPr algn="ctr"/>
            <a:r>
              <a:rPr lang="en-US" dirty="0">
                <a:solidFill>
                  <a:srgbClr val="FFCC99"/>
                </a:solidFill>
              </a:rPr>
              <a:t>After Improvements</a:t>
            </a:r>
          </a:p>
        </p:txBody>
      </p:sp>
      <p:pic>
        <p:nvPicPr>
          <p:cNvPr id="11" name="Content Placeholder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2570" r="7068" b="2373"/>
          <a:stretch/>
        </p:blipFill>
        <p:spPr>
          <a:xfrm>
            <a:off x="5138426" y="4023707"/>
            <a:ext cx="3359290" cy="2691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92046" y="6593787"/>
            <a:ext cx="2533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by Jeremiah </a:t>
            </a:r>
            <a:r>
              <a:rPr lang="en-US" sz="1400" dirty="0" err="1"/>
              <a:t>Holzbauer</a:t>
            </a:r>
            <a:endParaRPr lang="en-US" sz="14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240CC58-6FF2-4769-8893-2CE7D2233D0E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4838304-D120-4999-BE48-FFCEC2FD0B5B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3129A585-8019-41EA-8D46-F0C36BDDCE0C}"/>
              </a:ext>
            </a:extLst>
          </p:cNvPr>
          <p:cNvSpPr txBox="1">
            <a:spLocks/>
          </p:cNvSpPr>
          <p:nvPr/>
        </p:nvSpPr>
        <p:spPr>
          <a:xfrm>
            <a:off x="8566150" y="6318251"/>
            <a:ext cx="349250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CA0E06F-02A5-499C-A467-0F20BC4C6886}"/>
              </a:ext>
            </a:extLst>
          </p:cNvPr>
          <p:cNvSpPr/>
          <p:nvPr/>
        </p:nvSpPr>
        <p:spPr>
          <a:xfrm flipV="1">
            <a:off x="451822" y="1274927"/>
            <a:ext cx="8204498" cy="4797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523895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Valve Plumbing – Cooldown Valve Leakage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559840" y="2454186"/>
            <a:ext cx="2464815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Thermalized Detuning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5630" y="5111868"/>
            <a:ext cx="2413236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Post CD Stem Swap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1283556"/>
            <a:ext cx="4459235" cy="506552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F1.3-04 presented with higher than expected microphonics, worsening as the cryomodule thermalized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was narrowband and showed complex spatial and spectral distribution in cryomodule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showed strong correlation with cooldown circuit, eventually proven to be coherent bubbling due to cooldown valve leakage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Swapping valve stem returned expected performance, although testing schedule prevented detailed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Tails seen in ‘post-swap’ data are likely due to continued </a:t>
            </a:r>
            <a:r>
              <a:rPr lang="en-US" dirty="0" err="1"/>
              <a:t>thermalization</a:t>
            </a:r>
            <a:r>
              <a:rPr lang="en-US" dirty="0"/>
              <a:t> of cryomodule after cooldown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QA check step now included to prevent valve leakage in the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3428" r="7582" b="2905"/>
          <a:stretch/>
        </p:blipFill>
        <p:spPr>
          <a:xfrm>
            <a:off x="4940089" y="3996492"/>
            <a:ext cx="3510575" cy="280308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5807"/>
          <a:stretch/>
        </p:blipFill>
        <p:spPr>
          <a:xfrm>
            <a:off x="4999227" y="1267771"/>
            <a:ext cx="3475091" cy="2728721"/>
          </a:xfrm>
        </p:spPr>
      </p:pic>
      <p:sp>
        <p:nvSpPr>
          <p:cNvPr id="11" name="TextBox 10"/>
          <p:cNvSpPr txBox="1"/>
          <p:nvPr/>
        </p:nvSpPr>
        <p:spPr>
          <a:xfrm>
            <a:off x="6478402" y="6599981"/>
            <a:ext cx="344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by Jeremiah </a:t>
            </a:r>
            <a:r>
              <a:rPr lang="en-US" sz="1400" dirty="0" err="1"/>
              <a:t>Holzbauer</a:t>
            </a:r>
            <a:endParaRPr lang="en-US" sz="14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BFFF427-D65A-4B96-8AB4-5CF5EDCDFC61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6C6E146-A7A9-4B56-9F5A-AE6B4EE38A61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40440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9" r="3345"/>
          <a:stretch/>
        </p:blipFill>
        <p:spPr>
          <a:xfrm>
            <a:off x="6132174" y="1498597"/>
            <a:ext cx="2917372" cy="18920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1 Mechanical Connections – Mitigation</a:t>
            </a:r>
            <a:br>
              <a:rPr lang="en-US" dirty="0"/>
            </a:br>
            <a:r>
              <a:rPr lang="en-US" sz="2000" dirty="0"/>
              <a:t>Beamline Gate Valve Bellows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36029" y="1243584"/>
            <a:ext cx="4221101" cy="515721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Replacing spool piece between cavity 1 and gate valve with a bellows is non-trivial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Corrective fix includes extending tuner arms with fixture to connect to gate valve</a:t>
            </a:r>
          </a:p>
          <a:p>
            <a:pPr marL="800100" lvl="1" indent="-342900"/>
            <a:r>
              <a:rPr lang="en-US" sz="1600" dirty="0"/>
              <a:t>When replacing spool piece with bellows, fixture fully supports gate valve</a:t>
            </a:r>
          </a:p>
          <a:p>
            <a:pPr marL="800100" lvl="1" indent="-342900"/>
            <a:r>
              <a:rPr lang="en-US" sz="1600" dirty="0"/>
              <a:t>Current supports are long arms connected to the 300 mm pipe with needle bearing for the longitudinal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With gate valve is supported by frame/helium vessel, the spool piece can be replaced with a bellows to separate mass from cavity/tuner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First cryomodule with bellows to be tested will be F1.3-06 (on deck at FNAL)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54" r="11542"/>
          <a:stretch/>
        </p:blipFill>
        <p:spPr>
          <a:xfrm>
            <a:off x="4572000" y="1362268"/>
            <a:ext cx="1814285" cy="226671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0" r="4340" b="6167"/>
          <a:stretch/>
        </p:blipFill>
        <p:spPr>
          <a:xfrm>
            <a:off x="4721595" y="3526972"/>
            <a:ext cx="3899778" cy="2930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5025" y="3126240"/>
            <a:ext cx="2090057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9966"/>
                </a:solidFill>
              </a:rPr>
              <a:t>Extended Tuner Arms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08291" y="3046828"/>
            <a:ext cx="1714440" cy="16394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94316" y="6101319"/>
            <a:ext cx="2461846" cy="369332"/>
          </a:xfrm>
          <a:prstGeom prst="rect">
            <a:avLst/>
          </a:prstGeom>
          <a:solidFill>
            <a:srgbClr val="9D34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C99"/>
                </a:solidFill>
              </a:rPr>
              <a:t>Fixture with Bellows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2542" y="6600457"/>
            <a:ext cx="344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by Jeremiah </a:t>
            </a:r>
            <a:r>
              <a:rPr lang="en-US" sz="1400" dirty="0" err="1"/>
              <a:t>Holzbauer</a:t>
            </a:r>
            <a:endParaRPr lang="en-US" sz="1400" dirty="0"/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D1DE9CBA-6848-4DC3-BBEB-98709FDC3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4" r="5824"/>
          <a:stretch/>
        </p:blipFill>
        <p:spPr>
          <a:xfrm>
            <a:off x="3706761" y="1675635"/>
            <a:ext cx="5306136" cy="4074527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5FA1175-E3FB-47F2-9902-36AA737D5851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8057EA7-B29C-4FF7-8BB9-3DE3CBB28A17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7134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CA0E06F-02A5-499C-A467-0F20BC4C6886}"/>
              </a:ext>
            </a:extLst>
          </p:cNvPr>
          <p:cNvSpPr/>
          <p:nvPr/>
        </p:nvSpPr>
        <p:spPr>
          <a:xfrm flipV="1">
            <a:off x="482302" y="3361543"/>
            <a:ext cx="8204498" cy="14946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507790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54D0-40BA-466A-A88D-CC8F692F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F1.3-05 and F1.3-06 Coupler Bellows Cracked during Transportation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978BE-1D97-41EB-A33C-706D134383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5006" y="4199434"/>
            <a:ext cx="8418860" cy="196745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Calibri Light" panose="020F0302020204030204" pitchFamily="34" charset="0"/>
              </a:rPr>
              <a:t>Failed bellows examined after sectioning them: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Calibri Light" panose="020F0302020204030204" pitchFamily="34" charset="0"/>
              </a:rPr>
              <a:t>SLAC (Chris Pearson) Report on Cavity 4 Bellows: “</a:t>
            </a:r>
            <a:r>
              <a:rPr lang="en-US" sz="1500" i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This is an example of </a:t>
            </a:r>
            <a:r>
              <a:rPr lang="en-US" sz="1500" i="1" dirty="0">
                <a:solidFill>
                  <a:srgbClr val="C00000"/>
                </a:solidFill>
                <a:latin typeface="+mn-lt"/>
                <a:cs typeface="Calibri Light" panose="020F0302020204030204" pitchFamily="34" charset="0"/>
              </a:rPr>
              <a:t>high stress low cycle fatigue</a:t>
            </a:r>
            <a:r>
              <a:rPr lang="en-US" sz="1500" i="1" dirty="0">
                <a:solidFill>
                  <a:prstClr val="black"/>
                </a:solidFill>
                <a:latin typeface="+mn-lt"/>
                <a:cs typeface="Calibri Light" panose="020F0302020204030204" pitchFamily="34" charset="0"/>
              </a:rPr>
              <a:t>. That is, the material at the fracture location experienced multiple bending stress cycles at or above the yield strength, work hardening locally and eventually failing in a brittle manner.”</a:t>
            </a:r>
            <a:endParaRPr lang="en-US" sz="1500" i="1" dirty="0">
              <a:latin typeface="+mn-lt"/>
              <a:cs typeface="Calibri Light" panose="020F03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+mn-lt"/>
                <a:cs typeface="Calibri Light" panose="020F0302020204030204" pitchFamily="34" charset="0"/>
              </a:rPr>
              <a:t>SGS report on Cavity 5 Bellows: </a:t>
            </a:r>
            <a:r>
              <a:rPr lang="en-US" sz="1500" i="1" dirty="0">
                <a:solidFill>
                  <a:srgbClr val="000000"/>
                </a:solidFill>
                <a:latin typeface="+mn-lt"/>
                <a:cs typeface="Calibri Light" panose="020F0302020204030204" pitchFamily="34" charset="0"/>
              </a:rPr>
              <a:t>“Fatigue fracture initiated on the outside surface at multiple locations at grain boundaries that were infiltrated with braze metal. Uni-directional bending stresses initiated and propagated the multiple fatigue cracks completely through the bellows.”</a:t>
            </a:r>
          </a:p>
          <a:p>
            <a:endParaRPr lang="en-US" sz="15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D3F0C-B38E-4DAB-8A1F-F71ED60F4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8749" y="1331841"/>
            <a:ext cx="1478477" cy="1729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586E8-36E9-42B3-8521-DD6BFFF2E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436616" y="1346199"/>
            <a:ext cx="1911951" cy="1510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D9BF-F007-46E0-A2F7-A8B69A39D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554" y="1741705"/>
            <a:ext cx="2530789" cy="18308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5C286A-89A8-480E-8124-5504B6715E10}"/>
              </a:ext>
            </a:extLst>
          </p:cNvPr>
          <p:cNvGrpSpPr/>
          <p:nvPr/>
        </p:nvGrpSpPr>
        <p:grpSpPr>
          <a:xfrm>
            <a:off x="1712677" y="1733499"/>
            <a:ext cx="2508455" cy="1881341"/>
            <a:chOff x="2297112" y="2101275"/>
            <a:chExt cx="3262553" cy="244691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33EFDA6-6C8C-4C2E-9E6C-D14636607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112" y="2101275"/>
              <a:ext cx="3262553" cy="244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004F6D-1CDB-424E-8B4C-25B6FF2AA246}"/>
                </a:ext>
              </a:extLst>
            </p:cNvPr>
            <p:cNvSpPr/>
            <p:nvPr/>
          </p:nvSpPr>
          <p:spPr>
            <a:xfrm rot="1834756">
              <a:off x="3603543" y="2790016"/>
              <a:ext cx="1015077" cy="31198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D46632-C2E9-4F72-8B26-AF5BBD2973A4}"/>
              </a:ext>
            </a:extLst>
          </p:cNvPr>
          <p:cNvSpPr txBox="1"/>
          <p:nvPr/>
        </p:nvSpPr>
        <p:spPr>
          <a:xfrm>
            <a:off x="331736" y="3166134"/>
            <a:ext cx="124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Cavity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E9DAA-D3D3-4748-B69E-0B52C8F95A23}"/>
              </a:ext>
            </a:extLst>
          </p:cNvPr>
          <p:cNvSpPr txBox="1"/>
          <p:nvPr/>
        </p:nvSpPr>
        <p:spPr>
          <a:xfrm>
            <a:off x="4920748" y="3166134"/>
            <a:ext cx="115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+mn-cs"/>
              </a:rPr>
              <a:t>Cavity 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6208C32-677A-4175-BF25-C0474F906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95EE646-9385-47B4-924A-5EB795C1A8ED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5311C4-6B40-42CC-B8EE-61CE8E431ADD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C004F-7229-4DDF-832F-E79E2FB7833D}"/>
              </a:ext>
            </a:extLst>
          </p:cNvPr>
          <p:cNvSpPr txBox="1"/>
          <p:nvPr/>
        </p:nvSpPr>
        <p:spPr>
          <a:xfrm>
            <a:off x="5919290" y="6235896"/>
            <a:ext cx="3057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Courtesy of C. </a:t>
            </a:r>
            <a:r>
              <a:rPr lang="en-US" sz="1400" dirty="0" err="1">
                <a:solidFill>
                  <a:srgbClr val="0033CC"/>
                </a:solidFill>
              </a:rPr>
              <a:t>Adolphsen</a:t>
            </a:r>
            <a:r>
              <a:rPr lang="en-US" sz="1400" dirty="0">
                <a:solidFill>
                  <a:srgbClr val="0033CC"/>
                </a:solidFill>
              </a:rPr>
              <a:t> of SLAC</a:t>
            </a:r>
          </a:p>
        </p:txBody>
      </p:sp>
    </p:spTree>
    <p:extLst>
      <p:ext uri="{BB962C8B-B14F-4D97-AF65-F5344CB8AC3E}">
        <p14:creationId xmlns:p14="http://schemas.microsoft.com/office/powerpoint/2010/main" val="2666602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AEC9-C17B-4E4C-8316-2BB1A61E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F1.3-05 and F1.3-06 Lessons Learned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B6358-2347-42D8-AD42-17A537947D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248135" cy="955919"/>
          </a:xfrm>
        </p:spPr>
        <p:txBody>
          <a:bodyPr/>
          <a:lstStyle/>
          <a:p>
            <a:r>
              <a:rPr lang="en-US" dirty="0"/>
              <a:t>See Tom Peterson’s slides.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1D1B1-A8E8-4547-8324-A0893A44DC2E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DA98E6-7AB9-4493-B58A-D49F2974D2B0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8927434-6156-4146-BBA0-283FC0333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77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5F5A-3A3C-4868-873A-C3255B88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3F298-0865-4C2E-B6BC-7D04C67EC92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A few significant cryomodule incidents have occurred during LCLS-II Cryomodule production.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Incidents have been addressed.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Lessons learned greatly benefit future projects such as PIP-II.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80AB48-CECD-4FD6-BB9B-0A0C0739549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2BAF06-B47B-4D51-94FF-BEF1F09F8B25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594516D-0A67-4971-BB99-6A6D32684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299210"/>
            <a:ext cx="8991600" cy="53199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en-US" sz="2800" dirty="0"/>
              <a:t>LCLS-II Cryogenic Systems overview:</a:t>
            </a:r>
          </a:p>
        </p:txBody>
      </p:sp>
      <p:sp>
        <p:nvSpPr>
          <p:cNvPr id="4" name="Rectangle 3"/>
          <p:cNvSpPr/>
          <p:nvPr/>
        </p:nvSpPr>
        <p:spPr>
          <a:xfrm>
            <a:off x="6135774" y="1725433"/>
            <a:ext cx="922351" cy="620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89623" y="1857400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Cryoplant:</a:t>
            </a:r>
          </a:p>
          <a:p>
            <a:r>
              <a:rPr lang="en-US" dirty="0"/>
              <a:t>2 x 4 kW@2.0K</a:t>
            </a:r>
          </a:p>
          <a:p>
            <a:r>
              <a:rPr lang="en-US" dirty="0"/>
              <a:t>3.7 kW nom. load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8942" y="1718900"/>
            <a:ext cx="19351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35 Cryomodules</a:t>
            </a:r>
          </a:p>
          <a:p>
            <a:r>
              <a:rPr lang="en-US" dirty="0"/>
              <a:t>(+2 3.9GHz CM)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8B6234-BFD5-486A-9628-808BA245C140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8083969-EA58-49D4-9086-14D52CD171C8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5D9A717-FA9A-479E-871F-DA27DCEE0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1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Some Changes during the Production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Added 5 additional 1.3 GHz CMs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1 spare + 4 production extras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Added 1 spare 3.9 GHz CM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Goal to select best 35 of 40 – 1.3 GHz and 2 of 3 3.9 GHz CMs for linac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Maintain extras for field replacement as necessary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Ordered additional cavities to account for production yield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Installation of fluxgate magnetometers in all CMs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Optimized cavity processing recipes for cavity production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Added cryomodule test cycles for cooldown optimization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Increased vendor oversight for cavity production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E23D4E-848C-4FA2-8A7B-42D6C8ED9969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E501BD5-0277-4FC7-9AEA-AD82AFCA5889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EC5FE90-BA54-46D2-94AC-1AC5F9254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3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Cryomodule Progress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37542" y="1353856"/>
            <a:ext cx="8453240" cy="5038398"/>
          </a:xfrm>
        </p:spPr>
        <p:txBody>
          <a:bodyPr>
            <a:normAutofit/>
          </a:bodyPr>
          <a:lstStyle/>
          <a:p>
            <a:pPr lvl="1">
              <a:lnSpc>
                <a:spcPct val="130000"/>
              </a:lnSpc>
            </a:pPr>
            <a:r>
              <a:rPr lang="en-US" sz="2400" dirty="0"/>
              <a:t>1.3 GHz CM Production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29 of 35 1.3 GHz CMs are in production or complete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Six broken for various reasons</a:t>
            </a:r>
          </a:p>
          <a:p>
            <a:pPr lvl="1">
              <a:lnSpc>
                <a:spcPct val="130000"/>
              </a:lnSpc>
            </a:pPr>
            <a:r>
              <a:rPr lang="en-US" sz="2400" dirty="0"/>
              <a:t>1.3 GHz CM Testing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11+10 CM tests complete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Average Q</a:t>
            </a:r>
            <a:r>
              <a:rPr lang="en-US" baseline="-25000" dirty="0"/>
              <a:t>0</a:t>
            </a:r>
            <a:r>
              <a:rPr lang="en-US" dirty="0"/>
              <a:t> &gt; 2.7e10 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Average Gradient &gt; 16 MV/m 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798722" y="6529137"/>
            <a:ext cx="318932" cy="344906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algn="r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DBF16C-DF5E-4B55-A79A-3DF78710DC7D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68C3326-4DC5-4622-9C70-EE24A0635FE1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162734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Production at Fermilab</a:t>
            </a:r>
          </a:p>
        </p:txBody>
      </p:sp>
      <p:pic>
        <p:nvPicPr>
          <p:cNvPr id="5" name="FermilabLCLSIICMAssyTimeLapseNov2017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9000"/>
            <a:ext cx="9144000" cy="5078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2446" y="6134881"/>
            <a:ext cx="334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Sam Posen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B073DA-F62E-44FC-B7FC-86A848D0D6F0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91B212-1C16-4EDB-AA14-13525834B60B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FA48335-A7B7-4D79-8321-023E618BF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Key Technical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CM Assembly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Tight Schedule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Design changes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String leaks outside of the cleanroom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CM Testing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Maintaining high Q</a:t>
            </a:r>
            <a:r>
              <a:rPr lang="en-US" baseline="-25000" dirty="0"/>
              <a:t>0</a:t>
            </a:r>
            <a:r>
              <a:rPr lang="en-US" dirty="0"/>
              <a:t> in the CM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Field emission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/>
              <a:t>Microphonics</a:t>
            </a:r>
            <a:r>
              <a:rPr lang="en-US" dirty="0"/>
              <a:t> mitigation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HOM tuning / end group heating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Cooldown optimization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String leak after warm-up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Transportation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5B11D91-F072-4B0C-961E-8ECB137B0DE5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7ED851-31D5-412E-9BF3-0C1701064EDF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1EFD16-D432-414B-B00E-E54E1C4BF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49250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6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Introduction</a:t>
            </a:r>
          </a:p>
          <a:p>
            <a:pPr lvl="1"/>
            <a:r>
              <a:rPr lang="en-US" sz="2800" dirty="0"/>
              <a:t>Lessons Learned during Cavity Production</a:t>
            </a:r>
          </a:p>
          <a:p>
            <a:pPr lvl="1"/>
            <a:r>
              <a:rPr lang="en-US" sz="2800" dirty="0"/>
              <a:t>Lessons Learned during String Assembly</a:t>
            </a:r>
          </a:p>
          <a:p>
            <a:pPr lvl="1"/>
            <a:r>
              <a:rPr lang="en-US" sz="2800" dirty="0"/>
              <a:t>Lessons Learned during Cryomodule Testing</a:t>
            </a:r>
          </a:p>
          <a:p>
            <a:pPr lvl="1"/>
            <a:r>
              <a:rPr lang="en-US" sz="2800" dirty="0"/>
              <a:t>Lessons Learned from Cryomodule Transportation (skipped, see Peterson presentation)</a:t>
            </a:r>
          </a:p>
          <a:p>
            <a:pPr lvl="1"/>
            <a:r>
              <a:rPr lang="en-US" sz="2800" dirty="0"/>
              <a:t>Summary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CA0E06F-02A5-499C-A467-0F20BC4C6886}"/>
              </a:ext>
            </a:extLst>
          </p:cNvPr>
          <p:cNvSpPr/>
          <p:nvPr/>
        </p:nvSpPr>
        <p:spPr>
          <a:xfrm flipV="1">
            <a:off x="482302" y="1781554"/>
            <a:ext cx="8204498" cy="4797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EB554C-F504-4A6F-9DB4-52E3DFFC529C}"/>
              </a:ext>
            </a:extLst>
          </p:cNvPr>
          <p:cNvSpPr txBox="1">
            <a:spLocks/>
          </p:cNvSpPr>
          <p:nvPr/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2018-09-07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1100C-CA4A-43D0-B8D6-9105190E47C6}"/>
              </a:ext>
            </a:extLst>
          </p:cNvPr>
          <p:cNvSpPr txBox="1">
            <a:spLocks/>
          </p:cNvSpPr>
          <p:nvPr/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International Workshop on Cryomodule Design and 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3751990960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9525">
          <a:solidFill>
            <a:srgbClr val="0070C0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A72852D6E73E428A7641CF5E6FE0A7" ma:contentTypeVersion="4" ma:contentTypeDescription="Create a new document." ma:contentTypeScope="" ma:versionID="9cb6f38eeba233b752bba87ad9f437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1b5f35d88f7f6ebfe284b0f73f43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93985C2-8803-4FFE-BF93-9A5BDA8C5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7287</TotalTime>
  <Words>2117</Words>
  <Application>Microsoft Office PowerPoint</Application>
  <PresentationFormat>On-screen Show (4:3)</PresentationFormat>
  <Paragraphs>372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Geneva</vt:lpstr>
      <vt:lpstr>ＭＳ Ｐゴシック</vt:lpstr>
      <vt:lpstr>Arial</vt:lpstr>
      <vt:lpstr>Calibri Light</vt:lpstr>
      <vt:lpstr>Helvetica</vt:lpstr>
      <vt:lpstr>LastName_Title_DR201608</vt:lpstr>
      <vt:lpstr>LastName_Template_FAC201502</vt:lpstr>
      <vt:lpstr>1_LastName_Title_DR201608</vt:lpstr>
      <vt:lpstr>2_LastName_Title_DR201608</vt:lpstr>
      <vt:lpstr>Cryomodule Lessons Learned</vt:lpstr>
      <vt:lpstr>Outline</vt:lpstr>
      <vt:lpstr>Outline</vt:lpstr>
      <vt:lpstr>LCLS-II Cryogenic Systems overview:</vt:lpstr>
      <vt:lpstr>Some Changes during the Production</vt:lpstr>
      <vt:lpstr>Cryomodule Progress</vt:lpstr>
      <vt:lpstr>Cryomodule Production at Fermilab</vt:lpstr>
      <vt:lpstr>Key Technical Challenges</vt:lpstr>
      <vt:lpstr>Outline</vt:lpstr>
      <vt:lpstr>Nitrogen Doped Cavity Challenges</vt:lpstr>
      <vt:lpstr>RI: Q0 Results</vt:lpstr>
      <vt:lpstr>RI: Q0 Results</vt:lpstr>
      <vt:lpstr>RI: Q0 Results</vt:lpstr>
      <vt:lpstr>Outline</vt:lpstr>
      <vt:lpstr>J1.3-06 Status</vt:lpstr>
      <vt:lpstr>J1.3-06 Lessons Learned</vt:lpstr>
      <vt:lpstr>F1.3-03 HOM Feedthrough Thermal Strap Loose</vt:lpstr>
      <vt:lpstr>F1.3-03 Lessons Learned</vt:lpstr>
      <vt:lpstr>F1.3-03 Cold Leak Developed</vt:lpstr>
      <vt:lpstr>F1.3-03 Lessons Learned</vt:lpstr>
      <vt:lpstr>F1.3-06 Fasteners Loosened</vt:lpstr>
      <vt:lpstr>F.13-06 Fastener Lessons Learned</vt:lpstr>
      <vt:lpstr>J1.3-09 and J1.3-11 Helium Vessel Bellows Damaged</vt:lpstr>
      <vt:lpstr>J1.3-09 and J1.3-11 Lessons Learned</vt:lpstr>
      <vt:lpstr>Outline</vt:lpstr>
      <vt:lpstr>Microphonics Sources and Mitigations</vt:lpstr>
      <vt:lpstr>Cryogenic Valve Plumbing – Improved Valve Stems</vt:lpstr>
      <vt:lpstr>Cryogenic Valve Plumbing – Reverse Flow Path</vt:lpstr>
      <vt:lpstr>Valve Modification Improvement</vt:lpstr>
      <vt:lpstr>Cryogenic Valve Plumbing – Cooldown Valve Leakage</vt:lpstr>
      <vt:lpstr>Cavity 1 Mechanical Connections – Mitigation Beamline Gate Valve Bellows</vt:lpstr>
      <vt:lpstr>Outline</vt:lpstr>
      <vt:lpstr>F1.3-05 and F1.3-06 Coupler Bellows Cracked during Transportation</vt:lpstr>
      <vt:lpstr>F1.3-05 and F1.3-06 Lessons Learned</vt:lpstr>
      <vt:lpstr>Summary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 2017 PowerPoint Template</dc:title>
  <dc:creator>Smitherum, Stefanie</dc:creator>
  <cp:lastModifiedBy>Genfa Wu</cp:lastModifiedBy>
  <cp:revision>98</cp:revision>
  <cp:lastPrinted>2009-07-27T17:31:51Z</cp:lastPrinted>
  <dcterms:created xsi:type="dcterms:W3CDTF">2016-07-29T17:18:15Z</dcterms:created>
  <dcterms:modified xsi:type="dcterms:W3CDTF">2018-09-07T06:23:02Z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0x01010060A72852D6E73E428A7641CF5E6FE0A7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