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2" r:id="rId2"/>
    <p:sldId id="256" r:id="rId3"/>
    <p:sldId id="258" r:id="rId4"/>
    <p:sldId id="260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14C7"/>
    <a:srgbClr val="FBA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2C18D-2192-45A9-B4CC-3787C6C153F4}" type="datetimeFigureOut">
              <a:rPr lang="fr-FR" smtClean="0"/>
              <a:t>28/08/2018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FD11B-B545-4EA6-91E3-27A1358DF6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337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FD11B-B545-4EA6-91E3-27A1358DF62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849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FD11B-B545-4EA6-91E3-27A1358DF62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849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FD11B-B545-4EA6-91E3-27A1358DF62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849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FD11B-B545-4EA6-91E3-27A1358DF62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602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FD11B-B545-4EA6-91E3-27A1358DF62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224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FD11B-B545-4EA6-91E3-27A1358DF62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5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FD11B-B545-4EA6-91E3-27A1358DF62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976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FD11B-B545-4EA6-91E3-27A1358DF62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830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FD11B-B545-4EA6-91E3-27A1358DF62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830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FD11B-B545-4EA6-91E3-27A1358DF62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849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FD11B-B545-4EA6-91E3-27A1358DF62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849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F80C-A1A0-4360-B4A3-9E3BBDDA7BC4}" type="datetimeFigureOut">
              <a:rPr lang="fr-FR" smtClean="0"/>
              <a:t>28/08/2018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8879-2C39-44E9-883C-70001D4C0B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5901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F80C-A1A0-4360-B4A3-9E3BBDDA7BC4}" type="datetimeFigureOut">
              <a:rPr lang="fr-FR" smtClean="0"/>
              <a:t>28/08/2018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8879-2C39-44E9-883C-70001D4C0B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786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F80C-A1A0-4360-B4A3-9E3BBDDA7BC4}" type="datetimeFigureOut">
              <a:rPr lang="fr-FR" smtClean="0"/>
              <a:t>28/08/2018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8879-2C39-44E9-883C-70001D4C0B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06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F80C-A1A0-4360-B4A3-9E3BBDDA7BC4}" type="datetimeFigureOut">
              <a:rPr lang="fr-FR" smtClean="0"/>
              <a:t>28/08/2018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8879-2C39-44E9-883C-70001D4C0B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393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F80C-A1A0-4360-B4A3-9E3BBDDA7BC4}" type="datetimeFigureOut">
              <a:rPr lang="fr-FR" smtClean="0"/>
              <a:t>28/08/2018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8879-2C39-44E9-883C-70001D4C0B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220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F80C-A1A0-4360-B4A3-9E3BBDDA7BC4}" type="datetimeFigureOut">
              <a:rPr lang="fr-FR" smtClean="0"/>
              <a:t>28/08/2018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8879-2C39-44E9-883C-70001D4C0B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825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F80C-A1A0-4360-B4A3-9E3BBDDA7BC4}" type="datetimeFigureOut">
              <a:rPr lang="fr-FR" smtClean="0"/>
              <a:t>28/08/2018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8879-2C39-44E9-883C-70001D4C0B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56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F80C-A1A0-4360-B4A3-9E3BBDDA7BC4}" type="datetimeFigureOut">
              <a:rPr lang="fr-FR" smtClean="0"/>
              <a:t>28/08/2018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8879-2C39-44E9-883C-70001D4C0B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201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F80C-A1A0-4360-B4A3-9E3BBDDA7BC4}" type="datetimeFigureOut">
              <a:rPr lang="fr-FR" smtClean="0"/>
              <a:t>28/08/2018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8879-2C39-44E9-883C-70001D4C0B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284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F80C-A1A0-4360-B4A3-9E3BBDDA7BC4}" type="datetimeFigureOut">
              <a:rPr lang="fr-FR" smtClean="0"/>
              <a:t>28/08/2018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8879-2C39-44E9-883C-70001D4C0B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4989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F80C-A1A0-4360-B4A3-9E3BBDDA7BC4}" type="datetimeFigureOut">
              <a:rPr lang="fr-FR" smtClean="0"/>
              <a:t>28/08/2018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8879-2C39-44E9-883C-70001D4C0B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660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6F80C-A1A0-4360-B4A3-9E3BBDDA7BC4}" type="datetimeFigureOut">
              <a:rPr lang="fr-FR" smtClean="0"/>
              <a:t>28/08/2018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48879-2C39-44E9-883C-70001D4C0B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97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fr-FR" dirty="0" smtClean="0"/>
              <a:t>WA105 LRO mezzanine STATUS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5656" y="2104256"/>
            <a:ext cx="6408712" cy="2044824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fr-FR" dirty="0" smtClean="0"/>
              <a:t>Modification input ADC (full-</a:t>
            </a:r>
            <a:r>
              <a:rPr lang="fr-FR" dirty="0" err="1" smtClean="0"/>
              <a:t>scale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Spare</a:t>
            </a:r>
            <a:endParaRPr lang="fr-FR" dirty="0" smtClean="0"/>
          </a:p>
          <a:p>
            <a:r>
              <a:rPr lang="fr-FR" dirty="0" smtClean="0"/>
              <a:t>Use in 6x6m Dune prototype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540464" y="4580731"/>
            <a:ext cx="2176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dirty="0" smtClean="0"/>
              <a:t>Cyril </a:t>
            </a:r>
            <a:r>
              <a:rPr lang="fr-FR" dirty="0" err="1" smtClean="0"/>
              <a:t>Drancourt</a:t>
            </a:r>
            <a:r>
              <a:rPr lang="fr-FR" dirty="0" smtClean="0"/>
              <a:t>, </a:t>
            </a:r>
            <a:r>
              <a:rPr lang="fr-FR" dirty="0" smtClean="0"/>
              <a:t>LAPP</a:t>
            </a:r>
            <a:endParaRPr lang="fr-FR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1619672" y="6211669"/>
            <a:ext cx="5791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Light Detection System </a:t>
            </a:r>
            <a:r>
              <a:rPr lang="en-US" b="1" i="1" dirty="0" smtClean="0"/>
              <a:t>Meeting  </a:t>
            </a:r>
            <a:r>
              <a:rPr lang="en-US" i="1" dirty="0" smtClean="0"/>
              <a:t>Thursday</a:t>
            </a:r>
            <a:r>
              <a:rPr lang="en-US" i="1" dirty="0"/>
              <a:t>, August 30, 2018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238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431" y="1"/>
            <a:ext cx="9099972" cy="548679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fr-FR" sz="3200" dirty="0" err="1" smtClean="0"/>
              <a:t>Attenuator</a:t>
            </a:r>
            <a:r>
              <a:rPr lang="fr-FR" sz="3200" dirty="0" smtClean="0"/>
              <a:t> </a:t>
            </a:r>
            <a:r>
              <a:rPr lang="fr-FR" sz="3200" dirty="0" err="1" smtClean="0"/>
              <a:t>choise</a:t>
            </a:r>
            <a:r>
              <a:rPr lang="fr-FR" sz="3200" dirty="0" smtClean="0"/>
              <a:t> : mini-circuit </a:t>
            </a:r>
            <a:r>
              <a:rPr lang="fr-FR" sz="3200" dirty="0" err="1" smtClean="0"/>
              <a:t>product</a:t>
            </a:r>
            <a:endParaRPr lang="fr-FR" sz="3200" dirty="0"/>
          </a:p>
        </p:txBody>
      </p:sp>
      <p:sp>
        <p:nvSpPr>
          <p:cNvPr id="81" name="ZoneTexte 80"/>
          <p:cNvSpPr txBox="1"/>
          <p:nvPr/>
        </p:nvSpPr>
        <p:spPr>
          <a:xfrm>
            <a:off x="16430" y="6525344"/>
            <a:ext cx="292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>
                <a:solidFill>
                  <a:schemeClr val="bg1">
                    <a:lumMod val="65000"/>
                  </a:schemeClr>
                </a:solidFill>
              </a:rPr>
              <a:t>30 aout 2018, cyril.drancourt@lapp.in2p3.fr</a:t>
            </a:r>
            <a:endParaRPr lang="fr-FR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63124"/>
            <a:ext cx="2542283" cy="168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50460"/>
            <a:ext cx="8950670" cy="400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37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431" y="1"/>
            <a:ext cx="9099972" cy="548679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fr-FR" sz="3200" dirty="0" smtClean="0"/>
              <a:t>LRO mezzanine(V2) </a:t>
            </a:r>
            <a:r>
              <a:rPr lang="fr-FR" sz="3200" dirty="0" err="1" smtClean="0"/>
              <a:t>spare</a:t>
            </a:r>
            <a:endParaRPr lang="fr-FR" sz="3200" dirty="0"/>
          </a:p>
        </p:txBody>
      </p:sp>
      <p:sp>
        <p:nvSpPr>
          <p:cNvPr id="81" name="ZoneTexte 80"/>
          <p:cNvSpPr txBox="1"/>
          <p:nvPr/>
        </p:nvSpPr>
        <p:spPr>
          <a:xfrm>
            <a:off x="16430" y="6525344"/>
            <a:ext cx="292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>
                <a:solidFill>
                  <a:schemeClr val="bg1">
                    <a:lumMod val="65000"/>
                  </a:schemeClr>
                </a:solidFill>
              </a:rPr>
              <a:t>30 aout 2018, cyril.drancourt@lapp.in2p3.fr</a:t>
            </a:r>
            <a:endParaRPr lang="fr-FR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81094" y="1484784"/>
            <a:ext cx="683244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 smtClean="0"/>
              <a:t>No </a:t>
            </a:r>
            <a:r>
              <a:rPr lang="fr-FR" b="1" u="sng" dirty="0" err="1" smtClean="0"/>
              <a:t>spare</a:t>
            </a:r>
            <a:r>
              <a:rPr lang="fr-FR" b="1" u="sng" dirty="0" smtClean="0"/>
              <a:t> in </a:t>
            </a:r>
            <a:r>
              <a:rPr lang="fr-FR" b="1" u="sng" dirty="0" err="1" smtClean="0"/>
              <a:t>product</a:t>
            </a:r>
            <a:r>
              <a:rPr lang="fr-FR" b="1" u="sng" dirty="0" smtClean="0"/>
              <a:t>, </a:t>
            </a:r>
            <a:r>
              <a:rPr lang="fr-FR" b="1" u="sng" dirty="0" err="1" smtClean="0"/>
              <a:t>because</a:t>
            </a:r>
            <a:r>
              <a:rPr lang="fr-FR" b="1" u="sng" dirty="0" smtClean="0"/>
              <a:t> no </a:t>
            </a:r>
            <a:r>
              <a:rPr lang="fr-FR" b="1" u="sng" dirty="0" err="1" smtClean="0"/>
              <a:t>july</a:t>
            </a:r>
            <a:r>
              <a:rPr lang="fr-FR" b="1" u="sng" dirty="0" smtClean="0"/>
              <a:t> confirmation </a:t>
            </a:r>
            <a:r>
              <a:rPr lang="fr-FR" b="1" u="sng" dirty="0" err="1" smtClean="0"/>
              <a:t>from</a:t>
            </a:r>
            <a:r>
              <a:rPr lang="fr-FR" b="1" u="sng" dirty="0" smtClean="0"/>
              <a:t> financer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Components in LAPP stock: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2 </a:t>
            </a:r>
            <a:r>
              <a:rPr lang="fr-FR" dirty="0" err="1" smtClean="0"/>
              <a:t>pcb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2 </a:t>
            </a:r>
            <a:r>
              <a:rPr lang="fr-FR" dirty="0" err="1" smtClean="0"/>
              <a:t>samtec</a:t>
            </a:r>
            <a:r>
              <a:rPr lang="fr-FR" dirty="0" smtClean="0"/>
              <a:t> </a:t>
            </a:r>
            <a:r>
              <a:rPr lang="fr-FR" dirty="0" err="1" smtClean="0"/>
              <a:t>board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20 </a:t>
            </a:r>
            <a:r>
              <a:rPr lang="fr-FR" dirty="0" err="1" smtClean="0"/>
              <a:t>wires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SMA-</a:t>
            </a:r>
            <a:r>
              <a:rPr lang="fr-FR" dirty="0" err="1" smtClean="0"/>
              <a:t>connector</a:t>
            </a:r>
            <a:endParaRPr lang="fr-F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2 </a:t>
            </a:r>
            <a:r>
              <a:rPr lang="fr-FR" dirty="0" err="1" smtClean="0"/>
              <a:t>catiroc</a:t>
            </a:r>
            <a:endParaRPr lang="fr-F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Some</a:t>
            </a:r>
            <a:r>
              <a:rPr lang="fr-FR" dirty="0" smtClean="0"/>
              <a:t> component </a:t>
            </a:r>
            <a:r>
              <a:rPr lang="fr-FR" dirty="0" err="1" smtClean="0"/>
              <a:t>rest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previous</a:t>
            </a:r>
            <a:r>
              <a:rPr lang="fr-FR" dirty="0" smtClean="0"/>
              <a:t> </a:t>
            </a:r>
            <a:r>
              <a:rPr lang="fr-FR" dirty="0" err="1" smtClean="0"/>
              <a:t>cabling</a:t>
            </a:r>
            <a:r>
              <a:rPr lang="fr-FR" dirty="0" smtClean="0"/>
              <a:t> (no </a:t>
            </a:r>
            <a:r>
              <a:rPr lang="fr-FR" dirty="0" err="1" smtClean="0"/>
              <a:t>inventory</a:t>
            </a:r>
            <a:r>
              <a:rPr lang="fr-FR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Cost</a:t>
            </a:r>
            <a:r>
              <a:rPr lang="fr-FR" dirty="0" smtClean="0"/>
              <a:t> estimation to have 2 </a:t>
            </a:r>
            <a:r>
              <a:rPr lang="fr-FR" dirty="0" err="1" smtClean="0"/>
              <a:t>spares</a:t>
            </a:r>
            <a:r>
              <a:rPr lang="fr-FR" dirty="0" smtClean="0"/>
              <a:t> (</a:t>
            </a:r>
            <a:r>
              <a:rPr lang="fr-FR" b="1" u="sng" dirty="0" err="1" smtClean="0"/>
              <a:t>without</a:t>
            </a:r>
            <a:r>
              <a:rPr lang="fr-FR" b="1" u="sng" dirty="0" smtClean="0"/>
              <a:t> modification</a:t>
            </a:r>
            <a:r>
              <a:rPr lang="fr-FR" dirty="0" smtClean="0"/>
              <a:t>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Cabling</a:t>
            </a:r>
            <a:r>
              <a:rPr lang="fr-FR" dirty="0" smtClean="0"/>
              <a:t>:  800€ (if </a:t>
            </a:r>
            <a:r>
              <a:rPr lang="fr-FR" dirty="0" err="1" smtClean="0"/>
              <a:t>same</a:t>
            </a:r>
            <a:r>
              <a:rPr lang="fr-FR" dirty="0" smtClean="0"/>
              <a:t> manufacture to </a:t>
            </a:r>
            <a:r>
              <a:rPr lang="fr-FR" dirty="0" err="1" smtClean="0"/>
              <a:t>reuse</a:t>
            </a:r>
            <a:r>
              <a:rPr lang="fr-FR" dirty="0" smtClean="0"/>
              <a:t> </a:t>
            </a:r>
            <a:r>
              <a:rPr lang="fr-FR" dirty="0" err="1" smtClean="0"/>
              <a:t>tools</a:t>
            </a:r>
            <a:r>
              <a:rPr lang="fr-FR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Components:  (</a:t>
            </a:r>
            <a:r>
              <a:rPr lang="fr-FR" dirty="0" err="1" smtClean="0"/>
              <a:t>see</a:t>
            </a:r>
            <a:r>
              <a:rPr lang="fr-FR" dirty="0" smtClean="0"/>
              <a:t> APC 2016 command) – 50%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537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431" y="1"/>
            <a:ext cx="9099972" cy="548679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fr-FR" sz="3200" dirty="0" err="1" smtClean="0"/>
              <a:t>Next</a:t>
            </a:r>
            <a:r>
              <a:rPr lang="fr-FR" sz="3200" dirty="0" smtClean="0"/>
              <a:t> LRO </a:t>
            </a:r>
            <a:r>
              <a:rPr lang="fr-FR" sz="3200" dirty="0" err="1" smtClean="0"/>
              <a:t>board</a:t>
            </a:r>
            <a:endParaRPr lang="fr-FR" sz="3200" dirty="0"/>
          </a:p>
        </p:txBody>
      </p:sp>
      <p:sp>
        <p:nvSpPr>
          <p:cNvPr id="81" name="ZoneTexte 80"/>
          <p:cNvSpPr txBox="1"/>
          <p:nvPr/>
        </p:nvSpPr>
        <p:spPr>
          <a:xfrm>
            <a:off x="16430" y="6525344"/>
            <a:ext cx="292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>
                <a:solidFill>
                  <a:schemeClr val="bg1">
                    <a:lumMod val="65000"/>
                  </a:schemeClr>
                </a:solidFill>
              </a:rPr>
              <a:t>30 aout 2018, cyril.drancourt@lapp.in2p3.fr</a:t>
            </a:r>
            <a:endParaRPr lang="fr-FR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77038" y="1484784"/>
            <a:ext cx="779271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Permit to </a:t>
            </a:r>
            <a:r>
              <a:rPr lang="fr-FR" dirty="0" err="1" smtClean="0"/>
              <a:t>validate</a:t>
            </a:r>
            <a:r>
              <a:rPr lang="fr-FR" dirty="0" smtClean="0"/>
              <a:t> the front end LRO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Aquisition</a:t>
            </a:r>
            <a:r>
              <a:rPr lang="fr-FR" dirty="0" smtClean="0"/>
              <a:t> </a:t>
            </a:r>
            <a:r>
              <a:rPr lang="fr-FR" dirty="0" err="1" smtClean="0"/>
              <a:t>standalone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To </a:t>
            </a:r>
            <a:r>
              <a:rPr lang="fr-FR" dirty="0" err="1" smtClean="0"/>
              <a:t>include</a:t>
            </a:r>
            <a:r>
              <a:rPr lang="fr-FR" dirty="0" smtClean="0"/>
              <a:t> in global WA105 DAQ,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constraint</a:t>
            </a:r>
            <a:r>
              <a:rPr lang="fr-FR" dirty="0" smtClean="0"/>
              <a:t>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MCH2 slot </a:t>
            </a:r>
            <a:r>
              <a:rPr lang="fr-FR" dirty="0" err="1" smtClean="0"/>
              <a:t>occuped</a:t>
            </a:r>
            <a:r>
              <a:rPr lang="fr-FR" dirty="0" smtClean="0"/>
              <a:t> by white </a:t>
            </a:r>
            <a:r>
              <a:rPr lang="fr-FR" dirty="0" err="1" smtClean="0"/>
              <a:t>rabbit</a:t>
            </a:r>
            <a:r>
              <a:rPr lang="fr-FR" dirty="0" smtClean="0"/>
              <a:t> slave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Fine / </a:t>
            </a:r>
            <a:r>
              <a:rPr lang="fr-FR" dirty="0" err="1" smtClean="0"/>
              <a:t>stratix</a:t>
            </a:r>
            <a:r>
              <a:rPr lang="fr-FR" dirty="0" smtClean="0"/>
              <a:t> communication on </a:t>
            </a:r>
            <a:r>
              <a:rPr lang="fr-FR" dirty="0" err="1" smtClean="0"/>
              <a:t>bittware</a:t>
            </a:r>
            <a:r>
              <a:rPr lang="fr-FR" dirty="0" smtClean="0"/>
              <a:t> </a:t>
            </a:r>
            <a:r>
              <a:rPr lang="fr-FR" dirty="0" err="1" smtClean="0"/>
              <a:t>board</a:t>
            </a:r>
            <a:r>
              <a:rPr lang="fr-FR" dirty="0" smtClean="0"/>
              <a:t> in </a:t>
            </a:r>
            <a:r>
              <a:rPr lang="fr-FR" dirty="0" err="1" smtClean="0"/>
              <a:t>this</a:t>
            </a:r>
            <a:r>
              <a:rPr lang="fr-FR" dirty="0" smtClean="0"/>
              <a:t> case must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endParaRPr lang="fr-FR" dirty="0" smtClean="0"/>
          </a:p>
          <a:p>
            <a:pPr lvl="1"/>
            <a:r>
              <a:rPr lang="fr-FR" dirty="0" smtClean="0"/>
              <a:t>         -&gt; a lot of </a:t>
            </a:r>
            <a:r>
              <a:rPr lang="fr-FR" dirty="0" err="1" smtClean="0"/>
              <a:t>work</a:t>
            </a:r>
            <a:r>
              <a:rPr lang="fr-FR" dirty="0" smtClean="0"/>
              <a:t>, no </a:t>
            </a:r>
            <a:r>
              <a:rPr lang="fr-FR" dirty="0" err="1" smtClean="0"/>
              <a:t>implementation</a:t>
            </a:r>
            <a:r>
              <a:rPr lang="fr-FR" dirty="0" smtClean="0"/>
              <a:t> </a:t>
            </a:r>
            <a:r>
              <a:rPr lang="fr-FR" dirty="0" err="1" smtClean="0"/>
              <a:t>available</a:t>
            </a:r>
            <a:r>
              <a:rPr lang="fr-FR" dirty="0" smtClean="0"/>
              <a:t> by IPNL.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Link 1Mb/s must </a:t>
            </a:r>
            <a:r>
              <a:rPr lang="fr-FR" dirty="0" err="1" smtClean="0"/>
              <a:t>be</a:t>
            </a:r>
            <a:r>
              <a:rPr lang="fr-FR" dirty="0" smtClean="0"/>
              <a:t> change to 10Mb/s (port 4,5,6,7 on µTCA)</a:t>
            </a:r>
          </a:p>
          <a:p>
            <a:pPr lvl="1"/>
            <a:r>
              <a:rPr lang="fr-FR" dirty="0"/>
              <a:t> </a:t>
            </a:r>
            <a:r>
              <a:rPr lang="fr-FR" dirty="0" smtClean="0"/>
              <a:t>        -&gt; </a:t>
            </a:r>
            <a:r>
              <a:rPr lang="fr-FR" dirty="0" err="1" smtClean="0"/>
              <a:t>complex</a:t>
            </a:r>
            <a:r>
              <a:rPr lang="fr-FR" dirty="0" smtClean="0"/>
              <a:t> </a:t>
            </a:r>
            <a:r>
              <a:rPr lang="fr-FR" dirty="0" err="1" smtClean="0"/>
              <a:t>changment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39552" y="1124744"/>
            <a:ext cx="2560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err="1" smtClean="0"/>
              <a:t>Actual</a:t>
            </a:r>
            <a:r>
              <a:rPr lang="fr-FR" b="1" u="sng" dirty="0" smtClean="0"/>
              <a:t> Mezzanine </a:t>
            </a:r>
            <a:r>
              <a:rPr lang="fr-FR" b="1" u="sng" dirty="0" err="1" smtClean="0"/>
              <a:t>Board</a:t>
            </a:r>
            <a:r>
              <a:rPr lang="fr-FR" b="1" u="sng" dirty="0" smtClean="0"/>
              <a:t>:</a:t>
            </a:r>
            <a:endParaRPr lang="fr-FR" b="1" u="sng" dirty="0"/>
          </a:p>
        </p:txBody>
      </p:sp>
      <p:sp>
        <p:nvSpPr>
          <p:cNvPr id="6" name="ZoneTexte 5"/>
          <p:cNvSpPr txBox="1"/>
          <p:nvPr/>
        </p:nvSpPr>
        <p:spPr>
          <a:xfrm>
            <a:off x="977038" y="5022468"/>
            <a:ext cx="59315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Permit to have </a:t>
            </a:r>
            <a:r>
              <a:rPr lang="fr-FR" dirty="0" err="1" smtClean="0"/>
              <a:t>facility</a:t>
            </a:r>
            <a:r>
              <a:rPr lang="fr-FR" dirty="0" smtClean="0"/>
              <a:t> to </a:t>
            </a:r>
            <a:r>
              <a:rPr lang="fr-FR" dirty="0" err="1" smtClean="0"/>
              <a:t>include</a:t>
            </a:r>
            <a:r>
              <a:rPr lang="fr-FR" dirty="0" smtClean="0"/>
              <a:t> LRO in global WA105 DAQ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Must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start</a:t>
            </a:r>
            <a:r>
              <a:rPr lang="fr-FR" dirty="0" smtClean="0"/>
              <a:t> </a:t>
            </a:r>
            <a:r>
              <a:rPr lang="fr-FR" dirty="0" err="1" smtClean="0"/>
              <a:t>after</a:t>
            </a:r>
            <a:r>
              <a:rPr lang="fr-FR" dirty="0" smtClean="0"/>
              <a:t> front end LRO design validation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CAO in standby </a:t>
            </a:r>
            <a:r>
              <a:rPr lang="fr-FR" dirty="0" err="1" smtClean="0"/>
              <a:t>since</a:t>
            </a:r>
            <a:r>
              <a:rPr lang="fr-FR" dirty="0" smtClean="0"/>
              <a:t> </a:t>
            </a:r>
            <a:r>
              <a:rPr lang="fr-FR" dirty="0" err="1" smtClean="0"/>
              <a:t>january</a:t>
            </a:r>
            <a:r>
              <a:rPr lang="fr-FR" dirty="0" smtClean="0"/>
              <a:t> 2018, </a:t>
            </a:r>
            <a:r>
              <a:rPr lang="fr-FR" dirty="0" err="1" smtClean="0"/>
              <a:t>ready</a:t>
            </a:r>
            <a:r>
              <a:rPr lang="fr-FR" dirty="0" smtClean="0"/>
              <a:t> to </a:t>
            </a:r>
            <a:r>
              <a:rPr lang="fr-FR" dirty="0" err="1" smtClean="0"/>
              <a:t>start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95536" y="4653136"/>
            <a:ext cx="1684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err="1" smtClean="0"/>
              <a:t>Next</a:t>
            </a:r>
            <a:r>
              <a:rPr lang="fr-FR" b="1" u="sng" dirty="0" smtClean="0"/>
              <a:t> LRO </a:t>
            </a:r>
            <a:r>
              <a:rPr lang="fr-FR" b="1" u="sng" dirty="0" err="1" smtClean="0"/>
              <a:t>board</a:t>
            </a: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429299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004048" y="692696"/>
            <a:ext cx="3960440" cy="21602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FE_LRO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431" y="1"/>
            <a:ext cx="9099972" cy="548679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fr-FR" sz="3200" dirty="0" err="1" smtClean="0"/>
              <a:t>Actual</a:t>
            </a:r>
            <a:r>
              <a:rPr lang="fr-FR" sz="3200" dirty="0" smtClean="0"/>
              <a:t> design </a:t>
            </a:r>
            <a:r>
              <a:rPr lang="fr-FR" sz="3200" dirty="0"/>
              <a:t>of PMT signal </a:t>
            </a:r>
            <a:r>
              <a:rPr lang="fr-FR" sz="3200" dirty="0" smtClean="0"/>
              <a:t>on FE_LRO WA105 </a:t>
            </a:r>
            <a:r>
              <a:rPr lang="fr-FR" sz="3200" dirty="0" err="1" smtClean="0"/>
              <a:t>board</a:t>
            </a:r>
            <a:endParaRPr lang="fr-FR" sz="3200" dirty="0"/>
          </a:p>
        </p:txBody>
      </p:sp>
      <p:sp>
        <p:nvSpPr>
          <p:cNvPr id="4" name="Corde 3"/>
          <p:cNvSpPr/>
          <p:nvPr/>
        </p:nvSpPr>
        <p:spPr>
          <a:xfrm rot="17429121">
            <a:off x="490442" y="895896"/>
            <a:ext cx="576064" cy="648072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691680" y="836712"/>
            <a:ext cx="122413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splitter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491880" y="692696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HT</a:t>
            </a:r>
          </a:p>
          <a:p>
            <a:pPr algn="ctr"/>
            <a:r>
              <a:rPr lang="fr-FR" dirty="0" smtClean="0"/>
              <a:t>Power</a:t>
            </a:r>
            <a:endParaRPr lang="fr-FR" dirty="0"/>
          </a:p>
        </p:txBody>
      </p:sp>
      <p:cxnSp>
        <p:nvCxnSpPr>
          <p:cNvPr id="18" name="Connecteur en angle 17"/>
          <p:cNvCxnSpPr>
            <a:stCxn id="6" idx="1"/>
            <a:endCxn id="5" idx="3"/>
          </p:cNvCxnSpPr>
          <p:nvPr/>
        </p:nvCxnSpPr>
        <p:spPr>
          <a:xfrm rot="10800000" flipV="1">
            <a:off x="2915816" y="908720"/>
            <a:ext cx="576064" cy="3600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en angle 19"/>
          <p:cNvCxnSpPr>
            <a:stCxn id="4" idx="2"/>
            <a:endCxn id="5" idx="1"/>
          </p:cNvCxnSpPr>
          <p:nvPr/>
        </p:nvCxnSpPr>
        <p:spPr>
          <a:xfrm rot="5400000" flipH="1" flipV="1">
            <a:off x="1150770" y="559159"/>
            <a:ext cx="155345" cy="926476"/>
          </a:xfrm>
          <a:prstGeom prst="bentConnector4">
            <a:avLst>
              <a:gd name="adj1" fmla="val 147156"/>
              <a:gd name="adj2" fmla="val 662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292080" y="1147924"/>
            <a:ext cx="1584176" cy="912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AD8137 ampli</a:t>
            </a:r>
          </a:p>
          <a:p>
            <a:pPr algn="ctr"/>
            <a:r>
              <a:rPr lang="fr-FR" sz="1000" dirty="0" err="1" smtClean="0"/>
              <a:t>Unipolair</a:t>
            </a:r>
            <a:r>
              <a:rPr lang="fr-FR" sz="1000" dirty="0" smtClean="0"/>
              <a:t> &gt; </a:t>
            </a:r>
            <a:r>
              <a:rPr lang="fr-FR" sz="1000" dirty="0" err="1" smtClean="0"/>
              <a:t>differential</a:t>
            </a:r>
            <a:endParaRPr lang="fr-FR" sz="1000" dirty="0"/>
          </a:p>
        </p:txBody>
      </p:sp>
      <p:sp>
        <p:nvSpPr>
          <p:cNvPr id="24" name="Rectangle 23"/>
          <p:cNvSpPr/>
          <p:nvPr/>
        </p:nvSpPr>
        <p:spPr>
          <a:xfrm>
            <a:off x="7740352" y="1052736"/>
            <a:ext cx="100811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 smtClean="0"/>
              <a:t>ADC AD9249</a:t>
            </a:r>
          </a:p>
          <a:p>
            <a:pPr algn="r"/>
            <a:r>
              <a:rPr lang="fr-FR" dirty="0" smtClean="0"/>
              <a:t>14bits</a:t>
            </a:r>
            <a:endParaRPr lang="fr-FR" dirty="0"/>
          </a:p>
        </p:txBody>
      </p:sp>
      <p:cxnSp>
        <p:nvCxnSpPr>
          <p:cNvPr id="26" name="Connecteur en angle 25"/>
          <p:cNvCxnSpPr>
            <a:stCxn id="21" idx="3"/>
            <a:endCxn id="24" idx="1"/>
          </p:cNvCxnSpPr>
          <p:nvPr/>
        </p:nvCxnSpPr>
        <p:spPr>
          <a:xfrm>
            <a:off x="6876256" y="1604386"/>
            <a:ext cx="864096" cy="24414"/>
          </a:xfrm>
          <a:prstGeom prst="bentConnector3">
            <a:avLst/>
          </a:prstGeom>
          <a:ln w="38100" cmpd="dbl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en angle 29"/>
          <p:cNvCxnSpPr>
            <a:stCxn id="5" idx="2"/>
            <a:endCxn id="21" idx="1"/>
          </p:cNvCxnSpPr>
          <p:nvPr/>
        </p:nvCxnSpPr>
        <p:spPr>
          <a:xfrm rot="16200000" flipH="1">
            <a:off x="3522089" y="-165605"/>
            <a:ext cx="551650" cy="298833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458870" y="1579300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PMT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1515511" y="3476479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0</a:t>
            </a:r>
            <a:r>
              <a:rPr lang="fr-FR" dirty="0" smtClean="0"/>
              <a:t>v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700134" y="3972308"/>
            <a:ext cx="1313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-</a:t>
            </a:r>
            <a:r>
              <a:rPr lang="fr-FR" dirty="0" err="1" smtClean="0"/>
              <a:t>Vmax</a:t>
            </a:r>
            <a:r>
              <a:rPr lang="fr-FR" dirty="0" smtClean="0"/>
              <a:t> = -1V</a:t>
            </a:r>
            <a:endParaRPr lang="fr-FR" dirty="0"/>
          </a:p>
        </p:txBody>
      </p:sp>
      <p:cxnSp>
        <p:nvCxnSpPr>
          <p:cNvPr id="36" name="Connecteur droit avec flèche 35"/>
          <p:cNvCxnSpPr/>
          <p:nvPr/>
        </p:nvCxnSpPr>
        <p:spPr>
          <a:xfrm flipV="1">
            <a:off x="7092280" y="1700808"/>
            <a:ext cx="360040" cy="17588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7668344" y="1340768"/>
            <a:ext cx="27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00B050"/>
                </a:solidFill>
              </a:rPr>
              <a:t>+</a:t>
            </a:r>
          </a:p>
          <a:p>
            <a:r>
              <a:rPr lang="fr-FR" sz="14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51" name="Forme libre 50"/>
          <p:cNvSpPr/>
          <p:nvPr/>
        </p:nvSpPr>
        <p:spPr>
          <a:xfrm>
            <a:off x="1956657" y="3612196"/>
            <a:ext cx="694181" cy="544778"/>
          </a:xfrm>
          <a:custGeom>
            <a:avLst/>
            <a:gdLst>
              <a:gd name="connsiteX0" fmla="*/ 0 w 1843872"/>
              <a:gd name="connsiteY0" fmla="*/ 13407 h 544778"/>
              <a:gd name="connsiteX1" fmla="*/ 351692 w 1843872"/>
              <a:gd name="connsiteY1" fmla="*/ 48577 h 544778"/>
              <a:gd name="connsiteX2" fmla="*/ 557683 w 1843872"/>
              <a:gd name="connsiteY2" fmla="*/ 339979 h 544778"/>
              <a:gd name="connsiteX3" fmla="*/ 753626 w 1843872"/>
              <a:gd name="connsiteY3" fmla="*/ 535922 h 544778"/>
              <a:gd name="connsiteX4" fmla="*/ 1266092 w 1843872"/>
              <a:gd name="connsiteY4" fmla="*/ 48577 h 544778"/>
              <a:gd name="connsiteX5" fmla="*/ 1597688 w 1843872"/>
              <a:gd name="connsiteY5" fmla="*/ 13407 h 544778"/>
              <a:gd name="connsiteX6" fmla="*/ 1843872 w 1843872"/>
              <a:gd name="connsiteY6" fmla="*/ 13407 h 54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3872" h="544778">
                <a:moveTo>
                  <a:pt x="0" y="13407"/>
                </a:moveTo>
                <a:cubicBezTo>
                  <a:pt x="129372" y="3777"/>
                  <a:pt x="258745" y="-5852"/>
                  <a:pt x="351692" y="48577"/>
                </a:cubicBezTo>
                <a:cubicBezTo>
                  <a:pt x="444639" y="103006"/>
                  <a:pt x="490694" y="258755"/>
                  <a:pt x="557683" y="339979"/>
                </a:cubicBezTo>
                <a:cubicBezTo>
                  <a:pt x="624672" y="421203"/>
                  <a:pt x="635558" y="584489"/>
                  <a:pt x="753626" y="535922"/>
                </a:cubicBezTo>
                <a:cubicBezTo>
                  <a:pt x="871694" y="487355"/>
                  <a:pt x="1125415" y="135663"/>
                  <a:pt x="1266092" y="48577"/>
                </a:cubicBezTo>
                <a:cubicBezTo>
                  <a:pt x="1406769" y="-38509"/>
                  <a:pt x="1501391" y="19269"/>
                  <a:pt x="1597688" y="13407"/>
                </a:cubicBezTo>
                <a:cubicBezTo>
                  <a:pt x="1693985" y="7545"/>
                  <a:pt x="1768928" y="10476"/>
                  <a:pt x="1843872" y="1340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Forme libre 51"/>
          <p:cNvSpPr/>
          <p:nvPr/>
        </p:nvSpPr>
        <p:spPr>
          <a:xfrm>
            <a:off x="6868995" y="3933056"/>
            <a:ext cx="694181" cy="272390"/>
          </a:xfrm>
          <a:custGeom>
            <a:avLst/>
            <a:gdLst>
              <a:gd name="connsiteX0" fmla="*/ 0 w 1843872"/>
              <a:gd name="connsiteY0" fmla="*/ 13407 h 544778"/>
              <a:gd name="connsiteX1" fmla="*/ 351692 w 1843872"/>
              <a:gd name="connsiteY1" fmla="*/ 48577 h 544778"/>
              <a:gd name="connsiteX2" fmla="*/ 557683 w 1843872"/>
              <a:gd name="connsiteY2" fmla="*/ 339979 h 544778"/>
              <a:gd name="connsiteX3" fmla="*/ 753626 w 1843872"/>
              <a:gd name="connsiteY3" fmla="*/ 535922 h 544778"/>
              <a:gd name="connsiteX4" fmla="*/ 1266092 w 1843872"/>
              <a:gd name="connsiteY4" fmla="*/ 48577 h 544778"/>
              <a:gd name="connsiteX5" fmla="*/ 1597688 w 1843872"/>
              <a:gd name="connsiteY5" fmla="*/ 13407 h 544778"/>
              <a:gd name="connsiteX6" fmla="*/ 1843872 w 1843872"/>
              <a:gd name="connsiteY6" fmla="*/ 13407 h 54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3872" h="544778">
                <a:moveTo>
                  <a:pt x="0" y="13407"/>
                </a:moveTo>
                <a:cubicBezTo>
                  <a:pt x="129372" y="3777"/>
                  <a:pt x="258745" y="-5852"/>
                  <a:pt x="351692" y="48577"/>
                </a:cubicBezTo>
                <a:cubicBezTo>
                  <a:pt x="444639" y="103006"/>
                  <a:pt x="490694" y="258755"/>
                  <a:pt x="557683" y="339979"/>
                </a:cubicBezTo>
                <a:cubicBezTo>
                  <a:pt x="624672" y="421203"/>
                  <a:pt x="635558" y="584489"/>
                  <a:pt x="753626" y="535922"/>
                </a:cubicBezTo>
                <a:cubicBezTo>
                  <a:pt x="871694" y="487355"/>
                  <a:pt x="1125415" y="135663"/>
                  <a:pt x="1266092" y="48577"/>
                </a:cubicBezTo>
                <a:cubicBezTo>
                  <a:pt x="1406769" y="-38509"/>
                  <a:pt x="1501391" y="19269"/>
                  <a:pt x="1597688" y="13407"/>
                </a:cubicBezTo>
                <a:cubicBezTo>
                  <a:pt x="1693985" y="7545"/>
                  <a:pt x="1768928" y="10476"/>
                  <a:pt x="1843872" y="1340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Forme libre 52"/>
          <p:cNvSpPr/>
          <p:nvPr/>
        </p:nvSpPr>
        <p:spPr>
          <a:xfrm rot="10800000" flipH="1">
            <a:off x="6868996" y="3573016"/>
            <a:ext cx="707131" cy="272389"/>
          </a:xfrm>
          <a:custGeom>
            <a:avLst/>
            <a:gdLst>
              <a:gd name="connsiteX0" fmla="*/ 0 w 1843872"/>
              <a:gd name="connsiteY0" fmla="*/ 13407 h 544778"/>
              <a:gd name="connsiteX1" fmla="*/ 351692 w 1843872"/>
              <a:gd name="connsiteY1" fmla="*/ 48577 h 544778"/>
              <a:gd name="connsiteX2" fmla="*/ 557683 w 1843872"/>
              <a:gd name="connsiteY2" fmla="*/ 339979 h 544778"/>
              <a:gd name="connsiteX3" fmla="*/ 753626 w 1843872"/>
              <a:gd name="connsiteY3" fmla="*/ 535922 h 544778"/>
              <a:gd name="connsiteX4" fmla="*/ 1266092 w 1843872"/>
              <a:gd name="connsiteY4" fmla="*/ 48577 h 544778"/>
              <a:gd name="connsiteX5" fmla="*/ 1597688 w 1843872"/>
              <a:gd name="connsiteY5" fmla="*/ 13407 h 544778"/>
              <a:gd name="connsiteX6" fmla="*/ 1843872 w 1843872"/>
              <a:gd name="connsiteY6" fmla="*/ 13407 h 54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3872" h="544778">
                <a:moveTo>
                  <a:pt x="0" y="13407"/>
                </a:moveTo>
                <a:cubicBezTo>
                  <a:pt x="129372" y="3777"/>
                  <a:pt x="258745" y="-5852"/>
                  <a:pt x="351692" y="48577"/>
                </a:cubicBezTo>
                <a:cubicBezTo>
                  <a:pt x="444639" y="103006"/>
                  <a:pt x="490694" y="258755"/>
                  <a:pt x="557683" y="339979"/>
                </a:cubicBezTo>
                <a:cubicBezTo>
                  <a:pt x="624672" y="421203"/>
                  <a:pt x="635558" y="584489"/>
                  <a:pt x="753626" y="535922"/>
                </a:cubicBezTo>
                <a:cubicBezTo>
                  <a:pt x="871694" y="487355"/>
                  <a:pt x="1125415" y="135663"/>
                  <a:pt x="1266092" y="48577"/>
                </a:cubicBezTo>
                <a:cubicBezTo>
                  <a:pt x="1406769" y="-38509"/>
                  <a:pt x="1501391" y="19269"/>
                  <a:pt x="1597688" y="13407"/>
                </a:cubicBezTo>
                <a:cubicBezTo>
                  <a:pt x="1693985" y="7545"/>
                  <a:pt x="1768928" y="10476"/>
                  <a:pt x="1843872" y="1340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/>
          <p:cNvSpPr txBox="1"/>
          <p:nvPr/>
        </p:nvSpPr>
        <p:spPr>
          <a:xfrm>
            <a:off x="6457552" y="3884585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V+</a:t>
            </a:r>
            <a:endParaRPr lang="fr-FR" dirty="0"/>
          </a:p>
        </p:txBody>
      </p:sp>
      <p:sp>
        <p:nvSpPr>
          <p:cNvPr id="55" name="ZoneTexte 54"/>
          <p:cNvSpPr txBox="1"/>
          <p:nvPr/>
        </p:nvSpPr>
        <p:spPr>
          <a:xfrm>
            <a:off x="6479994" y="3541648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V-</a:t>
            </a:r>
            <a:endParaRPr lang="fr-FR" dirty="0"/>
          </a:p>
        </p:txBody>
      </p:sp>
      <p:sp>
        <p:nvSpPr>
          <p:cNvPr id="56" name="Rectangle 55"/>
          <p:cNvSpPr/>
          <p:nvPr/>
        </p:nvSpPr>
        <p:spPr>
          <a:xfrm>
            <a:off x="5652120" y="2424544"/>
            <a:ext cx="864096" cy="284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/>
              <a:t>Offset = </a:t>
            </a:r>
            <a:r>
              <a:rPr lang="fr-FR" sz="900" dirty="0" err="1" smtClean="0"/>
              <a:t>Vocm</a:t>
            </a:r>
            <a:endParaRPr lang="fr-FR" sz="900" dirty="0" smtClean="0"/>
          </a:p>
          <a:p>
            <a:pPr algn="ctr"/>
            <a:r>
              <a:rPr lang="fr-FR" sz="900" dirty="0" smtClean="0"/>
              <a:t>= 0,9v</a:t>
            </a:r>
            <a:endParaRPr lang="fr-FR" sz="900" dirty="0"/>
          </a:p>
        </p:txBody>
      </p:sp>
      <p:cxnSp>
        <p:nvCxnSpPr>
          <p:cNvPr id="58" name="Connecteur en angle 57"/>
          <p:cNvCxnSpPr>
            <a:stCxn id="56" idx="0"/>
            <a:endCxn id="21" idx="2"/>
          </p:cNvCxnSpPr>
          <p:nvPr/>
        </p:nvCxnSpPr>
        <p:spPr>
          <a:xfrm rot="5400000" flipH="1" flipV="1">
            <a:off x="5902320" y="2242696"/>
            <a:ext cx="363696" cy="127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7602621" y="3710738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rgbClr val="FF0000"/>
                </a:solidFill>
              </a:rPr>
              <a:t>0,9v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7628688" y="3449540"/>
            <a:ext cx="6543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rgbClr val="FF0000"/>
                </a:solidFill>
              </a:rPr>
              <a:t>1,4v max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7602621" y="3828934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rgbClr val="00B050"/>
                </a:solidFill>
              </a:rPr>
              <a:t>0,9v</a:t>
            </a:r>
            <a:endParaRPr lang="fr-FR" sz="1000" dirty="0">
              <a:solidFill>
                <a:srgbClr val="00B050"/>
              </a:solidFill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7563176" y="4077072"/>
            <a:ext cx="6335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rgbClr val="00B050"/>
                </a:solidFill>
              </a:rPr>
              <a:t>0,4v min</a:t>
            </a:r>
            <a:endParaRPr lang="fr-FR" sz="1000" dirty="0">
              <a:solidFill>
                <a:srgbClr val="00B050"/>
              </a:solidFill>
            </a:endParaRPr>
          </a:p>
        </p:txBody>
      </p:sp>
      <p:cxnSp>
        <p:nvCxnSpPr>
          <p:cNvPr id="63" name="Connecteur droit avec flèche 62"/>
          <p:cNvCxnSpPr/>
          <p:nvPr/>
        </p:nvCxnSpPr>
        <p:spPr>
          <a:xfrm flipV="1">
            <a:off x="2195736" y="1775576"/>
            <a:ext cx="576064" cy="17009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>
            <a:endCxn id="61" idx="3"/>
          </p:cNvCxnSpPr>
          <p:nvPr/>
        </p:nvCxnSpPr>
        <p:spPr>
          <a:xfrm flipH="1" flipV="1">
            <a:off x="8008501" y="3952045"/>
            <a:ext cx="199903" cy="624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/>
        </p:nvSpPr>
        <p:spPr>
          <a:xfrm>
            <a:off x="8133442" y="3816422"/>
            <a:ext cx="990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Common mode</a:t>
            </a:r>
          </a:p>
          <a:p>
            <a:r>
              <a:rPr lang="fr-FR" sz="1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Offset</a:t>
            </a:r>
          </a:p>
        </p:txBody>
      </p:sp>
      <p:cxnSp>
        <p:nvCxnSpPr>
          <p:cNvPr id="67" name="Connecteur droit avec flèche 66"/>
          <p:cNvCxnSpPr/>
          <p:nvPr/>
        </p:nvCxnSpPr>
        <p:spPr>
          <a:xfrm>
            <a:off x="6300192" y="3805854"/>
            <a:ext cx="0" cy="1888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ZoneTexte 67"/>
          <p:cNvSpPr txBox="1"/>
          <p:nvPr/>
        </p:nvSpPr>
        <p:spPr>
          <a:xfrm>
            <a:off x="5148064" y="3717032"/>
            <a:ext cx="884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Differential</a:t>
            </a:r>
            <a:r>
              <a:rPr lang="fr-FR" sz="1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offset </a:t>
            </a:r>
            <a:r>
              <a:rPr lang="fr-FR" sz="1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= </a:t>
            </a:r>
            <a:r>
              <a:rPr lang="fr-FR" sz="1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0v</a:t>
            </a:r>
            <a:endParaRPr lang="fr-FR" sz="1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71" name="Connecteur droit avec flèche 70"/>
          <p:cNvCxnSpPr/>
          <p:nvPr/>
        </p:nvCxnSpPr>
        <p:spPr>
          <a:xfrm>
            <a:off x="7129200" y="4253917"/>
            <a:ext cx="446927" cy="12633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>
            <a:stCxn id="54" idx="3"/>
          </p:cNvCxnSpPr>
          <p:nvPr/>
        </p:nvCxnSpPr>
        <p:spPr>
          <a:xfrm flipH="1">
            <a:off x="6516216" y="4069251"/>
            <a:ext cx="372864" cy="14479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/>
        </p:nvSpPr>
        <p:spPr>
          <a:xfrm>
            <a:off x="5796136" y="5589240"/>
            <a:ext cx="1168910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V+ - V- =0</a:t>
            </a:r>
          </a:p>
          <a:p>
            <a:r>
              <a:rPr lang="fr-FR" sz="1000" dirty="0" smtClean="0"/>
              <a:t>ADC value</a:t>
            </a:r>
          </a:p>
          <a:p>
            <a:r>
              <a:rPr lang="fr-FR" sz="1000" dirty="0" smtClean="0"/>
              <a:t>=</a:t>
            </a:r>
            <a:r>
              <a:rPr lang="fr-FR" sz="1000" dirty="0" smtClean="0">
                <a:solidFill>
                  <a:srgbClr val="FF0000"/>
                </a:solidFill>
              </a:rPr>
              <a:t>10000000000000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7066809" y="5589240"/>
            <a:ext cx="1168910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V+ - V- =-</a:t>
            </a:r>
            <a:r>
              <a:rPr lang="fr-FR" sz="1400" dirty="0" err="1" smtClean="0"/>
              <a:t>Vref</a:t>
            </a:r>
            <a:endParaRPr lang="fr-FR" sz="1400" dirty="0" smtClean="0"/>
          </a:p>
          <a:p>
            <a:r>
              <a:rPr lang="fr-FR" sz="1000" dirty="0" smtClean="0"/>
              <a:t>ADC Value</a:t>
            </a:r>
          </a:p>
          <a:p>
            <a:r>
              <a:rPr lang="fr-FR" sz="1000" dirty="0" smtClean="0"/>
              <a:t>=</a:t>
            </a:r>
            <a:r>
              <a:rPr lang="fr-FR" sz="1000" dirty="0" smtClean="0">
                <a:solidFill>
                  <a:srgbClr val="FF0000"/>
                </a:solidFill>
              </a:rPr>
              <a:t>00000000000000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827584" y="5651956"/>
            <a:ext cx="3302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Pb: Half </a:t>
            </a:r>
            <a:r>
              <a:rPr lang="fr-FR" dirty="0" err="1" smtClean="0">
                <a:solidFill>
                  <a:srgbClr val="FF0000"/>
                </a:solidFill>
              </a:rPr>
              <a:t>dynamic</a:t>
            </a:r>
            <a:r>
              <a:rPr lang="fr-FR" dirty="0" smtClean="0">
                <a:solidFill>
                  <a:srgbClr val="FF0000"/>
                </a:solidFill>
              </a:rPr>
              <a:t> range ADC </a:t>
            </a:r>
            <a:r>
              <a:rPr lang="fr-FR" dirty="0" err="1" smtClean="0">
                <a:solidFill>
                  <a:srgbClr val="FF0000"/>
                </a:solidFill>
              </a:rPr>
              <a:t>used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16430" y="6525344"/>
            <a:ext cx="292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>
                <a:solidFill>
                  <a:schemeClr val="bg1">
                    <a:lumMod val="65000"/>
                  </a:schemeClr>
                </a:solidFill>
              </a:rPr>
              <a:t>30 aout 2018, cyril.drancourt@lapp.in2p3.fr</a:t>
            </a:r>
            <a:endParaRPr lang="fr-FR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Arc 2"/>
          <p:cNvSpPr/>
          <p:nvPr/>
        </p:nvSpPr>
        <p:spPr>
          <a:xfrm rot="10800000">
            <a:off x="2336150" y="5897015"/>
            <a:ext cx="4648118" cy="653207"/>
          </a:xfrm>
          <a:prstGeom prst="arc">
            <a:avLst>
              <a:gd name="adj1" fmla="val 10927198"/>
              <a:gd name="adj2" fmla="val 0"/>
            </a:avLst>
          </a:prstGeom>
          <a:ln w="28575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383099" y="5445224"/>
            <a:ext cx="4201338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539552" y="5168225"/>
            <a:ext cx="4070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>
                <a:solidFill>
                  <a:srgbClr val="FF0000"/>
                </a:solidFill>
              </a:rPr>
              <a:t>ADC value </a:t>
            </a:r>
            <a:r>
              <a:rPr lang="fr-FR" sz="1200" i="1" dirty="0" err="1" smtClean="0">
                <a:solidFill>
                  <a:srgbClr val="FF0000"/>
                </a:solidFill>
              </a:rPr>
              <a:t>from</a:t>
            </a:r>
            <a:r>
              <a:rPr lang="fr-FR" sz="1200" i="1" dirty="0" smtClean="0">
                <a:solidFill>
                  <a:srgbClr val="FF0000"/>
                </a:solidFill>
              </a:rPr>
              <a:t> 11111111111111 to 10000000000000 </a:t>
            </a:r>
            <a:r>
              <a:rPr lang="fr-FR" sz="1200" i="1" dirty="0" err="1" smtClean="0">
                <a:solidFill>
                  <a:srgbClr val="FF0000"/>
                </a:solidFill>
              </a:rPr>
              <a:t>unused</a:t>
            </a:r>
            <a:endParaRPr lang="fr-FR" sz="1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2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004048" y="692696"/>
            <a:ext cx="3960440" cy="21602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dirty="0" smtClean="0"/>
              <a:t>FE_LRO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1"/>
            <a:ext cx="8640960" cy="548679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fr-FR" sz="3200" dirty="0" smtClean="0"/>
              <a:t>Upgrade: ADC input modification  for full </a:t>
            </a:r>
            <a:r>
              <a:rPr lang="fr-FR" sz="3200" dirty="0" err="1" smtClean="0"/>
              <a:t>dynamic</a:t>
            </a:r>
            <a:r>
              <a:rPr lang="fr-FR" sz="3200" dirty="0" smtClean="0"/>
              <a:t> </a:t>
            </a:r>
            <a:r>
              <a:rPr lang="fr-FR" sz="3200" dirty="0" err="1" smtClean="0"/>
              <a:t>scale</a:t>
            </a:r>
            <a:endParaRPr lang="fr-FR" sz="3200" dirty="0"/>
          </a:p>
        </p:txBody>
      </p:sp>
      <p:sp>
        <p:nvSpPr>
          <p:cNvPr id="4" name="Corde 3"/>
          <p:cNvSpPr/>
          <p:nvPr/>
        </p:nvSpPr>
        <p:spPr>
          <a:xfrm rot="17429121">
            <a:off x="490442" y="895896"/>
            <a:ext cx="576064" cy="648072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691680" y="836712"/>
            <a:ext cx="122413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splitter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491880" y="692696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Alim HT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419872" y="1484784"/>
            <a:ext cx="936104" cy="504056"/>
          </a:xfrm>
          <a:prstGeom prst="rect">
            <a:avLst/>
          </a:prstGeom>
          <a:solidFill>
            <a:srgbClr val="F814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ADDED </a:t>
            </a:r>
            <a:r>
              <a:rPr lang="fr-FR" sz="1000" dirty="0" err="1" smtClean="0"/>
              <a:t>Attenuator</a:t>
            </a:r>
            <a:endParaRPr lang="fr-FR" sz="1000" dirty="0" smtClean="0"/>
          </a:p>
          <a:p>
            <a:pPr algn="ctr"/>
            <a:r>
              <a:rPr lang="fr-FR" sz="1000" dirty="0" err="1" smtClean="0"/>
              <a:t>Micro-circuit</a:t>
            </a:r>
            <a:endParaRPr lang="fr-FR" sz="1000" dirty="0"/>
          </a:p>
        </p:txBody>
      </p:sp>
      <p:cxnSp>
        <p:nvCxnSpPr>
          <p:cNvPr id="16" name="Connecteur en angle 15"/>
          <p:cNvCxnSpPr>
            <a:stCxn id="5" idx="2"/>
            <a:endCxn id="12" idx="1"/>
          </p:cNvCxnSpPr>
          <p:nvPr/>
        </p:nvCxnSpPr>
        <p:spPr>
          <a:xfrm rot="16200000" flipH="1">
            <a:off x="2519772" y="836712"/>
            <a:ext cx="684076" cy="111612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en angle 17"/>
          <p:cNvCxnSpPr>
            <a:stCxn id="6" idx="1"/>
            <a:endCxn id="5" idx="3"/>
          </p:cNvCxnSpPr>
          <p:nvPr/>
        </p:nvCxnSpPr>
        <p:spPr>
          <a:xfrm rot="10800000" flipV="1">
            <a:off x="2915816" y="908720"/>
            <a:ext cx="576064" cy="3600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en angle 19"/>
          <p:cNvCxnSpPr>
            <a:stCxn id="4" idx="2"/>
            <a:endCxn id="5" idx="1"/>
          </p:cNvCxnSpPr>
          <p:nvPr/>
        </p:nvCxnSpPr>
        <p:spPr>
          <a:xfrm rot="5400000" flipH="1" flipV="1">
            <a:off x="1150770" y="559159"/>
            <a:ext cx="155345" cy="926476"/>
          </a:xfrm>
          <a:prstGeom prst="bentConnector4">
            <a:avLst>
              <a:gd name="adj1" fmla="val 147156"/>
              <a:gd name="adj2" fmla="val 662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292080" y="1147924"/>
            <a:ext cx="1584176" cy="912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/>
              <a:t>AD8137 Ampli</a:t>
            </a:r>
          </a:p>
          <a:p>
            <a:pPr algn="ctr"/>
            <a:r>
              <a:rPr lang="fr-FR" sz="1000" dirty="0" err="1" smtClean="0"/>
              <a:t>Unipolar</a:t>
            </a:r>
            <a:r>
              <a:rPr lang="fr-FR" sz="1000" dirty="0" smtClean="0"/>
              <a:t> &gt; </a:t>
            </a:r>
            <a:r>
              <a:rPr lang="fr-FR" sz="1000" dirty="0" err="1" smtClean="0"/>
              <a:t>differential</a:t>
            </a:r>
            <a:endParaRPr lang="fr-FR" sz="1000" dirty="0"/>
          </a:p>
        </p:txBody>
      </p:sp>
      <p:cxnSp>
        <p:nvCxnSpPr>
          <p:cNvPr id="23" name="Connecteur en angle 22"/>
          <p:cNvCxnSpPr>
            <a:stCxn id="12" idx="3"/>
            <a:endCxn id="21" idx="1"/>
          </p:cNvCxnSpPr>
          <p:nvPr/>
        </p:nvCxnSpPr>
        <p:spPr>
          <a:xfrm flipV="1">
            <a:off x="4355976" y="1604386"/>
            <a:ext cx="936104" cy="13242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740352" y="1052736"/>
            <a:ext cx="93610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ADC AD9249</a:t>
            </a:r>
          </a:p>
          <a:p>
            <a:pPr algn="ctr"/>
            <a:r>
              <a:rPr lang="fr-FR" dirty="0" smtClean="0"/>
              <a:t>14bits</a:t>
            </a:r>
            <a:endParaRPr lang="fr-FR" dirty="0"/>
          </a:p>
        </p:txBody>
      </p:sp>
      <p:cxnSp>
        <p:nvCxnSpPr>
          <p:cNvPr id="26" name="Connecteur en angle 25"/>
          <p:cNvCxnSpPr>
            <a:stCxn id="21" idx="3"/>
            <a:endCxn id="24" idx="1"/>
          </p:cNvCxnSpPr>
          <p:nvPr/>
        </p:nvCxnSpPr>
        <p:spPr>
          <a:xfrm>
            <a:off x="6876256" y="1604386"/>
            <a:ext cx="864096" cy="24414"/>
          </a:xfrm>
          <a:prstGeom prst="bentConnector3">
            <a:avLst/>
          </a:prstGeom>
          <a:ln w="38100" cmpd="dbl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458870" y="1579300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PMT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515511" y="3476479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0</a:t>
            </a:r>
            <a:r>
              <a:rPr lang="fr-FR" dirty="0" smtClean="0"/>
              <a:t>v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909607" y="5243957"/>
            <a:ext cx="18292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-</a:t>
            </a:r>
            <a:r>
              <a:rPr lang="fr-FR" dirty="0" err="1" smtClean="0"/>
              <a:t>Vmax_PMT</a:t>
            </a:r>
            <a:endParaRPr lang="fr-FR" dirty="0"/>
          </a:p>
          <a:p>
            <a:r>
              <a:rPr lang="fr-FR" dirty="0" smtClean="0"/>
              <a:t>(</a:t>
            </a:r>
            <a:r>
              <a:rPr lang="fr-FR" dirty="0" err="1" smtClean="0"/>
              <a:t>depending</a:t>
            </a:r>
            <a:endParaRPr lang="fr-FR" dirty="0" smtClean="0"/>
          </a:p>
          <a:p>
            <a:r>
              <a:rPr lang="fr-FR" dirty="0" err="1" smtClean="0"/>
              <a:t>Attenuator</a:t>
            </a:r>
            <a:r>
              <a:rPr lang="fr-FR" dirty="0" smtClean="0"/>
              <a:t> value)</a:t>
            </a:r>
            <a:endParaRPr lang="fr-FR" dirty="0"/>
          </a:p>
        </p:txBody>
      </p:sp>
      <p:cxnSp>
        <p:nvCxnSpPr>
          <p:cNvPr id="22" name="Connecteur droit avec flèche 21"/>
          <p:cNvCxnSpPr/>
          <p:nvPr/>
        </p:nvCxnSpPr>
        <p:spPr>
          <a:xfrm flipV="1">
            <a:off x="7092280" y="1700808"/>
            <a:ext cx="360040" cy="17588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rme libre 24"/>
          <p:cNvSpPr/>
          <p:nvPr/>
        </p:nvSpPr>
        <p:spPr>
          <a:xfrm>
            <a:off x="1956657" y="3612196"/>
            <a:ext cx="694181" cy="1833028"/>
          </a:xfrm>
          <a:custGeom>
            <a:avLst/>
            <a:gdLst>
              <a:gd name="connsiteX0" fmla="*/ 0 w 1843872"/>
              <a:gd name="connsiteY0" fmla="*/ 13407 h 544778"/>
              <a:gd name="connsiteX1" fmla="*/ 351692 w 1843872"/>
              <a:gd name="connsiteY1" fmla="*/ 48577 h 544778"/>
              <a:gd name="connsiteX2" fmla="*/ 557683 w 1843872"/>
              <a:gd name="connsiteY2" fmla="*/ 339979 h 544778"/>
              <a:gd name="connsiteX3" fmla="*/ 753626 w 1843872"/>
              <a:gd name="connsiteY3" fmla="*/ 535922 h 544778"/>
              <a:gd name="connsiteX4" fmla="*/ 1266092 w 1843872"/>
              <a:gd name="connsiteY4" fmla="*/ 48577 h 544778"/>
              <a:gd name="connsiteX5" fmla="*/ 1597688 w 1843872"/>
              <a:gd name="connsiteY5" fmla="*/ 13407 h 544778"/>
              <a:gd name="connsiteX6" fmla="*/ 1843872 w 1843872"/>
              <a:gd name="connsiteY6" fmla="*/ 13407 h 54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3872" h="544778">
                <a:moveTo>
                  <a:pt x="0" y="13407"/>
                </a:moveTo>
                <a:cubicBezTo>
                  <a:pt x="129372" y="3777"/>
                  <a:pt x="258745" y="-5852"/>
                  <a:pt x="351692" y="48577"/>
                </a:cubicBezTo>
                <a:cubicBezTo>
                  <a:pt x="444639" y="103006"/>
                  <a:pt x="490694" y="258755"/>
                  <a:pt x="557683" y="339979"/>
                </a:cubicBezTo>
                <a:cubicBezTo>
                  <a:pt x="624672" y="421203"/>
                  <a:pt x="635558" y="584489"/>
                  <a:pt x="753626" y="535922"/>
                </a:cubicBezTo>
                <a:cubicBezTo>
                  <a:pt x="871694" y="487355"/>
                  <a:pt x="1125415" y="135663"/>
                  <a:pt x="1266092" y="48577"/>
                </a:cubicBezTo>
                <a:cubicBezTo>
                  <a:pt x="1406769" y="-38509"/>
                  <a:pt x="1501391" y="19269"/>
                  <a:pt x="1597688" y="13407"/>
                </a:cubicBezTo>
                <a:cubicBezTo>
                  <a:pt x="1693985" y="7545"/>
                  <a:pt x="1768928" y="10476"/>
                  <a:pt x="1843872" y="1340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orme libre 26"/>
          <p:cNvSpPr/>
          <p:nvPr/>
        </p:nvSpPr>
        <p:spPr>
          <a:xfrm>
            <a:off x="6866638" y="3747545"/>
            <a:ext cx="694181" cy="545551"/>
          </a:xfrm>
          <a:custGeom>
            <a:avLst/>
            <a:gdLst>
              <a:gd name="connsiteX0" fmla="*/ 0 w 1843872"/>
              <a:gd name="connsiteY0" fmla="*/ 13407 h 544778"/>
              <a:gd name="connsiteX1" fmla="*/ 351692 w 1843872"/>
              <a:gd name="connsiteY1" fmla="*/ 48577 h 544778"/>
              <a:gd name="connsiteX2" fmla="*/ 557683 w 1843872"/>
              <a:gd name="connsiteY2" fmla="*/ 339979 h 544778"/>
              <a:gd name="connsiteX3" fmla="*/ 753626 w 1843872"/>
              <a:gd name="connsiteY3" fmla="*/ 535922 h 544778"/>
              <a:gd name="connsiteX4" fmla="*/ 1266092 w 1843872"/>
              <a:gd name="connsiteY4" fmla="*/ 48577 h 544778"/>
              <a:gd name="connsiteX5" fmla="*/ 1597688 w 1843872"/>
              <a:gd name="connsiteY5" fmla="*/ 13407 h 544778"/>
              <a:gd name="connsiteX6" fmla="*/ 1843872 w 1843872"/>
              <a:gd name="connsiteY6" fmla="*/ 13407 h 54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3872" h="544778">
                <a:moveTo>
                  <a:pt x="0" y="13407"/>
                </a:moveTo>
                <a:cubicBezTo>
                  <a:pt x="129372" y="3777"/>
                  <a:pt x="258745" y="-5852"/>
                  <a:pt x="351692" y="48577"/>
                </a:cubicBezTo>
                <a:cubicBezTo>
                  <a:pt x="444639" y="103006"/>
                  <a:pt x="490694" y="258755"/>
                  <a:pt x="557683" y="339979"/>
                </a:cubicBezTo>
                <a:cubicBezTo>
                  <a:pt x="624672" y="421203"/>
                  <a:pt x="635558" y="584489"/>
                  <a:pt x="753626" y="535922"/>
                </a:cubicBezTo>
                <a:cubicBezTo>
                  <a:pt x="871694" y="487355"/>
                  <a:pt x="1125415" y="135663"/>
                  <a:pt x="1266092" y="48577"/>
                </a:cubicBezTo>
                <a:cubicBezTo>
                  <a:pt x="1406769" y="-38509"/>
                  <a:pt x="1501391" y="19269"/>
                  <a:pt x="1597688" y="13407"/>
                </a:cubicBezTo>
                <a:cubicBezTo>
                  <a:pt x="1693985" y="7545"/>
                  <a:pt x="1768928" y="10476"/>
                  <a:pt x="1843872" y="1340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orme libre 28"/>
          <p:cNvSpPr/>
          <p:nvPr/>
        </p:nvSpPr>
        <p:spPr>
          <a:xfrm rot="10800000" flipH="1">
            <a:off x="6868996" y="3741964"/>
            <a:ext cx="707131" cy="545145"/>
          </a:xfrm>
          <a:custGeom>
            <a:avLst/>
            <a:gdLst>
              <a:gd name="connsiteX0" fmla="*/ 0 w 1843872"/>
              <a:gd name="connsiteY0" fmla="*/ 13407 h 544778"/>
              <a:gd name="connsiteX1" fmla="*/ 351692 w 1843872"/>
              <a:gd name="connsiteY1" fmla="*/ 48577 h 544778"/>
              <a:gd name="connsiteX2" fmla="*/ 557683 w 1843872"/>
              <a:gd name="connsiteY2" fmla="*/ 339979 h 544778"/>
              <a:gd name="connsiteX3" fmla="*/ 753626 w 1843872"/>
              <a:gd name="connsiteY3" fmla="*/ 535922 h 544778"/>
              <a:gd name="connsiteX4" fmla="*/ 1266092 w 1843872"/>
              <a:gd name="connsiteY4" fmla="*/ 48577 h 544778"/>
              <a:gd name="connsiteX5" fmla="*/ 1597688 w 1843872"/>
              <a:gd name="connsiteY5" fmla="*/ 13407 h 544778"/>
              <a:gd name="connsiteX6" fmla="*/ 1843872 w 1843872"/>
              <a:gd name="connsiteY6" fmla="*/ 13407 h 54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3872" h="544778">
                <a:moveTo>
                  <a:pt x="0" y="13407"/>
                </a:moveTo>
                <a:cubicBezTo>
                  <a:pt x="129372" y="3777"/>
                  <a:pt x="258745" y="-5852"/>
                  <a:pt x="351692" y="48577"/>
                </a:cubicBezTo>
                <a:cubicBezTo>
                  <a:pt x="444639" y="103006"/>
                  <a:pt x="490694" y="258755"/>
                  <a:pt x="557683" y="339979"/>
                </a:cubicBezTo>
                <a:cubicBezTo>
                  <a:pt x="624672" y="421203"/>
                  <a:pt x="635558" y="584489"/>
                  <a:pt x="753626" y="535922"/>
                </a:cubicBezTo>
                <a:cubicBezTo>
                  <a:pt x="871694" y="487355"/>
                  <a:pt x="1125415" y="135663"/>
                  <a:pt x="1266092" y="48577"/>
                </a:cubicBezTo>
                <a:cubicBezTo>
                  <a:pt x="1406769" y="-38509"/>
                  <a:pt x="1501391" y="19269"/>
                  <a:pt x="1597688" y="13407"/>
                </a:cubicBezTo>
                <a:cubicBezTo>
                  <a:pt x="1693985" y="7545"/>
                  <a:pt x="1768928" y="10476"/>
                  <a:pt x="1843872" y="1340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6444728" y="3661145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V+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479994" y="3983353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V-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596336" y="4163998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0,4v</a:t>
            </a:r>
            <a:endParaRPr lang="fr-FR" sz="1000" dirty="0"/>
          </a:p>
        </p:txBody>
      </p:sp>
      <p:sp>
        <p:nvSpPr>
          <p:cNvPr id="33" name="ZoneTexte 32"/>
          <p:cNvSpPr txBox="1"/>
          <p:nvPr/>
        </p:nvSpPr>
        <p:spPr>
          <a:xfrm>
            <a:off x="7583949" y="3645024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1,4v</a:t>
            </a:r>
            <a:endParaRPr lang="fr-FR" sz="1000" dirty="0"/>
          </a:p>
        </p:txBody>
      </p:sp>
      <p:cxnSp>
        <p:nvCxnSpPr>
          <p:cNvPr id="36" name="Connecteur droit avec flèche 35"/>
          <p:cNvCxnSpPr/>
          <p:nvPr/>
        </p:nvCxnSpPr>
        <p:spPr>
          <a:xfrm flipV="1">
            <a:off x="2195736" y="1775576"/>
            <a:ext cx="576064" cy="17009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3443161" y="3473719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0</a:t>
            </a:r>
            <a:r>
              <a:rPr lang="fr-FR" dirty="0" smtClean="0"/>
              <a:t>v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2809950" y="4370057"/>
            <a:ext cx="1313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-</a:t>
            </a:r>
            <a:r>
              <a:rPr lang="fr-FR" dirty="0" err="1" smtClean="0"/>
              <a:t>Vmax</a:t>
            </a:r>
            <a:r>
              <a:rPr lang="fr-FR" dirty="0" smtClean="0"/>
              <a:t> = -2V</a:t>
            </a:r>
            <a:endParaRPr lang="fr-FR" dirty="0"/>
          </a:p>
        </p:txBody>
      </p:sp>
      <p:sp>
        <p:nvSpPr>
          <p:cNvPr id="39" name="Forme libre 38"/>
          <p:cNvSpPr/>
          <p:nvPr/>
        </p:nvSpPr>
        <p:spPr>
          <a:xfrm>
            <a:off x="3884307" y="3609436"/>
            <a:ext cx="694181" cy="1043700"/>
          </a:xfrm>
          <a:custGeom>
            <a:avLst/>
            <a:gdLst>
              <a:gd name="connsiteX0" fmla="*/ 0 w 1843872"/>
              <a:gd name="connsiteY0" fmla="*/ 13407 h 544778"/>
              <a:gd name="connsiteX1" fmla="*/ 351692 w 1843872"/>
              <a:gd name="connsiteY1" fmla="*/ 48577 h 544778"/>
              <a:gd name="connsiteX2" fmla="*/ 557683 w 1843872"/>
              <a:gd name="connsiteY2" fmla="*/ 339979 h 544778"/>
              <a:gd name="connsiteX3" fmla="*/ 753626 w 1843872"/>
              <a:gd name="connsiteY3" fmla="*/ 535922 h 544778"/>
              <a:gd name="connsiteX4" fmla="*/ 1266092 w 1843872"/>
              <a:gd name="connsiteY4" fmla="*/ 48577 h 544778"/>
              <a:gd name="connsiteX5" fmla="*/ 1597688 w 1843872"/>
              <a:gd name="connsiteY5" fmla="*/ 13407 h 544778"/>
              <a:gd name="connsiteX6" fmla="*/ 1843872 w 1843872"/>
              <a:gd name="connsiteY6" fmla="*/ 13407 h 54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3872" h="544778">
                <a:moveTo>
                  <a:pt x="0" y="13407"/>
                </a:moveTo>
                <a:cubicBezTo>
                  <a:pt x="129372" y="3777"/>
                  <a:pt x="258745" y="-5852"/>
                  <a:pt x="351692" y="48577"/>
                </a:cubicBezTo>
                <a:cubicBezTo>
                  <a:pt x="444639" y="103006"/>
                  <a:pt x="490694" y="258755"/>
                  <a:pt x="557683" y="339979"/>
                </a:cubicBezTo>
                <a:cubicBezTo>
                  <a:pt x="624672" y="421203"/>
                  <a:pt x="635558" y="584489"/>
                  <a:pt x="753626" y="535922"/>
                </a:cubicBezTo>
                <a:cubicBezTo>
                  <a:pt x="871694" y="487355"/>
                  <a:pt x="1125415" y="135663"/>
                  <a:pt x="1266092" y="48577"/>
                </a:cubicBezTo>
                <a:cubicBezTo>
                  <a:pt x="1406769" y="-38509"/>
                  <a:pt x="1501391" y="19269"/>
                  <a:pt x="1597688" y="13407"/>
                </a:cubicBezTo>
                <a:cubicBezTo>
                  <a:pt x="1693985" y="7545"/>
                  <a:pt x="1768928" y="10476"/>
                  <a:pt x="1843872" y="1340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avec flèche 39"/>
          <p:cNvCxnSpPr/>
          <p:nvPr/>
        </p:nvCxnSpPr>
        <p:spPr>
          <a:xfrm flipV="1">
            <a:off x="4123386" y="1772816"/>
            <a:ext cx="576064" cy="17009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029325" y="2341651"/>
            <a:ext cx="864096" cy="284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/>
              <a:t>Offset = </a:t>
            </a:r>
            <a:r>
              <a:rPr lang="fr-FR" sz="900" dirty="0" err="1" smtClean="0"/>
              <a:t>Vocm</a:t>
            </a:r>
            <a:endParaRPr lang="fr-FR" sz="900" dirty="0" smtClean="0"/>
          </a:p>
          <a:p>
            <a:pPr algn="ctr"/>
            <a:r>
              <a:rPr lang="fr-FR" sz="900" dirty="0" smtClean="0"/>
              <a:t>= 0,9v</a:t>
            </a:r>
            <a:endParaRPr lang="fr-FR" sz="900" dirty="0"/>
          </a:p>
        </p:txBody>
      </p:sp>
      <p:sp>
        <p:nvSpPr>
          <p:cNvPr id="46" name="Rectangle 45"/>
          <p:cNvSpPr/>
          <p:nvPr/>
        </p:nvSpPr>
        <p:spPr>
          <a:xfrm>
            <a:off x="5076056" y="2338891"/>
            <a:ext cx="864096" cy="284376"/>
          </a:xfrm>
          <a:prstGeom prst="rect">
            <a:avLst/>
          </a:prstGeom>
          <a:solidFill>
            <a:srgbClr val="F814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/>
              <a:t>ADDED Offset </a:t>
            </a:r>
          </a:p>
          <a:p>
            <a:pPr algn="ctr"/>
            <a:r>
              <a:rPr lang="fr-FR" sz="900" dirty="0" smtClean="0"/>
              <a:t>= -</a:t>
            </a:r>
            <a:r>
              <a:rPr lang="fr-FR" sz="900" dirty="0" err="1" smtClean="0"/>
              <a:t>Vref</a:t>
            </a:r>
            <a:r>
              <a:rPr lang="fr-FR" sz="900" dirty="0" smtClean="0"/>
              <a:t>=-1v</a:t>
            </a:r>
            <a:endParaRPr lang="fr-FR" sz="900" dirty="0"/>
          </a:p>
        </p:txBody>
      </p:sp>
      <p:cxnSp>
        <p:nvCxnSpPr>
          <p:cNvPr id="7" name="Connecteur droit avec flèche 6"/>
          <p:cNvCxnSpPr>
            <a:stCxn id="46" idx="0"/>
          </p:cNvCxnSpPr>
          <p:nvPr/>
        </p:nvCxnSpPr>
        <p:spPr>
          <a:xfrm flipV="1">
            <a:off x="5508104" y="2060848"/>
            <a:ext cx="72008" cy="278043"/>
          </a:xfrm>
          <a:prstGeom prst="straightConnector1">
            <a:avLst/>
          </a:prstGeom>
          <a:ln>
            <a:solidFill>
              <a:srgbClr val="F814C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>
            <a:stCxn id="45" idx="0"/>
          </p:cNvCxnSpPr>
          <p:nvPr/>
        </p:nvCxnSpPr>
        <p:spPr>
          <a:xfrm flipH="1" flipV="1">
            <a:off x="6300192" y="2060848"/>
            <a:ext cx="161181" cy="2808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7272300" y="3860242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0,9v</a:t>
            </a:r>
            <a:endParaRPr lang="fr-FR" sz="1000" dirty="0"/>
          </a:p>
        </p:txBody>
      </p:sp>
      <p:sp>
        <p:nvSpPr>
          <p:cNvPr id="42" name="ZoneTexte 41"/>
          <p:cNvSpPr txBox="1"/>
          <p:nvPr/>
        </p:nvSpPr>
        <p:spPr>
          <a:xfrm>
            <a:off x="7668344" y="1340768"/>
            <a:ext cx="27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00B050"/>
                </a:solidFill>
              </a:rPr>
              <a:t>+</a:t>
            </a:r>
          </a:p>
          <a:p>
            <a:r>
              <a:rPr lang="fr-FR" sz="1400" dirty="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10" name="Connecteur droit avec flèche 9"/>
          <p:cNvCxnSpPr>
            <a:stCxn id="29" idx="0"/>
          </p:cNvCxnSpPr>
          <p:nvPr/>
        </p:nvCxnSpPr>
        <p:spPr>
          <a:xfrm flipH="1">
            <a:off x="6156176" y="4273693"/>
            <a:ext cx="712820" cy="13155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27" idx="2"/>
          </p:cNvCxnSpPr>
          <p:nvPr/>
        </p:nvCxnSpPr>
        <p:spPr>
          <a:xfrm flipH="1">
            <a:off x="6999954" y="4088006"/>
            <a:ext cx="76641" cy="1501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>
            <a:stCxn id="27" idx="3"/>
          </p:cNvCxnSpPr>
          <p:nvPr/>
        </p:nvCxnSpPr>
        <p:spPr>
          <a:xfrm>
            <a:off x="7150363" y="4284227"/>
            <a:ext cx="851853" cy="13050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5257657" y="5589240"/>
            <a:ext cx="1168910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V+ - V- =</a:t>
            </a:r>
            <a:r>
              <a:rPr lang="fr-FR" sz="1400" dirty="0" err="1" smtClean="0"/>
              <a:t>Vref</a:t>
            </a:r>
            <a:endParaRPr lang="fr-FR" sz="1400" dirty="0" smtClean="0"/>
          </a:p>
          <a:p>
            <a:r>
              <a:rPr lang="fr-FR" sz="1000" dirty="0" smtClean="0"/>
              <a:t>ADC Value</a:t>
            </a:r>
          </a:p>
          <a:p>
            <a:r>
              <a:rPr lang="fr-FR" sz="1000" dirty="0" smtClean="0"/>
              <a:t>=11111111111111</a:t>
            </a:r>
            <a:endParaRPr lang="fr-FR" sz="1000" dirty="0"/>
          </a:p>
        </p:txBody>
      </p:sp>
      <p:sp>
        <p:nvSpPr>
          <p:cNvPr id="52" name="ZoneTexte 51"/>
          <p:cNvSpPr txBox="1"/>
          <p:nvPr/>
        </p:nvSpPr>
        <p:spPr>
          <a:xfrm>
            <a:off x="6516216" y="5589240"/>
            <a:ext cx="1168910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V+ - V- =0</a:t>
            </a:r>
          </a:p>
          <a:p>
            <a:r>
              <a:rPr lang="fr-FR" sz="1000" dirty="0" smtClean="0"/>
              <a:t>ADC Value</a:t>
            </a:r>
          </a:p>
          <a:p>
            <a:r>
              <a:rPr lang="fr-FR" sz="1000" dirty="0" smtClean="0"/>
              <a:t>=10000000000000</a:t>
            </a:r>
            <a:endParaRPr lang="fr-FR" sz="1000" dirty="0"/>
          </a:p>
        </p:txBody>
      </p:sp>
      <p:sp>
        <p:nvSpPr>
          <p:cNvPr id="53" name="ZoneTexte 52"/>
          <p:cNvSpPr txBox="1"/>
          <p:nvPr/>
        </p:nvSpPr>
        <p:spPr>
          <a:xfrm>
            <a:off x="7786889" y="5589240"/>
            <a:ext cx="1168910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V+ - V- =-</a:t>
            </a:r>
            <a:r>
              <a:rPr lang="fr-FR" sz="1400" dirty="0" err="1" smtClean="0"/>
              <a:t>Vref</a:t>
            </a:r>
            <a:endParaRPr lang="fr-FR" sz="1400" dirty="0" smtClean="0"/>
          </a:p>
          <a:p>
            <a:r>
              <a:rPr lang="fr-FR" sz="1000" dirty="0" smtClean="0"/>
              <a:t>ADC Value</a:t>
            </a:r>
          </a:p>
          <a:p>
            <a:r>
              <a:rPr lang="fr-FR" sz="1000" dirty="0" smtClean="0"/>
              <a:t>=00000000000000</a:t>
            </a:r>
            <a:endParaRPr lang="fr-FR" sz="1000" dirty="0"/>
          </a:p>
        </p:txBody>
      </p:sp>
      <p:cxnSp>
        <p:nvCxnSpPr>
          <p:cNvPr id="55" name="Connecteur droit avec flèche 54"/>
          <p:cNvCxnSpPr>
            <a:endCxn id="41" idx="3"/>
          </p:cNvCxnSpPr>
          <p:nvPr/>
        </p:nvCxnSpPr>
        <p:spPr>
          <a:xfrm flipH="1" flipV="1">
            <a:off x="7678180" y="3983353"/>
            <a:ext cx="530224" cy="311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>
            <a:off x="8133442" y="3816422"/>
            <a:ext cx="9909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Unchanged</a:t>
            </a:r>
            <a:endParaRPr lang="fr-FR" sz="10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fr-FR" sz="1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Common mode</a:t>
            </a:r>
          </a:p>
          <a:p>
            <a:r>
              <a:rPr lang="fr-FR" sz="1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Offset</a:t>
            </a:r>
          </a:p>
        </p:txBody>
      </p:sp>
      <p:cxnSp>
        <p:nvCxnSpPr>
          <p:cNvPr id="58" name="Connecteur droit avec flèche 57"/>
          <p:cNvCxnSpPr/>
          <p:nvPr/>
        </p:nvCxnSpPr>
        <p:spPr>
          <a:xfrm>
            <a:off x="6156176" y="3768134"/>
            <a:ext cx="0" cy="5189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5173215" y="3822997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Added</a:t>
            </a:r>
            <a:r>
              <a:rPr lang="fr-FR" sz="1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Offset </a:t>
            </a:r>
          </a:p>
          <a:p>
            <a:r>
              <a:rPr lang="fr-FR" sz="1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-</a:t>
            </a:r>
            <a:r>
              <a:rPr lang="fr-FR" sz="10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Vref</a:t>
            </a:r>
            <a:r>
              <a:rPr lang="fr-FR" sz="1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= -1v</a:t>
            </a:r>
            <a:endParaRPr lang="fr-FR" sz="1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5173215" y="6269250"/>
            <a:ext cx="3719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 smtClean="0">
                <a:solidFill>
                  <a:srgbClr val="00B050"/>
                </a:solidFill>
              </a:rPr>
              <a:t>Full </a:t>
            </a:r>
            <a:r>
              <a:rPr lang="fr-FR" sz="2000" b="1" u="sng" dirty="0" err="1" smtClean="0">
                <a:solidFill>
                  <a:srgbClr val="00B050"/>
                </a:solidFill>
              </a:rPr>
              <a:t>dynamic</a:t>
            </a:r>
            <a:r>
              <a:rPr lang="fr-FR" sz="2000" b="1" u="sng" dirty="0" smtClean="0">
                <a:solidFill>
                  <a:srgbClr val="00B050"/>
                </a:solidFill>
              </a:rPr>
              <a:t> range ADC</a:t>
            </a:r>
            <a:r>
              <a:rPr lang="fr-FR" sz="2000" b="1" u="sng" dirty="0">
                <a:solidFill>
                  <a:srgbClr val="00B050"/>
                </a:solidFill>
              </a:rPr>
              <a:t> </a:t>
            </a:r>
            <a:r>
              <a:rPr lang="fr-FR" sz="2000" b="1" u="sng" dirty="0" err="1" smtClean="0">
                <a:solidFill>
                  <a:srgbClr val="00B050"/>
                </a:solidFill>
              </a:rPr>
              <a:t>used</a:t>
            </a:r>
            <a:endParaRPr lang="fr-FR" sz="2000" b="1" u="sng" dirty="0">
              <a:solidFill>
                <a:srgbClr val="00B050"/>
              </a:solidFill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16430" y="6525344"/>
            <a:ext cx="292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solidFill>
                  <a:schemeClr val="bg1">
                    <a:lumMod val="65000"/>
                  </a:schemeClr>
                </a:solidFill>
              </a:rPr>
              <a:t>30 aout </a:t>
            </a:r>
            <a:r>
              <a:rPr lang="fr-FR" sz="1200" i="1" dirty="0" smtClean="0">
                <a:solidFill>
                  <a:schemeClr val="bg1">
                    <a:lumMod val="65000"/>
                  </a:schemeClr>
                </a:solidFill>
              </a:rPr>
              <a:t>2018, cyril.drancourt@lapp.in2p3.fr</a:t>
            </a:r>
            <a:endParaRPr lang="fr-FR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2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1"/>
            <a:ext cx="8640960" cy="548679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fr-FR" sz="3200" dirty="0" smtClean="0"/>
              <a:t>Ampli: </a:t>
            </a:r>
            <a:r>
              <a:rPr lang="fr-FR" sz="3200" dirty="0" err="1" smtClean="0"/>
              <a:t>actual</a:t>
            </a:r>
            <a:r>
              <a:rPr lang="fr-FR" sz="3200" dirty="0" smtClean="0"/>
              <a:t> </a:t>
            </a:r>
            <a:r>
              <a:rPr lang="fr-FR" sz="3200" dirty="0" err="1" smtClean="0"/>
              <a:t>schematic</a:t>
            </a:r>
            <a:endParaRPr lang="fr-FR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545090" cy="540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7" y="2996952"/>
            <a:ext cx="21717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>
            <a:off x="323528" y="2996952"/>
            <a:ext cx="7200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79512" y="2348880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output 0,9v</a:t>
            </a:r>
          </a:p>
          <a:p>
            <a:r>
              <a:rPr lang="fr-FR" dirty="0" err="1" smtClean="0"/>
              <a:t>From</a:t>
            </a:r>
            <a:r>
              <a:rPr lang="fr-FR" dirty="0" smtClean="0"/>
              <a:t> ADC</a:t>
            </a: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1907704" y="3717032"/>
            <a:ext cx="1440160" cy="218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419872" y="3646028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0,9v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16430" y="6525344"/>
            <a:ext cx="292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solidFill>
                  <a:schemeClr val="bg1">
                    <a:lumMod val="65000"/>
                  </a:schemeClr>
                </a:solidFill>
              </a:rPr>
              <a:t>30 aout </a:t>
            </a:r>
            <a:r>
              <a:rPr lang="fr-FR" sz="1200" i="1" dirty="0" smtClean="0">
                <a:solidFill>
                  <a:schemeClr val="bg1">
                    <a:lumMod val="65000"/>
                  </a:schemeClr>
                </a:solidFill>
              </a:rPr>
              <a:t>2018, cyril.drancourt@lapp.in2p3.fr</a:t>
            </a:r>
            <a:endParaRPr lang="fr-FR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2928391" y="3248190"/>
            <a:ext cx="990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Common mode</a:t>
            </a:r>
          </a:p>
          <a:p>
            <a:r>
              <a:rPr lang="fr-FR" sz="1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Offset</a:t>
            </a:r>
          </a:p>
        </p:txBody>
      </p:sp>
    </p:spTree>
    <p:extLst>
      <p:ext uri="{BB962C8B-B14F-4D97-AF65-F5344CB8AC3E}">
        <p14:creationId xmlns:p14="http://schemas.microsoft.com/office/powerpoint/2010/main" val="203067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6" r="15265" b="34503"/>
          <a:stretch/>
        </p:blipFill>
        <p:spPr bwMode="auto">
          <a:xfrm>
            <a:off x="1043608" y="5229200"/>
            <a:ext cx="1108325" cy="122016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545090" cy="540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6" r="15265" b="34503"/>
          <a:stretch/>
        </p:blipFill>
        <p:spPr bwMode="auto">
          <a:xfrm>
            <a:off x="971600" y="5195330"/>
            <a:ext cx="1108325" cy="122016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36" y="908287"/>
            <a:ext cx="17335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 flipV="1">
            <a:off x="323528" y="1698700"/>
            <a:ext cx="224408" cy="6919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79512" y="2348880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output 0,9v</a:t>
            </a:r>
          </a:p>
          <a:p>
            <a:r>
              <a:rPr lang="fr-FR" dirty="0" err="1" smtClean="0"/>
              <a:t>From</a:t>
            </a:r>
            <a:r>
              <a:rPr lang="fr-FR" dirty="0" smtClean="0"/>
              <a:t> ADC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419872" y="3646028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0,9v</a:t>
            </a:r>
            <a:endParaRPr lang="fr-FR" dirty="0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251520" y="1"/>
            <a:ext cx="8640960" cy="54867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err="1" smtClean="0"/>
              <a:t>Schematic</a:t>
            </a:r>
            <a:r>
              <a:rPr lang="fr-FR" sz="3200" dirty="0" smtClean="0"/>
              <a:t> upgrade (hardware modification)</a:t>
            </a:r>
            <a:endParaRPr lang="fr-FR" sz="3200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3239852" y="4797152"/>
            <a:ext cx="180020" cy="2118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>
            <a:off x="3131840" y="4797152"/>
            <a:ext cx="288032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547936" y="5450693"/>
            <a:ext cx="423664" cy="3547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orme libre 28"/>
          <p:cNvSpPr/>
          <p:nvPr/>
        </p:nvSpPr>
        <p:spPr>
          <a:xfrm>
            <a:off x="2079925" y="4762889"/>
            <a:ext cx="1483963" cy="1375608"/>
          </a:xfrm>
          <a:custGeom>
            <a:avLst/>
            <a:gdLst>
              <a:gd name="connsiteX0" fmla="*/ 0 w 1154430"/>
              <a:gd name="connsiteY0" fmla="*/ 828136 h 1023048"/>
              <a:gd name="connsiteX1" fmla="*/ 690114 w 1154430"/>
              <a:gd name="connsiteY1" fmla="*/ 1009291 h 1023048"/>
              <a:gd name="connsiteX2" fmla="*/ 1138687 w 1154430"/>
              <a:gd name="connsiteY2" fmla="*/ 500332 h 1023048"/>
              <a:gd name="connsiteX3" fmla="*/ 1009291 w 1154430"/>
              <a:gd name="connsiteY3" fmla="*/ 0 h 102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4430" h="1023048">
                <a:moveTo>
                  <a:pt x="0" y="828136"/>
                </a:moveTo>
                <a:cubicBezTo>
                  <a:pt x="250166" y="946030"/>
                  <a:pt x="500333" y="1063925"/>
                  <a:pt x="690114" y="1009291"/>
                </a:cubicBezTo>
                <a:cubicBezTo>
                  <a:pt x="879895" y="954657"/>
                  <a:pt x="1085491" y="668547"/>
                  <a:pt x="1138687" y="500332"/>
                </a:cubicBezTo>
                <a:cubicBezTo>
                  <a:pt x="1191883" y="332117"/>
                  <a:pt x="1100587" y="166058"/>
                  <a:pt x="1009291" y="0"/>
                </a:cubicBezTo>
              </a:path>
            </a:pathLst>
          </a:custGeom>
          <a:noFill/>
          <a:ln>
            <a:solidFill>
              <a:srgbClr val="FF0000"/>
            </a:solidFill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3051973" y="4335739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-1v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2495886" y="1856486"/>
            <a:ext cx="3080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0</a:t>
            </a:r>
            <a:r>
              <a:rPr lang="fr-FR" sz="1000" dirty="0" smtClean="0"/>
              <a:t>v</a:t>
            </a:r>
            <a:endParaRPr lang="fr-FR" sz="1000" dirty="0"/>
          </a:p>
        </p:txBody>
      </p:sp>
      <p:sp>
        <p:nvSpPr>
          <p:cNvPr id="40" name="ZoneTexte 39"/>
          <p:cNvSpPr txBox="1"/>
          <p:nvPr/>
        </p:nvSpPr>
        <p:spPr>
          <a:xfrm>
            <a:off x="2221262" y="2390691"/>
            <a:ext cx="8130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-</a:t>
            </a:r>
            <a:r>
              <a:rPr lang="fr-FR" sz="1000" dirty="0" err="1" smtClean="0"/>
              <a:t>Vmax</a:t>
            </a:r>
            <a:r>
              <a:rPr lang="fr-FR" sz="1000" dirty="0" smtClean="0"/>
              <a:t> = -2V</a:t>
            </a:r>
            <a:endParaRPr lang="fr-FR" sz="1000" dirty="0"/>
          </a:p>
        </p:txBody>
      </p:sp>
      <p:sp>
        <p:nvSpPr>
          <p:cNvPr id="41" name="Forme libre 40"/>
          <p:cNvSpPr/>
          <p:nvPr/>
        </p:nvSpPr>
        <p:spPr>
          <a:xfrm>
            <a:off x="2864095" y="1979597"/>
            <a:ext cx="375757" cy="521850"/>
          </a:xfrm>
          <a:custGeom>
            <a:avLst/>
            <a:gdLst>
              <a:gd name="connsiteX0" fmla="*/ 0 w 1843872"/>
              <a:gd name="connsiteY0" fmla="*/ 13407 h 544778"/>
              <a:gd name="connsiteX1" fmla="*/ 351692 w 1843872"/>
              <a:gd name="connsiteY1" fmla="*/ 48577 h 544778"/>
              <a:gd name="connsiteX2" fmla="*/ 557683 w 1843872"/>
              <a:gd name="connsiteY2" fmla="*/ 339979 h 544778"/>
              <a:gd name="connsiteX3" fmla="*/ 753626 w 1843872"/>
              <a:gd name="connsiteY3" fmla="*/ 535922 h 544778"/>
              <a:gd name="connsiteX4" fmla="*/ 1266092 w 1843872"/>
              <a:gd name="connsiteY4" fmla="*/ 48577 h 544778"/>
              <a:gd name="connsiteX5" fmla="*/ 1597688 w 1843872"/>
              <a:gd name="connsiteY5" fmla="*/ 13407 h 544778"/>
              <a:gd name="connsiteX6" fmla="*/ 1843872 w 1843872"/>
              <a:gd name="connsiteY6" fmla="*/ 13407 h 54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3872" h="544778">
                <a:moveTo>
                  <a:pt x="0" y="13407"/>
                </a:moveTo>
                <a:cubicBezTo>
                  <a:pt x="129372" y="3777"/>
                  <a:pt x="258745" y="-5852"/>
                  <a:pt x="351692" y="48577"/>
                </a:cubicBezTo>
                <a:cubicBezTo>
                  <a:pt x="444639" y="103006"/>
                  <a:pt x="490694" y="258755"/>
                  <a:pt x="557683" y="339979"/>
                </a:cubicBezTo>
                <a:cubicBezTo>
                  <a:pt x="624672" y="421203"/>
                  <a:pt x="635558" y="584489"/>
                  <a:pt x="753626" y="535922"/>
                </a:cubicBezTo>
                <a:cubicBezTo>
                  <a:pt x="871694" y="487355"/>
                  <a:pt x="1125415" y="135663"/>
                  <a:pt x="1266092" y="48577"/>
                </a:cubicBezTo>
                <a:cubicBezTo>
                  <a:pt x="1406769" y="-38509"/>
                  <a:pt x="1501391" y="19269"/>
                  <a:pt x="1597688" y="13407"/>
                </a:cubicBezTo>
                <a:cubicBezTo>
                  <a:pt x="1693985" y="7545"/>
                  <a:pt x="1768928" y="10476"/>
                  <a:pt x="1843872" y="1340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>
            <a:off x="16430" y="6525344"/>
            <a:ext cx="292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solidFill>
                  <a:schemeClr val="bg1">
                    <a:lumMod val="65000"/>
                  </a:schemeClr>
                </a:solidFill>
              </a:rPr>
              <a:t>30 aout </a:t>
            </a:r>
            <a:r>
              <a:rPr lang="fr-FR" sz="1200" i="1" dirty="0" smtClean="0">
                <a:solidFill>
                  <a:schemeClr val="bg1">
                    <a:lumMod val="65000"/>
                  </a:schemeClr>
                </a:solidFill>
              </a:rPr>
              <a:t>2018, cyril.drancourt@lapp.in2p3.fr</a:t>
            </a:r>
            <a:endParaRPr lang="fr-FR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2411760" y="5621178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rgbClr val="FF0000"/>
                </a:solidFill>
              </a:rPr>
              <a:t>AOP 0 to 7</a:t>
            </a:r>
          </a:p>
          <a:p>
            <a:r>
              <a:rPr lang="fr-FR" sz="1000" dirty="0">
                <a:solidFill>
                  <a:srgbClr val="FF0000"/>
                </a:solidFill>
              </a:rPr>
              <a:t>AOP </a:t>
            </a:r>
            <a:r>
              <a:rPr lang="fr-FR" sz="1000" dirty="0" smtClean="0">
                <a:solidFill>
                  <a:srgbClr val="FF0000"/>
                </a:solidFill>
              </a:rPr>
              <a:t>8 </a:t>
            </a:r>
            <a:r>
              <a:rPr lang="fr-FR" sz="1000" dirty="0">
                <a:solidFill>
                  <a:srgbClr val="FF0000"/>
                </a:solidFill>
              </a:rPr>
              <a:t>to </a:t>
            </a:r>
            <a:r>
              <a:rPr lang="fr-FR" sz="1000" dirty="0" smtClean="0">
                <a:solidFill>
                  <a:srgbClr val="FF0000"/>
                </a:solidFill>
              </a:rPr>
              <a:t>15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2099722" y="6176337"/>
            <a:ext cx="3443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>
                <a:solidFill>
                  <a:srgbClr val="FF0000"/>
                </a:solidFill>
              </a:rPr>
              <a:t>(2 </a:t>
            </a:r>
            <a:r>
              <a:rPr lang="fr-FR" sz="1200" i="1" dirty="0" err="1" smtClean="0">
                <a:solidFill>
                  <a:srgbClr val="FF0000"/>
                </a:solidFill>
              </a:rPr>
              <a:t>inverter</a:t>
            </a:r>
            <a:r>
              <a:rPr lang="fr-FR" sz="1200" i="1" dirty="0" smtClean="0">
                <a:solidFill>
                  <a:srgbClr val="FF0000"/>
                </a:solidFill>
              </a:rPr>
              <a:t> </a:t>
            </a:r>
            <a:r>
              <a:rPr lang="fr-FR" sz="1200" i="1" dirty="0" err="1" smtClean="0">
                <a:solidFill>
                  <a:srgbClr val="FF0000"/>
                </a:solidFill>
              </a:rPr>
              <a:t>amplificators</a:t>
            </a:r>
            <a:r>
              <a:rPr lang="fr-FR" sz="1200" i="1" dirty="0" smtClean="0">
                <a:solidFill>
                  <a:srgbClr val="FF0000"/>
                </a:solidFill>
              </a:rPr>
              <a:t> </a:t>
            </a:r>
            <a:r>
              <a:rPr lang="fr-FR" sz="1200" i="1" dirty="0" err="1" smtClean="0">
                <a:solidFill>
                  <a:srgbClr val="FF0000"/>
                </a:solidFill>
              </a:rPr>
              <a:t>because</a:t>
            </a:r>
            <a:r>
              <a:rPr lang="fr-FR" sz="1200" i="1" dirty="0" smtClean="0">
                <a:solidFill>
                  <a:srgbClr val="FF0000"/>
                </a:solidFill>
              </a:rPr>
              <a:t> </a:t>
            </a:r>
            <a:r>
              <a:rPr lang="fr-FR" sz="1200" i="1" dirty="0" err="1" smtClean="0">
                <a:solidFill>
                  <a:srgbClr val="FF0000"/>
                </a:solidFill>
              </a:rPr>
              <a:t>current</a:t>
            </a:r>
            <a:r>
              <a:rPr lang="fr-FR" sz="1200" i="1" dirty="0" smtClean="0">
                <a:solidFill>
                  <a:srgbClr val="FF0000"/>
                </a:solidFill>
              </a:rPr>
              <a:t> </a:t>
            </a:r>
            <a:r>
              <a:rPr lang="fr-FR" sz="1200" i="1" dirty="0" err="1" smtClean="0">
                <a:solidFill>
                  <a:srgbClr val="FF0000"/>
                </a:solidFill>
              </a:rPr>
              <a:t>constraint</a:t>
            </a:r>
            <a:r>
              <a:rPr lang="fr-FR" sz="1200" i="1" dirty="0" smtClean="0">
                <a:solidFill>
                  <a:srgbClr val="FF0000"/>
                </a:solidFill>
              </a:rPr>
              <a:t> )</a:t>
            </a:r>
            <a:endParaRPr lang="fr-FR" sz="1200" i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596816" y="1124744"/>
            <a:ext cx="8162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 smtClean="0">
                <a:solidFill>
                  <a:srgbClr val="FF0000"/>
                </a:solidFill>
              </a:rPr>
              <a:t>unchanged</a:t>
            </a:r>
            <a:endParaRPr lang="fr-FR" sz="1100" dirty="0">
              <a:solidFill>
                <a:srgbClr val="FF0000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1514852" y="4933720"/>
            <a:ext cx="11849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rgbClr val="FF0000"/>
                </a:solidFill>
              </a:rPr>
              <a:t>Dual ampli </a:t>
            </a:r>
            <a:r>
              <a:rPr lang="fr-FR" sz="1100" dirty="0" err="1" smtClean="0">
                <a:solidFill>
                  <a:srgbClr val="FF0000"/>
                </a:solidFill>
              </a:rPr>
              <a:t>added</a:t>
            </a:r>
            <a:endParaRPr lang="fr-FR" sz="1100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982664" y="6165304"/>
            <a:ext cx="1086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OPA2227UA</a:t>
            </a:r>
            <a:endParaRPr lang="fr-FR" sz="1400" dirty="0"/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7" y="2996952"/>
            <a:ext cx="21717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Connecteur droit avec flèche 30"/>
          <p:cNvCxnSpPr/>
          <p:nvPr/>
        </p:nvCxnSpPr>
        <p:spPr>
          <a:xfrm>
            <a:off x="323528" y="2996952"/>
            <a:ext cx="7200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1691680" y="3717032"/>
            <a:ext cx="1656184" cy="1742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1336289" y="3356992"/>
            <a:ext cx="8162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 smtClean="0">
                <a:solidFill>
                  <a:srgbClr val="FF0000"/>
                </a:solidFill>
              </a:rPr>
              <a:t>unchanged</a:t>
            </a:r>
            <a:endParaRPr lang="fr-FR" sz="1100" dirty="0">
              <a:solidFill>
                <a:srgbClr val="FF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-32912" y="4870901"/>
            <a:ext cx="1684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output 1v (</a:t>
            </a:r>
            <a:r>
              <a:rPr lang="fr-FR" dirty="0" err="1" smtClean="0"/>
              <a:t>Vref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From</a:t>
            </a:r>
            <a:r>
              <a:rPr lang="fr-FR" dirty="0" smtClean="0"/>
              <a:t> ADC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3" b="-1"/>
          <a:stretch/>
        </p:blipFill>
        <p:spPr bwMode="auto">
          <a:xfrm>
            <a:off x="1475656" y="5373216"/>
            <a:ext cx="141544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Connecteur droit 15"/>
          <p:cNvCxnSpPr>
            <a:stCxn id="13" idx="1"/>
          </p:cNvCxnSpPr>
          <p:nvPr/>
        </p:nvCxnSpPr>
        <p:spPr>
          <a:xfrm>
            <a:off x="1475656" y="5445224"/>
            <a:ext cx="0" cy="5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en angle 20"/>
          <p:cNvCxnSpPr/>
          <p:nvPr/>
        </p:nvCxnSpPr>
        <p:spPr>
          <a:xfrm rot="5400000">
            <a:off x="1309128" y="5461525"/>
            <a:ext cx="189040" cy="144016"/>
          </a:xfrm>
          <a:prstGeom prst="bentConnector3">
            <a:avLst>
              <a:gd name="adj1" fmla="val -38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en angle 23"/>
          <p:cNvCxnSpPr>
            <a:stCxn id="13" idx="3"/>
          </p:cNvCxnSpPr>
          <p:nvPr/>
        </p:nvCxnSpPr>
        <p:spPr>
          <a:xfrm>
            <a:off x="1617200" y="5445224"/>
            <a:ext cx="146488" cy="17595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1418722" y="5635987"/>
            <a:ext cx="34496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00" dirty="0" smtClean="0">
                <a:solidFill>
                  <a:srgbClr val="0070C0"/>
                </a:solidFill>
                <a:latin typeface="Symbol" panose="05050102010706020507" pitchFamily="18" charset="2"/>
              </a:rPr>
              <a:t>10KW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971600" y="5780003"/>
            <a:ext cx="34496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00" dirty="0" smtClean="0">
                <a:solidFill>
                  <a:srgbClr val="0070C0"/>
                </a:solidFill>
                <a:latin typeface="Symbol" panose="05050102010706020507" pitchFamily="18" charset="2"/>
              </a:rPr>
              <a:t>10KW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489389" y="5517232"/>
            <a:ext cx="147425" cy="54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1043608" y="5661248"/>
            <a:ext cx="147425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971600" y="5229199"/>
            <a:ext cx="665214" cy="108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/>
          <p:cNvSpPr txBox="1"/>
          <p:nvPr/>
        </p:nvSpPr>
        <p:spPr>
          <a:xfrm>
            <a:off x="1374746" y="5229200"/>
            <a:ext cx="34336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00" dirty="0" smtClean="0">
                <a:solidFill>
                  <a:srgbClr val="0070C0"/>
                </a:solidFill>
                <a:latin typeface="+mj-lt"/>
              </a:rPr>
              <a:t>100nF</a:t>
            </a: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3" b="-1"/>
          <a:stretch/>
        </p:blipFill>
        <p:spPr bwMode="auto">
          <a:xfrm>
            <a:off x="435732" y="6119760"/>
            <a:ext cx="141544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ZoneTexte 49"/>
          <p:cNvSpPr txBox="1"/>
          <p:nvPr/>
        </p:nvSpPr>
        <p:spPr>
          <a:xfrm>
            <a:off x="315566" y="5970876"/>
            <a:ext cx="34336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00" dirty="0" smtClean="0">
                <a:solidFill>
                  <a:srgbClr val="0070C0"/>
                </a:solidFill>
                <a:latin typeface="+mj-lt"/>
              </a:rPr>
              <a:t>100nF</a:t>
            </a:r>
          </a:p>
        </p:txBody>
      </p:sp>
    </p:spTree>
    <p:extLst>
      <p:ext uri="{BB962C8B-B14F-4D97-AF65-F5344CB8AC3E}">
        <p14:creationId xmlns:p14="http://schemas.microsoft.com/office/powerpoint/2010/main" val="155176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7888144" cy="601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rme libre 3"/>
          <p:cNvSpPr/>
          <p:nvPr/>
        </p:nvSpPr>
        <p:spPr>
          <a:xfrm>
            <a:off x="5858189" y="962547"/>
            <a:ext cx="777998" cy="615044"/>
          </a:xfrm>
          <a:custGeom>
            <a:avLst/>
            <a:gdLst>
              <a:gd name="connsiteX0" fmla="*/ 0 w 777998"/>
              <a:gd name="connsiteY0" fmla="*/ 615044 h 615044"/>
              <a:gd name="connsiteX1" fmla="*/ 763675 w 777998"/>
              <a:gd name="connsiteY1" fmla="*/ 283449 h 615044"/>
              <a:gd name="connsiteX2" fmla="*/ 492369 w 777998"/>
              <a:gd name="connsiteY2" fmla="*/ 12143 h 615044"/>
              <a:gd name="connsiteX3" fmla="*/ 411982 w 777998"/>
              <a:gd name="connsiteY3" fmla="*/ 72433 h 61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998" h="615044">
                <a:moveTo>
                  <a:pt x="0" y="615044"/>
                </a:moveTo>
                <a:cubicBezTo>
                  <a:pt x="340807" y="499488"/>
                  <a:pt x="681614" y="383932"/>
                  <a:pt x="763675" y="283449"/>
                </a:cubicBezTo>
                <a:cubicBezTo>
                  <a:pt x="845737" y="182965"/>
                  <a:pt x="550984" y="47312"/>
                  <a:pt x="492369" y="12143"/>
                </a:cubicBezTo>
                <a:cubicBezTo>
                  <a:pt x="433754" y="-23026"/>
                  <a:pt x="422868" y="24703"/>
                  <a:pt x="411982" y="72433"/>
                </a:cubicBezTo>
              </a:path>
            </a:pathLst>
          </a:custGeom>
          <a:noFill/>
          <a:ln w="50800">
            <a:solidFill>
              <a:srgbClr val="FF0000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372200" y="752561"/>
            <a:ext cx="1034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Vref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wire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51520" y="1"/>
            <a:ext cx="8640960" cy="54867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/>
              <a:t>Modification –BOTTOM </a:t>
            </a:r>
            <a:r>
              <a:rPr lang="fr-FR" sz="3200" dirty="0" err="1" smtClean="0"/>
              <a:t>cabling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8068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251520" y="1"/>
            <a:ext cx="8640960" cy="54867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/>
              <a:t>Modification – TOP </a:t>
            </a:r>
            <a:r>
              <a:rPr lang="fr-FR" sz="3200" dirty="0" err="1" smtClean="0"/>
              <a:t>cabling</a:t>
            </a:r>
            <a:endParaRPr lang="fr-FR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25" y="614551"/>
            <a:ext cx="7992223" cy="6068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893655" y="614551"/>
            <a:ext cx="1034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Vref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wire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2915816" y="1988840"/>
            <a:ext cx="504056" cy="360040"/>
          </a:xfrm>
          <a:prstGeom prst="roundRect">
            <a:avLst/>
          </a:prstGeom>
          <a:solidFill>
            <a:srgbClr val="FBABB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rgbClr val="FF0000"/>
                </a:solidFill>
              </a:rPr>
              <a:t>OPA2227</a:t>
            </a:r>
            <a:endParaRPr lang="fr-FR" sz="1050" dirty="0">
              <a:solidFill>
                <a:srgbClr val="FF0000"/>
              </a:solidFill>
            </a:endParaRPr>
          </a:p>
        </p:txBody>
      </p:sp>
      <p:sp>
        <p:nvSpPr>
          <p:cNvPr id="6" name="Forme libre 5"/>
          <p:cNvSpPr/>
          <p:nvPr/>
        </p:nvSpPr>
        <p:spPr>
          <a:xfrm>
            <a:off x="2883877" y="766248"/>
            <a:ext cx="532563" cy="1243422"/>
          </a:xfrm>
          <a:custGeom>
            <a:avLst/>
            <a:gdLst>
              <a:gd name="connsiteX0" fmla="*/ 0 w 532563"/>
              <a:gd name="connsiteY0" fmla="*/ 118007 h 1243422"/>
              <a:gd name="connsiteX1" fmla="*/ 90435 w 532563"/>
              <a:gd name="connsiteY1" fmla="*/ 47668 h 1243422"/>
              <a:gd name="connsiteX2" fmla="*/ 351692 w 532563"/>
              <a:gd name="connsiteY2" fmla="*/ 107959 h 1243422"/>
              <a:gd name="connsiteX3" fmla="*/ 532563 w 532563"/>
              <a:gd name="connsiteY3" fmla="*/ 1243422 h 1243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563" h="1243422">
                <a:moveTo>
                  <a:pt x="0" y="118007"/>
                </a:moveTo>
                <a:cubicBezTo>
                  <a:pt x="15910" y="83675"/>
                  <a:pt x="31820" y="49343"/>
                  <a:pt x="90435" y="47668"/>
                </a:cubicBezTo>
                <a:cubicBezTo>
                  <a:pt x="149050" y="45993"/>
                  <a:pt x="278004" y="-91333"/>
                  <a:pt x="351692" y="107959"/>
                </a:cubicBezTo>
                <a:cubicBezTo>
                  <a:pt x="425380" y="307251"/>
                  <a:pt x="478971" y="775336"/>
                  <a:pt x="532563" y="1243422"/>
                </a:cubicBezTo>
              </a:path>
            </a:pathLst>
          </a:custGeom>
          <a:noFill/>
          <a:ln w="50800">
            <a:solidFill>
              <a:srgbClr val="FF000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043608" y="1387959"/>
            <a:ext cx="72008" cy="2408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830248" y="1150507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R3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23528" y="6525343"/>
            <a:ext cx="8657691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R3 </a:t>
            </a:r>
            <a:r>
              <a:rPr lang="fr-FR" sz="1400" dirty="0" err="1" smtClean="0">
                <a:solidFill>
                  <a:srgbClr val="FF0000"/>
                </a:solidFill>
              </a:rPr>
              <a:t>cabling</a:t>
            </a:r>
            <a:r>
              <a:rPr lang="fr-FR" sz="1400" dirty="0" smtClean="0">
                <a:solidFill>
                  <a:srgbClr val="FF0000"/>
                </a:solidFill>
              </a:rPr>
              <a:t> </a:t>
            </a:r>
            <a:r>
              <a:rPr lang="fr-FR" sz="1400" dirty="0">
                <a:solidFill>
                  <a:srgbClr val="FF0000"/>
                </a:solidFill>
              </a:rPr>
              <a:t>i</a:t>
            </a:r>
            <a:r>
              <a:rPr lang="fr-FR" sz="1400" dirty="0" smtClean="0">
                <a:solidFill>
                  <a:srgbClr val="FF0000"/>
                </a:solidFill>
              </a:rPr>
              <a:t>n vertical (</a:t>
            </a:r>
            <a:r>
              <a:rPr lang="fr-FR" sz="1400" dirty="0" err="1" smtClean="0">
                <a:solidFill>
                  <a:srgbClr val="FF0000"/>
                </a:solidFill>
              </a:rPr>
              <a:t>manhattan</a:t>
            </a:r>
            <a:r>
              <a:rPr lang="fr-FR" sz="1400" dirty="0" smtClean="0">
                <a:solidFill>
                  <a:srgbClr val="FF0000"/>
                </a:solidFill>
              </a:rPr>
              <a:t> if </a:t>
            </a:r>
            <a:r>
              <a:rPr lang="fr-FR" sz="1400" dirty="0" err="1" smtClean="0">
                <a:solidFill>
                  <a:srgbClr val="FF0000"/>
                </a:solidFill>
              </a:rPr>
              <a:t>cms</a:t>
            </a:r>
            <a:r>
              <a:rPr lang="fr-FR" sz="1400" dirty="0" smtClean="0">
                <a:solidFill>
                  <a:srgbClr val="FF0000"/>
                </a:solidFill>
              </a:rPr>
              <a:t> package) : </a:t>
            </a:r>
            <a:r>
              <a:rPr lang="fr-FR" sz="1400" dirty="0" err="1" smtClean="0">
                <a:solidFill>
                  <a:srgbClr val="FF0000"/>
                </a:solidFill>
              </a:rPr>
              <a:t>link</a:t>
            </a:r>
            <a:r>
              <a:rPr lang="fr-FR" sz="1400" dirty="0" smtClean="0">
                <a:solidFill>
                  <a:srgbClr val="FF0000"/>
                </a:solidFill>
              </a:rPr>
              <a:t> to R4 </a:t>
            </a:r>
            <a:r>
              <a:rPr lang="fr-FR" sz="1400" dirty="0" err="1" smtClean="0">
                <a:solidFill>
                  <a:srgbClr val="FF0000"/>
                </a:solidFill>
              </a:rPr>
              <a:t>unchanged</a:t>
            </a:r>
            <a:r>
              <a:rPr lang="fr-FR" sz="1400" dirty="0" smtClean="0">
                <a:solidFill>
                  <a:srgbClr val="FF0000"/>
                </a:solidFill>
              </a:rPr>
              <a:t> on </a:t>
            </a:r>
            <a:r>
              <a:rPr lang="fr-FR" sz="1400" dirty="0" err="1" smtClean="0">
                <a:solidFill>
                  <a:srgbClr val="FF0000"/>
                </a:solidFill>
              </a:rPr>
              <a:t>pcb</a:t>
            </a:r>
            <a:r>
              <a:rPr lang="fr-FR" sz="1400" dirty="0" smtClean="0">
                <a:solidFill>
                  <a:srgbClr val="FF0000"/>
                </a:solidFill>
              </a:rPr>
              <a:t>, </a:t>
            </a:r>
            <a:r>
              <a:rPr lang="fr-FR" sz="1400" dirty="0" err="1" smtClean="0">
                <a:solidFill>
                  <a:srgbClr val="FF0000"/>
                </a:solidFill>
              </a:rPr>
              <a:t>link</a:t>
            </a:r>
            <a:r>
              <a:rPr lang="fr-FR" sz="1400" dirty="0" smtClean="0">
                <a:solidFill>
                  <a:srgbClr val="FF0000"/>
                </a:solidFill>
              </a:rPr>
              <a:t> by </a:t>
            </a:r>
            <a:r>
              <a:rPr lang="fr-FR" sz="1400" dirty="0" err="1" smtClean="0">
                <a:solidFill>
                  <a:srgbClr val="FF0000"/>
                </a:solidFill>
              </a:rPr>
              <a:t>wire</a:t>
            </a:r>
            <a:r>
              <a:rPr lang="fr-FR" sz="1400" dirty="0" smtClean="0">
                <a:solidFill>
                  <a:srgbClr val="FF0000"/>
                </a:solidFill>
              </a:rPr>
              <a:t> on « -1V » </a:t>
            </a:r>
            <a:r>
              <a:rPr lang="fr-FR" sz="1400" dirty="0" err="1" smtClean="0">
                <a:solidFill>
                  <a:srgbClr val="FF0000"/>
                </a:solidFill>
              </a:rPr>
              <a:t>from</a:t>
            </a:r>
            <a:r>
              <a:rPr lang="fr-FR" sz="1400" dirty="0" smtClean="0">
                <a:solidFill>
                  <a:srgbClr val="FF0000"/>
                </a:solidFill>
              </a:rPr>
              <a:t> OPA2227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59832" y="2420888"/>
            <a:ext cx="45719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131840" y="2420888"/>
            <a:ext cx="45719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3203848" y="2420888"/>
            <a:ext cx="45719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3275856" y="2420888"/>
            <a:ext cx="45719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2915816" y="2636912"/>
            <a:ext cx="580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>
                <a:solidFill>
                  <a:srgbClr val="FF0000"/>
                </a:solidFill>
              </a:rPr>
              <a:t>4 x </a:t>
            </a:r>
            <a:r>
              <a:rPr lang="fr-FR" sz="800" dirty="0" smtClean="0">
                <a:solidFill>
                  <a:srgbClr val="FF0000"/>
                </a:solidFill>
                <a:latin typeface="Symbol" panose="05050102010706020507" pitchFamily="18" charset="2"/>
              </a:rPr>
              <a:t>10KW</a:t>
            </a:r>
          </a:p>
          <a:p>
            <a:r>
              <a:rPr lang="fr-FR" sz="800" dirty="0" smtClean="0">
                <a:solidFill>
                  <a:srgbClr val="FF0000"/>
                </a:solidFill>
                <a:latin typeface="+mj-lt"/>
              </a:rPr>
              <a:t>3 x 100nF</a:t>
            </a:r>
            <a:endParaRPr lang="fr-FR" sz="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Forme libre 14"/>
          <p:cNvSpPr/>
          <p:nvPr/>
        </p:nvSpPr>
        <p:spPr>
          <a:xfrm>
            <a:off x="3429000" y="2161274"/>
            <a:ext cx="238125" cy="410476"/>
          </a:xfrm>
          <a:custGeom>
            <a:avLst/>
            <a:gdLst>
              <a:gd name="connsiteX0" fmla="*/ 0 w 238125"/>
              <a:gd name="connsiteY0" fmla="*/ 29476 h 410476"/>
              <a:gd name="connsiteX1" fmla="*/ 133350 w 238125"/>
              <a:gd name="connsiteY1" fmla="*/ 39001 h 410476"/>
              <a:gd name="connsiteX2" fmla="*/ 238125 w 238125"/>
              <a:gd name="connsiteY2" fmla="*/ 410476 h 410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125" h="410476">
                <a:moveTo>
                  <a:pt x="0" y="29476"/>
                </a:moveTo>
                <a:cubicBezTo>
                  <a:pt x="46831" y="2488"/>
                  <a:pt x="93663" y="-24499"/>
                  <a:pt x="133350" y="39001"/>
                </a:cubicBezTo>
                <a:cubicBezTo>
                  <a:pt x="173037" y="102501"/>
                  <a:pt x="205581" y="256488"/>
                  <a:pt x="238125" y="41047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3409950" y="2216945"/>
            <a:ext cx="171450" cy="347959"/>
          </a:xfrm>
          <a:custGeom>
            <a:avLst/>
            <a:gdLst>
              <a:gd name="connsiteX0" fmla="*/ 0 w 171450"/>
              <a:gd name="connsiteY0" fmla="*/ 90784 h 347959"/>
              <a:gd name="connsiteX1" fmla="*/ 85725 w 171450"/>
              <a:gd name="connsiteY1" fmla="*/ 14584 h 347959"/>
              <a:gd name="connsiteX2" fmla="*/ 171450 w 171450"/>
              <a:gd name="connsiteY2" fmla="*/ 347959 h 34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0" h="347959">
                <a:moveTo>
                  <a:pt x="0" y="90784"/>
                </a:moveTo>
                <a:cubicBezTo>
                  <a:pt x="28575" y="31253"/>
                  <a:pt x="57150" y="-28278"/>
                  <a:pt x="85725" y="14584"/>
                </a:cubicBezTo>
                <a:cubicBezTo>
                  <a:pt x="114300" y="57446"/>
                  <a:pt x="142875" y="202702"/>
                  <a:pt x="171450" y="34795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3487718" y="2553866"/>
            <a:ext cx="3642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>
                <a:solidFill>
                  <a:srgbClr val="FF0000"/>
                </a:solidFill>
              </a:rPr>
              <a:t>alim</a:t>
            </a:r>
            <a:endParaRPr lang="fr-FR" sz="8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839646" y="1700808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rgbClr val="FF0000"/>
                </a:solidFill>
              </a:rPr>
              <a:t>-1v</a:t>
            </a:r>
            <a:endParaRPr lang="fr-FR" sz="1100" dirty="0">
              <a:solidFill>
                <a:srgbClr val="FF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623622" y="2231286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rgbClr val="FF0000"/>
                </a:solidFill>
              </a:rPr>
              <a:t>-1v</a:t>
            </a:r>
            <a:endParaRPr lang="fr-FR" sz="1100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948264" y="1964293"/>
            <a:ext cx="1950119" cy="116955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OPA2227UA ampli</a:t>
            </a:r>
          </a:p>
          <a:p>
            <a:r>
              <a:rPr lang="fr-FR" sz="1400" dirty="0" smtClean="0">
                <a:solidFill>
                  <a:srgbClr val="FF0000"/>
                </a:solidFill>
              </a:rPr>
              <a:t>Glue on top OPA2227</a:t>
            </a:r>
          </a:p>
          <a:p>
            <a:r>
              <a:rPr lang="fr-FR" sz="1400" dirty="0">
                <a:solidFill>
                  <a:srgbClr val="FF0000"/>
                </a:solidFill>
              </a:rPr>
              <a:t>o</a:t>
            </a:r>
            <a:r>
              <a:rPr lang="fr-FR" sz="1400" dirty="0" smtClean="0">
                <a:solidFill>
                  <a:srgbClr val="FF0000"/>
                </a:solidFill>
              </a:rPr>
              <a:t>n free </a:t>
            </a:r>
            <a:r>
              <a:rPr lang="fr-FR" sz="1400" dirty="0" err="1" smtClean="0">
                <a:solidFill>
                  <a:srgbClr val="FF0000"/>
                </a:solidFill>
              </a:rPr>
              <a:t>pcb</a:t>
            </a:r>
            <a:r>
              <a:rPr lang="fr-FR" sz="1400" dirty="0" smtClean="0">
                <a:solidFill>
                  <a:srgbClr val="FF0000"/>
                </a:solidFill>
              </a:rPr>
              <a:t> </a:t>
            </a:r>
            <a:r>
              <a:rPr lang="fr-FR" sz="1400" dirty="0" err="1" smtClean="0">
                <a:solidFill>
                  <a:srgbClr val="FF0000"/>
                </a:solidFill>
              </a:rPr>
              <a:t>space</a:t>
            </a:r>
            <a:endParaRPr lang="fr-FR" sz="1400" dirty="0" smtClean="0">
              <a:solidFill>
                <a:srgbClr val="FF0000"/>
              </a:solidFill>
            </a:endParaRPr>
          </a:p>
          <a:p>
            <a:r>
              <a:rPr lang="fr-FR" sz="1400" dirty="0" smtClean="0">
                <a:solidFill>
                  <a:srgbClr val="FF0000"/>
                </a:solidFill>
              </a:rPr>
              <a:t>+ 4 10K </a:t>
            </a:r>
            <a:r>
              <a:rPr lang="fr-FR" sz="1400" dirty="0" err="1" smtClean="0">
                <a:solidFill>
                  <a:srgbClr val="FF0000"/>
                </a:solidFill>
              </a:rPr>
              <a:t>resistor</a:t>
            </a:r>
            <a:endParaRPr lang="fr-FR" sz="1400" dirty="0" smtClean="0">
              <a:solidFill>
                <a:srgbClr val="FF0000"/>
              </a:solidFill>
            </a:endParaRPr>
          </a:p>
          <a:p>
            <a:r>
              <a:rPr lang="fr-FR" sz="1400" dirty="0" smtClean="0">
                <a:solidFill>
                  <a:srgbClr val="FF0000"/>
                </a:solidFill>
              </a:rPr>
              <a:t>+ 3 100nF </a:t>
            </a:r>
            <a:r>
              <a:rPr lang="fr-FR" sz="1400" dirty="0" err="1" smtClean="0">
                <a:solidFill>
                  <a:srgbClr val="FF0000"/>
                </a:solidFill>
              </a:rPr>
              <a:t>capacitor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1076446" y="964437"/>
            <a:ext cx="2164897" cy="4521104"/>
          </a:xfrm>
          <a:custGeom>
            <a:avLst/>
            <a:gdLst>
              <a:gd name="connsiteX0" fmla="*/ 1921397 w 2164897"/>
              <a:gd name="connsiteY0" fmla="*/ 1014834 h 4521104"/>
              <a:gd name="connsiteX1" fmla="*/ 2095017 w 2164897"/>
              <a:gd name="connsiteY1" fmla="*/ 760191 h 4521104"/>
              <a:gd name="connsiteX2" fmla="*/ 2118167 w 2164897"/>
              <a:gd name="connsiteY2" fmla="*/ 204606 h 4521104"/>
              <a:gd name="connsiteX3" fmla="*/ 1481559 w 2164897"/>
              <a:gd name="connsiteY3" fmla="*/ 7836 h 4521104"/>
              <a:gd name="connsiteX4" fmla="*/ 46298 w 2164897"/>
              <a:gd name="connsiteY4" fmla="*/ 436100 h 4521104"/>
              <a:gd name="connsiteX5" fmla="*/ 590308 w 2164897"/>
              <a:gd name="connsiteY5" fmla="*/ 540272 h 4521104"/>
              <a:gd name="connsiteX6" fmla="*/ 601883 w 2164897"/>
              <a:gd name="connsiteY6" fmla="*/ 1362074 h 4521104"/>
              <a:gd name="connsiteX7" fmla="*/ 613458 w 2164897"/>
              <a:gd name="connsiteY7" fmla="*/ 2126004 h 4521104"/>
              <a:gd name="connsiteX8" fmla="*/ 590308 w 2164897"/>
              <a:gd name="connsiteY8" fmla="*/ 2936231 h 4521104"/>
              <a:gd name="connsiteX9" fmla="*/ 601883 w 2164897"/>
              <a:gd name="connsiteY9" fmla="*/ 3723310 h 4521104"/>
              <a:gd name="connsiteX10" fmla="*/ 613458 w 2164897"/>
              <a:gd name="connsiteY10" fmla="*/ 4475664 h 4521104"/>
              <a:gd name="connsiteX11" fmla="*/ 0 w 2164897"/>
              <a:gd name="connsiteY11" fmla="*/ 4440940 h 4521104"/>
              <a:gd name="connsiteX12" fmla="*/ 0 w 2164897"/>
              <a:gd name="connsiteY12" fmla="*/ 4440940 h 4521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4897" h="4521104">
                <a:moveTo>
                  <a:pt x="1921397" y="1014834"/>
                </a:moveTo>
                <a:cubicBezTo>
                  <a:pt x="1991809" y="955031"/>
                  <a:pt x="2062222" y="895229"/>
                  <a:pt x="2095017" y="760191"/>
                </a:cubicBezTo>
                <a:cubicBezTo>
                  <a:pt x="2127812" y="625153"/>
                  <a:pt x="2220410" y="329998"/>
                  <a:pt x="2118167" y="204606"/>
                </a:cubicBezTo>
                <a:cubicBezTo>
                  <a:pt x="2015924" y="79214"/>
                  <a:pt x="1826870" y="-30746"/>
                  <a:pt x="1481559" y="7836"/>
                </a:cubicBezTo>
                <a:cubicBezTo>
                  <a:pt x="1136247" y="46418"/>
                  <a:pt x="194840" y="347361"/>
                  <a:pt x="46298" y="436100"/>
                </a:cubicBezTo>
                <a:cubicBezTo>
                  <a:pt x="-102244" y="524839"/>
                  <a:pt x="497711" y="385943"/>
                  <a:pt x="590308" y="540272"/>
                </a:cubicBezTo>
                <a:cubicBezTo>
                  <a:pt x="682905" y="694601"/>
                  <a:pt x="598025" y="1097785"/>
                  <a:pt x="601883" y="1362074"/>
                </a:cubicBezTo>
                <a:cubicBezTo>
                  <a:pt x="605741" y="1626363"/>
                  <a:pt x="615387" y="1863645"/>
                  <a:pt x="613458" y="2126004"/>
                </a:cubicBezTo>
                <a:cubicBezTo>
                  <a:pt x="611529" y="2388363"/>
                  <a:pt x="592237" y="2670013"/>
                  <a:pt x="590308" y="2936231"/>
                </a:cubicBezTo>
                <a:cubicBezTo>
                  <a:pt x="588379" y="3202449"/>
                  <a:pt x="598025" y="3466738"/>
                  <a:pt x="601883" y="3723310"/>
                </a:cubicBezTo>
                <a:cubicBezTo>
                  <a:pt x="605741" y="3979882"/>
                  <a:pt x="713772" y="4356059"/>
                  <a:pt x="613458" y="4475664"/>
                </a:cubicBezTo>
                <a:cubicBezTo>
                  <a:pt x="513144" y="4595269"/>
                  <a:pt x="0" y="4440940"/>
                  <a:pt x="0" y="4440940"/>
                </a:cubicBezTo>
                <a:lnTo>
                  <a:pt x="0" y="4440940"/>
                </a:lnTo>
              </a:path>
            </a:pathLst>
          </a:custGeom>
          <a:noFill/>
          <a:ln>
            <a:solidFill>
              <a:srgbClr val="FF0000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orme libre 3"/>
          <p:cNvSpPr/>
          <p:nvPr/>
        </p:nvSpPr>
        <p:spPr>
          <a:xfrm>
            <a:off x="2178677" y="1239973"/>
            <a:ext cx="703419" cy="4443197"/>
          </a:xfrm>
          <a:custGeom>
            <a:avLst/>
            <a:gdLst>
              <a:gd name="connsiteX0" fmla="*/ 703419 w 703419"/>
              <a:gd name="connsiteY0" fmla="*/ 1017090 h 4443197"/>
              <a:gd name="connsiteX1" fmla="*/ 541374 w 703419"/>
              <a:gd name="connsiteY1" fmla="*/ 936068 h 4443197"/>
              <a:gd name="connsiteX2" fmla="*/ 680270 w 703419"/>
              <a:gd name="connsiteY2" fmla="*/ 160564 h 4443197"/>
              <a:gd name="connsiteX3" fmla="*/ 599247 w 703419"/>
              <a:gd name="connsiteY3" fmla="*/ 91116 h 4443197"/>
              <a:gd name="connsiteX4" fmla="*/ 32088 w 703419"/>
              <a:gd name="connsiteY4" fmla="*/ 44817 h 4443197"/>
              <a:gd name="connsiteX5" fmla="*/ 66812 w 703419"/>
              <a:gd name="connsiteY5" fmla="*/ 785597 h 4443197"/>
              <a:gd name="connsiteX6" fmla="*/ 32088 w 703419"/>
              <a:gd name="connsiteY6" fmla="*/ 1514802 h 4443197"/>
              <a:gd name="connsiteX7" fmla="*/ 43662 w 703419"/>
              <a:gd name="connsiteY7" fmla="*/ 2267156 h 4443197"/>
              <a:gd name="connsiteX8" fmla="*/ 32088 w 703419"/>
              <a:gd name="connsiteY8" fmla="*/ 2996361 h 4443197"/>
              <a:gd name="connsiteX9" fmla="*/ 20513 w 703419"/>
              <a:gd name="connsiteY9" fmla="*/ 3713992 h 4443197"/>
              <a:gd name="connsiteX10" fmla="*/ 32088 w 703419"/>
              <a:gd name="connsiteY10" fmla="*/ 4443197 h 444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3419" h="4443197">
                <a:moveTo>
                  <a:pt x="703419" y="1017090"/>
                </a:moveTo>
                <a:cubicBezTo>
                  <a:pt x="624325" y="1047956"/>
                  <a:pt x="545232" y="1078822"/>
                  <a:pt x="541374" y="936068"/>
                </a:cubicBezTo>
                <a:cubicBezTo>
                  <a:pt x="537516" y="793314"/>
                  <a:pt x="670624" y="301389"/>
                  <a:pt x="680270" y="160564"/>
                </a:cubicBezTo>
                <a:cubicBezTo>
                  <a:pt x="689915" y="19739"/>
                  <a:pt x="707277" y="110407"/>
                  <a:pt x="599247" y="91116"/>
                </a:cubicBezTo>
                <a:cubicBezTo>
                  <a:pt x="491217" y="71825"/>
                  <a:pt x="120827" y="-70930"/>
                  <a:pt x="32088" y="44817"/>
                </a:cubicBezTo>
                <a:cubicBezTo>
                  <a:pt x="-56651" y="160564"/>
                  <a:pt x="66812" y="540600"/>
                  <a:pt x="66812" y="785597"/>
                </a:cubicBezTo>
                <a:cubicBezTo>
                  <a:pt x="66812" y="1030594"/>
                  <a:pt x="35946" y="1267876"/>
                  <a:pt x="32088" y="1514802"/>
                </a:cubicBezTo>
                <a:cubicBezTo>
                  <a:pt x="28230" y="1761729"/>
                  <a:pt x="43662" y="2020230"/>
                  <a:pt x="43662" y="2267156"/>
                </a:cubicBezTo>
                <a:cubicBezTo>
                  <a:pt x="43662" y="2514082"/>
                  <a:pt x="35946" y="2755222"/>
                  <a:pt x="32088" y="2996361"/>
                </a:cubicBezTo>
                <a:cubicBezTo>
                  <a:pt x="28230" y="3237500"/>
                  <a:pt x="20513" y="3472853"/>
                  <a:pt x="20513" y="3713992"/>
                </a:cubicBezTo>
                <a:cubicBezTo>
                  <a:pt x="20513" y="3955131"/>
                  <a:pt x="32088" y="4443197"/>
                  <a:pt x="32088" y="4443197"/>
                </a:cubicBezTo>
              </a:path>
            </a:pathLst>
          </a:custGeom>
          <a:noFill/>
          <a:ln>
            <a:solidFill>
              <a:srgbClr val="FF0000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251520" y="5013176"/>
            <a:ext cx="720080" cy="308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 rot="5400000">
            <a:off x="-1061499" y="3522791"/>
            <a:ext cx="2770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Wire</a:t>
            </a:r>
            <a:r>
              <a:rPr lang="fr-FR" dirty="0" smtClean="0">
                <a:solidFill>
                  <a:srgbClr val="FF0000"/>
                </a:solidFill>
              </a:rPr>
              <a:t> to </a:t>
            </a:r>
            <a:r>
              <a:rPr lang="fr-FR" dirty="0" err="1" smtClean="0">
                <a:solidFill>
                  <a:srgbClr val="FF0000"/>
                </a:solidFill>
              </a:rPr>
              <a:t>link</a:t>
            </a:r>
            <a:r>
              <a:rPr lang="fr-FR" dirty="0" smtClean="0">
                <a:solidFill>
                  <a:srgbClr val="FF0000"/>
                </a:solidFill>
              </a:rPr>
              <a:t>  8 </a:t>
            </a:r>
            <a:r>
              <a:rPr lang="fr-FR" dirty="0" err="1" smtClean="0">
                <a:solidFill>
                  <a:srgbClr val="FF0000"/>
                </a:solidFill>
              </a:rPr>
              <a:t>resistors</a:t>
            </a:r>
            <a:r>
              <a:rPr lang="fr-FR" dirty="0" smtClean="0">
                <a:solidFill>
                  <a:srgbClr val="FF0000"/>
                </a:solidFill>
              </a:rPr>
              <a:t>(R3)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66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8591"/>
            <a:ext cx="9144000" cy="5100817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251520" y="1"/>
            <a:ext cx="8640960" cy="54867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/>
              <a:t>Modification – TOP </a:t>
            </a:r>
            <a:r>
              <a:rPr lang="fr-FR" sz="3200" dirty="0" err="1" smtClean="0"/>
              <a:t>cabling</a:t>
            </a:r>
            <a:endParaRPr lang="fr-FR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323528" y="6525343"/>
            <a:ext cx="8657691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R3 </a:t>
            </a:r>
            <a:r>
              <a:rPr lang="fr-FR" sz="1400" dirty="0" err="1" smtClean="0">
                <a:solidFill>
                  <a:srgbClr val="FF0000"/>
                </a:solidFill>
              </a:rPr>
              <a:t>cabling</a:t>
            </a:r>
            <a:r>
              <a:rPr lang="fr-FR" sz="1400" dirty="0" smtClean="0">
                <a:solidFill>
                  <a:srgbClr val="FF0000"/>
                </a:solidFill>
              </a:rPr>
              <a:t> </a:t>
            </a:r>
            <a:r>
              <a:rPr lang="fr-FR" sz="1400" dirty="0">
                <a:solidFill>
                  <a:srgbClr val="FF0000"/>
                </a:solidFill>
              </a:rPr>
              <a:t>i</a:t>
            </a:r>
            <a:r>
              <a:rPr lang="fr-FR" sz="1400" dirty="0" smtClean="0">
                <a:solidFill>
                  <a:srgbClr val="FF0000"/>
                </a:solidFill>
              </a:rPr>
              <a:t>n vertical (</a:t>
            </a:r>
            <a:r>
              <a:rPr lang="fr-FR" sz="1400" dirty="0" err="1" smtClean="0">
                <a:solidFill>
                  <a:srgbClr val="FF0000"/>
                </a:solidFill>
              </a:rPr>
              <a:t>manhattan</a:t>
            </a:r>
            <a:r>
              <a:rPr lang="fr-FR" sz="1400" dirty="0" smtClean="0">
                <a:solidFill>
                  <a:srgbClr val="FF0000"/>
                </a:solidFill>
              </a:rPr>
              <a:t> if </a:t>
            </a:r>
            <a:r>
              <a:rPr lang="fr-FR" sz="1400" dirty="0" err="1" smtClean="0">
                <a:solidFill>
                  <a:srgbClr val="FF0000"/>
                </a:solidFill>
              </a:rPr>
              <a:t>cms</a:t>
            </a:r>
            <a:r>
              <a:rPr lang="fr-FR" sz="1400" dirty="0" smtClean="0">
                <a:solidFill>
                  <a:srgbClr val="FF0000"/>
                </a:solidFill>
              </a:rPr>
              <a:t> package) : </a:t>
            </a:r>
            <a:r>
              <a:rPr lang="fr-FR" sz="1400" dirty="0" err="1" smtClean="0">
                <a:solidFill>
                  <a:srgbClr val="FF0000"/>
                </a:solidFill>
              </a:rPr>
              <a:t>link</a:t>
            </a:r>
            <a:r>
              <a:rPr lang="fr-FR" sz="1400" dirty="0" smtClean="0">
                <a:solidFill>
                  <a:srgbClr val="FF0000"/>
                </a:solidFill>
              </a:rPr>
              <a:t> to R4 </a:t>
            </a:r>
            <a:r>
              <a:rPr lang="fr-FR" sz="1400" dirty="0" err="1" smtClean="0">
                <a:solidFill>
                  <a:srgbClr val="FF0000"/>
                </a:solidFill>
              </a:rPr>
              <a:t>unchanged</a:t>
            </a:r>
            <a:r>
              <a:rPr lang="fr-FR" sz="1400" dirty="0" smtClean="0">
                <a:solidFill>
                  <a:srgbClr val="FF0000"/>
                </a:solidFill>
              </a:rPr>
              <a:t> on </a:t>
            </a:r>
            <a:r>
              <a:rPr lang="fr-FR" sz="1400" dirty="0" err="1" smtClean="0">
                <a:solidFill>
                  <a:srgbClr val="FF0000"/>
                </a:solidFill>
              </a:rPr>
              <a:t>pcb</a:t>
            </a:r>
            <a:r>
              <a:rPr lang="fr-FR" sz="1400" dirty="0" smtClean="0">
                <a:solidFill>
                  <a:srgbClr val="FF0000"/>
                </a:solidFill>
              </a:rPr>
              <a:t>, </a:t>
            </a:r>
            <a:r>
              <a:rPr lang="fr-FR" sz="1400" dirty="0" err="1" smtClean="0">
                <a:solidFill>
                  <a:srgbClr val="FF0000"/>
                </a:solidFill>
              </a:rPr>
              <a:t>link</a:t>
            </a:r>
            <a:r>
              <a:rPr lang="fr-FR" sz="1400" dirty="0" smtClean="0">
                <a:solidFill>
                  <a:srgbClr val="FF0000"/>
                </a:solidFill>
              </a:rPr>
              <a:t> by </a:t>
            </a:r>
            <a:r>
              <a:rPr lang="fr-FR" sz="1400" dirty="0" err="1" smtClean="0">
                <a:solidFill>
                  <a:srgbClr val="FF0000"/>
                </a:solidFill>
              </a:rPr>
              <a:t>wire</a:t>
            </a:r>
            <a:r>
              <a:rPr lang="fr-FR" sz="1400" dirty="0" smtClean="0">
                <a:solidFill>
                  <a:srgbClr val="FF0000"/>
                </a:solidFill>
              </a:rPr>
              <a:t> on « -1V » </a:t>
            </a:r>
            <a:r>
              <a:rPr lang="fr-FR" sz="1400" dirty="0" err="1" smtClean="0">
                <a:solidFill>
                  <a:srgbClr val="FF0000"/>
                </a:solidFill>
              </a:rPr>
              <a:t>from</a:t>
            </a:r>
            <a:r>
              <a:rPr lang="fr-FR" sz="1400" dirty="0" smtClean="0">
                <a:solidFill>
                  <a:srgbClr val="FF0000"/>
                </a:solidFill>
              </a:rPr>
              <a:t> OPA2227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158385" y="44624"/>
            <a:ext cx="1950119" cy="116955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OPA2227UA ampli</a:t>
            </a:r>
          </a:p>
          <a:p>
            <a:r>
              <a:rPr lang="fr-FR" sz="1400" dirty="0" smtClean="0">
                <a:solidFill>
                  <a:srgbClr val="FF0000"/>
                </a:solidFill>
              </a:rPr>
              <a:t>Glue on top component</a:t>
            </a:r>
          </a:p>
          <a:p>
            <a:r>
              <a:rPr lang="fr-FR" sz="1400" dirty="0">
                <a:solidFill>
                  <a:srgbClr val="FF0000"/>
                </a:solidFill>
              </a:rPr>
              <a:t>o</a:t>
            </a:r>
            <a:r>
              <a:rPr lang="fr-FR" sz="1400" dirty="0" smtClean="0">
                <a:solidFill>
                  <a:srgbClr val="FF0000"/>
                </a:solidFill>
              </a:rPr>
              <a:t>n free </a:t>
            </a:r>
            <a:r>
              <a:rPr lang="fr-FR" sz="1400" dirty="0" err="1" smtClean="0">
                <a:solidFill>
                  <a:srgbClr val="FF0000"/>
                </a:solidFill>
              </a:rPr>
              <a:t>pcb</a:t>
            </a:r>
            <a:r>
              <a:rPr lang="fr-FR" sz="1400" dirty="0" smtClean="0">
                <a:solidFill>
                  <a:srgbClr val="FF0000"/>
                </a:solidFill>
              </a:rPr>
              <a:t> </a:t>
            </a:r>
            <a:r>
              <a:rPr lang="fr-FR" sz="1400" dirty="0" err="1" smtClean="0">
                <a:solidFill>
                  <a:srgbClr val="FF0000"/>
                </a:solidFill>
              </a:rPr>
              <a:t>space</a:t>
            </a:r>
            <a:endParaRPr lang="fr-FR" sz="1400" dirty="0" smtClean="0">
              <a:solidFill>
                <a:srgbClr val="FF0000"/>
              </a:solidFill>
            </a:endParaRPr>
          </a:p>
          <a:p>
            <a:r>
              <a:rPr lang="fr-FR" sz="1400" dirty="0" smtClean="0">
                <a:solidFill>
                  <a:srgbClr val="FF0000"/>
                </a:solidFill>
              </a:rPr>
              <a:t>+ 4 10K </a:t>
            </a:r>
            <a:r>
              <a:rPr lang="fr-FR" sz="1400" dirty="0" err="1" smtClean="0">
                <a:solidFill>
                  <a:srgbClr val="FF0000"/>
                </a:solidFill>
              </a:rPr>
              <a:t>resistor</a:t>
            </a:r>
            <a:endParaRPr lang="fr-FR" sz="1400" dirty="0" smtClean="0">
              <a:solidFill>
                <a:srgbClr val="FF0000"/>
              </a:solidFill>
            </a:endParaRPr>
          </a:p>
          <a:p>
            <a:r>
              <a:rPr lang="fr-FR" sz="1400" dirty="0" smtClean="0">
                <a:solidFill>
                  <a:srgbClr val="FF0000"/>
                </a:solidFill>
              </a:rPr>
              <a:t>+ 3 100nF </a:t>
            </a:r>
            <a:r>
              <a:rPr lang="fr-FR" sz="1400" dirty="0" err="1" smtClean="0">
                <a:solidFill>
                  <a:srgbClr val="FF0000"/>
                </a:solidFill>
              </a:rPr>
              <a:t>capacitor</a:t>
            </a:r>
            <a:endParaRPr lang="fr-F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57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431" y="1"/>
            <a:ext cx="9099972" cy="548679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fr-FR" sz="3200" dirty="0" smtClean="0"/>
              <a:t>Upgrade </a:t>
            </a:r>
            <a:r>
              <a:rPr lang="fr-FR" sz="3200" dirty="0" err="1" smtClean="0"/>
              <a:t>Status</a:t>
            </a:r>
            <a:endParaRPr lang="fr-FR" sz="3200" dirty="0"/>
          </a:p>
        </p:txBody>
      </p:sp>
      <p:sp>
        <p:nvSpPr>
          <p:cNvPr id="81" name="ZoneTexte 80"/>
          <p:cNvSpPr txBox="1"/>
          <p:nvPr/>
        </p:nvSpPr>
        <p:spPr>
          <a:xfrm>
            <a:off x="16430" y="6525344"/>
            <a:ext cx="292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>
                <a:solidFill>
                  <a:schemeClr val="bg1">
                    <a:lumMod val="65000"/>
                  </a:schemeClr>
                </a:solidFill>
              </a:rPr>
              <a:t>30 aout 2018, cyril.drancourt@lapp.in2p3.fr</a:t>
            </a:r>
            <a:endParaRPr lang="fr-FR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78144" y="3197294"/>
            <a:ext cx="666220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u="sng" dirty="0" smtClean="0"/>
              <a:t>No </a:t>
            </a:r>
            <a:r>
              <a:rPr lang="fr-FR" sz="2800" b="1" u="sng" dirty="0" err="1" smtClean="0"/>
              <a:t>cabling</a:t>
            </a:r>
            <a:r>
              <a:rPr lang="fr-FR" sz="2800" b="1" u="sng" dirty="0" smtClean="0"/>
              <a:t> modification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u="sng" dirty="0" err="1" smtClean="0"/>
              <a:t>Only</a:t>
            </a:r>
            <a:r>
              <a:rPr lang="fr-FR" sz="2800" b="1" u="sng" dirty="0" smtClean="0"/>
              <a:t> </a:t>
            </a:r>
            <a:r>
              <a:rPr lang="fr-FR" sz="2800" b="1" u="sng" dirty="0" err="1" smtClean="0"/>
              <a:t>attenuator</a:t>
            </a:r>
            <a:r>
              <a:rPr lang="fr-FR" sz="2800" b="1" u="sng" dirty="0" smtClean="0"/>
              <a:t> </a:t>
            </a:r>
            <a:r>
              <a:rPr lang="fr-FR" sz="2800" b="1" u="sng" dirty="0" err="1" smtClean="0"/>
              <a:t>used</a:t>
            </a:r>
            <a:r>
              <a:rPr lang="fr-FR" sz="2800" b="1" u="sng" dirty="0" smtClean="0"/>
              <a:t> to </a:t>
            </a:r>
            <a:r>
              <a:rPr lang="fr-FR" sz="2800" b="1" u="sng" dirty="0" err="1" smtClean="0"/>
              <a:t>adapt</a:t>
            </a:r>
            <a:r>
              <a:rPr lang="fr-FR" sz="2800" b="1" u="sng" dirty="0" smtClean="0"/>
              <a:t> PMT range</a:t>
            </a:r>
          </a:p>
          <a:p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1686443" y="1484784"/>
            <a:ext cx="554985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APC </a:t>
            </a:r>
            <a:r>
              <a:rPr lang="fr-FR" sz="4000" dirty="0" smtClean="0">
                <a:solidFill>
                  <a:srgbClr val="FF0000"/>
                </a:solidFill>
              </a:rPr>
              <a:t>team </a:t>
            </a:r>
            <a:r>
              <a:rPr lang="fr-FR" sz="4000" dirty="0" err="1" smtClean="0">
                <a:solidFill>
                  <a:srgbClr val="FF0000"/>
                </a:solidFill>
              </a:rPr>
              <a:t>august</a:t>
            </a:r>
            <a:r>
              <a:rPr lang="fr-FR" sz="4000" dirty="0" smtClean="0">
                <a:solidFill>
                  <a:srgbClr val="FF0000"/>
                </a:solidFill>
              </a:rPr>
              <a:t> </a:t>
            </a:r>
            <a:r>
              <a:rPr lang="fr-FR" sz="4000" dirty="0" err="1" smtClean="0">
                <a:solidFill>
                  <a:srgbClr val="FF0000"/>
                </a:solidFill>
              </a:rPr>
              <a:t>decision</a:t>
            </a:r>
            <a:endParaRPr lang="fr-FR" sz="4000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539552" y="1340768"/>
            <a:ext cx="7920880" cy="41764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/>
          <p:cNvCxnSpPr/>
          <p:nvPr/>
        </p:nvCxnSpPr>
        <p:spPr>
          <a:xfrm>
            <a:off x="1547664" y="2276872"/>
            <a:ext cx="5760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79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661</Words>
  <Application>Microsoft Office PowerPoint</Application>
  <PresentationFormat>Affichage à l'écran (4:3)</PresentationFormat>
  <Paragraphs>185</Paragraphs>
  <Slides>12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WA105 LRO mezzanine STATUS</vt:lpstr>
      <vt:lpstr>Actual design of PMT signal on FE_LRO WA105 board</vt:lpstr>
      <vt:lpstr>Upgrade: ADC input modification  for full dynamic scale</vt:lpstr>
      <vt:lpstr>Ampli: actual schematic</vt:lpstr>
      <vt:lpstr>Présentation PowerPoint</vt:lpstr>
      <vt:lpstr>Présentation PowerPoint</vt:lpstr>
      <vt:lpstr>Présentation PowerPoint</vt:lpstr>
      <vt:lpstr>Présentation PowerPoint</vt:lpstr>
      <vt:lpstr>Upgrade Status</vt:lpstr>
      <vt:lpstr>Attenuator choise : mini-circuit product</vt:lpstr>
      <vt:lpstr>LRO mezzanine(V2) spare</vt:lpstr>
      <vt:lpstr>Next LRO board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LRO mezzanine modification</dc:title>
  <dc:subject/>
  <dc:creator>Cyril DRANCOURT</dc:creator>
  <cp:lastModifiedBy>Cyril DRANCOURT</cp:lastModifiedBy>
  <cp:revision>56</cp:revision>
  <dcterms:created xsi:type="dcterms:W3CDTF">2018-07-13T07:11:07Z</dcterms:created>
  <dcterms:modified xsi:type="dcterms:W3CDTF">2018-08-28T13:15:24Z</dcterms:modified>
</cp:coreProperties>
</file>