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602" r:id="rId3"/>
    <p:sldId id="364" r:id="rId4"/>
    <p:sldId id="442" r:id="rId5"/>
    <p:sldId id="604" r:id="rId6"/>
    <p:sldId id="603" r:id="rId7"/>
    <p:sldId id="625" r:id="rId8"/>
    <p:sldId id="453" r:id="rId9"/>
    <p:sldId id="358" r:id="rId10"/>
    <p:sldId id="451" r:id="rId11"/>
    <p:sldId id="455" r:id="rId12"/>
    <p:sldId id="448" r:id="rId13"/>
    <p:sldId id="449" r:id="rId14"/>
    <p:sldId id="450" r:id="rId15"/>
    <p:sldId id="599" r:id="rId16"/>
    <p:sldId id="633" r:id="rId17"/>
    <p:sldId id="634" r:id="rId18"/>
    <p:sldId id="635" r:id="rId19"/>
    <p:sldId id="626" r:id="rId20"/>
    <p:sldId id="629" r:id="rId21"/>
    <p:sldId id="630" r:id="rId22"/>
    <p:sldId id="580" r:id="rId23"/>
    <p:sldId id="391" r:id="rId24"/>
    <p:sldId id="409" r:id="rId25"/>
    <p:sldId id="416" r:id="rId26"/>
    <p:sldId id="637" r:id="rId27"/>
    <p:sldId id="631" r:id="rId28"/>
    <p:sldId id="636" r:id="rId29"/>
    <p:sldId id="278" r:id="rId30"/>
    <p:sldId id="288" r:id="rId31"/>
    <p:sldId id="296" r:id="rId32"/>
    <p:sldId id="624" r:id="rId33"/>
    <p:sldId id="613" r:id="rId34"/>
    <p:sldId id="614" r:id="rId35"/>
    <p:sldId id="608" r:id="rId36"/>
    <p:sldId id="276" r:id="rId37"/>
    <p:sldId id="272" r:id="rId38"/>
    <p:sldId id="632" r:id="rId39"/>
    <p:sldId id="638" r:id="rId40"/>
    <p:sldId id="621" r:id="rId41"/>
    <p:sldId id="439" r:id="rId42"/>
    <p:sldId id="274" r:id="rId43"/>
    <p:sldId id="275" r:id="rId44"/>
    <p:sldId id="28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CE0"/>
    <a:srgbClr val="E7E9F7"/>
    <a:srgbClr val="EBF1E5"/>
    <a:srgbClr val="2378B4"/>
    <a:srgbClr val="FF8415"/>
    <a:srgbClr val="1F00FF"/>
    <a:srgbClr val="0432FF"/>
    <a:srgbClr val="007800"/>
    <a:srgbClr val="FFE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1"/>
    <p:restoredTop sz="95051"/>
  </p:normalViewPr>
  <p:slideViewPr>
    <p:cSldViewPr snapToGrid="0" snapToObjects="1">
      <p:cViewPr>
        <p:scale>
          <a:sx n="95" d="100"/>
          <a:sy n="95" d="100"/>
        </p:scale>
        <p:origin x="1488" y="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302A5-5010-AC4D-B1DA-6B878F335D4B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3C9D-788E-9A4B-A455-EBB8579E5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 10 years ago the majority of the experimental community was searching for WIMPs</a:t>
            </a:r>
          </a:p>
          <a:p>
            <a:endParaRPr lang="en-US" dirty="0"/>
          </a:p>
          <a:p>
            <a:r>
              <a:rPr lang="en-US" dirty="0"/>
              <a:t>DM Constraints:</a:t>
            </a:r>
          </a:p>
          <a:p>
            <a:r>
              <a:rPr lang="en-US" dirty="0"/>
              <a:t>	10^-22 eV:  size of the galaxy</a:t>
            </a:r>
          </a:p>
          <a:p>
            <a:r>
              <a:rPr lang="en-US" dirty="0"/>
              <a:t>	&lt; 100 eV:  Fermions are degenerate </a:t>
            </a:r>
          </a:p>
          <a:p>
            <a:r>
              <a:rPr lang="en-US" dirty="0"/>
              <a:t>	&lt; 3 </a:t>
            </a:r>
            <a:r>
              <a:rPr lang="en-US" dirty="0" err="1"/>
              <a:t>keV</a:t>
            </a:r>
            <a:r>
              <a:rPr lang="en-US" dirty="0"/>
              <a:t>: warm DM limit</a:t>
            </a:r>
          </a:p>
          <a:p>
            <a:endParaRPr lang="en-US" dirty="0"/>
          </a:p>
          <a:p>
            <a:r>
              <a:rPr lang="en-US" dirty="0"/>
              <a:t>WIMPs:  10GeV &lt; M &lt; 100TeV (above 100TeV WIMP won’t freeze out)</a:t>
            </a:r>
          </a:p>
          <a:p>
            <a:endParaRPr lang="en-US" dirty="0"/>
          </a:p>
          <a:p>
            <a:r>
              <a:rPr lang="en-US" dirty="0" err="1"/>
              <a:t>Hiearchy</a:t>
            </a:r>
            <a:r>
              <a:rPr lang="en-US" dirty="0"/>
              <a:t> problem:  </a:t>
            </a:r>
          </a:p>
          <a:p>
            <a:r>
              <a:rPr lang="en-US" dirty="0"/>
              <a:t>	- Why do different forces have such enormously different strengths</a:t>
            </a:r>
          </a:p>
          <a:p>
            <a:r>
              <a:rPr lang="en-US" dirty="0"/>
              <a:t>	- Why is the Higgs mass so much lighter than the plank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1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6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800262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SuperCDMS SNOLAB 2018 Operations Review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47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SuperCDMS SNOLAB 2018 Operations Review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2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4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18B39-387F-AA41-A4C1-60C984F05144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(null)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(null)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(null)"/><Relationship Id="rId2" Type="http://schemas.openxmlformats.org/officeDocument/2006/relationships/image" Target="../media/image18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26.(null)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(null)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(null)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(null)"/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D0026F5-B646-9C49-A7DE-D83B481B2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11383" b="29803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865414"/>
            <a:ext cx="9245600" cy="295275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Searching for 10meV-1GeV Dark Matter with </a:t>
            </a:r>
            <a:r>
              <a:rPr lang="en-US" sz="4000" dirty="0" err="1">
                <a:solidFill>
                  <a:schemeClr val="bg1"/>
                </a:solidFill>
              </a:rPr>
              <a:t>Athermal</a:t>
            </a:r>
            <a:r>
              <a:rPr lang="en-US" sz="4000" dirty="0">
                <a:solidFill>
                  <a:schemeClr val="bg1"/>
                </a:solidFill>
              </a:rPr>
              <a:t> Phonon Detectors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281" y="2334734"/>
            <a:ext cx="5780314" cy="27667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Matt Pyle </a:t>
            </a:r>
          </a:p>
          <a:p>
            <a:r>
              <a:rPr lang="en-US" dirty="0">
                <a:solidFill>
                  <a:schemeClr val="bg1"/>
                </a:solidFill>
              </a:rPr>
              <a:t>UC Berkeley</a:t>
            </a:r>
          </a:p>
          <a:p>
            <a:r>
              <a:rPr lang="en-US" dirty="0">
                <a:solidFill>
                  <a:schemeClr val="bg1"/>
                </a:solidFill>
              </a:rPr>
              <a:t>CPAD 18/12/09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4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66DA65-1D72-E843-8C56-0F931AC37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02"/>
          <a:stretch/>
        </p:blipFill>
        <p:spPr>
          <a:xfrm>
            <a:off x="422032" y="210022"/>
            <a:ext cx="8257735" cy="6647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3600" y="846406"/>
            <a:ext cx="345440" cy="509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97B710E-E5D0-3C47-93C9-1EBE742A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3046"/>
          </a:xfrm>
        </p:spPr>
        <p:txBody>
          <a:bodyPr>
            <a:noAutofit/>
          </a:bodyPr>
          <a:lstStyle/>
          <a:p>
            <a:r>
              <a:rPr lang="en-US" sz="2800" dirty="0"/>
              <a:t>Light Mass Design Drivers: Energy Sensitivity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49BE6-DBF4-324D-92B1-F6A22EC50F38}"/>
              </a:ext>
            </a:extLst>
          </p:cNvPr>
          <p:cNvSpPr txBox="1"/>
          <p:nvPr/>
        </p:nvSpPr>
        <p:spPr>
          <a:xfrm>
            <a:off x="1590164" y="3922998"/>
            <a:ext cx="475487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primary design driver for Light Mass DM Experimental Searches is Energy Sensitivity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83C734-D103-D34A-9822-FDE82821F99F}"/>
              </a:ext>
            </a:extLst>
          </p:cNvPr>
          <p:cNvCxnSpPr>
            <a:cxnSpLocks/>
          </p:cNvCxnSpPr>
          <p:nvPr/>
        </p:nvCxnSpPr>
        <p:spPr>
          <a:xfrm flipH="1">
            <a:off x="1614488" y="2572044"/>
            <a:ext cx="3238866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72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66DA65-1D72-E843-8C56-0F931AC37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02"/>
          <a:stretch/>
        </p:blipFill>
        <p:spPr>
          <a:xfrm>
            <a:off x="422032" y="210022"/>
            <a:ext cx="8257735" cy="6647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3600" y="846406"/>
            <a:ext cx="345440" cy="509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49BE6-DBF4-324D-92B1-F6A22EC50F38}"/>
              </a:ext>
            </a:extLst>
          </p:cNvPr>
          <p:cNvSpPr txBox="1"/>
          <p:nvPr/>
        </p:nvSpPr>
        <p:spPr>
          <a:xfrm>
            <a:off x="1568110" y="3901368"/>
            <a:ext cx="583281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Can we use other DM interactions that more efficiently transfer kinetic energy to target for M</a:t>
            </a:r>
            <a:r>
              <a:rPr lang="en-US" sz="3200" baseline="-25000" dirty="0"/>
              <a:t>DM</a:t>
            </a:r>
            <a:r>
              <a:rPr lang="en-US" sz="3200" dirty="0"/>
              <a:t>&lt;100MeV?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FC9239-EBFB-E64E-AE9B-433E2E5BA222}"/>
              </a:ext>
            </a:extLst>
          </p:cNvPr>
          <p:cNvSpPr txBox="1"/>
          <p:nvPr/>
        </p:nvSpPr>
        <p:spPr>
          <a:xfrm>
            <a:off x="1800664" y="1294226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08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917"/>
            <a:ext cx="9144000" cy="969645"/>
          </a:xfrm>
        </p:spPr>
        <p:txBody>
          <a:bodyPr>
            <a:normAutofit fontScale="90000"/>
          </a:bodyPr>
          <a:lstStyle/>
          <a:p>
            <a:r>
              <a:rPr lang="en-US" dirty="0"/>
              <a:t>Trick 1) Use Bandgaps!</a:t>
            </a:r>
            <a:br>
              <a:rPr lang="en-US" dirty="0"/>
            </a:br>
            <a:r>
              <a:rPr lang="en-US" dirty="0"/>
              <a:t>Inelastic e</a:t>
            </a:r>
            <a:r>
              <a:rPr lang="en-US" baseline="30000" dirty="0"/>
              <a:t>-</a:t>
            </a:r>
            <a:r>
              <a:rPr lang="en-US" dirty="0"/>
              <a:t> Recoils in Semiconductors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1890C3C-A884-6F4F-99C0-0CF317FCEFD0}"/>
              </a:ext>
            </a:extLst>
          </p:cNvPr>
          <p:cNvCxnSpPr>
            <a:cxnSpLocks/>
          </p:cNvCxnSpPr>
          <p:nvPr/>
        </p:nvCxnSpPr>
        <p:spPr>
          <a:xfrm flipH="1">
            <a:off x="1383230" y="6552242"/>
            <a:ext cx="165871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391">
            <a:extLst>
              <a:ext uri="{FF2B5EF4-FFF2-40B4-BE49-F238E27FC236}">
                <a16:creationId xmlns:a16="http://schemas.microsoft.com/office/drawing/2014/main" id="{BA1A7DA5-9A9A-3A49-9481-DEB21EB6DFCD}"/>
              </a:ext>
            </a:extLst>
          </p:cNvPr>
          <p:cNvSpPr/>
          <p:nvPr/>
        </p:nvSpPr>
        <p:spPr>
          <a:xfrm>
            <a:off x="4980791" y="1025780"/>
            <a:ext cx="367798" cy="389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2FF"/>
          </a:solidFill>
          <a:ln w="3175" cap="flat">
            <a:noFill/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09D16-1865-B941-88E2-822E6AD9D9D7}"/>
              </a:ext>
            </a:extLst>
          </p:cNvPr>
          <p:cNvSpPr txBox="1"/>
          <p:nvPr/>
        </p:nvSpPr>
        <p:spPr>
          <a:xfrm>
            <a:off x="5572461" y="963818"/>
            <a:ext cx="345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E= ½ </a:t>
            </a:r>
            <a:r>
              <a:rPr lang="en-US" sz="2400" dirty="0" err="1"/>
              <a:t>v</a:t>
            </a:r>
            <a:r>
              <a:rPr lang="en-US" sz="2400" baseline="-25000" dirty="0" err="1"/>
              <a:t>DM</a:t>
            </a:r>
            <a:r>
              <a:rPr lang="en-US" sz="2400" dirty="0"/>
              <a:t> P 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v</a:t>
            </a:r>
            <a:r>
              <a:rPr lang="en-US" sz="2400" baseline="-25000" dirty="0" err="1"/>
              <a:t>DM</a:t>
            </a:r>
            <a:r>
              <a:rPr lang="en-US" sz="2400" dirty="0"/>
              <a:t> ~ O(10</a:t>
            </a:r>
            <a:r>
              <a:rPr lang="en-US" sz="2400" baseline="30000" dirty="0"/>
              <a:t>-3 </a:t>
            </a:r>
            <a:r>
              <a:rPr lang="en-US" sz="2400" dirty="0"/>
              <a:t>c)</a:t>
            </a:r>
          </a:p>
          <a:p>
            <a:r>
              <a:rPr lang="en-US" sz="2400" dirty="0"/>
              <a:t>E=1eV       P~2keV/c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FABC9-E67E-064A-9ECC-B981D3A21C84}"/>
              </a:ext>
            </a:extLst>
          </p:cNvPr>
          <p:cNvSpPr txBox="1"/>
          <p:nvPr/>
        </p:nvSpPr>
        <p:spPr>
          <a:xfrm rot="16200000">
            <a:off x="-512650" y="2598447"/>
            <a:ext cx="16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[eV]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38A6F-A409-9D40-B354-E05087F279E0}"/>
              </a:ext>
            </a:extLst>
          </p:cNvPr>
          <p:cNvSpPr txBox="1"/>
          <p:nvPr/>
        </p:nvSpPr>
        <p:spPr>
          <a:xfrm>
            <a:off x="383111" y="4752278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 </a:t>
            </a:r>
          </a:p>
        </p:txBody>
      </p:sp>
      <p:sp>
        <p:nvSpPr>
          <p:cNvPr id="28" name="Shape 388">
            <a:extLst>
              <a:ext uri="{FF2B5EF4-FFF2-40B4-BE49-F238E27FC236}">
                <a16:creationId xmlns:a16="http://schemas.microsoft.com/office/drawing/2014/main" id="{407C8375-BB22-1B46-887C-DAFCAB274791}"/>
              </a:ext>
            </a:extLst>
          </p:cNvPr>
          <p:cNvSpPr/>
          <p:nvPr/>
        </p:nvSpPr>
        <p:spPr>
          <a:xfrm>
            <a:off x="0" y="5840362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" name="Shape 388">
            <a:extLst>
              <a:ext uri="{FF2B5EF4-FFF2-40B4-BE49-F238E27FC236}">
                <a16:creationId xmlns:a16="http://schemas.microsoft.com/office/drawing/2014/main" id="{8E58608D-2019-0346-BC48-0F261A9D3AB5}"/>
              </a:ext>
            </a:extLst>
          </p:cNvPr>
          <p:cNvSpPr/>
          <p:nvPr/>
        </p:nvSpPr>
        <p:spPr>
          <a:xfrm>
            <a:off x="1321745" y="5870784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" name="Shape 388">
            <a:extLst>
              <a:ext uri="{FF2B5EF4-FFF2-40B4-BE49-F238E27FC236}">
                <a16:creationId xmlns:a16="http://schemas.microsoft.com/office/drawing/2014/main" id="{70C894C8-CBEF-6A4E-A5AE-C1F5B42A585B}"/>
              </a:ext>
            </a:extLst>
          </p:cNvPr>
          <p:cNvSpPr/>
          <p:nvPr/>
        </p:nvSpPr>
        <p:spPr>
          <a:xfrm>
            <a:off x="2683225" y="5885402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" name="Shape 388">
            <a:extLst>
              <a:ext uri="{FF2B5EF4-FFF2-40B4-BE49-F238E27FC236}">
                <a16:creationId xmlns:a16="http://schemas.microsoft.com/office/drawing/2014/main" id="{5FBF71B7-321D-5C4F-A4D0-07E31B557AB5}"/>
              </a:ext>
            </a:extLst>
          </p:cNvPr>
          <p:cNvSpPr/>
          <p:nvPr/>
        </p:nvSpPr>
        <p:spPr>
          <a:xfrm>
            <a:off x="4060159" y="5867753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00792F-D34A-7546-B45B-CA33F51A0F3E}"/>
              </a:ext>
            </a:extLst>
          </p:cNvPr>
          <p:cNvCxnSpPr>
            <a:cxnSpLocks/>
          </p:cNvCxnSpPr>
          <p:nvPr/>
        </p:nvCxnSpPr>
        <p:spPr>
          <a:xfrm>
            <a:off x="155466" y="6546400"/>
            <a:ext cx="124233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D5372-93F7-8C40-ACA1-25411B1866CE}"/>
              </a:ext>
            </a:extLst>
          </p:cNvPr>
          <p:cNvSpPr/>
          <p:nvPr/>
        </p:nvSpPr>
        <p:spPr>
          <a:xfrm>
            <a:off x="246370" y="6356244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4.5x10</a:t>
            </a:r>
            <a:r>
              <a:rPr lang="en-US" baseline="30000" dirty="0"/>
              <a:t>-10 </a:t>
            </a:r>
            <a:r>
              <a:rPr lang="en-US" dirty="0"/>
              <a:t>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FA2ED-C9AD-484E-BA9D-C61884632DC6}"/>
              </a:ext>
            </a:extLst>
          </p:cNvPr>
          <p:cNvGrpSpPr/>
          <p:nvPr/>
        </p:nvGrpSpPr>
        <p:grpSpPr>
          <a:xfrm>
            <a:off x="312018" y="1430385"/>
            <a:ext cx="4178105" cy="4466675"/>
            <a:chOff x="323170" y="1151604"/>
            <a:chExt cx="4178105" cy="44666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08E1D1-5AC9-9548-824D-66B3E7A47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7703"/>
            <a:stretch/>
          </p:blipFill>
          <p:spPr>
            <a:xfrm>
              <a:off x="323170" y="1159557"/>
              <a:ext cx="4178105" cy="39451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3FF0D2-D36A-7648-A929-2B16AA93AAA0}"/>
                </a:ext>
              </a:extLst>
            </p:cNvPr>
            <p:cNvSpPr txBox="1"/>
            <p:nvPr/>
          </p:nvSpPr>
          <p:spPr>
            <a:xfrm>
              <a:off x="926140" y="4971948"/>
              <a:ext cx="2696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</a:t>
              </a:r>
            </a:p>
            <a:p>
              <a:pPr algn="ctr"/>
              <a:r>
                <a:rPr lang="en-US" dirty="0"/>
                <a:t>1/4.5x10</a:t>
              </a:r>
              <a:r>
                <a:rPr lang="en-US" baseline="30000" dirty="0"/>
                <a:t>-10 </a:t>
              </a:r>
              <a:r>
                <a:rPr lang="en-US" dirty="0"/>
                <a:t>m= 3 </a:t>
              </a:r>
              <a:r>
                <a:rPr lang="en-US" dirty="0" err="1"/>
                <a:t>keV</a:t>
              </a:r>
              <a:r>
                <a:rPr lang="en-US" dirty="0"/>
                <a:t>/c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6187041-2AB6-A24B-A788-004626529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7082" y="3061607"/>
              <a:ext cx="1153884" cy="238081"/>
            </a:xfrm>
            <a:prstGeom prst="straightConnector1">
              <a:avLst/>
            </a:prstGeom>
            <a:ln w="66675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978C75-BBCD-0D4C-B6F0-4080B9B53A90}"/>
                </a:ext>
              </a:extLst>
            </p:cNvPr>
            <p:cNvSpPr txBox="1"/>
            <p:nvPr/>
          </p:nvSpPr>
          <p:spPr>
            <a:xfrm>
              <a:off x="1389093" y="1151604"/>
              <a:ext cx="20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Band Diagram for Si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F6D7462-7DA3-BF4E-9B0C-613413201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426" y="5165810"/>
              <a:ext cx="467669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64D678E-BD98-394F-85DD-8403ADA1806E}"/>
                </a:ext>
              </a:extLst>
            </p:cNvPr>
            <p:cNvCxnSpPr>
              <a:cxnSpLocks/>
            </p:cNvCxnSpPr>
            <p:nvPr/>
          </p:nvCxnSpPr>
          <p:spPr>
            <a:xfrm>
              <a:off x="1696297" y="5150133"/>
              <a:ext cx="444475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93EDA9B-0481-8846-91C8-95151C13B7D3}"/>
              </a:ext>
            </a:extLst>
          </p:cNvPr>
          <p:cNvSpPr txBox="1"/>
          <p:nvPr/>
        </p:nvSpPr>
        <p:spPr>
          <a:xfrm>
            <a:off x="4561243" y="5711483"/>
            <a:ext cx="4582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Crystal e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  <a:r>
              <a:rPr lang="en-US" sz="2800" dirty="0">
                <a:solidFill>
                  <a:srgbClr val="FF0000"/>
                </a:solidFill>
              </a:rPr>
              <a:t> Momentum and Energy Scales Match MeV DM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4A33A1-1BD0-1B42-9D29-7AC7442BF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46" r="4049" b="21498"/>
          <a:stretch/>
        </p:blipFill>
        <p:spPr>
          <a:xfrm>
            <a:off x="4599885" y="2216075"/>
            <a:ext cx="4544115" cy="344782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BAFFCD7-D5A0-F849-9EBA-1E43EE9283A8}"/>
              </a:ext>
            </a:extLst>
          </p:cNvPr>
          <p:cNvSpPr/>
          <p:nvPr/>
        </p:nvSpPr>
        <p:spPr>
          <a:xfrm>
            <a:off x="6723529" y="2446953"/>
            <a:ext cx="2274002" cy="898676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6CEB27-7DFB-6D42-A9EC-95E805BED952}"/>
              </a:ext>
            </a:extLst>
          </p:cNvPr>
          <p:cNvCxnSpPr>
            <a:cxnSpLocks/>
          </p:cNvCxnSpPr>
          <p:nvPr/>
        </p:nvCxnSpPr>
        <p:spPr>
          <a:xfrm>
            <a:off x="5117276" y="3356385"/>
            <a:ext cx="3897632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E75B41-7DA2-734A-AC6E-84DDC9E2151E}"/>
              </a:ext>
            </a:extLst>
          </p:cNvPr>
          <p:cNvCxnSpPr>
            <a:cxnSpLocks/>
          </p:cNvCxnSpPr>
          <p:nvPr/>
        </p:nvCxnSpPr>
        <p:spPr>
          <a:xfrm flipV="1">
            <a:off x="6757595" y="2443778"/>
            <a:ext cx="0" cy="2838227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1119061-D7B4-694C-B4F8-13CBF1C61A17}"/>
              </a:ext>
            </a:extLst>
          </p:cNvPr>
          <p:cNvSpPr txBox="1"/>
          <p:nvPr/>
        </p:nvSpPr>
        <p:spPr>
          <a:xfrm>
            <a:off x="4916865" y="104182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B320BA5-69A6-1348-89FE-0F44DBDF712F}"/>
              </a:ext>
            </a:extLst>
          </p:cNvPr>
          <p:cNvCxnSpPr>
            <a:cxnSpLocks/>
          </p:cNvCxnSpPr>
          <p:nvPr/>
        </p:nvCxnSpPr>
        <p:spPr>
          <a:xfrm flipH="1">
            <a:off x="6508437" y="1911902"/>
            <a:ext cx="250718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507EB5B-2716-B545-9402-6AD61CE28216}"/>
              </a:ext>
            </a:extLst>
          </p:cNvPr>
          <p:cNvSpPr txBox="1"/>
          <p:nvPr/>
        </p:nvSpPr>
        <p:spPr>
          <a:xfrm>
            <a:off x="5989520" y="4837090"/>
            <a:ext cx="101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&lt;v&gt;</a:t>
            </a:r>
            <a:endParaRPr lang="en-US" sz="20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8AD70F-CA2F-CF4C-8A2C-DEC1128031D5}"/>
              </a:ext>
            </a:extLst>
          </p:cNvPr>
          <p:cNvSpPr txBox="1"/>
          <p:nvPr/>
        </p:nvSpPr>
        <p:spPr>
          <a:xfrm>
            <a:off x="5773930" y="3729402"/>
            <a:ext cx="101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esc</a:t>
            </a:r>
            <a:endParaRPr lang="en-US" sz="20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1AD99-688A-8243-A2DB-F3751C94C1BD}"/>
              </a:ext>
            </a:extLst>
          </p:cNvPr>
          <p:cNvSpPr txBox="1"/>
          <p:nvPr/>
        </p:nvSpPr>
        <p:spPr>
          <a:xfrm>
            <a:off x="0" y="1166348"/>
            <a:ext cx="220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Essig et al: 1108.5383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717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nsitivity_MasslessDarkPhoton.pdf">
            <a:extLst>
              <a:ext uri="{FF2B5EF4-FFF2-40B4-BE49-F238E27FC236}">
                <a16:creationId xmlns:a16="http://schemas.microsoft.com/office/drawing/2014/main" id="{6EEF0937-81DD-9C48-B270-47BE7A6B3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95452"/>
            <a:ext cx="8416098" cy="5849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57B22-A3C9-D845-8E5B-136682D2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10" y="0"/>
            <a:ext cx="8229600" cy="1005840"/>
          </a:xfrm>
        </p:spPr>
        <p:txBody>
          <a:bodyPr>
            <a:normAutofit fontScale="90000"/>
          </a:bodyPr>
          <a:lstStyle/>
          <a:p>
            <a:r>
              <a:rPr lang="en-US" dirty="0"/>
              <a:t>Smaller Excitation Energies are Better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69C06-7097-8149-A923-683F66F9F2E3}"/>
              </a:ext>
            </a:extLst>
          </p:cNvPr>
          <p:cNvSpPr txBox="1"/>
          <p:nvPr/>
        </p:nvSpPr>
        <p:spPr>
          <a:xfrm>
            <a:off x="5713751" y="841198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(Ultra-light Mediator)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5C895-9EA8-D74B-A98B-14452C29472B}"/>
              </a:ext>
            </a:extLst>
          </p:cNvPr>
          <p:cNvSpPr txBox="1"/>
          <p:nvPr/>
        </p:nvSpPr>
        <p:spPr>
          <a:xfrm>
            <a:off x="6980918" y="5036696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Essig</a:t>
            </a:r>
            <a:r>
              <a:rPr lang="en-US" dirty="0"/>
              <a:t> et al </a:t>
            </a:r>
          </a:p>
          <a:p>
            <a:r>
              <a:rPr lang="en-US" dirty="0"/>
              <a:t>1108.5383</a:t>
            </a:r>
          </a:p>
        </p:txBody>
      </p:sp>
      <p:pic>
        <p:nvPicPr>
          <p:cNvPr id="10" name="Picture 9" descr="DarkPhoton.pdf">
            <a:extLst>
              <a:ext uri="{FF2B5EF4-FFF2-40B4-BE49-F238E27FC236}">
                <a16:creationId xmlns:a16="http://schemas.microsoft.com/office/drawing/2014/main" id="{AE8B8657-F1A5-924A-8AF4-0319798DE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97" y="1559560"/>
            <a:ext cx="2242904" cy="11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908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AB9C77-047A-5D43-955D-1AA3B2121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"/>
          <a:stretch/>
        </p:blipFill>
        <p:spPr>
          <a:xfrm>
            <a:off x="97971" y="925892"/>
            <a:ext cx="6226630" cy="5932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57B22-A3C9-D845-8E5B-136682D2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10" y="0"/>
            <a:ext cx="8229600" cy="1005840"/>
          </a:xfrm>
        </p:spPr>
        <p:txBody>
          <a:bodyPr/>
          <a:lstStyle/>
          <a:p>
            <a:r>
              <a:rPr lang="en-US" dirty="0"/>
              <a:t>Sensitivity depends on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69C06-7097-8149-A923-683F66F9F2E3}"/>
              </a:ext>
            </a:extLst>
          </p:cNvPr>
          <p:cNvSpPr txBox="1"/>
          <p:nvPr/>
        </p:nvSpPr>
        <p:spPr>
          <a:xfrm>
            <a:off x="6290693" y="1048027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(Ultra-light Mediator)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5C895-9EA8-D74B-A98B-14452C29472B}"/>
              </a:ext>
            </a:extLst>
          </p:cNvPr>
          <p:cNvSpPr txBox="1"/>
          <p:nvPr/>
        </p:nvSpPr>
        <p:spPr>
          <a:xfrm>
            <a:off x="2964090" y="5178210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Essig</a:t>
            </a:r>
            <a:r>
              <a:rPr lang="en-US" dirty="0"/>
              <a:t> et al </a:t>
            </a:r>
          </a:p>
          <a:p>
            <a:r>
              <a:rPr lang="en-US" dirty="0"/>
              <a:t>1509.01598</a:t>
            </a:r>
          </a:p>
        </p:txBody>
      </p:sp>
      <p:pic>
        <p:nvPicPr>
          <p:cNvPr id="10" name="Picture 9" descr="DarkPhoton.pdf">
            <a:extLst>
              <a:ext uri="{FF2B5EF4-FFF2-40B4-BE49-F238E27FC236}">
                <a16:creationId xmlns:a16="http://schemas.microsoft.com/office/drawing/2014/main" id="{AE8B8657-F1A5-924A-8AF4-0319798DE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97" y="1559560"/>
            <a:ext cx="2242904" cy="11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343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2DE4-EB7B-D547-B3C4-7EF27D30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0"/>
            <a:ext cx="8229600" cy="962491"/>
          </a:xfrm>
        </p:spPr>
        <p:txBody>
          <a:bodyPr/>
          <a:lstStyle/>
          <a:p>
            <a:r>
              <a:rPr lang="en-US" dirty="0"/>
              <a:t>Ultralight Vector Boson Absorption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586A1-A784-F848-A7A8-C10771F1A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03"/>
          <a:stretch/>
        </p:blipFill>
        <p:spPr>
          <a:xfrm>
            <a:off x="5077609" y="823549"/>
            <a:ext cx="3762528" cy="35527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474459-23A6-E64C-9A28-72F187AE6A07}"/>
              </a:ext>
            </a:extLst>
          </p:cNvPr>
          <p:cNvCxnSpPr>
            <a:cxnSpLocks/>
          </p:cNvCxnSpPr>
          <p:nvPr/>
        </p:nvCxnSpPr>
        <p:spPr>
          <a:xfrm>
            <a:off x="6291945" y="1914861"/>
            <a:ext cx="0" cy="851651"/>
          </a:xfrm>
          <a:prstGeom prst="straightConnector1">
            <a:avLst/>
          </a:prstGeom>
          <a:ln w="66675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2EC998-C89B-E649-8CF9-322051BF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70" y="2011290"/>
            <a:ext cx="2413000" cy="2324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B87CC-2EC0-8247-A6E7-9D2125054498}"/>
              </a:ext>
            </a:extLst>
          </p:cNvPr>
          <p:cNvSpPr txBox="1"/>
          <p:nvPr/>
        </p:nvSpPr>
        <p:spPr>
          <a:xfrm>
            <a:off x="1238139" y="4884644"/>
            <a:ext cx="233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 = Mc</a:t>
            </a:r>
            <a:r>
              <a:rPr lang="en-US" baseline="30000" dirty="0"/>
              <a:t>2</a:t>
            </a:r>
            <a:r>
              <a:rPr lang="en-US" dirty="0"/>
              <a:t> (v/c)</a:t>
            </a:r>
          </a:p>
          <a:p>
            <a:r>
              <a:rPr lang="en-US" dirty="0"/>
              <a:t>Momentum &lt;&lt; Energy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BD2FA-7654-4E49-AB72-62AB741978F3}"/>
              </a:ext>
            </a:extLst>
          </p:cNvPr>
          <p:cNvSpPr txBox="1"/>
          <p:nvPr/>
        </p:nvSpPr>
        <p:spPr>
          <a:xfrm>
            <a:off x="5109881" y="4722606"/>
            <a:ext cx="4034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Semiconductors are a great target material for low energy dark photon absorption  searches due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direct gap semiconductors (GaAs) preferable to indirect gap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Intuition -&gt; photon absorption</a:t>
            </a:r>
          </a:p>
        </p:txBody>
      </p:sp>
    </p:spTree>
    <p:extLst>
      <p:ext uri="{BB962C8B-B14F-4D97-AF65-F5344CB8AC3E}">
        <p14:creationId xmlns:p14="http://schemas.microsoft.com/office/powerpoint/2010/main" val="1619772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4">
            <a:extLst>
              <a:ext uri="{FF2B5EF4-FFF2-40B4-BE49-F238E27FC236}">
                <a16:creationId xmlns:a16="http://schemas.microsoft.com/office/drawing/2014/main" id="{D9B4CE72-C2EB-AE4C-822B-0D094E7A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635" y="2524704"/>
            <a:ext cx="5876365" cy="399711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B0BC293-8CFE-2F40-81F6-6BAD70F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0"/>
            <a:ext cx="8229600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Trick 1b: Optical Phonon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7EDC8-BCBF-6B42-B528-96A2CFCC811D}"/>
              </a:ext>
            </a:extLst>
          </p:cNvPr>
          <p:cNvSpPr txBox="1"/>
          <p:nvPr/>
        </p:nvSpPr>
        <p:spPr>
          <a:xfrm>
            <a:off x="228600" y="870858"/>
            <a:ext cx="13151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Acoustic: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Optical: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F288A0-DB31-2042-8322-48520D330EB6}"/>
              </a:ext>
            </a:extLst>
          </p:cNvPr>
          <p:cNvGrpSpPr/>
          <p:nvPr/>
        </p:nvGrpSpPr>
        <p:grpSpPr>
          <a:xfrm>
            <a:off x="1915885" y="870857"/>
            <a:ext cx="664029" cy="740228"/>
            <a:chOff x="1926771" y="740229"/>
            <a:chExt cx="664029" cy="7402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6B8FAF-4B5A-7B4C-9C3B-2DE5A49738EE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202269-2322-324A-80E5-FC1DB215FDC6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3C6E0D-461E-2545-AC16-5BB70155F3F9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04A25F-6C4C-8F4E-97D9-6E49AF1214F3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18AB06-E188-994C-B5DC-ED9BEB401AEE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B93166-E988-5049-8235-DDA52E0D453C}"/>
              </a:ext>
            </a:extLst>
          </p:cNvPr>
          <p:cNvGrpSpPr/>
          <p:nvPr/>
        </p:nvGrpSpPr>
        <p:grpSpPr>
          <a:xfrm>
            <a:off x="2677886" y="555172"/>
            <a:ext cx="664029" cy="696685"/>
            <a:chOff x="2830286" y="620486"/>
            <a:chExt cx="664029" cy="69668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BABB63-CA29-054E-97D0-B2028E212357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BB6F65-9740-7342-A3B8-CCAD0FBD3F2C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34F3B7-28D7-C441-A6F4-170FFE0D055C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CEBE939-1FF4-D242-9007-05A3A993A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DBFCEE9-FEE8-754D-A37E-8A54A42AC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ED30B9-27A3-744F-B38E-C18A3D0FBF1F}"/>
              </a:ext>
            </a:extLst>
          </p:cNvPr>
          <p:cNvGrpSpPr/>
          <p:nvPr/>
        </p:nvGrpSpPr>
        <p:grpSpPr>
          <a:xfrm>
            <a:off x="3418113" y="925286"/>
            <a:ext cx="664029" cy="740228"/>
            <a:chOff x="1926771" y="740229"/>
            <a:chExt cx="664029" cy="7402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DB439BB-4BD7-B84E-B12F-05B4B6CDF26C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D8A080B-822A-CD42-BAD6-B270F746446C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28D3ED-1AE6-734B-BB52-24621B835028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BC17DC7-89E2-1241-A7D3-B87D098BFE4E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8B3742C-A03A-C54F-8B18-62A106A59838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010DF-0F2E-234E-BB5E-2F6A587D1273}"/>
              </a:ext>
            </a:extLst>
          </p:cNvPr>
          <p:cNvGrpSpPr/>
          <p:nvPr/>
        </p:nvGrpSpPr>
        <p:grpSpPr>
          <a:xfrm>
            <a:off x="4180114" y="609601"/>
            <a:ext cx="664029" cy="696685"/>
            <a:chOff x="2830286" y="620486"/>
            <a:chExt cx="664029" cy="69668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0427E1-C2B4-D448-BC0F-1EAA50741F03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D0D8424-49BD-F24C-8287-FC9FDF782479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410DF1-37FD-BC49-9CB8-1C8FF98C2BC0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D66D49A-D541-A94B-80F4-51DD3E88CC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0206928-44D8-BA44-B121-1DC429EFF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DD5A3-6EAB-E248-89AD-2E1F1E6762CE}"/>
              </a:ext>
            </a:extLst>
          </p:cNvPr>
          <p:cNvGrpSpPr/>
          <p:nvPr/>
        </p:nvGrpSpPr>
        <p:grpSpPr>
          <a:xfrm>
            <a:off x="5072742" y="968828"/>
            <a:ext cx="664029" cy="740228"/>
            <a:chOff x="1926771" y="740229"/>
            <a:chExt cx="664029" cy="7402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A69CA5-C9E9-A249-902C-F7C2E2BDE089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3CEF158-3B82-B54E-8D77-B719C14DE73C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53D1381-4A92-894B-89FC-CB5F76E826B7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5E397D4-577B-134F-91FB-061464B0B7B4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6562218-6606-644E-AFA9-F6FC0B810B36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BF6A5F-350C-1842-ADFF-4E59ACD36EDE}"/>
              </a:ext>
            </a:extLst>
          </p:cNvPr>
          <p:cNvGrpSpPr/>
          <p:nvPr/>
        </p:nvGrpSpPr>
        <p:grpSpPr>
          <a:xfrm>
            <a:off x="5834743" y="653143"/>
            <a:ext cx="664029" cy="696685"/>
            <a:chOff x="2830286" y="620486"/>
            <a:chExt cx="664029" cy="69668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8FC098-E6CD-A245-8716-2FEBBA73779E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3B1C625-4855-914B-8029-809438C1968A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FAA3B7-D6AE-5A43-A268-6A2BD7406C4A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299B605-BFD4-8449-9FDF-97808FC12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FF401A4-3500-3A4F-BC13-B43CD7E47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F15E10-F31C-224C-83BD-9BEDB41C87A8}"/>
              </a:ext>
            </a:extLst>
          </p:cNvPr>
          <p:cNvGrpSpPr/>
          <p:nvPr/>
        </p:nvGrpSpPr>
        <p:grpSpPr>
          <a:xfrm>
            <a:off x="1926771" y="1807028"/>
            <a:ext cx="664029" cy="566056"/>
            <a:chOff x="1926771" y="740229"/>
            <a:chExt cx="664029" cy="56605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B232A18-12ED-8543-8E33-CAAAEDCF1F15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B0AC390-3ABF-6B42-8311-E6A510BA48C2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256B696-2ABB-534F-8F4C-5F4EB5EEF61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DDE5362-CA4A-2C47-A6D9-3133E46AD4CC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345F240-2683-0148-BE33-BB104DBA1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C8F7E1-865D-744E-B611-EF007F5AFEE1}"/>
              </a:ext>
            </a:extLst>
          </p:cNvPr>
          <p:cNvGrpSpPr/>
          <p:nvPr/>
        </p:nvGrpSpPr>
        <p:grpSpPr>
          <a:xfrm>
            <a:off x="2677885" y="1807028"/>
            <a:ext cx="664029" cy="566056"/>
            <a:chOff x="1926771" y="740229"/>
            <a:chExt cx="664029" cy="56605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651086-EA6D-2E4D-8A8E-FD10D656D7E5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A0CD595-6877-1C4A-B8CA-3DC17CC905D1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9BB5237-794B-F140-BAF7-217EB276D78B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F5419CE-762E-9E42-9A7D-3E82B17A3A62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B626895-1ECB-B64D-8AFD-5F1827BA3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5F954DB-F5B4-8A49-B7EE-D17B1399809E}"/>
              </a:ext>
            </a:extLst>
          </p:cNvPr>
          <p:cNvGrpSpPr/>
          <p:nvPr/>
        </p:nvGrpSpPr>
        <p:grpSpPr>
          <a:xfrm>
            <a:off x="3428999" y="1807028"/>
            <a:ext cx="664029" cy="566056"/>
            <a:chOff x="1926771" y="740229"/>
            <a:chExt cx="664029" cy="56605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AA225D-2BAF-3B43-B9E9-826A03EF57B8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1FB4479-0D6A-CF41-8803-F59B1009037A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87219AC-ED9F-C246-A952-66026589A05B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EDEA01B-058B-DA4C-ABD9-50C66AA017AC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CA86EFF-C358-3C44-B729-432508B8B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666222-0064-F549-9F4A-C3CA0B381942}"/>
              </a:ext>
            </a:extLst>
          </p:cNvPr>
          <p:cNvGrpSpPr/>
          <p:nvPr/>
        </p:nvGrpSpPr>
        <p:grpSpPr>
          <a:xfrm>
            <a:off x="4158342" y="1807028"/>
            <a:ext cx="664029" cy="566056"/>
            <a:chOff x="1926771" y="740229"/>
            <a:chExt cx="664029" cy="566056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550E17E-7650-3945-A3CB-F4D757F6E7B2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98045F4-53A2-5747-B71B-A855C18F1B65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49415DE-15F3-CB47-A37F-3C8DAC61CB0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2073A29-5DEF-BF41-A35E-3B697C1644C7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FA1D292-91D6-4548-9CA7-5B00D8633B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27B4307-019C-A144-9774-A252CDBBAB27}"/>
              </a:ext>
            </a:extLst>
          </p:cNvPr>
          <p:cNvGrpSpPr/>
          <p:nvPr/>
        </p:nvGrpSpPr>
        <p:grpSpPr>
          <a:xfrm>
            <a:off x="4898571" y="1807028"/>
            <a:ext cx="664029" cy="566056"/>
            <a:chOff x="1926771" y="740229"/>
            <a:chExt cx="664029" cy="56605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85C2614-6CE2-0E4E-9C2D-B305E0555BC1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F24AA3-9831-0049-B955-4D3347AEE0D8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65DB303-F41F-2E41-8F93-CE80D8625C8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0D5548C-F5B4-EA44-A520-FB7F09D8B29B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394C7FD-8407-C346-A808-69433A3A4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236B0E-9C44-CE45-9CC3-1CC083DA84EC}"/>
              </a:ext>
            </a:extLst>
          </p:cNvPr>
          <p:cNvGrpSpPr/>
          <p:nvPr/>
        </p:nvGrpSpPr>
        <p:grpSpPr>
          <a:xfrm>
            <a:off x="5660570" y="1807028"/>
            <a:ext cx="664029" cy="566056"/>
            <a:chOff x="1926771" y="740229"/>
            <a:chExt cx="664029" cy="56605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137958-9C47-D346-97DC-1A5F1654E691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25EFCC2-71A3-A246-AA41-88292318AA58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F4FC716-BB35-594E-9638-5233FE4AA62E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6086333-C8A4-6949-B1CC-1CC42344661A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A94E271-0BF7-4D4D-A5D1-1E1FFAE7B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3F5EE8A-4276-E647-AD23-3791F3B5A503}"/>
              </a:ext>
            </a:extLst>
          </p:cNvPr>
          <p:cNvSpPr txBox="1"/>
          <p:nvPr/>
        </p:nvSpPr>
        <p:spPr>
          <a:xfrm>
            <a:off x="121024" y="2641461"/>
            <a:ext cx="3200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optical phonon excitation has a  bandgap too … it kinematically matches light mass DM</a:t>
            </a:r>
          </a:p>
          <a:p>
            <a:endParaRPr lang="en-US" sz="2800" dirty="0"/>
          </a:p>
          <a:p>
            <a:r>
              <a:rPr lang="en-US" sz="2400" dirty="0" err="1"/>
              <a:t>Knapen</a:t>
            </a:r>
            <a:r>
              <a:rPr lang="en-US" sz="2400" dirty="0"/>
              <a:t>, Lin, Pyle, &amp; Zurek: 1712.06598</a:t>
            </a:r>
            <a:endParaRPr lang="en-US" sz="28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E52F1BB-0CCD-B34F-8896-B5A24ED68CD3}"/>
              </a:ext>
            </a:extLst>
          </p:cNvPr>
          <p:cNvSpPr txBox="1"/>
          <p:nvPr/>
        </p:nvSpPr>
        <p:spPr>
          <a:xfrm>
            <a:off x="3926541" y="6173415"/>
            <a:ext cx="52174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Momentum  </a:t>
            </a:r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2E4CC4A8-BC3B-8047-AAE3-C317BD23EF0B}"/>
              </a:ext>
            </a:extLst>
          </p:cNvPr>
          <p:cNvSpPr/>
          <p:nvPr/>
        </p:nvSpPr>
        <p:spPr>
          <a:xfrm>
            <a:off x="3186952" y="-510989"/>
            <a:ext cx="1653988" cy="6589059"/>
          </a:xfrm>
          <a:prstGeom prst="arc">
            <a:avLst>
              <a:gd name="adj1" fmla="val 2201662"/>
              <a:gd name="adj2" fmla="val 535150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1" name="Shape 391">
            <a:extLst>
              <a:ext uri="{FF2B5EF4-FFF2-40B4-BE49-F238E27FC236}">
                <a16:creationId xmlns:a16="http://schemas.microsoft.com/office/drawing/2014/main" id="{3FF165CB-45D5-E746-AABB-A4C3EA62728D}"/>
              </a:ext>
            </a:extLst>
          </p:cNvPr>
          <p:cNvSpPr/>
          <p:nvPr/>
        </p:nvSpPr>
        <p:spPr>
          <a:xfrm>
            <a:off x="4697710" y="3388462"/>
            <a:ext cx="251380" cy="27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70C0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" name="Shape 391">
            <a:extLst>
              <a:ext uri="{FF2B5EF4-FFF2-40B4-BE49-F238E27FC236}">
                <a16:creationId xmlns:a16="http://schemas.microsoft.com/office/drawing/2014/main" id="{E57B4098-D030-2049-9381-B05938434E09}"/>
              </a:ext>
            </a:extLst>
          </p:cNvPr>
          <p:cNvSpPr/>
          <p:nvPr/>
        </p:nvSpPr>
        <p:spPr>
          <a:xfrm>
            <a:off x="3890886" y="5943404"/>
            <a:ext cx="251380" cy="27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70C0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3DC158-0CAF-C84B-B7B4-D35EEF332A64}"/>
              </a:ext>
            </a:extLst>
          </p:cNvPr>
          <p:cNvSpPr txBox="1"/>
          <p:nvPr/>
        </p:nvSpPr>
        <p:spPr>
          <a:xfrm rot="16200000">
            <a:off x="1763801" y="4179801"/>
            <a:ext cx="31197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Energy [</a:t>
            </a:r>
            <a:r>
              <a:rPr lang="en-US" sz="2400" dirty="0" err="1"/>
              <a:t>meV</a:t>
            </a:r>
            <a:r>
              <a:rPr lang="en-US" sz="2400" dirty="0"/>
              <a:t>]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B0DF3497-6D65-7241-BEE0-F7D7ABD0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20" y="977241"/>
            <a:ext cx="2245280" cy="1994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F4969B-7150-254B-8C29-900C56EA9589}"/>
              </a:ext>
            </a:extLst>
          </p:cNvPr>
          <p:cNvSpPr txBox="1"/>
          <p:nvPr/>
        </p:nvSpPr>
        <p:spPr>
          <a:xfrm>
            <a:off x="5862918" y="2433919"/>
            <a:ext cx="11045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Sapphire</a:t>
            </a:r>
          </a:p>
        </p:txBody>
      </p:sp>
    </p:spTree>
    <p:extLst>
      <p:ext uri="{BB962C8B-B14F-4D97-AF65-F5344CB8AC3E}">
        <p14:creationId xmlns:p14="http://schemas.microsoft.com/office/powerpoint/2010/main" val="49872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4C6C-B5F3-1E43-BEC8-C2677578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Dark Photon Couplings: Polar Crystals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7286E-18B7-EB4C-A1BF-9CFC10895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585"/>
            <a:ext cx="3627120" cy="4937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ionic crystals, optical phonons are oscillating electric dipoles!</a:t>
            </a:r>
          </a:p>
          <a:p>
            <a:r>
              <a:rPr lang="en-US" dirty="0"/>
              <a:t>Very large coupling to photons (black in the IR)… Very large coupling to the dark photons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3732A09-D018-0C48-90F5-423F65FD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586" y="1922929"/>
            <a:ext cx="5847414" cy="459633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358E4F1-A63F-8B4C-B3AE-19852096FA2F}"/>
              </a:ext>
            </a:extLst>
          </p:cNvPr>
          <p:cNvSpPr txBox="1"/>
          <p:nvPr/>
        </p:nvSpPr>
        <p:spPr>
          <a:xfrm>
            <a:off x="5822577" y="1828801"/>
            <a:ext cx="11045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Sapphire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542EF92-92E0-294E-89EC-0FBC0BB9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1" y="735195"/>
            <a:ext cx="2111829" cy="18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3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CD4C-0E8E-A245-B5A8-F845CF07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8" y="147918"/>
            <a:ext cx="8229600" cy="781276"/>
          </a:xfrm>
        </p:spPr>
        <p:txBody>
          <a:bodyPr>
            <a:noAutofit/>
          </a:bodyPr>
          <a:lstStyle/>
          <a:p>
            <a:r>
              <a:rPr lang="en-US" sz="3600" dirty="0"/>
              <a:t>Sapphire: Lot’s of Optical Phonon Bands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F938F-B232-3747-9E78-D4B255098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2996"/>
            <a:ext cx="4444061" cy="302286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6C57E-5BC6-1445-AAC3-4FEFF7B10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55" y="3590365"/>
            <a:ext cx="5250245" cy="3267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872D30-61DE-F540-8AF7-9F5AFA12125D}"/>
              </a:ext>
            </a:extLst>
          </p:cNvPr>
          <p:cNvSpPr txBox="1"/>
          <p:nvPr/>
        </p:nvSpPr>
        <p:spPr>
          <a:xfrm>
            <a:off x="0" y="3980931"/>
            <a:ext cx="38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30000" dirty="0">
                <a:solidFill>
                  <a:srgbClr val="FF0000"/>
                </a:solidFill>
              </a:rPr>
              <a:t>To search for thermal DM down to </a:t>
            </a:r>
            <a:r>
              <a:rPr lang="en-US" sz="3600" baseline="30000" dirty="0" err="1">
                <a:solidFill>
                  <a:srgbClr val="FF0000"/>
                </a:solidFill>
              </a:rPr>
              <a:t>keV</a:t>
            </a:r>
            <a:r>
              <a:rPr lang="en-US" sz="3600" baseline="30000" dirty="0">
                <a:solidFill>
                  <a:srgbClr val="FF0000"/>
                </a:solidFill>
              </a:rPr>
              <a:t>  masses via scattering and ultracold bosonic DM to 30 </a:t>
            </a:r>
            <a:r>
              <a:rPr lang="en-US" sz="3600" baseline="30000" dirty="0" err="1">
                <a:solidFill>
                  <a:srgbClr val="FF0000"/>
                </a:solidFill>
              </a:rPr>
              <a:t>meV</a:t>
            </a:r>
            <a:r>
              <a:rPr lang="en-US" sz="3600" baseline="30000" dirty="0">
                <a:solidFill>
                  <a:srgbClr val="FF0000"/>
                </a:solidFill>
              </a:rPr>
              <a:t>, we need a detector sensitive to a single optical phonon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F1DEB-4CFE-7F41-B631-873BF80A95A5}"/>
              </a:ext>
            </a:extLst>
          </p:cNvPr>
          <p:cNvSpPr txBox="1"/>
          <p:nvPr/>
        </p:nvSpPr>
        <p:spPr>
          <a:xfrm>
            <a:off x="4625789" y="1546411"/>
            <a:ext cx="4182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Sapphire is a complex crystal with 10 atoms in its unit cell.  Dark Matter can interact with lots of different modes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A3836-5621-4A42-AA50-B1195CAE6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063" y="771771"/>
            <a:ext cx="1272249" cy="11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1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0ED6ADC-5232-0447-AFE8-C54751B33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812"/>
          <a:stretch/>
        </p:blipFill>
        <p:spPr>
          <a:xfrm>
            <a:off x="2873830" y="2648498"/>
            <a:ext cx="6085114" cy="4209502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B0BC293-8CFE-2F40-81F6-6BAD70F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59" y="-157163"/>
            <a:ext cx="8594953" cy="957263"/>
          </a:xfrm>
        </p:spPr>
        <p:txBody>
          <a:bodyPr>
            <a:normAutofit/>
          </a:bodyPr>
          <a:lstStyle/>
          <a:p>
            <a:r>
              <a:rPr lang="en-US" dirty="0"/>
              <a:t>Trick 1b: Bandgaps: Optical Phonons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4FBA2-E84E-864F-832D-9400415102E3}"/>
              </a:ext>
            </a:extLst>
          </p:cNvPr>
          <p:cNvSpPr txBox="1"/>
          <p:nvPr/>
        </p:nvSpPr>
        <p:spPr>
          <a:xfrm>
            <a:off x="6237514" y="5421855"/>
            <a:ext cx="2688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Knapen</a:t>
            </a:r>
            <a:r>
              <a:rPr lang="en-US" dirty="0"/>
              <a:t>, Lin, Pyle, &amp; Zurek:</a:t>
            </a:r>
          </a:p>
          <a:p>
            <a:r>
              <a:rPr lang="en-US" dirty="0"/>
              <a:t>1712.06598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7EDC8-BCBF-6B42-B528-96A2CFCC811D}"/>
              </a:ext>
            </a:extLst>
          </p:cNvPr>
          <p:cNvSpPr txBox="1"/>
          <p:nvPr/>
        </p:nvSpPr>
        <p:spPr>
          <a:xfrm>
            <a:off x="228600" y="870858"/>
            <a:ext cx="13151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Acoustic: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Optical: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F288A0-DB31-2042-8322-48520D330EB6}"/>
              </a:ext>
            </a:extLst>
          </p:cNvPr>
          <p:cNvGrpSpPr/>
          <p:nvPr/>
        </p:nvGrpSpPr>
        <p:grpSpPr>
          <a:xfrm>
            <a:off x="1915885" y="870857"/>
            <a:ext cx="664029" cy="740228"/>
            <a:chOff x="1926771" y="740229"/>
            <a:chExt cx="664029" cy="7402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6B8FAF-4B5A-7B4C-9C3B-2DE5A49738EE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202269-2322-324A-80E5-FC1DB215FDC6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3C6E0D-461E-2545-AC16-5BB70155F3F9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04A25F-6C4C-8F4E-97D9-6E49AF1214F3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18AB06-E188-994C-B5DC-ED9BEB401AEE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B93166-E988-5049-8235-DDA52E0D453C}"/>
              </a:ext>
            </a:extLst>
          </p:cNvPr>
          <p:cNvGrpSpPr/>
          <p:nvPr/>
        </p:nvGrpSpPr>
        <p:grpSpPr>
          <a:xfrm>
            <a:off x="2677886" y="555172"/>
            <a:ext cx="664029" cy="696685"/>
            <a:chOff x="2830286" y="620486"/>
            <a:chExt cx="664029" cy="69668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BABB63-CA29-054E-97D0-B2028E212357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BB6F65-9740-7342-A3B8-CCAD0FBD3F2C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34F3B7-28D7-C441-A6F4-170FFE0D055C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CEBE939-1FF4-D242-9007-05A3A993A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DBFCEE9-FEE8-754D-A37E-8A54A42AC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ED30B9-27A3-744F-B38E-C18A3D0FBF1F}"/>
              </a:ext>
            </a:extLst>
          </p:cNvPr>
          <p:cNvGrpSpPr/>
          <p:nvPr/>
        </p:nvGrpSpPr>
        <p:grpSpPr>
          <a:xfrm>
            <a:off x="3418113" y="925286"/>
            <a:ext cx="664029" cy="740228"/>
            <a:chOff x="1926771" y="740229"/>
            <a:chExt cx="664029" cy="7402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DB439BB-4BD7-B84E-B12F-05B4B6CDF26C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D8A080B-822A-CD42-BAD6-B270F746446C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28D3ED-1AE6-734B-BB52-24621B835028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BC17DC7-89E2-1241-A7D3-B87D098BFE4E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8B3742C-A03A-C54F-8B18-62A106A59838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010DF-0F2E-234E-BB5E-2F6A587D1273}"/>
              </a:ext>
            </a:extLst>
          </p:cNvPr>
          <p:cNvGrpSpPr/>
          <p:nvPr/>
        </p:nvGrpSpPr>
        <p:grpSpPr>
          <a:xfrm>
            <a:off x="4180114" y="609601"/>
            <a:ext cx="664029" cy="696685"/>
            <a:chOff x="2830286" y="620486"/>
            <a:chExt cx="664029" cy="69668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0427E1-C2B4-D448-BC0F-1EAA50741F03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D0D8424-49BD-F24C-8287-FC9FDF782479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410DF1-37FD-BC49-9CB8-1C8FF98C2BC0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D66D49A-D541-A94B-80F4-51DD3E88CC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0206928-44D8-BA44-B121-1DC429EFF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DD5A3-6EAB-E248-89AD-2E1F1E6762CE}"/>
              </a:ext>
            </a:extLst>
          </p:cNvPr>
          <p:cNvGrpSpPr/>
          <p:nvPr/>
        </p:nvGrpSpPr>
        <p:grpSpPr>
          <a:xfrm>
            <a:off x="5072742" y="968828"/>
            <a:ext cx="664029" cy="740228"/>
            <a:chOff x="1926771" y="740229"/>
            <a:chExt cx="664029" cy="7402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A69CA5-C9E9-A249-902C-F7C2E2BDE089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3CEF158-3B82-B54E-8D77-B719C14DE73C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53D1381-4A92-894B-89FC-CB5F76E826B7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5E397D4-577B-134F-91FB-061464B0B7B4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6562218-6606-644E-AFA9-F6FC0B810B36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BF6A5F-350C-1842-ADFF-4E59ACD36EDE}"/>
              </a:ext>
            </a:extLst>
          </p:cNvPr>
          <p:cNvGrpSpPr/>
          <p:nvPr/>
        </p:nvGrpSpPr>
        <p:grpSpPr>
          <a:xfrm>
            <a:off x="5834743" y="653143"/>
            <a:ext cx="664029" cy="696685"/>
            <a:chOff x="2830286" y="620486"/>
            <a:chExt cx="664029" cy="69668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8FC098-E6CD-A245-8716-2FEBBA73779E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3B1C625-4855-914B-8029-809438C1968A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FAA3B7-D6AE-5A43-A268-6A2BD7406C4A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299B605-BFD4-8449-9FDF-97808FC12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FF401A4-3500-3A4F-BC13-B43CD7E47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F15E10-F31C-224C-83BD-9BEDB41C87A8}"/>
              </a:ext>
            </a:extLst>
          </p:cNvPr>
          <p:cNvGrpSpPr/>
          <p:nvPr/>
        </p:nvGrpSpPr>
        <p:grpSpPr>
          <a:xfrm>
            <a:off x="1926771" y="1807028"/>
            <a:ext cx="664029" cy="566056"/>
            <a:chOff x="1926771" y="740229"/>
            <a:chExt cx="664029" cy="56605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B232A18-12ED-8543-8E33-CAAAEDCF1F15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B0AC390-3ABF-6B42-8311-E6A510BA48C2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256B696-2ABB-534F-8F4C-5F4EB5EEF61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DDE5362-CA4A-2C47-A6D9-3133E46AD4CC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345F240-2683-0148-BE33-BB104DBA1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C8F7E1-865D-744E-B611-EF007F5AFEE1}"/>
              </a:ext>
            </a:extLst>
          </p:cNvPr>
          <p:cNvGrpSpPr/>
          <p:nvPr/>
        </p:nvGrpSpPr>
        <p:grpSpPr>
          <a:xfrm>
            <a:off x="2677885" y="1807028"/>
            <a:ext cx="664029" cy="566056"/>
            <a:chOff x="1926771" y="740229"/>
            <a:chExt cx="664029" cy="56605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651086-EA6D-2E4D-8A8E-FD10D656D7E5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A0CD595-6877-1C4A-B8CA-3DC17CC905D1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9BB5237-794B-F140-BAF7-217EB276D78B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F5419CE-762E-9E42-9A7D-3E82B17A3A62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B626895-1ECB-B64D-8AFD-5F1827BA3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5F954DB-F5B4-8A49-B7EE-D17B1399809E}"/>
              </a:ext>
            </a:extLst>
          </p:cNvPr>
          <p:cNvGrpSpPr/>
          <p:nvPr/>
        </p:nvGrpSpPr>
        <p:grpSpPr>
          <a:xfrm>
            <a:off x="3428999" y="1807028"/>
            <a:ext cx="664029" cy="566056"/>
            <a:chOff x="1926771" y="740229"/>
            <a:chExt cx="664029" cy="56605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AA225D-2BAF-3B43-B9E9-826A03EF57B8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1FB4479-0D6A-CF41-8803-F59B1009037A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87219AC-ED9F-C246-A952-66026589A05B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EDEA01B-058B-DA4C-ABD9-50C66AA017AC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CA86EFF-C358-3C44-B729-432508B8B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666222-0064-F549-9F4A-C3CA0B381942}"/>
              </a:ext>
            </a:extLst>
          </p:cNvPr>
          <p:cNvGrpSpPr/>
          <p:nvPr/>
        </p:nvGrpSpPr>
        <p:grpSpPr>
          <a:xfrm>
            <a:off x="4158342" y="1807028"/>
            <a:ext cx="664029" cy="566056"/>
            <a:chOff x="1926771" y="740229"/>
            <a:chExt cx="664029" cy="566056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550E17E-7650-3945-A3CB-F4D757F6E7B2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98045F4-53A2-5747-B71B-A855C18F1B65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49415DE-15F3-CB47-A37F-3C8DAC61CB0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2073A29-5DEF-BF41-A35E-3B697C1644C7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FA1D292-91D6-4548-9CA7-5B00D8633B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27B4307-019C-A144-9774-A252CDBBAB27}"/>
              </a:ext>
            </a:extLst>
          </p:cNvPr>
          <p:cNvGrpSpPr/>
          <p:nvPr/>
        </p:nvGrpSpPr>
        <p:grpSpPr>
          <a:xfrm>
            <a:off x="4898571" y="1807028"/>
            <a:ext cx="664029" cy="566056"/>
            <a:chOff x="1926771" y="740229"/>
            <a:chExt cx="664029" cy="56605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85C2614-6CE2-0E4E-9C2D-B305E0555BC1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F24AA3-9831-0049-B955-4D3347AEE0D8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65DB303-F41F-2E41-8F93-CE80D8625C8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0D5548C-F5B4-EA44-A520-FB7F09D8B29B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394C7FD-8407-C346-A808-69433A3A4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236B0E-9C44-CE45-9CC3-1CC083DA84EC}"/>
              </a:ext>
            </a:extLst>
          </p:cNvPr>
          <p:cNvGrpSpPr/>
          <p:nvPr/>
        </p:nvGrpSpPr>
        <p:grpSpPr>
          <a:xfrm>
            <a:off x="5660570" y="1807028"/>
            <a:ext cx="664029" cy="566056"/>
            <a:chOff x="1926771" y="740229"/>
            <a:chExt cx="664029" cy="56605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137958-9C47-D346-97DC-1A5F1654E691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25EFCC2-71A3-A246-AA41-88292318AA58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F4FC716-BB35-594E-9638-5233FE4AA62E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6086333-C8A4-6949-B1CC-1CC42344661A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A94E271-0BF7-4D4D-A5D1-1E1FFAE7B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3F5EE8A-4276-E647-AD23-3791F3B5A503}"/>
              </a:ext>
            </a:extLst>
          </p:cNvPr>
          <p:cNvSpPr txBox="1"/>
          <p:nvPr/>
        </p:nvSpPr>
        <p:spPr>
          <a:xfrm>
            <a:off x="195943" y="3624943"/>
            <a:ext cx="2764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Optical phonon excitations </a:t>
            </a:r>
            <a:r>
              <a:rPr lang="en-US" sz="2800" dirty="0" err="1"/>
              <a:t>kinematically</a:t>
            </a:r>
            <a:r>
              <a:rPr lang="en-US" sz="2800" dirty="0"/>
              <a:t> match light mass DM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5107FFD-B262-6448-9314-1A565A0E9812}"/>
              </a:ext>
            </a:extLst>
          </p:cNvPr>
          <p:cNvCxnSpPr>
            <a:cxnSpLocks/>
          </p:cNvCxnSpPr>
          <p:nvPr/>
        </p:nvCxnSpPr>
        <p:spPr>
          <a:xfrm flipH="1">
            <a:off x="3742090" y="3275463"/>
            <a:ext cx="761671" cy="2918912"/>
          </a:xfrm>
          <a:prstGeom prst="straightConnector1">
            <a:avLst/>
          </a:prstGeom>
          <a:ln w="66675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75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67E5-F186-FD44-8C81-6D5B8615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1664E-164B-1A45-AE72-61F292D5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98" y="919976"/>
            <a:ext cx="8229600" cy="59380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Experimental Design Drivers for Light Mass Dark Matter</a:t>
            </a:r>
          </a:p>
          <a:p>
            <a:r>
              <a:rPr lang="en-US" dirty="0"/>
              <a:t>Other interactions:  Getting Around Kinematic Constraints</a:t>
            </a:r>
          </a:p>
          <a:p>
            <a:pPr lvl="1"/>
            <a:r>
              <a:rPr lang="en-US" dirty="0"/>
              <a:t>Offshell 2-phonon production</a:t>
            </a:r>
          </a:p>
          <a:p>
            <a:pPr lvl="1"/>
            <a:r>
              <a:rPr lang="en-US" dirty="0"/>
              <a:t>Optical phonons</a:t>
            </a:r>
          </a:p>
          <a:p>
            <a:r>
              <a:rPr lang="en-US" dirty="0" err="1"/>
              <a:t>Athermal</a:t>
            </a:r>
            <a:r>
              <a:rPr lang="en-US" dirty="0"/>
              <a:t> Phonon Detectors</a:t>
            </a:r>
          </a:p>
          <a:p>
            <a:pPr lvl="1"/>
            <a:r>
              <a:rPr lang="en-US" dirty="0"/>
              <a:t>Proposed Experiments That Use </a:t>
            </a:r>
            <a:r>
              <a:rPr lang="en-US" dirty="0" err="1"/>
              <a:t>Athermal</a:t>
            </a:r>
            <a:r>
              <a:rPr lang="en-US" dirty="0"/>
              <a:t> Phonon Readout  </a:t>
            </a:r>
          </a:p>
          <a:p>
            <a:pPr lvl="2"/>
            <a:r>
              <a:rPr lang="en-US" dirty="0"/>
              <a:t>Small volume semiconductor detectors</a:t>
            </a:r>
          </a:p>
          <a:p>
            <a:pPr lvl="2"/>
            <a:r>
              <a:rPr lang="en-US" dirty="0"/>
              <a:t>GaAs based scintillator</a:t>
            </a:r>
          </a:p>
          <a:p>
            <a:pPr lvl="2"/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 and other polar crystals</a:t>
            </a:r>
          </a:p>
          <a:p>
            <a:pPr lvl="2"/>
            <a:r>
              <a:rPr lang="en-US" dirty="0"/>
              <a:t>Molecular Vibrational/Rotational Excitation </a:t>
            </a:r>
          </a:p>
          <a:p>
            <a:pPr lvl="2"/>
            <a:r>
              <a:rPr lang="en-US" dirty="0"/>
              <a:t>Superfluid Helium </a:t>
            </a:r>
          </a:p>
          <a:p>
            <a:pPr lvl="1"/>
            <a:r>
              <a:rPr lang="en-US" dirty="0"/>
              <a:t>Detector Physics </a:t>
            </a:r>
          </a:p>
          <a:p>
            <a:pPr lvl="1"/>
            <a:r>
              <a:rPr lang="en-US" dirty="0"/>
              <a:t>R&amp;D Progress</a:t>
            </a:r>
          </a:p>
          <a:p>
            <a:pPr lvl="1"/>
            <a:r>
              <a:rPr lang="en-US" dirty="0"/>
              <a:t>Future R&amp;D Needed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9816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247F-D688-414E-83C3-569CCC04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5838"/>
          </a:xfrm>
        </p:spPr>
        <p:txBody>
          <a:bodyPr/>
          <a:lstStyle/>
          <a:p>
            <a:r>
              <a:rPr lang="en-US" dirty="0"/>
              <a:t>Trick 2: Offshell 3 body scatters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E4C98E-AB78-7D4F-8CF7-D62C908AA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050" y="2373665"/>
            <a:ext cx="5000625" cy="4484335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FE5308D-BFA2-D844-8F45-BF6CA24DB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2" t="6223" r="15946" b="13084"/>
          <a:stretch/>
        </p:blipFill>
        <p:spPr>
          <a:xfrm flipH="1">
            <a:off x="1328738" y="2657475"/>
            <a:ext cx="3371850" cy="3641598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EF4336E-728F-EE48-B4BE-D38F3EB57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76"/>
          <a:stretch/>
        </p:blipFill>
        <p:spPr>
          <a:xfrm>
            <a:off x="497993" y="2555453"/>
            <a:ext cx="773595" cy="43025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5663C1-970C-BE48-9385-72EA3493A40E}"/>
              </a:ext>
            </a:extLst>
          </p:cNvPr>
          <p:cNvGrpSpPr/>
          <p:nvPr/>
        </p:nvGrpSpPr>
        <p:grpSpPr>
          <a:xfrm>
            <a:off x="452144" y="787399"/>
            <a:ext cx="2619669" cy="1918260"/>
            <a:chOff x="5175919" y="3771900"/>
            <a:chExt cx="2919706" cy="2653612"/>
          </a:xfrm>
        </p:grpSpPr>
        <p:grpSp>
          <p:nvGrpSpPr>
            <p:cNvPr id="11" name="Group 390">
              <a:extLst>
                <a:ext uri="{FF2B5EF4-FFF2-40B4-BE49-F238E27FC236}">
                  <a16:creationId xmlns:a16="http://schemas.microsoft.com/office/drawing/2014/main" id="{86B34DC8-E7B3-1E43-95CA-73EBC41E8582}"/>
                </a:ext>
              </a:extLst>
            </p:cNvPr>
            <p:cNvGrpSpPr/>
            <p:nvPr/>
          </p:nvGrpSpPr>
          <p:grpSpPr>
            <a:xfrm>
              <a:off x="5202693" y="4657490"/>
              <a:ext cx="599891" cy="521009"/>
              <a:chOff x="-1" y="-1"/>
              <a:chExt cx="1213805" cy="879853"/>
            </a:xfrm>
          </p:grpSpPr>
          <p:sp>
            <p:nvSpPr>
              <p:cNvPr id="27" name="Shape 388">
                <a:extLst>
                  <a:ext uri="{FF2B5EF4-FFF2-40B4-BE49-F238E27FC236}">
                    <a16:creationId xmlns:a16="http://schemas.microsoft.com/office/drawing/2014/main" id="{6147A598-F6E3-A74F-A1A6-E47B58ACE2F0}"/>
                  </a:ext>
                </a:extLst>
              </p:cNvPr>
              <p:cNvSpPr/>
              <p:nvPr/>
            </p:nvSpPr>
            <p:spPr>
              <a:xfrm>
                <a:off x="-1" y="-1"/>
                <a:ext cx="1113680" cy="879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FF"/>
              </a:solidFill>
              <a:ln w="3175" cap="flat">
                <a:solidFill>
                  <a:srgbClr val="4A7EBB"/>
                </a:solidFill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000">
                    <a:solidFill>
                      <a:srgbClr val="0000FF">
                        <a:alpha val="0"/>
                      </a:srgb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" name="Shape 389">
                <a:extLst>
                  <a:ext uri="{FF2B5EF4-FFF2-40B4-BE49-F238E27FC236}">
                    <a16:creationId xmlns:a16="http://schemas.microsoft.com/office/drawing/2014/main" id="{C5CB0328-FA07-A848-863F-885293DB0FA1}"/>
                  </a:ext>
                </a:extLst>
              </p:cNvPr>
              <p:cNvSpPr/>
              <p:nvPr/>
            </p:nvSpPr>
            <p:spPr>
              <a:xfrm>
                <a:off x="252834" y="108115"/>
                <a:ext cx="960970" cy="6471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>
                  <a:defRPr sz="1800"/>
                </a:pPr>
                <a:r>
                  <a:rPr lang="en-US" dirty="0" err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</a:t>
                </a:r>
                <a:r>
                  <a:rPr baseline="-23100" dirty="0" err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</a:t>
                </a:r>
                <a:endParaRPr baseline="-231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" name="Shape 391">
              <a:extLst>
                <a:ext uri="{FF2B5EF4-FFF2-40B4-BE49-F238E27FC236}">
                  <a16:creationId xmlns:a16="http://schemas.microsoft.com/office/drawing/2014/main" id="{E4F6323C-4C0F-F945-8901-02B6F763F57A}"/>
                </a:ext>
              </a:extLst>
            </p:cNvPr>
            <p:cNvSpPr/>
            <p:nvPr/>
          </p:nvSpPr>
          <p:spPr>
            <a:xfrm>
              <a:off x="5402532" y="5773809"/>
              <a:ext cx="245926" cy="26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4A7EBB"/>
              </a:solidFill>
              <a:prstDash val="solid"/>
              <a:beve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" name="Shape 392">
              <a:extLst>
                <a:ext uri="{FF2B5EF4-FFF2-40B4-BE49-F238E27FC236}">
                  <a16:creationId xmlns:a16="http://schemas.microsoft.com/office/drawing/2014/main" id="{0FADEB4D-F998-9240-9A73-7E60A34CB025}"/>
                </a:ext>
              </a:extLst>
            </p:cNvPr>
            <p:cNvSpPr/>
            <p:nvPr/>
          </p:nvSpPr>
          <p:spPr>
            <a:xfrm>
              <a:off x="6572250" y="5549900"/>
              <a:ext cx="1200150" cy="448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" name="Shape 393">
              <a:extLst>
                <a:ext uri="{FF2B5EF4-FFF2-40B4-BE49-F238E27FC236}">
                  <a16:creationId xmlns:a16="http://schemas.microsoft.com/office/drawing/2014/main" id="{D6360DDB-0827-6F41-8F14-0050C6821FE9}"/>
                </a:ext>
              </a:extLst>
            </p:cNvPr>
            <p:cNvSpPr/>
            <p:nvPr/>
          </p:nvSpPr>
          <p:spPr>
            <a:xfrm flipV="1">
              <a:off x="5709394" y="5549899"/>
              <a:ext cx="494556" cy="3177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 type="none"/>
              <a:tailEnd type="non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5" name="Shape 395">
              <a:extLst>
                <a:ext uri="{FF2B5EF4-FFF2-40B4-BE49-F238E27FC236}">
                  <a16:creationId xmlns:a16="http://schemas.microsoft.com/office/drawing/2014/main" id="{F85E6C2F-ED46-7D4D-8B35-6B6BA06A4DB8}"/>
                </a:ext>
              </a:extLst>
            </p:cNvPr>
            <p:cNvSpPr/>
            <p:nvPr/>
          </p:nvSpPr>
          <p:spPr>
            <a:xfrm>
              <a:off x="5175919" y="6042327"/>
              <a:ext cx="531124" cy="38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l">
                <a:defRPr sz="1800"/>
              </a:pPr>
              <a:r>
                <a:rPr lang="en-US" dirty="0"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baseline="-23100" dirty="0">
                  <a:latin typeface="Arial"/>
                  <a:ea typeface="Arial"/>
                  <a:cs typeface="Arial"/>
                  <a:sym typeface="Arial"/>
                </a:rPr>
                <a:t>DM</a:t>
              </a:r>
            </a:p>
          </p:txBody>
        </p:sp>
        <p:sp>
          <p:nvSpPr>
            <p:cNvPr id="16" name="Shape 391">
              <a:extLst>
                <a:ext uri="{FF2B5EF4-FFF2-40B4-BE49-F238E27FC236}">
                  <a16:creationId xmlns:a16="http://schemas.microsoft.com/office/drawing/2014/main" id="{E903DCF2-93AB-E442-9911-51E1ACC789EA}"/>
                </a:ext>
              </a:extLst>
            </p:cNvPr>
            <p:cNvSpPr/>
            <p:nvPr/>
          </p:nvSpPr>
          <p:spPr>
            <a:xfrm>
              <a:off x="7849699" y="5906318"/>
              <a:ext cx="245926" cy="26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4A7EBB"/>
              </a:solidFill>
              <a:prstDash val="solid"/>
              <a:beve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" name="Shape 393">
              <a:extLst>
                <a:ext uri="{FF2B5EF4-FFF2-40B4-BE49-F238E27FC236}">
                  <a16:creationId xmlns:a16="http://schemas.microsoft.com/office/drawing/2014/main" id="{68C35062-D18F-7040-80D0-527E2ACCBD63}"/>
                </a:ext>
              </a:extLst>
            </p:cNvPr>
            <p:cNvSpPr/>
            <p:nvPr/>
          </p:nvSpPr>
          <p:spPr>
            <a:xfrm>
              <a:off x="5753100" y="4967732"/>
              <a:ext cx="450850" cy="315059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bevel/>
              <a:headEnd type="none"/>
              <a:tailEnd type="non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" name="Shape 393">
              <a:extLst>
                <a:ext uri="{FF2B5EF4-FFF2-40B4-BE49-F238E27FC236}">
                  <a16:creationId xmlns:a16="http://schemas.microsoft.com/office/drawing/2014/main" id="{827CAC5A-8EFD-5C49-9719-6E56CD24B474}"/>
                </a:ext>
              </a:extLst>
            </p:cNvPr>
            <p:cNvSpPr/>
            <p:nvPr/>
          </p:nvSpPr>
          <p:spPr>
            <a:xfrm flipV="1">
              <a:off x="6572250" y="4292600"/>
              <a:ext cx="742950" cy="990191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dash"/>
              <a:bevel/>
              <a:tailEnd type="triangl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9" name="Group 390">
              <a:extLst>
                <a:ext uri="{FF2B5EF4-FFF2-40B4-BE49-F238E27FC236}">
                  <a16:creationId xmlns:a16="http://schemas.microsoft.com/office/drawing/2014/main" id="{3F9786EA-341B-F74F-B9D6-6C17E9CFD042}"/>
                </a:ext>
              </a:extLst>
            </p:cNvPr>
            <p:cNvGrpSpPr/>
            <p:nvPr/>
          </p:nvGrpSpPr>
          <p:grpSpPr>
            <a:xfrm>
              <a:off x="5202693" y="3870090"/>
              <a:ext cx="552120" cy="521009"/>
              <a:chOff x="-1" y="-1"/>
              <a:chExt cx="1117146" cy="879853"/>
            </a:xfrm>
          </p:grpSpPr>
          <p:sp>
            <p:nvSpPr>
              <p:cNvPr id="25" name="Shape 388">
                <a:extLst>
                  <a:ext uri="{FF2B5EF4-FFF2-40B4-BE49-F238E27FC236}">
                    <a16:creationId xmlns:a16="http://schemas.microsoft.com/office/drawing/2014/main" id="{7593F6BE-FCB7-1D4C-97FD-9D8B8E6188A8}"/>
                  </a:ext>
                </a:extLst>
              </p:cNvPr>
              <p:cNvSpPr/>
              <p:nvPr/>
            </p:nvSpPr>
            <p:spPr>
              <a:xfrm>
                <a:off x="-1" y="-1"/>
                <a:ext cx="1113680" cy="879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FF"/>
              </a:solidFill>
              <a:ln w="3175" cap="flat">
                <a:solidFill>
                  <a:srgbClr val="4A7EBB"/>
                </a:solidFill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000">
                    <a:solidFill>
                      <a:srgbClr val="0000FF">
                        <a:alpha val="0"/>
                      </a:srgb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" name="Shape 389">
                <a:extLst>
                  <a:ext uri="{FF2B5EF4-FFF2-40B4-BE49-F238E27FC236}">
                    <a16:creationId xmlns:a16="http://schemas.microsoft.com/office/drawing/2014/main" id="{CDC49DB4-843C-F04D-A30F-53B5EC7391C6}"/>
                  </a:ext>
                </a:extLst>
              </p:cNvPr>
              <p:cNvSpPr/>
              <p:nvPr/>
            </p:nvSpPr>
            <p:spPr>
              <a:xfrm>
                <a:off x="252836" y="88741"/>
                <a:ext cx="864309" cy="6471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>
                  <a:defRPr sz="1800"/>
                </a:pPr>
                <a:r>
                  <a:rPr lang="en-US" dirty="0" err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</a:t>
                </a:r>
                <a:r>
                  <a:rPr baseline="-23100" dirty="0" err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</a:t>
                </a:r>
                <a:endParaRPr baseline="-231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Shape 393">
              <a:extLst>
                <a:ext uri="{FF2B5EF4-FFF2-40B4-BE49-F238E27FC236}">
                  <a16:creationId xmlns:a16="http://schemas.microsoft.com/office/drawing/2014/main" id="{5D583C94-9EFB-A844-96B6-D22553E85072}"/>
                </a:ext>
              </a:extLst>
            </p:cNvPr>
            <p:cNvSpPr/>
            <p:nvPr/>
          </p:nvSpPr>
          <p:spPr>
            <a:xfrm flipV="1">
              <a:off x="5753100" y="4197723"/>
              <a:ext cx="1562100" cy="0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bevel/>
              <a:tailEnd type="triangl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" name="Shape 393">
              <a:extLst>
                <a:ext uri="{FF2B5EF4-FFF2-40B4-BE49-F238E27FC236}">
                  <a16:creationId xmlns:a16="http://schemas.microsoft.com/office/drawing/2014/main" id="{55CF865B-D365-1049-8471-5691827537CE}"/>
                </a:ext>
              </a:extLst>
            </p:cNvPr>
            <p:cNvSpPr/>
            <p:nvPr/>
          </p:nvSpPr>
          <p:spPr>
            <a:xfrm flipV="1">
              <a:off x="7315200" y="3771900"/>
              <a:ext cx="780425" cy="42582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400"/>
            </a:p>
          </p:txBody>
        </p:sp>
        <p:sp>
          <p:nvSpPr>
            <p:cNvPr id="22" name="Shape 393">
              <a:extLst>
                <a:ext uri="{FF2B5EF4-FFF2-40B4-BE49-F238E27FC236}">
                  <a16:creationId xmlns:a16="http://schemas.microsoft.com/office/drawing/2014/main" id="{462131A6-7926-C542-A919-81A8FED8DAFE}"/>
                </a:ext>
              </a:extLst>
            </p:cNvPr>
            <p:cNvSpPr/>
            <p:nvPr/>
          </p:nvSpPr>
          <p:spPr>
            <a:xfrm>
              <a:off x="7315200" y="4235288"/>
              <a:ext cx="713438" cy="42220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BBFEE6-02E0-2943-A68B-6C98D2773FC2}"/>
                </a:ext>
              </a:extLst>
            </p:cNvPr>
            <p:cNvSpPr txBox="1"/>
            <p:nvPr/>
          </p:nvSpPr>
          <p:spPr>
            <a:xfrm>
              <a:off x="6791648" y="4783066"/>
              <a:ext cx="904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Offshell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D552EEF-D91B-1642-9382-5FFDE4E46A1D}"/>
                </a:ext>
              </a:extLst>
            </p:cNvPr>
            <p:cNvSpPr/>
            <p:nvPr/>
          </p:nvSpPr>
          <p:spPr>
            <a:xfrm>
              <a:off x="6203950" y="5282791"/>
              <a:ext cx="368300" cy="35641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762FA70-8DB0-1544-8C19-568B3870FEF4}"/>
              </a:ext>
            </a:extLst>
          </p:cNvPr>
          <p:cNvSpPr/>
          <p:nvPr/>
        </p:nvSpPr>
        <p:spPr>
          <a:xfrm>
            <a:off x="1371599" y="2700338"/>
            <a:ext cx="414339" cy="500062"/>
          </a:xfrm>
          <a:prstGeom prst="rect">
            <a:avLst/>
          </a:prstGeom>
          <a:solidFill>
            <a:srgbClr val="EBF1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9836C1-FFAF-2942-AC6A-ED567257E2E9}"/>
              </a:ext>
            </a:extLst>
          </p:cNvPr>
          <p:cNvSpPr/>
          <p:nvPr/>
        </p:nvSpPr>
        <p:spPr>
          <a:xfrm>
            <a:off x="2258785" y="2754766"/>
            <a:ext cx="414339" cy="500062"/>
          </a:xfrm>
          <a:prstGeom prst="rect">
            <a:avLst/>
          </a:prstGeom>
          <a:solidFill>
            <a:srgbClr val="E7E9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F3474F-CC1F-214F-AC0A-CD4B35B4715F}"/>
              </a:ext>
            </a:extLst>
          </p:cNvPr>
          <p:cNvSpPr/>
          <p:nvPr/>
        </p:nvSpPr>
        <p:spPr>
          <a:xfrm>
            <a:off x="3276599" y="2760209"/>
            <a:ext cx="1132115" cy="500062"/>
          </a:xfrm>
          <a:prstGeom prst="rect">
            <a:avLst/>
          </a:prstGeom>
          <a:solidFill>
            <a:srgbClr val="FEEC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4C4028-C3EB-924F-9FAD-43CEC4D4A977}"/>
              </a:ext>
            </a:extLst>
          </p:cNvPr>
          <p:cNvSpPr txBox="1"/>
          <p:nvPr/>
        </p:nvSpPr>
        <p:spPr>
          <a:xfrm>
            <a:off x="3200399" y="685799"/>
            <a:ext cx="59436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DM can scatter via  production of  2 nearly back to back excitations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1604.08206: Schutz and Zurek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rate somewhat suppressed since offshell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Calculated for superfluid He only so far …</a:t>
            </a:r>
          </a:p>
          <a:p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E6D010-952B-F34B-91E4-44220411BB3E}"/>
              </a:ext>
            </a:extLst>
          </p:cNvPr>
          <p:cNvSpPr txBox="1"/>
          <p:nvPr/>
        </p:nvSpPr>
        <p:spPr>
          <a:xfrm>
            <a:off x="1289958" y="5894615"/>
            <a:ext cx="175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Hertel/McKinsey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64E2EB-6211-8447-9FDB-C6161BD67AC5}"/>
              </a:ext>
            </a:extLst>
          </p:cNvPr>
          <p:cNvSpPr txBox="1"/>
          <p:nvPr/>
        </p:nvSpPr>
        <p:spPr>
          <a:xfrm>
            <a:off x="1779814" y="2628899"/>
            <a:ext cx="2482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Helium Coherent </a:t>
            </a:r>
          </a:p>
          <a:p>
            <a:r>
              <a:rPr lang="en-US" sz="2400" dirty="0"/>
              <a:t>Vibrational Modes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68A30F-E7B4-9642-9337-A72D6FAE59B7}"/>
              </a:ext>
            </a:extLst>
          </p:cNvPr>
          <p:cNvSpPr/>
          <p:nvPr/>
        </p:nvSpPr>
        <p:spPr>
          <a:xfrm>
            <a:off x="3363685" y="3494314"/>
            <a:ext cx="179614" cy="19594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FAD77E9-405A-774F-AC4F-B37D7D5D63BE}"/>
              </a:ext>
            </a:extLst>
          </p:cNvPr>
          <p:cNvSpPr/>
          <p:nvPr/>
        </p:nvSpPr>
        <p:spPr>
          <a:xfrm>
            <a:off x="5818413" y="3483429"/>
            <a:ext cx="179614" cy="19594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2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B055-2EF8-0046-82C4-C817D775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" y="146958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Experiments Using </a:t>
            </a:r>
            <a:r>
              <a:rPr lang="en-US" dirty="0" err="1"/>
              <a:t>Athermal</a:t>
            </a:r>
            <a:r>
              <a:rPr lang="en-US" dirty="0"/>
              <a:t> Phonon Readout</a:t>
            </a:r>
          </a:p>
        </p:txBody>
      </p:sp>
      <p:pic>
        <p:nvPicPr>
          <p:cNvPr id="4" name="Picture 3" descr="Screen Shot 2015-09-30 at 1.19.17 PM.png">
            <a:extLst>
              <a:ext uri="{FF2B5EF4-FFF2-40B4-BE49-F238E27FC236}">
                <a16:creationId xmlns:a16="http://schemas.microsoft.com/office/drawing/2014/main" id="{C5859964-29FC-7B49-8740-60D15250E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7" t="28726" r="2603" b="5394"/>
          <a:stretch/>
        </p:blipFill>
        <p:spPr>
          <a:xfrm>
            <a:off x="0" y="1041884"/>
            <a:ext cx="3086100" cy="3024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7DAAD3-BABD-144E-8D52-22A7495AC30C}"/>
              </a:ext>
            </a:extLst>
          </p:cNvPr>
          <p:cNvSpPr txBox="1"/>
          <p:nvPr/>
        </p:nvSpPr>
        <p:spPr>
          <a:xfrm>
            <a:off x="391884" y="2955472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Superfluid Helium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7AF2F-0FE7-C644-83C4-AD857E63DD05}"/>
              </a:ext>
            </a:extLst>
          </p:cNvPr>
          <p:cNvGrpSpPr/>
          <p:nvPr/>
        </p:nvGrpSpPr>
        <p:grpSpPr>
          <a:xfrm>
            <a:off x="3223624" y="1159330"/>
            <a:ext cx="2932248" cy="2596242"/>
            <a:chOff x="342900" y="1217522"/>
            <a:chExt cx="3851849" cy="29226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03DBA1-16AC-6048-AD63-A375D1FEC453}"/>
                </a:ext>
              </a:extLst>
            </p:cNvPr>
            <p:cNvSpPr/>
            <p:nvPr/>
          </p:nvSpPr>
          <p:spPr>
            <a:xfrm>
              <a:off x="346648" y="1358900"/>
              <a:ext cx="3848100" cy="2781300"/>
            </a:xfrm>
            <a:prstGeom prst="rect">
              <a:avLst/>
            </a:prstGeom>
            <a:solidFill>
              <a:srgbClr val="CCFFCC"/>
            </a:solidFill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Explosion 2 8">
              <a:extLst>
                <a:ext uri="{FF2B5EF4-FFF2-40B4-BE49-F238E27FC236}">
                  <a16:creationId xmlns:a16="http://schemas.microsoft.com/office/drawing/2014/main" id="{E0DA148B-2E77-0245-BDC4-D7709EDBF7FA}"/>
                </a:ext>
              </a:extLst>
            </p:cNvPr>
            <p:cNvSpPr/>
            <p:nvPr/>
          </p:nvSpPr>
          <p:spPr>
            <a:xfrm>
              <a:off x="1866359" y="2058571"/>
              <a:ext cx="458281" cy="570329"/>
            </a:xfrm>
            <a:prstGeom prst="irregularSeal2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3408C2E-ABA3-7D46-9B3A-525AEFB62546}"/>
                </a:ext>
              </a:extLst>
            </p:cNvPr>
            <p:cNvCxnSpPr>
              <a:endCxn id="8" idx="3"/>
            </p:cNvCxnSpPr>
            <p:nvPr/>
          </p:nvCxnSpPr>
          <p:spPr>
            <a:xfrm>
              <a:off x="2099248" y="2371467"/>
              <a:ext cx="2095500" cy="37808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3FFC2B0-94C0-9346-90C3-4A6165DFC08F}"/>
                </a:ext>
              </a:extLst>
            </p:cNvPr>
            <p:cNvCxnSpPr>
              <a:stCxn id="8" idx="3"/>
              <a:endCxn id="8" idx="2"/>
            </p:cNvCxnSpPr>
            <p:nvPr/>
          </p:nvCxnSpPr>
          <p:spPr>
            <a:xfrm flipH="1">
              <a:off x="2270698" y="2749550"/>
              <a:ext cx="1924050" cy="13906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6099646-E61C-DA4E-BDF6-A5E8015EF8C7}"/>
                </a:ext>
              </a:extLst>
            </p:cNvPr>
            <p:cNvCxnSpPr/>
            <p:nvPr/>
          </p:nvCxnSpPr>
          <p:spPr>
            <a:xfrm flipV="1">
              <a:off x="346648" y="1485900"/>
              <a:ext cx="1519711" cy="736084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5F238EF-5653-8C4D-A6E7-A664425408FD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342900" y="2221984"/>
              <a:ext cx="1927798" cy="191821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iZIP_plus_phonon_mask.pdf">
              <a:extLst>
                <a:ext uri="{FF2B5EF4-FFF2-40B4-BE49-F238E27FC236}">
                  <a16:creationId xmlns:a16="http://schemas.microsoft.com/office/drawing/2014/main" id="{3F235072-7DDA-9F4B-BD68-96A04787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1" y="1217522"/>
              <a:ext cx="3851848" cy="26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Explosion 2 14">
              <a:extLst>
                <a:ext uri="{FF2B5EF4-FFF2-40B4-BE49-F238E27FC236}">
                  <a16:creationId xmlns:a16="http://schemas.microsoft.com/office/drawing/2014/main" id="{E992C51E-B53A-9A42-AF4E-DB331AF85A5A}"/>
                </a:ext>
              </a:extLst>
            </p:cNvPr>
            <p:cNvSpPr/>
            <p:nvPr/>
          </p:nvSpPr>
          <p:spPr>
            <a:xfrm>
              <a:off x="1751788" y="1217522"/>
              <a:ext cx="229141" cy="285164"/>
            </a:xfrm>
            <a:prstGeom prst="irregularSeal2">
              <a:avLst/>
            </a:prstGeom>
            <a:solidFill>
              <a:schemeClr val="accent6"/>
            </a:solidFill>
            <a:ln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DC4CB0-13AA-9A44-A14C-2AC8F97A691C}"/>
              </a:ext>
            </a:extLst>
          </p:cNvPr>
          <p:cNvSpPr txBox="1"/>
          <p:nvPr/>
        </p:nvSpPr>
        <p:spPr>
          <a:xfrm>
            <a:off x="3951515" y="2351313"/>
            <a:ext cx="1640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GaAs </a:t>
            </a:r>
          </a:p>
          <a:p>
            <a:r>
              <a:rPr lang="en-US" sz="2400" dirty="0"/>
              <a:t>Scintillation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856DBF0E-B9E3-2C49-9FC4-35C2EE581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97" r="64948"/>
          <a:stretch/>
        </p:blipFill>
        <p:spPr>
          <a:xfrm>
            <a:off x="6305253" y="1371601"/>
            <a:ext cx="2838747" cy="220484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994587-034E-8847-940D-EC369A806A78}"/>
              </a:ext>
            </a:extLst>
          </p:cNvPr>
          <p:cNvCxnSpPr>
            <a:cxnSpLocks/>
          </p:cNvCxnSpPr>
          <p:nvPr/>
        </p:nvCxnSpPr>
        <p:spPr>
          <a:xfrm flipV="1">
            <a:off x="7648771" y="2963250"/>
            <a:ext cx="147235" cy="480446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F0E77A-203B-C944-AE1B-FE0056C7E940}"/>
              </a:ext>
            </a:extLst>
          </p:cNvPr>
          <p:cNvCxnSpPr>
            <a:cxnSpLocks/>
          </p:cNvCxnSpPr>
          <p:nvPr/>
        </p:nvCxnSpPr>
        <p:spPr>
          <a:xfrm>
            <a:off x="6726621" y="3009743"/>
            <a:ext cx="929899" cy="410706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75E59F-05DD-024C-8504-3FB7A4E731FF}"/>
              </a:ext>
            </a:extLst>
          </p:cNvPr>
          <p:cNvCxnSpPr>
            <a:cxnSpLocks/>
          </p:cNvCxnSpPr>
          <p:nvPr/>
        </p:nvCxnSpPr>
        <p:spPr>
          <a:xfrm flipH="1">
            <a:off x="6700468" y="1901615"/>
            <a:ext cx="367116" cy="1127889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xplosion 1 21">
            <a:extLst>
              <a:ext uri="{FF2B5EF4-FFF2-40B4-BE49-F238E27FC236}">
                <a16:creationId xmlns:a16="http://schemas.microsoft.com/office/drawing/2014/main" id="{10B414E8-E216-924E-9DF0-B763EC2CEDE7}"/>
              </a:ext>
            </a:extLst>
          </p:cNvPr>
          <p:cNvSpPr/>
          <p:nvPr/>
        </p:nvSpPr>
        <p:spPr>
          <a:xfrm>
            <a:off x="6277738" y="2015864"/>
            <a:ext cx="723900" cy="578154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E0110-2048-BE41-8F5D-44F9DBEED1DF}"/>
              </a:ext>
            </a:extLst>
          </p:cNvPr>
          <p:cNvCxnSpPr>
            <a:cxnSpLocks/>
          </p:cNvCxnSpPr>
          <p:nvPr/>
        </p:nvCxnSpPr>
        <p:spPr>
          <a:xfrm flipV="1">
            <a:off x="6611571" y="1893865"/>
            <a:ext cx="448264" cy="486673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057316-C3C1-874B-997C-B0E3D0507BE9}"/>
              </a:ext>
            </a:extLst>
          </p:cNvPr>
          <p:cNvSpPr txBox="1"/>
          <p:nvPr/>
        </p:nvSpPr>
        <p:spPr>
          <a:xfrm>
            <a:off x="6774697" y="832757"/>
            <a:ext cx="236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1cm</a:t>
            </a:r>
            <a:r>
              <a:rPr lang="en-US" baseline="30000" dirty="0"/>
              <a:t>3</a:t>
            </a:r>
            <a:r>
              <a:rPr lang="en-US" dirty="0"/>
              <a:t> Polar &amp;</a:t>
            </a:r>
          </a:p>
          <a:p>
            <a:r>
              <a:rPr lang="en-US" dirty="0"/>
              <a:t>Semiconducting Crystal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504FC4-51A4-A248-94FF-3B2BB8787B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6482" r="2371" b="-1238"/>
          <a:stretch/>
        </p:blipFill>
        <p:spPr>
          <a:xfrm>
            <a:off x="1" y="4416232"/>
            <a:ext cx="4572000" cy="24417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C6E91B-11A8-D24E-9EB9-887DAEA730AA}"/>
              </a:ext>
            </a:extLst>
          </p:cNvPr>
          <p:cNvSpPr txBox="1"/>
          <p:nvPr/>
        </p:nvSpPr>
        <p:spPr>
          <a:xfrm>
            <a:off x="968827" y="4691744"/>
            <a:ext cx="2754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SuperCDMS</a:t>
            </a:r>
            <a:r>
              <a:rPr lang="en-US" sz="2400" dirty="0"/>
              <a:t> SNOLAB</a:t>
            </a:r>
          </a:p>
          <a:p>
            <a:pPr algn="ctr"/>
            <a:r>
              <a:rPr lang="en-US" sz="2400" dirty="0"/>
              <a:t>Upgrade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4B02D8-B14B-7545-B83B-FF505077FA38}"/>
              </a:ext>
            </a:extLst>
          </p:cNvPr>
          <p:cNvSpPr/>
          <p:nvPr/>
        </p:nvSpPr>
        <p:spPr>
          <a:xfrm>
            <a:off x="3205769" y="3358634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1607.01009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DF7B66-1714-9D46-8B90-03BE313E6170}"/>
              </a:ext>
            </a:extLst>
          </p:cNvPr>
          <p:cNvSpPr/>
          <p:nvPr/>
        </p:nvSpPr>
        <p:spPr>
          <a:xfrm>
            <a:off x="3184726" y="3179019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1802.09171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01E113-8762-274B-87A9-0919E0760A13}"/>
              </a:ext>
            </a:extLst>
          </p:cNvPr>
          <p:cNvSpPr txBox="1"/>
          <p:nvPr/>
        </p:nvSpPr>
        <p:spPr>
          <a:xfrm>
            <a:off x="6931844" y="1509671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1712.06598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07183A3-B558-D44A-8FB4-2EAB9D568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557" y="3945053"/>
            <a:ext cx="2870199" cy="29129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3C7806-A631-B547-AFE1-05F3AFB19D6F}"/>
              </a:ext>
            </a:extLst>
          </p:cNvPr>
          <p:cNvSpPr txBox="1"/>
          <p:nvPr/>
        </p:nvSpPr>
        <p:spPr>
          <a:xfrm>
            <a:off x="5518456" y="3690257"/>
            <a:ext cx="362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Molecular Absorption and Scattering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BFF3A8-281E-3144-A4C4-758D4B8FD8AD}"/>
              </a:ext>
            </a:extLst>
          </p:cNvPr>
          <p:cNvSpPr/>
          <p:nvPr/>
        </p:nvSpPr>
        <p:spPr>
          <a:xfrm>
            <a:off x="6107540" y="4583277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D2D2D"/>
                </a:solidFill>
                <a:latin typeface="Helvetica Light" panose="020B0403020202020204" pitchFamily="34" charset="0"/>
              </a:rPr>
              <a:t>1709.05354</a:t>
            </a:r>
            <a:endParaRPr lang="en-US" dirty="0">
              <a:solidFill>
                <a:srgbClr val="2D2D2D"/>
              </a:solidFill>
              <a:effectLst/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77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2_QE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55" y="4700610"/>
            <a:ext cx="2899179" cy="1112773"/>
          </a:xfrm>
          <a:prstGeom prst="rect">
            <a:avLst/>
          </a:prstGeom>
        </p:spPr>
      </p:pic>
      <p:pic>
        <p:nvPicPr>
          <p:cNvPr id="4" name="Picture 4" descr="iZIP_plus_phonon_mas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60040"/>
            <a:ext cx="4914900" cy="333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207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Athermal</a:t>
            </a:r>
            <a:r>
              <a:rPr lang="en-US" dirty="0"/>
              <a:t> Phonon Sensor Technology</a:t>
            </a:r>
          </a:p>
        </p:txBody>
      </p:sp>
      <p:sp>
        <p:nvSpPr>
          <p:cNvPr id="6" name="Explosion 1 5"/>
          <p:cNvSpPr/>
          <p:nvPr/>
        </p:nvSpPr>
        <p:spPr>
          <a:xfrm>
            <a:off x="139700" y="2139646"/>
            <a:ext cx="723900" cy="578154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8000" y="3098800"/>
            <a:ext cx="749300" cy="76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55600" y="3136901"/>
            <a:ext cx="736600" cy="35559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 rot="16200000">
            <a:off x="344927" y="3070527"/>
            <a:ext cx="166370" cy="158750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QET_cross_section_phonon_absb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7740" y="5336359"/>
            <a:ext cx="2790918" cy="138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9" descr="QET_Egap_cs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5022" y="3882311"/>
            <a:ext cx="2106829" cy="136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080000" y="1016000"/>
            <a:ext cx="406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Collect and Concentrate Phonon Energy into W TES</a:t>
            </a:r>
          </a:p>
          <a:p>
            <a:r>
              <a:rPr lang="en-US" sz="2400" dirty="0"/>
              <a:t>(Transition Edge Sensor)</a:t>
            </a:r>
          </a:p>
          <a:p>
            <a:endParaRPr lang="en-US" sz="2400" dirty="0"/>
          </a:p>
        </p:txBody>
      </p:sp>
      <p:grpSp>
        <p:nvGrpSpPr>
          <p:cNvPr id="39" name="Group 34"/>
          <p:cNvGrpSpPr/>
          <p:nvPr/>
        </p:nvGrpSpPr>
        <p:grpSpPr>
          <a:xfrm>
            <a:off x="5814060" y="2382520"/>
            <a:ext cx="2019300" cy="1739900"/>
            <a:chOff x="5011758" y="1092201"/>
            <a:chExt cx="1109641" cy="1071018"/>
          </a:xfrm>
        </p:grpSpPr>
        <p:sp>
          <p:nvSpPr>
            <p:cNvPr id="40" name="Line 11"/>
            <p:cNvSpPr>
              <a:spLocks noChangeShapeType="1"/>
            </p:cNvSpPr>
            <p:nvPr/>
          </p:nvSpPr>
          <p:spPr bwMode="auto">
            <a:xfrm flipV="1">
              <a:off x="5138162" y="1092201"/>
              <a:ext cx="0" cy="9602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5011758" y="1443980"/>
              <a:ext cx="434975" cy="1625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Times New Roman" charset="0"/>
                </a:rPr>
                <a:t>R</a:t>
              </a:r>
            </a:p>
          </p:txBody>
        </p: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5622549" y="2000633"/>
              <a:ext cx="359619" cy="1625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Times New Roman" charset="0"/>
                </a:rPr>
                <a:t>T</a:t>
              </a:r>
            </a:p>
          </p:txBody>
        </p:sp>
        <p:sp>
          <p:nvSpPr>
            <p:cNvPr id="43" name="Line 14"/>
            <p:cNvSpPr>
              <a:spLocks noChangeShapeType="1"/>
            </p:cNvSpPr>
            <p:nvPr/>
          </p:nvSpPr>
          <p:spPr bwMode="auto">
            <a:xfrm>
              <a:off x="5144126" y="189135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1"/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2"/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>
              <a:off x="5144126" y="1092201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4"/>
            <p:cNvSpPr>
              <a:spLocks noChangeShapeType="1"/>
            </p:cNvSpPr>
            <p:nvPr/>
          </p:nvSpPr>
          <p:spPr bwMode="auto">
            <a:xfrm>
              <a:off x="5148386" y="2047838"/>
              <a:ext cx="9670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 flipV="1">
              <a:off x="530515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flipV="1">
              <a:off x="5467896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 flipV="1">
              <a:off x="5631484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 flipV="1">
              <a:off x="579422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 flipV="1">
              <a:off x="595866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auto">
            <a:xfrm flipV="1">
              <a:off x="612139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1"/>
            <p:cNvSpPr>
              <a:spLocks/>
            </p:cNvSpPr>
            <p:nvPr/>
          </p:nvSpPr>
          <p:spPr bwMode="auto">
            <a:xfrm>
              <a:off x="5142422" y="1113624"/>
              <a:ext cx="858841" cy="928626"/>
            </a:xfrm>
            <a:custGeom>
              <a:avLst/>
              <a:gdLst/>
              <a:ahLst/>
              <a:cxnLst>
                <a:cxn ang="0">
                  <a:pos x="0" y="1068"/>
                </a:cxn>
                <a:cxn ang="0">
                  <a:pos x="384" y="1006"/>
                </a:cxn>
                <a:cxn ang="0">
                  <a:pos x="548" y="763"/>
                </a:cxn>
                <a:cxn ang="0">
                  <a:pos x="680" y="375"/>
                </a:cxn>
                <a:cxn ang="0">
                  <a:pos x="780" y="168"/>
                </a:cxn>
                <a:cxn ang="0">
                  <a:pos x="940" y="27"/>
                </a:cxn>
                <a:cxn ang="0">
                  <a:pos x="1128" y="7"/>
                </a:cxn>
              </a:cxnLst>
              <a:rect l="0" t="0" r="r" b="b"/>
              <a:pathLst>
                <a:path w="1128" h="1068">
                  <a:moveTo>
                    <a:pt x="0" y="1068"/>
                  </a:moveTo>
                  <a:cubicBezTo>
                    <a:pt x="64" y="1058"/>
                    <a:pt x="293" y="1057"/>
                    <a:pt x="384" y="1006"/>
                  </a:cubicBezTo>
                  <a:cubicBezTo>
                    <a:pt x="475" y="955"/>
                    <a:pt x="499" y="868"/>
                    <a:pt x="548" y="763"/>
                  </a:cubicBezTo>
                  <a:cubicBezTo>
                    <a:pt x="597" y="658"/>
                    <a:pt x="641" y="474"/>
                    <a:pt x="680" y="375"/>
                  </a:cubicBezTo>
                  <a:cubicBezTo>
                    <a:pt x="719" y="276"/>
                    <a:pt x="737" y="226"/>
                    <a:pt x="780" y="168"/>
                  </a:cubicBezTo>
                  <a:cubicBezTo>
                    <a:pt x="823" y="110"/>
                    <a:pt x="882" y="54"/>
                    <a:pt x="940" y="27"/>
                  </a:cubicBezTo>
                  <a:cubicBezTo>
                    <a:pt x="998" y="0"/>
                    <a:pt x="1089" y="11"/>
                    <a:pt x="1128" y="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34"/>
            <p:cNvSpPr>
              <a:spLocks noChangeShapeType="1"/>
            </p:cNvSpPr>
            <p:nvPr/>
          </p:nvSpPr>
          <p:spPr bwMode="auto">
            <a:xfrm flipV="1">
              <a:off x="5514951" y="1446861"/>
              <a:ext cx="79398" cy="287825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5521527" y="1713759"/>
              <a:ext cx="95046" cy="9052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34"/>
            <p:cNvSpPr>
              <a:spLocks noChangeShapeType="1"/>
            </p:cNvSpPr>
            <p:nvPr/>
          </p:nvSpPr>
          <p:spPr bwMode="auto">
            <a:xfrm flipH="1">
              <a:off x="5635624" y="1511300"/>
              <a:ext cx="66675" cy="263524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528323" y="2448563"/>
            <a:ext cx="760172" cy="96611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330960" y="2255520"/>
            <a:ext cx="528320" cy="114808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859280" y="2245360"/>
            <a:ext cx="3048000" cy="812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1107440" y="2072641"/>
            <a:ext cx="1168400" cy="155447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447040" y="2143760"/>
            <a:ext cx="650241" cy="98552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2306320" y="2367280"/>
            <a:ext cx="2580640" cy="123952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template_Trace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7222" r="9027" b="10185"/>
          <a:stretch/>
        </p:blipFill>
        <p:spPr>
          <a:xfrm>
            <a:off x="5933440" y="4398436"/>
            <a:ext cx="2407919" cy="19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8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BF4C4-642F-884D-8551-E1CC9A432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9" y="2460724"/>
            <a:ext cx="3368165" cy="3848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CC0C1-36CF-3540-B440-5EB4F5FC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4882"/>
          </a:xfrm>
        </p:spPr>
        <p:txBody>
          <a:bodyPr>
            <a:normAutofit/>
          </a:bodyPr>
          <a:lstStyle/>
          <a:p>
            <a:r>
              <a:rPr lang="en-US" dirty="0"/>
              <a:t>Step 1)Make An Ultra-Sensitive 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CECD3-DC4D-1344-9A10-B6584D016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480" y="1148080"/>
            <a:ext cx="4572000" cy="435864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Build and test simple TES test structures for noise is performance</a:t>
            </a:r>
          </a:p>
          <a:p>
            <a:r>
              <a:rPr lang="en-US" sz="3600" dirty="0"/>
              <a:t> </a:t>
            </a:r>
          </a:p>
          <a:p>
            <a:pPr lvl="1"/>
            <a:r>
              <a:rPr lang="en-US" sz="3200" dirty="0"/>
              <a:t> small volume TES more sensitive to both DM and environmental backgrounds (RF and vibrations)</a:t>
            </a:r>
            <a:endParaRPr lang="en-US" sz="3600" dirty="0"/>
          </a:p>
          <a:p>
            <a:r>
              <a:rPr lang="en-US" sz="3600" dirty="0"/>
              <a:t>Tc =68mK (a bit high)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56AEEDD3-DFCA-1641-AD41-1C6E32EE3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09" y="2360930"/>
            <a:ext cx="2997200" cy="54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FA5534-3150-BF47-A9BB-8058988BADCC}"/>
              </a:ext>
            </a:extLst>
          </p:cNvPr>
          <p:cNvSpPr/>
          <p:nvPr/>
        </p:nvSpPr>
        <p:spPr>
          <a:xfrm>
            <a:off x="9286613" y="3594683"/>
            <a:ext cx="1300293" cy="989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87A00D-E0C7-5440-9734-667EF14F412A}"/>
              </a:ext>
            </a:extLst>
          </p:cNvPr>
          <p:cNvSpPr/>
          <p:nvPr/>
        </p:nvSpPr>
        <p:spPr>
          <a:xfrm>
            <a:off x="9439013" y="3747083"/>
            <a:ext cx="1300293" cy="989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4DF9F6-BC91-5A4C-9DA6-3FC44DCEDE92}"/>
              </a:ext>
            </a:extLst>
          </p:cNvPr>
          <p:cNvSpPr/>
          <p:nvPr/>
        </p:nvSpPr>
        <p:spPr>
          <a:xfrm>
            <a:off x="1292725" y="3657599"/>
            <a:ext cx="1300293" cy="8192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D1B1B2-DC81-294E-A99B-205381E55878}"/>
              </a:ext>
            </a:extLst>
          </p:cNvPr>
          <p:cNvSpPr/>
          <p:nvPr/>
        </p:nvSpPr>
        <p:spPr>
          <a:xfrm>
            <a:off x="1201285" y="4571999"/>
            <a:ext cx="1300293" cy="81928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43C9D7-3D1C-BD4E-9E51-3CF1CFE5574A}"/>
              </a:ext>
            </a:extLst>
          </p:cNvPr>
          <p:cNvSpPr/>
          <p:nvPr/>
        </p:nvSpPr>
        <p:spPr>
          <a:xfrm>
            <a:off x="581525" y="5364479"/>
            <a:ext cx="2009275" cy="105664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F3DEE0-AE24-9449-9416-8F7BDD8F3633}"/>
              </a:ext>
            </a:extLst>
          </p:cNvPr>
          <p:cNvSpPr txBox="1"/>
          <p:nvPr/>
        </p:nvSpPr>
        <p:spPr>
          <a:xfrm>
            <a:off x="335281" y="1666240"/>
            <a:ext cx="207263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Didn’t run the smallest TES …  we were too conservative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F69D9-E77A-0D4A-B778-EB38B1C98B17}"/>
              </a:ext>
            </a:extLst>
          </p:cNvPr>
          <p:cNvCxnSpPr/>
          <p:nvPr/>
        </p:nvCxnSpPr>
        <p:spPr>
          <a:xfrm>
            <a:off x="1666240" y="2418080"/>
            <a:ext cx="335280" cy="56896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27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A4C9-C7EF-9648-9A49-9F192892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0"/>
            <a:ext cx="8229600" cy="802322"/>
          </a:xfrm>
        </p:spPr>
        <p:txBody>
          <a:bodyPr/>
          <a:lstStyle/>
          <a:p>
            <a:r>
              <a:rPr lang="en-US" i="1" dirty="0"/>
              <a:t>50um x200um </a:t>
            </a:r>
            <a:r>
              <a:rPr lang="en-US" dirty="0"/>
              <a:t>TES Characterization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DE16DB-FDC5-2245-9906-23839AD2A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4638" r="7117"/>
          <a:stretch/>
        </p:blipFill>
        <p:spPr>
          <a:xfrm>
            <a:off x="0" y="863600"/>
            <a:ext cx="4490720" cy="2961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D3615-8F33-034A-83D6-0E019EB8EF8B}"/>
              </a:ext>
            </a:extLst>
          </p:cNvPr>
          <p:cNvSpPr txBox="1"/>
          <p:nvPr/>
        </p:nvSpPr>
        <p:spPr>
          <a:xfrm>
            <a:off x="843280" y="711200"/>
            <a:ext cx="2973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TES Power vs TES Bias Voltage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BC8FA-D845-A94F-AAF6-2811406C1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6431" r="8731" b="3660"/>
          <a:stretch/>
        </p:blipFill>
        <p:spPr>
          <a:xfrm>
            <a:off x="3855746" y="3545840"/>
            <a:ext cx="5288254" cy="3312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4940C-6BC7-1A46-82F5-9DBB5A6C4A43}"/>
              </a:ext>
            </a:extLst>
          </p:cNvPr>
          <p:cNvSpPr txBox="1"/>
          <p:nvPr/>
        </p:nvSpPr>
        <p:spPr>
          <a:xfrm>
            <a:off x="5090160" y="3342640"/>
            <a:ext cx="3514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TES Response to Square Wave Jitter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FDD8C-E3CF-2B49-8409-B3A685A7C40B}"/>
              </a:ext>
            </a:extLst>
          </p:cNvPr>
          <p:cNvSpPr txBox="1"/>
          <p:nvPr/>
        </p:nvSpPr>
        <p:spPr>
          <a:xfrm>
            <a:off x="5394960" y="1371600"/>
            <a:ext cx="216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 Power: 0.25 </a:t>
            </a:r>
            <a:r>
              <a:rPr lang="en-US" dirty="0" err="1"/>
              <a:t>pW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A0EB3-66C1-E940-A927-8FE927EE4FB4}"/>
              </a:ext>
            </a:extLst>
          </p:cNvPr>
          <p:cNvSpPr txBox="1"/>
          <p:nvPr/>
        </p:nvSpPr>
        <p:spPr>
          <a:xfrm>
            <a:off x="447040" y="4185920"/>
            <a:ext cx="3281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Response: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2 pole TES dynamical model perfectly fits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 </a:t>
            </a:r>
            <a:r>
              <a:rPr lang="en-US" dirty="0" err="1"/>
              <a:t>falltime</a:t>
            </a:r>
            <a:r>
              <a:rPr lang="en-US" dirty="0"/>
              <a:t>: ~20us (8kHz)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need to slow this down by x10  to match phonon collection bandwidth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21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EE6EE-43A1-2A4E-90B4-3520ED404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4916" r="8661"/>
          <a:stretch/>
        </p:blipFill>
        <p:spPr>
          <a:xfrm>
            <a:off x="0" y="812799"/>
            <a:ext cx="8815658" cy="5791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1C998-9BA0-A643-8A6B-7590508B6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0"/>
            <a:ext cx="8229600" cy="893762"/>
          </a:xfrm>
        </p:spPr>
        <p:txBody>
          <a:bodyPr/>
          <a:lstStyle/>
          <a:p>
            <a:r>
              <a:rPr lang="en-US" dirty="0"/>
              <a:t>50um x200um TES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DC9E0-D726-6E4F-A4BF-69B41C41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640" y="1513841"/>
            <a:ext cx="5425440" cy="1767839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Noise matches theory to within x1.4</a:t>
            </a:r>
          </a:p>
          <a:p>
            <a:pPr lvl="1"/>
            <a:r>
              <a:rPr lang="en-US" dirty="0" err="1"/>
              <a:t>S</a:t>
            </a:r>
            <a:r>
              <a:rPr lang="en-US" baseline="-25000" dirty="0" err="1"/>
              <a:t>ptot</a:t>
            </a:r>
            <a:r>
              <a:rPr lang="en-US" dirty="0"/>
              <a:t> = 2x10</a:t>
            </a:r>
            <a:r>
              <a:rPr lang="en-US" baseline="30000" dirty="0"/>
              <a:t>-18</a:t>
            </a:r>
            <a:r>
              <a:rPr lang="en-US" dirty="0"/>
              <a:t> W/</a:t>
            </a:r>
            <a:r>
              <a:rPr lang="en-US" dirty="0" err="1"/>
              <a:t>rtHz</a:t>
            </a:r>
            <a:endParaRPr lang="en-US" dirty="0"/>
          </a:p>
          <a:p>
            <a:r>
              <a:rPr lang="en-US" dirty="0"/>
              <a:t>𝝂</a:t>
            </a:r>
            <a:r>
              <a:rPr lang="en-US" baseline="-25000" dirty="0"/>
              <a:t>sensor</a:t>
            </a:r>
            <a:r>
              <a:rPr lang="en-US" dirty="0"/>
              <a:t> ~ 8kHz</a:t>
            </a:r>
          </a:p>
          <a:p>
            <a:r>
              <a:rPr lang="en-US" dirty="0"/>
              <a:t>𝛔</a:t>
            </a:r>
            <a:r>
              <a:rPr lang="en-US" baseline="-25000" dirty="0"/>
              <a:t>E</a:t>
            </a:r>
            <a:r>
              <a:rPr lang="en-US" dirty="0"/>
              <a:t> = 72 </a:t>
            </a:r>
            <a:r>
              <a:rPr lang="en-US" dirty="0" err="1"/>
              <a:t>meV</a:t>
            </a:r>
            <a:r>
              <a:rPr lang="en-US" dirty="0"/>
              <a:t> (without collection losses …~20%)</a:t>
            </a:r>
          </a:p>
        </p:txBody>
      </p:sp>
    </p:spTree>
    <p:extLst>
      <p:ext uri="{BB962C8B-B14F-4D97-AF65-F5344CB8AC3E}">
        <p14:creationId xmlns:p14="http://schemas.microsoft.com/office/powerpoint/2010/main" val="550699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FC39-E6F5-FA47-B1E5-3D369B3E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596900"/>
          </a:xfrm>
        </p:spPr>
        <p:txBody>
          <a:bodyPr>
            <a:normAutofit fontScale="90000"/>
          </a:bodyPr>
          <a:lstStyle/>
          <a:p>
            <a:r>
              <a:rPr lang="en-US" dirty="0"/>
              <a:t>TES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5DAC4-B1B7-E046-8C7C-B965EFF43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1800"/>
            <a:ext cx="4749800" cy="5659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R&amp;D Work Plan</a:t>
            </a:r>
          </a:p>
          <a:p>
            <a:pPr lvl="1"/>
            <a:r>
              <a:rPr lang="en-US" dirty="0"/>
              <a:t>Lower Tc from 40mK -&gt; 10mK. Since intrinsic theoretical noise,  </a:t>
            </a:r>
            <a:r>
              <a:rPr lang="en-US" dirty="0" err="1"/>
              <a:t>S</a:t>
            </a:r>
            <a:r>
              <a:rPr lang="en-US" baseline="-25000" dirty="0" err="1"/>
              <a:t>p</a:t>
            </a:r>
            <a:r>
              <a:rPr lang="en-US" dirty="0"/>
              <a:t>= 4k</a:t>
            </a:r>
            <a:r>
              <a:rPr lang="en-US" baseline="-25000" dirty="0"/>
              <a:t>b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G ∝T</a:t>
            </a:r>
            <a:r>
              <a:rPr lang="en-US" baseline="30000" dirty="0"/>
              <a:t>6</a:t>
            </a:r>
            <a:r>
              <a:rPr lang="en-US" dirty="0"/>
              <a:t>, energy sensitivity should improve by x4</a:t>
            </a:r>
            <a:r>
              <a:rPr lang="en-US" baseline="30000" dirty="0"/>
              <a:t>3</a:t>
            </a:r>
            <a:r>
              <a:rPr lang="en-US" dirty="0"/>
              <a:t>= x64</a:t>
            </a:r>
            <a:endParaRPr lang="en-US" baseline="30000" dirty="0"/>
          </a:p>
          <a:p>
            <a:pPr lvl="1"/>
            <a:r>
              <a:rPr lang="en-US" dirty="0"/>
              <a:t>Decrease TES linewidth</a:t>
            </a:r>
          </a:p>
          <a:p>
            <a:pPr lvl="1"/>
            <a:r>
              <a:rPr lang="en-US" dirty="0"/>
              <a:t>Decrease environmental noise susceptibility</a:t>
            </a:r>
          </a:p>
          <a:p>
            <a:endParaRPr lang="en-US" dirty="0"/>
          </a:p>
        </p:txBody>
      </p:sp>
      <p:pic>
        <p:nvPicPr>
          <p:cNvPr id="4" name="Picture 3" descr="T5Z2_PD_90perc.png">
            <a:extLst>
              <a:ext uri="{FF2B5EF4-FFF2-40B4-BE49-F238E27FC236}">
                <a16:creationId xmlns:a16="http://schemas.microsoft.com/office/drawing/2014/main" id="{B9105BD2-9782-9E48-9767-DF89CF538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2688" r="6328"/>
          <a:stretch/>
        </p:blipFill>
        <p:spPr>
          <a:xfrm>
            <a:off x="4723013" y="2970161"/>
            <a:ext cx="4420987" cy="325283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551F6A-77A5-FB42-BA95-7593FD25F57C}"/>
              </a:ext>
            </a:extLst>
          </p:cNvPr>
          <p:cNvSpPr txBox="1">
            <a:spLocks/>
          </p:cNvSpPr>
          <p:nvPr/>
        </p:nvSpPr>
        <p:spPr>
          <a:xfrm>
            <a:off x="990600" y="660400"/>
            <a:ext cx="8712200" cy="5852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Energy Sensitivity: 40meV -&gt; 1meV</a:t>
            </a:r>
          </a:p>
        </p:txBody>
      </p:sp>
    </p:spTree>
    <p:extLst>
      <p:ext uri="{BB962C8B-B14F-4D97-AF65-F5344CB8AC3E}">
        <p14:creationId xmlns:p14="http://schemas.microsoft.com/office/powerpoint/2010/main" val="2308894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5BCC-CDE8-CD4A-8B5F-DC65EB25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2: Make the </a:t>
            </a:r>
            <a:r>
              <a:rPr lang="en-US" dirty="0" err="1"/>
              <a:t>Athermal</a:t>
            </a:r>
            <a:r>
              <a:rPr lang="en-US" dirty="0"/>
              <a:t> Phonon Sensor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061B55A-3E55-694E-AB59-FE257210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6" r="38430"/>
          <a:stretch/>
        </p:blipFill>
        <p:spPr>
          <a:xfrm>
            <a:off x="182880" y="3953356"/>
            <a:ext cx="2004011" cy="3218640"/>
          </a:xfrm>
          <a:prstGeom prst="rect">
            <a:avLst/>
          </a:prstGeom>
        </p:spPr>
      </p:pic>
      <p:pic>
        <p:nvPicPr>
          <p:cNvPr id="5" name="Picture 39" descr="QET_Egap_cs.pdf">
            <a:extLst>
              <a:ext uri="{FF2B5EF4-FFF2-40B4-BE49-F238E27FC236}">
                <a16:creationId xmlns:a16="http://schemas.microsoft.com/office/drawing/2014/main" id="{5998D51C-302C-A449-9BE0-0F79B5D1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0406" y="5219736"/>
            <a:ext cx="2535214" cy="163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44D0E6E-795D-7C49-A9AC-CB308C76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89" t="37911" b="28170"/>
          <a:stretch/>
        </p:blipFill>
        <p:spPr>
          <a:xfrm>
            <a:off x="2092545" y="4232364"/>
            <a:ext cx="4596895" cy="1711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B0026-F67F-CB4C-B6AE-019D11D7AA6B}"/>
              </a:ext>
            </a:extLst>
          </p:cNvPr>
          <p:cNvSpPr txBox="1"/>
          <p:nvPr/>
        </p:nvSpPr>
        <p:spPr>
          <a:xfrm>
            <a:off x="195943" y="1149532"/>
            <a:ext cx="8948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Measured Phonon Collection Efficiency = 20% -&gt; 40% (theoretical limit)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R&amp;D Work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Optimize Collector/TES (W/Al) interface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 quasi-particle trapping in collector fin		</a:t>
            </a:r>
          </a:p>
        </p:txBody>
      </p:sp>
    </p:spTree>
    <p:extLst>
      <p:ext uri="{BB962C8B-B14F-4D97-AF65-F5344CB8AC3E}">
        <p14:creationId xmlns:p14="http://schemas.microsoft.com/office/powerpoint/2010/main" val="50456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D300-5777-4442-B4FD-7BF0246A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Step 3: Fabricate Sensors on Crystal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B7674-1E96-B246-A90E-13C44187F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11383" b="29803"/>
          <a:stretch/>
        </p:blipFill>
        <p:spPr>
          <a:xfrm>
            <a:off x="255493" y="1386733"/>
            <a:ext cx="8722659" cy="49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9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ZIP_plus_phonon_mas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9" y="1683834"/>
            <a:ext cx="4914900" cy="38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723"/>
            <a:ext cx="9144000" cy="602074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Progress: Large Area Photon Detector</a:t>
            </a:r>
          </a:p>
        </p:txBody>
      </p:sp>
      <p:sp>
        <p:nvSpPr>
          <p:cNvPr id="6" name="Explosion 1 5"/>
          <p:cNvSpPr/>
          <p:nvPr/>
        </p:nvSpPr>
        <p:spPr>
          <a:xfrm>
            <a:off x="1204331" y="1728439"/>
            <a:ext cx="551365" cy="297986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2286000" y="1828800"/>
            <a:ext cx="156117" cy="18957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>
            <a:off x="1554482" y="1920736"/>
            <a:ext cx="753820" cy="9763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3" name="Picture 22" descr="mask_v0_LAAPD.png">
            <a:extLst>
              <a:ext uri="{FF2B5EF4-FFF2-40B4-BE49-F238E27FC236}">
                <a16:creationId xmlns:a16="http://schemas.microsoft.com/office/drawing/2014/main" id="{F05284B8-FBE7-A342-9E94-555C8BD49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7" y="2129883"/>
            <a:ext cx="4834217" cy="4728117"/>
          </a:xfrm>
          <a:prstGeom prst="rect">
            <a:avLst/>
          </a:prstGeom>
        </p:spPr>
      </p:pic>
      <p:pic>
        <p:nvPicPr>
          <p:cNvPr id="24" name="Picture 23" descr="qetfinal.JPG">
            <a:extLst>
              <a:ext uri="{FF2B5EF4-FFF2-40B4-BE49-F238E27FC236}">
                <a16:creationId xmlns:a16="http://schemas.microsoft.com/office/drawing/2014/main" id="{F6DE663F-D6BE-6242-A8AB-40091CCF6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96" y="3958190"/>
            <a:ext cx="2373384" cy="196279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C6437C-0728-A241-83E7-632FE61E5D80}"/>
              </a:ext>
            </a:extLst>
          </p:cNvPr>
          <p:cNvCxnSpPr>
            <a:cxnSpLocks/>
          </p:cNvCxnSpPr>
          <p:nvPr/>
        </p:nvCxnSpPr>
        <p:spPr>
          <a:xfrm flipV="1">
            <a:off x="4120995" y="4159405"/>
            <a:ext cx="2346712" cy="13146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E39A5-B008-534E-841F-AA6E726E3E51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4041107" y="5608297"/>
            <a:ext cx="2671928" cy="19034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47A2B0A-77B6-F643-A961-D043761417F7}"/>
              </a:ext>
            </a:extLst>
          </p:cNvPr>
          <p:cNvSpPr/>
          <p:nvPr/>
        </p:nvSpPr>
        <p:spPr>
          <a:xfrm rot="16200000">
            <a:off x="3957922" y="5445737"/>
            <a:ext cx="166370" cy="158750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0D48D4-B13E-3348-9D70-815D27F64D64}"/>
              </a:ext>
            </a:extLst>
          </p:cNvPr>
          <p:cNvSpPr/>
          <p:nvPr/>
        </p:nvSpPr>
        <p:spPr>
          <a:xfrm>
            <a:off x="4527394" y="1471291"/>
            <a:ext cx="46166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3” diameter Si wafer (45.6 cm^2)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1mm thick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Distributed </a:t>
            </a:r>
            <a:r>
              <a:rPr lang="en-US" dirty="0" err="1"/>
              <a:t>athermal</a:t>
            </a:r>
            <a:r>
              <a:rPr lang="en-US" dirty="0"/>
              <a:t> phonon sensors minimize phonon collection time (as fast as it can be for its size)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Athermal</a:t>
            </a:r>
            <a:r>
              <a:rPr lang="en-US" dirty="0"/>
              <a:t> Phonon collection time estimated to be  ~20us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2.5% sensor coverage</a:t>
            </a:r>
          </a:p>
        </p:txBody>
      </p:sp>
    </p:spTree>
    <p:extLst>
      <p:ext uri="{BB962C8B-B14F-4D97-AF65-F5344CB8AC3E}">
        <p14:creationId xmlns:p14="http://schemas.microsoft.com/office/powerpoint/2010/main" val="74854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4240"/>
          </a:xfrm>
        </p:spPr>
        <p:txBody>
          <a:bodyPr/>
          <a:lstStyle/>
          <a:p>
            <a:r>
              <a:rPr lang="en-US" dirty="0"/>
              <a:t>10 Years Ago:  A  Focus on WIMPs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7395889" y="656856"/>
            <a:ext cx="125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(Planck)</a:t>
            </a:r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" y="2880027"/>
            <a:ext cx="3895344" cy="397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919288" y="3058992"/>
            <a:ext cx="3860800" cy="3516890"/>
          </a:xfrm>
        </p:spPr>
        <p:txBody>
          <a:bodyPr>
            <a:normAutofit fontScale="92500"/>
          </a:bodyPr>
          <a:lstStyle/>
          <a:p>
            <a:r>
              <a:rPr lang="en-US" dirty="0"/>
              <a:t>Relic DM density suggests weak-scale cross sections</a:t>
            </a:r>
          </a:p>
          <a:p>
            <a:r>
              <a:rPr lang="en-US" dirty="0"/>
              <a:t>New physics (and particles) at the weak scale could solve the hierarchy problem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CA03C9-D673-C74E-9C45-9AC089FE3E65}"/>
              </a:ext>
            </a:extLst>
          </p:cNvPr>
          <p:cNvGrpSpPr/>
          <p:nvPr/>
        </p:nvGrpSpPr>
        <p:grpSpPr>
          <a:xfrm>
            <a:off x="0" y="885998"/>
            <a:ext cx="8745704" cy="1519840"/>
            <a:chOff x="0" y="885998"/>
            <a:chExt cx="8745704" cy="1519840"/>
          </a:xfrm>
        </p:grpSpPr>
        <p:sp>
          <p:nvSpPr>
            <p:cNvPr id="79" name="TextBox 78"/>
            <p:cNvSpPr txBox="1"/>
            <p:nvPr/>
          </p:nvSpPr>
          <p:spPr>
            <a:xfrm>
              <a:off x="0" y="10332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86" name="Straight Arrow Connector 85"/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92" name="Straight Arrow Connector 91"/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5A3D60F-3BA4-054B-8969-62CDD4F14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0108FAA-500F-BF46-B350-675E154FC1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882C9D-ECEC-2944-B1F0-B8E365585814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A043E0-1C9A-4841-9D0F-3BA8FF731611}"/>
                </a:ext>
              </a:extLst>
            </p:cNvPr>
            <p:cNvSpPr/>
            <p:nvPr/>
          </p:nvSpPr>
          <p:spPr>
            <a:xfrm>
              <a:off x="5664200" y="1193336"/>
              <a:ext cx="370840" cy="1141901"/>
            </a:xfrm>
            <a:prstGeom prst="rect">
              <a:avLst/>
            </a:prstGeom>
            <a:solidFill>
              <a:srgbClr val="D6295D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5D4AFB-546C-9249-BA8B-ED8EC548ADC6}"/>
                </a:ext>
              </a:extLst>
            </p:cNvPr>
            <p:cNvSpPr txBox="1"/>
            <p:nvPr/>
          </p:nvSpPr>
          <p:spPr>
            <a:xfrm rot="16200000">
              <a:off x="5344070" y="1700536"/>
              <a:ext cx="10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87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08" y="3951514"/>
            <a:ext cx="4226792" cy="2677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5" y="4033508"/>
            <a:ext cx="4400107" cy="2824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Measured Performance: Tc &amp;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0629" y="827316"/>
            <a:ext cx="4724400" cy="338672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= 41.5mK</a:t>
            </a:r>
          </a:p>
          <a:p>
            <a:pPr lvl="1"/>
            <a:r>
              <a:rPr lang="en-US" sz="2400" dirty="0"/>
              <a:t>IV curves show that the detector and electronics are behaving well</a:t>
            </a:r>
          </a:p>
          <a:p>
            <a:pPr lvl="2"/>
            <a:r>
              <a:rPr lang="en-US" sz="2000" dirty="0"/>
              <a:t>Rn = 88 </a:t>
            </a:r>
            <a:r>
              <a:rPr lang="en-US" sz="2000" dirty="0" err="1"/>
              <a:t>mOhms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(300mOhm Expected … TES too wide!)</a:t>
            </a:r>
          </a:p>
          <a:p>
            <a:pPr lvl="2"/>
            <a:r>
              <a:rPr lang="en-US" sz="2000" dirty="0" err="1"/>
              <a:t>Rp</a:t>
            </a:r>
            <a:r>
              <a:rPr lang="en-US" sz="2000" dirty="0"/>
              <a:t> = 8 </a:t>
            </a:r>
            <a:r>
              <a:rPr lang="en-US" sz="2000" dirty="0" err="1"/>
              <a:t>mOhms</a:t>
            </a:r>
            <a:r>
              <a:rPr lang="en-US" sz="2000" dirty="0"/>
              <a:t> </a:t>
            </a:r>
          </a:p>
          <a:p>
            <a:pPr lvl="2"/>
            <a:r>
              <a:rPr lang="en-US" sz="2000" dirty="0"/>
              <a:t>Bias Power (P</a:t>
            </a:r>
            <a:r>
              <a:rPr lang="en-US" sz="2000" baseline="-25000" dirty="0"/>
              <a:t>0</a:t>
            </a:r>
            <a:r>
              <a:rPr lang="en-US" sz="2000" dirty="0"/>
              <a:t>) = 3.9 </a:t>
            </a:r>
            <a:r>
              <a:rPr lang="en-US" sz="2000" dirty="0" err="1"/>
              <a:t>pW</a:t>
            </a:r>
            <a:r>
              <a:rPr lang="en-US" sz="2000" dirty="0"/>
              <a:t>  </a:t>
            </a:r>
            <a:r>
              <a:rPr lang="en-US" sz="2000" dirty="0">
                <a:solidFill>
                  <a:srgbClr val="FF0000"/>
                </a:solidFill>
              </a:rPr>
              <a:t>(1.4pW expected)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E7D8-3D21-4DBE-A1F8-EB42A7413FBB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01" y="1144259"/>
            <a:ext cx="3904691" cy="2469797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3232551" y="6196250"/>
            <a:ext cx="533400" cy="195943"/>
          </a:xfrm>
          <a:prstGeom prst="donut">
            <a:avLst>
              <a:gd name="adj" fmla="val 6706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8207" y="4383169"/>
            <a:ext cx="247375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050" dirty="0">
                <a:solidFill>
                  <a:srgbClr val="C00000"/>
                </a:solidFill>
              </a:rPr>
              <a:t>Rn does not vary as a function of QET bias</a:t>
            </a:r>
          </a:p>
          <a:p>
            <a:endParaRPr lang="en-US" sz="825" dirty="0">
              <a:solidFill>
                <a:srgbClr val="C00000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0925524B-7826-2547-8698-56568CB54165}"/>
              </a:ext>
            </a:extLst>
          </p:cNvPr>
          <p:cNvSpPr/>
          <p:nvPr/>
        </p:nvSpPr>
        <p:spPr>
          <a:xfrm>
            <a:off x="5290457" y="4125686"/>
            <a:ext cx="2373086" cy="239485"/>
          </a:xfrm>
          <a:prstGeom prst="donut">
            <a:avLst>
              <a:gd name="adj" fmla="val 6706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6443FF-2A69-1C4C-B6ED-80597E4130D9}"/>
              </a:ext>
            </a:extLst>
          </p:cNvPr>
          <p:cNvSpPr txBox="1"/>
          <p:nvPr/>
        </p:nvSpPr>
        <p:spPr>
          <a:xfrm>
            <a:off x="3023979" y="5885398"/>
            <a:ext cx="137249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rgbClr val="C00000"/>
                </a:solidFill>
              </a:rPr>
              <a:t>Bias power flat in transition</a:t>
            </a:r>
          </a:p>
        </p:txBody>
      </p:sp>
    </p:spTree>
    <p:extLst>
      <p:ext uri="{BB962C8B-B14F-4D97-AF65-F5344CB8AC3E}">
        <p14:creationId xmlns:p14="http://schemas.microsoft.com/office/powerpoint/2010/main" val="3734876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1F7AF0-7B81-184E-B4F0-E0BDB686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95" y="3490332"/>
            <a:ext cx="4867506" cy="324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14493-9144-8547-A1B4-93AAF25FE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"/>
          <a:stretch/>
        </p:blipFill>
        <p:spPr>
          <a:xfrm>
            <a:off x="1" y="667379"/>
            <a:ext cx="4699930" cy="2901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185DF-2EB3-3940-BEB0-DB517407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78" y="0"/>
            <a:ext cx="7543800" cy="73034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Measured Performance: </a:t>
            </a:r>
            <a:r>
              <a:rPr lang="en-US" dirty="0" err="1"/>
              <a:t>dIdV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E0BF-3A80-DD4F-A67F-7DC7770DC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688" y="814040"/>
            <a:ext cx="4226312" cy="3356518"/>
          </a:xfrm>
        </p:spPr>
        <p:txBody>
          <a:bodyPr>
            <a:normAutofit/>
          </a:bodyPr>
          <a:lstStyle/>
          <a:p>
            <a:r>
              <a:rPr lang="en-US" sz="2800" dirty="0"/>
              <a:t>TES sensor pretty fast @ 60us. However, it’s not as fast as the estimated </a:t>
            </a:r>
            <a:r>
              <a:rPr lang="en-US" sz="2800" dirty="0" err="1"/>
              <a:t>athermal</a:t>
            </a:r>
            <a:r>
              <a:rPr lang="en-US" sz="2800" dirty="0"/>
              <a:t> phonon collection (20us)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74626-2694-BC4D-9EB2-8B315A75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70F6-B8BD-4A3A-99E3-CA6B8D6A416A}" type="slidenum">
              <a:rPr lang="en-US" smtClean="0"/>
              <a:t>31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EB98E4-4E22-ED46-AB80-EBDB80C445F7}"/>
              </a:ext>
            </a:extLst>
          </p:cNvPr>
          <p:cNvSpPr txBox="1">
            <a:spLocks/>
          </p:cNvSpPr>
          <p:nvPr/>
        </p:nvSpPr>
        <p:spPr>
          <a:xfrm>
            <a:off x="230458" y="3397406"/>
            <a:ext cx="4226312" cy="3356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Therefore, we expect phonon signals to have a 20us rise time (</a:t>
            </a:r>
            <a:r>
              <a:rPr lang="en-US" sz="2400" dirty="0" err="1"/>
              <a:t>athermal</a:t>
            </a:r>
            <a:r>
              <a:rPr lang="en-US" sz="2400" dirty="0"/>
              <a:t> phonon collection) and a 60us fall time.  </a:t>
            </a:r>
            <a:r>
              <a:rPr lang="en-US" sz="2400" b="1" dirty="0">
                <a:solidFill>
                  <a:srgbClr val="C00000"/>
                </a:solidFill>
              </a:rPr>
              <a:t>Seen for low energy </a:t>
            </a:r>
            <a:r>
              <a:rPr lang="en-US" sz="2400" b="1" dirty="0" err="1">
                <a:solidFill>
                  <a:srgbClr val="C00000"/>
                </a:solidFill>
              </a:rPr>
              <a:t>comptons</a:t>
            </a:r>
            <a:r>
              <a:rPr lang="en-US" sz="2400" b="1" dirty="0">
                <a:solidFill>
                  <a:srgbClr val="C00000"/>
                </a:solidFill>
              </a:rPr>
              <a:t> in average pulse shape!</a:t>
            </a:r>
          </a:p>
          <a:p>
            <a:r>
              <a:rPr lang="en-US" sz="2400" dirty="0"/>
              <a:t>Pulse shape varies with energy due to local TES saturation.</a:t>
            </a:r>
          </a:p>
        </p:txBody>
      </p:sp>
    </p:spTree>
    <p:extLst>
      <p:ext uri="{BB962C8B-B14F-4D97-AF65-F5344CB8AC3E}">
        <p14:creationId xmlns:p14="http://schemas.microsoft.com/office/powerpoint/2010/main" val="1667356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37CD6F-DDE7-F848-BDDA-AFFE1ED85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2" t="7323" r="8584" b="3370"/>
          <a:stretch/>
        </p:blipFill>
        <p:spPr>
          <a:xfrm>
            <a:off x="-1" y="624052"/>
            <a:ext cx="8540685" cy="59228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2E520-9405-F54A-B817-30B4C3EF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73" y="0"/>
            <a:ext cx="8229600" cy="857839"/>
          </a:xfrm>
        </p:spPr>
        <p:txBody>
          <a:bodyPr/>
          <a:lstStyle/>
          <a:p>
            <a:r>
              <a:rPr lang="en-US" dirty="0"/>
              <a:t>Measured/Theoretical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7C413-335D-AB4F-9B9A-86526CFAB521}"/>
              </a:ext>
            </a:extLst>
          </p:cNvPr>
          <p:cNvSpPr txBox="1"/>
          <p:nvPr/>
        </p:nvSpPr>
        <p:spPr>
          <a:xfrm>
            <a:off x="1102937" y="4053526"/>
            <a:ext cx="483595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Noise </a:t>
            </a:r>
            <a:r>
              <a:rPr lang="en-US" sz="2000"/>
              <a:t>~x1.5 </a:t>
            </a:r>
            <a:r>
              <a:rPr lang="en-US" sz="2000" dirty="0"/>
              <a:t>worse than theoretical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Lots of lines from pulse tube and turbo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TFN seems too large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AutoShape 2" descr="PToff_currentnoise.png">
            <a:extLst>
              <a:ext uri="{FF2B5EF4-FFF2-40B4-BE49-F238E27FC236}">
                <a16:creationId xmlns:a16="http://schemas.microsoft.com/office/drawing/2014/main" id="{527D352B-14E6-6F4F-994D-76893845B3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6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80C8EF-03BC-0643-BF80-869DF4176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"/>
          <a:stretch/>
        </p:blipFill>
        <p:spPr>
          <a:xfrm>
            <a:off x="94592" y="1801667"/>
            <a:ext cx="6947337" cy="4982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FC4ED-F413-4F42-963F-70D143D3A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0" t="11043" r="8537"/>
          <a:stretch/>
        </p:blipFill>
        <p:spPr>
          <a:xfrm rot="16200000">
            <a:off x="4763584" y="3391979"/>
            <a:ext cx="5481146" cy="1619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D5111-99CD-4847-AAA6-7394C8ED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6984"/>
          </a:xfrm>
        </p:spPr>
        <p:txBody>
          <a:bodyPr>
            <a:noAutofit/>
          </a:bodyPr>
          <a:lstStyle/>
          <a:p>
            <a:r>
              <a:rPr lang="en-US" sz="3200" dirty="0"/>
              <a:t>Integral Estimators for relative </a:t>
            </a:r>
            <a:r>
              <a:rPr lang="en-US" sz="3200" baseline="30000" dirty="0"/>
              <a:t>55</a:t>
            </a:r>
            <a:r>
              <a:rPr lang="en-US" sz="3200" dirty="0"/>
              <a:t>Fe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17F7-2966-4B4A-8C4F-03B4D1AB1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82" y="667024"/>
            <a:ext cx="7833156" cy="1256368"/>
          </a:xfrm>
        </p:spPr>
        <p:txBody>
          <a:bodyPr>
            <a:normAutofit/>
          </a:bodyPr>
          <a:lstStyle/>
          <a:p>
            <a:r>
              <a:rPr lang="en-US" sz="2400" dirty="0"/>
              <a:t>Since pulse shape has significant variation with energy, we must use noisy but minimally biased DC estimators to fit the </a:t>
            </a:r>
            <a:r>
              <a:rPr lang="en-US" sz="2400" baseline="30000" dirty="0"/>
              <a:t>55</a:t>
            </a:r>
            <a:r>
              <a:rPr lang="en-US" sz="2400" dirty="0"/>
              <a:t>Fe calibration lines</a:t>
            </a:r>
          </a:p>
        </p:txBody>
      </p:sp>
      <p:sp>
        <p:nvSpPr>
          <p:cNvPr id="7" name="AutoShape 4" descr="Screen Shot 2018-09-10 at 5.02.58 PM.png">
            <a:extLst>
              <a:ext uri="{FF2B5EF4-FFF2-40B4-BE49-F238E27FC236}">
                <a16:creationId xmlns:a16="http://schemas.microsoft.com/office/drawing/2014/main" id="{495DD08A-C89F-A441-95AF-0E0FFEC2F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A8D19-815B-6346-8B81-8622E654B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71" y="4089379"/>
            <a:ext cx="3218473" cy="2160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B44F98-A96A-E846-80F0-555CE49218F6}"/>
              </a:ext>
            </a:extLst>
          </p:cNvPr>
          <p:cNvSpPr txBox="1"/>
          <p:nvPr/>
        </p:nvSpPr>
        <p:spPr>
          <a:xfrm>
            <a:off x="752515" y="4040330"/>
            <a:ext cx="134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 </a:t>
            </a:r>
            <a:r>
              <a:rPr lang="en-US" dirty="0" err="1"/>
              <a:t>Fluoresence</a:t>
            </a:r>
            <a:r>
              <a:rPr lang="en-US" dirty="0"/>
              <a:t> @ 1.49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BAA25-5E23-F945-8EDF-8B5BF2E8579F}"/>
              </a:ext>
            </a:extLst>
          </p:cNvPr>
          <p:cNvSpPr txBox="1"/>
          <p:nvPr/>
        </p:nvSpPr>
        <p:spPr>
          <a:xfrm>
            <a:off x="4249256" y="2403153"/>
            <a:ext cx="181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55</a:t>
            </a:r>
            <a:r>
              <a:rPr lang="en-US" dirty="0"/>
              <a:t>Fe K</a:t>
            </a:r>
            <a:r>
              <a:rPr lang="en-US" baseline="-25000" dirty="0"/>
              <a:t>𝛼</a:t>
            </a:r>
          </a:p>
          <a:p>
            <a:r>
              <a:rPr lang="en-US" dirty="0"/>
              <a:t>@5.9keV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E03418-4F3B-004D-A090-A2EB9327D396}"/>
              </a:ext>
            </a:extLst>
          </p:cNvPr>
          <p:cNvCxnSpPr>
            <a:cxnSpLocks/>
          </p:cNvCxnSpPr>
          <p:nvPr/>
        </p:nvCxnSpPr>
        <p:spPr>
          <a:xfrm>
            <a:off x="1397876" y="4971393"/>
            <a:ext cx="588579" cy="33633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4C31F4-690C-3641-AE8C-6763656932EF}"/>
              </a:ext>
            </a:extLst>
          </p:cNvPr>
          <p:cNvSpPr txBox="1"/>
          <p:nvPr/>
        </p:nvSpPr>
        <p:spPr>
          <a:xfrm>
            <a:off x="1768816" y="2994297"/>
            <a:ext cx="220422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17% </a:t>
            </a:r>
            <a:r>
              <a:rPr lang="en-US" sz="2000" dirty="0" err="1">
                <a:solidFill>
                  <a:srgbClr val="FF0000"/>
                </a:solidFill>
              </a:rPr>
              <a:t>Athermal</a:t>
            </a:r>
            <a:r>
              <a:rPr lang="en-US" sz="2000" dirty="0">
                <a:solidFill>
                  <a:srgbClr val="FF0000"/>
                </a:solidFill>
              </a:rPr>
              <a:t> Phonon Collection Efficiency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D025CB-54B8-C643-95ED-D460A407A554}"/>
              </a:ext>
            </a:extLst>
          </p:cNvPr>
          <p:cNvCxnSpPr>
            <a:cxnSpLocks/>
          </p:cNvCxnSpPr>
          <p:nvPr/>
        </p:nvCxnSpPr>
        <p:spPr>
          <a:xfrm>
            <a:off x="5202621" y="2752303"/>
            <a:ext cx="609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966142-B734-604F-B9F3-692C6E080963}"/>
              </a:ext>
            </a:extLst>
          </p:cNvPr>
          <p:cNvCxnSpPr>
            <a:cxnSpLocks/>
          </p:cNvCxnSpPr>
          <p:nvPr/>
        </p:nvCxnSpPr>
        <p:spPr>
          <a:xfrm flipH="1" flipV="1">
            <a:off x="3334216" y="2416227"/>
            <a:ext cx="256477" cy="17841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94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7F215E-689E-6C4C-9AB8-CD293C6E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9882"/>
            <a:ext cx="82296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073A3-5C7F-7540-9D56-60BF8914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Calibrating Pulse Shape Dependent Energy Estimators to the DC estimator (Pulse Tube On)</a:t>
            </a:r>
          </a:p>
        </p:txBody>
      </p:sp>
      <p:sp>
        <p:nvSpPr>
          <p:cNvPr id="4" name="AutoShape 2" descr="Screen Shot 2018-09-10 at 5.01.50 PM.png">
            <a:extLst>
              <a:ext uri="{FF2B5EF4-FFF2-40B4-BE49-F238E27FC236}">
                <a16:creationId xmlns:a16="http://schemas.microsoft.com/office/drawing/2014/main" id="{26265E00-651A-7F40-AECB-C5BB55619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creen Shot 2018-09-10 at 5.12.15 PM.png">
            <a:extLst>
              <a:ext uri="{FF2B5EF4-FFF2-40B4-BE49-F238E27FC236}">
                <a16:creationId xmlns:a16="http://schemas.microsoft.com/office/drawing/2014/main" id="{2848C328-99D8-DF4C-B7C7-CF57EF42B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0F746-DFAE-5A43-9961-FC6974B79969}"/>
              </a:ext>
            </a:extLst>
          </p:cNvPr>
          <p:cNvSpPr txBox="1"/>
          <p:nvPr/>
        </p:nvSpPr>
        <p:spPr>
          <a:xfrm>
            <a:off x="1" y="599801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Significantly Surpasses all </a:t>
            </a:r>
            <a:r>
              <a:rPr lang="en-US" sz="2800" dirty="0" err="1">
                <a:solidFill>
                  <a:srgbClr val="FF0000"/>
                </a:solidFill>
              </a:rPr>
              <a:t>Neutrinoless</a:t>
            </a:r>
            <a:r>
              <a:rPr lang="en-US" sz="2800" dirty="0">
                <a:solidFill>
                  <a:srgbClr val="FF0000"/>
                </a:solidFill>
              </a:rPr>
              <a:t> Double Beta Decay Performance Requirements of 10-20eV</a:t>
            </a:r>
          </a:p>
        </p:txBody>
      </p:sp>
      <p:sp>
        <p:nvSpPr>
          <p:cNvPr id="3" name="AutoShape 2" descr="Integral_vs_OFint_full.png">
            <a:extLst>
              <a:ext uri="{FF2B5EF4-FFF2-40B4-BE49-F238E27FC236}">
                <a16:creationId xmlns:a16="http://schemas.microsoft.com/office/drawing/2014/main" id="{EC985CF2-7AF8-494B-A48E-EC0C31FC73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A5C74-1B16-114B-B53C-965AF126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" t="6730" r="8333" b="3846"/>
          <a:stretch/>
        </p:blipFill>
        <p:spPr>
          <a:xfrm>
            <a:off x="1520806" y="2099102"/>
            <a:ext cx="3268245" cy="2262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C0120-B8F0-2B49-A556-10BF19C11B30}"/>
              </a:ext>
            </a:extLst>
          </p:cNvPr>
          <p:cNvSpPr txBox="1"/>
          <p:nvPr/>
        </p:nvSpPr>
        <p:spPr>
          <a:xfrm>
            <a:off x="1760605" y="3422831"/>
            <a:ext cx="307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𝜎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 =3.5 ± 0.25 eV (stat)</a:t>
            </a:r>
            <a:r>
              <a:rPr lang="en-US" baseline="-25000" dirty="0">
                <a:solidFill>
                  <a:srgbClr val="FF0000"/>
                </a:solidFill>
              </a:rPr>
              <a:t>-0.7 </a:t>
            </a:r>
            <a:r>
              <a:rPr lang="en-US" dirty="0">
                <a:solidFill>
                  <a:srgbClr val="FF0000"/>
                </a:solidFill>
              </a:rPr>
              <a:t>(sys) </a:t>
            </a:r>
          </a:p>
          <a:p>
            <a:r>
              <a:rPr lang="en-US" dirty="0">
                <a:solidFill>
                  <a:srgbClr val="FF0000"/>
                </a:solidFill>
              </a:rPr>
              <a:t>Baseline Resolution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F4CC0-114C-444C-85E8-A5C4FD0CB871}"/>
              </a:ext>
            </a:extLst>
          </p:cNvPr>
          <p:cNvSpPr txBox="1"/>
          <p:nvPr/>
        </p:nvSpPr>
        <p:spPr>
          <a:xfrm>
            <a:off x="3869474" y="3265641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olidFill>
                  <a:srgbClr val="FF0000"/>
                </a:solidFill>
              </a:rPr>
              <a:t>+0.0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31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0A21A-065C-CF4B-BFA7-32FAF5DF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05" y="602185"/>
            <a:ext cx="4374108" cy="1417684"/>
          </a:xfrm>
        </p:spPr>
        <p:txBody>
          <a:bodyPr>
            <a:normAutofit fontScale="90000"/>
          </a:bodyPr>
          <a:lstStyle/>
          <a:p>
            <a:r>
              <a:rPr lang="en-US" dirty="0"/>
              <a:t>Prototype Design Estimated Sensitivities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F7B22-C033-BD49-A4E2-53B3F1E6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" y="377742"/>
            <a:ext cx="4366024" cy="284895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AA24E9-C38F-0444-BC7A-E6C5F595B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401531"/>
              </p:ext>
            </p:extLst>
          </p:nvPr>
        </p:nvGraphicFramePr>
        <p:xfrm>
          <a:off x="5440475" y="2889660"/>
          <a:ext cx="3076298" cy="365028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35002">
                  <a:extLst>
                    <a:ext uri="{9D8B030D-6E8A-4147-A177-3AD203B41FA5}">
                      <a16:colId xmlns:a16="http://schemas.microsoft.com/office/drawing/2014/main" val="557217897"/>
                    </a:ext>
                  </a:extLst>
                </a:gridCol>
                <a:gridCol w="1541296">
                  <a:extLst>
                    <a:ext uri="{9D8B030D-6E8A-4147-A177-3AD203B41FA5}">
                      <a16:colId xmlns:a16="http://schemas.microsoft.com/office/drawing/2014/main" val="310450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# 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7984906"/>
                  </a:ext>
                </a:extLst>
              </a:tr>
              <a:tr h="352953">
                <a:tc>
                  <a:txBody>
                    <a:bodyPr/>
                    <a:lstStyle/>
                    <a:p>
                      <a:r>
                        <a:rPr lang="en-US" sz="1200" dirty="0"/>
                        <a:t>TES Dimensions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50um x 2um x40 nm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4866628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TES Rn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320mOhm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3358450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Fin Length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3043220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W/Al Overlap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8131131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Fractional Al Coverage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8237805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Tc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40mK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0577382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Bias Power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48fW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8886190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Power Noise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5.1e-19 W/</a:t>
                      </a:r>
                      <a:r>
                        <a:rPr lang="en-US" sz="1200" dirty="0" err="1"/>
                        <a:t>rtHz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0542364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r>
                        <a:rPr lang="en-US" sz="1200" dirty="0"/>
                        <a:t>Phonon absorption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106us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01426129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Sensor fall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97us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4015939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r>
                        <a:rPr lang="en-US" sz="1200" dirty="0"/>
                        <a:t>Collection efficiency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71983736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C00000"/>
                          </a:solidFill>
                        </a:rPr>
                        <a:t>σ</a:t>
                      </a:r>
                      <a:r>
                        <a:rPr lang="en-US" sz="1200" b="1" baseline="-25000" dirty="0" err="1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1200" b="1" baseline="-250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219 </a:t>
                      </a:r>
                      <a:r>
                        <a:rPr lang="en-US" sz="1200" b="1" dirty="0" err="1">
                          <a:solidFill>
                            <a:srgbClr val="C00000"/>
                          </a:solidFill>
                        </a:rPr>
                        <a:t>meV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1934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6A1332-3432-CA48-A048-B9B31A633E7E}"/>
              </a:ext>
            </a:extLst>
          </p:cNvPr>
          <p:cNvSpPr txBox="1"/>
          <p:nvPr/>
        </p:nvSpPr>
        <p:spPr>
          <a:xfrm>
            <a:off x="5445971" y="2460660"/>
            <a:ext cx="3251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1cm</a:t>
            </a:r>
            <a:r>
              <a:rPr lang="en-US" sz="1600" baseline="30000" dirty="0"/>
              <a:t>3 </a:t>
            </a:r>
            <a:r>
              <a:rPr lang="en-US" sz="1600" dirty="0"/>
              <a:t>Prototype Test Design</a:t>
            </a:r>
            <a:r>
              <a:rPr lang="en-US" sz="1600" baseline="30000" dirty="0"/>
              <a:t> </a:t>
            </a:r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CB9D1-1CA6-1A46-A7A1-8FB5A0C4AD60}"/>
              </a:ext>
            </a:extLst>
          </p:cNvPr>
          <p:cNvSpPr txBox="1"/>
          <p:nvPr/>
        </p:nvSpPr>
        <p:spPr>
          <a:xfrm>
            <a:off x="192195" y="4358815"/>
            <a:ext cx="5118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a Si Absorber: single e/h sensitivity without Luke-</a:t>
            </a:r>
            <a:r>
              <a:rPr lang="en-US" dirty="0" err="1"/>
              <a:t>Neganov</a:t>
            </a:r>
            <a:r>
              <a:rPr lang="en-US" dirty="0"/>
              <a:t> gain. Can be used for inelastic electronic recoil 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World Leading Elastic Nuclear Recoil DM search potential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21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842962"/>
          </a:xfrm>
        </p:spPr>
        <p:txBody>
          <a:bodyPr>
            <a:normAutofit/>
          </a:bodyPr>
          <a:lstStyle/>
          <a:p>
            <a:r>
              <a:rPr lang="en-US" dirty="0"/>
              <a:t>Excitation Detectors &amp; Volume Scaling</a:t>
            </a:r>
          </a:p>
        </p:txBody>
      </p:sp>
      <p:pic>
        <p:nvPicPr>
          <p:cNvPr id="4" name="Picture 3" descr="Screen Shot 2016-06-16 at 7.09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48" y="3759200"/>
            <a:ext cx="3878922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1110218"/>
            <a:ext cx="7874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6216" y="1021318"/>
            <a:ext cx="1187232" cy="546100"/>
          </a:xfrm>
          <a:prstGeom prst="rect">
            <a:avLst/>
          </a:prstGeom>
          <a:solidFill>
            <a:srgbClr val="CCFFCC"/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7748" y="1109702"/>
            <a:ext cx="11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Scintillator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516" y="1567418"/>
            <a:ext cx="103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Reflector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00" y="2051307"/>
            <a:ext cx="474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Will these detectors have the same energy sensitivity?</a:t>
            </a:r>
          </a:p>
          <a:p>
            <a:r>
              <a:rPr lang="en-US" sz="2800" dirty="0"/>
              <a:t>Yes, if: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	Lifetime of the </a:t>
            </a:r>
            <a:r>
              <a:rPr lang="en-US" sz="2800" dirty="0" err="1"/>
              <a:t>athermal</a:t>
            </a:r>
            <a:r>
              <a:rPr lang="en-US" sz="2800" dirty="0"/>
              <a:t> excitation (photon) is really long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Excitation absorption dominated by sensor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strike="sngStrike" dirty="0"/>
              <a:t>Position Sensitivity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1300" y="1542534"/>
            <a:ext cx="7874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42448" y="863600"/>
            <a:ext cx="3848100" cy="2781300"/>
          </a:xfrm>
          <a:prstGeom prst="rect">
            <a:avLst/>
          </a:prstGeom>
          <a:solidFill>
            <a:srgbClr val="CCFFCC"/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061200" y="2254250"/>
            <a:ext cx="1629348" cy="139065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42448" y="818118"/>
            <a:ext cx="11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Scintillator</a:t>
            </a:r>
          </a:p>
        </p:txBody>
      </p:sp>
      <p:sp>
        <p:nvSpPr>
          <p:cNvPr id="20" name="Explosion 2 19"/>
          <p:cNvSpPr/>
          <p:nvPr/>
        </p:nvSpPr>
        <p:spPr>
          <a:xfrm>
            <a:off x="6362159" y="1563271"/>
            <a:ext cx="458281" cy="570329"/>
          </a:xfrm>
          <a:prstGeom prst="irregularSeal2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4" idx="3"/>
          </p:cNvCxnSpPr>
          <p:nvPr/>
        </p:nvCxnSpPr>
        <p:spPr>
          <a:xfrm>
            <a:off x="6595048" y="1876167"/>
            <a:ext cx="2095500" cy="37808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029680" y="2878137"/>
            <a:ext cx="1031520" cy="76676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29680" y="1358900"/>
            <a:ext cx="2660868" cy="151923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712168" y="916265"/>
            <a:ext cx="1978380" cy="44263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838700" y="916266"/>
            <a:ext cx="1873468" cy="196187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838700" y="2878138"/>
            <a:ext cx="1282700" cy="76676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3" idx="3"/>
          </p:cNvCxnSpPr>
          <p:nvPr/>
        </p:nvCxnSpPr>
        <p:spPr>
          <a:xfrm flipH="1" flipV="1">
            <a:off x="4838700" y="1726684"/>
            <a:ext cx="1232118" cy="191821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86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93" y="857251"/>
            <a:ext cx="8976707" cy="773084"/>
          </a:xfrm>
        </p:spPr>
        <p:txBody>
          <a:bodyPr>
            <a:normAutofit/>
          </a:bodyPr>
          <a:lstStyle/>
          <a:p>
            <a:r>
              <a:rPr lang="en-US" sz="3000" dirty="0"/>
              <a:t>Optimizing the </a:t>
            </a:r>
            <a:r>
              <a:rPr lang="en-US" sz="3000" dirty="0" err="1"/>
              <a:t>Athermal</a:t>
            </a:r>
            <a:r>
              <a:rPr lang="en-US" sz="3000" dirty="0"/>
              <a:t> Phonon Excitation Detectors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1604" y="1691135"/>
            <a:ext cx="3291840" cy="2183636"/>
            <a:chOff x="232309" y="928966"/>
            <a:chExt cx="4406939" cy="2826783"/>
          </a:xfrm>
        </p:grpSpPr>
        <p:sp>
          <p:nvSpPr>
            <p:cNvPr id="6" name="Rectangle 5"/>
            <p:cNvSpPr/>
            <p:nvPr/>
          </p:nvSpPr>
          <p:spPr>
            <a:xfrm>
              <a:off x="232309" y="1674118"/>
              <a:ext cx="555091" cy="12956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148" y="974448"/>
              <a:ext cx="3848100" cy="2781300"/>
            </a:xfrm>
            <a:prstGeom prst="rect">
              <a:avLst/>
            </a:prstGeom>
            <a:solidFill>
              <a:srgbClr val="CCFFCC"/>
            </a:solidFill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009900" y="2365098"/>
              <a:ext cx="1629348" cy="13906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91149" y="928966"/>
              <a:ext cx="1115241" cy="388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Absorber</a:t>
              </a:r>
            </a:p>
          </p:txBody>
        </p:sp>
        <p:sp>
          <p:nvSpPr>
            <p:cNvPr id="10" name="Explosion 2 9"/>
            <p:cNvSpPr/>
            <p:nvPr/>
          </p:nvSpPr>
          <p:spPr>
            <a:xfrm>
              <a:off x="2310859" y="1674119"/>
              <a:ext cx="458281" cy="570329"/>
            </a:xfrm>
            <a:prstGeom prst="irregularSeal2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" name="Straight Arrow Connector 10"/>
            <p:cNvCxnSpPr>
              <a:endCxn id="10" idx="3"/>
            </p:cNvCxnSpPr>
            <p:nvPr/>
          </p:nvCxnSpPr>
          <p:spPr>
            <a:xfrm>
              <a:off x="2543748" y="1987015"/>
              <a:ext cx="2095500" cy="37808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978380" y="2988985"/>
              <a:ext cx="1031520" cy="76676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78380" y="1469748"/>
              <a:ext cx="2660868" cy="151923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2660868" y="1027113"/>
              <a:ext cx="1978380" cy="44263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787400" y="1027114"/>
              <a:ext cx="1873468" cy="196187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87400" y="2988986"/>
              <a:ext cx="1282700" cy="76676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9" idx="3"/>
            </p:cNvCxnSpPr>
            <p:nvPr/>
          </p:nvCxnSpPr>
          <p:spPr>
            <a:xfrm flipH="1" flipV="1">
              <a:off x="1906390" y="1123199"/>
              <a:ext cx="113128" cy="26325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925292" y="1691134"/>
            <a:ext cx="3129742" cy="2146229"/>
            <a:chOff x="6567055" y="1111846"/>
            <a:chExt cx="4172989" cy="2861638"/>
          </a:xfrm>
        </p:grpSpPr>
        <p:sp>
          <p:nvSpPr>
            <p:cNvPr id="19" name="Rectangle 18"/>
            <p:cNvSpPr/>
            <p:nvPr/>
          </p:nvSpPr>
          <p:spPr>
            <a:xfrm>
              <a:off x="6567055" y="1679170"/>
              <a:ext cx="349135" cy="2826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TES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6064" y="1157328"/>
              <a:ext cx="3848100" cy="2781300"/>
            </a:xfrm>
            <a:prstGeom prst="rect">
              <a:avLst/>
            </a:prstGeom>
            <a:solidFill>
              <a:srgbClr val="CCFFCC"/>
            </a:solidFill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9094816" y="2547978"/>
              <a:ext cx="1629348" cy="13906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876064" y="1111846"/>
              <a:ext cx="111073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Absorber</a:t>
              </a:r>
            </a:p>
          </p:txBody>
        </p:sp>
        <p:sp>
          <p:nvSpPr>
            <p:cNvPr id="23" name="Explosion 2 22"/>
            <p:cNvSpPr/>
            <p:nvPr/>
          </p:nvSpPr>
          <p:spPr>
            <a:xfrm>
              <a:off x="8395775" y="1856999"/>
              <a:ext cx="458281" cy="570329"/>
            </a:xfrm>
            <a:prstGeom prst="irregularSeal2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4" name="Straight Arrow Connector 23"/>
            <p:cNvCxnSpPr>
              <a:endCxn id="23" idx="3"/>
            </p:cNvCxnSpPr>
            <p:nvPr/>
          </p:nvCxnSpPr>
          <p:spPr>
            <a:xfrm>
              <a:off x="8628664" y="2169895"/>
              <a:ext cx="2095500" cy="37808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8063296" y="3171865"/>
              <a:ext cx="1031520" cy="76676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8063296" y="1652628"/>
              <a:ext cx="2660868" cy="151923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8745784" y="1209993"/>
              <a:ext cx="1978380" cy="44263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872316" y="1209994"/>
              <a:ext cx="1873468" cy="196187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872316" y="3171866"/>
              <a:ext cx="1282700" cy="76676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22" idx="3"/>
            </p:cNvCxnSpPr>
            <p:nvPr/>
          </p:nvCxnSpPr>
          <p:spPr>
            <a:xfrm flipH="1" flipV="1">
              <a:off x="7986796" y="1311901"/>
              <a:ext cx="117640" cy="262672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916189" y="1197033"/>
              <a:ext cx="2892829" cy="8811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9592887" y="1197033"/>
              <a:ext cx="199506" cy="277645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9676015" y="3275216"/>
              <a:ext cx="1064029" cy="66501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20" idx="1"/>
            </p:cNvCxnSpPr>
            <p:nvPr/>
          </p:nvCxnSpPr>
          <p:spPr>
            <a:xfrm flipH="1" flipV="1">
              <a:off x="6876064" y="2547978"/>
              <a:ext cx="3863980" cy="71061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0" idx="1"/>
            </p:cNvCxnSpPr>
            <p:nvPr/>
          </p:nvCxnSpPr>
          <p:spPr>
            <a:xfrm flipV="1">
              <a:off x="6876064" y="1163782"/>
              <a:ext cx="1353536" cy="138419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262851" y="1197033"/>
              <a:ext cx="149629" cy="274320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6916189" y="1712422"/>
              <a:ext cx="1496291" cy="222781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386542" y="4423410"/>
            <a:ext cx="8291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Minimize the number/volume of the TES sensors instrumented on the surface  to the point that you begin to see the bare surface </a:t>
            </a:r>
            <a:r>
              <a:rPr lang="en-US" sz="2400" dirty="0" err="1"/>
              <a:t>thermalization</a:t>
            </a:r>
            <a:r>
              <a:rPr lang="en-US" sz="2400" dirty="0"/>
              <a:t> rate </a:t>
            </a:r>
          </a:p>
        </p:txBody>
      </p:sp>
    </p:spTree>
    <p:extLst>
      <p:ext uri="{BB962C8B-B14F-4D97-AF65-F5344CB8AC3E}">
        <p14:creationId xmlns:p14="http://schemas.microsoft.com/office/powerpoint/2010/main" val="3581797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48118"/>
          </a:xfrm>
        </p:spPr>
        <p:txBody>
          <a:bodyPr>
            <a:normAutofit/>
          </a:bodyPr>
          <a:lstStyle/>
          <a:p>
            <a:r>
              <a:rPr lang="en-US" dirty="0" err="1"/>
              <a:t>Athermal</a:t>
            </a:r>
            <a:r>
              <a:rPr lang="en-US" dirty="0"/>
              <a:t> Phonon Thermalization at Surfaces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37" y="1817251"/>
            <a:ext cx="2943863" cy="5040749"/>
          </a:xfrm>
        </p:spPr>
      </p:pic>
      <p:sp>
        <p:nvSpPr>
          <p:cNvPr id="6" name="TextBox 5"/>
          <p:cNvSpPr txBox="1"/>
          <p:nvPr/>
        </p:nvSpPr>
        <p:spPr>
          <a:xfrm>
            <a:off x="186059" y="1456521"/>
            <a:ext cx="54115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err="1"/>
              <a:t>Athermal</a:t>
            </a:r>
            <a:r>
              <a:rPr lang="en-US" sz="2700" dirty="0"/>
              <a:t> phonon surface thermalization probability found to  depend upon</a:t>
            </a:r>
          </a:p>
          <a:p>
            <a:pPr marL="671513" lvl="1" indent="-214313">
              <a:buFont typeface="Arial" charset="0"/>
              <a:buChar char="•"/>
            </a:pPr>
            <a:r>
              <a:rPr lang="en-US" sz="2700" dirty="0"/>
              <a:t>Crystal</a:t>
            </a:r>
          </a:p>
          <a:p>
            <a:pPr marL="671513" lvl="1" indent="-214313">
              <a:buFont typeface="Arial" charset="0"/>
              <a:buChar char="•"/>
            </a:pPr>
            <a:r>
              <a:rPr lang="en-US" sz="2700" dirty="0"/>
              <a:t>Surface roughness</a:t>
            </a:r>
          </a:p>
          <a:p>
            <a:pPr marL="671513" lvl="1" indent="-214313">
              <a:buFont typeface="Arial" charset="0"/>
              <a:buChar char="•"/>
            </a:pPr>
            <a:r>
              <a:rPr lang="en-US" sz="2700" dirty="0"/>
              <a:t>Surface cleanliness</a:t>
            </a:r>
          </a:p>
          <a:p>
            <a:r>
              <a:rPr lang="en-US" sz="2800" dirty="0"/>
              <a:t>    </a:t>
            </a:r>
            <a:r>
              <a:rPr lang="en-US" sz="2000" dirty="0"/>
              <a:t>(W. </a:t>
            </a:r>
            <a:r>
              <a:rPr lang="en-US" sz="2000" dirty="0" err="1"/>
              <a:t>Knaak</a:t>
            </a:r>
            <a:r>
              <a:rPr lang="en-US" sz="2000" dirty="0"/>
              <a:t> et al, Phonon Scattering in Condensed Matter V,1986)</a:t>
            </a:r>
            <a:endParaRPr lang="en-US" sz="2700" dirty="0"/>
          </a:p>
          <a:p>
            <a:pPr marL="214313" indent="-214313">
              <a:buFont typeface="Arial" charset="0"/>
              <a:buChar char="•"/>
            </a:pPr>
            <a:r>
              <a:rPr lang="en-US" sz="2700" dirty="0">
                <a:solidFill>
                  <a:srgbClr val="FF0000"/>
                </a:solidFill>
              </a:rPr>
              <a:t>0.1%-1% of the crystal surface covered with </a:t>
            </a:r>
            <a:r>
              <a:rPr lang="en-US" sz="2700" dirty="0" err="1">
                <a:solidFill>
                  <a:srgbClr val="FF0000"/>
                </a:solidFill>
              </a:rPr>
              <a:t>athermal</a:t>
            </a:r>
            <a:r>
              <a:rPr lang="en-US" sz="2700" dirty="0">
                <a:solidFill>
                  <a:srgbClr val="FF0000"/>
                </a:solidFill>
              </a:rPr>
              <a:t> phonon sensors … 1/1000-1/100 thermalization probability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07072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CDC0-5E13-A440-940A-9E687981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7B48A-2F1D-5B49-939C-D880C0845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Fabricate phonon sensors on variety of new substrates:</a:t>
            </a:r>
          </a:p>
          <a:p>
            <a:pPr lvl="1"/>
            <a:r>
              <a:rPr lang="en-US" dirty="0"/>
              <a:t>Sapphire</a:t>
            </a:r>
          </a:p>
          <a:p>
            <a:pPr lvl="1"/>
            <a:r>
              <a:rPr lang="en-US" dirty="0"/>
              <a:t>Niobium</a:t>
            </a:r>
          </a:p>
          <a:p>
            <a:pPr lvl="1"/>
            <a:r>
              <a:rPr lang="en-US" dirty="0"/>
              <a:t>?</a:t>
            </a:r>
          </a:p>
          <a:p>
            <a:r>
              <a:rPr lang="en-US" dirty="0"/>
              <a:t>Measure phonon </a:t>
            </a:r>
            <a:r>
              <a:rPr lang="en-US" dirty="0" err="1"/>
              <a:t>themalization</a:t>
            </a:r>
            <a:r>
              <a:rPr lang="en-US" dirty="0"/>
              <a:t> probability vs surface roughness</a:t>
            </a:r>
          </a:p>
        </p:txBody>
      </p:sp>
    </p:spTree>
    <p:extLst>
      <p:ext uri="{BB962C8B-B14F-4D97-AF65-F5344CB8AC3E}">
        <p14:creationId xmlns:p14="http://schemas.microsoft.com/office/powerpoint/2010/main" val="137073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18244BE0-4E19-6E4A-A326-428ADE00A088}"/>
              </a:ext>
            </a:extLst>
          </p:cNvPr>
          <p:cNvSpPr/>
          <p:nvPr/>
        </p:nvSpPr>
        <p:spPr>
          <a:xfrm>
            <a:off x="506438" y="1266091"/>
            <a:ext cx="5570806" cy="1052731"/>
          </a:xfrm>
          <a:prstGeom prst="rect">
            <a:avLst/>
          </a:prstGeom>
          <a:solidFill>
            <a:srgbClr val="0070C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4240"/>
          </a:xfrm>
        </p:spPr>
        <p:txBody>
          <a:bodyPr>
            <a:normAutofit/>
          </a:bodyPr>
          <a:lstStyle/>
          <a:p>
            <a:r>
              <a:rPr lang="en-US" dirty="0"/>
              <a:t>Today: Search for DM Everywhere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86900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 Cosmic Visions: New Ideas in Dark Matter: </a:t>
            </a:r>
            <a:r>
              <a:rPr lang="is-IS" sz="2800" dirty="0"/>
              <a:t>1707.04591</a:t>
            </a:r>
          </a:p>
          <a:p>
            <a:pPr algn="ctr"/>
            <a:endParaRPr lang="is-I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00360-A645-9342-AC53-BE5E1648FAB1}"/>
              </a:ext>
            </a:extLst>
          </p:cNvPr>
          <p:cNvSpPr txBox="1"/>
          <p:nvPr/>
        </p:nvSpPr>
        <p:spPr>
          <a:xfrm>
            <a:off x="-1" y="3489963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Many Well Motivated DM Models at Light Mass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AECC0E2-33AF-F647-AAE1-3A74A0077AE9}"/>
              </a:ext>
            </a:extLst>
          </p:cNvPr>
          <p:cNvGrpSpPr/>
          <p:nvPr/>
        </p:nvGrpSpPr>
        <p:grpSpPr>
          <a:xfrm>
            <a:off x="0" y="885998"/>
            <a:ext cx="8745704" cy="1463570"/>
            <a:chOff x="0" y="885998"/>
            <a:chExt cx="8745704" cy="146357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1A03CA-D418-724B-8BFB-CA02E0390A6E}"/>
                </a:ext>
              </a:extLst>
            </p:cNvPr>
            <p:cNvSpPr txBox="1"/>
            <p:nvPr/>
          </p:nvSpPr>
          <p:spPr>
            <a:xfrm>
              <a:off x="0" y="10332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E7BA24C-EE9B-5E42-B0D7-0763FC2B62FF}"/>
                </a:ext>
              </a:extLst>
            </p:cNvPr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4126AD5-84B8-F141-8A37-82FD15EB7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B680C0A-6C95-A749-9DEB-0F5CDADDCB0A}"/>
                </a:ext>
              </a:extLst>
            </p:cNvPr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9A6D7D8-3D9B-E746-91A8-428057FFEDD8}"/>
                </a:ext>
              </a:extLst>
            </p:cNvPr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421550-8131-F941-8E88-64AC790FE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12EE523-BFA3-1943-A703-4EA617572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0B46E05-EB0A-3341-A895-0EE670FD12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230C211-6E58-3346-BECE-CC1CEC557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49BD082-AD72-C64B-96EE-7066BD5692B4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E2C6CF9-95F7-1A40-AF91-BDC35F26886C}"/>
                </a:ext>
              </a:extLst>
            </p:cNvPr>
            <p:cNvSpPr/>
            <p:nvPr/>
          </p:nvSpPr>
          <p:spPr>
            <a:xfrm>
              <a:off x="5664200" y="1350499"/>
              <a:ext cx="370840" cy="928468"/>
            </a:xfrm>
            <a:prstGeom prst="rect">
              <a:avLst/>
            </a:prstGeom>
            <a:solidFill>
              <a:srgbClr val="D6295D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1BD569A-A37E-3F43-836F-7BA97B740286}"/>
                </a:ext>
              </a:extLst>
            </p:cNvPr>
            <p:cNvSpPr txBox="1"/>
            <p:nvPr/>
          </p:nvSpPr>
          <p:spPr>
            <a:xfrm rot="16200000">
              <a:off x="5287800" y="1587996"/>
              <a:ext cx="1153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654E60-07EE-4940-9156-03603234BB2B}"/>
              </a:ext>
            </a:extLst>
          </p:cNvPr>
          <p:cNvSpPr txBox="1"/>
          <p:nvPr/>
        </p:nvSpPr>
        <p:spPr>
          <a:xfrm>
            <a:off x="562708" y="1814733"/>
            <a:ext cx="455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Dark Sectors: DM + New Mediators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19501-FFBB-644C-9D47-31929859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94" y="4257116"/>
            <a:ext cx="2413000" cy="2324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0C7273-3882-994B-8EC7-F54262B7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64" y="4045943"/>
            <a:ext cx="1731981" cy="27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59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5D65-D4CD-0743-8DE9-B07557BC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62035-72CA-E746-B0D4-7AB52C475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Athermal</a:t>
            </a:r>
            <a:r>
              <a:rPr lang="en-US" dirty="0"/>
              <a:t> Phonon Detectors are a promising technique to search for 10meV-1GeV Dark Matter</a:t>
            </a:r>
          </a:p>
          <a:p>
            <a:r>
              <a:rPr lang="en-US" dirty="0"/>
              <a:t>Current Progress:</a:t>
            </a:r>
          </a:p>
          <a:p>
            <a:pPr lvl="1"/>
            <a:r>
              <a:rPr lang="en-US" dirty="0"/>
              <a:t>3” large are photon detector 3.5eV resolution</a:t>
            </a:r>
          </a:p>
          <a:p>
            <a:pPr lvl="1"/>
            <a:r>
              <a:rPr lang="en-US" dirty="0"/>
              <a:t>100x400um TES test chip:  40meV resolution</a:t>
            </a:r>
          </a:p>
          <a:p>
            <a:r>
              <a:rPr lang="en-US" dirty="0"/>
              <a:t>R&amp;D Plan:</a:t>
            </a:r>
          </a:p>
          <a:p>
            <a:pPr lvl="1"/>
            <a:r>
              <a:rPr lang="en-US" dirty="0"/>
              <a:t>Increase TES sensitivity:  lower Tc</a:t>
            </a:r>
          </a:p>
          <a:p>
            <a:pPr lvl="1"/>
            <a:r>
              <a:rPr lang="en-US" dirty="0"/>
              <a:t>Improve Collection efficiency: optimize W/Al interface</a:t>
            </a:r>
          </a:p>
          <a:p>
            <a:pPr lvl="1"/>
            <a:r>
              <a:rPr lang="en-US" dirty="0"/>
              <a:t>Fabricate on a variety of crystal substrates</a:t>
            </a:r>
          </a:p>
          <a:p>
            <a:pPr lvl="1"/>
            <a:r>
              <a:rPr lang="en-US" dirty="0"/>
              <a:t>Study how phonon  surface </a:t>
            </a:r>
            <a:r>
              <a:rPr lang="en-US" dirty="0" err="1"/>
              <a:t>themalization</a:t>
            </a:r>
            <a:r>
              <a:rPr lang="en-US" dirty="0"/>
              <a:t> depends on </a:t>
            </a:r>
            <a:r>
              <a:rPr lang="en-US"/>
              <a:t>surface roughness.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01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060C3-B9DA-7D49-9283-462C2AEC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958A5-DFFB-E34A-AC00-667D11D1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90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955040"/>
            <a:ext cx="6908799" cy="2933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32802"/>
          </a:xfrm>
        </p:spPr>
        <p:txBody>
          <a:bodyPr/>
          <a:lstStyle/>
          <a:p>
            <a:r>
              <a:rPr lang="en-US" dirty="0"/>
              <a:t>Calorimeter 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89D33-F232-F543-8187-157E9B43412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 descr="CGmodel_SimpT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0" y="4140200"/>
            <a:ext cx="3863109" cy="248920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V="1">
            <a:off x="2540000" y="4871720"/>
            <a:ext cx="20322" cy="1412240"/>
          </a:xfrm>
          <a:prstGeom prst="straightConnector1">
            <a:avLst/>
          </a:prstGeom>
          <a:ln w="57150" cap="flat" cmpd="sng" algn="ctr">
            <a:solidFill>
              <a:srgbClr val="3366FF"/>
            </a:solidFill>
            <a:prstDash val="solid"/>
            <a:round/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135880" y="501396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~ Intrinsic Thermal Noise of Calorimeters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7061200" y="3746500"/>
            <a:ext cx="469900" cy="1219200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10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398"/>
            <a:ext cx="8229600" cy="792162"/>
          </a:xfrm>
        </p:spPr>
        <p:txBody>
          <a:bodyPr/>
          <a:lstStyle/>
          <a:p>
            <a:r>
              <a:rPr lang="en-US" dirty="0"/>
              <a:t>Calorimeter Optimization</a:t>
            </a:r>
          </a:p>
        </p:txBody>
      </p:sp>
      <p:pic>
        <p:nvPicPr>
          <p:cNvPr id="5" name="Content Placeholder 4" descr="BFUS0614-03.1 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b="18471"/>
          <a:stretch>
            <a:fillRect/>
          </a:stretch>
        </p:blipFill>
        <p:spPr>
          <a:xfrm>
            <a:off x="5769411" y="919928"/>
            <a:ext cx="2441901" cy="29096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9" y="1609090"/>
            <a:ext cx="2997200" cy="54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2655986"/>
            <a:ext cx="505968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Minimize T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Dilution Refrigerators can cool detectors to 5mK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Minimize C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Small Volume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Low T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Insulators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97280" y="4655820"/>
            <a:ext cx="2230120" cy="20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4660" y="4899660"/>
            <a:ext cx="1732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Freeze out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4569" y="4731583"/>
            <a:ext cx="54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</a:rPr>
              <a:t>}</a:t>
            </a:r>
          </a:p>
        </p:txBody>
      </p:sp>
      <p:pic>
        <p:nvPicPr>
          <p:cNvPr id="10" name="Picture 9" descr="2Dthermal_dia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9"/>
          <a:stretch/>
        </p:blipFill>
        <p:spPr>
          <a:xfrm>
            <a:off x="6272785" y="4027450"/>
            <a:ext cx="1353311" cy="25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0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817562"/>
          </a:xfrm>
        </p:spPr>
        <p:txBody>
          <a:bodyPr>
            <a:normAutofit fontScale="90000"/>
          </a:bodyPr>
          <a:lstStyle/>
          <a:p>
            <a:r>
              <a:rPr lang="en-US" dirty="0"/>
              <a:t>Engineering Blunder: Decoupling between the Sensor and Absorber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4200" y="3390900"/>
            <a:ext cx="4597400" cy="22362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As T is decreased, it’s harder and harder to keep the sensor thermally coupled to the absorber</a:t>
            </a:r>
          </a:p>
          <a:p>
            <a:r>
              <a:rPr lang="en-US" dirty="0"/>
              <a:t>Energy leaks out of the absorber through G</a:t>
            </a:r>
            <a:r>
              <a:rPr lang="en-US" baseline="-25000" dirty="0"/>
              <a:t>ab</a:t>
            </a:r>
            <a:r>
              <a:rPr lang="en-US" dirty="0"/>
              <a:t> before its measured</a:t>
            </a:r>
          </a:p>
          <a:p>
            <a:r>
              <a:rPr lang="en-US" dirty="0"/>
              <a:t>TES sensitive to power fluctuations through </a:t>
            </a:r>
            <a:r>
              <a:rPr lang="en-US" dirty="0" err="1"/>
              <a:t>G</a:t>
            </a:r>
            <a:r>
              <a:rPr lang="en-US" baseline="-25000" dirty="0" err="1"/>
              <a:t>tb</a:t>
            </a:r>
            <a:endParaRPr lang="en-US" baseline="-25000" dirty="0"/>
          </a:p>
          <a:p>
            <a:endParaRPr lang="en-US" dirty="0"/>
          </a:p>
        </p:txBody>
      </p:sp>
      <p:pic>
        <p:nvPicPr>
          <p:cNvPr id="4" name="Picture 3" descr="2Dthermal_di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3800"/>
            <a:ext cx="4315075" cy="534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7375" y="5817611"/>
            <a:ext cx="1955800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Physical clamps that support the absorber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700" y="1555551"/>
            <a:ext cx="3784600" cy="15696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/phonon  thermal conductance scales as T</a:t>
            </a:r>
            <a:r>
              <a:rPr lang="en-US" sz="2400" baseline="30000" dirty="0"/>
              <a:t>4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Kapitza</a:t>
            </a:r>
            <a:r>
              <a:rPr lang="en-US" sz="2400" dirty="0"/>
              <a:t> boundary conductance scale as as T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667376" y="5308601"/>
            <a:ext cx="637924" cy="50901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>
            <a:off x="3575552" y="2340381"/>
            <a:ext cx="1390148" cy="150772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002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EF89-9072-DE44-B659-DF034C48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24937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Light Mass Dark Matter </a:t>
            </a:r>
            <a:br>
              <a:rPr lang="en-US" dirty="0"/>
            </a:br>
            <a:r>
              <a:rPr lang="en-US" dirty="0"/>
              <a:t>Experimental Design Drivers</a:t>
            </a:r>
          </a:p>
        </p:txBody>
      </p:sp>
    </p:spTree>
    <p:extLst>
      <p:ext uri="{BB962C8B-B14F-4D97-AF65-F5344CB8AC3E}">
        <p14:creationId xmlns:p14="http://schemas.microsoft.com/office/powerpoint/2010/main" val="139208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29A12-5C3C-9240-911B-CFBE95EC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 Mass DM Design Drivers:  </a:t>
            </a:r>
            <a:r>
              <a:rPr lang="en-US" strike="sngStrike" dirty="0"/>
              <a:t>Exposure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0A552-4E4E-D04A-83E4-745F21E8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2E089-B47D-1740-8E2C-AC27E127D84C}"/>
              </a:ext>
            </a:extLst>
          </p:cNvPr>
          <p:cNvSpPr txBox="1"/>
          <p:nvPr/>
        </p:nvSpPr>
        <p:spPr>
          <a:xfrm>
            <a:off x="482356" y="3405791"/>
            <a:ext cx="361014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Interaction Rate scales with 1/M</a:t>
            </a:r>
            <a:r>
              <a:rPr lang="en-US" sz="4800" baseline="-25000" dirty="0">
                <a:solidFill>
                  <a:srgbClr val="FF0000"/>
                </a:solidFill>
              </a:rPr>
              <a:t>DM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00B58-4EDD-0D4F-962F-91EC8DC9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7" r="7889"/>
          <a:stretch/>
        </p:blipFill>
        <p:spPr>
          <a:xfrm>
            <a:off x="4061637" y="1481563"/>
            <a:ext cx="4961963" cy="30125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09A087-2E00-EA47-BDA7-E67E4A95F38D}"/>
              </a:ext>
            </a:extLst>
          </p:cNvPr>
          <p:cNvSpPr/>
          <p:nvPr/>
        </p:nvSpPr>
        <p:spPr>
          <a:xfrm>
            <a:off x="947853" y="2742940"/>
            <a:ext cx="1490114" cy="524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8B0DAC-9136-5244-A361-679FEEAFF60E}"/>
              </a:ext>
            </a:extLst>
          </p:cNvPr>
          <p:cNvCxnSpPr>
            <a:cxnSpLocks/>
          </p:cNvCxnSpPr>
          <p:nvPr/>
        </p:nvCxnSpPr>
        <p:spPr>
          <a:xfrm flipH="1">
            <a:off x="4973444" y="2295216"/>
            <a:ext cx="3345367" cy="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BAA50-1919-FB4D-9B21-751D7D4C3A0B}"/>
              </a:ext>
            </a:extLst>
          </p:cNvPr>
          <p:cNvSpPr/>
          <p:nvPr/>
        </p:nvSpPr>
        <p:spPr>
          <a:xfrm>
            <a:off x="8900337" y="1520455"/>
            <a:ext cx="158603" cy="24667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C991AAD-E230-6844-9386-76FE3F90938A}"/>
              </a:ext>
            </a:extLst>
          </p:cNvPr>
          <p:cNvSpPr txBox="1">
            <a:spLocks/>
          </p:cNvSpPr>
          <p:nvPr/>
        </p:nvSpPr>
        <p:spPr>
          <a:xfrm>
            <a:off x="4293220" y="4739269"/>
            <a:ext cx="4850780" cy="1707336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LZ needs 10 tons to get to 10</a:t>
            </a:r>
            <a:r>
              <a:rPr lang="en-US" sz="2400" baseline="30000" dirty="0">
                <a:solidFill>
                  <a:schemeClr val="tx1"/>
                </a:solidFill>
              </a:rPr>
              <a:t>-47 </a:t>
            </a:r>
            <a:r>
              <a:rPr lang="en-US" sz="2400" dirty="0">
                <a:solidFill>
                  <a:schemeClr val="tx1"/>
                </a:solidFill>
              </a:rPr>
              <a:t>cm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at 100GeV, Light Mass DM searches only needs 10kg to reach the same level at 100MeV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8EF1FD-9700-C64C-89E9-C9F042B3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75" y="1714654"/>
            <a:ext cx="3780042" cy="14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5551"/>
          </a:xfrm>
        </p:spPr>
        <p:txBody>
          <a:bodyPr>
            <a:normAutofit/>
          </a:bodyPr>
          <a:lstStyle/>
          <a:p>
            <a:r>
              <a:rPr lang="en-US" dirty="0"/>
              <a:t> Elastic Nuclear  Scattering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2FDF1-94EF-E94B-9090-5B4FA886F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45738" r="53286" b="24180"/>
          <a:stretch/>
        </p:blipFill>
        <p:spPr>
          <a:xfrm>
            <a:off x="409143" y="988825"/>
            <a:ext cx="2400106" cy="2184034"/>
          </a:xfrm>
        </p:spPr>
      </p:pic>
      <p:sp>
        <p:nvSpPr>
          <p:cNvPr id="5" name="Shape 388">
            <a:extLst>
              <a:ext uri="{FF2B5EF4-FFF2-40B4-BE49-F238E27FC236}">
                <a16:creationId xmlns:a16="http://schemas.microsoft.com/office/drawing/2014/main" id="{8B2D2D53-9377-2F46-BD5C-3B36771F1264}"/>
              </a:ext>
            </a:extLst>
          </p:cNvPr>
          <p:cNvSpPr/>
          <p:nvPr/>
        </p:nvSpPr>
        <p:spPr>
          <a:xfrm>
            <a:off x="272644" y="496791"/>
            <a:ext cx="566544" cy="57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FF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EA9B7-6041-8740-8470-FC4244F89132}"/>
              </a:ext>
            </a:extLst>
          </p:cNvPr>
          <p:cNvSpPr txBox="1"/>
          <p:nvPr/>
        </p:nvSpPr>
        <p:spPr>
          <a:xfrm>
            <a:off x="253294" y="560540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92AD3D-6023-2849-B726-F83417E5AD45}"/>
              </a:ext>
            </a:extLst>
          </p:cNvPr>
          <p:cNvCxnSpPr>
            <a:cxnSpLocks/>
          </p:cNvCxnSpPr>
          <p:nvPr/>
        </p:nvCxnSpPr>
        <p:spPr>
          <a:xfrm flipH="1">
            <a:off x="1064856" y="2132456"/>
            <a:ext cx="239152" cy="1477108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C36E23-163A-5440-B861-131E9D7E3087}"/>
              </a:ext>
            </a:extLst>
          </p:cNvPr>
          <p:cNvCxnSpPr>
            <a:cxnSpLocks/>
          </p:cNvCxnSpPr>
          <p:nvPr/>
        </p:nvCxnSpPr>
        <p:spPr>
          <a:xfrm>
            <a:off x="769434" y="1063311"/>
            <a:ext cx="534572" cy="1097280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B655A0-989B-CC4C-B13E-80175870CAE4}"/>
              </a:ext>
            </a:extLst>
          </p:cNvPr>
          <p:cNvSpPr txBox="1"/>
          <p:nvPr/>
        </p:nvSpPr>
        <p:spPr>
          <a:xfrm>
            <a:off x="0" y="3559813"/>
            <a:ext cx="383602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Transfer of DM kinetic energy inefficient when </a:t>
            </a:r>
            <a:r>
              <a:rPr lang="en-US" sz="2800" dirty="0" err="1"/>
              <a:t>M</a:t>
            </a:r>
            <a:r>
              <a:rPr lang="en-US" sz="2800" baseline="-25000" dirty="0" err="1"/>
              <a:t>n</a:t>
            </a:r>
            <a:r>
              <a:rPr lang="en-US" sz="2800" dirty="0"/>
              <a:t> &gt;&gt; M</a:t>
            </a:r>
            <a:r>
              <a:rPr lang="en-US" sz="2800" baseline="-25000" dirty="0"/>
              <a:t>DM </a:t>
            </a:r>
            <a:r>
              <a:rPr lang="en-US" sz="2800" dirty="0"/>
              <a:t>for elastic scatters</a:t>
            </a:r>
          </a:p>
          <a:p>
            <a:endParaRPr lang="en-US" sz="2800" baseline="-25000" dirty="0"/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9BA75-F8EE-0845-9816-7DFF656C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9" y="5500797"/>
            <a:ext cx="3670523" cy="72038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D6ABD74-EC1B-CD4F-BD71-1015E8248A52}"/>
              </a:ext>
            </a:extLst>
          </p:cNvPr>
          <p:cNvGrpSpPr/>
          <p:nvPr/>
        </p:nvGrpSpPr>
        <p:grpSpPr>
          <a:xfrm>
            <a:off x="3512634" y="787227"/>
            <a:ext cx="5631366" cy="4360571"/>
            <a:chOff x="3512634" y="1258714"/>
            <a:chExt cx="5631366" cy="43605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1432F1-3249-3E49-9D87-4F80A4E95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5" r="6748"/>
            <a:stretch/>
          </p:blipFill>
          <p:spPr>
            <a:xfrm>
              <a:off x="3512634" y="1258714"/>
              <a:ext cx="5631366" cy="43605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579313-EE14-8A42-9ACB-2CE6B4A13899}"/>
                </a:ext>
              </a:extLst>
            </p:cNvPr>
            <p:cNvSpPr txBox="1"/>
            <p:nvPr/>
          </p:nvSpPr>
          <p:spPr>
            <a:xfrm>
              <a:off x="4093811" y="1558631"/>
              <a:ext cx="1013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&lt;v&gt;</a:t>
              </a:r>
              <a:endParaRPr lang="en-US" sz="3200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334F4A-0F57-C84B-879E-EFA83B1E61DB}"/>
                </a:ext>
              </a:extLst>
            </p:cNvPr>
            <p:cNvCxnSpPr>
              <a:cxnSpLocks/>
            </p:cNvCxnSpPr>
            <p:nvPr/>
          </p:nvCxnSpPr>
          <p:spPr>
            <a:xfrm>
              <a:off x="7036420" y="1594623"/>
              <a:ext cx="0" cy="3490332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710C62-1141-1D45-BAF7-B890EA2E83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498" y="2932771"/>
              <a:ext cx="2955073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7E896C-6A55-3D49-9D0A-4415A006C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3649" y="3304477"/>
              <a:ext cx="2936489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501CCF-371A-9E48-8E74-F5BF1442DE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3649" y="3546086"/>
              <a:ext cx="2910469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92CC86-D90A-FE46-A1F0-D30FF50E3197}"/>
              </a:ext>
            </a:extLst>
          </p:cNvPr>
          <p:cNvSpPr txBox="1"/>
          <p:nvPr/>
        </p:nvSpPr>
        <p:spPr>
          <a:xfrm>
            <a:off x="3876164" y="5143500"/>
            <a:ext cx="526783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primary design driver for Light Mass DM Experimental Searches is Energy Sensitivity!</a:t>
            </a:r>
          </a:p>
        </p:txBody>
      </p:sp>
    </p:spTree>
    <p:extLst>
      <p:ext uri="{BB962C8B-B14F-4D97-AF65-F5344CB8AC3E}">
        <p14:creationId xmlns:p14="http://schemas.microsoft.com/office/powerpoint/2010/main" val="104801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2FDF1-94EF-E94B-9090-5B4FA886F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45738" r="53286" b="24180"/>
          <a:stretch/>
        </p:blipFill>
        <p:spPr>
          <a:xfrm>
            <a:off x="437718" y="803088"/>
            <a:ext cx="1662545" cy="1512873"/>
          </a:xfrm>
        </p:spPr>
      </p:pic>
      <p:sp>
        <p:nvSpPr>
          <p:cNvPr id="5" name="Shape 388">
            <a:extLst>
              <a:ext uri="{FF2B5EF4-FFF2-40B4-BE49-F238E27FC236}">
                <a16:creationId xmlns:a16="http://schemas.microsoft.com/office/drawing/2014/main" id="{8B2D2D53-9377-2F46-BD5C-3B36771F1264}"/>
              </a:ext>
            </a:extLst>
          </p:cNvPr>
          <p:cNvSpPr/>
          <p:nvPr/>
        </p:nvSpPr>
        <p:spPr>
          <a:xfrm>
            <a:off x="272644" y="496791"/>
            <a:ext cx="566544" cy="57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FF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EA9B7-6041-8740-8470-FC4244F89132}"/>
              </a:ext>
            </a:extLst>
          </p:cNvPr>
          <p:cNvSpPr txBox="1"/>
          <p:nvPr/>
        </p:nvSpPr>
        <p:spPr>
          <a:xfrm>
            <a:off x="253294" y="560540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92AD3D-6023-2849-B726-F83417E5AD45}"/>
              </a:ext>
            </a:extLst>
          </p:cNvPr>
          <p:cNvCxnSpPr>
            <a:cxnSpLocks/>
          </p:cNvCxnSpPr>
          <p:nvPr/>
        </p:nvCxnSpPr>
        <p:spPr>
          <a:xfrm flipH="1">
            <a:off x="457200" y="1446656"/>
            <a:ext cx="661070" cy="1410844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C36E23-163A-5440-B861-131E9D7E3087}"/>
              </a:ext>
            </a:extLst>
          </p:cNvPr>
          <p:cNvCxnSpPr>
            <a:cxnSpLocks/>
          </p:cNvCxnSpPr>
          <p:nvPr/>
        </p:nvCxnSpPr>
        <p:spPr>
          <a:xfrm>
            <a:off x="769434" y="1063311"/>
            <a:ext cx="387854" cy="408302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6ABD74-EC1B-CD4F-BD71-1015E8248A52}"/>
              </a:ext>
            </a:extLst>
          </p:cNvPr>
          <p:cNvGrpSpPr/>
          <p:nvPr/>
        </p:nvGrpSpPr>
        <p:grpSpPr>
          <a:xfrm>
            <a:off x="3512634" y="2497429"/>
            <a:ext cx="5631366" cy="4360571"/>
            <a:chOff x="3512634" y="1258714"/>
            <a:chExt cx="5631366" cy="43605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1432F1-3249-3E49-9D87-4F80A4E95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5" r="6748"/>
            <a:stretch/>
          </p:blipFill>
          <p:spPr>
            <a:xfrm>
              <a:off x="3512634" y="1258714"/>
              <a:ext cx="5631366" cy="43605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579313-EE14-8A42-9ACB-2CE6B4A13899}"/>
                </a:ext>
              </a:extLst>
            </p:cNvPr>
            <p:cNvSpPr txBox="1"/>
            <p:nvPr/>
          </p:nvSpPr>
          <p:spPr>
            <a:xfrm>
              <a:off x="4093811" y="1558631"/>
              <a:ext cx="1013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&lt;v&gt;</a:t>
              </a:r>
              <a:endParaRPr lang="en-US" sz="3200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334F4A-0F57-C84B-879E-EFA83B1E61DB}"/>
                </a:ext>
              </a:extLst>
            </p:cNvPr>
            <p:cNvCxnSpPr>
              <a:cxnSpLocks/>
            </p:cNvCxnSpPr>
            <p:nvPr/>
          </p:nvCxnSpPr>
          <p:spPr>
            <a:xfrm>
              <a:off x="7036420" y="1594623"/>
              <a:ext cx="0" cy="3490332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710C62-1141-1D45-BAF7-B890EA2E83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498" y="2932771"/>
              <a:ext cx="2955073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7E896C-6A55-3D49-9D0A-4415A006C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3649" y="3304477"/>
              <a:ext cx="2936489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501CCF-371A-9E48-8E74-F5BF1442DE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3649" y="3546086"/>
              <a:ext cx="2910469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C25BA65-8E4A-B443-86AE-5E0C3EB8909D}"/>
              </a:ext>
            </a:extLst>
          </p:cNvPr>
          <p:cNvSpPr txBox="1"/>
          <p:nvPr/>
        </p:nvSpPr>
        <p:spPr>
          <a:xfrm>
            <a:off x="2214562" y="971550"/>
            <a:ext cx="6700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200 MeV DM Characteristic Recoil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He: </a:t>
            </a:r>
            <a:r>
              <a:rPr lang="en-US" sz="2400" dirty="0" err="1"/>
              <a:t>E</a:t>
            </a:r>
            <a:r>
              <a:rPr lang="en-US" sz="2400" baseline="-25000" dirty="0" err="1"/>
              <a:t>r</a:t>
            </a:r>
            <a:r>
              <a:rPr lang="en-US" sz="2400" dirty="0"/>
              <a:t> ~10eV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Si: </a:t>
            </a:r>
            <a:r>
              <a:rPr lang="en-US" sz="2400" dirty="0" err="1"/>
              <a:t>E</a:t>
            </a:r>
            <a:r>
              <a:rPr lang="en-US" sz="2400" baseline="-25000" dirty="0" err="1"/>
              <a:t>r</a:t>
            </a:r>
            <a:r>
              <a:rPr lang="en-US" sz="2400" dirty="0"/>
              <a:t> ~2eV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Ge: </a:t>
            </a:r>
            <a:r>
              <a:rPr lang="en-US" sz="2400" dirty="0" err="1"/>
              <a:t>E</a:t>
            </a:r>
            <a:r>
              <a:rPr lang="en-US" sz="2400" baseline="-25000" dirty="0" err="1"/>
              <a:t>r</a:t>
            </a:r>
            <a:r>
              <a:rPr lang="en-US" sz="2400" dirty="0"/>
              <a:t> ~ 700 </a:t>
            </a:r>
            <a:r>
              <a:rPr lang="en-US" sz="2400" dirty="0" err="1"/>
              <a:t>meV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925551"/>
          </a:xfrm>
        </p:spPr>
        <p:txBody>
          <a:bodyPr>
            <a:normAutofit fontScale="90000"/>
          </a:bodyPr>
          <a:lstStyle/>
          <a:p>
            <a:r>
              <a:rPr lang="en-US" dirty="0"/>
              <a:t> Nuclear Recoils from M</a:t>
            </a:r>
            <a:r>
              <a:rPr lang="en-US" baseline="-25000" dirty="0"/>
              <a:t>DM</a:t>
            </a:r>
            <a:r>
              <a:rPr lang="en-US" dirty="0"/>
              <a:t>&lt;200 MeV: </a:t>
            </a:r>
            <a:br>
              <a:rPr lang="en-US" dirty="0"/>
            </a:br>
            <a:r>
              <a:rPr lang="en-US" dirty="0"/>
              <a:t>No Ionization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258E8-4417-B042-A539-2DBEFC7911DC}"/>
              </a:ext>
            </a:extLst>
          </p:cNvPr>
          <p:cNvSpPr txBox="1"/>
          <p:nvPr/>
        </p:nvSpPr>
        <p:spPr>
          <a:xfrm>
            <a:off x="195261" y="2924176"/>
            <a:ext cx="33051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Elastic Nuclear Recoil Scattering will not produce ionization for &lt;200 MeV DM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(actual threshold may be much higher due to </a:t>
            </a:r>
            <a:r>
              <a:rPr lang="en-US" sz="2800" dirty="0" err="1">
                <a:solidFill>
                  <a:srgbClr val="FF0000"/>
                </a:solidFill>
              </a:rPr>
              <a:t>Lindhard</a:t>
            </a:r>
            <a:r>
              <a:rPr lang="en-US" sz="2800" dirty="0">
                <a:solidFill>
                  <a:srgbClr val="FF0000"/>
                </a:solidFill>
              </a:rPr>
              <a:t> suppression)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32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911DD69-78CB-4340-B351-C573430DD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6748"/>
          <a:stretch/>
        </p:blipFill>
        <p:spPr>
          <a:xfrm>
            <a:off x="189099" y="1228544"/>
            <a:ext cx="4444359" cy="3441428"/>
          </a:xfrm>
          <a:prstGeom prst="rect">
            <a:avLst/>
          </a:prstGeom>
        </p:spPr>
      </p:pic>
      <p:pic>
        <p:nvPicPr>
          <p:cNvPr id="21" name="Picture 20" descr="R_ErThreshold.png">
            <a:extLst>
              <a:ext uri="{FF2B5EF4-FFF2-40B4-BE49-F238E27FC236}">
                <a16:creationId xmlns:a16="http://schemas.microsoft.com/office/drawing/2014/main" id="{819E0BDA-1587-9348-8C74-CC2749C3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6985"/>
          <a:stretch/>
        </p:blipFill>
        <p:spPr>
          <a:xfrm>
            <a:off x="5100320" y="3479369"/>
            <a:ext cx="3891280" cy="32334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DA29B4-6D82-8345-A087-9BEFAADE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Low Z vs High Z Absorbers:  Threshold vs Rate Tradeoff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69ACA-AB4C-6042-8DE9-1C3B6D10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6DA07-EE47-0940-9A62-07DB6AFCB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1356360"/>
            <a:ext cx="3352800" cy="6580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DB2864-25C5-344A-B5B5-CCA98F6B33FB}"/>
              </a:ext>
            </a:extLst>
          </p:cNvPr>
          <p:cNvCxnSpPr>
            <a:cxnSpLocks/>
          </p:cNvCxnSpPr>
          <p:nvPr/>
        </p:nvCxnSpPr>
        <p:spPr>
          <a:xfrm flipV="1">
            <a:off x="2987040" y="2514600"/>
            <a:ext cx="0" cy="525418"/>
          </a:xfrm>
          <a:prstGeom prst="line">
            <a:avLst/>
          </a:prstGeom>
          <a:ln w="57150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ED87A09-F9B4-2D4D-BC9E-CEA3C7304420}"/>
              </a:ext>
            </a:extLst>
          </p:cNvPr>
          <p:cNvSpPr/>
          <p:nvPr/>
        </p:nvSpPr>
        <p:spPr>
          <a:xfrm>
            <a:off x="7081520" y="1717040"/>
            <a:ext cx="690880" cy="3962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92C0B0-E81D-EE4E-A131-C8A3AF260A3F}"/>
              </a:ext>
            </a:extLst>
          </p:cNvPr>
          <p:cNvSpPr txBox="1"/>
          <p:nvPr/>
        </p:nvSpPr>
        <p:spPr>
          <a:xfrm>
            <a:off x="4592320" y="2133601"/>
            <a:ext cx="455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Z absorbers have smaller characteristic recoil energies </a:t>
            </a:r>
            <a:r>
              <a:rPr lang="en-US" sz="2400" dirty="0">
                <a:sym typeface="Wingdings" pitchFamily="2" charset="2"/>
              </a:rPr>
              <a:t>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6EE6C5-47E2-CB46-AC1B-F6C69C147786}"/>
              </a:ext>
            </a:extLst>
          </p:cNvPr>
          <p:cNvSpPr txBox="1"/>
          <p:nvPr/>
        </p:nvSpPr>
        <p:spPr>
          <a:xfrm>
            <a:off x="325120" y="4775201"/>
            <a:ext cx="455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Z absorbers have more coherent rate enhancement </a:t>
            </a:r>
            <a:r>
              <a:rPr lang="en-US" sz="2400" dirty="0">
                <a:sym typeface="Wingdings" pitchFamily="2" charset="2"/>
              </a:rPr>
              <a:t>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935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tx1"/>
          </a:solidFill>
          <a:headEnd type="none"/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15442</TotalTime>
  <Words>1722</Words>
  <Application>Microsoft Macintosh PowerPoint</Application>
  <PresentationFormat>On-screen Show (4:3)</PresentationFormat>
  <Paragraphs>326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Helvetica</vt:lpstr>
      <vt:lpstr>Helvetica Light</vt:lpstr>
      <vt:lpstr>Times New Roman</vt:lpstr>
      <vt:lpstr>Office Theme</vt:lpstr>
      <vt:lpstr>Searching for 10meV-1GeV Dark Matter with Athermal Phonon Detectors  </vt:lpstr>
      <vt:lpstr>Outline</vt:lpstr>
      <vt:lpstr>10 Years Ago:  A  Focus on WIMPs</vt:lpstr>
      <vt:lpstr>Today: Search for DM Everywhere </vt:lpstr>
      <vt:lpstr>Light Mass Dark Matter  Experimental Design Drivers</vt:lpstr>
      <vt:lpstr>Light Mass DM Design Drivers:  Exposure</vt:lpstr>
      <vt:lpstr> Elastic Nuclear  Scattering</vt:lpstr>
      <vt:lpstr> Nuclear Recoils from MDM&lt;200 MeV:  No Ionization</vt:lpstr>
      <vt:lpstr>Low Z vs High Z Absorbers:  Threshold vs Rate Tradeoff</vt:lpstr>
      <vt:lpstr>Light Mass Design Drivers: Energy Sensitivity</vt:lpstr>
      <vt:lpstr>PowerPoint Presentation</vt:lpstr>
      <vt:lpstr>Trick 1) Use Bandgaps! Inelastic e- Recoils in Semiconductors</vt:lpstr>
      <vt:lpstr>Smaller Excitation Energies are Better</vt:lpstr>
      <vt:lpstr>Sensitivity depends on Threshold</vt:lpstr>
      <vt:lpstr>Ultralight Vector Boson Absorption</vt:lpstr>
      <vt:lpstr>Trick 1b: Optical Phonon Production</vt:lpstr>
      <vt:lpstr>Dark Photon Couplings: Polar Crystals </vt:lpstr>
      <vt:lpstr>Sapphire: Lot’s of Optical Phonon Bands</vt:lpstr>
      <vt:lpstr>Trick 1b: Bandgaps: Optical Phonons</vt:lpstr>
      <vt:lpstr>Trick 2: Offshell 3 body scatters</vt:lpstr>
      <vt:lpstr>Proposed Experiments Using Athermal Phonon Readout</vt:lpstr>
      <vt:lpstr>Athermal Phonon Sensor Technology</vt:lpstr>
      <vt:lpstr>Step 1)Make An Ultra-Sensitive TES </vt:lpstr>
      <vt:lpstr>50um x200um TES Characterization</vt:lpstr>
      <vt:lpstr>50um x200um TES Noise</vt:lpstr>
      <vt:lpstr>TES R&amp;D</vt:lpstr>
      <vt:lpstr>Step 2: Make the Athermal Phonon Sensor</vt:lpstr>
      <vt:lpstr>Step 3: Fabricate Sensors on Crystal </vt:lpstr>
      <vt:lpstr>Current Progress: Large Area Photon Detector</vt:lpstr>
      <vt:lpstr>Measured Performance: Tc &amp; IV</vt:lpstr>
      <vt:lpstr>Measured Performance: dIdV</vt:lpstr>
      <vt:lpstr>Measured/Theoretical Noise</vt:lpstr>
      <vt:lpstr>Integral Estimators for relative 55Fe calibration</vt:lpstr>
      <vt:lpstr>Calibrating Pulse Shape Dependent Energy Estimators to the DC estimator (Pulse Tube On)</vt:lpstr>
      <vt:lpstr>Prototype Design Estimated Sensitivities</vt:lpstr>
      <vt:lpstr>Excitation Detectors &amp; Volume Scaling</vt:lpstr>
      <vt:lpstr>Optimizing the Athermal Phonon Excitation Detectors </vt:lpstr>
      <vt:lpstr>Athermal Phonon Thermalization at Surfaces</vt:lpstr>
      <vt:lpstr>Crystal R&amp;D</vt:lpstr>
      <vt:lpstr>Summary: </vt:lpstr>
      <vt:lpstr>Backup</vt:lpstr>
      <vt:lpstr>Calorimeter Sensitivity</vt:lpstr>
      <vt:lpstr>Calorimeter Optimization</vt:lpstr>
      <vt:lpstr>Engineering Blunder: Decoupling between the Sensor and Absorber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Detection of 1 keV to 10 GeV Dark Matter with Calorimeters</dc:title>
  <dc:creator>Matt Pyle</dc:creator>
  <cp:lastModifiedBy>matt pyle</cp:lastModifiedBy>
  <cp:revision>437</cp:revision>
  <dcterms:created xsi:type="dcterms:W3CDTF">2016-06-13T17:05:23Z</dcterms:created>
  <dcterms:modified xsi:type="dcterms:W3CDTF">2018-12-09T20:44:23Z</dcterms:modified>
</cp:coreProperties>
</file>