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37"/>
  </p:notesMasterIdLst>
  <p:sldIdLst>
    <p:sldId id="317" r:id="rId2"/>
    <p:sldId id="392" r:id="rId3"/>
    <p:sldId id="335" r:id="rId4"/>
    <p:sldId id="397" r:id="rId5"/>
    <p:sldId id="320" r:id="rId6"/>
    <p:sldId id="322" r:id="rId7"/>
    <p:sldId id="323" r:id="rId8"/>
    <p:sldId id="269" r:id="rId9"/>
    <p:sldId id="393" r:id="rId10"/>
    <p:sldId id="326" r:id="rId11"/>
    <p:sldId id="327" r:id="rId12"/>
    <p:sldId id="328" r:id="rId13"/>
    <p:sldId id="329" r:id="rId14"/>
    <p:sldId id="398" r:id="rId15"/>
    <p:sldId id="330" r:id="rId16"/>
    <p:sldId id="331" r:id="rId17"/>
    <p:sldId id="339" r:id="rId18"/>
    <p:sldId id="334" r:id="rId19"/>
    <p:sldId id="391" r:id="rId20"/>
    <p:sldId id="394" r:id="rId21"/>
    <p:sldId id="372" r:id="rId22"/>
    <p:sldId id="395" r:id="rId23"/>
    <p:sldId id="344" r:id="rId24"/>
    <p:sldId id="361" r:id="rId25"/>
    <p:sldId id="337" r:id="rId26"/>
    <p:sldId id="396" r:id="rId27"/>
    <p:sldId id="384" r:id="rId28"/>
    <p:sldId id="385" r:id="rId29"/>
    <p:sldId id="386" r:id="rId30"/>
    <p:sldId id="336" r:id="rId31"/>
    <p:sldId id="315" r:id="rId32"/>
    <p:sldId id="280" r:id="rId33"/>
    <p:sldId id="381" r:id="rId34"/>
    <p:sldId id="286" r:id="rId35"/>
    <p:sldId id="353" r:id="rId36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more, Kevin A. (Assoc)" initials="GKA(" lastIdx="4" clrIdx="0">
    <p:extLst>
      <p:ext uri="{19B8F6BF-5375-455C-9EA6-DF929625EA0E}">
        <p15:presenceInfo xmlns:p15="http://schemas.microsoft.com/office/powerpoint/2012/main" userId="S-1-5-21-1908027396-2059629336-315576832-88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3BB"/>
    <a:srgbClr val="03146F"/>
    <a:srgbClr val="031564"/>
    <a:srgbClr val="2386AF"/>
    <a:srgbClr val="000001"/>
    <a:srgbClr val="00000C"/>
    <a:srgbClr val="FF9021"/>
    <a:srgbClr val="70AD47"/>
    <a:srgbClr val="F5B19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433" autoAdjust="0"/>
  </p:normalViewPr>
  <p:slideViewPr>
    <p:cSldViewPr snapToGrid="0">
      <p:cViewPr varScale="1">
        <p:scale>
          <a:sx n="103" d="100"/>
          <a:sy n="103" d="100"/>
        </p:scale>
        <p:origin x="85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6027F-D680-46C2-8DDF-389BA132DFC8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DC1DB-3CE3-40ED-99EE-197F06FEF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8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7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7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6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41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4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21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56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18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/>
                  <a:t>Long averaging time sensitivity:  	           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   </a:t>
                </a:r>
                <a:r>
                  <a:rPr lang="en-US" sz="1200" b="1" i="0">
                    <a:latin typeface="Cambria Math" panose="02040503050406030204" pitchFamily="18" charset="0"/>
                  </a:rPr>
                  <a:t> (𝟏𝟎𝟎 𝐩𝐦)^𝟐/√𝑯𝒛</a:t>
                </a:r>
                <a:endParaRPr lang="en-US" sz="1200" b="1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11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48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0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79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67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98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1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6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42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4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49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65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61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76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4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256B7-7600-4302-873D-22E9C68E22A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71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5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4648-6D47-4473-81D7-6D37CA9337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C1DB-3CE3-40ED-99EE-197F06FEF5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2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58189"/>
            <a:ext cx="10058400" cy="378565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E352-9CA6-4B57-B3DE-90585D4708AA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097280" y="3778131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09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A41F9-6D96-4CA3-8AFE-D36B2F62C3C9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AB96-281C-406E-B64C-3E2BB561CB3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1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2F3F7-E778-4466-A5C6-EC0578B62837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3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EE82-2046-4F4C-9805-2D31C69DEF31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52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DC40-0D15-400B-96CC-A20748510D04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5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0B8C-5574-4D81-B31B-F017B0C61223}" type="datetime1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4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9711-A3D3-4421-A5DE-92384C589308}" type="datetime1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116D-F7E8-4E4E-808D-357F1EBFA19A}" type="datetime1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8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D79B1F6-04B0-44AB-8B3F-1072EF8DC80F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9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2A4-E37C-41BF-82E3-B44FDE4BD17A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1339" y="83613"/>
            <a:ext cx="10620164" cy="706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343" y="1845734"/>
            <a:ext cx="10620165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19BAAEE-2BFD-4A54-AA05-ED80A6E7993E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8AE899-EF0B-4EDC-A36F-EAA5344E77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31767" y="823445"/>
            <a:ext cx="1094730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92.png"/><Relationship Id="rId3" Type="http://schemas.openxmlformats.org/officeDocument/2006/relationships/image" Target="../media/image55.png"/><Relationship Id="rId7" Type="http://schemas.openxmlformats.org/officeDocument/2006/relationships/image" Target="../media/image240.png"/><Relationship Id="rId12" Type="http://schemas.openxmlformats.org/officeDocument/2006/relationships/image" Target="../media/image91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image" Target="../media/image42.emf"/><Relationship Id="rId1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43.emf"/><Relationship Id="rId18" Type="http://schemas.openxmlformats.org/officeDocument/2006/relationships/image" Target="../media/image530.png"/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12" Type="http://schemas.openxmlformats.org/officeDocument/2006/relationships/image" Target="../media/image481.png"/><Relationship Id="rId17" Type="http://schemas.openxmlformats.org/officeDocument/2006/relationships/image" Target="../media/image52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470.png"/><Relationship Id="rId5" Type="http://schemas.openxmlformats.org/officeDocument/2006/relationships/image" Target="../media/image19.emf"/><Relationship Id="rId15" Type="http://schemas.openxmlformats.org/officeDocument/2006/relationships/image" Target="../media/image501.png"/><Relationship Id="rId10" Type="http://schemas.openxmlformats.org/officeDocument/2006/relationships/image" Target="../media/image460.PNG"/><Relationship Id="rId4" Type="http://schemas.openxmlformats.org/officeDocument/2006/relationships/image" Target="../media/image18.emf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19.emf"/><Relationship Id="rId3" Type="http://schemas.openxmlformats.org/officeDocument/2006/relationships/image" Target="../media/image48.png"/><Relationship Id="rId7" Type="http://schemas.openxmlformats.org/officeDocument/2006/relationships/image" Target="../media/image272.png"/><Relationship Id="rId12" Type="http://schemas.openxmlformats.org/officeDocument/2006/relationships/image" Target="../media/image18.emf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5" Type="http://schemas.openxmlformats.org/officeDocument/2006/relationships/image" Target="../media/image50.png"/><Relationship Id="rId15" Type="http://schemas.openxmlformats.org/officeDocument/2006/relationships/image" Target="../media/image52.png"/><Relationship Id="rId10" Type="http://schemas.openxmlformats.org/officeDocument/2006/relationships/image" Target="../media/image30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91.png"/><Relationship Id="rId3" Type="http://schemas.openxmlformats.org/officeDocument/2006/relationships/image" Target="../media/image53.png"/><Relationship Id="rId12" Type="http://schemas.openxmlformats.org/officeDocument/2006/relationships/image" Target="../media/image90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image" Target="../media/image280.png"/><Relationship Id="rId15" Type="http://schemas.openxmlformats.org/officeDocument/2006/relationships/image" Target="../media/image491.png"/><Relationship Id="rId10" Type="http://schemas.openxmlformats.org/officeDocument/2006/relationships/image" Target="../media/image71.png"/><Relationship Id="rId9" Type="http://schemas.openxmlformats.org/officeDocument/2006/relationships/image" Target="../media/image54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90.png"/><Relationship Id="rId9" Type="http://schemas.openxmlformats.org/officeDocument/2006/relationships/image" Target="../media/image6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4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10.png"/><Relationship Id="rId5" Type="http://schemas.openxmlformats.org/officeDocument/2006/relationships/image" Target="../media/image68.PNG"/><Relationship Id="rId10" Type="http://schemas.openxmlformats.org/officeDocument/2006/relationships/image" Target="../media/image110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0.png"/><Relationship Id="rId5" Type="http://schemas.openxmlformats.org/officeDocument/2006/relationships/image" Target="../media/image2700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0.png"/><Relationship Id="rId7" Type="http://schemas.openxmlformats.org/officeDocument/2006/relationships/image" Target="../media/image7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1.png"/><Relationship Id="rId5" Type="http://schemas.openxmlformats.org/officeDocument/2006/relationships/image" Target="../media/image5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13" Type="http://schemas.openxmlformats.org/officeDocument/2006/relationships/image" Target="../media/image43.emf"/><Relationship Id="rId3" Type="http://schemas.openxmlformats.org/officeDocument/2006/relationships/image" Target="../media/image45.png"/><Relationship Id="rId7" Type="http://schemas.openxmlformats.org/officeDocument/2006/relationships/image" Target="../media/image611.png"/><Relationship Id="rId12" Type="http://schemas.openxmlformats.org/officeDocument/2006/relationships/image" Target="../media/image4810.png"/><Relationship Id="rId17" Type="http://schemas.openxmlformats.org/officeDocument/2006/relationships/image" Target="../media/image5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4700.png"/><Relationship Id="rId5" Type="http://schemas.openxmlformats.org/officeDocument/2006/relationships/image" Target="../media/image19.emf"/><Relationship Id="rId15" Type="http://schemas.openxmlformats.org/officeDocument/2006/relationships/image" Target="../media/image730.png"/><Relationship Id="rId10" Type="http://schemas.openxmlformats.org/officeDocument/2006/relationships/image" Target="../media/image4600.PNG"/><Relationship Id="rId4" Type="http://schemas.openxmlformats.org/officeDocument/2006/relationships/image" Target="../media/image18.emf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0.png"/><Relationship Id="rId13" Type="http://schemas.openxmlformats.org/officeDocument/2006/relationships/image" Target="../media/image19.emf"/><Relationship Id="rId3" Type="http://schemas.openxmlformats.org/officeDocument/2006/relationships/image" Target="../media/image75.png"/><Relationship Id="rId7" Type="http://schemas.openxmlformats.org/officeDocument/2006/relationships/image" Target="../media/image982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020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972.png"/><Relationship Id="rId9" Type="http://schemas.openxmlformats.org/officeDocument/2006/relationships/image" Target="../media/image991.png"/><Relationship Id="rId1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3.png"/><Relationship Id="rId3" Type="http://schemas.openxmlformats.org/officeDocument/2006/relationships/image" Target="../media/image682.PNG"/><Relationship Id="rId34" Type="http://schemas.openxmlformats.org/officeDocument/2006/relationships/image" Target="../media/image95.png"/><Relationship Id="rId7" Type="http://schemas.openxmlformats.org/officeDocument/2006/relationships/image" Target="../media/image773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29" Type="http://schemas.openxmlformats.org/officeDocument/2006/relationships/image" Target="../media/image7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1.png"/><Relationship Id="rId32" Type="http://schemas.openxmlformats.org/officeDocument/2006/relationships/image" Target="../media/image88.png"/><Relationship Id="rId5" Type="http://schemas.openxmlformats.org/officeDocument/2006/relationships/image" Target="../media/image701.png"/><Relationship Id="rId28" Type="http://schemas.openxmlformats.org/officeDocument/2006/relationships/image" Target="../media/image772.png"/><Relationship Id="rId36" Type="http://schemas.openxmlformats.org/officeDocument/2006/relationships/image" Target="../media/image97.png"/><Relationship Id="rId10" Type="http://schemas.openxmlformats.org/officeDocument/2006/relationships/image" Target="../media/image80.png"/><Relationship Id="rId31" Type="http://schemas.openxmlformats.org/officeDocument/2006/relationships/image" Target="../media/image872.png"/><Relationship Id="rId4" Type="http://schemas.openxmlformats.org/officeDocument/2006/relationships/image" Target="../media/image691.png"/><Relationship Id="rId9" Type="http://schemas.openxmlformats.org/officeDocument/2006/relationships/image" Target="../media/image79.png"/><Relationship Id="rId30" Type="http://schemas.openxmlformats.org/officeDocument/2006/relationships/image" Target="../media/image861.png"/><Relationship Id="rId35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101.png"/><Relationship Id="rId3" Type="http://schemas.openxmlformats.org/officeDocument/2006/relationships/image" Target="../media/image98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930.png"/><Relationship Id="rId5" Type="http://schemas.openxmlformats.org/officeDocument/2006/relationships/image" Target="../media/image880.png"/><Relationship Id="rId15" Type="http://schemas.openxmlformats.org/officeDocument/2006/relationships/image" Target="../media/image23.png"/><Relationship Id="rId10" Type="http://schemas.openxmlformats.org/officeDocument/2006/relationships/image" Target="../media/image1040.png"/><Relationship Id="rId4" Type="http://schemas.openxmlformats.org/officeDocument/2006/relationships/image" Target="../media/image851.png"/><Relationship Id="rId9" Type="http://schemas.openxmlformats.org/officeDocument/2006/relationships/image" Target="../media/image1021.png"/><Relationship Id="rId14" Type="http://schemas.openxmlformats.org/officeDocument/2006/relationships/image" Target="../media/image9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3.png"/><Relationship Id="rId13" Type="http://schemas.openxmlformats.org/officeDocument/2006/relationships/image" Target="../media/image750.png"/><Relationship Id="rId18" Type="http://schemas.openxmlformats.org/officeDocument/2006/relationships/image" Target="../media/image813.png"/><Relationship Id="rId26" Type="http://schemas.openxmlformats.org/officeDocument/2006/relationships/image" Target="../media/image891.png"/><Relationship Id="rId3" Type="http://schemas.openxmlformats.org/officeDocument/2006/relationships/image" Target="../media/image792.png"/><Relationship Id="rId34" Type="http://schemas.openxmlformats.org/officeDocument/2006/relationships/image" Target="../media/image95.png"/><Relationship Id="rId7" Type="http://schemas.openxmlformats.org/officeDocument/2006/relationships/image" Target="../media/image831.png"/><Relationship Id="rId12" Type="http://schemas.openxmlformats.org/officeDocument/2006/relationships/image" Target="../media/image731.png"/><Relationship Id="rId17" Type="http://schemas.openxmlformats.org/officeDocument/2006/relationships/image" Target="../media/image802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90.png"/><Relationship Id="rId29" Type="http://schemas.openxmlformats.org/officeDocument/2006/relationships/image" Target="../media/image7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1.png"/><Relationship Id="rId11" Type="http://schemas.openxmlformats.org/officeDocument/2006/relationships/image" Target="../media/image723.png"/><Relationship Id="rId32" Type="http://schemas.openxmlformats.org/officeDocument/2006/relationships/image" Target="../media/image88.png"/><Relationship Id="rId5" Type="http://schemas.openxmlformats.org/officeDocument/2006/relationships/image" Target="../media/image811.png"/><Relationship Id="rId15" Type="http://schemas.openxmlformats.org/officeDocument/2006/relationships/image" Target="../media/image780.png"/><Relationship Id="rId28" Type="http://schemas.openxmlformats.org/officeDocument/2006/relationships/image" Target="../media/image772.png"/><Relationship Id="rId36" Type="http://schemas.openxmlformats.org/officeDocument/2006/relationships/image" Target="../media/image97.png"/><Relationship Id="rId10" Type="http://schemas.openxmlformats.org/officeDocument/2006/relationships/image" Target="../media/image712.png"/><Relationship Id="rId31" Type="http://schemas.openxmlformats.org/officeDocument/2006/relationships/image" Target="../media/image872.png"/><Relationship Id="rId4" Type="http://schemas.openxmlformats.org/officeDocument/2006/relationships/image" Target="../media/image112.png"/><Relationship Id="rId9" Type="http://schemas.openxmlformats.org/officeDocument/2006/relationships/image" Target="../media/image852.png"/><Relationship Id="rId14" Type="http://schemas.openxmlformats.org/officeDocument/2006/relationships/image" Target="../media/image770.png"/><Relationship Id="rId27" Type="http://schemas.openxmlformats.org/officeDocument/2006/relationships/image" Target="../media/image80.png"/><Relationship Id="rId30" Type="http://schemas.openxmlformats.org/officeDocument/2006/relationships/image" Target="../media/image861.png"/><Relationship Id="rId35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4.png"/><Relationship Id="rId13" Type="http://schemas.openxmlformats.org/officeDocument/2006/relationships/image" Target="../media/image1032.png"/><Relationship Id="rId18" Type="http://schemas.openxmlformats.org/officeDocument/2006/relationships/image" Target="../media/image1091.png"/><Relationship Id="rId3" Type="http://schemas.openxmlformats.org/officeDocument/2006/relationships/image" Target="../media/image890.png"/><Relationship Id="rId21" Type="http://schemas.openxmlformats.org/officeDocument/2006/relationships/image" Target="../media/image113.png"/><Relationship Id="rId7" Type="http://schemas.openxmlformats.org/officeDocument/2006/relationships/image" Target="../media/image973.png"/><Relationship Id="rId12" Type="http://schemas.openxmlformats.org/officeDocument/2006/relationships/image" Target="../media/image1020.png"/><Relationship Id="rId17" Type="http://schemas.openxmlformats.org/officeDocument/2006/relationships/image" Target="../media/image1080.png"/><Relationship Id="rId25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60.png"/><Relationship Id="rId20" Type="http://schemas.openxmlformats.org/officeDocument/2006/relationships/image" Target="../media/image1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1.png"/><Relationship Id="rId11" Type="http://schemas.openxmlformats.org/officeDocument/2006/relationships/image" Target="../media/image1010.png"/><Relationship Id="rId24" Type="http://schemas.openxmlformats.org/officeDocument/2006/relationships/image" Target="../media/image116.png"/><Relationship Id="rId5" Type="http://schemas.openxmlformats.org/officeDocument/2006/relationships/image" Target="../media/image950.png"/><Relationship Id="rId15" Type="http://schemas.openxmlformats.org/officeDocument/2006/relationships/image" Target="../media/image1050.png"/><Relationship Id="rId23" Type="http://schemas.openxmlformats.org/officeDocument/2006/relationships/image" Target="../media/image115.png"/><Relationship Id="rId10" Type="http://schemas.openxmlformats.org/officeDocument/2006/relationships/image" Target="../media/image1000.png"/><Relationship Id="rId19" Type="http://schemas.openxmlformats.org/officeDocument/2006/relationships/image" Target="../media/image1111.png"/><Relationship Id="rId4" Type="http://schemas.openxmlformats.org/officeDocument/2006/relationships/image" Target="../media/image931.png"/><Relationship Id="rId9" Type="http://schemas.openxmlformats.org/officeDocument/2006/relationships/image" Target="../media/image990.png"/><Relationship Id="rId14" Type="http://schemas.openxmlformats.org/officeDocument/2006/relationships/image" Target="../media/image1041.PNG"/><Relationship Id="rId22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emf"/><Relationship Id="rId18" Type="http://schemas.openxmlformats.org/officeDocument/2006/relationships/image" Target="../media/image185.png"/><Relationship Id="rId3" Type="http://schemas.openxmlformats.org/officeDocument/2006/relationships/image" Target="../media/image75.png"/><Relationship Id="rId7" Type="http://schemas.openxmlformats.org/officeDocument/2006/relationships/image" Target="../media/image51.png"/><Relationship Id="rId12" Type="http://schemas.openxmlformats.org/officeDocument/2006/relationships/image" Target="../media/image18.emf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82.png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0200.png"/><Relationship Id="rId5" Type="http://schemas.openxmlformats.org/officeDocument/2006/relationships/image" Target="../media/image48.png"/><Relationship Id="rId15" Type="http://schemas.openxmlformats.org/officeDocument/2006/relationships/image" Target="../media/image181.png"/><Relationship Id="rId19" Type="http://schemas.openxmlformats.org/officeDocument/2006/relationships/image" Target="../media/image186.png"/><Relationship Id="rId4" Type="http://schemas.openxmlformats.org/officeDocument/2006/relationships/image" Target="../media/image9720.png"/><Relationship Id="rId1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8" Type="http://schemas.openxmlformats.org/officeDocument/2006/relationships/image" Target="../media/image192.png"/><Relationship Id="rId26" Type="http://schemas.openxmlformats.org/officeDocument/2006/relationships/image" Target="../media/image178.png"/><Relationship Id="rId3" Type="http://schemas.openxmlformats.org/officeDocument/2006/relationships/image" Target="../media/image102.png"/><Relationship Id="rId21" Type="http://schemas.openxmlformats.org/officeDocument/2006/relationships/image" Target="../media/image103.png"/><Relationship Id="rId7" Type="http://schemas.openxmlformats.org/officeDocument/2006/relationships/image" Target="../media/image19.emf"/><Relationship Id="rId17" Type="http://schemas.openxmlformats.org/officeDocument/2006/relationships/image" Target="../media/image191.png"/><Relationship Id="rId25" Type="http://schemas.openxmlformats.org/officeDocument/2006/relationships/image" Target="../media/image17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0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24" Type="http://schemas.openxmlformats.org/officeDocument/2006/relationships/image" Target="../media/image194.png"/><Relationship Id="rId5" Type="http://schemas.openxmlformats.org/officeDocument/2006/relationships/image" Target="../media/image49.png"/><Relationship Id="rId15" Type="http://schemas.openxmlformats.org/officeDocument/2006/relationships/image" Target="../media/image189.png"/><Relationship Id="rId23" Type="http://schemas.openxmlformats.org/officeDocument/2006/relationships/image" Target="../media/image104.png"/><Relationship Id="rId19" Type="http://schemas.openxmlformats.org/officeDocument/2006/relationships/image" Target="../media/image179.png"/><Relationship Id="rId4" Type="http://schemas.openxmlformats.org/officeDocument/2006/relationships/image" Target="../media/image48.png"/><Relationship Id="rId22" Type="http://schemas.openxmlformats.org/officeDocument/2006/relationships/image" Target="../media/image187.png"/><Relationship Id="rId27" Type="http://schemas.openxmlformats.org/officeDocument/2006/relationships/image" Target="../media/image1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1.png"/><Relationship Id="rId13" Type="http://schemas.openxmlformats.org/officeDocument/2006/relationships/image" Target="../media/image105.png"/><Relationship Id="rId18" Type="http://schemas.openxmlformats.org/officeDocument/2006/relationships/image" Target="../media/image1090.png"/><Relationship Id="rId3" Type="http://schemas.openxmlformats.org/officeDocument/2006/relationships/image" Target="../media/image99.png"/><Relationship Id="rId21" Type="http://schemas.openxmlformats.org/officeDocument/2006/relationships/image" Target="../media/image1012.png"/><Relationship Id="rId12" Type="http://schemas.openxmlformats.org/officeDocument/2006/relationships/image" Target="../media/image840.png"/><Relationship Id="rId17" Type="http://schemas.openxmlformats.org/officeDocument/2006/relationships/image" Target="../media/image116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50.png"/><Relationship Id="rId20" Type="http://schemas.openxmlformats.org/officeDocument/2006/relationships/image" Target="../media/image8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1.png"/><Relationship Id="rId11" Type="http://schemas.openxmlformats.org/officeDocument/2006/relationships/image" Target="../media/image75.png"/><Relationship Id="rId24" Type="http://schemas.openxmlformats.org/officeDocument/2006/relationships/image" Target="../media/image1180.png"/><Relationship Id="rId5" Type="http://schemas.openxmlformats.org/officeDocument/2006/relationships/image" Target="../media/image841.PNG"/><Relationship Id="rId15" Type="http://schemas.openxmlformats.org/officeDocument/2006/relationships/image" Target="../media/image870.png"/><Relationship Id="rId23" Type="http://schemas.openxmlformats.org/officeDocument/2006/relationships/image" Target="../media/image106.png"/><Relationship Id="rId10" Type="http://schemas.openxmlformats.org/officeDocument/2006/relationships/image" Target="../media/image820.png"/><Relationship Id="rId19" Type="http://schemas.openxmlformats.org/officeDocument/2006/relationships/image" Target="../media/image1110.png"/><Relationship Id="rId4" Type="http://schemas.openxmlformats.org/officeDocument/2006/relationships/image" Target="../media/image830.png"/><Relationship Id="rId9" Type="http://schemas.openxmlformats.org/officeDocument/2006/relationships/image" Target="../media/image51.png"/><Relationship Id="rId14" Type="http://schemas.openxmlformats.org/officeDocument/2006/relationships/image" Target="../media/image860.png"/><Relationship Id="rId22" Type="http://schemas.openxmlformats.org/officeDocument/2006/relationships/image" Target="../media/image8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00.png"/><Relationship Id="rId3" Type="http://schemas.microsoft.com/office/2007/relationships/media" Target="../media/media7.avi"/><Relationship Id="rId7" Type="http://schemas.openxmlformats.org/officeDocument/2006/relationships/image" Target="../media/image109.png"/><Relationship Id="rId12" Type="http://schemas.openxmlformats.org/officeDocument/2006/relationships/image" Target="../media/image511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108.png"/><Relationship Id="rId11" Type="http://schemas.openxmlformats.org/officeDocument/2006/relationships/image" Target="../media/image50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0.png"/><Relationship Id="rId4" Type="http://schemas.openxmlformats.org/officeDocument/2006/relationships/video" Target="../media/media7.avi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4.bin"/><Relationship Id="rId3" Type="http://schemas.openxmlformats.org/officeDocument/2006/relationships/image" Target="../media/image11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319" Type="http://schemas.openxmlformats.org/officeDocument/2006/relationships/image" Target="../media/image65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0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40.png"/><Relationship Id="rId15" Type="http://schemas.openxmlformats.org/officeDocument/2006/relationships/image" Target="../media/image41.emf"/><Relationship Id="rId318" Type="http://schemas.openxmlformats.org/officeDocument/2006/relationships/image" Target="../media/image680.png"/><Relationship Id="rId10" Type="http://schemas.openxmlformats.org/officeDocument/2006/relationships/image" Target="../media/image38.wmf"/><Relationship Id="rId321" Type="http://schemas.openxmlformats.org/officeDocument/2006/relationships/image" Target="../media/image690.png"/><Relationship Id="rId4" Type="http://schemas.openxmlformats.org/officeDocument/2006/relationships/image" Target="../media/image62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1.wmf"/><Relationship Id="rId317" Type="http://schemas.openxmlformats.org/officeDocument/2006/relationships/image" Target="../media/image670.png"/><Relationship Id="rId320" Type="http://schemas.openxmlformats.org/officeDocument/2006/relationships/image" Target="../media/image6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3" Type="http://schemas.openxmlformats.org/officeDocument/2006/relationships/image" Target="../media/image119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3500.png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123.png"/><Relationship Id="rId4" Type="http://schemas.openxmlformats.org/officeDocument/2006/relationships/image" Target="../media/image6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em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26.png"/><Relationship Id="rId5" Type="http://schemas.openxmlformats.org/officeDocument/2006/relationships/image" Target="NULL"/><Relationship Id="rId1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23.png"/><Relationship Id="rId9" Type="http://schemas.openxmlformats.org/officeDocument/2006/relationships/image" Target="../media/image17.emf"/><Relationship Id="rId1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9.png"/><Relationship Id="rId1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6.png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6.xml"/><Relationship Id="rId5" Type="http://schemas.microsoft.com/office/2007/relationships/media" Target="../media/media3.mp4"/><Relationship Id="rId15" Type="http://schemas.openxmlformats.org/officeDocument/2006/relationships/image" Target="../media/image34.png"/><Relationship Id="rId10" Type="http://schemas.openxmlformats.org/officeDocument/2006/relationships/video" Target="../media/media5.avi"/><Relationship Id="rId4" Type="http://schemas.openxmlformats.org/officeDocument/2006/relationships/video" Target="../media/media2.mp4"/><Relationship Id="rId9" Type="http://schemas.microsoft.com/office/2007/relationships/media" Target="../media/media5.avi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220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251.png"/><Relationship Id="rId7" Type="http://schemas.openxmlformats.org/officeDocument/2006/relationships/image" Target="../media/image44.png"/><Relationship Id="rId12" Type="http://schemas.openxmlformats.org/officeDocument/2006/relationships/image" Target="../media/image38.wmf"/><Relationship Id="rId17" Type="http://schemas.openxmlformats.org/officeDocument/2006/relationships/image" Target="../media/image210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emf"/><Relationship Id="rId20" Type="http://schemas.openxmlformats.org/officeDocument/2006/relationships/image" Target="../media/image24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282.png"/><Relationship Id="rId5" Type="http://schemas.openxmlformats.org/officeDocument/2006/relationships/image" Target="../media/image16.png"/><Relationship Id="rId15" Type="http://schemas.openxmlformats.org/officeDocument/2006/relationships/image" Target="../media/image40.emf"/><Relationship Id="rId23" Type="http://schemas.openxmlformats.org/officeDocument/2006/relationships/image" Target="../media/image273.png"/><Relationship Id="rId10" Type="http://schemas.openxmlformats.org/officeDocument/2006/relationships/image" Target="../media/image20.emf"/><Relationship Id="rId19" Type="http://schemas.openxmlformats.org/officeDocument/2006/relationships/image" Target="../media/image230.png"/><Relationship Id="rId4" Type="http://schemas.openxmlformats.org/officeDocument/2006/relationships/image" Target="../media/image23.png"/><Relationship Id="rId9" Type="http://schemas.openxmlformats.org/officeDocument/2006/relationships/image" Target="../media/image19.emf"/><Relationship Id="rId14" Type="http://schemas.openxmlformats.org/officeDocument/2006/relationships/image" Target="../media/image39.wmf"/><Relationship Id="rId22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1566" y="256767"/>
            <a:ext cx="8428868" cy="343169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Quantum sensing with large 2D crystals of trapped-ions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799915"/>
            <a:ext cx="10058400" cy="1779655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b="1" cap="none" spc="0" dirty="0">
                <a:solidFill>
                  <a:srgbClr val="C00000"/>
                </a:solidFill>
                <a:latin typeface="Calibri" panose="020F0502020204030204"/>
              </a:rPr>
              <a:t>Kevin Gilmore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b="1" cap="none" spc="0" dirty="0">
                <a:solidFill>
                  <a:srgbClr val="C00000"/>
                </a:solidFill>
                <a:latin typeface="Calibri" panose="020F0502020204030204"/>
              </a:rPr>
              <a:t>NIST Boulder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b="1" cap="none" spc="0" dirty="0">
                <a:solidFill>
                  <a:srgbClr val="C00000"/>
                </a:solidFill>
                <a:latin typeface="Calibri" panose="020F0502020204030204"/>
              </a:rPr>
              <a:t>Ion Storage Group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000" b="1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cap="none" spc="0" dirty="0">
                <a:solidFill>
                  <a:prstClr val="black"/>
                </a:solidFill>
                <a:latin typeface="Calibri" panose="020F0502020204030204"/>
              </a:rPr>
              <a:t>Elena Jordan, Matthew Affolter, Justin Bohnet (Honeywell), Brian Sawyer (GTRI), 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cap="none" spc="0" dirty="0">
                <a:solidFill>
                  <a:prstClr val="black"/>
                </a:solidFill>
                <a:latin typeface="Calibri" panose="020F0502020204030204"/>
              </a:rPr>
              <a:t>Joseph Britton (ARL), </a:t>
            </a:r>
            <a:r>
              <a:rPr lang="en-US" sz="2000" b="1" cap="none" spc="0" dirty="0">
                <a:solidFill>
                  <a:prstClr val="black"/>
                </a:solidFill>
                <a:latin typeface="Calibri" panose="020F0502020204030204"/>
              </a:rPr>
              <a:t>John Bollinger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" y="5729128"/>
            <a:ext cx="1775968" cy="56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5545848"/>
            <a:ext cx="761999" cy="75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7556" y="5345044"/>
            <a:ext cx="1784444" cy="94805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055" y="0"/>
            <a:ext cx="10058400" cy="856597"/>
          </a:xfrm>
        </p:spPr>
        <p:txBody>
          <a:bodyPr/>
          <a:lstStyle/>
          <a:p>
            <a:r>
              <a:rPr lang="en-US" dirty="0"/>
              <a:t>Optical-dipole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6685115" y="2351426"/>
                <a:ext cx="5393655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CMR10"/>
                  </a:rPr>
                  <a:t>With frequency difference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MR10"/>
                  </a:rPr>
                  <a:t>, ODF oscillates in time</a:t>
                </a:r>
                <a:r>
                  <a:rPr lang="en-US" sz="2400" dirty="0"/>
                  <a:t>:</a:t>
                </a:r>
              </a:p>
              <a:p>
                <a:pPr algn="ctr"/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forms 1D traveling wave potential</a:t>
                </a:r>
              </a:p>
              <a:p>
                <a:pPr algn="ctr"/>
                <a:r>
                  <a:rPr lang="en-US" sz="2400" dirty="0"/>
                  <a:t> (green lines),</a:t>
                </a:r>
              </a:p>
              <a:p>
                <a:pPr algn="ctr"/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</m:t>
                    </m:r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ea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yN</a:t>
                </a:r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115" y="2351426"/>
                <a:ext cx="5393655" cy="3046988"/>
              </a:xfrm>
              <a:prstGeom prst="rect">
                <a:avLst/>
              </a:prstGeom>
              <a:blipFill>
                <a:blip r:embed="rId3"/>
                <a:stretch>
                  <a:fillRect t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829" y="3296217"/>
            <a:ext cx="4386206" cy="37595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79955" y="1238516"/>
            <a:ext cx="6849652" cy="4310576"/>
            <a:chOff x="-5092" y="1325625"/>
            <a:chExt cx="6849652" cy="4310576"/>
          </a:xfrm>
        </p:grpSpPr>
        <p:grpSp>
          <p:nvGrpSpPr>
            <p:cNvPr id="5" name="Group 4"/>
            <p:cNvGrpSpPr/>
            <p:nvPr/>
          </p:nvGrpSpPr>
          <p:grpSpPr>
            <a:xfrm>
              <a:off x="273043" y="1325625"/>
              <a:ext cx="6571517" cy="4310576"/>
              <a:chOff x="233475" y="1208843"/>
              <a:chExt cx="6571517" cy="4310576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1320" y="1208843"/>
                <a:ext cx="4972842" cy="1761834"/>
              </a:xfrm>
              <a:prstGeom prst="rect">
                <a:avLst/>
              </a:prstGeom>
            </p:spPr>
          </p:pic>
          <p:sp>
            <p:nvSpPr>
              <p:cNvPr id="60" name="Down Arrow 46"/>
              <p:cNvSpPr/>
              <p:nvPr/>
            </p:nvSpPr>
            <p:spPr>
              <a:xfrm rot="15600000">
                <a:off x="2869967" y="1104277"/>
                <a:ext cx="1793507" cy="6076542"/>
              </a:xfrm>
              <a:prstGeom prst="downArrow">
                <a:avLst/>
              </a:prstGeom>
              <a:solidFill>
                <a:srgbClr val="70AD47">
                  <a:alpha val="30000"/>
                </a:srgbClr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Down Arrow 45"/>
              <p:cNvSpPr/>
              <p:nvPr/>
            </p:nvSpPr>
            <p:spPr>
              <a:xfrm rot="16800000">
                <a:off x="2867146" y="1134426"/>
                <a:ext cx="1793507" cy="6060975"/>
              </a:xfrm>
              <a:prstGeom prst="downArrow">
                <a:avLst/>
              </a:prstGeom>
              <a:solidFill>
                <a:srgbClr val="70AD47">
                  <a:alpha val="30000"/>
                </a:srgbClr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Diamond 61"/>
              <p:cNvSpPr/>
              <p:nvPr/>
            </p:nvSpPr>
            <p:spPr>
              <a:xfrm>
                <a:off x="1143577" y="3702820"/>
                <a:ext cx="5102818" cy="895228"/>
              </a:xfrm>
              <a:prstGeom prst="diamond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Diamond 62"/>
              <p:cNvSpPr/>
              <p:nvPr/>
            </p:nvSpPr>
            <p:spPr>
              <a:xfrm>
                <a:off x="1150717" y="3704846"/>
                <a:ext cx="5102818" cy="895228"/>
              </a:xfrm>
              <a:prstGeom prst="diamond">
                <a:avLst/>
              </a:prstGeom>
              <a:gradFill flip="none" rotWithShape="1">
                <a:gsLst>
                  <a:gs pos="95000">
                    <a:srgbClr val="70AD47"/>
                  </a:gs>
                  <a:gs pos="50000">
                    <a:sysClr val="window" lastClr="FFFFFF">
                      <a:alpha val="0"/>
                    </a:sysClr>
                  </a:gs>
                  <a:gs pos="20000">
                    <a:srgbClr val="5B9BD5">
                      <a:lumMod val="5000"/>
                      <a:lumOff val="95000"/>
                      <a:alpha val="0"/>
                    </a:srgbClr>
                  </a:gs>
                  <a:gs pos="5000">
                    <a:srgbClr val="70AD47"/>
                  </a:gs>
                  <a:gs pos="35000">
                    <a:srgbClr val="70AD47"/>
                  </a:gs>
                  <a:gs pos="80000">
                    <a:sysClr val="window" lastClr="FFFFFF">
                      <a:alpha val="0"/>
                    </a:sysClr>
                  </a:gs>
                  <a:gs pos="65000">
                    <a:srgbClr val="70AD47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235743" y="2768033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268580" y="5070876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rapezoid 65"/>
              <p:cNvSpPr>
                <a:spLocks noChangeAspect="1"/>
              </p:cNvSpPr>
              <p:nvPr/>
            </p:nvSpPr>
            <p:spPr>
              <a:xfrm rot="5400000">
                <a:off x="1181422" y="3748438"/>
                <a:ext cx="893358" cy="784716"/>
              </a:xfrm>
              <a:prstGeom prst="trapezoid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 flipH="1">
                <a:off x="5437950" y="2775430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 flipH="1">
                <a:off x="5442574" y="5071010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Trapezoid 68"/>
              <p:cNvSpPr>
                <a:spLocks/>
              </p:cNvSpPr>
              <p:nvPr/>
            </p:nvSpPr>
            <p:spPr>
              <a:xfrm rot="16200000" flipH="1">
                <a:off x="5368841" y="3729139"/>
                <a:ext cx="898622" cy="789340"/>
              </a:xfrm>
              <a:prstGeom prst="trapezoid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3713692" y="2913900"/>
                <a:ext cx="323703" cy="591611"/>
                <a:chOff x="845530" y="349250"/>
                <a:chExt cx="99022" cy="180976"/>
              </a:xfrm>
            </p:grpSpPr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845530" y="349250"/>
                  <a:ext cx="0" cy="18097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  <a:tailEnd type="triangle" w="sm" len="sm"/>
                </a:ln>
                <a:effectLst/>
              </p:spPr>
            </p:cxnSp>
            <p:pic>
              <p:nvPicPr>
                <p:cNvPr id="72" name="Picture 71" descr="latex-image-1.pdf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163" y="400050"/>
                  <a:ext cx="77389" cy="99500"/>
                </a:xfrm>
                <a:prstGeom prst="rect">
                  <a:avLst/>
                </a:prstGeom>
              </p:spPr>
            </p:pic>
          </p:grp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4720315" y="4042856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4349487" y="4041582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3978658" y="4040307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3607828" y="4039031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3237000" y="4037756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2866171" y="4036482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2495341" y="4035207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/>
                  <p:cNvSpPr txBox="1"/>
                  <p:nvPr/>
                </p:nvSpPr>
                <p:spPr>
                  <a:xfrm rot="600000">
                    <a:off x="1220409" y="3321184"/>
                    <a:ext cx="881061" cy="4752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kumimoji="0" lang="en-US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𝒐𝒅𝒇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80" name="TextBox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600000">
                    <a:off x="1220409" y="3321184"/>
                    <a:ext cx="881061" cy="47526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 rot="20983563">
                    <a:off x="941391" y="4490117"/>
                    <a:ext cx="1373422" cy="4752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kumimoji="0" lang="en-US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𝒐𝒅𝒇</m:t>
                              </m:r>
                            </m:sub>
                          </m:sSub>
                          <m:r>
                            <a:rPr kumimoji="0" lang="en-US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0" lang="en-US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𝝁</m:t>
                          </m:r>
                        </m:oMath>
                      </m:oMathPara>
                    </a14:m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983563">
                    <a:off x="941391" y="4490117"/>
                    <a:ext cx="1373422" cy="47526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2" name="Group 81"/>
              <p:cNvGrpSpPr/>
              <p:nvPr/>
            </p:nvGrpSpPr>
            <p:grpSpPr>
              <a:xfrm>
                <a:off x="233475" y="1741043"/>
                <a:ext cx="1137334" cy="1047677"/>
                <a:chOff x="1833292" y="3509430"/>
                <a:chExt cx="927705" cy="854573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062709" y="3750975"/>
                  <a:ext cx="446397" cy="427207"/>
                  <a:chOff x="571910" y="1154219"/>
                  <a:chExt cx="167411" cy="160214"/>
                </a:xfrm>
              </p:grpSpPr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596132" y="1154219"/>
                    <a:ext cx="143189" cy="140677"/>
                    <a:chOff x="231775" y="1184276"/>
                    <a:chExt cx="180975" cy="177799"/>
                  </a:xfrm>
                </p:grpSpPr>
                <p:cxnSp>
                  <p:nvCxnSpPr>
                    <p:cNvPr id="89" name="Straight Arrow Connector 88"/>
                    <p:cNvCxnSpPr/>
                    <p:nvPr/>
                  </p:nvCxnSpPr>
                  <p:spPr>
                    <a:xfrm flipV="1">
                      <a:off x="231775" y="1184276"/>
                      <a:ext cx="0" cy="177799"/>
                    </a:xfrm>
                    <a:prstGeom prst="straightConnector1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  <a:tailEnd type="triangle" w="sm" len="sm"/>
                    </a:ln>
                    <a:effectLst/>
                  </p:spPr>
                </p:cxnSp>
                <p:cxnSp>
                  <p:nvCxnSpPr>
                    <p:cNvPr id="90" name="Straight Arrow Connector 89"/>
                    <p:cNvCxnSpPr/>
                    <p:nvPr/>
                  </p:nvCxnSpPr>
                  <p:spPr>
                    <a:xfrm rot="5400000" flipV="1">
                      <a:off x="323851" y="1270002"/>
                      <a:ext cx="0" cy="177799"/>
                    </a:xfrm>
                    <a:prstGeom prst="straightConnector1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  <a:tailEnd type="triangle" w="sm" len="sm"/>
                    </a:ln>
                    <a:effectLst/>
                  </p:spPr>
                </p:cxnSp>
              </p:grpSp>
              <p:sp>
                <p:nvSpPr>
                  <p:cNvPr id="88" name="Oval 87"/>
                  <p:cNvSpPr/>
                  <p:nvPr/>
                </p:nvSpPr>
                <p:spPr>
                  <a:xfrm flipV="1">
                    <a:off x="571910" y="1268714"/>
                    <a:ext cx="45719" cy="45719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Box 83"/>
                    <p:cNvSpPr txBox="1"/>
                    <p:nvPr/>
                  </p:nvSpPr>
                  <p:spPr>
                    <a:xfrm>
                      <a:off x="2006166" y="3509430"/>
                      <a:ext cx="25404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oMath>
                        </m:oMathPara>
                      </a14:m>
                      <a:endParaRPr kumimoji="0" lang="en-US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1" name="TextBox 10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6166" y="3509430"/>
                      <a:ext cx="254044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t="-26087" r="-1023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1833292" y="4087004"/>
                      <a:ext cx="26827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oMath>
                        </m:oMathPara>
                      </a14:m>
                      <a:endParaRPr kumimoji="0" lang="en-US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2" name="TextBox 10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33292" y="4087004"/>
                      <a:ext cx="268279" cy="27699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26087" r="-681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/>
                    <p:cNvSpPr txBox="1"/>
                    <p:nvPr/>
                  </p:nvSpPr>
                  <p:spPr>
                    <a:xfrm>
                      <a:off x="2489320" y="3965486"/>
                      <a:ext cx="27167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oMath>
                        </m:oMathPara>
                      </a14:m>
                      <a:endParaRPr kumimoji="0" lang="en-US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3" name="TextBox 10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89320" y="3965486"/>
                      <a:ext cx="271677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6818" t="-26087" r="-7272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5" name="Straight Connector 94"/>
              <p:cNvCxnSpPr/>
              <p:nvPr/>
            </p:nvCxnSpPr>
            <p:spPr>
              <a:xfrm flipH="1">
                <a:off x="4943703" y="2667123"/>
                <a:ext cx="387400" cy="136808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108004" y="2634580"/>
                <a:ext cx="340171" cy="141198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58" name="Group 57"/>
              <p:cNvGrpSpPr/>
              <p:nvPr/>
            </p:nvGrpSpPr>
            <p:grpSpPr>
              <a:xfrm>
                <a:off x="2482919" y="3480914"/>
                <a:ext cx="597837" cy="446633"/>
                <a:chOff x="2439888" y="3362580"/>
                <a:chExt cx="597837" cy="44663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2439888" y="3362580"/>
                      <a:ext cx="597837" cy="4466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2" name="TextBox 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39888" y="3362580"/>
                      <a:ext cx="597837" cy="446633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2556470" y="3405612"/>
                  <a:ext cx="0" cy="223125"/>
                </a:xfrm>
                <a:prstGeom prst="straightConnector1">
                  <a:avLst/>
                </a:prstGeom>
                <a:ln w="12700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" name="TextBox 58"/>
            <p:cNvSpPr txBox="1"/>
            <p:nvPr/>
          </p:nvSpPr>
          <p:spPr>
            <a:xfrm>
              <a:off x="4944163" y="4441165"/>
              <a:ext cx="65779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900 nm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5217328" y="4132753"/>
              <a:ext cx="0" cy="2689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-5092" y="3986121"/>
                  <a:ext cx="7088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20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092" y="3986121"/>
                  <a:ext cx="708848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Arc 100"/>
            <p:cNvSpPr/>
            <p:nvPr/>
          </p:nvSpPr>
          <p:spPr>
            <a:xfrm rot="13518868">
              <a:off x="614879" y="3639553"/>
              <a:ext cx="1165569" cy="1165569"/>
            </a:xfrm>
            <a:prstGeom prst="arc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56314" y="1392404"/>
            <a:ext cx="239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Spatially dependent AC Stark Shift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8633" y="1238516"/>
            <a:ext cx="2191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Spin-dependent optical dipole force (ODF)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8972285" y="1504032"/>
            <a:ext cx="819331" cy="484632"/>
          </a:xfrm>
          <a:prstGeom prst="rightArrow">
            <a:avLst/>
          </a:prstGeom>
          <a:solidFill>
            <a:srgbClr val="70AD47"/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290988" y="5080612"/>
                <a:ext cx="4363887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𝑂𝐷𝐹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988" y="5080612"/>
                <a:ext cx="4363887" cy="11378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8" grpId="0"/>
      <p:bldP spid="9" grpId="0" animBg="1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32" y="47492"/>
            <a:ext cx="10515600" cy="840185"/>
          </a:xfrm>
        </p:spPr>
        <p:txBody>
          <a:bodyPr/>
          <a:lstStyle/>
          <a:p>
            <a:r>
              <a:rPr lang="en-US" dirty="0">
                <a:latin typeface="+mn-lt"/>
              </a:rPr>
              <a:t>Spin precession due to axial oscillation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45636" y="2774107"/>
            <a:ext cx="5413047" cy="3389708"/>
            <a:chOff x="6745636" y="2774107"/>
            <a:chExt cx="5413047" cy="3389708"/>
          </a:xfrm>
        </p:grpSpPr>
        <p:grpSp>
          <p:nvGrpSpPr>
            <p:cNvPr id="63" name="Group 62"/>
            <p:cNvGrpSpPr/>
            <p:nvPr/>
          </p:nvGrpSpPr>
          <p:grpSpPr>
            <a:xfrm>
              <a:off x="6745636" y="2774107"/>
              <a:ext cx="2743200" cy="3245210"/>
              <a:chOff x="6442250" y="3430326"/>
              <a:chExt cx="2743200" cy="324521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2250" y="3932336"/>
                <a:ext cx="2743200" cy="2743200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7339825" y="4389980"/>
                <a:ext cx="857366" cy="756031"/>
                <a:chOff x="3132350" y="678509"/>
                <a:chExt cx="815280" cy="718918"/>
              </a:xfrm>
            </p:grpSpPr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3483544" y="815178"/>
                  <a:ext cx="0" cy="308889"/>
                </a:xfrm>
                <a:prstGeom prst="straightConnector1">
                  <a:avLst/>
                </a:prstGeom>
                <a:ln w="9525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3489062" y="1118554"/>
                  <a:ext cx="293204" cy="84948"/>
                </a:xfrm>
                <a:prstGeom prst="straightConnector1">
                  <a:avLst/>
                </a:prstGeom>
                <a:ln w="9525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3261941" y="1118556"/>
                  <a:ext cx="221607" cy="189149"/>
                </a:xfrm>
                <a:prstGeom prst="straightConnector1">
                  <a:avLst/>
                </a:prstGeom>
                <a:ln w="9525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1427" y="678509"/>
                  <a:ext cx="103169" cy="103169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38392" y="1060399"/>
                  <a:ext cx="109238" cy="145652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32350" y="1294258"/>
                  <a:ext cx="115307" cy="103169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6678699" y="3430326"/>
                    <a:ext cx="2270301" cy="8309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>
                        <a:ea typeface="Cambria Math" panose="02040503050406030204" pitchFamily="18" charset="0"/>
                      </a:rPr>
                      <a:t>Phase coherent: 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8699" y="3430326"/>
                    <a:ext cx="2270301" cy="83099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021" t="-5882" r="-3217" b="-955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Arc 53"/>
              <p:cNvSpPr/>
              <p:nvPr/>
            </p:nvSpPr>
            <p:spPr>
              <a:xfrm rot="10569124">
                <a:off x="7037265" y="4576178"/>
                <a:ext cx="1781004" cy="1077387"/>
              </a:xfrm>
              <a:prstGeom prst="arc">
                <a:avLst>
                  <a:gd name="adj1" fmla="val 13272281"/>
                  <a:gd name="adj2" fmla="val 18994868"/>
                </a:avLst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7765612" y="5306412"/>
                    <a:ext cx="37414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5612" y="5306412"/>
                    <a:ext cx="37414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9415483" y="3277062"/>
              <a:ext cx="2743200" cy="2743200"/>
              <a:chOff x="1055502" y="1799028"/>
              <a:chExt cx="2279534" cy="227953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5502" y="1799028"/>
                <a:ext cx="2279534" cy="2279534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>
                <a:off x="1993106" y="2910231"/>
                <a:ext cx="231136" cy="20444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293365" y="3733761"/>
              <a:ext cx="857366" cy="756031"/>
              <a:chOff x="3132350" y="678509"/>
              <a:chExt cx="815280" cy="718918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V="1">
                <a:off x="3483544" y="815178"/>
                <a:ext cx="0" cy="30888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3489062" y="1118554"/>
                <a:ext cx="293204" cy="84948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3261941" y="1118556"/>
                <a:ext cx="221607" cy="18914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1427" y="678509"/>
                <a:ext cx="103169" cy="10316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8392" y="1060399"/>
                <a:ext cx="109238" cy="145652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2350" y="1294258"/>
                <a:ext cx="115307" cy="10316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9532027" y="5702150"/>
                  <a:ext cx="25101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2027" y="5702150"/>
                  <a:ext cx="2510111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730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9572880" y="2794747"/>
                  <a:ext cx="2477750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>
                      <a:ea typeface="Cambria Math" panose="02040503050406030204" pitchFamily="18" charset="0"/>
                    </a:rPr>
                    <a:t>Phase incoherent: </a:t>
                  </a:r>
                  <a:r>
                    <a:rPr lang="en-US" sz="2400" dirty="0"/>
                    <a:t>random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2880" y="2794747"/>
                  <a:ext cx="2477750" cy="830997"/>
                </a:xfrm>
                <a:prstGeom prst="rect">
                  <a:avLst/>
                </a:prstGeom>
                <a:blipFill>
                  <a:blip r:embed="rId11"/>
                  <a:stretch>
                    <a:fillRect l="-2211" t="-5839" r="-5405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Arc 55"/>
            <p:cNvSpPr/>
            <p:nvPr/>
          </p:nvSpPr>
          <p:spPr>
            <a:xfrm rot="10569124">
              <a:off x="10017698" y="3929671"/>
              <a:ext cx="1781004" cy="1077387"/>
            </a:xfrm>
            <a:prstGeom prst="arc">
              <a:avLst>
                <a:gd name="adj1" fmla="val 13272281"/>
                <a:gd name="adj2" fmla="val 18994868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11150731" y="4409166"/>
                  <a:ext cx="6939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0731" y="4409166"/>
                  <a:ext cx="69390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/>
            <p:cNvCxnSpPr/>
            <p:nvPr/>
          </p:nvCxnSpPr>
          <p:spPr>
            <a:xfrm flipH="1">
              <a:off x="11035854" y="4647717"/>
              <a:ext cx="194459" cy="2746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7957727" y="548090"/>
            <a:ext cx="3540494" cy="2100237"/>
            <a:chOff x="435558" y="1741041"/>
            <a:chExt cx="6369434" cy="3778378"/>
          </a:xfrm>
        </p:grpSpPr>
        <p:sp>
          <p:nvSpPr>
            <p:cNvPr id="41" name="Down Arrow 46"/>
            <p:cNvSpPr/>
            <p:nvPr/>
          </p:nvSpPr>
          <p:spPr>
            <a:xfrm rot="15600000">
              <a:off x="2869967" y="1104277"/>
              <a:ext cx="1793507" cy="6076542"/>
            </a:xfrm>
            <a:prstGeom prst="downArrow">
              <a:avLst/>
            </a:prstGeom>
            <a:solidFill>
              <a:srgbClr val="70AD47">
                <a:alpha val="30000"/>
              </a:srgbClr>
            </a:solidFill>
            <a:ln w="9525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Down Arrow 45"/>
            <p:cNvSpPr/>
            <p:nvPr/>
          </p:nvSpPr>
          <p:spPr>
            <a:xfrm rot="16800000">
              <a:off x="2867146" y="1134426"/>
              <a:ext cx="1793507" cy="6060975"/>
            </a:xfrm>
            <a:prstGeom prst="downArrow">
              <a:avLst/>
            </a:prstGeom>
            <a:solidFill>
              <a:srgbClr val="70AD47">
                <a:alpha val="30000"/>
              </a:srgbClr>
            </a:solidFill>
            <a:ln w="9525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" name="Diamond 45"/>
            <p:cNvSpPr/>
            <p:nvPr/>
          </p:nvSpPr>
          <p:spPr>
            <a:xfrm>
              <a:off x="1143577" y="3702820"/>
              <a:ext cx="5102818" cy="895228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8" name="Diamond 47"/>
            <p:cNvSpPr/>
            <p:nvPr/>
          </p:nvSpPr>
          <p:spPr>
            <a:xfrm>
              <a:off x="1150717" y="3704846"/>
              <a:ext cx="5102818" cy="895228"/>
            </a:xfrm>
            <a:prstGeom prst="diamond">
              <a:avLst/>
            </a:prstGeom>
            <a:gradFill flip="none" rotWithShape="1">
              <a:gsLst>
                <a:gs pos="95000">
                  <a:srgbClr val="70AD47"/>
                </a:gs>
                <a:gs pos="50000">
                  <a:sysClr val="window" lastClr="FFFFFF">
                    <a:alpha val="0"/>
                  </a:sysClr>
                </a:gs>
                <a:gs pos="20000">
                  <a:srgbClr val="5B9BD5">
                    <a:lumMod val="5000"/>
                    <a:lumOff val="95000"/>
                    <a:alpha val="0"/>
                  </a:srgbClr>
                </a:gs>
                <a:gs pos="5000">
                  <a:srgbClr val="70AD47"/>
                </a:gs>
                <a:gs pos="35000">
                  <a:srgbClr val="70AD47"/>
                </a:gs>
                <a:gs pos="80000">
                  <a:sysClr val="window" lastClr="FFFFFF">
                    <a:alpha val="0"/>
                  </a:sysClr>
                </a:gs>
                <a:gs pos="65000">
                  <a:srgbClr val="70AD47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35743" y="2768033"/>
              <a:ext cx="784716" cy="44840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68580" y="5070876"/>
              <a:ext cx="784716" cy="44840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1" name="Trapezoid 50"/>
            <p:cNvSpPr>
              <a:spLocks noChangeAspect="1"/>
            </p:cNvSpPr>
            <p:nvPr/>
          </p:nvSpPr>
          <p:spPr>
            <a:xfrm rot="5400000">
              <a:off x="1181422" y="3748438"/>
              <a:ext cx="893358" cy="784716"/>
            </a:xfrm>
            <a:prstGeom prst="trapezoid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flipH="1">
              <a:off x="5437950" y="2775430"/>
              <a:ext cx="784716" cy="44840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flipH="1">
              <a:off x="5442574" y="5071010"/>
              <a:ext cx="784716" cy="44840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Trapezoid 56"/>
            <p:cNvSpPr>
              <a:spLocks/>
            </p:cNvSpPr>
            <p:nvPr/>
          </p:nvSpPr>
          <p:spPr>
            <a:xfrm rot="16200000" flipH="1">
              <a:off x="5368841" y="3729139"/>
              <a:ext cx="898622" cy="789340"/>
            </a:xfrm>
            <a:prstGeom prst="trapezoid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713692" y="2913900"/>
              <a:ext cx="323703" cy="591611"/>
              <a:chOff x="845530" y="349250"/>
              <a:chExt cx="99022" cy="180976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V="1">
                <a:off x="845530" y="349250"/>
                <a:ext cx="0" cy="18097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triangle" w="sm" len="sm"/>
              </a:ln>
              <a:effectLst/>
            </p:spPr>
          </p:cxnSp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7163" y="400050"/>
                <a:ext cx="77389" cy="99500"/>
              </a:xfrm>
              <a:prstGeom prst="rect">
                <a:avLst/>
              </a:prstGeom>
            </p:spPr>
          </p:pic>
        </p:grp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4720315" y="4042856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349487" y="4041582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3978658" y="4040307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3607828" y="4039031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3237000" y="4037756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866171" y="4036482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495341" y="4035207"/>
              <a:ext cx="184280" cy="18428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5558" y="1741041"/>
              <a:ext cx="115" cy="498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anose="02070309020205020404" pitchFamily="49" charset="0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59" y="995808"/>
            <a:ext cx="504260" cy="533075"/>
          </a:xfrm>
          <a:prstGeom prst="rect">
            <a:avLst/>
          </a:prstGeom>
        </p:spPr>
      </p:pic>
      <p:cxnSp>
        <p:nvCxnSpPr>
          <p:cNvPr id="73" name="Straight Connector 72"/>
          <p:cNvCxnSpPr>
            <a:endCxn id="49" idx="1"/>
          </p:cNvCxnSpPr>
          <p:nvPr/>
        </p:nvCxnSpPr>
        <p:spPr>
          <a:xfrm>
            <a:off x="7940049" y="1243576"/>
            <a:ext cx="4624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7940049" y="896498"/>
                <a:ext cx="42315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049" y="896498"/>
                <a:ext cx="42315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3117" y="2055820"/>
                <a:ext cx="5399506" cy="263641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For a classical COM oscillation with frequency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and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: </a:t>
                </a:r>
                <a:endParaRPr lang="en-US" sz="2400" i="1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𝑂𝐷𝐹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7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3117" y="2055820"/>
                <a:ext cx="5399506" cy="2636419"/>
              </a:xfr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75"/>
          <p:cNvGrpSpPr/>
          <p:nvPr/>
        </p:nvGrpSpPr>
        <p:grpSpPr>
          <a:xfrm>
            <a:off x="837551" y="4890075"/>
            <a:ext cx="5665366" cy="1197764"/>
            <a:chOff x="2549230" y="2894372"/>
            <a:chExt cx="6480150" cy="1079672"/>
          </a:xfrm>
        </p:grpSpPr>
        <p:sp>
          <p:nvSpPr>
            <p:cNvPr id="77" name="Rounded Rectangle 10"/>
            <p:cNvSpPr/>
            <p:nvPr/>
          </p:nvSpPr>
          <p:spPr>
            <a:xfrm>
              <a:off x="2549230" y="2913102"/>
              <a:ext cx="6480150" cy="10587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2802990" y="2894372"/>
                  <a:ext cx="6025687" cy="107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ea typeface="Cambria Math" panose="02040503050406030204" pitchFamily="18" charset="0"/>
                    </a:rPr>
                    <a:t>Frequency shift: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dirty="0">
                    <a:ea typeface="Cambria Math" panose="02040503050406030204" pitchFamily="18" charset="0"/>
                  </a:endParaRPr>
                </a:p>
                <a:p>
                  <a:pPr algn="ctr"/>
                  <a:r>
                    <a:rPr lang="en-US" sz="2400" dirty="0">
                      <a:ea typeface="Cambria Math" panose="02040503050406030204" pitchFamily="18" charset="0"/>
                    </a:rPr>
                    <a:t>Angle: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a14:m>
                  <a:endParaRPr lang="en-US" sz="240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990" y="2894372"/>
                  <a:ext cx="6025687" cy="1079672"/>
                </a:xfrm>
                <a:prstGeom prst="rect">
                  <a:avLst/>
                </a:prstGeom>
                <a:blipFill>
                  <a:blip r:embed="rId17"/>
                  <a:stretch>
                    <a:fillRect l="-1389" b="-3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1490171" y="942085"/>
                <a:ext cx="4363887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𝑂𝐷𝐹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71" y="942085"/>
                <a:ext cx="4363887" cy="113787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16" y="2327531"/>
            <a:ext cx="2286000" cy="22860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" y="2327531"/>
            <a:ext cx="2286000" cy="228600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74" y="2327531"/>
            <a:ext cx="2286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spin precession</a:t>
            </a:r>
          </a:p>
        </p:txBody>
      </p: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467516" y="1321271"/>
            <a:ext cx="11168785" cy="801404"/>
            <a:chOff x="2497669" y="1733786"/>
            <a:chExt cx="7310897" cy="914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3755998" y="1733786"/>
                  <a:ext cx="685419" cy="9144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998" y="1733786"/>
                  <a:ext cx="685419" cy="9144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Rectangle 57"/>
            <p:cNvSpPr/>
            <p:nvPr/>
          </p:nvSpPr>
          <p:spPr>
            <a:xfrm>
              <a:off x="2497669" y="1733786"/>
              <a:ext cx="1258329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Cool &amp; Prepare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523323" y="1733786"/>
              <a:ext cx="1285243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452004" y="1733786"/>
              <a:ext cx="3373430" cy="914400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7837904" y="1733786"/>
                  <a:ext cx="685419" cy="9144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7904" y="1733786"/>
                  <a:ext cx="685419" cy="91440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0" name="Straight Arrow Connector 79"/>
          <p:cNvCxnSpPr/>
          <p:nvPr/>
        </p:nvCxnSpPr>
        <p:spPr>
          <a:xfrm flipV="1">
            <a:off x="2098722" y="2179253"/>
            <a:ext cx="248581" cy="3795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6359533" y="2327531"/>
            <a:ext cx="2462745" cy="2286000"/>
            <a:chOff x="6339842" y="2096513"/>
            <a:chExt cx="2462745" cy="2286000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9842" y="2096513"/>
              <a:ext cx="2286000" cy="2286000"/>
            </a:xfrm>
            <a:prstGeom prst="rect">
              <a:avLst/>
            </a:prstGeom>
          </p:spPr>
        </p:pic>
        <p:sp>
          <p:nvSpPr>
            <p:cNvPr id="87" name="Arc 86"/>
            <p:cNvSpPr/>
            <p:nvPr/>
          </p:nvSpPr>
          <p:spPr>
            <a:xfrm rot="10569124">
              <a:off x="6576332" y="2189432"/>
              <a:ext cx="2226255" cy="1346734"/>
            </a:xfrm>
            <a:prstGeom prst="arc">
              <a:avLst>
                <a:gd name="adj1" fmla="val 16522084"/>
                <a:gd name="adj2" fmla="val 1870650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/>
                <p:cNvSpPr/>
                <p:nvPr/>
              </p:nvSpPr>
              <p:spPr>
                <a:xfrm>
                  <a:off x="7221784" y="3189074"/>
                  <a:ext cx="4676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784" y="3189074"/>
                  <a:ext cx="46767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9" name="Arc 88"/>
          <p:cNvSpPr/>
          <p:nvPr/>
        </p:nvSpPr>
        <p:spPr>
          <a:xfrm rot="10569124">
            <a:off x="9919215" y="2487563"/>
            <a:ext cx="2226255" cy="1346734"/>
          </a:xfrm>
          <a:prstGeom prst="arc">
            <a:avLst>
              <a:gd name="adj1" fmla="val 16220075"/>
              <a:gd name="adj2" fmla="val 1767021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10669707" y="3806869"/>
                <a:ext cx="467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707" y="3806869"/>
                <a:ext cx="46767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/>
          <p:cNvGrpSpPr/>
          <p:nvPr/>
        </p:nvGrpSpPr>
        <p:grpSpPr>
          <a:xfrm>
            <a:off x="195775" y="2284392"/>
            <a:ext cx="857366" cy="756031"/>
            <a:chOff x="3132350" y="678509"/>
            <a:chExt cx="815280" cy="718918"/>
          </a:xfrm>
        </p:grpSpPr>
        <p:cxnSp>
          <p:nvCxnSpPr>
            <p:cNvPr id="68" name="Straight Arrow Connector 67"/>
            <p:cNvCxnSpPr/>
            <p:nvPr/>
          </p:nvCxnSpPr>
          <p:spPr>
            <a:xfrm flipV="1">
              <a:off x="3483544" y="815178"/>
              <a:ext cx="0" cy="30888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3489062" y="1118554"/>
              <a:ext cx="293204" cy="84948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>
              <a:off x="3261941" y="1118556"/>
              <a:ext cx="221607" cy="18914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31427" y="678509"/>
              <a:ext cx="103169" cy="10316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38392" y="1060399"/>
              <a:ext cx="109238" cy="14565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2350" y="1294258"/>
              <a:ext cx="115307" cy="10316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50" y="2318064"/>
            <a:ext cx="2286000" cy="2286000"/>
          </a:xfrm>
          <a:prstGeom prst="rect">
            <a:avLst/>
          </a:prstGeom>
        </p:spPr>
      </p:pic>
      <p:cxnSp>
        <p:nvCxnSpPr>
          <p:cNvPr id="85" name="Straight Arrow Connector 84"/>
          <p:cNvCxnSpPr/>
          <p:nvPr/>
        </p:nvCxnSpPr>
        <p:spPr>
          <a:xfrm flipH="1" flipV="1">
            <a:off x="9560457" y="2163994"/>
            <a:ext cx="608884" cy="5220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698549" y="4392125"/>
            <a:ext cx="4479165" cy="2588447"/>
            <a:chOff x="725499" y="4157883"/>
            <a:chExt cx="4479165" cy="3643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3825" y="4219145"/>
                  <a:ext cx="4470839" cy="35824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Probability of measuring spin up: </a:t>
                  </a:r>
                </a:p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e>
                        </m:d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sup>
                            </m:sSup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4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sz="240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40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914400"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             </a:t>
                  </a:r>
                  <a14:m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</m:oMath>
                  </a14:m>
                  <a:endParaRPr lang="en-US" sz="240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914400">
                    <a:defRPr/>
                  </a:pPr>
                  <a:endParaRPr lang="en-US" sz="240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914400">
                    <a:defRPr/>
                  </a:pPr>
                  <a:endParaRPr lang="en-US" sz="240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825" y="4219145"/>
                  <a:ext cx="4470839" cy="3582400"/>
                </a:xfrm>
                <a:prstGeom prst="rect">
                  <a:avLst/>
                </a:prstGeom>
                <a:blipFill>
                  <a:blip r:embed="rId16"/>
                  <a:stretch>
                    <a:fillRect l="-546" t="-1914" r="-5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ounded Rectangle 36"/>
            <p:cNvSpPr/>
            <p:nvPr/>
          </p:nvSpPr>
          <p:spPr>
            <a:xfrm>
              <a:off x="725499" y="4157883"/>
              <a:ext cx="4479165" cy="2625617"/>
            </a:xfrm>
            <a:prstGeom prst="roundRect">
              <a:avLst/>
            </a:prstGeom>
            <a:noFill/>
            <a:ln w="15875" cap="flat" cmpd="sng" algn="ctr">
              <a:solidFill>
                <a:srgbClr val="1CADE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459337" y="902470"/>
            <a:ext cx="11168786" cy="41359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 motion driven off-resonance to steady state amplitude</a:t>
            </a:r>
          </a:p>
        </p:txBody>
      </p:sp>
      <p:cxnSp>
        <p:nvCxnSpPr>
          <p:cNvPr id="37" name="Straight Arrow Connector 36"/>
          <p:cNvCxnSpPr>
            <a:stCxn id="38" idx="1"/>
          </p:cNvCxnSpPr>
          <p:nvPr/>
        </p:nvCxnSpPr>
        <p:spPr>
          <a:xfrm flipH="1">
            <a:off x="3440812" y="2284385"/>
            <a:ext cx="23167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757522" y="2022775"/>
                <a:ext cx="4392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522" y="2022775"/>
                <a:ext cx="439223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6189370" y="2284385"/>
            <a:ext cx="23760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3369070" y="2166026"/>
            <a:ext cx="458169" cy="625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080521" y="2169062"/>
            <a:ext cx="481007" cy="516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459463" y="3272718"/>
            <a:ext cx="5429625" cy="1901032"/>
            <a:chOff x="7032162" y="3065284"/>
            <a:chExt cx="5115213" cy="17909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263" y="3065284"/>
              <a:ext cx="4925112" cy="17909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 rot="16200000">
                  <a:off x="6801074" y="3692889"/>
                  <a:ext cx="7699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dirty="0"/>
                    <a:t> (%)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801074" y="3692889"/>
                  <a:ext cx="769954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4000" t="-2381" r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54919" y="843862"/>
            <a:ext cx="11165151" cy="2137743"/>
            <a:chOff x="24684" y="901551"/>
            <a:chExt cx="11556396" cy="22126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50" y="901551"/>
              <a:ext cx="11371730" cy="21127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480308" y="2744872"/>
                  <a:ext cx="3363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ODF Difference Frequency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 (kHz)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308" y="2744872"/>
                  <a:ext cx="336361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501" t="-10345" r="-4690" b="-31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-260875" y="1636904"/>
                  <a:ext cx="9404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 (%)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60875" y="1636904"/>
                  <a:ext cx="94045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8197" t="-5195" r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50" y="-88061"/>
            <a:ext cx="10515600" cy="931922"/>
          </a:xfrm>
        </p:spPr>
        <p:txBody>
          <a:bodyPr/>
          <a:lstStyle/>
          <a:p>
            <a:r>
              <a:rPr lang="en-US" dirty="0"/>
              <a:t>Applied off-resonance drive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5414" y="1100828"/>
            <a:ext cx="26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ms ODF interaction time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9127430" y="2264291"/>
            <a:ext cx="2244584" cy="164849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84565" y="2334186"/>
            <a:ext cx="877692" cy="2046428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63" y="3441026"/>
            <a:ext cx="504260" cy="53307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V="1">
            <a:off x="5233158" y="3315423"/>
            <a:ext cx="0" cy="19912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Diamond 57"/>
          <p:cNvSpPr/>
          <p:nvPr/>
        </p:nvSpPr>
        <p:spPr>
          <a:xfrm>
            <a:off x="860882" y="4282443"/>
            <a:ext cx="4162287" cy="730223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36060" y="3519952"/>
            <a:ext cx="640080" cy="36576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62845" y="5398345"/>
            <a:ext cx="640080" cy="36576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rapezoid 60"/>
          <p:cNvSpPr>
            <a:spLocks noChangeAspect="1"/>
          </p:cNvSpPr>
          <p:nvPr/>
        </p:nvSpPr>
        <p:spPr>
          <a:xfrm rot="5400000">
            <a:off x="891751" y="4319653"/>
            <a:ext cx="728698" cy="640080"/>
          </a:xfrm>
          <a:prstGeom prst="trapezoi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 flipH="1">
            <a:off x="4363733" y="3525986"/>
            <a:ext cx="640080" cy="36576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 flipH="1">
            <a:off x="4367505" y="5398454"/>
            <a:ext cx="640080" cy="36576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rapezoid 63"/>
          <p:cNvSpPr>
            <a:spLocks/>
          </p:cNvSpPr>
          <p:nvPr/>
        </p:nvSpPr>
        <p:spPr>
          <a:xfrm rot="16200000" flipH="1">
            <a:off x="4307362" y="4303911"/>
            <a:ext cx="732992" cy="643852"/>
          </a:xfrm>
          <a:prstGeom prst="trapezoi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63494" y="4553566"/>
            <a:ext cx="1965190" cy="156553"/>
            <a:chOff x="1963494" y="4553566"/>
            <a:chExt cx="1965190" cy="156553"/>
          </a:xfrm>
        </p:grpSpPr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3778370" y="4559805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3475891" y="4558766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173412" y="4557726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870932" y="4556685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568453" y="4555645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265974" y="4554606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1963494" y="4553566"/>
              <a:ext cx="150314" cy="15031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18526" y="2682253"/>
            <a:ext cx="927705" cy="854573"/>
            <a:chOff x="1833292" y="3509430"/>
            <a:chExt cx="927705" cy="854573"/>
          </a:xfrm>
        </p:grpSpPr>
        <p:grpSp>
          <p:nvGrpSpPr>
            <p:cNvPr id="77" name="Group 76"/>
            <p:cNvGrpSpPr/>
            <p:nvPr/>
          </p:nvGrpSpPr>
          <p:grpSpPr>
            <a:xfrm>
              <a:off x="2062709" y="3750975"/>
              <a:ext cx="446397" cy="427207"/>
              <a:chOff x="571910" y="1154219"/>
              <a:chExt cx="167411" cy="160214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596132" y="1154219"/>
                <a:ext cx="143189" cy="140677"/>
                <a:chOff x="231775" y="1184276"/>
                <a:chExt cx="180975" cy="177799"/>
              </a:xfrm>
            </p:grpSpPr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31775" y="1184276"/>
                  <a:ext cx="0" cy="177799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  <a:tailEnd type="triangle" w="sm" len="sm"/>
                </a:ln>
                <a:effectLst/>
              </p:spPr>
            </p:cxnSp>
            <p:cxnSp>
              <p:nvCxnSpPr>
                <p:cNvPr id="84" name="Straight Arrow Connector 83"/>
                <p:cNvCxnSpPr/>
                <p:nvPr/>
              </p:nvCxnSpPr>
              <p:spPr>
                <a:xfrm rot="5400000" flipV="1">
                  <a:off x="323851" y="1270002"/>
                  <a:ext cx="0" cy="177799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  <a:tailEnd type="triangle" w="sm" len="sm"/>
                </a:ln>
                <a:effectLst/>
              </p:spPr>
            </p:cxnSp>
          </p:grpSp>
          <p:sp>
            <p:nvSpPr>
              <p:cNvPr id="82" name="Oval 81"/>
              <p:cNvSpPr/>
              <p:nvPr/>
            </p:nvSpPr>
            <p:spPr>
              <a:xfrm flipV="1">
                <a:off x="571910" y="1268714"/>
                <a:ext cx="45719" cy="4571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2006166" y="3509430"/>
                  <a:ext cx="2540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6166" y="3509430"/>
                  <a:ext cx="254044" cy="276999"/>
                </a:xfrm>
                <a:prstGeom prst="rect">
                  <a:avLst/>
                </a:prstGeom>
                <a:blipFill>
                  <a:blip r:embed="rId12"/>
                  <a:stretch>
                    <a:fillRect t="-26087" r="-10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1833292" y="4087004"/>
                  <a:ext cx="2682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3292" y="4087004"/>
                  <a:ext cx="268279" cy="276999"/>
                </a:xfrm>
                <a:prstGeom prst="rect">
                  <a:avLst/>
                </a:prstGeom>
                <a:blipFill>
                  <a:blip r:embed="rId13"/>
                  <a:stretch>
                    <a:fillRect t="-26087" r="-6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2489320" y="3965486"/>
                  <a:ext cx="2716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320" y="3965486"/>
                  <a:ext cx="271677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6818" t="-26087" r="-72727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57818" y="3056891"/>
                <a:ext cx="394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818" y="3056891"/>
                <a:ext cx="394659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/>
          <p:cNvGrpSpPr/>
          <p:nvPr/>
        </p:nvGrpSpPr>
        <p:grpSpPr>
          <a:xfrm>
            <a:off x="4669819" y="3324947"/>
            <a:ext cx="570659" cy="336373"/>
            <a:chOff x="6442076" y="1565126"/>
            <a:chExt cx="568325" cy="336373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6452350" y="1565126"/>
              <a:ext cx="0" cy="33637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>
              <a:off x="6442076" y="1565126"/>
              <a:ext cx="568325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4" name="Straight Connector 3"/>
          <p:cNvCxnSpPr/>
          <p:nvPr/>
        </p:nvCxnSpPr>
        <p:spPr>
          <a:xfrm flipV="1">
            <a:off x="3340659" y="1744135"/>
            <a:ext cx="0" cy="7704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290189" y="1678390"/>
                <a:ext cx="394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189" y="1678390"/>
                <a:ext cx="394659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894161" y="5095531"/>
            <a:ext cx="12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 mode</a:t>
            </a: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11405044" y="4647554"/>
            <a:ext cx="115026" cy="4479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513022" y="2791627"/>
            <a:ext cx="12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 mode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>
          <a:xfrm flipH="1" flipV="1">
            <a:off x="9023905" y="2343650"/>
            <a:ext cx="115026" cy="4479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663720" y="4930310"/>
                <a:ext cx="3249737" cy="356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ODF Difference 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(kHz)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720" y="4930310"/>
                <a:ext cx="3249737" cy="356828"/>
              </a:xfrm>
              <a:prstGeom prst="rect">
                <a:avLst/>
              </a:prstGeom>
              <a:blipFill>
                <a:blip r:embed="rId17"/>
                <a:stretch>
                  <a:fillRect l="-1501" t="-10345" r="-4690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3.33333E-6 0.059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5903 L 3.33333E-6 -0.05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5417 L 3.33333E-6 0.0590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5902 L 3.33333E-6 -0.05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5416 L 3.33333E-6 0.0590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3" grpId="0"/>
      <p:bldP spid="5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19145" y="829569"/>
            <a:ext cx="7824215" cy="5224110"/>
            <a:chOff x="5992365" y="2191894"/>
            <a:chExt cx="6490621" cy="43270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365" y="2191894"/>
              <a:ext cx="6490621" cy="43270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8476917" y="2209189"/>
                  <a:ext cx="1521516" cy="385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=500</m:t>
                      </m:r>
                    </m:oMath>
                  </a14:m>
                  <a:r>
                    <a:rPr lang="en-US" dirty="0"/>
                    <a:t> pm</a:t>
                  </a: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6917" y="2209189"/>
                  <a:ext cx="1521516" cy="385109"/>
                </a:xfrm>
                <a:prstGeom prst="rect">
                  <a:avLst/>
                </a:prstGeom>
                <a:blipFill>
                  <a:blip r:embed="rId4"/>
                  <a:stretch>
                    <a:fillRect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541349" y="163690"/>
            <a:ext cx="6729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Lineshape is well understood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70" y="8454931"/>
            <a:ext cx="8577430" cy="6938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69" y="8035883"/>
            <a:ext cx="3428571" cy="419048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309775" y="829569"/>
            <a:ext cx="7853400" cy="5241423"/>
            <a:chOff x="101818" y="2141381"/>
            <a:chExt cx="6224710" cy="41544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8" y="2145997"/>
              <a:ext cx="6224710" cy="41498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454696" y="2141381"/>
                  <a:ext cx="1510674" cy="358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4696" y="2141381"/>
                  <a:ext cx="1510674" cy="3587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6848" y="7362825"/>
                <a:ext cx="25101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48" y="7362825"/>
                <a:ext cx="2510111" cy="461665"/>
              </a:xfrm>
              <a:prstGeom prst="rect">
                <a:avLst/>
              </a:prstGeom>
              <a:blipFill>
                <a:blip r:embed="rId9"/>
                <a:stretch>
                  <a:fillRect l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81327"/>
            <a:ext cx="3724795" cy="7811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23650" y="6476237"/>
            <a:ext cx="374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Gilmore </a:t>
            </a:r>
            <a:r>
              <a:rPr lang="en-US" sz="1600" i="1" dirty="0">
                <a:solidFill>
                  <a:schemeClr val="bg1"/>
                </a:solidFill>
              </a:rPr>
              <a:t>et al.</a:t>
            </a:r>
            <a:r>
              <a:rPr lang="en-US" sz="1600" dirty="0">
                <a:solidFill>
                  <a:schemeClr val="bg1"/>
                </a:solidFill>
              </a:rPr>
              <a:t>, PRL </a:t>
            </a:r>
            <a:r>
              <a:rPr lang="en-US" sz="1600" b="1" dirty="0">
                <a:solidFill>
                  <a:schemeClr val="bg1"/>
                </a:solidFill>
              </a:rPr>
              <a:t>118</a:t>
            </a:r>
            <a:r>
              <a:rPr lang="en-US" sz="1600" dirty="0">
                <a:solidFill>
                  <a:schemeClr val="bg1"/>
                </a:solidFill>
              </a:rPr>
              <a:t>, 263602 (2017).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4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86722" y="833659"/>
            <a:ext cx="2030058" cy="2976207"/>
            <a:chOff x="4986722" y="833659"/>
            <a:chExt cx="2030058" cy="2976207"/>
          </a:xfrm>
        </p:grpSpPr>
        <p:grpSp>
          <p:nvGrpSpPr>
            <p:cNvPr id="68" name="Group 67"/>
            <p:cNvGrpSpPr/>
            <p:nvPr/>
          </p:nvGrpSpPr>
          <p:grpSpPr>
            <a:xfrm>
              <a:off x="4986722" y="833659"/>
              <a:ext cx="2030058" cy="2030058"/>
              <a:chOff x="1055502" y="1799028"/>
              <a:chExt cx="2279534" cy="2279534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5502" y="1799028"/>
                <a:ext cx="2279534" cy="2279534"/>
              </a:xfrm>
              <a:prstGeom prst="rect">
                <a:avLst/>
              </a:prstGeom>
            </p:spPr>
          </p:pic>
          <p:cxnSp>
            <p:nvCxnSpPr>
              <p:cNvPr id="70" name="Straight Arrow Connector 69"/>
              <p:cNvCxnSpPr/>
              <p:nvPr/>
            </p:nvCxnSpPr>
            <p:spPr>
              <a:xfrm flipH="1">
                <a:off x="1993106" y="2910231"/>
                <a:ext cx="231136" cy="20444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Arrow Connector 74"/>
            <p:cNvCxnSpPr/>
            <p:nvPr/>
          </p:nvCxnSpPr>
          <p:spPr>
            <a:xfrm flipH="1">
              <a:off x="5072587" y="2503403"/>
              <a:ext cx="891483" cy="13064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181" y="2097505"/>
            <a:ext cx="6355779" cy="42371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565927" y="4043199"/>
            <a:ext cx="2932059" cy="1714740"/>
          </a:xfrm>
          <a:custGeom>
            <a:avLst/>
            <a:gdLst>
              <a:gd name="connsiteX0" fmla="*/ 529112 w 3031512"/>
              <a:gd name="connsiteY0" fmla="*/ 35859 h 1801906"/>
              <a:gd name="connsiteX1" fmla="*/ 529112 w 3031512"/>
              <a:gd name="connsiteY1" fmla="*/ 35859 h 1801906"/>
              <a:gd name="connsiteX2" fmla="*/ 457394 w 3031512"/>
              <a:gd name="connsiteY2" fmla="*/ 80682 h 1801906"/>
              <a:gd name="connsiteX3" fmla="*/ 439465 w 3031512"/>
              <a:gd name="connsiteY3" fmla="*/ 98612 h 1801906"/>
              <a:gd name="connsiteX4" fmla="*/ 421535 w 3031512"/>
              <a:gd name="connsiteY4" fmla="*/ 152400 h 1801906"/>
              <a:gd name="connsiteX5" fmla="*/ 385676 w 3031512"/>
              <a:gd name="connsiteY5" fmla="*/ 197223 h 1801906"/>
              <a:gd name="connsiteX6" fmla="*/ 367747 w 3031512"/>
              <a:gd name="connsiteY6" fmla="*/ 224118 h 1801906"/>
              <a:gd name="connsiteX7" fmla="*/ 331888 w 3031512"/>
              <a:gd name="connsiteY7" fmla="*/ 242047 h 1801906"/>
              <a:gd name="connsiteX8" fmla="*/ 304994 w 3031512"/>
              <a:gd name="connsiteY8" fmla="*/ 268941 h 1801906"/>
              <a:gd name="connsiteX9" fmla="*/ 242241 w 3031512"/>
              <a:gd name="connsiteY9" fmla="*/ 286870 h 1801906"/>
              <a:gd name="connsiteX10" fmla="*/ 206382 w 3031512"/>
              <a:gd name="connsiteY10" fmla="*/ 304800 h 1801906"/>
              <a:gd name="connsiteX11" fmla="*/ 143629 w 3031512"/>
              <a:gd name="connsiteY11" fmla="*/ 349623 h 1801906"/>
              <a:gd name="connsiteX12" fmla="*/ 107770 w 3031512"/>
              <a:gd name="connsiteY12" fmla="*/ 403412 h 1801906"/>
              <a:gd name="connsiteX13" fmla="*/ 89841 w 3031512"/>
              <a:gd name="connsiteY13" fmla="*/ 430306 h 1801906"/>
              <a:gd name="connsiteX14" fmla="*/ 80876 w 3031512"/>
              <a:gd name="connsiteY14" fmla="*/ 493059 h 1801906"/>
              <a:gd name="connsiteX15" fmla="*/ 62947 w 3031512"/>
              <a:gd name="connsiteY15" fmla="*/ 519953 h 1801906"/>
              <a:gd name="connsiteX16" fmla="*/ 36053 w 3031512"/>
              <a:gd name="connsiteY16" fmla="*/ 636494 h 1801906"/>
              <a:gd name="connsiteX17" fmla="*/ 27088 w 3031512"/>
              <a:gd name="connsiteY17" fmla="*/ 663388 h 1801906"/>
              <a:gd name="connsiteX18" fmla="*/ 9159 w 3031512"/>
              <a:gd name="connsiteY18" fmla="*/ 699247 h 1801906"/>
              <a:gd name="connsiteX19" fmla="*/ 18123 w 3031512"/>
              <a:gd name="connsiteY19" fmla="*/ 950259 h 1801906"/>
              <a:gd name="connsiteX20" fmla="*/ 45018 w 3031512"/>
              <a:gd name="connsiteY20" fmla="*/ 1030941 h 1801906"/>
              <a:gd name="connsiteX21" fmla="*/ 53982 w 3031512"/>
              <a:gd name="connsiteY21" fmla="*/ 1057835 h 1801906"/>
              <a:gd name="connsiteX22" fmla="*/ 62947 w 3031512"/>
              <a:gd name="connsiteY22" fmla="*/ 1084729 h 1801906"/>
              <a:gd name="connsiteX23" fmla="*/ 71912 w 3031512"/>
              <a:gd name="connsiteY23" fmla="*/ 1120588 h 1801906"/>
              <a:gd name="connsiteX24" fmla="*/ 107770 w 3031512"/>
              <a:gd name="connsiteY24" fmla="*/ 1255059 h 1801906"/>
              <a:gd name="connsiteX25" fmla="*/ 125700 w 3031512"/>
              <a:gd name="connsiteY25" fmla="*/ 1299882 h 1801906"/>
              <a:gd name="connsiteX26" fmla="*/ 161559 w 3031512"/>
              <a:gd name="connsiteY26" fmla="*/ 1335741 h 1801906"/>
              <a:gd name="connsiteX27" fmla="*/ 179488 w 3031512"/>
              <a:gd name="connsiteY27" fmla="*/ 1362635 h 1801906"/>
              <a:gd name="connsiteX28" fmla="*/ 206382 w 3031512"/>
              <a:gd name="connsiteY28" fmla="*/ 1371600 h 1801906"/>
              <a:gd name="connsiteX29" fmla="*/ 251206 w 3031512"/>
              <a:gd name="connsiteY29" fmla="*/ 1398494 h 1801906"/>
              <a:gd name="connsiteX30" fmla="*/ 278100 w 3031512"/>
              <a:gd name="connsiteY30" fmla="*/ 1416423 h 1801906"/>
              <a:gd name="connsiteX31" fmla="*/ 358782 w 3031512"/>
              <a:gd name="connsiteY31" fmla="*/ 1443318 h 1801906"/>
              <a:gd name="connsiteX32" fmla="*/ 421535 w 3031512"/>
              <a:gd name="connsiteY32" fmla="*/ 1470212 h 1801906"/>
              <a:gd name="connsiteX33" fmla="*/ 556006 w 3031512"/>
              <a:gd name="connsiteY33" fmla="*/ 1506070 h 1801906"/>
              <a:gd name="connsiteX34" fmla="*/ 609794 w 3031512"/>
              <a:gd name="connsiteY34" fmla="*/ 1524000 h 1801906"/>
              <a:gd name="connsiteX35" fmla="*/ 636688 w 3031512"/>
              <a:gd name="connsiteY35" fmla="*/ 1532965 h 1801906"/>
              <a:gd name="connsiteX36" fmla="*/ 654618 w 3031512"/>
              <a:gd name="connsiteY36" fmla="*/ 1586753 h 1801906"/>
              <a:gd name="connsiteX37" fmla="*/ 681512 w 3031512"/>
              <a:gd name="connsiteY37" fmla="*/ 1604682 h 1801906"/>
              <a:gd name="connsiteX38" fmla="*/ 726335 w 3031512"/>
              <a:gd name="connsiteY38" fmla="*/ 1640541 h 1801906"/>
              <a:gd name="connsiteX39" fmla="*/ 762194 w 3031512"/>
              <a:gd name="connsiteY39" fmla="*/ 1703294 h 1801906"/>
              <a:gd name="connsiteX40" fmla="*/ 780123 w 3031512"/>
              <a:gd name="connsiteY40" fmla="*/ 1730188 h 1801906"/>
              <a:gd name="connsiteX41" fmla="*/ 807018 w 3031512"/>
              <a:gd name="connsiteY41" fmla="*/ 1739153 h 1801906"/>
              <a:gd name="connsiteX42" fmla="*/ 1156641 w 3031512"/>
              <a:gd name="connsiteY42" fmla="*/ 1748118 h 1801906"/>
              <a:gd name="connsiteX43" fmla="*/ 1228359 w 3031512"/>
              <a:gd name="connsiteY43" fmla="*/ 1757082 h 1801906"/>
              <a:gd name="connsiteX44" fmla="*/ 1255253 w 3031512"/>
              <a:gd name="connsiteY44" fmla="*/ 1766047 h 1801906"/>
              <a:gd name="connsiteX45" fmla="*/ 1577982 w 3031512"/>
              <a:gd name="connsiteY45" fmla="*/ 1801906 h 1801906"/>
              <a:gd name="connsiteX46" fmla="*/ 1703488 w 3031512"/>
              <a:gd name="connsiteY46" fmla="*/ 1783976 h 1801906"/>
              <a:gd name="connsiteX47" fmla="*/ 1712453 w 3031512"/>
              <a:gd name="connsiteY47" fmla="*/ 1757082 h 1801906"/>
              <a:gd name="connsiteX48" fmla="*/ 1730382 w 3031512"/>
              <a:gd name="connsiteY48" fmla="*/ 1730188 h 1801906"/>
              <a:gd name="connsiteX49" fmla="*/ 1739347 w 3031512"/>
              <a:gd name="connsiteY49" fmla="*/ 1703294 h 1801906"/>
              <a:gd name="connsiteX50" fmla="*/ 1766241 w 3031512"/>
              <a:gd name="connsiteY50" fmla="*/ 1694329 h 1801906"/>
              <a:gd name="connsiteX51" fmla="*/ 2151723 w 3031512"/>
              <a:gd name="connsiteY51" fmla="*/ 1703294 h 1801906"/>
              <a:gd name="connsiteX52" fmla="*/ 2286194 w 3031512"/>
              <a:gd name="connsiteY52" fmla="*/ 1694329 h 1801906"/>
              <a:gd name="connsiteX53" fmla="*/ 2322053 w 3031512"/>
              <a:gd name="connsiteY53" fmla="*/ 1685365 h 1801906"/>
              <a:gd name="connsiteX54" fmla="*/ 2393770 w 3031512"/>
              <a:gd name="connsiteY54" fmla="*/ 1676400 h 1801906"/>
              <a:gd name="connsiteX55" fmla="*/ 2599959 w 3031512"/>
              <a:gd name="connsiteY55" fmla="*/ 1685365 h 1801906"/>
              <a:gd name="connsiteX56" fmla="*/ 2689606 w 3031512"/>
              <a:gd name="connsiteY56" fmla="*/ 1703294 h 1801906"/>
              <a:gd name="connsiteX57" fmla="*/ 2797182 w 3031512"/>
              <a:gd name="connsiteY57" fmla="*/ 1730188 h 1801906"/>
              <a:gd name="connsiteX58" fmla="*/ 2895794 w 3031512"/>
              <a:gd name="connsiteY58" fmla="*/ 1721223 h 1801906"/>
              <a:gd name="connsiteX59" fmla="*/ 2940618 w 3031512"/>
              <a:gd name="connsiteY59" fmla="*/ 1712259 h 1801906"/>
              <a:gd name="connsiteX60" fmla="*/ 3003370 w 3031512"/>
              <a:gd name="connsiteY60" fmla="*/ 1694329 h 1801906"/>
              <a:gd name="connsiteX61" fmla="*/ 3012335 w 3031512"/>
              <a:gd name="connsiteY61" fmla="*/ 1541929 h 1801906"/>
              <a:gd name="connsiteX62" fmla="*/ 3003370 w 3031512"/>
              <a:gd name="connsiteY62" fmla="*/ 1479176 h 1801906"/>
              <a:gd name="connsiteX63" fmla="*/ 2994406 w 3031512"/>
              <a:gd name="connsiteY63" fmla="*/ 1407459 h 1801906"/>
              <a:gd name="connsiteX64" fmla="*/ 2976476 w 3031512"/>
              <a:gd name="connsiteY64" fmla="*/ 1335741 h 1801906"/>
              <a:gd name="connsiteX65" fmla="*/ 2967512 w 3031512"/>
              <a:gd name="connsiteY65" fmla="*/ 1272988 h 1801906"/>
              <a:gd name="connsiteX66" fmla="*/ 2958547 w 3031512"/>
              <a:gd name="connsiteY66" fmla="*/ 1246094 h 1801906"/>
              <a:gd name="connsiteX67" fmla="*/ 2949582 w 3031512"/>
              <a:gd name="connsiteY67" fmla="*/ 1192306 h 1801906"/>
              <a:gd name="connsiteX68" fmla="*/ 2940618 w 3031512"/>
              <a:gd name="connsiteY68" fmla="*/ 968188 h 1801906"/>
              <a:gd name="connsiteX69" fmla="*/ 2958547 w 3031512"/>
              <a:gd name="connsiteY69" fmla="*/ 699247 h 1801906"/>
              <a:gd name="connsiteX70" fmla="*/ 2967512 w 3031512"/>
              <a:gd name="connsiteY70" fmla="*/ 654423 h 1801906"/>
              <a:gd name="connsiteX71" fmla="*/ 2958547 w 3031512"/>
              <a:gd name="connsiteY71" fmla="*/ 242047 h 1801906"/>
              <a:gd name="connsiteX72" fmla="*/ 2940618 w 3031512"/>
              <a:gd name="connsiteY72" fmla="*/ 188259 h 1801906"/>
              <a:gd name="connsiteX73" fmla="*/ 2922688 w 3031512"/>
              <a:gd name="connsiteY73" fmla="*/ 152400 h 1801906"/>
              <a:gd name="connsiteX74" fmla="*/ 2913723 w 3031512"/>
              <a:gd name="connsiteY74" fmla="*/ 125506 h 1801906"/>
              <a:gd name="connsiteX75" fmla="*/ 2877865 w 3031512"/>
              <a:gd name="connsiteY75" fmla="*/ 62753 h 1801906"/>
              <a:gd name="connsiteX76" fmla="*/ 2868900 w 3031512"/>
              <a:gd name="connsiteY76" fmla="*/ 35859 h 1801906"/>
              <a:gd name="connsiteX77" fmla="*/ 2815112 w 3031512"/>
              <a:gd name="connsiteY77" fmla="*/ 26894 h 1801906"/>
              <a:gd name="connsiteX78" fmla="*/ 2573065 w 3031512"/>
              <a:gd name="connsiteY78" fmla="*/ 35859 h 1801906"/>
              <a:gd name="connsiteX79" fmla="*/ 2393770 w 3031512"/>
              <a:gd name="connsiteY79" fmla="*/ 53788 h 1801906"/>
              <a:gd name="connsiteX80" fmla="*/ 1990359 w 3031512"/>
              <a:gd name="connsiteY80" fmla="*/ 35859 h 1801906"/>
              <a:gd name="connsiteX81" fmla="*/ 1882782 w 3031512"/>
              <a:gd name="connsiteY81" fmla="*/ 26894 h 1801906"/>
              <a:gd name="connsiteX82" fmla="*/ 1757276 w 3031512"/>
              <a:gd name="connsiteY82" fmla="*/ 8965 h 1801906"/>
              <a:gd name="connsiteX83" fmla="*/ 1533159 w 3031512"/>
              <a:gd name="connsiteY83" fmla="*/ 0 h 1801906"/>
              <a:gd name="connsiteX84" fmla="*/ 968382 w 3031512"/>
              <a:gd name="connsiteY84" fmla="*/ 8965 h 1801906"/>
              <a:gd name="connsiteX85" fmla="*/ 923559 w 3031512"/>
              <a:gd name="connsiteY85" fmla="*/ 17929 h 1801906"/>
              <a:gd name="connsiteX86" fmla="*/ 851841 w 3031512"/>
              <a:gd name="connsiteY86" fmla="*/ 53788 h 1801906"/>
              <a:gd name="connsiteX87" fmla="*/ 582900 w 3031512"/>
              <a:gd name="connsiteY87" fmla="*/ 44823 h 1801906"/>
              <a:gd name="connsiteX88" fmla="*/ 529112 w 3031512"/>
              <a:gd name="connsiteY88" fmla="*/ 35859 h 180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031512" h="1801906">
                <a:moveTo>
                  <a:pt x="529112" y="35859"/>
                </a:moveTo>
                <a:lnTo>
                  <a:pt x="529112" y="35859"/>
                </a:lnTo>
                <a:cubicBezTo>
                  <a:pt x="505206" y="50800"/>
                  <a:pt x="480489" y="64516"/>
                  <a:pt x="457394" y="80682"/>
                </a:cubicBezTo>
                <a:cubicBezTo>
                  <a:pt x="450470" y="85529"/>
                  <a:pt x="443245" y="91052"/>
                  <a:pt x="439465" y="98612"/>
                </a:cubicBezTo>
                <a:cubicBezTo>
                  <a:pt x="431013" y="115516"/>
                  <a:pt x="432018" y="136675"/>
                  <a:pt x="421535" y="152400"/>
                </a:cubicBezTo>
                <a:cubicBezTo>
                  <a:pt x="366344" y="235187"/>
                  <a:pt x="436778" y="133346"/>
                  <a:pt x="385676" y="197223"/>
                </a:cubicBezTo>
                <a:cubicBezTo>
                  <a:pt x="378945" y="205636"/>
                  <a:pt x="376024" y="217220"/>
                  <a:pt x="367747" y="224118"/>
                </a:cubicBezTo>
                <a:cubicBezTo>
                  <a:pt x="357481" y="232673"/>
                  <a:pt x="343841" y="236071"/>
                  <a:pt x="331888" y="242047"/>
                </a:cubicBezTo>
                <a:cubicBezTo>
                  <a:pt x="322923" y="251012"/>
                  <a:pt x="315543" y="261908"/>
                  <a:pt x="304994" y="268941"/>
                </a:cubicBezTo>
                <a:cubicBezTo>
                  <a:pt x="297275" y="274087"/>
                  <a:pt x="247027" y="285674"/>
                  <a:pt x="242241" y="286870"/>
                </a:cubicBezTo>
                <a:cubicBezTo>
                  <a:pt x="230288" y="292847"/>
                  <a:pt x="218064" y="298310"/>
                  <a:pt x="206382" y="304800"/>
                </a:cubicBezTo>
                <a:cubicBezTo>
                  <a:pt x="184018" y="317225"/>
                  <a:pt x="159470" y="328502"/>
                  <a:pt x="143629" y="349623"/>
                </a:cubicBezTo>
                <a:cubicBezTo>
                  <a:pt x="130700" y="366862"/>
                  <a:pt x="119723" y="385482"/>
                  <a:pt x="107770" y="403412"/>
                </a:cubicBezTo>
                <a:lnTo>
                  <a:pt x="89841" y="430306"/>
                </a:lnTo>
                <a:cubicBezTo>
                  <a:pt x="86853" y="451224"/>
                  <a:pt x="86948" y="472820"/>
                  <a:pt x="80876" y="493059"/>
                </a:cubicBezTo>
                <a:cubicBezTo>
                  <a:pt x="77780" y="503379"/>
                  <a:pt x="66161" y="509669"/>
                  <a:pt x="62947" y="519953"/>
                </a:cubicBezTo>
                <a:cubicBezTo>
                  <a:pt x="51055" y="558006"/>
                  <a:pt x="45722" y="597816"/>
                  <a:pt x="36053" y="636494"/>
                </a:cubicBezTo>
                <a:cubicBezTo>
                  <a:pt x="33761" y="645661"/>
                  <a:pt x="30810" y="654702"/>
                  <a:pt x="27088" y="663388"/>
                </a:cubicBezTo>
                <a:cubicBezTo>
                  <a:pt x="21824" y="675671"/>
                  <a:pt x="15135" y="687294"/>
                  <a:pt x="9159" y="699247"/>
                </a:cubicBezTo>
                <a:cubicBezTo>
                  <a:pt x="-856" y="819427"/>
                  <a:pt x="-8221" y="818540"/>
                  <a:pt x="18123" y="950259"/>
                </a:cubicBezTo>
                <a:cubicBezTo>
                  <a:pt x="23683" y="978057"/>
                  <a:pt x="36053" y="1004047"/>
                  <a:pt x="45018" y="1030941"/>
                </a:cubicBezTo>
                <a:lnTo>
                  <a:pt x="53982" y="1057835"/>
                </a:lnTo>
                <a:cubicBezTo>
                  <a:pt x="56970" y="1066800"/>
                  <a:pt x="60655" y="1075562"/>
                  <a:pt x="62947" y="1084729"/>
                </a:cubicBezTo>
                <a:lnTo>
                  <a:pt x="71912" y="1120588"/>
                </a:lnTo>
                <a:cubicBezTo>
                  <a:pt x="84637" y="1235123"/>
                  <a:pt x="67628" y="1166748"/>
                  <a:pt x="107770" y="1255059"/>
                </a:cubicBezTo>
                <a:cubicBezTo>
                  <a:pt x="114429" y="1269709"/>
                  <a:pt x="116774" y="1286493"/>
                  <a:pt x="125700" y="1299882"/>
                </a:cubicBezTo>
                <a:cubicBezTo>
                  <a:pt x="135077" y="1313947"/>
                  <a:pt x="152182" y="1321676"/>
                  <a:pt x="161559" y="1335741"/>
                </a:cubicBezTo>
                <a:cubicBezTo>
                  <a:pt x="167535" y="1344706"/>
                  <a:pt x="171075" y="1355904"/>
                  <a:pt x="179488" y="1362635"/>
                </a:cubicBezTo>
                <a:cubicBezTo>
                  <a:pt x="186867" y="1368538"/>
                  <a:pt x="197930" y="1367374"/>
                  <a:pt x="206382" y="1371600"/>
                </a:cubicBezTo>
                <a:cubicBezTo>
                  <a:pt x="221967" y="1379392"/>
                  <a:pt x="236430" y="1389259"/>
                  <a:pt x="251206" y="1398494"/>
                </a:cubicBezTo>
                <a:cubicBezTo>
                  <a:pt x="260342" y="1404204"/>
                  <a:pt x="268155" y="1412279"/>
                  <a:pt x="278100" y="1416423"/>
                </a:cubicBezTo>
                <a:cubicBezTo>
                  <a:pt x="304268" y="1427327"/>
                  <a:pt x="335194" y="1427593"/>
                  <a:pt x="358782" y="1443318"/>
                </a:cubicBezTo>
                <a:cubicBezTo>
                  <a:pt x="402436" y="1472420"/>
                  <a:pt x="367781" y="1453672"/>
                  <a:pt x="421535" y="1470212"/>
                </a:cubicBezTo>
                <a:cubicBezTo>
                  <a:pt x="537263" y="1505820"/>
                  <a:pt x="462841" y="1490544"/>
                  <a:pt x="556006" y="1506070"/>
                </a:cubicBezTo>
                <a:lnTo>
                  <a:pt x="609794" y="1524000"/>
                </a:lnTo>
                <a:lnTo>
                  <a:pt x="636688" y="1532965"/>
                </a:lnTo>
                <a:cubicBezTo>
                  <a:pt x="642665" y="1550894"/>
                  <a:pt x="638893" y="1576270"/>
                  <a:pt x="654618" y="1586753"/>
                </a:cubicBezTo>
                <a:cubicBezTo>
                  <a:pt x="663583" y="1592729"/>
                  <a:pt x="673099" y="1597951"/>
                  <a:pt x="681512" y="1604682"/>
                </a:cubicBezTo>
                <a:cubicBezTo>
                  <a:pt x="745381" y="1655778"/>
                  <a:pt x="643559" y="1585358"/>
                  <a:pt x="726335" y="1640541"/>
                </a:cubicBezTo>
                <a:cubicBezTo>
                  <a:pt x="770012" y="1706053"/>
                  <a:pt x="716707" y="1623690"/>
                  <a:pt x="762194" y="1703294"/>
                </a:cubicBezTo>
                <a:cubicBezTo>
                  <a:pt x="767539" y="1712649"/>
                  <a:pt x="771710" y="1723457"/>
                  <a:pt x="780123" y="1730188"/>
                </a:cubicBezTo>
                <a:cubicBezTo>
                  <a:pt x="787502" y="1736091"/>
                  <a:pt x="797579" y="1738703"/>
                  <a:pt x="807018" y="1739153"/>
                </a:cubicBezTo>
                <a:cubicBezTo>
                  <a:pt x="923465" y="1744698"/>
                  <a:pt x="1040100" y="1745130"/>
                  <a:pt x="1156641" y="1748118"/>
                </a:cubicBezTo>
                <a:cubicBezTo>
                  <a:pt x="1180547" y="1751106"/>
                  <a:pt x="1204656" y="1752772"/>
                  <a:pt x="1228359" y="1757082"/>
                </a:cubicBezTo>
                <a:cubicBezTo>
                  <a:pt x="1237656" y="1758772"/>
                  <a:pt x="1245880" y="1764845"/>
                  <a:pt x="1255253" y="1766047"/>
                </a:cubicBezTo>
                <a:cubicBezTo>
                  <a:pt x="1362613" y="1779811"/>
                  <a:pt x="1470406" y="1789953"/>
                  <a:pt x="1577982" y="1801906"/>
                </a:cubicBezTo>
                <a:cubicBezTo>
                  <a:pt x="1619817" y="1795929"/>
                  <a:pt x="1663397" y="1797340"/>
                  <a:pt x="1703488" y="1783976"/>
                </a:cubicBezTo>
                <a:cubicBezTo>
                  <a:pt x="1712453" y="1780988"/>
                  <a:pt x="1708227" y="1765534"/>
                  <a:pt x="1712453" y="1757082"/>
                </a:cubicBezTo>
                <a:cubicBezTo>
                  <a:pt x="1717271" y="1747445"/>
                  <a:pt x="1725564" y="1739825"/>
                  <a:pt x="1730382" y="1730188"/>
                </a:cubicBezTo>
                <a:cubicBezTo>
                  <a:pt x="1734608" y="1721736"/>
                  <a:pt x="1732665" y="1709976"/>
                  <a:pt x="1739347" y="1703294"/>
                </a:cubicBezTo>
                <a:cubicBezTo>
                  <a:pt x="1746029" y="1696612"/>
                  <a:pt x="1757276" y="1697317"/>
                  <a:pt x="1766241" y="1694329"/>
                </a:cubicBezTo>
                <a:cubicBezTo>
                  <a:pt x="1894735" y="1697317"/>
                  <a:pt x="2023194" y="1703294"/>
                  <a:pt x="2151723" y="1703294"/>
                </a:cubicBezTo>
                <a:cubicBezTo>
                  <a:pt x="2196646" y="1703294"/>
                  <a:pt x="2241518" y="1699032"/>
                  <a:pt x="2286194" y="1694329"/>
                </a:cubicBezTo>
                <a:cubicBezTo>
                  <a:pt x="2298447" y="1693039"/>
                  <a:pt x="2309900" y="1687390"/>
                  <a:pt x="2322053" y="1685365"/>
                </a:cubicBezTo>
                <a:cubicBezTo>
                  <a:pt x="2345817" y="1681404"/>
                  <a:pt x="2369864" y="1679388"/>
                  <a:pt x="2393770" y="1676400"/>
                </a:cubicBezTo>
                <a:cubicBezTo>
                  <a:pt x="2462500" y="1679388"/>
                  <a:pt x="2531447" y="1679137"/>
                  <a:pt x="2599959" y="1685365"/>
                </a:cubicBezTo>
                <a:cubicBezTo>
                  <a:pt x="2630308" y="1688124"/>
                  <a:pt x="2659654" y="1697678"/>
                  <a:pt x="2689606" y="1703294"/>
                </a:cubicBezTo>
                <a:cubicBezTo>
                  <a:pt x="2772380" y="1718814"/>
                  <a:pt x="2715395" y="1702926"/>
                  <a:pt x="2797182" y="1730188"/>
                </a:cubicBezTo>
                <a:cubicBezTo>
                  <a:pt x="2830053" y="1727200"/>
                  <a:pt x="2863043" y="1725317"/>
                  <a:pt x="2895794" y="1721223"/>
                </a:cubicBezTo>
                <a:cubicBezTo>
                  <a:pt x="2910914" y="1719333"/>
                  <a:pt x="2925744" y="1715564"/>
                  <a:pt x="2940618" y="1712259"/>
                </a:cubicBezTo>
                <a:cubicBezTo>
                  <a:pt x="2974381" y="1704756"/>
                  <a:pt x="2973425" y="1704311"/>
                  <a:pt x="3003370" y="1694329"/>
                </a:cubicBezTo>
                <a:cubicBezTo>
                  <a:pt x="3052469" y="1645233"/>
                  <a:pt x="3025038" y="1681658"/>
                  <a:pt x="3012335" y="1541929"/>
                </a:cubicBezTo>
                <a:cubicBezTo>
                  <a:pt x="3010422" y="1520886"/>
                  <a:pt x="3006163" y="1500121"/>
                  <a:pt x="3003370" y="1479176"/>
                </a:cubicBezTo>
                <a:cubicBezTo>
                  <a:pt x="3000186" y="1455296"/>
                  <a:pt x="2998846" y="1431138"/>
                  <a:pt x="2994406" y="1407459"/>
                </a:cubicBezTo>
                <a:cubicBezTo>
                  <a:pt x="2989865" y="1383239"/>
                  <a:pt x="2979961" y="1360135"/>
                  <a:pt x="2976476" y="1335741"/>
                </a:cubicBezTo>
                <a:cubicBezTo>
                  <a:pt x="2973488" y="1314823"/>
                  <a:pt x="2971656" y="1293708"/>
                  <a:pt x="2967512" y="1272988"/>
                </a:cubicBezTo>
                <a:cubicBezTo>
                  <a:pt x="2965659" y="1263722"/>
                  <a:pt x="2960597" y="1255319"/>
                  <a:pt x="2958547" y="1246094"/>
                </a:cubicBezTo>
                <a:cubicBezTo>
                  <a:pt x="2954604" y="1228350"/>
                  <a:pt x="2952570" y="1210235"/>
                  <a:pt x="2949582" y="1192306"/>
                </a:cubicBezTo>
                <a:cubicBezTo>
                  <a:pt x="2946594" y="1117600"/>
                  <a:pt x="2940618" y="1042954"/>
                  <a:pt x="2940618" y="968188"/>
                </a:cubicBezTo>
                <a:cubicBezTo>
                  <a:pt x="2940618" y="882448"/>
                  <a:pt x="2945101" y="786642"/>
                  <a:pt x="2958547" y="699247"/>
                </a:cubicBezTo>
                <a:cubicBezTo>
                  <a:pt x="2960864" y="684187"/>
                  <a:pt x="2964524" y="669364"/>
                  <a:pt x="2967512" y="654423"/>
                </a:cubicBezTo>
                <a:cubicBezTo>
                  <a:pt x="2964524" y="516964"/>
                  <a:pt x="2966466" y="379310"/>
                  <a:pt x="2958547" y="242047"/>
                </a:cubicBezTo>
                <a:cubicBezTo>
                  <a:pt x="2957458" y="223179"/>
                  <a:pt x="2949070" y="205163"/>
                  <a:pt x="2940618" y="188259"/>
                </a:cubicBezTo>
                <a:cubicBezTo>
                  <a:pt x="2934641" y="176306"/>
                  <a:pt x="2927952" y="164683"/>
                  <a:pt x="2922688" y="152400"/>
                </a:cubicBezTo>
                <a:cubicBezTo>
                  <a:pt x="2918966" y="143714"/>
                  <a:pt x="2917949" y="133958"/>
                  <a:pt x="2913723" y="125506"/>
                </a:cubicBezTo>
                <a:cubicBezTo>
                  <a:pt x="2868708" y="35476"/>
                  <a:pt x="2925014" y="172767"/>
                  <a:pt x="2877865" y="62753"/>
                </a:cubicBezTo>
                <a:cubicBezTo>
                  <a:pt x="2874143" y="54067"/>
                  <a:pt x="2877105" y="40547"/>
                  <a:pt x="2868900" y="35859"/>
                </a:cubicBezTo>
                <a:cubicBezTo>
                  <a:pt x="2853118" y="26841"/>
                  <a:pt x="2833041" y="29882"/>
                  <a:pt x="2815112" y="26894"/>
                </a:cubicBezTo>
                <a:lnTo>
                  <a:pt x="2573065" y="35859"/>
                </a:lnTo>
                <a:cubicBezTo>
                  <a:pt x="2529671" y="38143"/>
                  <a:pt x="2439894" y="48663"/>
                  <a:pt x="2393770" y="53788"/>
                </a:cubicBezTo>
                <a:lnTo>
                  <a:pt x="1990359" y="35859"/>
                </a:lnTo>
                <a:cubicBezTo>
                  <a:pt x="1954425" y="33968"/>
                  <a:pt x="1918528" y="31019"/>
                  <a:pt x="1882782" y="26894"/>
                </a:cubicBezTo>
                <a:cubicBezTo>
                  <a:pt x="1840800" y="22050"/>
                  <a:pt x="1799502" y="10654"/>
                  <a:pt x="1757276" y="8965"/>
                </a:cubicBezTo>
                <a:lnTo>
                  <a:pt x="1533159" y="0"/>
                </a:lnTo>
                <a:lnTo>
                  <a:pt x="968382" y="8965"/>
                </a:lnTo>
                <a:cubicBezTo>
                  <a:pt x="953152" y="9413"/>
                  <a:pt x="937780" y="12459"/>
                  <a:pt x="923559" y="17929"/>
                </a:cubicBezTo>
                <a:cubicBezTo>
                  <a:pt x="898613" y="27524"/>
                  <a:pt x="851841" y="53788"/>
                  <a:pt x="851841" y="53788"/>
                </a:cubicBezTo>
                <a:cubicBezTo>
                  <a:pt x="762194" y="50800"/>
                  <a:pt x="672433" y="50249"/>
                  <a:pt x="582900" y="44823"/>
                </a:cubicBezTo>
                <a:cubicBezTo>
                  <a:pt x="419399" y="34914"/>
                  <a:pt x="538076" y="37353"/>
                  <a:pt x="529112" y="3585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82287" y="858265"/>
            <a:ext cx="3440765" cy="4278610"/>
            <a:chOff x="482287" y="858265"/>
            <a:chExt cx="3440765" cy="4278610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482287" y="858265"/>
              <a:ext cx="1980847" cy="1980847"/>
              <a:chOff x="-704701" y="949228"/>
              <a:chExt cx="4750882" cy="4750882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04701" y="949228"/>
                <a:ext cx="4750882" cy="4750882"/>
              </a:xfrm>
              <a:prstGeom prst="rect">
                <a:avLst/>
              </a:prstGeom>
            </p:spPr>
          </p:pic>
          <p:cxnSp>
            <p:nvCxnSpPr>
              <p:cNvPr id="73" name="Straight Arrow Connector 72"/>
              <p:cNvCxnSpPr/>
              <p:nvPr/>
            </p:nvCxnSpPr>
            <p:spPr>
              <a:xfrm flipH="1">
                <a:off x="909639" y="3264694"/>
                <a:ext cx="826292" cy="70008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/>
            <p:cNvCxnSpPr/>
            <p:nvPr/>
          </p:nvCxnSpPr>
          <p:spPr>
            <a:xfrm>
              <a:off x="1499892" y="2503403"/>
              <a:ext cx="2423160" cy="26334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964606" y="1221139"/>
              <a:ext cx="726054" cy="640239"/>
              <a:chOff x="3132350" y="678509"/>
              <a:chExt cx="815280" cy="718918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 flipV="1">
                <a:off x="3483544" y="815178"/>
                <a:ext cx="0" cy="30888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3489062" y="1118554"/>
                <a:ext cx="293204" cy="84948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3261941" y="1118556"/>
                <a:ext cx="221607" cy="18914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1427" y="678509"/>
                <a:ext cx="103169" cy="103169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8392" y="1060399"/>
                <a:ext cx="109238" cy="145652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2350" y="1294258"/>
                <a:ext cx="115307" cy="103169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3743812" y="2597208"/>
                <a:ext cx="1405619" cy="355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r>
                  <a:rPr lang="en-US" dirty="0"/>
                  <a:t> pm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12" y="2597208"/>
                <a:ext cx="1405619" cy="355775"/>
              </a:xfrm>
              <a:prstGeom prst="rect">
                <a:avLst/>
              </a:prstGeom>
              <a:blipFill>
                <a:blip r:embed="rId9"/>
                <a:stretch>
                  <a:fillRect t="-8621" r="-6926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102645" y="829816"/>
            <a:ext cx="4475465" cy="2037744"/>
            <a:chOff x="7102645" y="829816"/>
            <a:chExt cx="4475465" cy="2037744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9540367" y="829816"/>
              <a:ext cx="2037743" cy="2037744"/>
              <a:chOff x="743965" y="1077251"/>
              <a:chExt cx="4750882" cy="4750882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3965" y="1077251"/>
                <a:ext cx="4750882" cy="4750882"/>
              </a:xfrm>
              <a:prstGeom prst="rect">
                <a:avLst/>
              </a:prstGeom>
            </p:spPr>
          </p:pic>
          <p:cxnSp>
            <p:nvCxnSpPr>
              <p:cNvPr id="67" name="Straight Arrow Connector 66"/>
              <p:cNvCxnSpPr/>
              <p:nvPr/>
            </p:nvCxnSpPr>
            <p:spPr>
              <a:xfrm flipV="1">
                <a:off x="3201478" y="3133725"/>
                <a:ext cx="278089" cy="23754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Straight Arrow Connector 75"/>
            <p:cNvCxnSpPr/>
            <p:nvPr/>
          </p:nvCxnSpPr>
          <p:spPr>
            <a:xfrm flipH="1">
              <a:off x="7102645" y="2005319"/>
              <a:ext cx="2753737" cy="8174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497029" y="107660"/>
            <a:ext cx="9506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Spin dephasing vs measurement strength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23650" y="6476237"/>
            <a:ext cx="374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Gilmore </a:t>
            </a:r>
            <a:r>
              <a:rPr lang="en-US" sz="1600" i="1" dirty="0">
                <a:solidFill>
                  <a:schemeClr val="bg1"/>
                </a:solidFill>
              </a:rPr>
              <a:t>et al.</a:t>
            </a:r>
            <a:r>
              <a:rPr lang="en-US" sz="1600" dirty="0">
                <a:solidFill>
                  <a:schemeClr val="bg1"/>
                </a:solidFill>
              </a:rPr>
              <a:t>, PRL </a:t>
            </a:r>
            <a:r>
              <a:rPr lang="en-US" sz="1600" b="1" dirty="0">
                <a:solidFill>
                  <a:schemeClr val="bg1"/>
                </a:solidFill>
              </a:rPr>
              <a:t>118</a:t>
            </a:r>
            <a:r>
              <a:rPr lang="en-US" sz="1600" dirty="0">
                <a:solidFill>
                  <a:schemeClr val="bg1"/>
                </a:solidFill>
              </a:rPr>
              <a:t>, 263602 (2017).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12" y="17423"/>
            <a:ext cx="10515600" cy="896657"/>
          </a:xfrm>
        </p:spPr>
        <p:txBody>
          <a:bodyPr/>
          <a:lstStyle/>
          <a:p>
            <a:r>
              <a:rPr lang="en-US" dirty="0"/>
              <a:t>Limits to sensitivity / signal-to-noise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9" y="1464777"/>
            <a:ext cx="6990327" cy="476068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95334" y="3697292"/>
            <a:ext cx="3351007" cy="780365"/>
            <a:chOff x="6901029" y="4057426"/>
            <a:chExt cx="3351007" cy="780365"/>
          </a:xfrm>
        </p:grpSpPr>
        <p:sp>
          <p:nvSpPr>
            <p:cNvPr id="9" name="Oval 8"/>
            <p:cNvSpPr/>
            <p:nvPr/>
          </p:nvSpPr>
          <p:spPr>
            <a:xfrm>
              <a:off x="6901029" y="4057426"/>
              <a:ext cx="457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6"/>
            </p:cNvCxnSpPr>
            <p:nvPr/>
          </p:nvCxnSpPr>
          <p:spPr>
            <a:xfrm>
              <a:off x="7358229" y="4286026"/>
              <a:ext cx="753037" cy="1246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734747" y="4191460"/>
              <a:ext cx="2517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 pm – smallest detected amplitude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0539" y="1464777"/>
            <a:ext cx="3174569" cy="1057423"/>
            <a:chOff x="811710" y="1679137"/>
            <a:chExt cx="3174569" cy="1057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10" y="1679137"/>
              <a:ext cx="3115110" cy="1057423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52143" y="1750438"/>
              <a:ext cx="3034136" cy="96872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20755" y="3843410"/>
            <a:ext cx="3034136" cy="982890"/>
            <a:chOff x="852197" y="4679227"/>
            <a:chExt cx="3034136" cy="9828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84" y="4690431"/>
              <a:ext cx="2953162" cy="971686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852197" y="4679227"/>
              <a:ext cx="3034136" cy="96872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419" y="3229940"/>
            <a:ext cx="4684809" cy="384721"/>
            <a:chOff x="42562" y="3290478"/>
            <a:chExt cx="4684810" cy="384721"/>
          </a:xfrm>
        </p:grpSpPr>
        <p:sp>
          <p:nvSpPr>
            <p:cNvPr id="14" name="TextBox 13"/>
            <p:cNvSpPr txBox="1"/>
            <p:nvPr/>
          </p:nvSpPr>
          <p:spPr>
            <a:xfrm>
              <a:off x="42562" y="3290478"/>
              <a:ext cx="46848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/>
                <a:t>Projection noise / spontaneous emission limit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59737" y="3675199"/>
              <a:ext cx="440389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V="1">
            <a:off x="4195787" y="3469665"/>
            <a:ext cx="2938660" cy="8100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238908" y="841418"/>
                <a:ext cx="20864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SNR limited due to noise from fluctuations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908" y="841418"/>
                <a:ext cx="2086450" cy="923330"/>
              </a:xfrm>
              <a:prstGeom prst="rect">
                <a:avLst/>
              </a:prstGeom>
              <a:blipFill>
                <a:blip r:embed="rId10"/>
                <a:stretch>
                  <a:fillRect l="-2632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H="1">
            <a:off x="9840790" y="1508864"/>
            <a:ext cx="398118" cy="467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02956" y="1199626"/>
            <a:ext cx="206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SNR for a single trial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3650" y="6476237"/>
            <a:ext cx="374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Gilmore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et al.</a:t>
            </a:r>
            <a:r>
              <a:rPr lang="en-US" sz="1600" dirty="0">
                <a:solidFill>
                  <a:schemeClr val="bg1"/>
                </a:solidFill>
              </a:rPr>
              <a:t>, PRL 118, 263602 (2017).</a:t>
            </a:r>
            <a:br>
              <a:rPr lang="en-US" sz="1600" dirty="0"/>
            </a:b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43455" y="5544586"/>
                <a:ext cx="1377237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𝒛𝒑𝒕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b="1" dirty="0"/>
                  <a:t> nm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455" y="5544586"/>
                <a:ext cx="1377237" cy="394210"/>
              </a:xfrm>
              <a:prstGeom prst="rect">
                <a:avLst/>
              </a:prstGeom>
              <a:blipFill>
                <a:blip r:embed="rId11"/>
                <a:stretch>
                  <a:fillRect t="-7813" r="-3097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16</a:t>
            </a:fld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F55AB2-3500-4889-9994-90115396A5F3}"/>
              </a:ext>
            </a:extLst>
          </p:cNvPr>
          <p:cNvSpPr/>
          <p:nvPr/>
        </p:nvSpPr>
        <p:spPr>
          <a:xfrm>
            <a:off x="8702090" y="1891528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817C6E-CB75-4BBD-AE5B-4EC123974BDE}"/>
              </a:ext>
            </a:extLst>
          </p:cNvPr>
          <p:cNvCxnSpPr>
            <a:cxnSpLocks/>
          </p:cNvCxnSpPr>
          <p:nvPr/>
        </p:nvCxnSpPr>
        <p:spPr>
          <a:xfrm>
            <a:off x="9112315" y="2287200"/>
            <a:ext cx="477104" cy="3260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3D129C7-EDF2-45AE-9BED-B86961A9BB4E}"/>
              </a:ext>
            </a:extLst>
          </p:cNvPr>
          <p:cNvSpPr txBox="1"/>
          <p:nvPr/>
        </p:nvSpPr>
        <p:spPr>
          <a:xfrm>
            <a:off x="8980263" y="2601015"/>
            <a:ext cx="251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500 pm amplitude detected with S/N = 1</a:t>
            </a:r>
          </a:p>
        </p:txBody>
      </p:sp>
    </p:spTree>
    <p:extLst>
      <p:ext uri="{BB962C8B-B14F-4D97-AF65-F5344CB8AC3E}">
        <p14:creationId xmlns:p14="http://schemas.microsoft.com/office/powerpoint/2010/main" val="28845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24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7" y="119329"/>
            <a:ext cx="10912845" cy="780183"/>
          </a:xfrm>
        </p:spPr>
        <p:txBody>
          <a:bodyPr>
            <a:noAutofit/>
          </a:bodyPr>
          <a:lstStyle/>
          <a:p>
            <a:r>
              <a:rPr lang="en-US" dirty="0"/>
              <a:t>Off-resonant amplitude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1999" y="973478"/>
                <a:ext cx="10515600" cy="5308987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2800" dirty="0"/>
                  <a:t>In the absence of thermal phonons/zero point motion, what is the limit to our measurement sensitivity?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/>
                  <a:t>50 pm – 40x smaller than the ground state wavefunction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𝒛𝒑𝒕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400" b="1" dirty="0"/>
                  <a:t> nm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dirty="0"/>
                  <a:t>Sensitivity limited by projection noise and spontaneous emission</a:t>
                </a:r>
                <a:endParaRPr lang="en-US" sz="2000" b="0" dirty="0"/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/>
                  <a:t>Single quadrature measurement</a:t>
                </a:r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1999" y="973478"/>
                <a:ext cx="10515600" cy="5308987"/>
              </a:xfrm>
              <a:blipFill>
                <a:blip r:embed="rId3"/>
                <a:stretch>
                  <a:fillRect l="-348" t="-1952" r="-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37223" y="2118870"/>
            <a:ext cx="11165151" cy="2137743"/>
            <a:chOff x="24684" y="901551"/>
            <a:chExt cx="11556396" cy="22126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50" y="901551"/>
              <a:ext cx="11371730" cy="21127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480308" y="2744872"/>
                  <a:ext cx="3363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ODF Difference Frequency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 (kHz)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308" y="2744872"/>
                  <a:ext cx="336361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630" t="-8197" r="-90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-260875" y="1636904"/>
                  <a:ext cx="9404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 (%)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60875" y="1636904"/>
                  <a:ext cx="94045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197" t="-5195" r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Connector 10"/>
          <p:cNvCxnSpPr/>
          <p:nvPr/>
        </p:nvCxnSpPr>
        <p:spPr>
          <a:xfrm flipV="1">
            <a:off x="3417927" y="3038444"/>
            <a:ext cx="0" cy="7704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7457" y="2972699"/>
                <a:ext cx="394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457" y="2972699"/>
                <a:ext cx="394659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590290" y="4085936"/>
            <a:ext cx="12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 mode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9101173" y="3637959"/>
            <a:ext cx="115026" cy="4479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1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and 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6439" y="1004960"/>
                <a:ext cx="10620165" cy="499694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Phase coherent sensing off-resonance</a:t>
                </a:r>
              </a:p>
              <a:p>
                <a:pPr lvl="1"/>
                <a:r>
                  <a:rPr lang="en-US" sz="2400" dirty="0"/>
                  <a:t>74 pm in single experimental trial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18 </m:t>
                    </m:r>
                    <m:r>
                      <m:rPr>
                        <m:sty m:val="p"/>
                      </m:rPr>
                      <a:rPr lang="en-US" sz="2400" b="0" i="1">
                        <a:latin typeface="Cambria Math" panose="02040503050406030204" pitchFamily="18" charset="0"/>
                      </a:rPr>
                      <m:t>pm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Exploit spins: squeezed states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r>
                  <a:rPr lang="en-US" sz="2800" dirty="0"/>
                  <a:t>On-resonance with COM mode</a:t>
                </a:r>
              </a:p>
              <a:p>
                <a:pPr lvl="1"/>
                <a:r>
                  <a:rPr lang="en-US" sz="2400" dirty="0"/>
                  <a:t>Enhance force and electric field sensitivities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&lt;0.5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&lt;0.5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nV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endParaRPr lang="en-US" sz="2000" dirty="0"/>
              </a:p>
              <a:p>
                <a:pPr lvl="2"/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0.5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nV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𝐻𝑧</m:t>
                            </m:r>
                          </m:e>
                        </m:rad>
                      </m:den>
                    </m:f>
                  </m:oMath>
                </a14:m>
                <a:endParaRPr lang="en-US" sz="2000" dirty="0"/>
              </a:p>
              <a:p>
                <a:pPr lvl="1"/>
                <a:r>
                  <a:rPr lang="en-US" sz="2400" dirty="0"/>
                  <a:t>Sub-Doppler cooling</a:t>
                </a:r>
              </a:p>
              <a:p>
                <a:pPr lvl="1"/>
                <a:r>
                  <a:rPr lang="en-US" sz="2400" dirty="0"/>
                  <a:t>Backaction?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439" y="1004960"/>
                <a:ext cx="10620165" cy="4996940"/>
              </a:xfrm>
              <a:blipFill>
                <a:blip r:embed="rId3"/>
                <a:stretch>
                  <a:fillRect l="-1147" t="-2805" b="-1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55" y="856100"/>
            <a:ext cx="5871543" cy="2811266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40367" y="4282068"/>
            <a:ext cx="8151633" cy="1970073"/>
            <a:chOff x="-35931" y="901551"/>
            <a:chExt cx="11617011" cy="2297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50" y="901551"/>
              <a:ext cx="11371730" cy="21127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745381" y="2829602"/>
                  <a:ext cx="3363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ODF Difference Frequency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 (kHz)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381" y="2829602"/>
                  <a:ext cx="336361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67" t="-13043" r="-44186" b="-6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 rot="16200000">
                  <a:off x="-321491" y="1773243"/>
                  <a:ext cx="940451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 (%)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21491" y="1773243"/>
                  <a:ext cx="940451" cy="369331"/>
                </a:xfrm>
                <a:prstGeom prst="rect">
                  <a:avLst/>
                </a:prstGeom>
                <a:blipFill>
                  <a:blip r:embed="rId7"/>
                  <a:stretch>
                    <a:fillRect l="-14286" t="-39655" r="-80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" name="Straight Connector 9"/>
          <p:cNvCxnSpPr/>
          <p:nvPr/>
        </p:nvCxnSpPr>
        <p:spPr>
          <a:xfrm flipV="1">
            <a:off x="10346386" y="4990690"/>
            <a:ext cx="0" cy="7704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274413" y="4910106"/>
                <a:ext cx="394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413" y="4910106"/>
                <a:ext cx="39465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766280" y="4766402"/>
            <a:ext cx="125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 mode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370127" y="5090534"/>
            <a:ext cx="819037" cy="385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3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32" y="47492"/>
            <a:ext cx="10515600" cy="840185"/>
          </a:xfrm>
        </p:spPr>
        <p:txBody>
          <a:bodyPr>
            <a:normAutofit/>
          </a:bodyPr>
          <a:lstStyle/>
          <a:p>
            <a:r>
              <a:rPr lang="en-US" dirty="0"/>
              <a:t>Coherent and incoherent phase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3790" y="1547688"/>
            <a:ext cx="5413047" cy="3389708"/>
            <a:chOff x="6745636" y="2774107"/>
            <a:chExt cx="5413047" cy="3389708"/>
          </a:xfrm>
        </p:grpSpPr>
        <p:grpSp>
          <p:nvGrpSpPr>
            <p:cNvPr id="63" name="Group 62"/>
            <p:cNvGrpSpPr/>
            <p:nvPr/>
          </p:nvGrpSpPr>
          <p:grpSpPr>
            <a:xfrm>
              <a:off x="6745636" y="2774107"/>
              <a:ext cx="2743200" cy="3245210"/>
              <a:chOff x="6442250" y="3430326"/>
              <a:chExt cx="2743200" cy="324521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2250" y="3932336"/>
                <a:ext cx="2743200" cy="2743200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7339825" y="4389980"/>
                <a:ext cx="857366" cy="756031"/>
                <a:chOff x="3132350" y="678509"/>
                <a:chExt cx="815280" cy="718918"/>
              </a:xfrm>
            </p:grpSpPr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3483544" y="815178"/>
                  <a:ext cx="0" cy="308889"/>
                </a:xfrm>
                <a:prstGeom prst="straightConnector1">
                  <a:avLst/>
                </a:prstGeom>
                <a:ln w="9525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3489062" y="1118554"/>
                  <a:ext cx="293204" cy="84948"/>
                </a:xfrm>
                <a:prstGeom prst="straightConnector1">
                  <a:avLst/>
                </a:prstGeom>
                <a:ln w="9525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3261941" y="1118556"/>
                  <a:ext cx="221607" cy="189149"/>
                </a:xfrm>
                <a:prstGeom prst="straightConnector1">
                  <a:avLst/>
                </a:prstGeom>
                <a:ln w="9525" cmpd="sng">
                  <a:headEnd type="none"/>
                  <a:tailEnd type="triangle" w="sm" len="sm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1427" y="678509"/>
                  <a:ext cx="103169" cy="103169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38392" y="1060399"/>
                  <a:ext cx="109238" cy="145652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32350" y="1294258"/>
                  <a:ext cx="115307" cy="103169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6678699" y="3430326"/>
                    <a:ext cx="2270301" cy="8309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>
                        <a:ea typeface="Cambria Math" panose="02040503050406030204" pitchFamily="18" charset="0"/>
                      </a:rPr>
                      <a:t>Phase coherent: 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8699" y="3430326"/>
                    <a:ext cx="2270301" cy="83099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021" t="-5882" r="-3217" b="-955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Arc 53"/>
              <p:cNvSpPr/>
              <p:nvPr/>
            </p:nvSpPr>
            <p:spPr>
              <a:xfrm rot="10569124">
                <a:off x="7037265" y="4576178"/>
                <a:ext cx="1781004" cy="1077387"/>
              </a:xfrm>
              <a:prstGeom prst="arc">
                <a:avLst>
                  <a:gd name="adj1" fmla="val 13272281"/>
                  <a:gd name="adj2" fmla="val 18994868"/>
                </a:avLst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7765612" y="5306412"/>
                    <a:ext cx="37414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5612" y="5306412"/>
                    <a:ext cx="37414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9415483" y="3277062"/>
              <a:ext cx="2743200" cy="2743200"/>
              <a:chOff x="1055502" y="1799028"/>
              <a:chExt cx="2279534" cy="227953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5502" y="1799028"/>
                <a:ext cx="2279534" cy="2279534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>
                <a:off x="1993106" y="2910231"/>
                <a:ext cx="231136" cy="20444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293365" y="3733761"/>
              <a:ext cx="857366" cy="756031"/>
              <a:chOff x="3132350" y="678509"/>
              <a:chExt cx="815280" cy="718918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V="1">
                <a:off x="3483544" y="815178"/>
                <a:ext cx="0" cy="30888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3489062" y="1118554"/>
                <a:ext cx="293204" cy="84948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3261941" y="1118556"/>
                <a:ext cx="221607" cy="18914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1427" y="678509"/>
                <a:ext cx="103169" cy="10316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8392" y="1060399"/>
                <a:ext cx="109238" cy="145652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2350" y="1294258"/>
                <a:ext cx="115307" cy="10316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9532027" y="5702150"/>
                  <a:ext cx="25101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2027" y="5702150"/>
                  <a:ext cx="2510111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730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9572880" y="2794747"/>
                  <a:ext cx="2477750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>
                      <a:ea typeface="Cambria Math" panose="02040503050406030204" pitchFamily="18" charset="0"/>
                    </a:rPr>
                    <a:t>Phase incoherent: </a:t>
                  </a:r>
                  <a:r>
                    <a:rPr lang="en-US" sz="2400" dirty="0"/>
                    <a:t>random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2880" y="2794747"/>
                  <a:ext cx="2477750" cy="830997"/>
                </a:xfrm>
                <a:prstGeom prst="rect">
                  <a:avLst/>
                </a:prstGeom>
                <a:blipFill>
                  <a:blip r:embed="rId11"/>
                  <a:stretch>
                    <a:fillRect l="-2211" t="-5839" r="-5405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Arc 55"/>
            <p:cNvSpPr/>
            <p:nvPr/>
          </p:nvSpPr>
          <p:spPr>
            <a:xfrm rot="10569124">
              <a:off x="10017698" y="3929671"/>
              <a:ext cx="1781004" cy="1077387"/>
            </a:xfrm>
            <a:prstGeom prst="arc">
              <a:avLst>
                <a:gd name="adj1" fmla="val 13272281"/>
                <a:gd name="adj2" fmla="val 18994868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11150731" y="4409166"/>
                  <a:ext cx="6939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0731" y="4409166"/>
                  <a:ext cx="69390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/>
            <p:cNvCxnSpPr/>
            <p:nvPr/>
          </p:nvCxnSpPr>
          <p:spPr>
            <a:xfrm flipH="1">
              <a:off x="11035854" y="4647717"/>
              <a:ext cx="194459" cy="2746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01C7A-3B8C-44FB-9D2B-8DCA640CA639}"/>
              </a:ext>
            </a:extLst>
          </p:cNvPr>
          <p:cNvGrpSpPr/>
          <p:nvPr/>
        </p:nvGrpSpPr>
        <p:grpSpPr>
          <a:xfrm>
            <a:off x="7076098" y="855090"/>
            <a:ext cx="3994362" cy="2100237"/>
            <a:chOff x="7185386" y="1199280"/>
            <a:chExt cx="3994362" cy="2100237"/>
          </a:xfrm>
        </p:grpSpPr>
        <p:grpSp>
          <p:nvGrpSpPr>
            <p:cNvPr id="40" name="Group 39"/>
            <p:cNvGrpSpPr/>
            <p:nvPr/>
          </p:nvGrpSpPr>
          <p:grpSpPr>
            <a:xfrm>
              <a:off x="7639254" y="1199280"/>
              <a:ext cx="3540494" cy="2100237"/>
              <a:chOff x="435558" y="1741041"/>
              <a:chExt cx="6369434" cy="3778378"/>
            </a:xfrm>
          </p:grpSpPr>
          <p:sp>
            <p:nvSpPr>
              <p:cNvPr id="41" name="Down Arrow 46"/>
              <p:cNvSpPr/>
              <p:nvPr/>
            </p:nvSpPr>
            <p:spPr>
              <a:xfrm rot="15600000">
                <a:off x="2869967" y="1104277"/>
                <a:ext cx="1793507" cy="6076542"/>
              </a:xfrm>
              <a:prstGeom prst="downArrow">
                <a:avLst/>
              </a:prstGeom>
              <a:solidFill>
                <a:srgbClr val="70AD47">
                  <a:alpha val="30000"/>
                </a:srgbClr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Down Arrow 45"/>
              <p:cNvSpPr/>
              <p:nvPr/>
            </p:nvSpPr>
            <p:spPr>
              <a:xfrm rot="16800000">
                <a:off x="2867146" y="1134426"/>
                <a:ext cx="1793507" cy="6060975"/>
              </a:xfrm>
              <a:prstGeom prst="downArrow">
                <a:avLst/>
              </a:prstGeom>
              <a:solidFill>
                <a:srgbClr val="70AD47">
                  <a:alpha val="30000"/>
                </a:srgbClr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Diamond 45"/>
              <p:cNvSpPr/>
              <p:nvPr/>
            </p:nvSpPr>
            <p:spPr>
              <a:xfrm>
                <a:off x="1143577" y="3702820"/>
                <a:ext cx="5102818" cy="895228"/>
              </a:xfrm>
              <a:prstGeom prst="diamond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Diamond 47"/>
              <p:cNvSpPr/>
              <p:nvPr/>
            </p:nvSpPr>
            <p:spPr>
              <a:xfrm>
                <a:off x="1150717" y="3704846"/>
                <a:ext cx="5102818" cy="895228"/>
              </a:xfrm>
              <a:prstGeom prst="diamond">
                <a:avLst/>
              </a:prstGeom>
              <a:gradFill flip="none" rotWithShape="1">
                <a:gsLst>
                  <a:gs pos="95000">
                    <a:srgbClr val="70AD47"/>
                  </a:gs>
                  <a:gs pos="50000">
                    <a:sysClr val="window" lastClr="FFFFFF">
                      <a:alpha val="0"/>
                    </a:sysClr>
                  </a:gs>
                  <a:gs pos="20000">
                    <a:srgbClr val="5B9BD5">
                      <a:lumMod val="5000"/>
                      <a:lumOff val="95000"/>
                      <a:alpha val="0"/>
                    </a:srgbClr>
                  </a:gs>
                  <a:gs pos="5000">
                    <a:srgbClr val="70AD47"/>
                  </a:gs>
                  <a:gs pos="35000">
                    <a:srgbClr val="70AD47"/>
                  </a:gs>
                  <a:gs pos="80000">
                    <a:sysClr val="window" lastClr="FFFFFF">
                      <a:alpha val="0"/>
                    </a:sysClr>
                  </a:gs>
                  <a:gs pos="65000">
                    <a:srgbClr val="70AD47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235743" y="2768033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268580" y="5070876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Trapezoid 50"/>
              <p:cNvSpPr>
                <a:spLocks noChangeAspect="1"/>
              </p:cNvSpPr>
              <p:nvPr/>
            </p:nvSpPr>
            <p:spPr>
              <a:xfrm rot="5400000">
                <a:off x="1181422" y="3748438"/>
                <a:ext cx="893358" cy="784716"/>
              </a:xfrm>
              <a:prstGeom prst="trapezoid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 flipH="1">
                <a:off x="5437950" y="2775430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 flipH="1">
                <a:off x="5442574" y="5071010"/>
                <a:ext cx="784716" cy="44840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Trapezoid 56"/>
              <p:cNvSpPr>
                <a:spLocks/>
              </p:cNvSpPr>
              <p:nvPr/>
            </p:nvSpPr>
            <p:spPr>
              <a:xfrm rot="16200000" flipH="1">
                <a:off x="5368841" y="3729139"/>
                <a:ext cx="898622" cy="789340"/>
              </a:xfrm>
              <a:prstGeom prst="trapezoid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3713692" y="2913900"/>
                <a:ext cx="323703" cy="591611"/>
                <a:chOff x="845530" y="349250"/>
                <a:chExt cx="99022" cy="180976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 flipV="1">
                  <a:off x="845530" y="349250"/>
                  <a:ext cx="0" cy="18097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  <a:tailEnd type="triangle" w="sm" len="sm"/>
                </a:ln>
                <a:effectLst/>
              </p:spPr>
            </p:cxnSp>
            <p:pic>
              <p:nvPicPr>
                <p:cNvPr id="71" name="Picture 70" descr="latex-image-1.pdf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163" y="400050"/>
                  <a:ext cx="77389" cy="99500"/>
                </a:xfrm>
                <a:prstGeom prst="rect">
                  <a:avLst/>
                </a:prstGeom>
              </p:spPr>
            </p:pic>
          </p:grp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720315" y="4042856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349487" y="4041582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3978658" y="4040307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3607828" y="4039031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3237000" y="4037756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866171" y="4036482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2495341" y="4035207"/>
                <a:ext cx="184280" cy="1842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35558" y="1741041"/>
                <a:ext cx="115" cy="498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anose="02070309020205020404" pitchFamily="49" charset="0"/>
                </a:endParaRP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386" y="1646998"/>
              <a:ext cx="504260" cy="533075"/>
            </a:xfrm>
            <a:prstGeom prst="rect">
              <a:avLst/>
            </a:prstGeom>
          </p:spPr>
        </p:pic>
        <p:cxnSp>
          <p:nvCxnSpPr>
            <p:cNvPr id="73" name="Straight Connector 72"/>
            <p:cNvCxnSpPr>
              <a:endCxn id="49" idx="1"/>
            </p:cNvCxnSpPr>
            <p:nvPr/>
          </p:nvCxnSpPr>
          <p:spPr>
            <a:xfrm>
              <a:off x="7621576" y="1894766"/>
              <a:ext cx="4624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7621576" y="1547688"/>
                  <a:ext cx="42315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1576" y="1547688"/>
                  <a:ext cx="42315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/>
          <p:cNvGrpSpPr/>
          <p:nvPr/>
        </p:nvGrpSpPr>
        <p:grpSpPr>
          <a:xfrm>
            <a:off x="6356917" y="3735956"/>
            <a:ext cx="5665366" cy="1197764"/>
            <a:chOff x="2549230" y="2894372"/>
            <a:chExt cx="6480150" cy="1079672"/>
          </a:xfrm>
        </p:grpSpPr>
        <p:sp>
          <p:nvSpPr>
            <p:cNvPr id="77" name="Rounded Rectangle 10"/>
            <p:cNvSpPr/>
            <p:nvPr/>
          </p:nvSpPr>
          <p:spPr>
            <a:xfrm>
              <a:off x="2549230" y="2913102"/>
              <a:ext cx="6480150" cy="10587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2802990" y="2894372"/>
                  <a:ext cx="6025687" cy="107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ea typeface="Cambria Math" panose="02040503050406030204" pitchFamily="18" charset="0"/>
                    </a:rPr>
                    <a:t>Frequency shift: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dirty="0">
                    <a:ea typeface="Cambria Math" panose="02040503050406030204" pitchFamily="18" charset="0"/>
                  </a:endParaRPr>
                </a:p>
                <a:p>
                  <a:pPr algn="ctr"/>
                  <a:r>
                    <a:rPr lang="en-US" sz="2400" dirty="0">
                      <a:ea typeface="Cambria Math" panose="02040503050406030204" pitchFamily="18" charset="0"/>
                    </a:rPr>
                    <a:t>Angle: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a14:m>
                  <a:endParaRPr lang="en-US" sz="240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990" y="2894372"/>
                  <a:ext cx="6025687" cy="1079672"/>
                </a:xfrm>
                <a:prstGeom prst="rect">
                  <a:avLst/>
                </a:prstGeom>
                <a:blipFill>
                  <a:blip r:embed="rId17"/>
                  <a:stretch>
                    <a:fillRect l="-1389" b="-3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19</a:t>
            </a:fld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21AAADD-CDFE-4435-A80F-EF87C77CD2A8}"/>
              </a:ext>
            </a:extLst>
          </p:cNvPr>
          <p:cNvSpPr txBox="1"/>
          <p:nvPr/>
        </p:nvSpPr>
        <p:spPr>
          <a:xfrm>
            <a:off x="2358263" y="5478889"/>
            <a:ext cx="7753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Phase incoherent: measured </a:t>
            </a:r>
            <a:r>
              <a:rPr lang="en-US" sz="2000" b="1" dirty="0"/>
              <a:t>500 pm displacement </a:t>
            </a:r>
            <a:r>
              <a:rPr lang="en-US" sz="2000" dirty="0"/>
              <a:t>in a single shot</a:t>
            </a:r>
          </a:p>
          <a:p>
            <a:pPr algn="ctr"/>
            <a:r>
              <a:rPr lang="en-US" sz="2000" dirty="0"/>
              <a:t>Phase coherent projection: measure </a:t>
            </a:r>
            <a:r>
              <a:rPr lang="en-US" sz="2000" b="1" dirty="0"/>
              <a:t>75 pm displacement </a:t>
            </a:r>
            <a:r>
              <a:rPr lang="en-US" sz="2000" dirty="0"/>
              <a:t>in a single shot</a:t>
            </a:r>
          </a:p>
        </p:txBody>
      </p:sp>
    </p:spTree>
    <p:extLst>
      <p:ext uri="{BB962C8B-B14F-4D97-AF65-F5344CB8AC3E}">
        <p14:creationId xmlns:p14="http://schemas.microsoft.com/office/powerpoint/2010/main" val="40031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8AC7-A5CB-4A8F-9BBA-ECF5466D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Quantum sensing with trapped 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EF6644-3DD1-4907-BFBA-B2FAC6943D70}"/>
              </a:ext>
            </a:extLst>
          </p:cNvPr>
          <p:cNvSpPr/>
          <p:nvPr/>
        </p:nvSpPr>
        <p:spPr>
          <a:xfrm>
            <a:off x="8881557" y="3989170"/>
            <a:ext cx="2382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More is better!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5D95B-A641-4EC1-8CEF-31E2E5C2BFAD}"/>
              </a:ext>
            </a:extLst>
          </p:cNvPr>
          <p:cNvGrpSpPr/>
          <p:nvPr/>
        </p:nvGrpSpPr>
        <p:grpSpPr>
          <a:xfrm>
            <a:off x="7900685" y="4839374"/>
            <a:ext cx="4272518" cy="946988"/>
            <a:chOff x="2456147" y="5259261"/>
            <a:chExt cx="4272518" cy="9469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FFE6D6-E259-437F-B9B6-5CF6C683CD5E}"/>
                </a:ext>
              </a:extLst>
            </p:cNvPr>
            <p:cNvSpPr txBox="1"/>
            <p:nvPr/>
          </p:nvSpPr>
          <p:spPr>
            <a:xfrm>
              <a:off x="2456147" y="5259261"/>
              <a:ext cx="29354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Less projection noise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Smaller zero-point motion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E998B6F6-B4ED-4385-BC43-C552FD840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3994" y="5305283"/>
              <a:ext cx="399608" cy="900966"/>
            </a:xfrm>
            <a:prstGeom prst="rightBrace">
              <a:avLst>
                <a:gd name="adj1" fmla="val 8333"/>
                <a:gd name="adj2" fmla="val 50987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FA14303-3959-4958-A00E-4EFFEFD848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62596" y="5392333"/>
                  <a:ext cx="1066069" cy="7268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kern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2800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FA14303-3959-4958-A00E-4EFFEFD848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2596" y="5392333"/>
                  <a:ext cx="1066069" cy="72686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169940-5946-490B-A8BA-DD45A2AD6AF6}"/>
              </a:ext>
            </a:extLst>
          </p:cNvPr>
          <p:cNvSpPr txBox="1"/>
          <p:nvPr/>
        </p:nvSpPr>
        <p:spPr>
          <a:xfrm>
            <a:off x="1216523" y="1079472"/>
            <a:ext cx="1026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Control spin and motional degrees of freedom of individual atoms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B02741-C91B-42E7-8FC9-6145DD45B007}"/>
              </a:ext>
            </a:extLst>
          </p:cNvPr>
          <p:cNvSpPr/>
          <p:nvPr/>
        </p:nvSpPr>
        <p:spPr>
          <a:xfrm>
            <a:off x="9613596" y="2512448"/>
            <a:ext cx="1194797" cy="343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82E936-A24C-43E7-8D79-6BC76223C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803" y="1745850"/>
            <a:ext cx="703086" cy="1114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DE881A-90A3-454B-8CEE-C7490770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557" y="1827256"/>
            <a:ext cx="2602732" cy="92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ADB78-F0E8-4B28-8E81-B769B11BC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584" y="2767089"/>
            <a:ext cx="1095375" cy="1028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34C1EE0-3765-4A57-875D-1C35FA1FBE33}"/>
              </a:ext>
            </a:extLst>
          </p:cNvPr>
          <p:cNvGrpSpPr/>
          <p:nvPr/>
        </p:nvGrpSpPr>
        <p:grpSpPr>
          <a:xfrm>
            <a:off x="461987" y="2761241"/>
            <a:ext cx="2676122" cy="1650790"/>
            <a:chOff x="4303513" y="2744162"/>
            <a:chExt cx="2676122" cy="16507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770257-AB63-4179-BF77-8D22A3C67DF1}"/>
                </a:ext>
              </a:extLst>
            </p:cNvPr>
            <p:cNvGrpSpPr/>
            <p:nvPr/>
          </p:nvGrpSpPr>
          <p:grpSpPr>
            <a:xfrm>
              <a:off x="4303513" y="3005126"/>
              <a:ext cx="2011366" cy="1118875"/>
              <a:chOff x="5669118" y="5389959"/>
              <a:chExt cx="1509486" cy="1167073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379761A-8E3B-4EE9-BADC-BC11B4509A4D}"/>
                  </a:ext>
                </a:extLst>
              </p:cNvPr>
              <p:cNvCxnSpPr/>
              <p:nvPr/>
            </p:nvCxnSpPr>
            <p:spPr>
              <a:xfrm>
                <a:off x="5669118" y="5389959"/>
                <a:ext cx="1509486" cy="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B645DA0-0A7E-4815-AA0D-00C1270B214D}"/>
                  </a:ext>
                </a:extLst>
              </p:cNvPr>
              <p:cNvCxnSpPr/>
              <p:nvPr/>
            </p:nvCxnSpPr>
            <p:spPr>
              <a:xfrm>
                <a:off x="5669118" y="6557032"/>
                <a:ext cx="1509486" cy="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EB01A79-A172-4FAC-8758-1910B779270C}"/>
                    </a:ext>
                  </a:extLst>
                </p:cNvPr>
                <p:cNvSpPr txBox="1"/>
                <p:nvPr/>
              </p:nvSpPr>
              <p:spPr>
                <a:xfrm>
                  <a:off x="6302205" y="2744162"/>
                  <a:ext cx="67743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EB01A79-A172-4FAC-8758-1910B77927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2205" y="2744162"/>
                  <a:ext cx="677430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23F8A3C-6DFB-4ECA-BEE4-FB554D0E1599}"/>
                    </a:ext>
                  </a:extLst>
                </p:cNvPr>
                <p:cNvSpPr txBox="1"/>
                <p:nvPr/>
              </p:nvSpPr>
              <p:spPr>
                <a:xfrm>
                  <a:off x="6302205" y="3871732"/>
                  <a:ext cx="67743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23F8A3C-6DFB-4ECA-BEE4-FB554D0E15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2205" y="3871732"/>
                  <a:ext cx="677430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CC2D7E-2822-4EEA-B0D1-55E993949BC4}"/>
              </a:ext>
            </a:extLst>
          </p:cNvPr>
          <p:cNvSpPr txBox="1"/>
          <p:nvPr/>
        </p:nvSpPr>
        <p:spPr>
          <a:xfrm>
            <a:off x="547437" y="2238164"/>
            <a:ext cx="24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two-level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ABDAC-6A9F-479C-A61D-EE20C409F7C5}"/>
              </a:ext>
            </a:extLst>
          </p:cNvPr>
          <p:cNvSpPr txBox="1"/>
          <p:nvPr/>
        </p:nvSpPr>
        <p:spPr>
          <a:xfrm>
            <a:off x="4498550" y="2233573"/>
            <a:ext cx="292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harmonic oscillator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90B93DC-7DD6-4C65-B015-C3B84B8FB5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3421" y="2733041"/>
            <a:ext cx="2275995" cy="2072963"/>
          </a:xfrm>
          <a:prstGeom prst="rect">
            <a:avLst/>
          </a:prstGeom>
        </p:spPr>
      </p:pic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4041A8F4-3D21-49AD-BD32-4E895E87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1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9266200" y="2113180"/>
            <a:ext cx="3548610" cy="2286000"/>
            <a:chOff x="4847666" y="3005841"/>
            <a:chExt cx="3824956" cy="246402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666" y="3005841"/>
              <a:ext cx="2464021" cy="2464021"/>
            </a:xfrm>
            <a:prstGeom prst="rect">
              <a:avLst/>
            </a:prstGeom>
          </p:spPr>
        </p:pic>
        <p:sp>
          <p:nvSpPr>
            <p:cNvPr id="37" name="Arc 36"/>
            <p:cNvSpPr/>
            <p:nvPr/>
          </p:nvSpPr>
          <p:spPr>
            <a:xfrm rot="10569124">
              <a:off x="5868846" y="3167046"/>
              <a:ext cx="2803776" cy="2259052"/>
            </a:xfrm>
            <a:prstGeom prst="arc">
              <a:avLst>
                <a:gd name="adj1" fmla="val 21553415"/>
                <a:gd name="adj2" fmla="val 84649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5554132" y="4059338"/>
                  <a:ext cx="403277" cy="3980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4132" y="4059338"/>
                  <a:ext cx="403277" cy="3980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work: phase coherent sensing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16" y="2047824"/>
            <a:ext cx="228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" y="2047824"/>
            <a:ext cx="2286000" cy="2286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22051" y="4519931"/>
            <a:ext cx="4478740" cy="1564018"/>
            <a:chOff x="740986" y="4466160"/>
            <a:chExt cx="4478740" cy="1564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88357" y="4476098"/>
                  <a:ext cx="4366773" cy="15224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/>
                    <a:t>Probability of measuring spin up: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sz="2400" dirty="0"/>
                </a:p>
                <a:p>
                  <a:pPr algn="ctr"/>
                  <a:r>
                    <a:rPr lang="en-US" sz="2400" dirty="0"/>
                    <a:t>1</a:t>
                  </a:r>
                  <a:r>
                    <a:rPr lang="en-US" sz="2400" baseline="30000" dirty="0"/>
                    <a:t>st</a:t>
                  </a:r>
                  <a:r>
                    <a:rPr lang="en-US" sz="2400" dirty="0"/>
                    <a:t> order sensitive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57" y="4476098"/>
                  <a:ext cx="4366773" cy="1522468"/>
                </a:xfrm>
                <a:prstGeom prst="rect">
                  <a:avLst/>
                </a:prstGeom>
                <a:blipFill>
                  <a:blip r:embed="rId7"/>
                  <a:stretch>
                    <a:fillRect l="-1674" t="-3213" r="-1534" b="-8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ounded Rectangle 36"/>
            <p:cNvSpPr/>
            <p:nvPr/>
          </p:nvSpPr>
          <p:spPr>
            <a:xfrm>
              <a:off x="740986" y="4466160"/>
              <a:ext cx="4478740" cy="156401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67516" y="1041564"/>
            <a:ext cx="11168785" cy="801404"/>
            <a:chOff x="2497669" y="1733786"/>
            <a:chExt cx="7310897" cy="914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3755998" y="1733786"/>
                  <a:ext cx="685419" cy="9144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998" y="1733786"/>
                  <a:ext cx="685419" cy="91440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2497669" y="1733786"/>
              <a:ext cx="1258329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Cool &amp; Prepare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23323" y="1733786"/>
              <a:ext cx="1285243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52004" y="1733786"/>
              <a:ext cx="3373430" cy="914400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837904" y="1733786"/>
                  <a:ext cx="685419" cy="9144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7904" y="1733786"/>
                  <a:ext cx="685419" cy="9144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Straight Arrow Connector 16"/>
          <p:cNvCxnSpPr/>
          <p:nvPr/>
        </p:nvCxnSpPr>
        <p:spPr>
          <a:xfrm flipV="1">
            <a:off x="2098722" y="1899546"/>
            <a:ext cx="248581" cy="3795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369070" y="1886319"/>
            <a:ext cx="458169" cy="625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359533" y="2047824"/>
            <a:ext cx="2462745" cy="2286000"/>
            <a:chOff x="6339842" y="2096513"/>
            <a:chExt cx="2462745" cy="2286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9842" y="2096513"/>
              <a:ext cx="2286000" cy="2286000"/>
            </a:xfrm>
            <a:prstGeom prst="rect">
              <a:avLst/>
            </a:prstGeom>
          </p:spPr>
        </p:pic>
        <p:sp>
          <p:nvSpPr>
            <p:cNvPr id="21" name="Arc 20"/>
            <p:cNvSpPr/>
            <p:nvPr/>
          </p:nvSpPr>
          <p:spPr>
            <a:xfrm rot="10569124">
              <a:off x="6576332" y="2189432"/>
              <a:ext cx="2226255" cy="1346734"/>
            </a:xfrm>
            <a:prstGeom prst="arc">
              <a:avLst>
                <a:gd name="adj1" fmla="val 16522084"/>
                <a:gd name="adj2" fmla="val 1870650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7221784" y="3189074"/>
                  <a:ext cx="4676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784" y="3189074"/>
                  <a:ext cx="467675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Arrow Connector 25"/>
          <p:cNvCxnSpPr/>
          <p:nvPr/>
        </p:nvCxnSpPr>
        <p:spPr>
          <a:xfrm flipV="1">
            <a:off x="8080521" y="1889355"/>
            <a:ext cx="481007" cy="516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9560457" y="1884287"/>
            <a:ext cx="608884" cy="5220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95775" y="2004685"/>
            <a:ext cx="857366" cy="756031"/>
            <a:chOff x="3132350" y="678509"/>
            <a:chExt cx="815280" cy="718918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3483544" y="815178"/>
              <a:ext cx="0" cy="30888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489062" y="1118554"/>
              <a:ext cx="293204" cy="84948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261941" y="1118556"/>
              <a:ext cx="221607" cy="18914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31427" y="678509"/>
              <a:ext cx="103169" cy="1031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38392" y="1060399"/>
              <a:ext cx="109238" cy="14565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2350" y="1294258"/>
              <a:ext cx="115307" cy="103169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7BA4-5FD5-4DE3-ADB1-87B1DD7F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Preliminary</a:t>
            </a:r>
            <a:r>
              <a:rPr lang="en-US" dirty="0"/>
              <a:t> coherent sensing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058B8-DB62-42CF-9750-F8DA598A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3621D-47CA-4E8F-9A80-DA785E14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31906"/>
            <a:ext cx="4953000" cy="3394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DE391B-2EA4-447A-BEF2-1DD6EBB34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75" y="1731906"/>
            <a:ext cx="5043049" cy="34297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AEE66E-B617-4159-A14A-EA4D714F51A2}"/>
              </a:ext>
            </a:extLst>
          </p:cNvPr>
          <p:cNvSpPr/>
          <p:nvPr/>
        </p:nvSpPr>
        <p:spPr>
          <a:xfrm>
            <a:off x="7415550" y="312490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9ED58B-F681-45A0-8670-C556E0027917}"/>
              </a:ext>
            </a:extLst>
          </p:cNvPr>
          <p:cNvCxnSpPr>
            <a:cxnSpLocks/>
          </p:cNvCxnSpPr>
          <p:nvPr/>
        </p:nvCxnSpPr>
        <p:spPr>
          <a:xfrm>
            <a:off x="7825775" y="3520576"/>
            <a:ext cx="477104" cy="3260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54D2C2-0564-4DFE-A8E1-3BB3B9A3A614}"/>
              </a:ext>
            </a:extLst>
          </p:cNvPr>
          <p:cNvSpPr txBox="1"/>
          <p:nvPr/>
        </p:nvSpPr>
        <p:spPr>
          <a:xfrm>
            <a:off x="7693723" y="3834391"/>
            <a:ext cx="251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230 pm amplitude detected with S/N &gt; 1</a:t>
            </a:r>
          </a:p>
        </p:txBody>
      </p:sp>
    </p:spTree>
    <p:extLst>
      <p:ext uri="{BB962C8B-B14F-4D97-AF65-F5344CB8AC3E}">
        <p14:creationId xmlns:p14="http://schemas.microsoft.com/office/powerpoint/2010/main" val="20911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35572" y="174942"/>
            <a:ext cx="7092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On resonance sensing scheme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6368" y="6450459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43E2C-7EE4-4D3C-9AE1-6A5C13C431F0}"/>
              </a:ext>
            </a:extLst>
          </p:cNvPr>
          <p:cNvGrpSpPr/>
          <p:nvPr/>
        </p:nvGrpSpPr>
        <p:grpSpPr>
          <a:xfrm>
            <a:off x="3911195" y="3718685"/>
            <a:ext cx="4454825" cy="2038615"/>
            <a:chOff x="355352" y="3662087"/>
            <a:chExt cx="4454825" cy="2038615"/>
          </a:xfrm>
        </p:grpSpPr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 flipV="1">
              <a:off x="2463329" y="3818517"/>
              <a:ext cx="0" cy="18821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45974" y="5119583"/>
              <a:ext cx="41846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>
              <a:off x="2463329" y="5119583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/>
            </p:cNvCxnSpPr>
            <p:nvPr/>
          </p:nvCxnSpPr>
          <p:spPr>
            <a:xfrm flipH="1">
              <a:off x="634528" y="5119583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4292129" y="4662383"/>
              <a:ext cx="0" cy="457200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 flipH="1" flipV="1">
              <a:off x="655600" y="4662383"/>
              <a:ext cx="1" cy="457200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982749" y="3662087"/>
                  <a:ext cx="480579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749" y="3662087"/>
                  <a:ext cx="480579" cy="38601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4429195" y="5050820"/>
                  <a:ext cx="369732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9195" y="5050820"/>
                  <a:ext cx="369732" cy="38601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776460" y="5205786"/>
                  <a:ext cx="35131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6460" y="5205786"/>
                  <a:ext cx="35131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26316" t="-172549" r="-170175" b="-250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BF9F81E-9C25-41BB-994D-7AB92724539A}"/>
                </a:ext>
              </a:extLst>
            </p:cNvPr>
            <p:cNvCxnSpPr>
              <a:cxnSpLocks/>
            </p:cNvCxnSpPr>
            <p:nvPr/>
          </p:nvCxnSpPr>
          <p:spPr>
            <a:xfrm>
              <a:off x="2473016" y="4658524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D4F7AA9-308D-4712-875D-2E3BF24B7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528" y="4658524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910FB05-D344-4DED-B44B-8DB93026785C}"/>
                    </a:ext>
                  </a:extLst>
                </p:cNvPr>
                <p:cNvSpPr txBox="1"/>
                <p:nvPr/>
              </p:nvSpPr>
              <p:spPr>
                <a:xfrm>
                  <a:off x="4300871" y="4683817"/>
                  <a:ext cx="5093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910FB05-D344-4DED-B44B-8DB9302678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871" y="4683817"/>
                  <a:ext cx="5093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3B3C4E3-73D9-40DB-9B3A-950D7595EE8C}"/>
                </a:ext>
              </a:extLst>
            </p:cNvPr>
            <p:cNvSpPr txBox="1"/>
            <p:nvPr/>
          </p:nvSpPr>
          <p:spPr>
            <a:xfrm>
              <a:off x="3029414" y="504055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21A78933-F709-4C73-B377-14423F178BC8}"/>
                    </a:ext>
                  </a:extLst>
                </p:cNvPr>
                <p:cNvSpPr txBox="1"/>
                <p:nvPr/>
              </p:nvSpPr>
              <p:spPr>
                <a:xfrm>
                  <a:off x="4071390" y="5216586"/>
                  <a:ext cx="3537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21A78933-F709-4C73-B377-14423F178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390" y="5216586"/>
                  <a:ext cx="35375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13793" t="-177778" r="-160345" b="-26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06A489AB-B849-498F-A1E7-409B9FE77956}"/>
                    </a:ext>
                  </a:extLst>
                </p:cNvPr>
                <p:cNvSpPr txBox="1"/>
                <p:nvPr/>
              </p:nvSpPr>
              <p:spPr>
                <a:xfrm>
                  <a:off x="355352" y="5237004"/>
                  <a:ext cx="35131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06A489AB-B849-498F-A1E7-409B9FE779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352" y="5237004"/>
                  <a:ext cx="351314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26316" t="-172549" r="-170175" b="-250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5421335C-7F2E-47E5-96CD-5F1FB72B5780}"/>
                    </a:ext>
                  </a:extLst>
                </p:cNvPr>
                <p:cNvSpPr txBox="1"/>
                <p:nvPr/>
              </p:nvSpPr>
              <p:spPr>
                <a:xfrm>
                  <a:off x="650282" y="5247804"/>
                  <a:ext cx="5268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5421335C-7F2E-47E5-96CD-5F1FB72B57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282" y="5247804"/>
                  <a:ext cx="52687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6744" t="-173913" r="-108140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5866EB-3FED-4624-B4BF-1A52806E172B}"/>
              </a:ext>
            </a:extLst>
          </p:cNvPr>
          <p:cNvSpPr txBox="1"/>
          <p:nvPr/>
        </p:nvSpPr>
        <p:spPr>
          <a:xfrm>
            <a:off x="4250844" y="6508123"/>
            <a:ext cx="354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C. Hempel </a:t>
            </a:r>
            <a:r>
              <a:rPr lang="en-US" sz="1400" i="1" dirty="0">
                <a:solidFill>
                  <a:schemeClr val="bg1"/>
                </a:solidFill>
              </a:rPr>
              <a:t>et al., </a:t>
            </a:r>
            <a:r>
              <a:rPr lang="en-US" sz="1400" dirty="0">
                <a:solidFill>
                  <a:schemeClr val="bg1"/>
                </a:solidFill>
              </a:rPr>
              <a:t>Nat. Photonics 7, 630 (2013).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A1E5F5-99CC-467C-B4E5-CB79DDABD38B}"/>
              </a:ext>
            </a:extLst>
          </p:cNvPr>
          <p:cNvGrpSpPr/>
          <p:nvPr/>
        </p:nvGrpSpPr>
        <p:grpSpPr>
          <a:xfrm>
            <a:off x="796462" y="1030759"/>
            <a:ext cx="10439336" cy="2338870"/>
            <a:chOff x="796462" y="1030759"/>
            <a:chExt cx="10439336" cy="233887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F331B91-C0AB-4B7B-A677-586DB1CBA9EC}"/>
                </a:ext>
              </a:extLst>
            </p:cNvPr>
            <p:cNvGrpSpPr/>
            <p:nvPr/>
          </p:nvGrpSpPr>
          <p:grpSpPr>
            <a:xfrm>
              <a:off x="796462" y="1030759"/>
              <a:ext cx="10439336" cy="2338870"/>
              <a:chOff x="307601" y="1361136"/>
              <a:chExt cx="10780816" cy="2415374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6B64977-8185-41A5-B6EA-3E0A88258AC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601" y="1361136"/>
                <a:ext cx="10780816" cy="2415374"/>
                <a:chOff x="849877" y="1365292"/>
                <a:chExt cx="9405502" cy="2107246"/>
              </a:xfrm>
            </p:grpSpPr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0CE5ADD3-33C7-42B6-86CD-8B9FBD6FE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724" y="1365292"/>
                  <a:ext cx="8980567" cy="1385432"/>
                </a:xfrm>
                <a:prstGeom prst="rect">
                  <a:avLst/>
                </a:prstGeom>
              </p:spPr>
            </p:pic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489F1F7C-1E46-46E9-9033-FF63CF1A5DC2}"/>
                    </a:ext>
                  </a:extLst>
                </p:cNvPr>
                <p:cNvSpPr/>
                <p:nvPr/>
              </p:nvSpPr>
              <p:spPr>
                <a:xfrm>
                  <a:off x="849877" y="1720700"/>
                  <a:ext cx="1127464" cy="14436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B2167F2C-D969-4CA7-BA9C-4E34A2795DA2}"/>
                    </a:ext>
                  </a:extLst>
                </p:cNvPr>
                <p:cNvSpPr/>
                <p:nvPr/>
              </p:nvSpPr>
              <p:spPr>
                <a:xfrm>
                  <a:off x="9127915" y="2028911"/>
                  <a:ext cx="1127464" cy="14436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4DD5B8-4F30-4AF6-8760-68F13C9384E2}"/>
                  </a:ext>
                </a:extLst>
              </p:cNvPr>
              <p:cNvSpPr/>
              <p:nvPr/>
            </p:nvSpPr>
            <p:spPr>
              <a:xfrm>
                <a:off x="9671050" y="2156714"/>
                <a:ext cx="444501" cy="818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60690A19-89A1-484E-9057-8FD2A1EF086F}"/>
                    </a:ext>
                  </a:extLst>
                </p:cNvPr>
                <p:cNvSpPr txBox="1"/>
                <p:nvPr/>
              </p:nvSpPr>
              <p:spPr>
                <a:xfrm>
                  <a:off x="3463550" y="2580901"/>
                  <a:ext cx="741806" cy="37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60690A19-89A1-484E-9057-8FD2A1EF08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3550" y="2580901"/>
                  <a:ext cx="741806" cy="376769"/>
                </a:xfrm>
                <a:prstGeom prst="rect">
                  <a:avLst/>
                </a:prstGeom>
                <a:blipFill>
                  <a:blip r:embed="rId28"/>
                  <a:stretch>
                    <a:fillRect t="-1613" b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DA31118F-DB7F-4B32-97E8-5FF6E66A61D2}"/>
                    </a:ext>
                  </a:extLst>
                </p:cNvPr>
                <p:cNvSpPr txBox="1"/>
                <p:nvPr/>
              </p:nvSpPr>
              <p:spPr>
                <a:xfrm>
                  <a:off x="8721688" y="2579481"/>
                  <a:ext cx="741806" cy="37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DA31118F-DB7F-4B32-97E8-5FF6E66A61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1688" y="2579481"/>
                  <a:ext cx="741806" cy="376769"/>
                </a:xfrm>
                <a:prstGeom prst="rect">
                  <a:avLst/>
                </a:prstGeom>
                <a:blipFill>
                  <a:blip r:embed="rId29"/>
                  <a:stretch>
                    <a:fillRect t="-1613" b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E61DA3B1-9E0F-4F51-B4A5-DE3B63585747}"/>
                    </a:ext>
                  </a:extLst>
                </p:cNvPr>
                <p:cNvSpPr txBox="1"/>
                <p:nvPr/>
              </p:nvSpPr>
              <p:spPr>
                <a:xfrm>
                  <a:off x="5851337" y="2608923"/>
                  <a:ext cx="1322223" cy="55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E61DA3B1-9E0F-4F51-B4A5-DE3B635857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337" y="2608923"/>
                  <a:ext cx="1322223" cy="553611"/>
                </a:xfrm>
                <a:prstGeom prst="rect">
                  <a:avLst/>
                </a:prstGeom>
                <a:blipFill>
                  <a:blip r:embed="rId30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2CD955F8-88F0-4591-B437-6B1DFDC396DA}"/>
                    </a:ext>
                  </a:extLst>
                </p:cNvPr>
                <p:cNvSpPr/>
                <p:nvPr/>
              </p:nvSpPr>
              <p:spPr>
                <a:xfrm>
                  <a:off x="1910579" y="1051442"/>
                  <a:ext cx="665678" cy="732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2CD955F8-88F0-4591-B437-6B1DFDC396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0579" y="1051442"/>
                  <a:ext cx="665678" cy="732702"/>
                </a:xfrm>
                <a:prstGeom prst="rect">
                  <a:avLst/>
                </a:prstGeom>
                <a:blipFill>
                  <a:blip r:embed="rId31"/>
                  <a:stretch>
                    <a:fillRect l="-38938" t="-66935" r="-42478" b="-10483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BCABE08A-0754-4F78-89E0-749550D8E17D}"/>
                    </a:ext>
                  </a:extLst>
                </p:cNvPr>
                <p:cNvSpPr/>
                <p:nvPr/>
              </p:nvSpPr>
              <p:spPr>
                <a:xfrm>
                  <a:off x="9444852" y="1037445"/>
                  <a:ext cx="665678" cy="732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BCABE08A-0754-4F78-89E0-749550D8E1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4852" y="1037445"/>
                  <a:ext cx="665678" cy="732702"/>
                </a:xfrm>
                <a:prstGeom prst="rect">
                  <a:avLst/>
                </a:prstGeom>
                <a:blipFill>
                  <a:blip r:embed="rId32"/>
                  <a:stretch>
                    <a:fillRect l="-38938" t="-67480" r="-42478" b="-1065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0A363609-D1FA-4E22-9BFB-CD0F8C5DB4F3}"/>
                    </a:ext>
                  </a:extLst>
                </p:cNvPr>
                <p:cNvSpPr/>
                <p:nvPr/>
              </p:nvSpPr>
              <p:spPr>
                <a:xfrm>
                  <a:off x="5520442" y="1037445"/>
                  <a:ext cx="1001005" cy="732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0A363609-D1FA-4E22-9BFB-CD0F8C5DB4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442" y="1037445"/>
                  <a:ext cx="1001005" cy="732702"/>
                </a:xfrm>
                <a:prstGeom prst="rect">
                  <a:avLst/>
                </a:prstGeom>
                <a:blipFill>
                  <a:blip r:embed="rId33"/>
                  <a:stretch>
                    <a:fillRect l="-10180" t="-67480" r="-12575" b="-1065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1BC1480-0749-4C34-99ED-D825AA16BA3B}"/>
                    </a:ext>
                  </a:extLst>
                </p:cNvPr>
                <p:cNvSpPr/>
                <p:nvPr/>
              </p:nvSpPr>
              <p:spPr>
                <a:xfrm>
                  <a:off x="2449062" y="2587493"/>
                  <a:ext cx="107189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</m:oMath>
                  </a14:m>
                  <a:r>
                    <a:rPr lang="en-US" sz="1600" b="0" dirty="0">
                      <a:solidFill>
                        <a:srgbClr val="000000"/>
                      </a:solidFill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1BC1480-0749-4C34-99ED-D825AA16BA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062" y="2587493"/>
                  <a:ext cx="1071895" cy="338554"/>
                </a:xfrm>
                <a:prstGeom prst="rect">
                  <a:avLst/>
                </a:prstGeom>
                <a:blipFill>
                  <a:blip r:embed="rId34"/>
                  <a:stretch>
                    <a:fillRect t="-5357" r="-284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15CEA5A-3D30-40E2-9CF1-036E2F6423EC}"/>
                    </a:ext>
                  </a:extLst>
                </p:cNvPr>
                <p:cNvSpPr/>
                <p:nvPr/>
              </p:nvSpPr>
              <p:spPr>
                <a:xfrm>
                  <a:off x="7753381" y="2569264"/>
                  <a:ext cx="107189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</m:oMath>
                  </a14:m>
                  <a:r>
                    <a:rPr lang="en-US" sz="1600" b="0" dirty="0">
                      <a:solidFill>
                        <a:srgbClr val="000000"/>
                      </a:solidFill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15CEA5A-3D30-40E2-9CF1-036E2F64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381" y="2569264"/>
                  <a:ext cx="1071895" cy="338554"/>
                </a:xfrm>
                <a:prstGeom prst="rect">
                  <a:avLst/>
                </a:prstGeom>
                <a:blipFill>
                  <a:blip r:embed="rId35"/>
                  <a:stretch>
                    <a:fillRect t="-5357" r="-284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4E7F8FE-D9B0-4ECE-826E-6EDEF52A9C45}"/>
                    </a:ext>
                  </a:extLst>
                </p:cNvPr>
                <p:cNvSpPr/>
                <p:nvPr/>
              </p:nvSpPr>
              <p:spPr>
                <a:xfrm>
                  <a:off x="5022853" y="2608923"/>
                  <a:ext cx="111575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</m:oMath>
                  </a14:m>
                  <a:r>
                    <a:rPr lang="en-US" sz="1600" b="0" dirty="0">
                      <a:solidFill>
                        <a:srgbClr val="000000"/>
                      </a:solidFill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4E7F8FE-D9B0-4ECE-826E-6EDEF52A9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2853" y="2608923"/>
                  <a:ext cx="1115755" cy="338554"/>
                </a:xfrm>
                <a:prstGeom prst="rect">
                  <a:avLst/>
                </a:prstGeom>
                <a:blipFill>
                  <a:blip r:embed="rId36"/>
                  <a:stretch>
                    <a:fillRect t="-5357" r="-1639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124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39" y="0"/>
            <a:ext cx="10620164" cy="882502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7392" y="844757"/>
            <a:ext cx="308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NIST Ion Storage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99" y="1240653"/>
            <a:ext cx="3111401" cy="19114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32791" y="3123720"/>
            <a:ext cx="139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Joe Britton</a:t>
            </a:r>
          </a:p>
          <a:p>
            <a:pPr algn="ctr"/>
            <a:r>
              <a:rPr lang="en-US" sz="1400" dirty="0"/>
              <a:t>Army Research Lab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4594" y="3137340"/>
            <a:ext cx="159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Justin Bohnet</a:t>
            </a:r>
          </a:p>
          <a:p>
            <a:pPr algn="ctr"/>
            <a:r>
              <a:rPr lang="en-US" sz="1400" dirty="0"/>
              <a:t>Honeywell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95164" y="3114291"/>
            <a:ext cx="1593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Brian Sawyer</a:t>
            </a:r>
          </a:p>
          <a:p>
            <a:pPr algn="ctr"/>
            <a:r>
              <a:rPr lang="en-US" sz="1400" dirty="0"/>
              <a:t>Georgia Tech Research Inst.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13790" y="804001"/>
            <a:ext cx="275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Penning Trap Team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4905" y="3901591"/>
            <a:ext cx="492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Current: Elena Jordan, Matt Affolter, John Bollinger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57949" y="3276052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Alumni: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376" y="4527202"/>
            <a:ext cx="1265496" cy="133810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10830400" y="2511212"/>
            <a:ext cx="70473" cy="13826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23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0FFD34-3EC1-4C4C-8C78-7ACE5688C1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24821" r="3282" b="8430"/>
          <a:stretch/>
        </p:blipFill>
        <p:spPr>
          <a:xfrm>
            <a:off x="19856" y="1310984"/>
            <a:ext cx="7386470" cy="347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04CAC-8FEC-420F-9F8D-DE1DA75C6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9657" y="4513312"/>
            <a:ext cx="1209675" cy="136207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C65321-9E87-4D33-8F48-6F5470D225CF}"/>
              </a:ext>
            </a:extLst>
          </p:cNvPr>
          <p:cNvCxnSpPr>
            <a:cxnSpLocks/>
          </p:cNvCxnSpPr>
          <p:nvPr/>
        </p:nvCxnSpPr>
        <p:spPr>
          <a:xfrm>
            <a:off x="8658640" y="4228887"/>
            <a:ext cx="81525" cy="3052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B2EBA7-9AA5-4201-9B07-C6E591A15691}"/>
              </a:ext>
            </a:extLst>
          </p:cNvPr>
          <p:cNvCxnSpPr>
            <a:cxnSpLocks/>
          </p:cNvCxnSpPr>
          <p:nvPr/>
        </p:nvCxnSpPr>
        <p:spPr>
          <a:xfrm>
            <a:off x="10182976" y="4228887"/>
            <a:ext cx="427388" cy="3870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02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69C2-E290-4DDB-9B7D-16863074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crystals of trapped 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737D-901B-47BB-88CE-3BF52A47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8318F-159A-4BB4-9DDD-12B5E4EF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31" y="2456296"/>
            <a:ext cx="3717372" cy="163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5E7CA-5F8A-4CAF-BD7B-A6F14FEEE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98" y="1574603"/>
            <a:ext cx="3360591" cy="3412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621319-1706-4870-8662-A0C737516309}"/>
              </a:ext>
            </a:extLst>
          </p:cNvPr>
          <p:cNvSpPr txBox="1"/>
          <p:nvPr/>
        </p:nvSpPr>
        <p:spPr>
          <a:xfrm>
            <a:off x="1474470" y="997813"/>
            <a:ext cx="216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trap &gt; 1,000 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BD6B-56F2-4623-B31F-3637D171E3C5}"/>
              </a:ext>
            </a:extLst>
          </p:cNvPr>
          <p:cNvSpPr txBox="1"/>
          <p:nvPr/>
        </p:nvSpPr>
        <p:spPr>
          <a:xfrm>
            <a:off x="7192935" y="1759238"/>
            <a:ext cx="305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make 3D Coulomb crystals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42D2D-B706-48CB-83E0-5B04FF86E3EB}"/>
              </a:ext>
            </a:extLst>
          </p:cNvPr>
          <p:cNvSpPr txBox="1"/>
          <p:nvPr/>
        </p:nvSpPr>
        <p:spPr>
          <a:xfrm>
            <a:off x="6544060" y="4513024"/>
            <a:ext cx="425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Attempt EIT cooling on 3D crystal - could cool all 3N motional modes simultaneously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D57E9-FC53-4BA2-A539-216EC19A6532}"/>
              </a:ext>
            </a:extLst>
          </p:cNvPr>
          <p:cNvSpPr txBox="1"/>
          <p:nvPr/>
        </p:nvSpPr>
        <p:spPr>
          <a:xfrm>
            <a:off x="6096000" y="5493374"/>
            <a:ext cx="537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Open question: Lamb-Dicke regime? </a:t>
            </a:r>
          </a:p>
          <a:p>
            <a:pPr algn="ctr"/>
            <a:r>
              <a:rPr lang="en-US" dirty="0"/>
              <a:t>Low or zero frequency axial motion could be a problem </a:t>
            </a:r>
          </a:p>
        </p:txBody>
      </p:sp>
    </p:spTree>
    <p:extLst>
      <p:ext uri="{BB962C8B-B14F-4D97-AF65-F5344CB8AC3E}">
        <p14:creationId xmlns:p14="http://schemas.microsoft.com/office/powerpoint/2010/main" val="106064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" y="2028773"/>
            <a:ext cx="6172201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39" y="128217"/>
            <a:ext cx="10620164" cy="706742"/>
          </a:xfrm>
        </p:spPr>
        <p:txBody>
          <a:bodyPr>
            <a:normAutofit fontScale="90000"/>
          </a:bodyPr>
          <a:lstStyle/>
          <a:p>
            <a:r>
              <a:rPr lang="en-US" dirty="0"/>
              <a:t>Ring down: a practical application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4420" y="984295"/>
                <a:ext cx="754376" cy="43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20" y="984295"/>
                <a:ext cx="754376" cy="4312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014140" y="984430"/>
                <a:ext cx="754376" cy="43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140" y="984430"/>
                <a:ext cx="754376" cy="4312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02755" y="1380430"/>
            <a:ext cx="11671382" cy="874360"/>
            <a:chOff x="302755" y="1213165"/>
            <a:chExt cx="11671382" cy="874360"/>
          </a:xfrm>
        </p:grpSpPr>
        <p:sp>
          <p:nvSpPr>
            <p:cNvPr id="13" name="Rectangle 12"/>
            <p:cNvSpPr/>
            <p:nvPr/>
          </p:nvSpPr>
          <p:spPr>
            <a:xfrm>
              <a:off x="3549831" y="1229442"/>
              <a:ext cx="3220594" cy="851773"/>
            </a:xfrm>
            <a:prstGeom prst="rect">
              <a:avLst/>
            </a:prstGeom>
            <a:solidFill>
              <a:srgbClr val="F7AA88"/>
            </a:solidFill>
            <a:ln w="19050">
              <a:solidFill>
                <a:srgbClr val="FF902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ODF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738558" y="1213165"/>
              <a:ext cx="3267449" cy="874360"/>
              <a:chOff x="8431013" y="2231148"/>
              <a:chExt cx="1536328" cy="67671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1013" y="2231148"/>
                <a:ext cx="1536328" cy="676715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8928882" y="2393794"/>
                <a:ext cx="558501" cy="33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ODF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601410" y="1229438"/>
              <a:ext cx="932408" cy="8503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008433" y="1225546"/>
              <a:ext cx="932408" cy="8503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1018460" y="1305186"/>
                  <a:ext cx="955677" cy="656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8460" y="1305186"/>
                  <a:ext cx="955677" cy="6569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529063" y="1287097"/>
                  <a:ext cx="1198254" cy="7080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063" y="1287097"/>
                  <a:ext cx="1198254" cy="70806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795800" y="1228564"/>
              <a:ext cx="932408" cy="8503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782168" y="1305618"/>
                  <a:ext cx="1021918" cy="67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168" y="1305618"/>
                  <a:ext cx="1021918" cy="67102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302755" y="1225205"/>
              <a:ext cx="1310104" cy="851773"/>
            </a:xfrm>
            <a:prstGeom prst="rect">
              <a:avLst/>
            </a:prstGeom>
            <a:solidFill>
              <a:srgbClr val="70AD47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Drive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32709" y="1225205"/>
              <a:ext cx="953793" cy="8517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Wait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37270" y="2407527"/>
                <a:ext cx="1173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270" y="2407527"/>
                <a:ext cx="1173078" cy="461665"/>
              </a:xfrm>
              <a:prstGeom prst="rect">
                <a:avLst/>
              </a:prstGeom>
              <a:blipFill>
                <a:blip r:embed="rId11"/>
                <a:stretch>
                  <a:fillRect l="-521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H="1">
            <a:off x="5986321" y="2775816"/>
            <a:ext cx="809479" cy="111963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9" y="2028773"/>
            <a:ext cx="6172201" cy="4114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7" y="2028617"/>
            <a:ext cx="6172201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337270" y="5411747"/>
                <a:ext cx="5899220" cy="108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270" y="5411747"/>
                <a:ext cx="5899220" cy="10852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7016713" y="2334430"/>
            <a:ext cx="4931569" cy="3073940"/>
            <a:chOff x="7301798" y="2251254"/>
            <a:chExt cx="4931569" cy="30739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2612" y="2251254"/>
              <a:ext cx="1476816" cy="30739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01798" y="3326559"/>
              <a:ext cx="1284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Middle electrodes (</a:t>
              </a:r>
              <a:r>
                <a:rPr lang="en-US" dirty="0" err="1"/>
                <a:t>Vm</a:t>
              </a:r>
              <a:r>
                <a:rPr lang="en-US" dirty="0"/>
                <a:t>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762180" y="3188060"/>
              <a:ext cx="14711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Center (segmented) electrode (</a:t>
              </a:r>
              <a:r>
                <a:rPr lang="en-US" dirty="0" err="1"/>
                <a:t>Vc</a:t>
              </a:r>
              <a:r>
                <a:rPr lang="en-US" dirty="0"/>
                <a:t>)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8403770" y="3336731"/>
              <a:ext cx="688842" cy="26562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10512916" y="3788225"/>
              <a:ext cx="493091" cy="737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403770" y="3962102"/>
              <a:ext cx="736808" cy="361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93238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226267" y="822887"/>
                <a:ext cx="881267" cy="522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267" y="822887"/>
                <a:ext cx="881267" cy="52296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7753054" y="1155325"/>
            <a:ext cx="0" cy="193468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739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35572" y="174942"/>
            <a:ext cx="7092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On resonance sensing scheme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6368" y="6450459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26</a:t>
            </a:fld>
            <a:endParaRPr lang="en-US" dirty="0"/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2463329" y="3818517"/>
            <a:ext cx="0" cy="1882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5974" y="5119583"/>
            <a:ext cx="41846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2463329" y="5119583"/>
            <a:ext cx="1828800" cy="0"/>
          </a:xfrm>
          <a:prstGeom prst="straightConnector1">
            <a:avLst/>
          </a:prstGeom>
          <a:ln w="38100">
            <a:solidFill>
              <a:srgbClr val="F5B19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634528" y="5119583"/>
            <a:ext cx="1828800" cy="0"/>
          </a:xfrm>
          <a:prstGeom prst="straightConnector1">
            <a:avLst/>
          </a:prstGeom>
          <a:ln w="38100">
            <a:solidFill>
              <a:srgbClr val="F5B19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4292129" y="4662383"/>
            <a:ext cx="0" cy="457200"/>
          </a:xfrm>
          <a:prstGeom prst="straightConnector1">
            <a:avLst/>
          </a:prstGeom>
          <a:ln w="38100">
            <a:solidFill>
              <a:srgbClr val="70AD47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H="1" flipV="1">
            <a:off x="655600" y="4662383"/>
            <a:ext cx="1" cy="457200"/>
          </a:xfrm>
          <a:prstGeom prst="straightConnector1">
            <a:avLst/>
          </a:prstGeom>
          <a:ln w="38100">
            <a:solidFill>
              <a:srgbClr val="70AD47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982749" y="3662087"/>
                <a:ext cx="480579" cy="386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49" y="3662087"/>
                <a:ext cx="480579" cy="386018"/>
              </a:xfrm>
              <a:prstGeom prst="rect">
                <a:avLst/>
              </a:prstGeom>
              <a:blipFill>
                <a:blip r:embed="rId3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429195" y="5050820"/>
                <a:ext cx="369732" cy="386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95" y="5050820"/>
                <a:ext cx="369732" cy="3860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776460" y="5205786"/>
                <a:ext cx="35131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460" y="5205786"/>
                <a:ext cx="351314" cy="307777"/>
              </a:xfrm>
              <a:prstGeom prst="rect">
                <a:avLst/>
              </a:prstGeom>
              <a:blipFill>
                <a:blip r:embed="rId5"/>
                <a:stretch>
                  <a:fillRect l="-122414" t="-178000" r="-167241" b="-25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F9F81E-9C25-41BB-994D-7AB92724539A}"/>
              </a:ext>
            </a:extLst>
          </p:cNvPr>
          <p:cNvCxnSpPr>
            <a:cxnSpLocks/>
          </p:cNvCxnSpPr>
          <p:nvPr/>
        </p:nvCxnSpPr>
        <p:spPr>
          <a:xfrm>
            <a:off x="2473016" y="4658524"/>
            <a:ext cx="1828800" cy="0"/>
          </a:xfrm>
          <a:prstGeom prst="straightConnector1">
            <a:avLst/>
          </a:prstGeom>
          <a:ln w="38100">
            <a:solidFill>
              <a:srgbClr val="F5B195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4F7AA9-308D-4712-875D-2E3BF24B7EB0}"/>
              </a:ext>
            </a:extLst>
          </p:cNvPr>
          <p:cNvCxnSpPr>
            <a:cxnSpLocks/>
          </p:cNvCxnSpPr>
          <p:nvPr/>
        </p:nvCxnSpPr>
        <p:spPr>
          <a:xfrm flipH="1">
            <a:off x="634528" y="4658524"/>
            <a:ext cx="1828800" cy="0"/>
          </a:xfrm>
          <a:prstGeom prst="straightConnector1">
            <a:avLst/>
          </a:prstGeom>
          <a:ln w="38100">
            <a:solidFill>
              <a:srgbClr val="F5B195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10FB05-D344-4DED-B44B-8DB93026785C}"/>
                  </a:ext>
                </a:extLst>
              </p:cNvPr>
              <p:cNvSpPr txBox="1"/>
              <p:nvPr/>
            </p:nvSpPr>
            <p:spPr>
              <a:xfrm>
                <a:off x="4300871" y="4683817"/>
                <a:ext cx="509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10FB05-D344-4DED-B44B-8DB930267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871" y="4683817"/>
                <a:ext cx="5093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43B3C4E3-73D9-40DB-9B3A-950D7595EE8C}"/>
              </a:ext>
            </a:extLst>
          </p:cNvPr>
          <p:cNvSpPr txBox="1"/>
          <p:nvPr/>
        </p:nvSpPr>
        <p:spPr>
          <a:xfrm>
            <a:off x="3029414" y="5040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1A78933-F709-4C73-B377-14423F178BC8}"/>
                  </a:ext>
                </a:extLst>
              </p:cNvPr>
              <p:cNvSpPr txBox="1"/>
              <p:nvPr/>
            </p:nvSpPr>
            <p:spPr>
              <a:xfrm>
                <a:off x="4071390" y="5216586"/>
                <a:ext cx="353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1A78933-F709-4C73-B377-14423F178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390" y="5216586"/>
                <a:ext cx="353751" cy="276999"/>
              </a:xfrm>
              <a:prstGeom prst="rect">
                <a:avLst/>
              </a:prstGeom>
              <a:blipFill>
                <a:blip r:embed="rId7"/>
                <a:stretch>
                  <a:fillRect l="-115517" t="-180000" r="-158621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6A489AB-B849-498F-A1E7-409B9FE77956}"/>
                  </a:ext>
                </a:extLst>
              </p:cNvPr>
              <p:cNvSpPr txBox="1"/>
              <p:nvPr/>
            </p:nvSpPr>
            <p:spPr>
              <a:xfrm>
                <a:off x="355352" y="5237004"/>
                <a:ext cx="35131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6A489AB-B849-498F-A1E7-409B9FE77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52" y="5237004"/>
                <a:ext cx="351314" cy="307777"/>
              </a:xfrm>
              <a:prstGeom prst="rect">
                <a:avLst/>
              </a:prstGeom>
              <a:blipFill>
                <a:blip r:embed="rId8"/>
                <a:stretch>
                  <a:fillRect l="-122414" t="-172549" r="-167241" b="-2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421335C-7F2E-47E5-96CD-5F1FB72B5780}"/>
                  </a:ext>
                </a:extLst>
              </p:cNvPr>
              <p:cNvSpPr txBox="1"/>
              <p:nvPr/>
            </p:nvSpPr>
            <p:spPr>
              <a:xfrm>
                <a:off x="650282" y="5247804"/>
                <a:ext cx="5268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421335C-7F2E-47E5-96CD-5F1FB72B5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82" y="5247804"/>
                <a:ext cx="526874" cy="276999"/>
              </a:xfrm>
              <a:prstGeom prst="rect">
                <a:avLst/>
              </a:prstGeom>
              <a:blipFill>
                <a:blip r:embed="rId9"/>
                <a:stretch>
                  <a:fillRect l="-76744" t="-180000" r="-108140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D652BCE-461F-4284-9636-171E499EEBC9}"/>
              </a:ext>
            </a:extLst>
          </p:cNvPr>
          <p:cNvSpPr txBox="1"/>
          <p:nvPr/>
        </p:nvSpPr>
        <p:spPr>
          <a:xfrm>
            <a:off x="2057677" y="3138796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 = 1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243682-71CD-4112-9931-082F92280830}"/>
              </a:ext>
            </a:extLst>
          </p:cNvPr>
          <p:cNvGrpSpPr/>
          <p:nvPr/>
        </p:nvGrpSpPr>
        <p:grpSpPr>
          <a:xfrm>
            <a:off x="7735999" y="3204115"/>
            <a:ext cx="4406125" cy="2929853"/>
            <a:chOff x="7199405" y="3268177"/>
            <a:chExt cx="4406125" cy="29298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949BE4AF-8E42-491A-A157-3EC3E707B5EF}"/>
                    </a:ext>
                  </a:extLst>
                </p:cNvPr>
                <p:cNvSpPr txBox="1"/>
                <p:nvPr/>
              </p:nvSpPr>
              <p:spPr>
                <a:xfrm>
                  <a:off x="10317305" y="5139423"/>
                  <a:ext cx="5162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949BE4AF-8E42-491A-A157-3EC3E707B5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7305" y="5139423"/>
                  <a:ext cx="516295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76471" t="-173913" r="-109412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D1D5A52-C5F9-4F13-A5A2-721CE5D958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83721" y="4593329"/>
              <a:ext cx="1" cy="457200"/>
            </a:xfrm>
            <a:prstGeom prst="straightConnector1">
              <a:avLst/>
            </a:prstGeom>
            <a:ln w="38100">
              <a:solidFill>
                <a:srgbClr val="85BD5F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47CCE8A-93D1-4A8D-859F-47BD196DF1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00148" y="4593329"/>
              <a:ext cx="1" cy="457200"/>
            </a:xfrm>
            <a:prstGeom prst="straightConnector1">
              <a:avLst/>
            </a:prstGeom>
            <a:ln w="38100">
              <a:solidFill>
                <a:srgbClr val="CBE3BB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C52B07FF-ABAB-4529-BD6A-BB64D9849B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2744" y="4593329"/>
              <a:ext cx="1" cy="457200"/>
            </a:xfrm>
            <a:prstGeom prst="straightConnector1">
              <a:avLst/>
            </a:prstGeom>
            <a:ln w="38100">
              <a:solidFill>
                <a:srgbClr val="CBE3BB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9A12516-24CE-4267-97CE-51A5F0C7A6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8134" y="4593329"/>
              <a:ext cx="1" cy="457200"/>
            </a:xfrm>
            <a:prstGeom prst="straightConnector1">
              <a:avLst/>
            </a:prstGeom>
            <a:ln w="38100">
              <a:solidFill>
                <a:srgbClr val="85BD5F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C79907B7-D464-4840-875F-607CC61A4D5A}"/>
                    </a:ext>
                  </a:extLst>
                </p:cNvPr>
                <p:cNvSpPr txBox="1"/>
                <p:nvPr/>
              </p:nvSpPr>
              <p:spPr>
                <a:xfrm>
                  <a:off x="7611263" y="5149733"/>
                  <a:ext cx="5799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C79907B7-D464-4840-875F-607CC61A4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263" y="5149733"/>
                  <a:ext cx="579967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69474" t="-180000" r="-97895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889B1024-0A47-4128-8EC8-FD76070953CD}"/>
                    </a:ext>
                  </a:extLst>
                </p:cNvPr>
                <p:cNvSpPr txBox="1"/>
                <p:nvPr/>
              </p:nvSpPr>
              <p:spPr>
                <a:xfrm>
                  <a:off x="8144562" y="5150171"/>
                  <a:ext cx="6894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889B1024-0A47-4128-8EC8-FD7607095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4562" y="5150171"/>
                  <a:ext cx="68942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57522" t="-180000" r="-83186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BAA41545-293D-45A3-9847-99F0B6F61474}"/>
                    </a:ext>
                  </a:extLst>
                </p:cNvPr>
                <p:cNvSpPr txBox="1"/>
                <p:nvPr/>
              </p:nvSpPr>
              <p:spPr>
                <a:xfrm>
                  <a:off x="11071978" y="4626123"/>
                  <a:ext cx="5093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BAA41545-293D-45A3-9847-99F0B6F61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1978" y="4626123"/>
                  <a:ext cx="509306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EDAC817-CA82-48AF-8885-84FFE3BB20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6760" y="3751790"/>
              <a:ext cx="0" cy="18821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6B6D4F4-BEE9-437E-A4B9-E47337FCE28B}"/>
                </a:ext>
              </a:extLst>
            </p:cNvPr>
            <p:cNvCxnSpPr/>
            <p:nvPr/>
          </p:nvCxnSpPr>
          <p:spPr>
            <a:xfrm>
              <a:off x="7199405" y="5052856"/>
              <a:ext cx="41846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D5DD640-C4D0-4074-A1A1-957E4C5A76AE}"/>
                </a:ext>
              </a:extLst>
            </p:cNvPr>
            <p:cNvCxnSpPr>
              <a:cxnSpLocks/>
            </p:cNvCxnSpPr>
            <p:nvPr/>
          </p:nvCxnSpPr>
          <p:spPr>
            <a:xfrm>
              <a:off x="9216760" y="5052856"/>
              <a:ext cx="1828800" cy="0"/>
            </a:xfrm>
            <a:prstGeom prst="straightConnector1">
              <a:avLst/>
            </a:prstGeom>
            <a:ln w="38100">
              <a:solidFill>
                <a:srgbClr val="ED7D3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D2C262F-4F0D-4B52-8EB2-B24F5ECF2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7959" y="5052856"/>
              <a:ext cx="1828800" cy="0"/>
            </a:xfrm>
            <a:prstGeom prst="straightConnector1">
              <a:avLst/>
            </a:prstGeom>
            <a:ln w="38100">
              <a:solidFill>
                <a:srgbClr val="ED7D3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179D02A-771E-48D4-8F52-D4024A164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5247" y="4593329"/>
              <a:ext cx="0" cy="457200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A3E6850-24D1-458B-A2D5-5D953ADB13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77707" y="4593329"/>
              <a:ext cx="1" cy="457200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640FF0F-FABF-41F8-906B-5ECDDA7DF439}"/>
                    </a:ext>
                  </a:extLst>
                </p:cNvPr>
                <p:cNvSpPr txBox="1"/>
                <p:nvPr/>
              </p:nvSpPr>
              <p:spPr>
                <a:xfrm>
                  <a:off x="8673665" y="3593107"/>
                  <a:ext cx="480579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640FF0F-FABF-41F8-906B-5ECDDA7DF4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3665" y="3593107"/>
                  <a:ext cx="480579" cy="386018"/>
                </a:xfrm>
                <a:prstGeom prst="rect">
                  <a:avLst/>
                </a:prstGeom>
                <a:blipFill>
                  <a:blip r:embed="rId14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A2382EF-B924-4B89-8140-26F3506D360F}"/>
                    </a:ext>
                  </a:extLst>
                </p:cNvPr>
                <p:cNvSpPr txBox="1"/>
                <p:nvPr/>
              </p:nvSpPr>
              <p:spPr>
                <a:xfrm>
                  <a:off x="11235798" y="5003979"/>
                  <a:ext cx="369732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A2382EF-B924-4B89-8140-26F3506D3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5798" y="5003979"/>
                  <a:ext cx="369732" cy="38601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99D489F-6457-4FB1-9DD7-92619C41B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0134" y="5055635"/>
              <a:ext cx="1216152" cy="0"/>
            </a:xfrm>
            <a:prstGeom prst="straightConnector1">
              <a:avLst/>
            </a:prstGeom>
            <a:ln w="38100">
              <a:solidFill>
                <a:srgbClr val="FF902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C56CC29-000F-4836-9884-9E34BC9D9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6813" y="5053961"/>
              <a:ext cx="612648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E8A9C44-DAC9-4B70-AB20-89CA4D9D1332}"/>
                </a:ext>
              </a:extLst>
            </p:cNvPr>
            <p:cNvCxnSpPr>
              <a:cxnSpLocks/>
            </p:cNvCxnSpPr>
            <p:nvPr/>
          </p:nvCxnSpPr>
          <p:spPr>
            <a:xfrm>
              <a:off x="9216759" y="5052856"/>
              <a:ext cx="1216152" cy="0"/>
            </a:xfrm>
            <a:prstGeom prst="straightConnector1">
              <a:avLst/>
            </a:prstGeom>
            <a:ln w="38100">
              <a:solidFill>
                <a:srgbClr val="FF902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26EC41B-E6D0-4282-8D55-CEDC334BAED2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83" y="5052856"/>
              <a:ext cx="612648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66A7777-5132-4214-923E-78789637370F}"/>
                </a:ext>
              </a:extLst>
            </p:cNvPr>
            <p:cNvCxnSpPr>
              <a:cxnSpLocks/>
            </p:cNvCxnSpPr>
            <p:nvPr/>
          </p:nvCxnSpPr>
          <p:spPr>
            <a:xfrm>
              <a:off x="7380661" y="4594266"/>
              <a:ext cx="1828800" cy="0"/>
            </a:xfrm>
            <a:prstGeom prst="straightConnector1">
              <a:avLst/>
            </a:prstGeom>
            <a:ln w="38100">
              <a:solidFill>
                <a:srgbClr val="ED7D3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D34BA21-4B24-42A3-A225-ED5B20E9744A}"/>
                </a:ext>
              </a:extLst>
            </p:cNvPr>
            <p:cNvCxnSpPr>
              <a:cxnSpLocks/>
            </p:cNvCxnSpPr>
            <p:nvPr/>
          </p:nvCxnSpPr>
          <p:spPr>
            <a:xfrm>
              <a:off x="7991912" y="4597774"/>
              <a:ext cx="1216152" cy="0"/>
            </a:xfrm>
            <a:prstGeom prst="straightConnector1">
              <a:avLst/>
            </a:prstGeom>
            <a:ln w="38100">
              <a:solidFill>
                <a:srgbClr val="FF902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D236954C-E774-483B-B05A-E344A9A271C0}"/>
                </a:ext>
              </a:extLst>
            </p:cNvPr>
            <p:cNvCxnSpPr>
              <a:cxnSpLocks/>
            </p:cNvCxnSpPr>
            <p:nvPr/>
          </p:nvCxnSpPr>
          <p:spPr>
            <a:xfrm>
              <a:off x="8595856" y="4596504"/>
              <a:ext cx="612648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5ACE1D4-4D9C-4492-B07C-B3AB8BCC7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7706" y="4594266"/>
              <a:ext cx="1828800" cy="0"/>
            </a:xfrm>
            <a:prstGeom prst="straightConnector1">
              <a:avLst/>
            </a:prstGeom>
            <a:ln w="38100">
              <a:solidFill>
                <a:srgbClr val="ED7D3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A3A9B81-AA9A-4704-8C7E-FF77989EAF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6631" y="4594266"/>
              <a:ext cx="1216152" cy="0"/>
            </a:xfrm>
            <a:prstGeom prst="straightConnector1">
              <a:avLst/>
            </a:prstGeom>
            <a:ln w="38100">
              <a:solidFill>
                <a:srgbClr val="FF902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2825A57-38FE-4775-A5A1-6ABEB86382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5811" y="4592766"/>
              <a:ext cx="612648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585D699-4F41-4978-91A8-BAEAB1E70683}"/>
                    </a:ext>
                  </a:extLst>
                </p:cNvPr>
                <p:cNvSpPr txBox="1"/>
                <p:nvPr/>
              </p:nvSpPr>
              <p:spPr>
                <a:xfrm>
                  <a:off x="9961151" y="5140898"/>
                  <a:ext cx="4068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585D699-4F41-4978-91A8-BAEAB1E706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151" y="5140898"/>
                  <a:ext cx="406842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97015" t="-173913" r="-140299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B1DCA2B-14FF-4617-B904-19AE783990B4}"/>
                    </a:ext>
                  </a:extLst>
                </p:cNvPr>
                <p:cNvSpPr txBox="1"/>
                <p:nvPr/>
              </p:nvSpPr>
              <p:spPr>
                <a:xfrm>
                  <a:off x="7837313" y="5681285"/>
                  <a:ext cx="1239122" cy="516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=0,…,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B1DCA2B-14FF-4617-B904-19AE78399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7313" y="5681285"/>
                  <a:ext cx="1239122" cy="51674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C77C83F-7E3E-443A-A5E1-70B377B7148F}"/>
                    </a:ext>
                  </a:extLst>
                </p:cNvPr>
                <p:cNvSpPr txBox="1"/>
                <p:nvPr/>
              </p:nvSpPr>
              <p:spPr>
                <a:xfrm>
                  <a:off x="9408756" y="5828409"/>
                  <a:ext cx="11047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C77C83F-7E3E-443A-A5E1-70B377B71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8756" y="5828409"/>
                  <a:ext cx="110479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747" r="-164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7F21A4D-872B-4411-951D-25CA2021A566}"/>
                </a:ext>
              </a:extLst>
            </p:cNvPr>
            <p:cNvSpPr txBox="1"/>
            <p:nvPr/>
          </p:nvSpPr>
          <p:spPr>
            <a:xfrm>
              <a:off x="8798244" y="3268177"/>
              <a:ext cx="8306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 &gt; 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5866EB-3FED-4624-B4BF-1A52806E172B}"/>
              </a:ext>
            </a:extLst>
          </p:cNvPr>
          <p:cNvSpPr txBox="1"/>
          <p:nvPr/>
        </p:nvSpPr>
        <p:spPr>
          <a:xfrm>
            <a:off x="4250844" y="6508123"/>
            <a:ext cx="354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C. Hempel </a:t>
            </a:r>
            <a:r>
              <a:rPr lang="en-US" sz="1400" i="1" dirty="0">
                <a:solidFill>
                  <a:schemeClr val="bg1"/>
                </a:solidFill>
              </a:rPr>
              <a:t>et al., </a:t>
            </a:r>
            <a:r>
              <a:rPr lang="en-US" sz="1400" dirty="0">
                <a:solidFill>
                  <a:schemeClr val="bg1"/>
                </a:solidFill>
              </a:rPr>
              <a:t>Nat. Photonics 7, 630 (2013).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6ED8CCB-2C63-4398-A915-0AFF4B261BEB}"/>
                  </a:ext>
                </a:extLst>
              </p:cNvPr>
              <p:cNvSpPr txBox="1"/>
              <p:nvPr/>
            </p:nvSpPr>
            <p:spPr>
              <a:xfrm>
                <a:off x="4349496" y="5436838"/>
                <a:ext cx="3493008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/>
                                    <m:t>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6ED8CCB-2C63-4398-A915-0AFF4B261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496" y="5436838"/>
                <a:ext cx="3493008" cy="87126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7418A13B-964A-4C83-90F2-06ED80996B78}"/>
              </a:ext>
            </a:extLst>
          </p:cNvPr>
          <p:cNvGrpSpPr/>
          <p:nvPr/>
        </p:nvGrpSpPr>
        <p:grpSpPr>
          <a:xfrm>
            <a:off x="796462" y="1030759"/>
            <a:ext cx="10439336" cy="2338870"/>
            <a:chOff x="796462" y="1030759"/>
            <a:chExt cx="10439336" cy="233887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5125F95-1E0E-46B1-85B1-891FC1D47165}"/>
                </a:ext>
              </a:extLst>
            </p:cNvPr>
            <p:cNvGrpSpPr/>
            <p:nvPr/>
          </p:nvGrpSpPr>
          <p:grpSpPr>
            <a:xfrm>
              <a:off x="796462" y="1030759"/>
              <a:ext cx="10439336" cy="2338870"/>
              <a:chOff x="307601" y="1361136"/>
              <a:chExt cx="10780816" cy="241537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B19790C-BF71-41BB-B73A-5AECDE6BF1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601" y="1361136"/>
                <a:ext cx="10780816" cy="2415374"/>
                <a:chOff x="849877" y="1365292"/>
                <a:chExt cx="9405502" cy="2107246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10AD48CE-A77D-4275-A37F-F765ECC79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724" y="1365292"/>
                  <a:ext cx="8980567" cy="1385432"/>
                </a:xfrm>
                <a:prstGeom prst="rect">
                  <a:avLst/>
                </a:prstGeom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137F8CF-8D12-47C7-8E29-52C6E5C811EE}"/>
                    </a:ext>
                  </a:extLst>
                </p:cNvPr>
                <p:cNvSpPr/>
                <p:nvPr/>
              </p:nvSpPr>
              <p:spPr>
                <a:xfrm>
                  <a:off x="849877" y="1720700"/>
                  <a:ext cx="1127464" cy="14436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0043BE4-8731-42FF-94BD-61C117B1BF5F}"/>
                    </a:ext>
                  </a:extLst>
                </p:cNvPr>
                <p:cNvSpPr/>
                <p:nvPr/>
              </p:nvSpPr>
              <p:spPr>
                <a:xfrm>
                  <a:off x="9127915" y="2028911"/>
                  <a:ext cx="1127464" cy="14436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A9A1E32-AE52-493B-AB35-5459DDBE6AC2}"/>
                  </a:ext>
                </a:extLst>
              </p:cNvPr>
              <p:cNvSpPr/>
              <p:nvPr/>
            </p:nvSpPr>
            <p:spPr>
              <a:xfrm>
                <a:off x="9671050" y="2156714"/>
                <a:ext cx="444501" cy="818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13708245-C1D2-41CA-A17F-35539438DF22}"/>
                    </a:ext>
                  </a:extLst>
                </p:cNvPr>
                <p:cNvSpPr txBox="1"/>
                <p:nvPr/>
              </p:nvSpPr>
              <p:spPr>
                <a:xfrm>
                  <a:off x="3463550" y="2580901"/>
                  <a:ext cx="741806" cy="37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60690A19-89A1-484E-9057-8FD2A1EF08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3550" y="2580901"/>
                  <a:ext cx="741806" cy="376769"/>
                </a:xfrm>
                <a:prstGeom prst="rect">
                  <a:avLst/>
                </a:prstGeom>
                <a:blipFill>
                  <a:blip r:embed="rId28"/>
                  <a:stretch>
                    <a:fillRect t="-1613" b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0BEF05B-FF7C-4E8A-95E7-210D1926C89A}"/>
                    </a:ext>
                  </a:extLst>
                </p:cNvPr>
                <p:cNvSpPr txBox="1"/>
                <p:nvPr/>
              </p:nvSpPr>
              <p:spPr>
                <a:xfrm>
                  <a:off x="8721688" y="2579481"/>
                  <a:ext cx="741806" cy="37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DA31118F-DB7F-4B32-97E8-5FF6E66A61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1688" y="2579481"/>
                  <a:ext cx="741806" cy="376769"/>
                </a:xfrm>
                <a:prstGeom prst="rect">
                  <a:avLst/>
                </a:prstGeom>
                <a:blipFill>
                  <a:blip r:embed="rId29"/>
                  <a:stretch>
                    <a:fillRect t="-1613" b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624D8F1-E2CA-48EE-9358-486413683B2E}"/>
                    </a:ext>
                  </a:extLst>
                </p:cNvPr>
                <p:cNvSpPr txBox="1"/>
                <p:nvPr/>
              </p:nvSpPr>
              <p:spPr>
                <a:xfrm>
                  <a:off x="5851337" y="2608923"/>
                  <a:ext cx="1322223" cy="55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E61DA3B1-9E0F-4F51-B4A5-DE3B635857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337" y="2608923"/>
                  <a:ext cx="1322223" cy="553611"/>
                </a:xfrm>
                <a:prstGeom prst="rect">
                  <a:avLst/>
                </a:prstGeom>
                <a:blipFill>
                  <a:blip r:embed="rId30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497678BD-137A-488E-9AB2-53FB78436345}"/>
                    </a:ext>
                  </a:extLst>
                </p:cNvPr>
                <p:cNvSpPr/>
                <p:nvPr/>
              </p:nvSpPr>
              <p:spPr>
                <a:xfrm>
                  <a:off x="1910579" y="1051442"/>
                  <a:ext cx="665678" cy="732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2CD955F8-88F0-4591-B437-6B1DFDC396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0579" y="1051442"/>
                  <a:ext cx="665678" cy="732702"/>
                </a:xfrm>
                <a:prstGeom prst="rect">
                  <a:avLst/>
                </a:prstGeom>
                <a:blipFill>
                  <a:blip r:embed="rId31"/>
                  <a:stretch>
                    <a:fillRect l="-38938" t="-66935" r="-42478" b="-10483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3D907482-95C8-4462-B816-0C9E34C91B56}"/>
                    </a:ext>
                  </a:extLst>
                </p:cNvPr>
                <p:cNvSpPr/>
                <p:nvPr/>
              </p:nvSpPr>
              <p:spPr>
                <a:xfrm>
                  <a:off x="9444852" y="1037445"/>
                  <a:ext cx="665678" cy="732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BCABE08A-0754-4F78-89E0-749550D8E1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4852" y="1037445"/>
                  <a:ext cx="665678" cy="732702"/>
                </a:xfrm>
                <a:prstGeom prst="rect">
                  <a:avLst/>
                </a:prstGeom>
                <a:blipFill>
                  <a:blip r:embed="rId32"/>
                  <a:stretch>
                    <a:fillRect l="-38938" t="-67480" r="-42478" b="-1065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41EF144-B3EF-4673-9746-D9E1EFE1E809}"/>
                    </a:ext>
                  </a:extLst>
                </p:cNvPr>
                <p:cNvSpPr/>
                <p:nvPr/>
              </p:nvSpPr>
              <p:spPr>
                <a:xfrm>
                  <a:off x="5520442" y="1037445"/>
                  <a:ext cx="1001005" cy="732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0A363609-D1FA-4E22-9BFB-CD0F8C5DB4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442" y="1037445"/>
                  <a:ext cx="1001005" cy="732702"/>
                </a:xfrm>
                <a:prstGeom prst="rect">
                  <a:avLst/>
                </a:prstGeom>
                <a:blipFill>
                  <a:blip r:embed="rId33"/>
                  <a:stretch>
                    <a:fillRect l="-10180" t="-67480" r="-12575" b="-1065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AC23270-BC9B-453B-8775-A114ADB146DC}"/>
                    </a:ext>
                  </a:extLst>
                </p:cNvPr>
                <p:cNvSpPr/>
                <p:nvPr/>
              </p:nvSpPr>
              <p:spPr>
                <a:xfrm>
                  <a:off x="2449062" y="2587493"/>
                  <a:ext cx="107189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</m:oMath>
                  </a14:m>
                  <a:r>
                    <a:rPr lang="en-US" sz="1600" b="0" dirty="0">
                      <a:solidFill>
                        <a:srgbClr val="000000"/>
                      </a:solidFill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1BC1480-0749-4C34-99ED-D825AA16BA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062" y="2587493"/>
                  <a:ext cx="1071895" cy="338554"/>
                </a:xfrm>
                <a:prstGeom prst="rect">
                  <a:avLst/>
                </a:prstGeom>
                <a:blipFill>
                  <a:blip r:embed="rId34"/>
                  <a:stretch>
                    <a:fillRect t="-5357" r="-284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D84559F3-B25A-4F45-BD87-D7E304C043E9}"/>
                    </a:ext>
                  </a:extLst>
                </p:cNvPr>
                <p:cNvSpPr/>
                <p:nvPr/>
              </p:nvSpPr>
              <p:spPr>
                <a:xfrm>
                  <a:off x="7753381" y="2569264"/>
                  <a:ext cx="107189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</m:oMath>
                  </a14:m>
                  <a:r>
                    <a:rPr lang="en-US" sz="1600" b="0" dirty="0">
                      <a:solidFill>
                        <a:srgbClr val="000000"/>
                      </a:solidFill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15CEA5A-3D30-40E2-9CF1-036E2F64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381" y="2569264"/>
                  <a:ext cx="1071895" cy="338554"/>
                </a:xfrm>
                <a:prstGeom prst="rect">
                  <a:avLst/>
                </a:prstGeom>
                <a:blipFill>
                  <a:blip r:embed="rId35"/>
                  <a:stretch>
                    <a:fillRect t="-5357" r="-284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53A1123-1E31-4B7A-8C27-65F581901484}"/>
                    </a:ext>
                  </a:extLst>
                </p:cNvPr>
                <p:cNvSpPr/>
                <p:nvPr/>
              </p:nvSpPr>
              <p:spPr>
                <a:xfrm>
                  <a:off x="5022853" y="2608923"/>
                  <a:ext cx="111575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</m:oMath>
                  </a14:m>
                  <a:r>
                    <a:rPr lang="en-US" sz="1600" b="0" dirty="0">
                      <a:solidFill>
                        <a:srgbClr val="000000"/>
                      </a:solidFill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4E7F8FE-D9B0-4ECE-826E-6EDEF52A9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2853" y="2608923"/>
                  <a:ext cx="1115755" cy="338554"/>
                </a:xfrm>
                <a:prstGeom prst="rect">
                  <a:avLst/>
                </a:prstGeom>
                <a:blipFill>
                  <a:blip r:embed="rId36"/>
                  <a:stretch>
                    <a:fillRect t="-5357" r="-1639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058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6" grpId="0"/>
      <p:bldP spid="78" grpId="0"/>
      <p:bldP spid="114" grpId="0"/>
      <p:bldP spid="115" grpId="0"/>
      <p:bldP spid="116" grpId="0"/>
      <p:bldP spid="13" grpId="0"/>
      <p:bldP spid="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35572" y="174942"/>
            <a:ext cx="86473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Near term extensions: spin squeezing</a:t>
            </a:r>
            <a:endParaRPr lang="en-US" sz="4400" dirty="0"/>
          </a:p>
          <a:p>
            <a:endParaRPr lang="en-US" sz="4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6368" y="6450459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34F050-B3D7-4A2C-BD6F-66EED07895B6}"/>
              </a:ext>
            </a:extLst>
          </p:cNvPr>
          <p:cNvGrpSpPr/>
          <p:nvPr/>
        </p:nvGrpSpPr>
        <p:grpSpPr>
          <a:xfrm>
            <a:off x="1180967" y="3738901"/>
            <a:ext cx="4184648" cy="2557114"/>
            <a:chOff x="1019274" y="3304404"/>
            <a:chExt cx="4184648" cy="25571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28E754C-6047-42C9-A7EC-0CBDEF11D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6629" y="3979333"/>
              <a:ext cx="0" cy="18821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11AAB0B-E410-4AFA-ACE5-EE8054AF3CB2}"/>
                </a:ext>
              </a:extLst>
            </p:cNvPr>
            <p:cNvCxnSpPr/>
            <p:nvPr/>
          </p:nvCxnSpPr>
          <p:spPr>
            <a:xfrm>
              <a:off x="1019274" y="5280399"/>
              <a:ext cx="41846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D22C67B-7DEE-4A8A-8BAB-63A9444D4B51}"/>
                </a:ext>
              </a:extLst>
            </p:cNvPr>
            <p:cNvSpPr/>
            <p:nvPr/>
          </p:nvSpPr>
          <p:spPr>
            <a:xfrm>
              <a:off x="1093784" y="5143964"/>
              <a:ext cx="279221" cy="2792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59D0971-8E7D-4514-B4A2-DC925226BD3D}"/>
                </a:ext>
              </a:extLst>
            </p:cNvPr>
            <p:cNvSpPr/>
            <p:nvPr/>
          </p:nvSpPr>
          <p:spPr>
            <a:xfrm>
              <a:off x="4724759" y="4790696"/>
              <a:ext cx="279221" cy="2792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0888643-A7E4-45DE-929F-F8A97D70C743}"/>
                </a:ext>
              </a:extLst>
            </p:cNvPr>
            <p:cNvSpPr/>
            <p:nvPr/>
          </p:nvSpPr>
          <p:spPr>
            <a:xfrm>
              <a:off x="1093784" y="4790696"/>
              <a:ext cx="279221" cy="2792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50445FD-F772-4FBB-9399-5038D0520DD1}"/>
                </a:ext>
              </a:extLst>
            </p:cNvPr>
            <p:cNvSpPr/>
            <p:nvPr/>
          </p:nvSpPr>
          <p:spPr>
            <a:xfrm>
              <a:off x="4724759" y="5143964"/>
              <a:ext cx="279221" cy="2792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DD35E46-3B39-4C99-846A-AEAEC6015AF8}"/>
                </a:ext>
              </a:extLst>
            </p:cNvPr>
            <p:cNvSpPr/>
            <p:nvPr/>
          </p:nvSpPr>
          <p:spPr>
            <a:xfrm>
              <a:off x="2896682" y="4790696"/>
              <a:ext cx="279221" cy="2792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366055D-9359-4041-9F79-1E1C3C418342}"/>
                </a:ext>
              </a:extLst>
            </p:cNvPr>
            <p:cNvSpPr txBox="1"/>
            <p:nvPr/>
          </p:nvSpPr>
          <p:spPr>
            <a:xfrm>
              <a:off x="1802220" y="3304404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/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CA9AC66-54CC-4FB2-A401-45CDB69DD5BC}"/>
                </a:ext>
              </a:extLst>
            </p:cNvPr>
            <p:cNvCxnSpPr>
              <a:cxnSpLocks/>
            </p:cNvCxnSpPr>
            <p:nvPr/>
          </p:nvCxnSpPr>
          <p:spPr>
            <a:xfrm>
              <a:off x="3036629" y="5280399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5619EA1-AEB4-4440-B354-7CACA22C8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828" y="5280399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27AE1ED6-FBA2-400C-B7D6-3F318B052E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5430" y="4929751"/>
              <a:ext cx="0" cy="350648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43545F4-B061-4A4E-ACF3-32A6CA371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8901" y="4907403"/>
              <a:ext cx="1" cy="372996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E587FB42-63CE-4FF8-94AD-12526FE14D3F}"/>
                    </a:ext>
                  </a:extLst>
                </p:cNvPr>
                <p:cNvSpPr txBox="1"/>
                <p:nvPr/>
              </p:nvSpPr>
              <p:spPr>
                <a:xfrm>
                  <a:off x="2418444" y="3657548"/>
                  <a:ext cx="480579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E587FB42-63CE-4FF8-94AD-12526FE14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8444" y="3657548"/>
                  <a:ext cx="480579" cy="386018"/>
                </a:xfrm>
                <a:prstGeom prst="rect">
                  <a:avLst/>
                </a:prstGeom>
                <a:blipFill>
                  <a:blip r:embed="rId3"/>
                  <a:stretch>
                    <a:fillRect b="-15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F22FCF8E-3B14-47AB-8010-4B37978CB09D}"/>
                    </a:ext>
                  </a:extLst>
                </p:cNvPr>
                <p:cNvSpPr txBox="1"/>
                <p:nvPr/>
              </p:nvSpPr>
              <p:spPr>
                <a:xfrm>
                  <a:off x="4807866" y="5280399"/>
                  <a:ext cx="369732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F22FCF8E-3B14-47AB-8010-4B37978CB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7866" y="5280399"/>
                  <a:ext cx="369732" cy="38601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3E61F427-7576-460D-BC0B-E29093345161}"/>
                    </a:ext>
                  </a:extLst>
                </p:cNvPr>
                <p:cNvSpPr txBox="1"/>
                <p:nvPr/>
              </p:nvSpPr>
              <p:spPr>
                <a:xfrm>
                  <a:off x="4404122" y="5376357"/>
                  <a:ext cx="440236" cy="3860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3E61F427-7576-460D-BC0B-E29093345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122" y="5376357"/>
                  <a:ext cx="440236" cy="386018"/>
                </a:xfrm>
                <a:prstGeom prst="rect">
                  <a:avLst/>
                </a:prstGeom>
                <a:blipFill>
                  <a:blip r:embed="rId5"/>
                  <a:stretch>
                    <a:fillRect l="-116438" t="-169841" r="-157534" b="-2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BD01CCDF-08C6-4316-82C5-919AE72572EF}"/>
                    </a:ext>
                  </a:extLst>
                </p:cNvPr>
                <p:cNvSpPr txBox="1"/>
                <p:nvPr/>
              </p:nvSpPr>
              <p:spPr>
                <a:xfrm>
                  <a:off x="1214217" y="5368461"/>
                  <a:ext cx="440236" cy="3860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BD01CCDF-08C6-4316-82C5-919AE7257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217" y="5368461"/>
                  <a:ext cx="440236" cy="386018"/>
                </a:xfrm>
                <a:prstGeom prst="rect">
                  <a:avLst/>
                </a:prstGeom>
                <a:blipFill>
                  <a:blip r:embed="rId6"/>
                  <a:stretch>
                    <a:fillRect l="-118056" t="-165625" r="-161111" b="-239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4AE1513-3FC6-4A94-ABFF-288D4C8F7D45}"/>
                </a:ext>
              </a:extLst>
            </p:cNvPr>
            <p:cNvCxnSpPr>
              <a:cxnSpLocks/>
            </p:cNvCxnSpPr>
            <p:nvPr/>
          </p:nvCxnSpPr>
          <p:spPr>
            <a:xfrm>
              <a:off x="3046316" y="4926020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3ADE822-1E63-48BD-ABA5-29D19C866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828" y="4926020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347B22DB-19B2-499A-9E32-3CCE8D634435}"/>
                    </a:ext>
                  </a:extLst>
                </p:cNvPr>
                <p:cNvSpPr txBox="1"/>
                <p:nvPr/>
              </p:nvSpPr>
              <p:spPr>
                <a:xfrm>
                  <a:off x="3602714" y="5201367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347B22DB-19B2-499A-9E32-3CCE8D634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714" y="5201367"/>
                  <a:ext cx="38241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E9374D51-DE66-43CE-AF54-359FB91D6E94}"/>
                    </a:ext>
                  </a:extLst>
                </p:cNvPr>
                <p:cNvSpPr txBox="1"/>
                <p:nvPr/>
              </p:nvSpPr>
              <p:spPr>
                <a:xfrm>
                  <a:off x="1759429" y="5228322"/>
                  <a:ext cx="400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-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E9374D51-DE66-43CE-AF54-359FB91D6E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9429" y="5228322"/>
                  <a:ext cx="40004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212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A6E3558-FA32-4553-A83C-1877FFDD84E8}"/>
                </a:ext>
              </a:extLst>
            </p:cNvPr>
            <p:cNvSpPr/>
            <p:nvPr/>
          </p:nvSpPr>
          <p:spPr>
            <a:xfrm>
              <a:off x="2896682" y="5143964"/>
              <a:ext cx="279221" cy="2792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21672FE-F44D-4882-B3B9-B800BFB69967}"/>
              </a:ext>
            </a:extLst>
          </p:cNvPr>
          <p:cNvGrpSpPr/>
          <p:nvPr/>
        </p:nvGrpSpPr>
        <p:grpSpPr>
          <a:xfrm>
            <a:off x="6673460" y="4136652"/>
            <a:ext cx="4640437" cy="2104827"/>
            <a:chOff x="541020" y="3625330"/>
            <a:chExt cx="4640437" cy="210482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E6FF8AA-FC6C-4D21-9337-331B044B3F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609" y="3847022"/>
              <a:ext cx="0" cy="18821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AF05800E-308F-4BCD-BB03-CE3756A045FF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" y="5248181"/>
              <a:ext cx="46404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13225ED-07CB-4999-91ED-B687757419DC}"/>
                </a:ext>
              </a:extLst>
            </p:cNvPr>
            <p:cNvSpPr/>
            <p:nvPr/>
          </p:nvSpPr>
          <p:spPr>
            <a:xfrm>
              <a:off x="698943" y="5170167"/>
              <a:ext cx="667512" cy="14630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A430F9-3081-4AF4-AFB2-A5CAB5522992}"/>
                </a:ext>
              </a:extLst>
            </p:cNvPr>
            <p:cNvSpPr/>
            <p:nvPr/>
          </p:nvSpPr>
          <p:spPr>
            <a:xfrm>
              <a:off x="698943" y="4973115"/>
              <a:ext cx="667512" cy="14630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D36BAA3-B7C6-43E7-B1C4-A86EAECE0FF1}"/>
                </a:ext>
              </a:extLst>
            </p:cNvPr>
            <p:cNvSpPr/>
            <p:nvPr/>
          </p:nvSpPr>
          <p:spPr>
            <a:xfrm>
              <a:off x="4336382" y="4973115"/>
              <a:ext cx="667512" cy="14630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0A81ABD-16AF-4A9B-A0E2-CF735D5BF668}"/>
                </a:ext>
              </a:extLst>
            </p:cNvPr>
            <p:cNvSpPr/>
            <p:nvPr/>
          </p:nvSpPr>
          <p:spPr>
            <a:xfrm>
              <a:off x="2499064" y="4973115"/>
              <a:ext cx="667512" cy="14630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937B369-DB0B-4DAE-962C-E6EEF19A1484}"/>
                </a:ext>
              </a:extLst>
            </p:cNvPr>
            <p:cNvSpPr/>
            <p:nvPr/>
          </p:nvSpPr>
          <p:spPr>
            <a:xfrm>
              <a:off x="4336382" y="5170167"/>
              <a:ext cx="667512" cy="14630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93711E0-E357-43D9-9AE8-CC9E532CE28B}"/>
                </a:ext>
              </a:extLst>
            </p:cNvPr>
            <p:cNvCxnSpPr>
              <a:cxnSpLocks/>
            </p:cNvCxnSpPr>
            <p:nvPr/>
          </p:nvCxnSpPr>
          <p:spPr>
            <a:xfrm>
              <a:off x="2834609" y="5248181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2C3D5BB5-4691-47E6-B166-73F4CBA0C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808" y="5248181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6E9466E-D290-4A84-90F4-F3E54D294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2349" y="5039084"/>
              <a:ext cx="0" cy="228600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F06EDD72-41A8-4429-A03A-01F1A839734B}"/>
                    </a:ext>
                  </a:extLst>
                </p:cNvPr>
                <p:cNvSpPr txBox="1"/>
                <p:nvPr/>
              </p:nvSpPr>
              <p:spPr>
                <a:xfrm>
                  <a:off x="2216424" y="3625330"/>
                  <a:ext cx="480579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F06EDD72-41A8-4429-A03A-01F1A8397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424" y="3625330"/>
                  <a:ext cx="480579" cy="386018"/>
                </a:xfrm>
                <a:prstGeom prst="rect">
                  <a:avLst/>
                </a:prstGeom>
                <a:blipFill>
                  <a:blip r:embed="rId9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E7539517-A72A-4144-8649-32D6BC1AEBB4}"/>
                    </a:ext>
                  </a:extLst>
                </p:cNvPr>
                <p:cNvSpPr txBox="1"/>
                <p:nvPr/>
              </p:nvSpPr>
              <p:spPr>
                <a:xfrm>
                  <a:off x="4605846" y="5248181"/>
                  <a:ext cx="369732" cy="386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E7539517-A72A-4144-8649-32D6BC1AEB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5846" y="5248181"/>
                  <a:ext cx="369732" cy="38601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83848FC6-F63D-4794-B952-EBB9C5006C6A}"/>
                    </a:ext>
                  </a:extLst>
                </p:cNvPr>
                <p:cNvSpPr txBox="1"/>
                <p:nvPr/>
              </p:nvSpPr>
              <p:spPr>
                <a:xfrm>
                  <a:off x="4202102" y="5344139"/>
                  <a:ext cx="440236" cy="3860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83848FC6-F63D-4794-B952-EBB9C5006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2102" y="5344139"/>
                  <a:ext cx="440236" cy="386018"/>
                </a:xfrm>
                <a:prstGeom prst="rect">
                  <a:avLst/>
                </a:prstGeom>
                <a:blipFill>
                  <a:blip r:embed="rId11"/>
                  <a:stretch>
                    <a:fillRect l="-118056" t="-165625" r="-161111" b="-239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EA48380-E6F6-4FD0-9AB9-4A13E20885D1}"/>
                    </a:ext>
                  </a:extLst>
                </p:cNvPr>
                <p:cNvSpPr txBox="1"/>
                <p:nvPr/>
              </p:nvSpPr>
              <p:spPr>
                <a:xfrm>
                  <a:off x="1012197" y="5336243"/>
                  <a:ext cx="440236" cy="3860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EA48380-E6F6-4FD0-9AB9-4A13E2088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197" y="5336243"/>
                  <a:ext cx="440236" cy="386018"/>
                </a:xfrm>
                <a:prstGeom prst="rect">
                  <a:avLst/>
                </a:prstGeom>
                <a:blipFill>
                  <a:blip r:embed="rId12"/>
                  <a:stretch>
                    <a:fillRect l="-119444" t="-168254" r="-159722" b="-24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9248C60-ABC7-4B37-BC5E-AA3369260764}"/>
                </a:ext>
              </a:extLst>
            </p:cNvPr>
            <p:cNvCxnSpPr>
              <a:cxnSpLocks/>
            </p:cNvCxnSpPr>
            <p:nvPr/>
          </p:nvCxnSpPr>
          <p:spPr>
            <a:xfrm>
              <a:off x="2844296" y="5046202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1F63C240-A494-4E70-BA3E-ABF39A020349}"/>
                    </a:ext>
                  </a:extLst>
                </p:cNvPr>
                <p:cNvSpPr txBox="1"/>
                <p:nvPr/>
              </p:nvSpPr>
              <p:spPr>
                <a:xfrm>
                  <a:off x="3400694" y="5169149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1F63C240-A494-4E70-BA3E-ABF39A0203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0694" y="5169149"/>
                  <a:ext cx="38241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93D9619-FF30-47C2-A16C-A6BFB5F80234}"/>
                    </a:ext>
                  </a:extLst>
                </p:cNvPr>
                <p:cNvSpPr txBox="1"/>
                <p:nvPr/>
              </p:nvSpPr>
              <p:spPr>
                <a:xfrm>
                  <a:off x="1557409" y="5196104"/>
                  <a:ext cx="459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93D9619-FF30-47C2-A16C-A6BFB5F802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409" y="5196104"/>
                  <a:ext cx="4593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F484C5E-F054-43D1-A6D7-F70FD10BE941}"/>
                </a:ext>
              </a:extLst>
            </p:cNvPr>
            <p:cNvSpPr/>
            <p:nvPr/>
          </p:nvSpPr>
          <p:spPr>
            <a:xfrm>
              <a:off x="2513613" y="5171586"/>
              <a:ext cx="638415" cy="14346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8B847D6-0C24-425B-8DC8-705ECD152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932" y="5024891"/>
              <a:ext cx="5817" cy="228600"/>
            </a:xfrm>
            <a:prstGeom prst="straightConnector1">
              <a:avLst/>
            </a:prstGeom>
            <a:ln w="38100">
              <a:solidFill>
                <a:srgbClr val="70AD4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D8B06A0-E58A-4E08-8E2A-4550A14AB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808" y="5046202"/>
              <a:ext cx="1828800" cy="0"/>
            </a:xfrm>
            <a:prstGeom prst="straightConnector1">
              <a:avLst/>
            </a:prstGeom>
            <a:ln w="38100">
              <a:solidFill>
                <a:srgbClr val="F5B195"/>
              </a:solidFill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729D2A-1791-40FA-927E-5323DD73F57C}"/>
              </a:ext>
            </a:extLst>
          </p:cNvPr>
          <p:cNvGrpSpPr/>
          <p:nvPr/>
        </p:nvGrpSpPr>
        <p:grpSpPr>
          <a:xfrm>
            <a:off x="1657003" y="996482"/>
            <a:ext cx="9299002" cy="2680428"/>
            <a:chOff x="749756" y="1030848"/>
            <a:chExt cx="9299002" cy="2680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3E71499-B8B3-494E-B411-D8D0E955657C}"/>
                    </a:ext>
                  </a:extLst>
                </p:cNvPr>
                <p:cNvSpPr/>
                <p:nvPr/>
              </p:nvSpPr>
              <p:spPr>
                <a:xfrm>
                  <a:off x="749756" y="1043299"/>
                  <a:ext cx="619271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3E71499-B8B3-494E-B411-D8D0E95565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756" y="1043299"/>
                  <a:ext cx="619271" cy="8014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F9686F0-18B7-4900-AE84-8EFEE93AA223}"/>
                </a:ext>
              </a:extLst>
            </p:cNvPr>
            <p:cNvSpPr/>
            <p:nvPr/>
          </p:nvSpPr>
          <p:spPr>
            <a:xfrm>
              <a:off x="1374645" y="1866259"/>
              <a:ext cx="1271625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EABE145-1F6B-42DF-B652-EDBE71460BDD}"/>
                    </a:ext>
                  </a:extLst>
                </p:cNvPr>
                <p:cNvSpPr/>
                <p:nvPr/>
              </p:nvSpPr>
              <p:spPr>
                <a:xfrm>
                  <a:off x="9410114" y="1030848"/>
                  <a:ext cx="638644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EABE145-1F6B-42DF-B652-EDBE71460B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0114" y="1030848"/>
                  <a:ext cx="638644" cy="8014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9CF9ACAE-3B82-44E2-8650-42D11D7B0C00}"/>
                    </a:ext>
                  </a:extLst>
                </p:cNvPr>
                <p:cNvSpPr/>
                <p:nvPr/>
              </p:nvSpPr>
              <p:spPr>
                <a:xfrm>
                  <a:off x="2662443" y="1043299"/>
                  <a:ext cx="619271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9CF9ACAE-3B82-44E2-8650-42D11D7B0C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2443" y="1043299"/>
                  <a:ext cx="619271" cy="8014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CAB941-B13C-4456-84BA-5174E820DD23}"/>
                </a:ext>
              </a:extLst>
            </p:cNvPr>
            <p:cNvSpPr/>
            <p:nvPr/>
          </p:nvSpPr>
          <p:spPr>
            <a:xfrm>
              <a:off x="5035239" y="1866678"/>
              <a:ext cx="2595085" cy="781884"/>
            </a:xfrm>
            <a:prstGeom prst="rect">
              <a:avLst/>
            </a:prstGeom>
            <a:solidFill>
              <a:srgbClr val="85BD5F"/>
            </a:solidFill>
            <a:ln>
              <a:solidFill>
                <a:srgbClr val="85BD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Drive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6A8B6E0-0DD9-4733-8590-12CF5658A44B}"/>
                </a:ext>
              </a:extLst>
            </p:cNvPr>
            <p:cNvSpPr/>
            <p:nvPr/>
          </p:nvSpPr>
          <p:spPr>
            <a:xfrm>
              <a:off x="3281715" y="1858593"/>
              <a:ext cx="1728740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45ED021-88D6-44E9-8449-BBF5D54236C0}"/>
                </a:ext>
              </a:extLst>
            </p:cNvPr>
            <p:cNvSpPr/>
            <p:nvPr/>
          </p:nvSpPr>
          <p:spPr>
            <a:xfrm>
              <a:off x="7655108" y="1854942"/>
              <a:ext cx="1726006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5BD1FD81-22F1-4AB9-A266-F91C0EDF30E5}"/>
                    </a:ext>
                  </a:extLst>
                </p:cNvPr>
                <p:cNvSpPr/>
                <p:nvPr/>
              </p:nvSpPr>
              <p:spPr>
                <a:xfrm>
                  <a:off x="5897687" y="1046399"/>
                  <a:ext cx="870187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5BD1FD81-22F1-4AB9-A266-F91C0EDF30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7687" y="1046399"/>
                  <a:ext cx="870187" cy="8014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B0E2FD-3F3B-4000-9A41-6EB0DD37E0B7}"/>
                </a:ext>
              </a:extLst>
            </p:cNvPr>
            <p:cNvSpPr txBox="1"/>
            <p:nvPr/>
          </p:nvSpPr>
          <p:spPr>
            <a:xfrm>
              <a:off x="1484339" y="3126501"/>
              <a:ext cx="16306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Prepare squeezed state</a:t>
              </a: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48178DDA-9A9D-4CB0-8FAE-5CC626266B88}"/>
                </a:ext>
              </a:extLst>
            </p:cNvPr>
            <p:cNvSpPr/>
            <p:nvPr/>
          </p:nvSpPr>
          <p:spPr>
            <a:xfrm rot="5400000">
              <a:off x="2215691" y="2113157"/>
              <a:ext cx="167930" cy="1912687"/>
            </a:xfrm>
            <a:prstGeom prst="rightBrace">
              <a:avLst>
                <a:gd name="adj1" fmla="val 0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E6EC79-3ED4-4041-9452-48F72C9A896D}"/>
              </a:ext>
            </a:extLst>
          </p:cNvPr>
          <p:cNvSpPr txBox="1"/>
          <p:nvPr/>
        </p:nvSpPr>
        <p:spPr>
          <a:xfrm>
            <a:off x="2258980" y="3794463"/>
            <a:ext cx="200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spin state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258630-0F35-4029-9869-16DB6D439B36}"/>
              </a:ext>
            </a:extLst>
          </p:cNvPr>
          <p:cNvSpPr/>
          <p:nvPr/>
        </p:nvSpPr>
        <p:spPr>
          <a:xfrm>
            <a:off x="8002380" y="3766049"/>
            <a:ext cx="2037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Squeezed spin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E66B6-57B9-4FAD-9B16-FE15ADA3B6BA}"/>
              </a:ext>
            </a:extLst>
          </p:cNvPr>
          <p:cNvSpPr txBox="1"/>
          <p:nvPr/>
        </p:nvSpPr>
        <p:spPr>
          <a:xfrm>
            <a:off x="4264967" y="6456536"/>
            <a:ext cx="3829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J. G. Bohnet </a:t>
            </a:r>
            <a:r>
              <a:rPr lang="en-US" sz="1600" i="1" dirty="0">
                <a:solidFill>
                  <a:schemeClr val="bg1"/>
                </a:solidFill>
              </a:rPr>
              <a:t>et al., </a:t>
            </a:r>
            <a:r>
              <a:rPr lang="en-US" sz="1600" dirty="0">
                <a:solidFill>
                  <a:schemeClr val="bg1"/>
                </a:solidFill>
              </a:rPr>
              <a:t>Science 352, 1297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B99A14F-EEA6-46E2-B20B-1E2698B58100}"/>
                  </a:ext>
                </a:extLst>
              </p:cNvPr>
              <p:cNvSpPr txBox="1"/>
              <p:nvPr/>
            </p:nvSpPr>
            <p:spPr>
              <a:xfrm>
                <a:off x="5232334" y="2655404"/>
                <a:ext cx="741806" cy="37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B99A14F-EEA6-46E2-B20B-1E2698B58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34" y="2655404"/>
                <a:ext cx="741806" cy="376769"/>
              </a:xfrm>
              <a:prstGeom prst="rect">
                <a:avLst/>
              </a:prstGeom>
              <a:blipFill>
                <a:blip r:embed="rId19"/>
                <a:stretch>
                  <a:fillRect t="-1639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37017A6-ABA9-4E76-B75F-3030F3BA2D98}"/>
                  </a:ext>
                </a:extLst>
              </p:cNvPr>
              <p:cNvSpPr txBox="1"/>
              <p:nvPr/>
            </p:nvSpPr>
            <p:spPr>
              <a:xfrm>
                <a:off x="9592511" y="2670887"/>
                <a:ext cx="741806" cy="37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37017A6-ABA9-4E76-B75F-3030F3BA2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511" y="2670887"/>
                <a:ext cx="741806" cy="376769"/>
              </a:xfrm>
              <a:prstGeom prst="rect">
                <a:avLst/>
              </a:prstGeom>
              <a:blipFill>
                <a:blip r:embed="rId20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86D946-1D57-4F77-BD5C-A80CD98A2847}"/>
                  </a:ext>
                </a:extLst>
              </p:cNvPr>
              <p:cNvSpPr txBox="1"/>
              <p:nvPr/>
            </p:nvSpPr>
            <p:spPr>
              <a:xfrm>
                <a:off x="7102103" y="2610143"/>
                <a:ext cx="1322223" cy="553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86D946-1D57-4F77-BD5C-A80CD98A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103" y="2610143"/>
                <a:ext cx="1322223" cy="553611"/>
              </a:xfrm>
              <a:prstGeom prst="rect">
                <a:avLst/>
              </a:prstGeom>
              <a:blipFill>
                <a:blip r:embed="rId21"/>
                <a:stretch>
                  <a:fillRect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CABA00B-3BBD-4DD3-8777-FDCDFD289F4B}"/>
                  </a:ext>
                </a:extLst>
              </p:cNvPr>
              <p:cNvSpPr/>
              <p:nvPr/>
            </p:nvSpPr>
            <p:spPr>
              <a:xfrm>
                <a:off x="4217846" y="2661996"/>
                <a:ext cx="107189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sub>
                    </m:sSub>
                  </m:oMath>
                </a14:m>
                <a:r>
                  <a:rPr lang="en-US" sz="1600" b="0" dirty="0">
                    <a:solidFill>
                      <a:srgbClr val="00000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CABA00B-3BBD-4DD3-8777-FDCDFD289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46" y="2661996"/>
                <a:ext cx="1071895" cy="338554"/>
              </a:xfrm>
              <a:prstGeom prst="rect">
                <a:avLst/>
              </a:prstGeom>
              <a:blipFill>
                <a:blip r:embed="rId22"/>
                <a:stretch>
                  <a:fillRect t="-5455" r="-2841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93E4CF9-D259-4BEE-B370-C1FAEDA7FAE4}"/>
                  </a:ext>
                </a:extLst>
              </p:cNvPr>
              <p:cNvSpPr/>
              <p:nvPr/>
            </p:nvSpPr>
            <p:spPr>
              <a:xfrm>
                <a:off x="8624204" y="2660670"/>
                <a:ext cx="107189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sub>
                    </m:sSub>
                  </m:oMath>
                </a14:m>
                <a:r>
                  <a:rPr lang="en-US" sz="1600" b="0" dirty="0">
                    <a:solidFill>
                      <a:srgbClr val="00000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93E4CF9-D259-4BEE-B370-C1FAEDA7F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204" y="2660670"/>
                <a:ext cx="1071895" cy="338554"/>
              </a:xfrm>
              <a:prstGeom prst="rect">
                <a:avLst/>
              </a:prstGeom>
              <a:blipFill>
                <a:blip r:embed="rId23"/>
                <a:stretch>
                  <a:fillRect t="-5357" r="-284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42D08AF-B87E-439A-A3E8-02028F94ADDC}"/>
                  </a:ext>
                </a:extLst>
              </p:cNvPr>
              <p:cNvSpPr/>
              <p:nvPr/>
            </p:nvSpPr>
            <p:spPr>
              <a:xfrm>
                <a:off x="6273619" y="2610143"/>
                <a:ext cx="11157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sub>
                    </m:sSub>
                  </m:oMath>
                </a14:m>
                <a:r>
                  <a:rPr lang="en-US" sz="1600" b="0" dirty="0">
                    <a:solidFill>
                      <a:srgbClr val="00000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42D08AF-B87E-439A-A3E8-02028F94A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619" y="2610143"/>
                <a:ext cx="1115755" cy="338554"/>
              </a:xfrm>
              <a:prstGeom prst="rect">
                <a:avLst/>
              </a:prstGeom>
              <a:blipFill>
                <a:blip r:embed="rId24"/>
                <a:stretch>
                  <a:fillRect t="-5357" r="-21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0DDE273-5C83-454F-A1EA-8EE18FBF4E18}"/>
                  </a:ext>
                </a:extLst>
              </p:cNvPr>
              <p:cNvSpPr/>
              <p:nvPr/>
            </p:nvSpPr>
            <p:spPr>
              <a:xfrm>
                <a:off x="2198168" y="2614196"/>
                <a:ext cx="14355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16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0DDE273-5C83-454F-A1EA-8EE18FBF4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168" y="2614196"/>
                <a:ext cx="1435585" cy="338554"/>
              </a:xfrm>
              <a:prstGeom prst="rect">
                <a:avLst/>
              </a:prstGeom>
              <a:blipFill>
                <a:blip r:embed="rId25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58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9891588" y="4000079"/>
            <a:ext cx="3548610" cy="2286000"/>
            <a:chOff x="4847666" y="3005841"/>
            <a:chExt cx="3824956" cy="246402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666" y="3005841"/>
              <a:ext cx="2464021" cy="2464021"/>
            </a:xfrm>
            <a:prstGeom prst="rect">
              <a:avLst/>
            </a:prstGeom>
          </p:spPr>
        </p:pic>
        <p:sp>
          <p:nvSpPr>
            <p:cNvPr id="37" name="Arc 36"/>
            <p:cNvSpPr/>
            <p:nvPr/>
          </p:nvSpPr>
          <p:spPr>
            <a:xfrm rot="10569124">
              <a:off x="5868846" y="3167046"/>
              <a:ext cx="2803776" cy="2259052"/>
            </a:xfrm>
            <a:prstGeom prst="arc">
              <a:avLst>
                <a:gd name="adj1" fmla="val 21553415"/>
                <a:gd name="adj2" fmla="val 84649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5554132" y="4059338"/>
                  <a:ext cx="403277" cy="3980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4132" y="4059338"/>
                  <a:ext cx="403277" cy="3980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 term extensions: spin squeezing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10" y="4011116"/>
            <a:ext cx="228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3" y="4000079"/>
            <a:ext cx="2286000" cy="228600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1251551" y="2647285"/>
            <a:ext cx="273343" cy="14525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3521176" y="2742930"/>
            <a:ext cx="23022" cy="1356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375216" y="4034225"/>
            <a:ext cx="2462745" cy="2286000"/>
            <a:chOff x="6339842" y="2096513"/>
            <a:chExt cx="2462745" cy="2286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9842" y="2096513"/>
              <a:ext cx="2286000" cy="2286000"/>
            </a:xfrm>
            <a:prstGeom prst="rect">
              <a:avLst/>
            </a:prstGeom>
          </p:spPr>
        </p:pic>
        <p:sp>
          <p:nvSpPr>
            <p:cNvPr id="21" name="Arc 20"/>
            <p:cNvSpPr/>
            <p:nvPr/>
          </p:nvSpPr>
          <p:spPr>
            <a:xfrm rot="10569124">
              <a:off x="6576332" y="2189432"/>
              <a:ext cx="2226255" cy="1346734"/>
            </a:xfrm>
            <a:prstGeom prst="arc">
              <a:avLst>
                <a:gd name="adj1" fmla="val 16522084"/>
                <a:gd name="adj2" fmla="val 1870650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7221784" y="3189074"/>
                  <a:ext cx="4676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784" y="3189074"/>
                  <a:ext cx="467675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8590865" y="2698065"/>
            <a:ext cx="1500224" cy="1474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H="1" flipV="1">
            <a:off x="10878851" y="2631205"/>
            <a:ext cx="238915" cy="15055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57190" y="3192542"/>
            <a:ext cx="857366" cy="756031"/>
            <a:chOff x="3132350" y="678509"/>
            <a:chExt cx="815280" cy="718918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3483544" y="815178"/>
              <a:ext cx="0" cy="30888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489062" y="1118554"/>
              <a:ext cx="293204" cy="84948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261941" y="1118556"/>
              <a:ext cx="221607" cy="18914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31427" y="678509"/>
              <a:ext cx="103169" cy="1031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38392" y="1060399"/>
              <a:ext cx="109238" cy="14565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2350" y="1294258"/>
              <a:ext cx="115307" cy="103169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28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EB882F-69B2-4EC0-BAE4-35D0B78FA215}"/>
              </a:ext>
            </a:extLst>
          </p:cNvPr>
          <p:cNvSpPr/>
          <p:nvPr/>
        </p:nvSpPr>
        <p:spPr>
          <a:xfrm rot="20700000">
            <a:off x="2715713" y="5460984"/>
            <a:ext cx="495294" cy="82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1E26143-8188-4196-8A4F-45BD9F601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18" y="4014629"/>
            <a:ext cx="2286000" cy="22860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81EE2B2A-A18C-4E6C-AE0E-498A90A7DCEB}"/>
              </a:ext>
            </a:extLst>
          </p:cNvPr>
          <p:cNvSpPr/>
          <p:nvPr/>
        </p:nvSpPr>
        <p:spPr>
          <a:xfrm rot="16200000">
            <a:off x="5301921" y="5464497"/>
            <a:ext cx="495294" cy="82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2DDB5F5-BAD6-4DDB-BE98-4AD87420C367}"/>
              </a:ext>
            </a:extLst>
          </p:cNvPr>
          <p:cNvSpPr/>
          <p:nvPr/>
        </p:nvSpPr>
        <p:spPr>
          <a:xfrm rot="16200000">
            <a:off x="8542261" y="5526816"/>
            <a:ext cx="495294" cy="82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FE257E0-DFB4-4F8B-98EF-57AF3EE744A9}"/>
              </a:ext>
            </a:extLst>
          </p:cNvPr>
          <p:cNvSpPr/>
          <p:nvPr/>
        </p:nvSpPr>
        <p:spPr>
          <a:xfrm rot="900000">
            <a:off x="10486436" y="4791298"/>
            <a:ext cx="495294" cy="82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7FE47-13B5-4231-8AEA-19DEDB65771F}"/>
              </a:ext>
            </a:extLst>
          </p:cNvPr>
          <p:cNvGrpSpPr/>
          <p:nvPr/>
        </p:nvGrpSpPr>
        <p:grpSpPr>
          <a:xfrm>
            <a:off x="508329" y="965147"/>
            <a:ext cx="11408839" cy="2642893"/>
            <a:chOff x="-73506" y="1021727"/>
            <a:chExt cx="11408839" cy="2642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82CAA7A-9849-471B-8B63-2C17F83D0116}"/>
                    </a:ext>
                  </a:extLst>
                </p:cNvPr>
                <p:cNvSpPr/>
                <p:nvPr/>
              </p:nvSpPr>
              <p:spPr>
                <a:xfrm>
                  <a:off x="998014" y="1034178"/>
                  <a:ext cx="619271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82CAA7A-9849-471B-8B63-2C17F83D0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014" y="1034178"/>
                  <a:ext cx="619271" cy="8014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C865E5E-2692-4BAF-8F70-2D40DCED85AA}"/>
                </a:ext>
              </a:extLst>
            </p:cNvPr>
            <p:cNvSpPr/>
            <p:nvPr/>
          </p:nvSpPr>
          <p:spPr>
            <a:xfrm>
              <a:off x="1622903" y="1857138"/>
              <a:ext cx="1271625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2123A07-D277-4590-A809-C73BD317F7FB}"/>
                    </a:ext>
                  </a:extLst>
                </p:cNvPr>
                <p:cNvSpPr/>
                <p:nvPr/>
              </p:nvSpPr>
              <p:spPr>
                <a:xfrm>
                  <a:off x="9658372" y="1021727"/>
                  <a:ext cx="638644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2123A07-D277-4590-A809-C73BD317F7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8372" y="1021727"/>
                  <a:ext cx="638644" cy="8014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CA4A63-C581-4226-8B9D-3E473B2F3DCB}"/>
                    </a:ext>
                  </a:extLst>
                </p:cNvPr>
                <p:cNvSpPr/>
                <p:nvPr/>
              </p:nvSpPr>
              <p:spPr>
                <a:xfrm>
                  <a:off x="2910701" y="1034178"/>
                  <a:ext cx="619271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CA4A63-C581-4226-8B9D-3E473B2F3D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0701" y="1034178"/>
                  <a:ext cx="619271" cy="8014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3E74281-B7A7-486B-B170-A20D495F08BC}"/>
                </a:ext>
              </a:extLst>
            </p:cNvPr>
            <p:cNvSpPr/>
            <p:nvPr/>
          </p:nvSpPr>
          <p:spPr>
            <a:xfrm>
              <a:off x="5283497" y="1857557"/>
              <a:ext cx="2595085" cy="781884"/>
            </a:xfrm>
            <a:prstGeom prst="rect">
              <a:avLst/>
            </a:prstGeom>
            <a:solidFill>
              <a:srgbClr val="85BD5F"/>
            </a:solidFill>
            <a:ln>
              <a:solidFill>
                <a:srgbClr val="85BD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Drive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EDBE8F-3383-49F7-9E43-B0E89EB301DB}"/>
                </a:ext>
              </a:extLst>
            </p:cNvPr>
            <p:cNvSpPr/>
            <p:nvPr/>
          </p:nvSpPr>
          <p:spPr>
            <a:xfrm>
              <a:off x="3529973" y="1849472"/>
              <a:ext cx="1728740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AF46298-CEC3-4FD5-8F36-2D6187585C1C}"/>
                </a:ext>
              </a:extLst>
            </p:cNvPr>
            <p:cNvSpPr/>
            <p:nvPr/>
          </p:nvSpPr>
          <p:spPr>
            <a:xfrm>
              <a:off x="7903366" y="1845821"/>
              <a:ext cx="1726006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39D6378-5FD9-4230-A52E-6E6684B4E402}"/>
                    </a:ext>
                  </a:extLst>
                </p:cNvPr>
                <p:cNvSpPr/>
                <p:nvPr/>
              </p:nvSpPr>
              <p:spPr>
                <a:xfrm>
                  <a:off x="6145945" y="1037278"/>
                  <a:ext cx="870187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39D6378-5FD9-4230-A52E-6E6684B4E4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5945" y="1037278"/>
                  <a:ext cx="870187" cy="8014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372ED22-40AF-4995-85AF-7321A19364B8}"/>
                    </a:ext>
                  </a:extLst>
                </p:cNvPr>
                <p:cNvSpPr txBox="1"/>
                <p:nvPr/>
              </p:nvSpPr>
              <p:spPr>
                <a:xfrm>
                  <a:off x="3966048" y="2660329"/>
                  <a:ext cx="1237429" cy="55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372ED22-40AF-4995-85AF-7321A1936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048" y="2660329"/>
                  <a:ext cx="1237429" cy="553611"/>
                </a:xfrm>
                <a:prstGeom prst="rect">
                  <a:avLst/>
                </a:prstGeom>
                <a:blipFill>
                  <a:blip r:embed="rId19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7ED6862-D186-48B1-928C-86BA4F00A1F6}"/>
                    </a:ext>
                  </a:extLst>
                </p:cNvPr>
                <p:cNvSpPr txBox="1"/>
                <p:nvPr/>
              </p:nvSpPr>
              <p:spPr>
                <a:xfrm>
                  <a:off x="8217473" y="2703865"/>
                  <a:ext cx="1237429" cy="55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7ED6862-D186-48B1-928C-86BA4F00A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7473" y="2703865"/>
                  <a:ext cx="1237429" cy="553611"/>
                </a:xfrm>
                <a:prstGeom prst="rect">
                  <a:avLst/>
                </a:prstGeom>
                <a:blipFill>
                  <a:blip r:embed="rId20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807ADE-68B5-472A-BBAD-2BE002CC2011}"/>
                </a:ext>
              </a:extLst>
            </p:cNvPr>
            <p:cNvSpPr txBox="1"/>
            <p:nvPr/>
          </p:nvSpPr>
          <p:spPr>
            <a:xfrm>
              <a:off x="1828660" y="2833623"/>
              <a:ext cx="14049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Prepare squeezed state</a:t>
              </a:r>
            </a:p>
          </p:txBody>
        </p:sp>
        <p:sp>
          <p:nvSpPr>
            <p:cNvPr id="55" name="Right Brace 54">
              <a:extLst>
                <a:ext uri="{FF2B5EF4-FFF2-40B4-BE49-F238E27FC236}">
                  <a16:creationId xmlns:a16="http://schemas.microsoft.com/office/drawing/2014/main" id="{5BC3F138-1353-41A9-AAF0-FBBBB95C0AD8}"/>
                </a:ext>
              </a:extLst>
            </p:cNvPr>
            <p:cNvSpPr/>
            <p:nvPr/>
          </p:nvSpPr>
          <p:spPr>
            <a:xfrm rot="5400000">
              <a:off x="2504682" y="1829370"/>
              <a:ext cx="167930" cy="1912687"/>
            </a:xfrm>
            <a:prstGeom prst="rightBrace">
              <a:avLst>
                <a:gd name="adj1" fmla="val 0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9F635A4-B594-43D6-8BFF-9163E01021BF}"/>
                </a:ext>
              </a:extLst>
            </p:cNvPr>
            <p:cNvSpPr/>
            <p:nvPr/>
          </p:nvSpPr>
          <p:spPr>
            <a:xfrm>
              <a:off x="-73506" y="1831784"/>
              <a:ext cx="1034674" cy="8014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Cool &amp; Prepare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6E1D56-649F-480E-8E32-40D23289D238}"/>
                </a:ext>
              </a:extLst>
            </p:cNvPr>
            <p:cNvSpPr/>
            <p:nvPr/>
          </p:nvSpPr>
          <p:spPr>
            <a:xfrm>
              <a:off x="10300659" y="1831784"/>
              <a:ext cx="1034674" cy="8014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12E7044-6ABE-44B9-9614-C783B31D299F}"/>
              </a:ext>
            </a:extLst>
          </p:cNvPr>
          <p:cNvCxnSpPr>
            <a:cxnSpLocks/>
          </p:cNvCxnSpPr>
          <p:nvPr/>
        </p:nvCxnSpPr>
        <p:spPr>
          <a:xfrm flipH="1" flipV="1">
            <a:off x="4098119" y="2661573"/>
            <a:ext cx="1750214" cy="1510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0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 animBg="1"/>
      <p:bldP spid="41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4D2E0C-0C86-45D0-9EEC-A03A049F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952" y="4411951"/>
            <a:ext cx="1844563" cy="184456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D874677-1B2A-4919-BD35-DD735AF51F63}"/>
              </a:ext>
            </a:extLst>
          </p:cNvPr>
          <p:cNvGrpSpPr/>
          <p:nvPr/>
        </p:nvGrpSpPr>
        <p:grpSpPr>
          <a:xfrm>
            <a:off x="3486260" y="4433254"/>
            <a:ext cx="1809406" cy="1809406"/>
            <a:chOff x="3486260" y="4433254"/>
            <a:chExt cx="1809406" cy="1809406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EA055FB-91D6-4EC2-AE67-7CF68DF7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0" y="4433254"/>
              <a:ext cx="1809406" cy="1809406"/>
            </a:xfrm>
            <a:prstGeom prst="rect">
              <a:avLst/>
            </a:prstGeom>
          </p:spPr>
        </p:pic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61E3E40-CEBC-44B2-8DCF-42E7755E4C87}"/>
                </a:ext>
              </a:extLst>
            </p:cNvPr>
            <p:cNvSpPr/>
            <p:nvPr/>
          </p:nvSpPr>
          <p:spPr>
            <a:xfrm rot="13500000">
              <a:off x="3896621" y="5588274"/>
              <a:ext cx="389588" cy="652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 term extensions: spin squeezing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11" y="4342549"/>
            <a:ext cx="1913965" cy="1913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" y="4489228"/>
            <a:ext cx="1511639" cy="1511639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158515" y="1966245"/>
            <a:ext cx="637430" cy="2359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2096076" y="2657902"/>
            <a:ext cx="180399" cy="1593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10569124">
            <a:off x="5629462" y="4256254"/>
            <a:ext cx="2226255" cy="1346734"/>
          </a:xfrm>
          <a:prstGeom prst="arc">
            <a:avLst>
              <a:gd name="adj1" fmla="val 20357808"/>
              <a:gd name="adj2" fmla="val 20525984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6800381" y="2792725"/>
            <a:ext cx="1764100" cy="1844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8916521" y="2619810"/>
            <a:ext cx="525074" cy="17054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9793" y="3322896"/>
            <a:ext cx="857366" cy="756031"/>
            <a:chOff x="3132350" y="678509"/>
            <a:chExt cx="815280" cy="718918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3483544" y="815178"/>
              <a:ext cx="0" cy="30888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489062" y="1118554"/>
              <a:ext cx="293204" cy="84948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261941" y="1118556"/>
              <a:ext cx="221607" cy="189149"/>
            </a:xfrm>
            <a:prstGeom prst="straightConnector1">
              <a:avLst/>
            </a:prstGeom>
            <a:ln w="9525" cmpd="sng">
              <a:headEnd type="none"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31427" y="678509"/>
              <a:ext cx="103169" cy="1031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8392" y="1060399"/>
              <a:ext cx="109238" cy="14565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2350" y="1294258"/>
              <a:ext cx="115307" cy="103169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0EB882F-69B2-4EC0-BAE4-35D0B78FA215}"/>
              </a:ext>
            </a:extLst>
          </p:cNvPr>
          <p:cNvSpPr/>
          <p:nvPr/>
        </p:nvSpPr>
        <p:spPr>
          <a:xfrm rot="20700000">
            <a:off x="1762364" y="5550569"/>
            <a:ext cx="389280" cy="65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7FE47-13B5-4231-8AEA-19DEDB65771F}"/>
              </a:ext>
            </a:extLst>
          </p:cNvPr>
          <p:cNvGrpSpPr/>
          <p:nvPr/>
        </p:nvGrpSpPr>
        <p:grpSpPr>
          <a:xfrm>
            <a:off x="144749" y="965147"/>
            <a:ext cx="9299002" cy="2870731"/>
            <a:chOff x="998014" y="1021727"/>
            <a:chExt cx="9299002" cy="28707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82CAA7A-9849-471B-8B63-2C17F83D0116}"/>
                    </a:ext>
                  </a:extLst>
                </p:cNvPr>
                <p:cNvSpPr/>
                <p:nvPr/>
              </p:nvSpPr>
              <p:spPr>
                <a:xfrm>
                  <a:off x="998014" y="1034178"/>
                  <a:ext cx="619271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82CAA7A-9849-471B-8B63-2C17F83D0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014" y="1034178"/>
                  <a:ext cx="619271" cy="8014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C865E5E-2692-4BAF-8F70-2D40DCED85AA}"/>
                </a:ext>
              </a:extLst>
            </p:cNvPr>
            <p:cNvSpPr/>
            <p:nvPr/>
          </p:nvSpPr>
          <p:spPr>
            <a:xfrm>
              <a:off x="1622903" y="1857138"/>
              <a:ext cx="1271625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2123A07-D277-4590-A809-C73BD317F7FB}"/>
                    </a:ext>
                  </a:extLst>
                </p:cNvPr>
                <p:cNvSpPr/>
                <p:nvPr/>
              </p:nvSpPr>
              <p:spPr>
                <a:xfrm>
                  <a:off x="9658372" y="1021727"/>
                  <a:ext cx="638644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2123A07-D277-4590-A809-C73BD317F7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8372" y="1021727"/>
                  <a:ext cx="638644" cy="8014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CA4A63-C581-4226-8B9D-3E473B2F3DCB}"/>
                    </a:ext>
                  </a:extLst>
                </p:cNvPr>
                <p:cNvSpPr/>
                <p:nvPr/>
              </p:nvSpPr>
              <p:spPr>
                <a:xfrm>
                  <a:off x="2910701" y="1034178"/>
                  <a:ext cx="619271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CA4A63-C581-4226-8B9D-3E473B2F3D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0701" y="1034178"/>
                  <a:ext cx="619271" cy="8014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3E74281-B7A7-486B-B170-A20D495F08BC}"/>
                </a:ext>
              </a:extLst>
            </p:cNvPr>
            <p:cNvSpPr/>
            <p:nvPr/>
          </p:nvSpPr>
          <p:spPr>
            <a:xfrm>
              <a:off x="5283497" y="1857557"/>
              <a:ext cx="2595085" cy="781884"/>
            </a:xfrm>
            <a:prstGeom prst="rect">
              <a:avLst/>
            </a:prstGeom>
            <a:solidFill>
              <a:srgbClr val="85BD5F"/>
            </a:solidFill>
            <a:ln>
              <a:solidFill>
                <a:srgbClr val="85BD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Drive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EDBE8F-3383-49F7-9E43-B0E89EB301DB}"/>
                </a:ext>
              </a:extLst>
            </p:cNvPr>
            <p:cNvSpPr/>
            <p:nvPr/>
          </p:nvSpPr>
          <p:spPr>
            <a:xfrm>
              <a:off x="3529973" y="1849472"/>
              <a:ext cx="1728740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AF46298-CEC3-4FD5-8F36-2D6187585C1C}"/>
                </a:ext>
              </a:extLst>
            </p:cNvPr>
            <p:cNvSpPr/>
            <p:nvPr/>
          </p:nvSpPr>
          <p:spPr>
            <a:xfrm>
              <a:off x="7903366" y="1845821"/>
              <a:ext cx="1726006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39D6378-5FD9-4230-A52E-6E6684B4E402}"/>
                    </a:ext>
                  </a:extLst>
                </p:cNvPr>
                <p:cNvSpPr/>
                <p:nvPr/>
              </p:nvSpPr>
              <p:spPr>
                <a:xfrm>
                  <a:off x="6145945" y="1037278"/>
                  <a:ext cx="870187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39D6378-5FD9-4230-A52E-6E6684B4E4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5945" y="1037278"/>
                  <a:ext cx="870187" cy="8014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372ED22-40AF-4995-85AF-7321A19364B8}"/>
                    </a:ext>
                  </a:extLst>
                </p:cNvPr>
                <p:cNvSpPr txBox="1"/>
                <p:nvPr/>
              </p:nvSpPr>
              <p:spPr>
                <a:xfrm>
                  <a:off x="3806308" y="2703865"/>
                  <a:ext cx="1237429" cy="55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372ED22-40AF-4995-85AF-7321A1936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6308" y="2703865"/>
                  <a:ext cx="1237429" cy="553611"/>
                </a:xfrm>
                <a:prstGeom prst="rect">
                  <a:avLst/>
                </a:prstGeom>
                <a:blipFill>
                  <a:blip r:embed="rId19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7ED6862-D186-48B1-928C-86BA4F00A1F6}"/>
                    </a:ext>
                  </a:extLst>
                </p:cNvPr>
                <p:cNvSpPr txBox="1"/>
                <p:nvPr/>
              </p:nvSpPr>
              <p:spPr>
                <a:xfrm>
                  <a:off x="8147654" y="2676390"/>
                  <a:ext cx="1237429" cy="55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7ED6862-D186-48B1-928C-86BA4F00A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7654" y="2676390"/>
                  <a:ext cx="1237429" cy="553611"/>
                </a:xfrm>
                <a:prstGeom prst="rect">
                  <a:avLst/>
                </a:prstGeom>
                <a:blipFill>
                  <a:blip r:embed="rId20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807ADE-68B5-472A-BBAD-2BE002CC2011}"/>
                </a:ext>
              </a:extLst>
            </p:cNvPr>
            <p:cNvSpPr txBox="1"/>
            <p:nvPr/>
          </p:nvSpPr>
          <p:spPr>
            <a:xfrm>
              <a:off x="1794785" y="3061461"/>
              <a:ext cx="14049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Prepare squeezed state</a:t>
              </a:r>
            </a:p>
          </p:txBody>
        </p:sp>
        <p:sp>
          <p:nvSpPr>
            <p:cNvPr id="55" name="Right Brace 54">
              <a:extLst>
                <a:ext uri="{FF2B5EF4-FFF2-40B4-BE49-F238E27FC236}">
                  <a16:creationId xmlns:a16="http://schemas.microsoft.com/office/drawing/2014/main" id="{5BC3F138-1353-41A9-AAF0-FBBBB95C0AD8}"/>
                </a:ext>
              </a:extLst>
            </p:cNvPr>
            <p:cNvSpPr/>
            <p:nvPr/>
          </p:nvSpPr>
          <p:spPr>
            <a:xfrm rot="5400000">
              <a:off x="2470807" y="2057208"/>
              <a:ext cx="167930" cy="1912687"/>
            </a:xfrm>
            <a:prstGeom prst="rightBrace">
              <a:avLst>
                <a:gd name="adj1" fmla="val 0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12E7044-6ABE-44B9-9614-C783B31D299F}"/>
              </a:ext>
            </a:extLst>
          </p:cNvPr>
          <p:cNvCxnSpPr>
            <a:cxnSpLocks/>
          </p:cNvCxnSpPr>
          <p:nvPr/>
        </p:nvCxnSpPr>
        <p:spPr>
          <a:xfrm flipH="1" flipV="1">
            <a:off x="2741328" y="2590647"/>
            <a:ext cx="1311280" cy="18985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AF1BAA-EAE1-40B3-9578-4792DC7DB54E}"/>
              </a:ext>
            </a:extLst>
          </p:cNvPr>
          <p:cNvGrpSpPr/>
          <p:nvPr/>
        </p:nvGrpSpPr>
        <p:grpSpPr>
          <a:xfrm>
            <a:off x="5631130" y="4489228"/>
            <a:ext cx="1637789" cy="1637789"/>
            <a:chOff x="5097736" y="4395281"/>
            <a:chExt cx="1637789" cy="16377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79019A-29C2-4C8C-8976-A2A97EDD8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097736" y="4395281"/>
              <a:ext cx="1637789" cy="16377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566867" y="5010075"/>
                  <a:ext cx="4676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867" y="5010075"/>
                  <a:ext cx="467675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F446078-1F7E-402A-8026-7E10554B8B27}"/>
                </a:ext>
              </a:extLst>
            </p:cNvPr>
            <p:cNvSpPr/>
            <p:nvPr/>
          </p:nvSpPr>
          <p:spPr>
            <a:xfrm rot="13500000">
              <a:off x="5612163" y="5456308"/>
              <a:ext cx="345473" cy="578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E4A183-FA4D-46E2-A1C6-66D8F46F2520}"/>
              </a:ext>
            </a:extLst>
          </p:cNvPr>
          <p:cNvGrpSpPr/>
          <p:nvPr/>
        </p:nvGrpSpPr>
        <p:grpSpPr>
          <a:xfrm>
            <a:off x="7816913" y="3729255"/>
            <a:ext cx="3204500" cy="2400731"/>
            <a:chOff x="6948553" y="3726685"/>
            <a:chExt cx="3204500" cy="2400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6B32B0-9420-4E7F-971A-6E99A263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948553" y="4342088"/>
              <a:ext cx="1785328" cy="1785328"/>
            </a:xfrm>
            <a:prstGeom prst="rect">
              <a:avLst/>
            </a:prstGeom>
          </p:spPr>
        </p:pic>
        <p:sp>
          <p:nvSpPr>
            <p:cNvPr id="37" name="Arc 36"/>
            <p:cNvSpPr/>
            <p:nvPr/>
          </p:nvSpPr>
          <p:spPr>
            <a:xfrm rot="10569124">
              <a:off x="7551845" y="3726685"/>
              <a:ext cx="2601208" cy="2095840"/>
            </a:xfrm>
            <a:prstGeom prst="arc">
              <a:avLst>
                <a:gd name="adj1" fmla="val 20199494"/>
                <a:gd name="adj2" fmla="val 20378943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7756880" y="5156404"/>
                  <a:ext cx="3741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880" y="5156404"/>
                  <a:ext cx="374141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51A4859-98A7-478D-9CEF-77E926919161}"/>
                </a:ext>
              </a:extLst>
            </p:cNvPr>
            <p:cNvSpPr/>
            <p:nvPr/>
          </p:nvSpPr>
          <p:spPr>
            <a:xfrm rot="20700000">
              <a:off x="7339132" y="5337042"/>
              <a:ext cx="352641" cy="590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64FD0AE5-BA0A-446D-9FFD-34B4BEB9821F}"/>
              </a:ext>
            </a:extLst>
          </p:cNvPr>
          <p:cNvSpPr/>
          <p:nvPr/>
        </p:nvSpPr>
        <p:spPr>
          <a:xfrm>
            <a:off x="9502592" y="1777558"/>
            <a:ext cx="1271625" cy="801404"/>
          </a:xfrm>
          <a:prstGeom prst="rect">
            <a:avLst/>
          </a:prstGeom>
          <a:solidFill>
            <a:srgbClr val="F6B499"/>
          </a:solidFill>
          <a:ln w="28575">
            <a:solidFill>
              <a:srgbClr val="FF902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ODF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064C8A-AD3D-472D-B910-68E43AF30533}"/>
              </a:ext>
            </a:extLst>
          </p:cNvPr>
          <p:cNvGrpSpPr/>
          <p:nvPr/>
        </p:nvGrpSpPr>
        <p:grpSpPr>
          <a:xfrm>
            <a:off x="10728015" y="4510504"/>
            <a:ext cx="2358914" cy="1166950"/>
            <a:chOff x="10728015" y="4510504"/>
            <a:chExt cx="2358914" cy="1166950"/>
          </a:xfrm>
        </p:grpSpPr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116015B9-4EC5-437A-B007-CCDCAFAD5489}"/>
                </a:ext>
              </a:extLst>
            </p:cNvPr>
            <p:cNvSpPr/>
            <p:nvPr/>
          </p:nvSpPr>
          <p:spPr>
            <a:xfrm rot="10569124">
              <a:off x="10860674" y="4510504"/>
              <a:ext cx="2226255" cy="1067120"/>
            </a:xfrm>
            <a:prstGeom prst="arc">
              <a:avLst>
                <a:gd name="adj1" fmla="val 19998816"/>
                <a:gd name="adj2" fmla="val 20457723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5A28961-2858-4059-BC48-9697183387DA}"/>
                    </a:ext>
                  </a:extLst>
                </p:cNvPr>
                <p:cNvSpPr/>
                <p:nvPr/>
              </p:nvSpPr>
              <p:spPr>
                <a:xfrm>
                  <a:off x="11191208" y="5308122"/>
                  <a:ext cx="5200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5A28961-2858-4059-BC48-969718338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1208" y="5308122"/>
                  <a:ext cx="520014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DE91EE7-0F56-43CC-8B55-544B02CE4943}"/>
                </a:ext>
              </a:extLst>
            </p:cNvPr>
            <p:cNvSpPr/>
            <p:nvPr/>
          </p:nvSpPr>
          <p:spPr>
            <a:xfrm>
              <a:off x="10728015" y="5384232"/>
              <a:ext cx="168086" cy="168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73EB7F9-47AB-454C-9D03-40F480D1DE92}"/>
              </a:ext>
            </a:extLst>
          </p:cNvPr>
          <p:cNvCxnSpPr>
            <a:cxnSpLocks/>
          </p:cNvCxnSpPr>
          <p:nvPr/>
        </p:nvCxnSpPr>
        <p:spPr>
          <a:xfrm flipH="1" flipV="1">
            <a:off x="10861998" y="2635047"/>
            <a:ext cx="347374" cy="17602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52A191-C9F2-4C64-A5F3-06DB85787A93}"/>
              </a:ext>
            </a:extLst>
          </p:cNvPr>
          <p:cNvSpPr txBox="1"/>
          <p:nvPr/>
        </p:nvSpPr>
        <p:spPr>
          <a:xfrm>
            <a:off x="3790185" y="6443930"/>
            <a:ext cx="4342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E. Davis </a:t>
            </a:r>
            <a:r>
              <a:rPr lang="en-US" sz="1600" i="1" dirty="0">
                <a:solidFill>
                  <a:schemeClr val="bg1"/>
                </a:solidFill>
              </a:rPr>
              <a:t>et al, </a:t>
            </a:r>
            <a:r>
              <a:rPr lang="en-US" sz="1600" dirty="0">
                <a:solidFill>
                  <a:schemeClr val="bg1"/>
                </a:solidFill>
              </a:rPr>
              <a:t>Phys. Rev. Lett. </a:t>
            </a:r>
            <a:r>
              <a:rPr lang="en-US" sz="1600" b="1" dirty="0">
                <a:solidFill>
                  <a:schemeClr val="bg1"/>
                </a:solidFill>
              </a:rPr>
              <a:t>116</a:t>
            </a:r>
            <a:r>
              <a:rPr lang="en-US" sz="1600" dirty="0">
                <a:solidFill>
                  <a:schemeClr val="bg1"/>
                </a:solidFill>
              </a:rPr>
              <a:t>, 053601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233A762-BC51-4173-82A0-8FBE30E9C774}"/>
                  </a:ext>
                </a:extLst>
              </p:cNvPr>
              <p:cNvSpPr/>
              <p:nvPr/>
            </p:nvSpPr>
            <p:spPr>
              <a:xfrm>
                <a:off x="671376" y="2558775"/>
                <a:ext cx="14355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16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233A762-BC51-4173-82A0-8FBE30E9C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76" y="2558775"/>
                <a:ext cx="1435585" cy="338554"/>
              </a:xfrm>
              <a:prstGeom prst="rect">
                <a:avLst/>
              </a:prstGeom>
              <a:blipFill>
                <a:blip r:embed="rId26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0AD4A0-963B-41DE-9FBC-C600FD9DD685}"/>
                  </a:ext>
                </a:extLst>
              </p:cNvPr>
              <p:cNvSpPr/>
              <p:nvPr/>
            </p:nvSpPr>
            <p:spPr>
              <a:xfrm>
                <a:off x="9460515" y="2589762"/>
                <a:ext cx="143558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16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0AD4A0-963B-41DE-9FBC-C600FD9DD6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515" y="2589762"/>
                <a:ext cx="1435586" cy="338554"/>
              </a:xfrm>
              <a:prstGeom prst="rect">
                <a:avLst/>
              </a:prstGeom>
              <a:blipFill>
                <a:blip r:embed="rId27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1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89FD333-9A8E-4A28-AADA-7BF667A1DBF5}"/>
              </a:ext>
            </a:extLst>
          </p:cNvPr>
          <p:cNvSpPr txBox="1"/>
          <p:nvPr/>
        </p:nvSpPr>
        <p:spPr>
          <a:xfrm>
            <a:off x="99656" y="3565551"/>
            <a:ext cx="4796441" cy="2940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Trapped ions</a:t>
            </a:r>
          </a:p>
          <a:p>
            <a:pPr marL="914400" lvl="1" indent="-4572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Long interrogation times</a:t>
            </a:r>
          </a:p>
          <a:p>
            <a:pPr marL="914400" lvl="1" indent="-4572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High Q oscillator</a:t>
            </a:r>
          </a:p>
          <a:p>
            <a:pPr marL="914400" lvl="1" indent="-4572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Sensitive to E-fields</a:t>
            </a:r>
          </a:p>
          <a:p>
            <a:pPr marL="914400" lvl="1" indent="-4572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Mature metrological program</a:t>
            </a:r>
          </a:p>
          <a:p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968949" y="1284687"/>
            <a:ext cx="7280801" cy="4834468"/>
            <a:chOff x="5307054" y="1830258"/>
            <a:chExt cx="6742071" cy="4476750"/>
          </a:xfrm>
        </p:grpSpPr>
        <p:grpSp>
          <p:nvGrpSpPr>
            <p:cNvPr id="14" name="Group 13"/>
            <p:cNvGrpSpPr/>
            <p:nvPr/>
          </p:nvGrpSpPr>
          <p:grpSpPr>
            <a:xfrm>
              <a:off x="5457825" y="1830258"/>
              <a:ext cx="6591300" cy="4476750"/>
              <a:chOff x="5457825" y="1830258"/>
              <a:chExt cx="6591300" cy="44767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7825" y="1830258"/>
                <a:ext cx="6591300" cy="447675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153081" y="1830258"/>
                <a:ext cx="4204010" cy="402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331160" y="5991253"/>
                <a:ext cx="1243123" cy="2377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5400000">
                <a:off x="5054402" y="4011462"/>
                <a:ext cx="1243123" cy="2377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 rot="16200000">
                  <a:off x="4970968" y="3809045"/>
                  <a:ext cx="113383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970968" y="3809045"/>
                  <a:ext cx="1133837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8667" b="-10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9618445" y="1977695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GHz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7155" y="1977695"/>
              <a:ext cx="665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MHz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00819" y="1952060"/>
              <a:ext cx="562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kHz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41466" y="1945147"/>
              <a:ext cx="570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THz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506868" y="5925454"/>
                  <a:ext cx="14964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6868" y="5925454"/>
                  <a:ext cx="1496435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7E2B16-1C55-4F48-8703-64CD047A1E19}"/>
              </a:ext>
            </a:extLst>
          </p:cNvPr>
          <p:cNvSpPr/>
          <p:nvPr/>
        </p:nvSpPr>
        <p:spPr>
          <a:xfrm>
            <a:off x="453378" y="3565551"/>
            <a:ext cx="4454605" cy="26619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85725"/>
            <a:ext cx="10515600" cy="759618"/>
          </a:xfrm>
        </p:spPr>
        <p:txBody>
          <a:bodyPr/>
          <a:lstStyle/>
          <a:p>
            <a:r>
              <a:rPr lang="en-US" dirty="0"/>
              <a:t>Force sensing and dark matter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998AE899-EF0B-4EDC-A36F-EAA5344E77CE}" type="slidenum">
              <a:rPr lang="en-US" smtClean="0"/>
              <a:t>3</a:t>
            </a:fld>
            <a:endParaRPr lang="en-US"/>
          </a:p>
        </p:txBody>
      </p:sp>
      <p:sp>
        <p:nvSpPr>
          <p:cNvPr id="21" name="Freeform 39"/>
          <p:cNvSpPr/>
          <p:nvPr/>
        </p:nvSpPr>
        <p:spPr>
          <a:xfrm>
            <a:off x="7868676" y="3317221"/>
            <a:ext cx="895350" cy="969040"/>
          </a:xfrm>
          <a:custGeom>
            <a:avLst/>
            <a:gdLst>
              <a:gd name="connsiteX0" fmla="*/ 301625 w 895350"/>
              <a:gd name="connsiteY0" fmla="*/ 73025 h 904875"/>
              <a:gd name="connsiteX1" fmla="*/ 371475 w 895350"/>
              <a:gd name="connsiteY1" fmla="*/ 755650 h 904875"/>
              <a:gd name="connsiteX2" fmla="*/ 895350 w 895350"/>
              <a:gd name="connsiteY2" fmla="*/ 657225 h 904875"/>
              <a:gd name="connsiteX3" fmla="*/ 889000 w 895350"/>
              <a:gd name="connsiteY3" fmla="*/ 904875 h 904875"/>
              <a:gd name="connsiteX4" fmla="*/ 12700 w 895350"/>
              <a:gd name="connsiteY4" fmla="*/ 904875 h 904875"/>
              <a:gd name="connsiteX5" fmla="*/ 0 w 895350"/>
              <a:gd name="connsiteY5" fmla="*/ 0 h 904875"/>
              <a:gd name="connsiteX6" fmla="*/ 301625 w 895350"/>
              <a:gd name="connsiteY6" fmla="*/ 7302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904875">
                <a:moveTo>
                  <a:pt x="301625" y="73025"/>
                </a:moveTo>
                <a:lnTo>
                  <a:pt x="371475" y="755650"/>
                </a:lnTo>
                <a:lnTo>
                  <a:pt x="895350" y="657225"/>
                </a:lnTo>
                <a:lnTo>
                  <a:pt x="889000" y="904875"/>
                </a:lnTo>
                <a:lnTo>
                  <a:pt x="12700" y="904875"/>
                </a:lnTo>
                <a:lnTo>
                  <a:pt x="0" y="0"/>
                </a:lnTo>
                <a:lnTo>
                  <a:pt x="301625" y="7302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D7059A-2260-48BF-9603-8A54B490F465}"/>
              </a:ext>
            </a:extLst>
          </p:cNvPr>
          <p:cNvSpPr/>
          <p:nvPr/>
        </p:nvSpPr>
        <p:spPr>
          <a:xfrm>
            <a:off x="6452084" y="965078"/>
            <a:ext cx="4909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Search for hidden photon dark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6545" y="905855"/>
                <a:ext cx="5330960" cy="229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" lvl="0" indent="-91440" defTabSz="914400">
                  <a:spcBef>
                    <a:spcPts val="1200"/>
                  </a:spcBef>
                  <a:spcAft>
                    <a:spcPts val="20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sz="28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Projected sensitivity of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&lt;0.5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nV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𝐻𝑧</m:t>
                            </m:r>
                          </m:e>
                        </m:rad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91440" lvl="0" indent="-91440" defTabSz="914400">
                  <a:spcBef>
                    <a:spcPts val="1200"/>
                  </a:spcBef>
                  <a:spcAft>
                    <a:spcPts val="20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Assuming:</a:t>
                </a:r>
              </a:p>
              <a:p>
                <a:pPr marL="914400" lvl="1" indent="-457200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CADE4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20 pm amplitude</a:t>
                </a:r>
              </a:p>
              <a:p>
                <a:pPr marL="914400" lvl="1" indent="-457200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CADE4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100 ms coherent drive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45" y="905855"/>
                <a:ext cx="5330960" cy="2296614"/>
              </a:xfrm>
              <a:prstGeom prst="rect">
                <a:avLst/>
              </a:prstGeom>
              <a:blipFill>
                <a:blip r:embed="rId9"/>
                <a:stretch>
                  <a:fillRect l="-571" b="-6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058961" y="4528427"/>
                <a:ext cx="2086149" cy="820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3.3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nV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961" y="4528427"/>
                <a:ext cx="2086149" cy="8204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546552" y="5128517"/>
            <a:ext cx="3479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S. Chaudhuri, </a:t>
            </a:r>
            <a:r>
              <a:rPr lang="en-US" sz="1600" i="1" dirty="0"/>
              <a:t>et al</a:t>
            </a:r>
            <a:r>
              <a:rPr lang="en-US" sz="1600" dirty="0"/>
              <a:t>., Phys. Rev. D (2015)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5C16977-FFCA-48F9-A060-344F21D52471}"/>
              </a:ext>
            </a:extLst>
          </p:cNvPr>
          <p:cNvSpPr/>
          <p:nvPr/>
        </p:nvSpPr>
        <p:spPr>
          <a:xfrm>
            <a:off x="8156220" y="4188965"/>
            <a:ext cx="246346" cy="339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  <p:bldP spid="21" grpId="0" animBg="1"/>
      <p:bldP spid="5" grpId="0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both quadratures to spin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2801" y="1174058"/>
            <a:ext cx="8543364" cy="1303428"/>
            <a:chOff x="3133477" y="1704443"/>
            <a:chExt cx="4533438" cy="1209258"/>
          </a:xfrm>
        </p:grpSpPr>
        <p:sp>
          <p:nvSpPr>
            <p:cNvPr id="5" name="Rectangle 4"/>
            <p:cNvSpPr/>
            <p:nvPr/>
          </p:nvSpPr>
          <p:spPr>
            <a:xfrm>
              <a:off x="3710381" y="2107749"/>
              <a:ext cx="1708971" cy="790234"/>
            </a:xfrm>
            <a:prstGeom prst="rect">
              <a:avLst/>
            </a:prstGeom>
            <a:solidFill>
              <a:srgbClr val="F7AA88"/>
            </a:solidFill>
            <a:ln w="19050">
              <a:solidFill>
                <a:srgbClr val="FF902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ODF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933081" y="2102512"/>
              <a:ext cx="1733834" cy="811189"/>
              <a:chOff x="8431012" y="2239377"/>
              <a:chExt cx="1536328" cy="67671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31012" y="2239377"/>
                <a:ext cx="1536328" cy="676715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8928882" y="2402024"/>
                <a:ext cx="558501" cy="33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ODF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370808" y="1704443"/>
                  <a:ext cx="400301" cy="400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0808" y="1704443"/>
                  <a:ext cx="400301" cy="40011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609954" y="1735604"/>
                  <a:ext cx="400301" cy="400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954" y="1735604"/>
                  <a:ext cx="400301" cy="40011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/>
            <p:cNvSpPr/>
            <p:nvPr/>
          </p:nvSpPr>
          <p:spPr>
            <a:xfrm>
              <a:off x="3207112" y="2107746"/>
              <a:ext cx="494772" cy="788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133477" y="2202320"/>
                  <a:ext cx="635840" cy="656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3477" y="2202320"/>
                  <a:ext cx="635840" cy="6569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5432817" y="2106935"/>
              <a:ext cx="494772" cy="788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425586" y="2178421"/>
                  <a:ext cx="542269" cy="622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586" y="2178421"/>
                  <a:ext cx="542269" cy="6225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0" y="2839708"/>
            <a:ext cx="2654530" cy="2464021"/>
            <a:chOff x="6339842" y="2096513"/>
            <a:chExt cx="2462745" cy="2286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9842" y="2096513"/>
              <a:ext cx="2286000" cy="2286000"/>
            </a:xfrm>
            <a:prstGeom prst="rect">
              <a:avLst/>
            </a:prstGeom>
          </p:spPr>
        </p:pic>
        <p:sp>
          <p:nvSpPr>
            <p:cNvPr id="20" name="Arc 19"/>
            <p:cNvSpPr/>
            <p:nvPr/>
          </p:nvSpPr>
          <p:spPr>
            <a:xfrm rot="10569124">
              <a:off x="6576332" y="2189432"/>
              <a:ext cx="2226255" cy="1346734"/>
            </a:xfrm>
            <a:prstGeom prst="arc">
              <a:avLst>
                <a:gd name="adj1" fmla="val 16522084"/>
                <a:gd name="adj2" fmla="val 1870650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7274170" y="3188330"/>
                  <a:ext cx="4612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4170" y="3188330"/>
                  <a:ext cx="46128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4024721" y="2882740"/>
            <a:ext cx="3824956" cy="2464021"/>
            <a:chOff x="4847666" y="3005841"/>
            <a:chExt cx="3824956" cy="24640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666" y="3005841"/>
              <a:ext cx="2464021" cy="2464021"/>
            </a:xfrm>
            <a:prstGeom prst="rect">
              <a:avLst/>
            </a:prstGeom>
          </p:spPr>
        </p:pic>
        <p:sp>
          <p:nvSpPr>
            <p:cNvPr id="30" name="Arc 29"/>
            <p:cNvSpPr/>
            <p:nvPr/>
          </p:nvSpPr>
          <p:spPr>
            <a:xfrm rot="10569124">
              <a:off x="5868846" y="3167046"/>
              <a:ext cx="2803776" cy="2259052"/>
            </a:xfrm>
            <a:prstGeom prst="arc">
              <a:avLst>
                <a:gd name="adj1" fmla="val 21553415"/>
                <a:gd name="adj2" fmla="val 846499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5500193" y="4114870"/>
                  <a:ext cx="497202" cy="3980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0193" y="4114870"/>
                  <a:ext cx="497202" cy="39809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5888418" y="2725901"/>
            <a:ext cx="3827178" cy="2691634"/>
            <a:chOff x="7605029" y="2770133"/>
            <a:chExt cx="3827178" cy="26916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186" y="2997746"/>
              <a:ext cx="2464021" cy="2464021"/>
            </a:xfrm>
            <a:prstGeom prst="rect">
              <a:avLst/>
            </a:prstGeom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10248487" y="4197205"/>
              <a:ext cx="692069" cy="332385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/>
            <p:cNvSpPr/>
            <p:nvPr/>
          </p:nvSpPr>
          <p:spPr>
            <a:xfrm rot="10569124">
              <a:off x="7605029" y="3043404"/>
              <a:ext cx="2803776" cy="2259052"/>
            </a:xfrm>
            <a:prstGeom prst="arc">
              <a:avLst>
                <a:gd name="adj1" fmla="val 10613091"/>
                <a:gd name="adj2" fmla="val 11248144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10308610" y="3885476"/>
                  <a:ext cx="497202" cy="3980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8610" y="3885476"/>
                  <a:ext cx="497202" cy="39809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Arc 39"/>
            <p:cNvSpPr/>
            <p:nvPr/>
          </p:nvSpPr>
          <p:spPr>
            <a:xfrm rot="10569124">
              <a:off x="9319615" y="2770133"/>
              <a:ext cx="1832062" cy="1635560"/>
            </a:xfrm>
            <a:prstGeom prst="arc">
              <a:avLst>
                <a:gd name="adj1" fmla="val 15063839"/>
                <a:gd name="adj2" fmla="val 17295242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10103337" y="4336373"/>
                  <a:ext cx="502940" cy="3980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3337" y="4336373"/>
                  <a:ext cx="502940" cy="39809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2" name="Straight Arrow Connector 41"/>
          <p:cNvCxnSpPr/>
          <p:nvPr/>
        </p:nvCxnSpPr>
        <p:spPr>
          <a:xfrm flipV="1">
            <a:off x="8621370" y="2541780"/>
            <a:ext cx="87984" cy="5677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30875" y="5083516"/>
                <a:ext cx="1931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75" y="5083516"/>
                <a:ext cx="193110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472277" y="5127150"/>
                <a:ext cx="19059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277" y="5127150"/>
                <a:ext cx="1905970" cy="369332"/>
              </a:xfrm>
              <a:prstGeom prst="rect">
                <a:avLst/>
              </a:prstGeom>
              <a:blipFill>
                <a:blip r:embed="rId1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V="1">
            <a:off x="1997960" y="2535269"/>
            <a:ext cx="2506654" cy="868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393291" y="2495709"/>
            <a:ext cx="180959" cy="519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779043" y="1611460"/>
            <a:ext cx="1987192" cy="852458"/>
            <a:chOff x="8792148" y="1610592"/>
            <a:chExt cx="1987192" cy="852458"/>
          </a:xfrm>
        </p:grpSpPr>
        <p:grpSp>
          <p:nvGrpSpPr>
            <p:cNvPr id="46" name="Group 45"/>
            <p:cNvGrpSpPr/>
            <p:nvPr/>
          </p:nvGrpSpPr>
          <p:grpSpPr>
            <a:xfrm>
              <a:off x="8792148" y="1610592"/>
              <a:ext cx="965705" cy="850322"/>
              <a:chOff x="5679381" y="5425009"/>
              <a:chExt cx="965705" cy="85032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679381" y="5425009"/>
                <a:ext cx="932409" cy="8503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90000"/>
                    </a:schemeClr>
                  </a:solidFill>
                  <a:effectLst/>
                  <a:uLnTx/>
                  <a:uFillTx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689409" y="5504649"/>
                    <a:ext cx="955677" cy="6569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9409" y="5504649"/>
                    <a:ext cx="955677" cy="65691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1" name="Rectangle 50"/>
            <p:cNvSpPr/>
            <p:nvPr/>
          </p:nvSpPr>
          <p:spPr>
            <a:xfrm>
              <a:off x="9743386" y="1610592"/>
              <a:ext cx="1035954" cy="8524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25517" y="5723440"/>
                <a:ext cx="7071808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d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func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517" y="5723440"/>
                <a:ext cx="7071808" cy="526939"/>
              </a:xfrm>
              <a:prstGeom prst="rect">
                <a:avLst/>
              </a:prstGeom>
              <a:blipFill>
                <a:blip r:embed="rId20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030768" y="891390"/>
                <a:ext cx="881267" cy="522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768" y="891390"/>
                <a:ext cx="881267" cy="5229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/>
          <p:cNvCxnSpPr/>
          <p:nvPr/>
        </p:nvCxnSpPr>
        <p:spPr>
          <a:xfrm>
            <a:off x="5539089" y="1308482"/>
            <a:ext cx="10867" cy="264091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30854" y="5608168"/>
                <a:ext cx="23135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Directly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54" y="5608168"/>
                <a:ext cx="2313537" cy="923330"/>
              </a:xfrm>
              <a:prstGeom prst="rect">
                <a:avLst/>
              </a:prstGeom>
              <a:blipFill>
                <a:blip r:embed="rId22"/>
                <a:stretch>
                  <a:fillRect l="-1319"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773018" y="1610746"/>
            <a:ext cx="3016548" cy="852970"/>
            <a:chOff x="8782023" y="1610592"/>
            <a:chExt cx="3016548" cy="852970"/>
          </a:xfrm>
        </p:grpSpPr>
        <p:grpSp>
          <p:nvGrpSpPr>
            <p:cNvPr id="3" name="Group 2"/>
            <p:cNvGrpSpPr/>
            <p:nvPr/>
          </p:nvGrpSpPr>
          <p:grpSpPr>
            <a:xfrm>
              <a:off x="9826064" y="1613240"/>
              <a:ext cx="965705" cy="850322"/>
              <a:chOff x="5679381" y="5432629"/>
              <a:chExt cx="965705" cy="850322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679381" y="5432629"/>
                <a:ext cx="932409" cy="8503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90000"/>
                    </a:schemeClr>
                  </a:solidFill>
                  <a:effectLst/>
                  <a:uLnTx/>
                  <a:uFillTx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689409" y="5504649"/>
                    <a:ext cx="955677" cy="6209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9409" y="5504649"/>
                    <a:ext cx="955677" cy="62093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Rectangle 44"/>
            <p:cNvSpPr/>
            <p:nvPr/>
          </p:nvSpPr>
          <p:spPr>
            <a:xfrm>
              <a:off x="8782023" y="1610592"/>
              <a:ext cx="1035954" cy="852458"/>
            </a:xfrm>
            <a:prstGeom prst="rect">
              <a:avLst/>
            </a:prstGeom>
            <a:solidFill>
              <a:srgbClr val="0523BB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762617" y="1610592"/>
              <a:ext cx="1035954" cy="8524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368660" y="2296321"/>
            <a:ext cx="2497596" cy="3364214"/>
            <a:chOff x="9523536" y="2423648"/>
            <a:chExt cx="2497596" cy="3364214"/>
          </a:xfrm>
        </p:grpSpPr>
        <p:sp>
          <p:nvSpPr>
            <p:cNvPr id="53" name="TextBox 52"/>
            <p:cNvSpPr txBox="1"/>
            <p:nvPr/>
          </p:nvSpPr>
          <p:spPr>
            <a:xfrm>
              <a:off x="9826064" y="4864532"/>
              <a:ext cx="2195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 each quadrature of motion </a:t>
              </a:r>
              <a:r>
                <a:rPr lang="en-US" b="1" dirty="0"/>
                <a:t>with half of ions </a:t>
              </a:r>
            </a:p>
          </p:txBody>
        </p: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10003687" y="2832176"/>
              <a:ext cx="1839823" cy="1893229"/>
              <a:chOff x="9377379" y="-2050756"/>
              <a:chExt cx="3004525" cy="3091740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55" t="7457" r="21866" b="9841"/>
              <a:stretch/>
            </p:blipFill>
            <p:spPr>
              <a:xfrm>
                <a:off x="9377379" y="-2050756"/>
                <a:ext cx="3004525" cy="309174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7" name="Circle: Hollow 56"/>
              <p:cNvSpPr/>
              <p:nvPr/>
            </p:nvSpPr>
            <p:spPr>
              <a:xfrm>
                <a:off x="9919521" y="-1465006"/>
                <a:ext cx="1920240" cy="1920240"/>
              </a:xfrm>
              <a:prstGeom prst="donut">
                <a:avLst>
                  <a:gd name="adj" fmla="val 21678"/>
                </a:avLst>
              </a:prstGeom>
              <a:solidFill>
                <a:srgbClr val="8FAADC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0331001" y="-1053526"/>
                <a:ext cx="1097280" cy="1097280"/>
              </a:xfrm>
              <a:prstGeom prst="ellipse">
                <a:avLst/>
              </a:prstGeom>
              <a:solidFill>
                <a:srgbClr val="002060">
                  <a:alpha val="50196"/>
                </a:srgb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9523536" y="2423648"/>
              <a:ext cx="1197718" cy="13709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11054572" y="2451696"/>
              <a:ext cx="286923" cy="9911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9532027" y="5702150"/>
                <a:ext cx="25101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027" y="5702150"/>
                <a:ext cx="2510111" cy="461665"/>
              </a:xfrm>
              <a:prstGeom prst="rect">
                <a:avLst/>
              </a:prstGeom>
              <a:blipFill>
                <a:blip r:embed="rId24"/>
                <a:stretch>
                  <a:fillRect l="-73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29" grpId="0"/>
      <p:bldP spid="52" grpId="0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In-plane modes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6688" y="1928806"/>
            <a:ext cx="326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/>
              </a:rPr>
              <a:t>Lowest frequency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/>
              </a:rPr>
              <a:t>ExB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/>
              </a:rPr>
              <a:t> modes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3055" y="1885196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/>
              </a:rPr>
              <a:t>Lowest frequency cyclotron  modes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30777" y="422721"/>
            <a:ext cx="306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Freericks group, PRA 87 (2013)</a:t>
            </a:r>
          </a:p>
        </p:txBody>
      </p:sp>
      <p:pic>
        <p:nvPicPr>
          <p:cNvPr id="7" name="ExBEig_NearPlaneTransition_7_2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3418"/>
          <a:stretch/>
        </p:blipFill>
        <p:spPr>
          <a:xfrm>
            <a:off x="2043751" y="2234751"/>
            <a:ext cx="4048351" cy="4111793"/>
          </a:xfrm>
          <a:prstGeom prst="rect">
            <a:avLst/>
          </a:prstGeom>
        </p:spPr>
      </p:pic>
      <p:pic>
        <p:nvPicPr>
          <p:cNvPr id="8" name="CyclotronEig_NearPlaneTransition_7_2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2892"/>
          <a:stretch/>
        </p:blipFill>
        <p:spPr>
          <a:xfrm>
            <a:off x="6543531" y="2224035"/>
            <a:ext cx="4021506" cy="411261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305309" y="2119255"/>
            <a:ext cx="0" cy="41744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911606" y="789261"/>
            <a:ext cx="8810625" cy="1283732"/>
            <a:chOff x="152400" y="381000"/>
            <a:chExt cx="8810625" cy="128373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457"/>
            <a:stretch/>
          </p:blipFill>
          <p:spPr bwMode="auto">
            <a:xfrm>
              <a:off x="152400" y="533400"/>
              <a:ext cx="8810625" cy="83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381000" y="1371600"/>
              <a:ext cx="858202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25353" y="381000"/>
                  <a:ext cx="14502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𝐵</m:t>
                      </m:r>
                    </m:oMath>
                  </a14:m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 modes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353" y="381000"/>
                  <a:ext cx="145026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8197" r="-2941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2133600" y="392668"/>
              <a:ext cx="1840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transverse modes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95078" y="381000"/>
              <a:ext cx="1739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cyclotron modes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921322" y="1295400"/>
                  <a:ext cx="4982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1322" y="1295400"/>
                  <a:ext cx="498278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640477" y="1295400"/>
                  <a:ext cx="5693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0477" y="1295400"/>
                  <a:ext cx="569323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8268506" y="1295400"/>
                  <a:ext cx="494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8506" y="1295400"/>
                  <a:ext cx="49449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ight Arrow 7"/>
          <p:cNvSpPr/>
          <p:nvPr/>
        </p:nvSpPr>
        <p:spPr>
          <a:xfrm rot="3846399">
            <a:off x="2441057" y="1897552"/>
            <a:ext cx="791203" cy="532867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ight Arrow 20"/>
          <p:cNvSpPr/>
          <p:nvPr/>
        </p:nvSpPr>
        <p:spPr>
          <a:xfrm rot="6860973">
            <a:off x="9120398" y="1832726"/>
            <a:ext cx="729815" cy="532867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65" y="116384"/>
            <a:ext cx="11364201" cy="755486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characterized by spontaneous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292451" y="2245391"/>
                <a:ext cx="4152900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𝑏𝑐𝑘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451" y="2245391"/>
                <a:ext cx="4152900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6" y="1284091"/>
            <a:ext cx="6687851" cy="4458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7000" y="3156466"/>
                <a:ext cx="59245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/>
                  <a:t> is the decay rate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) due to spontaneous emission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156466"/>
                <a:ext cx="5924550" cy="400110"/>
              </a:xfrm>
              <a:prstGeom prst="rect">
                <a:avLst/>
              </a:prstGeom>
              <a:blipFill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73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FF9E-F800-47CC-B3C9-A8699F14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39" y="83613"/>
            <a:ext cx="11228858" cy="706742"/>
          </a:xfrm>
        </p:spPr>
        <p:txBody>
          <a:bodyPr>
            <a:noAutofit/>
          </a:bodyPr>
          <a:lstStyle/>
          <a:p>
            <a:r>
              <a:rPr lang="en-US" sz="4000" dirty="0"/>
              <a:t>Cooling via Electromagnetically-Induced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0A507-1A08-4A26-BB6A-2F255906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B1F83-A55D-4D50-B8EA-041F0D384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09" y="1190778"/>
            <a:ext cx="4318781" cy="1994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F8810D4-1F44-4434-9E33-00E04CEB6E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08432" y="1236991"/>
                <a:ext cx="3304819" cy="477506"/>
              </a:xfrm>
              <a:prstGeom prst="rect">
                <a:avLst/>
              </a:prstGeom>
            </p:spPr>
            <p:txBody>
              <a:bodyPr vert="horz" lIns="78377" tIns="39188" rIns="78377" bIns="39188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783801">
                  <a:spcBef>
                    <a:spcPts val="857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-shape level structure</a:t>
                </a:r>
              </a:p>
              <a:p>
                <a:pPr marL="195950" indent="-195950" defTabSz="783801">
                  <a:spcBef>
                    <a:spcPts val="857"/>
                  </a:spcBef>
                  <a:defRPr/>
                </a:pPr>
                <a:endParaRPr lang="en-US" sz="24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F8810D4-1F44-4434-9E33-00E04CEB6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32" y="1236991"/>
                <a:ext cx="3304819" cy="477506"/>
              </a:xfrm>
              <a:prstGeom prst="rect">
                <a:avLst/>
              </a:prstGeom>
              <a:blipFill>
                <a:blip r:embed="rId4"/>
                <a:stretch>
                  <a:fillRect t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D31845-6AC9-494C-84C5-9A5297CBB876}"/>
                  </a:ext>
                </a:extLst>
              </p:cNvPr>
              <p:cNvSpPr txBox="1"/>
              <p:nvPr/>
            </p:nvSpPr>
            <p:spPr>
              <a:xfrm>
                <a:off x="1457077" y="3939161"/>
                <a:ext cx="4780571" cy="1984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Challenges: </a:t>
                </a:r>
                <a:endParaRPr lang="en-US" sz="2000" dirty="0"/>
              </a:p>
              <a:p>
                <a:pPr marL="244938" indent="-244938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Coherently spanning 124 GHz qubit frequency</a:t>
                </a:r>
              </a:p>
              <a:p>
                <a:pPr marL="244938" indent="-244938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Doppler shifts due to ion crystal rotation</a:t>
                </a:r>
              </a:p>
              <a:p>
                <a:pPr marL="244938" indent="-244938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Alignment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𝛿</m:t>
                    </m:r>
                    <m:acc>
                      <m:accPr>
                        <m:chr m:val="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2000" dirty="0"/>
                  <a:t> normal to plane of ions</a:t>
                </a:r>
              </a:p>
              <a:p>
                <a:pPr marL="244938" indent="-244938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Many ions?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D31845-6AC9-494C-84C5-9A5297CBB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77" y="3939161"/>
                <a:ext cx="4780571" cy="1984518"/>
              </a:xfrm>
              <a:prstGeom prst="rect">
                <a:avLst/>
              </a:prstGeom>
              <a:blipFill>
                <a:blip r:embed="rId5"/>
                <a:stretch>
                  <a:fillRect l="-1276" t="-1534" b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A18E578-72EB-44F7-B443-1447BB08EB2F}"/>
              </a:ext>
            </a:extLst>
          </p:cNvPr>
          <p:cNvSpPr/>
          <p:nvPr/>
        </p:nvSpPr>
        <p:spPr>
          <a:xfrm>
            <a:off x="4413535" y="6415330"/>
            <a:ext cx="3496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A. Shankar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submitted to PRA.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B6E2303-A0D8-459F-B9F8-D9EB1522CCBC}"/>
              </a:ext>
            </a:extLst>
          </p:cNvPr>
          <p:cNvGrpSpPr/>
          <p:nvPr/>
        </p:nvGrpSpPr>
        <p:grpSpPr>
          <a:xfrm>
            <a:off x="7789816" y="1919707"/>
            <a:ext cx="4334590" cy="3367814"/>
            <a:chOff x="12617753" y="1461332"/>
            <a:chExt cx="3481768" cy="27052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7136504-EF1B-4472-8364-95A0BA9CAF2C}"/>
                    </a:ext>
                  </a:extLst>
                </p:cNvPr>
                <p:cNvSpPr txBox="1"/>
                <p:nvPr/>
              </p:nvSpPr>
              <p:spPr>
                <a:xfrm>
                  <a:off x="14591809" y="1677751"/>
                  <a:ext cx="589449" cy="247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7136504-EF1B-4472-8364-95A0BA9CA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91809" y="1677751"/>
                  <a:ext cx="589449" cy="247222"/>
                </a:xfrm>
                <a:prstGeom prst="rect">
                  <a:avLst/>
                </a:prstGeom>
                <a:blipFill>
                  <a:blip r:embed="rId6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8809634-D8D5-4633-B421-8A544F97E85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4564" y="1910903"/>
              <a:ext cx="65985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6A2807D-4F74-4A32-B831-11A0FF74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4139170" y="3458137"/>
              <a:ext cx="63524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6A7ED8-9A58-4E2D-B605-393B067695A8}"/>
                </a:ext>
              </a:extLst>
            </p:cNvPr>
            <p:cNvCxnSpPr>
              <a:cxnSpLocks/>
            </p:cNvCxnSpPr>
            <p:nvPr/>
          </p:nvCxnSpPr>
          <p:spPr>
            <a:xfrm>
              <a:off x="14104176" y="4025187"/>
              <a:ext cx="67024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7" name="Object 9">
                  <a:extLst>
                    <a:ext uri="{FF2B5EF4-FFF2-40B4-BE49-F238E27FC236}">
                      <a16:creationId xmlns:a16="http://schemas.microsoft.com/office/drawing/2014/main" id="{D64AFB8D-F89D-4364-8FB8-1B7A8C5C642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2617753" y="1879932"/>
                <a:ext cx="628435" cy="30645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70" name="Equation" r:id="rId7" imgW="495000" imgH="241200" progId="Equation.3">
                        <p:embed/>
                      </p:oleObj>
                    </mc:Choice>
                    <mc:Fallback>
                      <p:oleObj name="Equation" r:id="rId7" imgW="495000" imgH="241200" progId="Equation.3">
                        <p:embed/>
                        <p:pic>
                          <p:nvPicPr>
                            <p:cNvPr id="47" name="Object 9">
                              <a:extLst>
                                <a:ext uri="{FF2B5EF4-FFF2-40B4-BE49-F238E27FC236}">
                                  <a16:creationId xmlns:a16="http://schemas.microsoft.com/office/drawing/2014/main" id="{D64AFB8D-F89D-4364-8FB8-1B7A8C5C642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617753" y="1879932"/>
                              <a:ext cx="628435" cy="306458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7" name="Object 9">
                  <a:extLst>
                    <a:ext uri="{FF2B5EF4-FFF2-40B4-BE49-F238E27FC236}">
                      <a16:creationId xmlns:a16="http://schemas.microsoft.com/office/drawing/2014/main" id="{D64AFB8D-F89D-4364-8FB8-1B7A8C5C642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85291043"/>
                    </p:ext>
                  </p:extLst>
                </p:nvPr>
              </p:nvGraphicFramePr>
              <p:xfrm>
                <a:off x="12617753" y="1879932"/>
                <a:ext cx="628435" cy="30645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5408" name="Equation" r:id="rId9" imgW="495000" imgH="241200" progId="Equation.3">
                        <p:embed/>
                      </p:oleObj>
                    </mc:Choice>
                    <mc:Fallback>
                      <p:oleObj name="Equation" r:id="rId9" imgW="495000" imgH="241200" progId="Equation.3">
                        <p:embed/>
                        <p:pic>
                          <p:nvPicPr>
                            <p:cNvPr id="47" name="Object 9">
                              <a:extLst>
                                <a:ext uri="{FF2B5EF4-FFF2-40B4-BE49-F238E27FC236}">
                                  <a16:creationId xmlns:a16="http://schemas.microsoft.com/office/drawing/2014/main" id="{D64AFB8D-F89D-4364-8FB8-1B7A8C5C642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617753" y="1879932"/>
                              <a:ext cx="628435" cy="306458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8" name="Object 9">
                  <a:extLst>
                    <a:ext uri="{FF2B5EF4-FFF2-40B4-BE49-F238E27FC236}">
                      <a16:creationId xmlns:a16="http://schemas.microsoft.com/office/drawing/2014/main" id="{F8161EAF-BDDD-46BD-9CDE-D38F0EB1D48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2696236" y="3544957"/>
                <a:ext cx="618561" cy="3268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71" name="Equation" r:id="rId11" imgW="457200" imgH="241200" progId="Equation.3">
                        <p:embed/>
                      </p:oleObj>
                    </mc:Choice>
                    <mc:Fallback>
                      <p:oleObj name="Equation" r:id="rId11" imgW="457200" imgH="241200" progId="Equation.3">
                        <p:embed/>
                        <p:pic>
                          <p:nvPicPr>
                            <p:cNvPr id="48" name="Object 9">
                              <a:extLst>
                                <a:ext uri="{FF2B5EF4-FFF2-40B4-BE49-F238E27FC236}">
                                  <a16:creationId xmlns:a16="http://schemas.microsoft.com/office/drawing/2014/main" id="{F8161EAF-BDDD-46BD-9CDE-D38F0EB1D48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696236" y="3544957"/>
                              <a:ext cx="618561" cy="326863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8" name="Object 9">
                  <a:extLst>
                    <a:ext uri="{FF2B5EF4-FFF2-40B4-BE49-F238E27FC236}">
                      <a16:creationId xmlns:a16="http://schemas.microsoft.com/office/drawing/2014/main" id="{F8161EAF-BDDD-46BD-9CDE-D38F0EB1D48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76570332"/>
                    </p:ext>
                  </p:extLst>
                </p:nvPr>
              </p:nvGraphicFramePr>
              <p:xfrm>
                <a:off x="12696236" y="3544957"/>
                <a:ext cx="618561" cy="3268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5409" name="Equation" r:id="rId13" imgW="457200" imgH="241200" progId="Equation.3">
                        <p:embed/>
                      </p:oleObj>
                    </mc:Choice>
                    <mc:Fallback>
                      <p:oleObj name="Equation" r:id="rId13" imgW="457200" imgH="241200" progId="Equation.3">
                        <p:embed/>
                        <p:pic>
                          <p:nvPicPr>
                            <p:cNvPr id="48" name="Object 9">
                              <a:extLst>
                                <a:ext uri="{FF2B5EF4-FFF2-40B4-BE49-F238E27FC236}">
                                  <a16:creationId xmlns:a16="http://schemas.microsoft.com/office/drawing/2014/main" id="{F8161EAF-BDDD-46BD-9CDE-D38F0EB1D48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696236" y="3544957"/>
                              <a:ext cx="618561" cy="326863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1DBB233-64DC-49E9-B8A4-59B2851847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5045" y="1750600"/>
              <a:ext cx="0" cy="225934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B47B8E8-6645-40C7-89FF-E8A7DE05B3FA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973" y="3442130"/>
              <a:ext cx="0" cy="591745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C6007F4-F627-45D3-8650-E85F53FA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844029" y="3638819"/>
              <a:ext cx="1255492" cy="1624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7057166-FE84-4691-9991-262673C17E82}"/>
                    </a:ext>
                  </a:extLst>
                </p:cNvPr>
                <p:cNvSpPr txBox="1"/>
                <p:nvPr/>
              </p:nvSpPr>
              <p:spPr>
                <a:xfrm>
                  <a:off x="14608203" y="3276277"/>
                  <a:ext cx="7170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7057166-FE84-4691-9991-262673C17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8203" y="3276277"/>
                  <a:ext cx="717022" cy="307777"/>
                </a:xfrm>
                <a:prstGeom prst="rect">
                  <a:avLst/>
                </a:prstGeom>
                <a:blipFill>
                  <a:blip r:embed="rId317"/>
                  <a:stretch>
                    <a:fillRect l="-9322" t="-104000" r="-26271" b="-16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26DD27F-D74E-402C-A8C6-B8CB4A2110FD}"/>
                    </a:ext>
                  </a:extLst>
                </p:cNvPr>
                <p:cNvSpPr txBox="1"/>
                <p:nvPr/>
              </p:nvSpPr>
              <p:spPr>
                <a:xfrm>
                  <a:off x="14752008" y="3856058"/>
                  <a:ext cx="4294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26DD27F-D74E-402C-A8C6-B8CB4A211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2008" y="3856058"/>
                  <a:ext cx="429412" cy="307777"/>
                </a:xfrm>
                <a:prstGeom prst="rect">
                  <a:avLst/>
                </a:prstGeom>
                <a:blipFill>
                  <a:blip r:embed="rId318"/>
                  <a:stretch>
                    <a:fillRect l="-48571" t="-104000" r="-80000" b="-16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61AC9E5-8293-4DA6-9610-6C4D95295BF9}"/>
                </a:ext>
              </a:extLst>
            </p:cNvPr>
            <p:cNvCxnSpPr/>
            <p:nvPr/>
          </p:nvCxnSpPr>
          <p:spPr>
            <a:xfrm>
              <a:off x="13357831" y="2062556"/>
              <a:ext cx="4787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533D705-9E84-46AE-814B-DE5F3DC6CFCB}"/>
                </a:ext>
              </a:extLst>
            </p:cNvPr>
            <p:cNvCxnSpPr/>
            <p:nvPr/>
          </p:nvCxnSpPr>
          <p:spPr>
            <a:xfrm>
              <a:off x="13357831" y="3746529"/>
              <a:ext cx="4787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7988A52-F4E0-4DC2-8382-92ED3D8429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43640" y="3458137"/>
              <a:ext cx="295530" cy="28839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C12569A-0520-4FBC-9F13-5C8C401963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17790" y="1910903"/>
              <a:ext cx="307499" cy="16071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DFA70D-362D-45B1-A7E9-EFE0DDAA349C}"/>
                </a:ext>
              </a:extLst>
            </p:cNvPr>
            <p:cNvCxnSpPr>
              <a:cxnSpLocks/>
            </p:cNvCxnSpPr>
            <p:nvPr/>
          </p:nvCxnSpPr>
          <p:spPr>
            <a:xfrm>
              <a:off x="13836594" y="3746529"/>
              <a:ext cx="267582" cy="27865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2884531-8E43-44E0-9293-BF27D09E8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47939" y="1749873"/>
              <a:ext cx="0" cy="169926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Line 53">
              <a:extLst>
                <a:ext uri="{FF2B5EF4-FFF2-40B4-BE49-F238E27FC236}">
                  <a16:creationId xmlns:a16="http://schemas.microsoft.com/office/drawing/2014/main" id="{CAAA94AA-958B-4781-9A85-36D184EE274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175798" y="1749873"/>
              <a:ext cx="5986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D1B4AA5-E31E-4FD6-9BD5-74AE6064C382}"/>
                </a:ext>
              </a:extLst>
            </p:cNvPr>
            <p:cNvCxnSpPr/>
            <p:nvPr/>
          </p:nvCxnSpPr>
          <p:spPr>
            <a:xfrm flipV="1">
              <a:off x="14724231" y="1909094"/>
              <a:ext cx="0" cy="277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5CEB809-F0A9-44A5-A984-01BD25ADC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24231" y="1461332"/>
              <a:ext cx="0" cy="277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5BB1BE58-B01F-487B-A1A5-204D40544511}"/>
                    </a:ext>
                  </a:extLst>
                </p:cNvPr>
                <p:cNvSpPr txBox="1"/>
                <p:nvPr/>
              </p:nvSpPr>
              <p:spPr>
                <a:xfrm>
                  <a:off x="13312487" y="3267219"/>
                  <a:ext cx="598639" cy="317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5BB1BE58-B01F-487B-A1A5-204D405445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2487" y="3267219"/>
                  <a:ext cx="598639" cy="317166"/>
                </a:xfrm>
                <a:prstGeom prst="rect">
                  <a:avLst/>
                </a:prstGeom>
                <a:blipFill>
                  <a:blip r:embed="rId319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5216827-A9EA-49EF-9D61-ECEA574F8912}"/>
                    </a:ext>
                  </a:extLst>
                </p:cNvPr>
                <p:cNvSpPr txBox="1"/>
                <p:nvPr/>
              </p:nvSpPr>
              <p:spPr>
                <a:xfrm>
                  <a:off x="13312487" y="3849369"/>
                  <a:ext cx="598639" cy="317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5216827-A9EA-49EF-9D61-ECEA574F8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2487" y="3849369"/>
                  <a:ext cx="598639" cy="317166"/>
                </a:xfrm>
                <a:prstGeom prst="rect">
                  <a:avLst/>
                </a:prstGeom>
                <a:blipFill>
                  <a:blip r:embed="rId320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3C67C5F-6CAD-4114-A62D-B82AFD67CA04}"/>
                    </a:ext>
                  </a:extLst>
                </p:cNvPr>
                <p:cNvSpPr txBox="1"/>
                <p:nvPr/>
              </p:nvSpPr>
              <p:spPr>
                <a:xfrm>
                  <a:off x="13124745" y="1601276"/>
                  <a:ext cx="803576" cy="317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3C67C5F-6CAD-4114-A62D-B82AFD67CA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4745" y="1601276"/>
                  <a:ext cx="803576" cy="317166"/>
                </a:xfrm>
                <a:prstGeom prst="rect">
                  <a:avLst/>
                </a:prstGeom>
                <a:blipFill>
                  <a:blip r:embed="rId321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7919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42415-C7C6-483D-9E8C-7EA5A2BB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15" y="-13926"/>
            <a:ext cx="10515600" cy="782672"/>
          </a:xfrm>
        </p:spPr>
        <p:txBody>
          <a:bodyPr>
            <a:normAutofit/>
          </a:bodyPr>
          <a:lstStyle/>
          <a:p>
            <a:r>
              <a:rPr lang="en-US" dirty="0"/>
              <a:t>Temperature measurement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591735F-8136-4275-9CD8-C9E5BFFE2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764" y="3406272"/>
            <a:ext cx="3806371" cy="26156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9B157-DC61-41FE-B2C4-E86876A5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6467D3-A99E-4EEB-ACEF-8F15995F01AF}" type="slidenum">
              <a:rPr lang="en-US" smtClean="0"/>
              <a:t>34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C34B6A-7D80-4384-B774-9740FEB5F3E3}"/>
              </a:ext>
            </a:extLst>
          </p:cNvPr>
          <p:cNvGrpSpPr/>
          <p:nvPr/>
        </p:nvGrpSpPr>
        <p:grpSpPr>
          <a:xfrm>
            <a:off x="3928186" y="2327025"/>
            <a:ext cx="7981725" cy="1116745"/>
            <a:chOff x="1777037" y="5710159"/>
            <a:chExt cx="7981725" cy="111674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F219984-ECBA-47BD-B669-3580BCE71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5681" y="5763467"/>
              <a:ext cx="1728438" cy="601772"/>
            </a:xfrm>
            <a:prstGeom prst="straightConnector1">
              <a:avLst/>
            </a:prstGeom>
            <a:ln w="508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2701431-1360-4C34-BCE0-BC71B3BF4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1581" y="5710159"/>
              <a:ext cx="274092" cy="62174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0641D6-3E96-437D-8E60-3A4C5F2481DC}"/>
                </a:ext>
              </a:extLst>
            </p:cNvPr>
            <p:cNvSpPr txBox="1"/>
            <p:nvPr/>
          </p:nvSpPr>
          <p:spPr>
            <a:xfrm>
              <a:off x="1777037" y="6365239"/>
              <a:ext cx="798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Spin-motion coupling                         Spin-spin interaction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551A4B-4213-4C9E-AA41-D4AFA051D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813" y="3443770"/>
            <a:ext cx="3806371" cy="2615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DAEACD-6210-4D44-85A9-459964FD426A}"/>
                  </a:ext>
                </a:extLst>
              </p:cNvPr>
              <p:cNvSpPr txBox="1"/>
              <p:nvPr/>
            </p:nvSpPr>
            <p:spPr>
              <a:xfrm>
                <a:off x="1360098" y="1552855"/>
                <a:ext cx="9471803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|↑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[1−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2800" i="1">
                              <a:solidFill>
                                <a:srgbClr val="1C2F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2800" i="1">
                                  <a:solidFill>
                                    <a:srgbClr val="1C2F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1C2FE4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1C2FE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1C2FE4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800" i="1">
                                      <a:solidFill>
                                        <a:srgbClr val="1C2FE4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US" sz="2800" i="1">
                              <a:solidFill>
                                <a:srgbClr val="1C2FE4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i="1">
                              <a:solidFill>
                                <a:srgbClr val="1C2FE4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DAEACD-6210-4D44-85A9-459964FD4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098" y="1552855"/>
                <a:ext cx="9471803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9BF9BE6-AC70-4365-87F0-B8194C6804DF}"/>
              </a:ext>
            </a:extLst>
          </p:cNvPr>
          <p:cNvSpPr/>
          <p:nvPr/>
        </p:nvSpPr>
        <p:spPr>
          <a:xfrm>
            <a:off x="253597" y="2963198"/>
            <a:ext cx="2988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Spontaneous emission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AC2BDD-325D-47DC-88D5-3BAA7037CD80}"/>
              </a:ext>
            </a:extLst>
          </p:cNvPr>
          <p:cNvCxnSpPr>
            <a:cxnSpLocks/>
          </p:cNvCxnSpPr>
          <p:nvPr/>
        </p:nvCxnSpPr>
        <p:spPr>
          <a:xfrm flipH="1">
            <a:off x="2605178" y="2327025"/>
            <a:ext cx="2148405" cy="655080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25E06-354F-4F04-AC4B-21DD467E4A4F}"/>
              </a:ext>
            </a:extLst>
          </p:cNvPr>
          <p:cNvGrpSpPr/>
          <p:nvPr/>
        </p:nvGrpSpPr>
        <p:grpSpPr>
          <a:xfrm>
            <a:off x="2653569" y="963049"/>
            <a:ext cx="7059131" cy="637714"/>
            <a:chOff x="467516" y="1305104"/>
            <a:chExt cx="8934684" cy="8071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85A8A4C-CDCF-418D-B7B7-4BC62A405583}"/>
                    </a:ext>
                  </a:extLst>
                </p:cNvPr>
                <p:cNvSpPr/>
                <p:nvPr/>
              </p:nvSpPr>
              <p:spPr>
                <a:xfrm>
                  <a:off x="1494085" y="1310120"/>
                  <a:ext cx="580884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85A8A4C-CDCF-418D-B7B7-4BC62A405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4085" y="1310120"/>
                  <a:ext cx="580884" cy="801404"/>
                </a:xfrm>
                <a:prstGeom prst="rect">
                  <a:avLst/>
                </a:prstGeom>
                <a:blipFill>
                  <a:blip r:embed="rId6"/>
                  <a:stretch>
                    <a:fillRect l="-96203" t="-105660" r="-98734" b="-15849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79DDA8-F6A1-4471-95DC-94D2BB0D89DB}"/>
                </a:ext>
              </a:extLst>
            </p:cNvPr>
            <p:cNvSpPr/>
            <p:nvPr/>
          </p:nvSpPr>
          <p:spPr>
            <a:xfrm>
              <a:off x="467516" y="1310120"/>
              <a:ext cx="1022165" cy="8014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Cool &amp; Prepare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853FB5-0150-455F-A1F1-F6A3FDC4A970}"/>
                </a:ext>
              </a:extLst>
            </p:cNvPr>
            <p:cNvSpPr/>
            <p:nvPr/>
          </p:nvSpPr>
          <p:spPr>
            <a:xfrm>
              <a:off x="8463813" y="1310120"/>
              <a:ext cx="938387" cy="8014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Detect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FFC1DB-662E-4695-862A-0CAD72EE8A1F}"/>
                </a:ext>
              </a:extLst>
            </p:cNvPr>
            <p:cNvSpPr/>
            <p:nvPr/>
          </p:nvSpPr>
          <p:spPr>
            <a:xfrm>
              <a:off x="2093388" y="1310849"/>
              <a:ext cx="2316710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859C6A5-DE59-439D-B441-C7CB366CEDD7}"/>
                    </a:ext>
                  </a:extLst>
                </p:cNvPr>
                <p:cNvSpPr/>
                <p:nvPr/>
              </p:nvSpPr>
              <p:spPr>
                <a:xfrm>
                  <a:off x="7878607" y="1310120"/>
                  <a:ext cx="585215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859C6A5-DE59-439D-B441-C7CB366CED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8607" y="1310120"/>
                  <a:ext cx="585215" cy="801404"/>
                </a:xfrm>
                <a:prstGeom prst="rect">
                  <a:avLst/>
                </a:prstGeom>
                <a:blipFill>
                  <a:blip r:embed="rId7"/>
                  <a:stretch>
                    <a:fillRect l="-97468" t="-105660" r="-97468" b="-15849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28D9ED-16F3-4D99-A9A1-376FE1B84C27}"/>
                </a:ext>
              </a:extLst>
            </p:cNvPr>
            <p:cNvSpPr/>
            <p:nvPr/>
          </p:nvSpPr>
          <p:spPr>
            <a:xfrm>
              <a:off x="5544360" y="1305104"/>
              <a:ext cx="2316710" cy="801404"/>
            </a:xfrm>
            <a:prstGeom prst="rect">
              <a:avLst/>
            </a:prstGeom>
            <a:solidFill>
              <a:srgbClr val="F6B499"/>
            </a:solidFill>
            <a:ln w="28575">
              <a:solidFill>
                <a:srgbClr val="FF9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3463043-0C94-4662-8848-6C9CDB5FD027}"/>
                    </a:ext>
                  </a:extLst>
                </p:cNvPr>
                <p:cNvSpPr/>
                <p:nvPr/>
              </p:nvSpPr>
              <p:spPr>
                <a:xfrm>
                  <a:off x="4428589" y="1305104"/>
                  <a:ext cx="1097280" cy="80140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3463043-0C94-4662-8848-6C9CDB5FD0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8589" y="1305104"/>
                  <a:ext cx="1097280" cy="8014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2DB5100-B403-44A4-A78D-F367DE1D3405}"/>
              </a:ext>
            </a:extLst>
          </p:cNvPr>
          <p:cNvSpPr/>
          <p:nvPr/>
        </p:nvSpPr>
        <p:spPr>
          <a:xfrm>
            <a:off x="4091553" y="5765369"/>
            <a:ext cx="2682533" cy="294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0FE4A9-89D1-456A-9B67-816C42AD98A2}"/>
              </a:ext>
            </a:extLst>
          </p:cNvPr>
          <p:cNvSpPr/>
          <p:nvPr/>
        </p:nvSpPr>
        <p:spPr>
          <a:xfrm>
            <a:off x="8309441" y="5829946"/>
            <a:ext cx="2682533" cy="294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0C9A62-7F3F-42AB-BED2-E9AE7797AEB9}"/>
              </a:ext>
            </a:extLst>
          </p:cNvPr>
          <p:cNvSpPr txBox="1"/>
          <p:nvPr/>
        </p:nvSpPr>
        <p:spPr>
          <a:xfrm>
            <a:off x="3521705" y="5765369"/>
            <a:ext cx="371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ODF detuning from mode frequency (kHz)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2287DE-8620-4D0F-A8B5-C2508AD0C7E8}"/>
              </a:ext>
            </a:extLst>
          </p:cNvPr>
          <p:cNvSpPr txBox="1"/>
          <p:nvPr/>
        </p:nvSpPr>
        <p:spPr>
          <a:xfrm>
            <a:off x="7728332" y="5765369"/>
            <a:ext cx="371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ODF detuning from mode frequency (kHz) </a:t>
            </a:r>
          </a:p>
        </p:txBody>
      </p:sp>
    </p:spTree>
    <p:extLst>
      <p:ext uri="{BB962C8B-B14F-4D97-AF65-F5344CB8AC3E}">
        <p14:creationId xmlns:p14="http://schemas.microsoft.com/office/powerpoint/2010/main" val="1971819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EIT cooling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3DF210-0A32-4839-BFA9-6D3C610BF3A6}"/>
              </a:ext>
            </a:extLst>
          </p:cNvPr>
          <p:cNvGrpSpPr/>
          <p:nvPr/>
        </p:nvGrpSpPr>
        <p:grpSpPr>
          <a:xfrm>
            <a:off x="281826" y="1458381"/>
            <a:ext cx="5807602" cy="3941237"/>
            <a:chOff x="29469025" y="24184692"/>
            <a:chExt cx="7932587" cy="538332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B5242B-261A-4A26-978B-47834A87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9025" y="24279626"/>
              <a:ext cx="7932587" cy="52883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1F432A9-4138-4741-AA53-7CB422F368F8}"/>
                    </a:ext>
                  </a:extLst>
                </p:cNvPr>
                <p:cNvSpPr txBox="1"/>
                <p:nvPr/>
              </p:nvSpPr>
              <p:spPr>
                <a:xfrm>
                  <a:off x="30763075" y="25069436"/>
                  <a:ext cx="2857783" cy="5044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N </a:t>
                  </a:r>
                  <a14:m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𝟏𝟎𝟓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a14:m>
                  <a:r>
                    <a:rPr lang="en-US" b="1" dirty="0"/>
                    <a:t> ions 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1F432A9-4138-4741-AA53-7CB422F36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63075" y="25069436"/>
                  <a:ext cx="2857783" cy="504470"/>
                </a:xfrm>
                <a:prstGeom prst="rect">
                  <a:avLst/>
                </a:prstGeom>
                <a:blipFill>
                  <a:blip r:embed="rId4"/>
                  <a:stretch>
                    <a:fillRect l="-2624" t="-8197" r="-145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514D83-6245-4364-B6C7-5F32C252A242}"/>
                </a:ext>
              </a:extLst>
            </p:cNvPr>
            <p:cNvSpPr/>
            <p:nvPr/>
          </p:nvSpPr>
          <p:spPr>
            <a:xfrm>
              <a:off x="32128439" y="24184692"/>
              <a:ext cx="208223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COM mode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C6D25C-6D3F-4A55-95F0-0693115AECDF}"/>
              </a:ext>
            </a:extLst>
          </p:cNvPr>
          <p:cNvGrpSpPr/>
          <p:nvPr/>
        </p:nvGrpSpPr>
        <p:grpSpPr>
          <a:xfrm>
            <a:off x="5702005" y="2103731"/>
            <a:ext cx="6449013" cy="3263572"/>
            <a:chOff x="29652166" y="29707237"/>
            <a:chExt cx="10099963" cy="511116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C37BCF-62E1-490D-B81B-94FE06FADE01}"/>
                </a:ext>
              </a:extLst>
            </p:cNvPr>
            <p:cNvGrpSpPr/>
            <p:nvPr/>
          </p:nvGrpSpPr>
          <p:grpSpPr>
            <a:xfrm>
              <a:off x="29652166" y="29707237"/>
              <a:ext cx="10099963" cy="4782486"/>
              <a:chOff x="29652166" y="29992987"/>
              <a:chExt cx="10099963" cy="478248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B85DC8D-F3ED-4D4D-A23F-DB2CC2A94E09}"/>
                  </a:ext>
                </a:extLst>
              </p:cNvPr>
              <p:cNvGrpSpPr/>
              <p:nvPr/>
            </p:nvGrpSpPr>
            <p:grpSpPr>
              <a:xfrm>
                <a:off x="29652166" y="29992987"/>
                <a:ext cx="10099963" cy="4782486"/>
                <a:chOff x="29652166" y="29992987"/>
                <a:chExt cx="10099963" cy="4782486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7D620820-500C-4416-88E4-F1C2BD79A2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52166" y="29992987"/>
                  <a:ext cx="10099963" cy="4782486"/>
                </a:xfrm>
                <a:prstGeom prst="rect">
                  <a:avLst/>
                </a:prstGeom>
              </p:spPr>
            </p:pic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981354D-CF91-4B3A-94A0-6943BDF59892}"/>
                    </a:ext>
                  </a:extLst>
                </p:cNvPr>
                <p:cNvSpPr/>
                <p:nvPr/>
              </p:nvSpPr>
              <p:spPr>
                <a:xfrm>
                  <a:off x="31324021" y="30864429"/>
                  <a:ext cx="585518" cy="6745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1CD10FA2-8796-4324-838D-973579BD7647}"/>
                      </a:ext>
                    </a:extLst>
                  </p:cNvPr>
                  <p:cNvSpPr/>
                  <p:nvPr/>
                </p:nvSpPr>
                <p:spPr>
                  <a:xfrm>
                    <a:off x="31255941" y="30864429"/>
                    <a:ext cx="2951449" cy="53021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="1" dirty="0"/>
                      <a:t>N </a:t>
                    </a:r>
                    <a14:m>
                      <m:oMath xmlns:m="http://schemas.openxmlformats.org/officeDocument/2006/math">
                        <m:r>
                          <a:rPr lang="en-US" sz="16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𝟏𝟓𝟖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oMath>
                    </a14:m>
                    <a:r>
                      <a:rPr lang="en-US" sz="1600" b="1" dirty="0"/>
                      <a:t> ions </a:t>
                    </a:r>
                  </a:p>
                </p:txBody>
              </p:sp>
            </mc:Choice>
            <mc:Fallback xmlns="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1CD10FA2-8796-4324-838D-973579BD764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55941" y="30864429"/>
                    <a:ext cx="2951449" cy="530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13" t="-5357" r="-645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8E3CB3-D3A4-4134-8FE8-5036328C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12708" y="34379655"/>
              <a:ext cx="5310845" cy="43874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D64C234-F013-497F-9C08-1A7F9F006CDC}"/>
              </a:ext>
            </a:extLst>
          </p:cNvPr>
          <p:cNvSpPr txBox="1"/>
          <p:nvPr/>
        </p:nvSpPr>
        <p:spPr>
          <a:xfrm>
            <a:off x="4223650" y="6476237"/>
            <a:ext cx="374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Jordan, </a:t>
            </a:r>
            <a:r>
              <a:rPr lang="en-US" sz="1600" b="1" dirty="0">
                <a:solidFill>
                  <a:schemeClr val="bg1"/>
                </a:solidFill>
              </a:rPr>
              <a:t>Gilmore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et al</a:t>
            </a:r>
            <a:r>
              <a:rPr lang="en-US" sz="1600" dirty="0">
                <a:solidFill>
                  <a:schemeClr val="bg1"/>
                </a:solidFill>
              </a:rPr>
              <a:t>., Submitted to PRL.</a:t>
            </a:r>
          </a:p>
          <a:p>
            <a:r>
              <a:rPr lang="en-US" sz="1600" dirty="0">
                <a:solidFill>
                  <a:schemeClr val="bg1"/>
                </a:solidFill>
              </a:rPr>
              <a:t>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789BAA-4AF2-449B-8085-45E1FFD23324}"/>
              </a:ext>
            </a:extLst>
          </p:cNvPr>
          <p:cNvSpPr/>
          <p:nvPr/>
        </p:nvSpPr>
        <p:spPr>
          <a:xfrm>
            <a:off x="7649469" y="1567681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All drumhead modes</a:t>
            </a:r>
          </a:p>
        </p:txBody>
      </p:sp>
    </p:spTree>
    <p:extLst>
      <p:ext uri="{BB962C8B-B14F-4D97-AF65-F5344CB8AC3E}">
        <p14:creationId xmlns:p14="http://schemas.microsoft.com/office/powerpoint/2010/main" val="2641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3F33-4006-421F-8758-CAB1C158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Overview: NIST Penning trap sensing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F3FB-7D22-4094-89EB-CF8D2ECAC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18" y="2968888"/>
            <a:ext cx="10620165" cy="28565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Overview of Penning trap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Overview of measurement method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Amplitude displacements far from oscillator resonance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Current work: implement phase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Future work: sensing forces on resonance with oscillator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A2A3C-1B08-46DC-AE23-E8D0EABD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07B07-89EA-45C2-A433-9CE53688C172}"/>
              </a:ext>
            </a:extLst>
          </p:cNvPr>
          <p:cNvSpPr txBox="1"/>
          <p:nvPr/>
        </p:nvSpPr>
        <p:spPr>
          <a:xfrm>
            <a:off x="2446700" y="950861"/>
            <a:ext cx="7298601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Objective: Measure weak electric fields/forces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Method: Map motional amplitude onto spin-state of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AD5E5-C07A-442C-A9E0-24407120A4C1}"/>
              </a:ext>
            </a:extLst>
          </p:cNvPr>
          <p:cNvSpPr txBox="1"/>
          <p:nvPr/>
        </p:nvSpPr>
        <p:spPr>
          <a:xfrm>
            <a:off x="5385709" y="234549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141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948515" y="880094"/>
            <a:ext cx="3057626" cy="5112736"/>
            <a:chOff x="503766" y="2141302"/>
            <a:chExt cx="3844331" cy="6884460"/>
          </a:xfrm>
        </p:grpSpPr>
        <p:pic>
          <p:nvPicPr>
            <p:cNvPr id="9" name="2015_trap-01.jpg"/>
            <p:cNvPicPr/>
            <p:nvPr/>
          </p:nvPicPr>
          <p:blipFill>
            <a:blip r:embed="rId3">
              <a:extLst/>
            </a:blip>
            <a:srcRect l="25275" t="11745" r="28314" b="17670"/>
            <a:stretch>
              <a:fillRect/>
            </a:stretch>
          </p:blipFill>
          <p:spPr>
            <a:xfrm>
              <a:off x="913341" y="2141302"/>
              <a:ext cx="3434756" cy="68844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85"/>
            <p:cNvSpPr/>
            <p:nvPr/>
          </p:nvSpPr>
          <p:spPr>
            <a:xfrm rot="16200000">
              <a:off x="-369690" y="4195629"/>
              <a:ext cx="2229513" cy="482601"/>
            </a:xfrm>
            <a:prstGeom prst="rightArrow">
              <a:avLst>
                <a:gd name="adj1" fmla="val 32000"/>
                <a:gd name="adj2" fmla="val 72547"/>
              </a:avLst>
            </a:prstGeom>
            <a:gradFill>
              <a:gsLst>
                <a:gs pos="0">
                  <a:srgbClr val="5C5C5C"/>
                </a:gs>
                <a:gs pos="100000">
                  <a:srgbClr val="353535"/>
                </a:gs>
              </a:gsLst>
              <a:lin ang="5400000"/>
            </a:gradFill>
            <a:ln w="12700">
              <a:solidFill/>
              <a:miter lim="400000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pic>
          <p:nvPicPr>
            <p:cNvPr id="1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7266" y="2574623"/>
              <a:ext cx="355601" cy="449073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24" name="Straight Arrow Connector 23"/>
          <p:cNvCxnSpPr/>
          <p:nvPr/>
        </p:nvCxnSpPr>
        <p:spPr>
          <a:xfrm flipV="1">
            <a:off x="1819104" y="5691892"/>
            <a:ext cx="1718936" cy="19250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1174242">
            <a:off x="2416366" y="5717358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2.0 cm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9466" y="39405"/>
            <a:ext cx="10620164" cy="706742"/>
          </a:xfrm>
        </p:spPr>
        <p:txBody>
          <a:bodyPr>
            <a:normAutofit fontScale="90000"/>
          </a:bodyPr>
          <a:lstStyle/>
          <a:p>
            <a:r>
              <a:rPr lang="en-US" dirty="0"/>
              <a:t>NIST Penning trap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249" y="1050797"/>
            <a:ext cx="3010818" cy="4942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642" y="987957"/>
            <a:ext cx="3634338" cy="5073482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/>
          </p:cNvCxnSpPr>
          <p:nvPr/>
        </p:nvCxnSpPr>
        <p:spPr>
          <a:xfrm>
            <a:off x="6674816" y="1988564"/>
            <a:ext cx="2811016" cy="3152275"/>
          </a:xfrm>
          <a:prstGeom prst="line">
            <a:avLst/>
          </a:prstGeom>
          <a:ln w="44450">
            <a:solidFill>
              <a:srgbClr val="FF9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273764" y="5140839"/>
            <a:ext cx="3212068" cy="647306"/>
          </a:xfrm>
          <a:prstGeom prst="line">
            <a:avLst/>
          </a:prstGeom>
          <a:ln w="44450">
            <a:solidFill>
              <a:srgbClr val="FF9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246515" y="3069461"/>
            <a:ext cx="931896" cy="830879"/>
            <a:chOff x="1704053" y="3719221"/>
            <a:chExt cx="931896" cy="83087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053" y="3719221"/>
              <a:ext cx="864114" cy="830879"/>
            </a:xfrm>
            <a:prstGeom prst="ellipse">
              <a:avLst/>
            </a:prstGeom>
            <a:ln>
              <a:noFill/>
            </a:ln>
            <a:scene3d>
              <a:camera prst="isometricOffAxis1Top"/>
              <a:lightRig rig="threePt" dir="t"/>
            </a:scene3d>
          </p:spPr>
        </p:pic>
        <p:sp>
          <p:nvSpPr>
            <p:cNvPr id="21" name="Arc 20"/>
            <p:cNvSpPr/>
            <p:nvPr/>
          </p:nvSpPr>
          <p:spPr>
            <a:xfrm rot="254108">
              <a:off x="1952263" y="3927173"/>
              <a:ext cx="683686" cy="176736"/>
            </a:xfrm>
            <a:prstGeom prst="arc">
              <a:avLst>
                <a:gd name="adj1" fmla="val 16200000"/>
                <a:gd name="adj2" fmla="val 2156445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415" y="3036509"/>
            <a:ext cx="330200" cy="215900"/>
          </a:xfrm>
          <a:prstGeom prst="rect">
            <a:avLst/>
          </a:prstGeom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61783" y="3815652"/>
            <a:ext cx="1075365" cy="948262"/>
            <a:chOff x="49816" y="1293482"/>
            <a:chExt cx="371301" cy="327415"/>
          </a:xfrm>
        </p:grpSpPr>
        <p:grpSp>
          <p:nvGrpSpPr>
            <p:cNvPr id="35" name="Group 34"/>
            <p:cNvGrpSpPr/>
            <p:nvPr/>
          </p:nvGrpSpPr>
          <p:grpSpPr>
            <a:xfrm>
              <a:off x="114300" y="1355725"/>
              <a:ext cx="238649" cy="228600"/>
              <a:chOff x="111125" y="1184276"/>
              <a:chExt cx="301625" cy="288924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flipV="1">
                <a:off x="231775" y="1184276"/>
                <a:ext cx="0" cy="17779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5400000" flipV="1">
                <a:off x="323851" y="1270002"/>
                <a:ext cx="0" cy="17779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>
                <a:off x="111125" y="1358903"/>
                <a:ext cx="120652" cy="114297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6024" y="1293482"/>
              <a:ext cx="46986" cy="4698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1367" y="1467405"/>
              <a:ext cx="49750" cy="6633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816" y="1573911"/>
              <a:ext cx="52514" cy="46986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5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A3653A-1783-468B-85B8-C671D40631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7204" y="957534"/>
            <a:ext cx="3477214" cy="52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90" y="1151633"/>
            <a:ext cx="26670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821" y="114554"/>
            <a:ext cx="8515350" cy="743672"/>
          </a:xfrm>
        </p:spPr>
        <p:txBody>
          <a:bodyPr>
            <a:normAutofit/>
          </a:bodyPr>
          <a:lstStyle/>
          <a:p>
            <a:r>
              <a:rPr lang="en-US" dirty="0"/>
              <a:t>2D ion arrays in a Penning 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970" y="958650"/>
            <a:ext cx="2350051" cy="4891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83537" y="2105753"/>
            <a:ext cx="586660" cy="644664"/>
            <a:chOff x="3514457" y="2389871"/>
            <a:chExt cx="586660" cy="644664"/>
          </a:xfrm>
        </p:grpSpPr>
        <p:sp>
          <p:nvSpPr>
            <p:cNvPr id="6" name="Down Arrow 5"/>
            <p:cNvSpPr/>
            <p:nvPr/>
          </p:nvSpPr>
          <p:spPr>
            <a:xfrm rot="10800000">
              <a:off x="3514457" y="2440486"/>
              <a:ext cx="124436" cy="4674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3543144" y="2389871"/>
                  <a:ext cx="557973" cy="644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3144" y="2389871"/>
                  <a:ext cx="557973" cy="64466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ight Arrow 11"/>
          <p:cNvSpPr/>
          <p:nvPr/>
        </p:nvSpPr>
        <p:spPr>
          <a:xfrm rot="21170688">
            <a:off x="517298" y="3474135"/>
            <a:ext cx="1092946" cy="33254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1553941" y="4484458"/>
            <a:ext cx="1541692" cy="1146553"/>
          </a:xfrm>
          <a:prstGeom prst="rightArrow">
            <a:avLst>
              <a:gd name="adj1" fmla="val 73084"/>
              <a:gd name="adj2" fmla="val 1345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97899" y="101864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6445688" y="1606962"/>
            <a:ext cx="3129909" cy="2470905"/>
            <a:chOff x="3104480" y="459276"/>
            <a:chExt cx="3129909" cy="2470905"/>
          </a:xfrm>
        </p:grpSpPr>
        <p:grpSp>
          <p:nvGrpSpPr>
            <p:cNvPr id="49" name="Group 48"/>
            <p:cNvGrpSpPr/>
            <p:nvPr/>
          </p:nvGrpSpPr>
          <p:grpSpPr>
            <a:xfrm>
              <a:off x="3530600" y="570418"/>
              <a:ext cx="2244507" cy="2232213"/>
              <a:chOff x="3530600" y="329788"/>
              <a:chExt cx="2244507" cy="2232213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3611615" y="393700"/>
                <a:ext cx="2093976" cy="20955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764015" y="546100"/>
                <a:ext cx="1783080" cy="17830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530600" y="1367790"/>
                <a:ext cx="2232213" cy="130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6200000">
                <a:off x="3529782" y="1380490"/>
                <a:ext cx="2232213" cy="130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19015750">
                <a:off x="3535520" y="1357962"/>
                <a:ext cx="2232213" cy="130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2525007">
                <a:off x="3542894" y="1372710"/>
                <a:ext cx="2232213" cy="130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141117" y="459276"/>
                  <a:ext cx="7827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a14:m>
                  <a:r>
                    <a:rPr lang="en-US" dirty="0">
                      <a:solidFill>
                        <a:prstClr val="black"/>
                      </a:solidFill>
                    </a:rPr>
                    <a:t>0</a:t>
                  </a:r>
                  <a:r>
                    <a:rPr lang="en-US" baseline="30000" dirty="0">
                      <a:solidFill>
                        <a:prstClr val="black"/>
                      </a:solidFill>
                    </a:rPr>
                    <a:t>o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117" y="459276"/>
                  <a:ext cx="78271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550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/>
            <p:cNvSpPr txBox="1"/>
            <p:nvPr/>
          </p:nvSpPr>
          <p:spPr>
            <a:xfrm>
              <a:off x="5610005" y="1006485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270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16912" y="1914191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180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29899" y="2554188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90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04480" y="1921933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270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00668" y="461325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90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07701" y="1075045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180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687597" y="2560849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360</a:t>
              </a:r>
              <a:r>
                <a:rPr lang="en-US" baseline="30000" dirty="0">
                  <a:solidFill>
                    <a:prstClr val="black"/>
                  </a:solidFill>
                </a:rPr>
                <a:t>o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91968" y="4471289"/>
            <a:ext cx="3452715" cy="1616964"/>
            <a:chOff x="4901741" y="5131303"/>
            <a:chExt cx="2665765" cy="1248423"/>
          </a:xfrm>
        </p:grpSpPr>
        <p:sp>
          <p:nvSpPr>
            <p:cNvPr id="68" name="Oval 67"/>
            <p:cNvSpPr/>
            <p:nvPr/>
          </p:nvSpPr>
          <p:spPr>
            <a:xfrm>
              <a:off x="4901741" y="5257800"/>
              <a:ext cx="919839" cy="838200"/>
            </a:xfrm>
            <a:prstGeom prst="ellipse">
              <a:avLst/>
            </a:prstGeom>
            <a:solidFill>
              <a:srgbClr val="C00000">
                <a:alpha val="35000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 rot="1744861">
              <a:off x="6430699" y="5361024"/>
              <a:ext cx="1060423" cy="762000"/>
            </a:xfrm>
            <a:prstGeom prst="ellipse">
              <a:avLst/>
            </a:prstGeom>
            <a:solidFill>
              <a:srgbClr val="C00000">
                <a:alpha val="35000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Down Arrow 69"/>
            <p:cNvSpPr/>
            <p:nvPr/>
          </p:nvSpPr>
          <p:spPr>
            <a:xfrm rot="16200000">
              <a:off x="5707543" y="5497892"/>
              <a:ext cx="807531" cy="344616"/>
            </a:xfrm>
            <a:prstGeom prst="downArrow">
              <a:avLst>
                <a:gd name="adj1" fmla="val 50000"/>
                <a:gd name="adj2" fmla="val 5345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Arc 75"/>
            <p:cNvSpPr/>
            <p:nvPr/>
          </p:nvSpPr>
          <p:spPr>
            <a:xfrm rot="20629358">
              <a:off x="4965055" y="5131303"/>
              <a:ext cx="1075951" cy="1087114"/>
            </a:xfrm>
            <a:prstGeom prst="arc">
              <a:avLst>
                <a:gd name="adj1" fmla="val 18112405"/>
                <a:gd name="adj2" fmla="val 20156915"/>
              </a:avLst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 rot="20629358">
              <a:off x="6429974" y="5292612"/>
              <a:ext cx="1075951" cy="1087114"/>
            </a:xfrm>
            <a:prstGeom prst="arc">
              <a:avLst>
                <a:gd name="adj1" fmla="val 18112405"/>
                <a:gd name="adj2" fmla="val 20156915"/>
              </a:avLst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Arc 73"/>
            <p:cNvSpPr/>
            <p:nvPr/>
          </p:nvSpPr>
          <p:spPr>
            <a:xfrm rot="2124792">
              <a:off x="6608070" y="5272388"/>
              <a:ext cx="959436" cy="937116"/>
            </a:xfrm>
            <a:prstGeom prst="arc">
              <a:avLst>
                <a:gd name="adj1" fmla="val 17987911"/>
                <a:gd name="adj2" fmla="val 20021256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706" y="1069788"/>
            <a:ext cx="4833272" cy="1205090"/>
          </a:xfrm>
          <a:prstGeom prst="rect">
            <a:avLst/>
          </a:prstGeom>
        </p:spPr>
      </p:pic>
      <p:grpSp>
        <p:nvGrpSpPr>
          <p:cNvPr id="80" name="Group 250"/>
          <p:cNvGrpSpPr/>
          <p:nvPr/>
        </p:nvGrpSpPr>
        <p:grpSpPr>
          <a:xfrm rot="5400000">
            <a:off x="1828640" y="5122750"/>
            <a:ext cx="1030444" cy="1241380"/>
            <a:chOff x="0" y="0"/>
            <a:chExt cx="1264906" cy="1071797"/>
          </a:xfrm>
        </p:grpSpPr>
        <p:sp>
          <p:nvSpPr>
            <p:cNvPr id="81" name="Shape 247"/>
            <p:cNvSpPr/>
            <p:nvPr/>
          </p:nvSpPr>
          <p:spPr>
            <a:xfrm>
              <a:off x="767354" y="0"/>
              <a:ext cx="497553" cy="107179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 248"/>
            <p:cNvSpPr/>
            <p:nvPr/>
          </p:nvSpPr>
          <p:spPr>
            <a:xfrm>
              <a:off x="223479" y="0"/>
              <a:ext cx="825839" cy="107179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" name="Shape 249"/>
            <p:cNvSpPr/>
            <p:nvPr/>
          </p:nvSpPr>
          <p:spPr>
            <a:xfrm>
              <a:off x="0" y="0"/>
              <a:ext cx="407080" cy="107179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4" name="Group 250"/>
          <p:cNvGrpSpPr/>
          <p:nvPr/>
        </p:nvGrpSpPr>
        <p:grpSpPr>
          <a:xfrm rot="21028258">
            <a:off x="2958573" y="3080848"/>
            <a:ext cx="1200175" cy="576936"/>
            <a:chOff x="0" y="0"/>
            <a:chExt cx="1947588" cy="1071798"/>
          </a:xfrm>
        </p:grpSpPr>
        <p:sp>
          <p:nvSpPr>
            <p:cNvPr id="85" name="Shape 247"/>
            <p:cNvSpPr/>
            <p:nvPr/>
          </p:nvSpPr>
          <p:spPr>
            <a:xfrm>
              <a:off x="1450036" y="0"/>
              <a:ext cx="497552" cy="107179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" name="Shape 248"/>
            <p:cNvSpPr/>
            <p:nvPr/>
          </p:nvSpPr>
          <p:spPr>
            <a:xfrm>
              <a:off x="220751" y="0"/>
              <a:ext cx="1475224" cy="107179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Shape 249"/>
            <p:cNvSpPr/>
            <p:nvPr/>
          </p:nvSpPr>
          <p:spPr>
            <a:xfrm>
              <a:off x="0" y="0"/>
              <a:ext cx="407080" cy="107179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3692905" y="1887570"/>
            <a:ext cx="2167922" cy="145161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1886814" y="3018436"/>
            <a:ext cx="931896" cy="830879"/>
            <a:chOff x="1704053" y="3719221"/>
            <a:chExt cx="931896" cy="830879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053" y="3719221"/>
              <a:ext cx="864114" cy="830879"/>
            </a:xfrm>
            <a:prstGeom prst="ellipse">
              <a:avLst/>
            </a:prstGeom>
            <a:ln>
              <a:noFill/>
            </a:ln>
            <a:scene3d>
              <a:camera prst="isometricOffAxis1Top"/>
              <a:lightRig rig="threePt" dir="t"/>
            </a:scene3d>
          </p:spPr>
        </p:pic>
        <p:sp>
          <p:nvSpPr>
            <p:cNvPr id="91" name="Arc 90"/>
            <p:cNvSpPr/>
            <p:nvPr/>
          </p:nvSpPr>
          <p:spPr>
            <a:xfrm rot="254108">
              <a:off x="1952263" y="3927173"/>
              <a:ext cx="683686" cy="176736"/>
            </a:xfrm>
            <a:prstGeom prst="arc">
              <a:avLst>
                <a:gd name="adj1" fmla="val 16200000"/>
                <a:gd name="adj2" fmla="val 2156445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14" y="2985484"/>
            <a:ext cx="330200" cy="215900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979" y="4334305"/>
            <a:ext cx="330200" cy="215900"/>
          </a:xfrm>
          <a:prstGeom prst="rect">
            <a:avLst/>
          </a:prstGeom>
        </p:spPr>
      </p:pic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257" y="4419229"/>
            <a:ext cx="330200" cy="21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519" y="4761211"/>
            <a:ext cx="725170" cy="20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0827" y="2105753"/>
            <a:ext cx="4121727" cy="4098636"/>
          </a:xfrm>
          <a:prstGeom prst="rect">
            <a:avLst/>
          </a:prstGeom>
        </p:spPr>
      </p:pic>
      <p:cxnSp>
        <p:nvCxnSpPr>
          <p:cNvPr id="88" name="Straight Arrow Connector 87"/>
          <p:cNvCxnSpPr/>
          <p:nvPr/>
        </p:nvCxnSpPr>
        <p:spPr>
          <a:xfrm flipV="1">
            <a:off x="2431170" y="4728802"/>
            <a:ext cx="3627995" cy="102199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38" t="4010" r="27852" b="6586"/>
          <a:stretch/>
        </p:blipFill>
        <p:spPr>
          <a:xfrm>
            <a:off x="5778079" y="3463409"/>
            <a:ext cx="2301695" cy="242794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35" t="3430" r="2055" b="7166"/>
          <a:stretch/>
        </p:blipFill>
        <p:spPr>
          <a:xfrm>
            <a:off x="7960984" y="3473613"/>
            <a:ext cx="2301695" cy="242794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47" t="5641" r="53315" b="4726"/>
          <a:stretch/>
        </p:blipFill>
        <p:spPr>
          <a:xfrm>
            <a:off x="8130856" y="1111458"/>
            <a:ext cx="2128893" cy="243420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" t="71718" r="89746" b="5033"/>
          <a:stretch/>
        </p:blipFill>
        <p:spPr>
          <a:xfrm>
            <a:off x="4906476" y="5263484"/>
            <a:ext cx="882236" cy="631378"/>
          </a:xfrm>
          <a:prstGeom prst="rect">
            <a:avLst/>
          </a:prstGeom>
        </p:spPr>
      </p:pic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5774861" y="1112394"/>
            <a:ext cx="2147981" cy="2434205"/>
            <a:chOff x="1305944" y="-9774"/>
            <a:chExt cx="2820408" cy="319623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4" t="5334" r="76763" b="5033"/>
            <a:stretch/>
          </p:blipFill>
          <p:spPr>
            <a:xfrm>
              <a:off x="1305944" y="-9774"/>
              <a:ext cx="2820408" cy="3196235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1305944" y="2266681"/>
              <a:ext cx="1089284" cy="8997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853327" y="1120224"/>
            <a:ext cx="415500" cy="2542429"/>
          </a:xfrm>
          <a:prstGeom prst="rect">
            <a:avLst/>
          </a:prstGeom>
          <a:solidFill>
            <a:srgbClr val="00000C"/>
          </a:solidFill>
          <a:ln>
            <a:solidFill>
              <a:srgbClr val="0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62547" y="1243973"/>
            <a:ext cx="1075365" cy="948262"/>
            <a:chOff x="49816" y="1293482"/>
            <a:chExt cx="371301" cy="327415"/>
          </a:xfrm>
        </p:grpSpPr>
        <p:grpSp>
          <p:nvGrpSpPr>
            <p:cNvPr id="95" name="Group 94"/>
            <p:cNvGrpSpPr/>
            <p:nvPr/>
          </p:nvGrpSpPr>
          <p:grpSpPr>
            <a:xfrm>
              <a:off x="114300" y="1355725"/>
              <a:ext cx="238649" cy="228600"/>
              <a:chOff x="111125" y="1184276"/>
              <a:chExt cx="301625" cy="288924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 flipV="1">
                <a:off x="231775" y="1184276"/>
                <a:ext cx="0" cy="17779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5400000" flipV="1">
                <a:off x="323851" y="1270002"/>
                <a:ext cx="0" cy="17779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111125" y="1358903"/>
                <a:ext cx="120652" cy="114297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6024" y="1293482"/>
              <a:ext cx="46986" cy="46986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367" y="1467405"/>
              <a:ext cx="49750" cy="66334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816" y="1573911"/>
              <a:ext cx="52514" cy="46986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Motional modes in a Penning trap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7</a:t>
            </a:fld>
            <a:endParaRPr lang="en-US"/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C111DC61-2608-4646-A72E-C08901CAD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57"/>
          <a:stretch/>
        </p:blipFill>
        <p:spPr bwMode="auto">
          <a:xfrm>
            <a:off x="1690687" y="2939008"/>
            <a:ext cx="8810625" cy="8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831246-B18F-4B2F-9B1B-62CF51E01FFF}"/>
              </a:ext>
            </a:extLst>
          </p:cNvPr>
          <p:cNvCxnSpPr/>
          <p:nvPr/>
        </p:nvCxnSpPr>
        <p:spPr>
          <a:xfrm>
            <a:off x="1919287" y="3777208"/>
            <a:ext cx="8582025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E8AD175-7AA7-4763-B113-FC62C56DB65F}"/>
                  </a:ext>
                </a:extLst>
              </p:cNvPr>
              <p:cNvSpPr txBox="1"/>
              <p:nvPr/>
            </p:nvSpPr>
            <p:spPr>
              <a:xfrm>
                <a:off x="1963640" y="2786608"/>
                <a:ext cx="14502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𝐸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modes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E8AD175-7AA7-4763-B113-FC62C56DB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640" y="2786608"/>
                <a:ext cx="1450269" cy="369332"/>
              </a:xfrm>
              <a:prstGeom prst="rect">
                <a:avLst/>
              </a:prstGeom>
              <a:blipFill>
                <a:blip r:embed="rId4"/>
                <a:stretch>
                  <a:fillRect t="-8197" r="-336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FE0BB6B0-1EBB-4B41-A637-36A3AE1DA5D2}"/>
              </a:ext>
            </a:extLst>
          </p:cNvPr>
          <p:cNvSpPr txBox="1"/>
          <p:nvPr/>
        </p:nvSpPr>
        <p:spPr>
          <a:xfrm>
            <a:off x="4095633" y="284393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Axial modes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07BB8F-F672-450C-8552-0ECACFE9A238}"/>
              </a:ext>
            </a:extLst>
          </p:cNvPr>
          <p:cNvSpPr txBox="1"/>
          <p:nvPr/>
        </p:nvSpPr>
        <p:spPr>
          <a:xfrm>
            <a:off x="8333365" y="2786608"/>
            <a:ext cx="176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Cyclotron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2704CD6-3BED-4013-BE4F-AD0C27096311}"/>
                  </a:ext>
                </a:extLst>
              </p:cNvPr>
              <p:cNvSpPr txBox="1"/>
              <p:nvPr/>
            </p:nvSpPr>
            <p:spPr>
              <a:xfrm>
                <a:off x="917276" y="3835949"/>
                <a:ext cx="14127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Frequency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2704CD6-3BED-4013-BE4F-AD0C27096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76" y="3835949"/>
                <a:ext cx="1412759" cy="369332"/>
              </a:xfrm>
              <a:prstGeom prst="rect">
                <a:avLst/>
              </a:prstGeom>
              <a:blipFill>
                <a:blip r:embed="rId5"/>
                <a:stretch>
                  <a:fillRect l="-344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035DF82-D0BC-4B1A-834B-D402F734B92E}"/>
                  </a:ext>
                </a:extLst>
              </p:cNvPr>
              <p:cNvSpPr/>
              <p:nvPr/>
            </p:nvSpPr>
            <p:spPr>
              <a:xfrm>
                <a:off x="2713531" y="3811434"/>
                <a:ext cx="1467646" cy="462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160 kHz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035DF82-D0BC-4B1A-834B-D402F734B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531" y="3811434"/>
                <a:ext cx="1467646" cy="462947"/>
              </a:xfrm>
              <a:prstGeom prst="rect">
                <a:avLst/>
              </a:prstGeom>
              <a:blipFill>
                <a:blip r:embed="rId6"/>
                <a:stretch>
                  <a:fillRect r="-2905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A15734-2A98-4F17-A3D3-6CFDC21EE2E2}"/>
                  </a:ext>
                </a:extLst>
              </p:cNvPr>
              <p:cNvSpPr/>
              <p:nvPr/>
            </p:nvSpPr>
            <p:spPr>
              <a:xfrm>
                <a:off x="5142843" y="3811433"/>
                <a:ext cx="1440394" cy="462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  <m:r>
                      <a:rPr lang="en-US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1.6 MHz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A15734-2A98-4F17-A3D3-6CFDC21EE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843" y="3811433"/>
                <a:ext cx="1440394" cy="462947"/>
              </a:xfrm>
              <a:prstGeom prst="rect">
                <a:avLst/>
              </a:prstGeom>
              <a:blipFill>
                <a:blip r:embed="rId7"/>
                <a:stretch>
                  <a:fillRect r="-296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547751-9629-4BA6-AA77-3DAD96311FC9}"/>
                  </a:ext>
                </a:extLst>
              </p:cNvPr>
              <p:cNvSpPr/>
              <p:nvPr/>
            </p:nvSpPr>
            <p:spPr>
              <a:xfrm>
                <a:off x="9315145" y="3835949"/>
                <a:ext cx="1430584" cy="492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7.6 MHz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547751-9629-4BA6-AA77-3DAD96311F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145" y="3835949"/>
                <a:ext cx="1430584" cy="492892"/>
              </a:xfrm>
              <a:prstGeom prst="rect">
                <a:avLst/>
              </a:prstGeom>
              <a:blipFill>
                <a:blip r:embed="rId8"/>
                <a:stretch>
                  <a:fillRect r="-3404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55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MmodefastY">
            <a:hlinkClick r:id="" action="ppaction://media"/>
            <a:extLst>
              <a:ext uri="{FF2B5EF4-FFF2-40B4-BE49-F238E27FC236}">
                <a16:creationId xmlns:a16="http://schemas.microsoft.com/office/drawing/2014/main" id="{B3CDB1D4-6D81-4526-978B-34BA034EE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81235" y="4383565"/>
            <a:ext cx="3416971" cy="17179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8102" y="2254282"/>
            <a:ext cx="8238063" cy="1467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48" y="8765"/>
            <a:ext cx="10515600" cy="937273"/>
          </a:xfrm>
        </p:spPr>
        <p:txBody>
          <a:bodyPr>
            <a:normAutofit/>
          </a:bodyPr>
          <a:lstStyle/>
          <a:p>
            <a:r>
              <a:rPr lang="en-US" dirty="0"/>
              <a:t>Drumhead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86288" y="6455082"/>
            <a:ext cx="2743200" cy="365125"/>
          </a:xfrm>
        </p:spPr>
        <p:txBody>
          <a:bodyPr/>
          <a:lstStyle/>
          <a:p>
            <a:fld id="{636467D3-A99E-4EEB-ACEF-8F15995F01A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48CD0-08D4-AF48-BDD1-7289253A2CAF}"/>
              </a:ext>
            </a:extLst>
          </p:cNvPr>
          <p:cNvSpPr txBox="1"/>
          <p:nvPr/>
        </p:nvSpPr>
        <p:spPr>
          <a:xfrm>
            <a:off x="9600324" y="2341636"/>
            <a:ext cx="162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Center Of Mass</a:t>
            </a:r>
          </a:p>
          <a:p>
            <a:pPr algn="ctr"/>
            <a:r>
              <a:rPr lang="en-US" dirty="0"/>
              <a:t>(COM) mode</a:t>
            </a:r>
          </a:p>
        </p:txBody>
      </p:sp>
      <p:pic>
        <p:nvPicPr>
          <p:cNvPr id="11" name="FORTHModefastY">
            <a:hlinkClick r:id="" action="ppaction://media"/>
            <a:extLst>
              <a:ext uri="{FF2B5EF4-FFF2-40B4-BE49-F238E27FC236}">
                <a16:creationId xmlns:a16="http://schemas.microsoft.com/office/drawing/2014/main" id="{3D675142-F9D2-4E1E-8861-376542B059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359" y="3987253"/>
            <a:ext cx="2416860" cy="1839499"/>
          </a:xfrm>
          <a:prstGeom prst="rect">
            <a:avLst/>
          </a:prstGeom>
        </p:spPr>
      </p:pic>
      <p:pic>
        <p:nvPicPr>
          <p:cNvPr id="13" name="ChipModefastY">
            <a:hlinkClick r:id="" action="ppaction://media"/>
            <a:extLst>
              <a:ext uri="{FF2B5EF4-FFF2-40B4-BE49-F238E27FC236}">
                <a16:creationId xmlns:a16="http://schemas.microsoft.com/office/drawing/2014/main" id="{C483ADDA-73C9-42CE-9152-CA967E26899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31626" y="4119942"/>
            <a:ext cx="2261572" cy="1721308"/>
          </a:xfrm>
          <a:prstGeom prst="rect">
            <a:avLst/>
          </a:prstGeom>
        </p:spPr>
      </p:pic>
      <p:pic>
        <p:nvPicPr>
          <p:cNvPr id="15" name="TILTmodefastY">
            <a:hlinkClick r:id="" action="ppaction://media"/>
            <a:extLst>
              <a:ext uri="{FF2B5EF4-FFF2-40B4-BE49-F238E27FC236}">
                <a16:creationId xmlns:a16="http://schemas.microsoft.com/office/drawing/2014/main" id="{2F361B5C-86E8-4752-9E7E-95A9DFEC73A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58353" y="4453483"/>
            <a:ext cx="1806575" cy="9333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F77BA-3120-4AAB-B517-91DC5B0930E5}"/>
              </a:ext>
            </a:extLst>
          </p:cNvPr>
          <p:cNvCxnSpPr>
            <a:endCxn id="5" idx="1"/>
          </p:cNvCxnSpPr>
          <p:nvPr/>
        </p:nvCxnSpPr>
        <p:spPr>
          <a:xfrm flipV="1">
            <a:off x="8926286" y="2664802"/>
            <a:ext cx="674038" cy="1684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B34270-788B-4FC1-A91F-E938CBA5CFD0}"/>
              </a:ext>
            </a:extLst>
          </p:cNvPr>
          <p:cNvCxnSpPr>
            <a:cxnSpLocks/>
          </p:cNvCxnSpPr>
          <p:nvPr/>
        </p:nvCxnSpPr>
        <p:spPr>
          <a:xfrm flipH="1" flipV="1">
            <a:off x="10423896" y="3024338"/>
            <a:ext cx="343631" cy="1538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556D65-AACF-43E2-9906-7DAF20B89FC5}"/>
              </a:ext>
            </a:extLst>
          </p:cNvPr>
          <p:cNvCxnSpPr>
            <a:cxnSpLocks/>
          </p:cNvCxnSpPr>
          <p:nvPr/>
        </p:nvCxnSpPr>
        <p:spPr>
          <a:xfrm flipH="1" flipV="1">
            <a:off x="7290285" y="3190736"/>
            <a:ext cx="696719" cy="10546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CE6C08-C9A8-4AE7-9F1F-6DE545DC40ED}"/>
              </a:ext>
            </a:extLst>
          </p:cNvPr>
          <p:cNvCxnSpPr>
            <a:cxnSpLocks/>
          </p:cNvCxnSpPr>
          <p:nvPr/>
        </p:nvCxnSpPr>
        <p:spPr>
          <a:xfrm flipV="1">
            <a:off x="4484454" y="3289936"/>
            <a:ext cx="653446" cy="9730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46145A-441D-42CC-9677-BD18B5AF0F53}"/>
              </a:ext>
            </a:extLst>
          </p:cNvPr>
          <p:cNvCxnSpPr>
            <a:cxnSpLocks/>
          </p:cNvCxnSpPr>
          <p:nvPr/>
        </p:nvCxnSpPr>
        <p:spPr>
          <a:xfrm flipV="1">
            <a:off x="2430941" y="3248753"/>
            <a:ext cx="1793823" cy="10142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23FEDEE-9219-4364-816F-9696F75D2A54}"/>
              </a:ext>
            </a:extLst>
          </p:cNvPr>
          <p:cNvSpPr/>
          <p:nvPr/>
        </p:nvSpPr>
        <p:spPr>
          <a:xfrm>
            <a:off x="3722658" y="1612360"/>
            <a:ext cx="4746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Eigenmodes of high frequency drumhead modes</a:t>
            </a:r>
          </a:p>
        </p:txBody>
      </p:sp>
      <p:pic>
        <p:nvPicPr>
          <p:cNvPr id="3" name="716B7D08">
            <a:hlinkClick r:id="" action="ppaction://media"/>
            <a:extLst>
              <a:ext uri="{FF2B5EF4-FFF2-40B4-BE49-F238E27FC236}">
                <a16:creationId xmlns:a16="http://schemas.microsoft.com/office/drawing/2014/main" id="{5CCE3C83-5FC9-4C9F-8409-ACEE5261598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97611" y="4183040"/>
            <a:ext cx="2283696" cy="173814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B5B50B-8EDA-46B4-9BD8-F643D6B64906}"/>
              </a:ext>
            </a:extLst>
          </p:cNvPr>
          <p:cNvCxnSpPr>
            <a:cxnSpLocks/>
          </p:cNvCxnSpPr>
          <p:nvPr/>
        </p:nvCxnSpPr>
        <p:spPr>
          <a:xfrm flipH="1" flipV="1">
            <a:off x="6190719" y="3266157"/>
            <a:ext cx="93206" cy="9168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3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80" y="-513682"/>
            <a:ext cx="8515350" cy="1325563"/>
          </a:xfrm>
        </p:spPr>
        <p:txBody>
          <a:bodyPr/>
          <a:lstStyle/>
          <a:p>
            <a:r>
              <a:rPr lang="en-US" dirty="0"/>
              <a:t>High field (4.5 Tesla) </a:t>
            </a:r>
            <a:r>
              <a:rPr lang="en-US" baseline="30000" dirty="0"/>
              <a:t>9</a:t>
            </a:r>
            <a:r>
              <a:rPr lang="en-US" dirty="0"/>
              <a:t>Be</a:t>
            </a:r>
            <a:r>
              <a:rPr lang="en-US" baseline="30000" dirty="0"/>
              <a:t>+</a:t>
            </a:r>
            <a:r>
              <a:rPr lang="en-US" dirty="0"/>
              <a:t> qubit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907" y="799181"/>
            <a:ext cx="2701405" cy="55299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45732" y="3191546"/>
            <a:ext cx="867134" cy="830879"/>
            <a:chOff x="1704053" y="3719221"/>
            <a:chExt cx="867134" cy="8308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053" y="3719221"/>
              <a:ext cx="864114" cy="830879"/>
            </a:xfrm>
            <a:prstGeom prst="ellipse">
              <a:avLst/>
            </a:prstGeom>
            <a:ln>
              <a:noFill/>
            </a:ln>
            <a:scene3d>
              <a:camera prst="isometricOffAxis1Top"/>
              <a:lightRig rig="threePt" dir="t"/>
            </a:scene3d>
          </p:spPr>
        </p:pic>
        <p:sp>
          <p:nvSpPr>
            <p:cNvPr id="10" name="Arc 9"/>
            <p:cNvSpPr/>
            <p:nvPr/>
          </p:nvSpPr>
          <p:spPr>
            <a:xfrm rot="254108">
              <a:off x="1887501" y="3901388"/>
              <a:ext cx="683686" cy="176736"/>
            </a:xfrm>
            <a:prstGeom prst="arc">
              <a:avLst>
                <a:gd name="adj1" fmla="val 16200000"/>
                <a:gd name="adj2" fmla="val 2156445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1331953" y="3461404"/>
            <a:ext cx="1092946" cy="33254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ight Arrow 12"/>
          <p:cNvSpPr/>
          <p:nvPr/>
        </p:nvSpPr>
        <p:spPr>
          <a:xfrm rot="16200000">
            <a:off x="2379360" y="4377784"/>
            <a:ext cx="1541692" cy="1146553"/>
          </a:xfrm>
          <a:prstGeom prst="rightArrow">
            <a:avLst>
              <a:gd name="adj1" fmla="val 73084"/>
              <a:gd name="adj2" fmla="val 1345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" name="Right Arrow 40"/>
          <p:cNvSpPr/>
          <p:nvPr/>
        </p:nvSpPr>
        <p:spPr>
          <a:xfrm rot="1072483">
            <a:off x="1295323" y="3051954"/>
            <a:ext cx="1406414" cy="393175"/>
          </a:xfrm>
          <a:prstGeom prst="rightArrow">
            <a:avLst/>
          </a:prstGeom>
          <a:solidFill>
            <a:srgbClr val="70AD47"/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2" name="Right Arrow 41"/>
          <p:cNvSpPr/>
          <p:nvPr/>
        </p:nvSpPr>
        <p:spPr>
          <a:xfrm rot="20699022" flipV="1">
            <a:off x="1311912" y="3873559"/>
            <a:ext cx="1406414" cy="470387"/>
          </a:xfrm>
          <a:prstGeom prst="rightArrow">
            <a:avLst/>
          </a:prstGeom>
          <a:solidFill>
            <a:srgbClr val="70AD47"/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226" y="3146105"/>
            <a:ext cx="330200" cy="2159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074699" y="2158935"/>
            <a:ext cx="632891" cy="724986"/>
            <a:chOff x="3514457" y="2440486"/>
            <a:chExt cx="632891" cy="724986"/>
          </a:xfrm>
        </p:grpSpPr>
        <p:sp>
          <p:nvSpPr>
            <p:cNvPr id="51" name="Down Arrow 50"/>
            <p:cNvSpPr/>
            <p:nvPr/>
          </p:nvSpPr>
          <p:spPr>
            <a:xfrm rot="10800000">
              <a:off x="3514457" y="2440486"/>
              <a:ext cx="124436" cy="4674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3543144" y="2451815"/>
                  <a:ext cx="604204" cy="7136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3144" y="2451815"/>
                  <a:ext cx="604204" cy="7136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2274314" y="4837796"/>
            <a:ext cx="605230" cy="1373558"/>
            <a:chOff x="1507802" y="14639375"/>
            <a:chExt cx="605230" cy="1353650"/>
          </a:xfrm>
        </p:grpSpPr>
        <p:sp>
          <p:nvSpPr>
            <p:cNvPr id="49" name="Cube 48"/>
            <p:cNvSpPr/>
            <p:nvPr/>
          </p:nvSpPr>
          <p:spPr>
            <a:xfrm flipH="1">
              <a:off x="1808149" y="14856935"/>
              <a:ext cx="62480" cy="1136090"/>
            </a:xfrm>
            <a:prstGeom prst="cube">
              <a:avLst/>
            </a:prstGeom>
            <a:solidFill>
              <a:srgbClr val="FFFF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507802" y="14639375"/>
              <a:ext cx="605230" cy="605230"/>
              <a:chOff x="34259557" y="8619730"/>
              <a:chExt cx="605230" cy="605230"/>
            </a:xfrm>
          </p:grpSpPr>
          <p:sp>
            <p:nvSpPr>
              <p:cNvPr id="54" name="Arc 53"/>
              <p:cNvSpPr/>
              <p:nvPr/>
            </p:nvSpPr>
            <p:spPr>
              <a:xfrm rot="19929373">
                <a:off x="34450939" y="8722829"/>
                <a:ext cx="253971" cy="253971"/>
              </a:xfrm>
              <a:prstGeom prst="arc">
                <a:avLst/>
              </a:prstGeom>
              <a:ln w="190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5" name="Arc 54"/>
              <p:cNvSpPr/>
              <p:nvPr/>
            </p:nvSpPr>
            <p:spPr>
              <a:xfrm rot="19929373">
                <a:off x="34364643" y="8670804"/>
                <a:ext cx="415726" cy="415726"/>
              </a:xfrm>
              <a:prstGeom prst="arc">
                <a:avLst/>
              </a:prstGeom>
              <a:ln w="190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6" name="Arc 55"/>
              <p:cNvSpPr/>
              <p:nvPr/>
            </p:nvSpPr>
            <p:spPr>
              <a:xfrm rot="19929373">
                <a:off x="34259557" y="8619730"/>
                <a:ext cx="605230" cy="605230"/>
              </a:xfrm>
              <a:prstGeom prst="arc">
                <a:avLst/>
              </a:prstGeom>
              <a:ln w="190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7" name="Arc 56"/>
              <p:cNvSpPr/>
              <p:nvPr/>
            </p:nvSpPr>
            <p:spPr>
              <a:xfrm rot="19929373">
                <a:off x="34511527" y="8769417"/>
                <a:ext cx="146117" cy="146117"/>
              </a:xfrm>
              <a:prstGeom prst="arc">
                <a:avLst/>
              </a:prstGeom>
              <a:ln w="190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492466" y="1316765"/>
            <a:ext cx="1075365" cy="948262"/>
            <a:chOff x="49816" y="1293482"/>
            <a:chExt cx="371301" cy="327415"/>
          </a:xfrm>
        </p:grpSpPr>
        <p:grpSp>
          <p:nvGrpSpPr>
            <p:cNvPr id="60" name="Group 59"/>
            <p:cNvGrpSpPr/>
            <p:nvPr/>
          </p:nvGrpSpPr>
          <p:grpSpPr>
            <a:xfrm>
              <a:off x="114300" y="1355725"/>
              <a:ext cx="238649" cy="228600"/>
              <a:chOff x="111125" y="1184276"/>
              <a:chExt cx="301625" cy="288924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 flipV="1">
                <a:off x="231775" y="1184276"/>
                <a:ext cx="0" cy="17779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rot="5400000" flipV="1">
                <a:off x="323851" y="1270002"/>
                <a:ext cx="0" cy="177799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111125" y="1358903"/>
                <a:ext cx="120652" cy="114297"/>
              </a:xfrm>
              <a:prstGeom prst="straightConnector1">
                <a:avLst/>
              </a:prstGeom>
              <a:ln w="9525" cmpd="sng">
                <a:headEnd type="none"/>
                <a:tailEnd type="triangle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024" y="1293482"/>
              <a:ext cx="46986" cy="4698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367" y="1467405"/>
              <a:ext cx="49750" cy="6633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816" y="1573911"/>
              <a:ext cx="52514" cy="46986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8048869" y="1059118"/>
            <a:ext cx="2011366" cy="4973695"/>
            <a:chOff x="5669118" y="1369084"/>
            <a:chExt cx="1509486" cy="5187948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5669118" y="1369084"/>
              <a:ext cx="150948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5669118" y="1988055"/>
              <a:ext cx="150948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5669118" y="2596291"/>
              <a:ext cx="150948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5669118" y="3201357"/>
              <a:ext cx="150948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5669118" y="5389959"/>
              <a:ext cx="1509486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5669118" y="6557032"/>
              <a:ext cx="1509486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6033913" y="1675677"/>
            <a:ext cx="986218" cy="4000130"/>
            <a:chOff x="4349291" y="2018062"/>
            <a:chExt cx="1028700" cy="4172444"/>
          </a:xfrm>
        </p:grpSpPr>
        <p:graphicFrame>
          <p:nvGraphicFramePr>
            <p:cNvPr id="142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4349291" y="2018062"/>
            <a:ext cx="1028700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name="Equation" r:id="rId11" imgW="495000" imgH="241200" progId="Equation.3">
                    <p:embed/>
                  </p:oleObj>
                </mc:Choice>
                <mc:Fallback>
                  <p:oleObj name="Equation" r:id="rId11" imgW="495000" imgH="241200" progId="Equation.3">
                    <p:embed/>
                    <p:pic>
                      <p:nvPicPr>
                        <p:cNvPr id="14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9291" y="2018062"/>
                          <a:ext cx="1028700" cy="5016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4388976" y="5688856"/>
            <a:ext cx="949326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" name="Equation" r:id="rId13" imgW="457200" imgH="241200" progId="Equation.3">
                    <p:embed/>
                  </p:oleObj>
                </mc:Choice>
                <mc:Fallback>
                  <p:oleObj name="Equation" r:id="rId13" imgW="457200" imgH="241200" progId="Equation.3">
                    <p:embed/>
                    <p:pic>
                      <p:nvPicPr>
                        <p:cNvPr id="14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8976" y="5688856"/>
                          <a:ext cx="949326" cy="5016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19" name="Straight Arrow Connector 118"/>
          <p:cNvCxnSpPr/>
          <p:nvPr/>
        </p:nvCxnSpPr>
        <p:spPr>
          <a:xfrm flipV="1">
            <a:off x="8773159" y="1490947"/>
            <a:ext cx="0" cy="4536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 rot="16200000">
            <a:off x="8329190" y="3507894"/>
            <a:ext cx="51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EIT</a:t>
            </a:r>
          </a:p>
        </p:txBody>
      </p:sp>
      <p:cxnSp>
        <p:nvCxnSpPr>
          <p:cNvPr id="123" name="Straight Arrow Connector 122"/>
          <p:cNvCxnSpPr/>
          <p:nvPr/>
        </p:nvCxnSpPr>
        <p:spPr>
          <a:xfrm>
            <a:off x="9977573" y="4937036"/>
            <a:ext cx="0" cy="1090161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9978012" y="1675678"/>
            <a:ext cx="0" cy="5643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8092277" y="993900"/>
            <a:ext cx="4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4819" y="1832858"/>
            <a:ext cx="1179660" cy="21448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08484" y="5338890"/>
            <a:ext cx="1775758" cy="229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10047561" y="4652974"/>
                <a:ext cx="677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561" y="4652974"/>
                <a:ext cx="677430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10047561" y="5780544"/>
                <a:ext cx="677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561" y="5780544"/>
                <a:ext cx="677430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0193355" y="3273280"/>
                <a:ext cx="14792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313</m:t>
                    </m:r>
                  </m:oMath>
                </a14:m>
                <a:r>
                  <a:rPr lang="en-US" sz="2000" dirty="0"/>
                  <a:t> nm</a:t>
                </a: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55" y="3273280"/>
                <a:ext cx="1479251" cy="400110"/>
              </a:xfrm>
              <a:prstGeom prst="rect">
                <a:avLst/>
              </a:prstGeom>
              <a:blipFill>
                <a:blip r:embed="rId19"/>
                <a:stretch>
                  <a:fillRect t="-9091" r="-3704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Straight Connector 133"/>
          <p:cNvCxnSpPr/>
          <p:nvPr/>
        </p:nvCxnSpPr>
        <p:spPr>
          <a:xfrm>
            <a:off x="7020130" y="1941018"/>
            <a:ext cx="4787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7020130" y="5453791"/>
            <a:ext cx="4787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7505939" y="4919815"/>
            <a:ext cx="547192" cy="533977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7497342" y="1059304"/>
            <a:ext cx="555520" cy="8762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V="1">
            <a:off x="7480089" y="1650717"/>
            <a:ext cx="572773" cy="29936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7498893" y="5453791"/>
            <a:ext cx="557747" cy="58083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7492726" y="1944635"/>
            <a:ext cx="563590" cy="87289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7498893" y="1942824"/>
            <a:ext cx="553969" cy="29263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Group 154"/>
          <p:cNvGrpSpPr/>
          <p:nvPr/>
        </p:nvGrpSpPr>
        <p:grpSpPr>
          <a:xfrm>
            <a:off x="9158560" y="1044773"/>
            <a:ext cx="627433" cy="3854832"/>
            <a:chOff x="9037544" y="1059118"/>
            <a:chExt cx="627433" cy="3854832"/>
          </a:xfrm>
        </p:grpSpPr>
        <p:cxnSp>
          <p:nvCxnSpPr>
            <p:cNvPr id="120" name="Straight Arrow Connector 119"/>
            <p:cNvCxnSpPr/>
            <p:nvPr/>
          </p:nvCxnSpPr>
          <p:spPr>
            <a:xfrm flipV="1">
              <a:off x="9444875" y="1059118"/>
              <a:ext cx="0" cy="3854832"/>
            </a:xfrm>
            <a:prstGeom prst="straightConnector1">
              <a:avLst/>
            </a:prstGeom>
            <a:ln w="76200">
              <a:solidFill>
                <a:srgbClr val="5198D8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8755736" y="3232909"/>
              <a:ext cx="9637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Cooling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9664977" y="1064723"/>
              <a:ext cx="0" cy="3840279"/>
            </a:xfrm>
            <a:prstGeom prst="straightConnector1">
              <a:avLst/>
            </a:prstGeom>
            <a:ln w="76200">
              <a:solidFill>
                <a:srgbClr val="5198D8"/>
              </a:solidFill>
              <a:prstDash val="sysDash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7829659" y="1393478"/>
            <a:ext cx="642101" cy="4637525"/>
            <a:chOff x="8113081" y="1393478"/>
            <a:chExt cx="642101" cy="4637525"/>
          </a:xfrm>
        </p:grpSpPr>
        <p:cxnSp>
          <p:nvCxnSpPr>
            <p:cNvPr id="126" name="Straight Arrow Connector 125"/>
            <p:cNvCxnSpPr/>
            <p:nvPr/>
          </p:nvCxnSpPr>
          <p:spPr>
            <a:xfrm flipV="1">
              <a:off x="8472341" y="1402409"/>
              <a:ext cx="0" cy="3511083"/>
            </a:xfrm>
            <a:prstGeom prst="straightConnector1">
              <a:avLst/>
            </a:prstGeom>
            <a:ln w="76200">
              <a:solidFill>
                <a:srgbClr val="0D8F42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 rot="16200000">
              <a:off x="7997985" y="3364822"/>
              <a:ext cx="6303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ODF</a:t>
              </a:r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 flipV="1">
              <a:off x="8643026" y="2366998"/>
              <a:ext cx="0" cy="3664005"/>
            </a:xfrm>
            <a:prstGeom prst="straightConnector1">
              <a:avLst/>
            </a:prstGeom>
            <a:ln w="76200">
              <a:solidFill>
                <a:srgbClr val="0D8F42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8357184" y="1393478"/>
              <a:ext cx="230315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8530870" y="2362122"/>
              <a:ext cx="224312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899-EF0B-4EDC-A36F-EAA5344E77CE}" type="slidenum">
              <a:rPr lang="en-US" smtClean="0"/>
              <a:t>9</a:t>
            </a:fld>
            <a:endParaRPr lang="en-US"/>
          </a:p>
        </p:txBody>
      </p:sp>
      <p:sp>
        <p:nvSpPr>
          <p:cNvPr id="79" name="Right Arrow 40">
            <a:extLst>
              <a:ext uri="{FF2B5EF4-FFF2-40B4-BE49-F238E27FC236}">
                <a16:creationId xmlns:a16="http://schemas.microsoft.com/office/drawing/2014/main" id="{252644D2-00B3-4BF4-82BF-3A079783A9F2}"/>
              </a:ext>
            </a:extLst>
          </p:cNvPr>
          <p:cNvSpPr/>
          <p:nvPr/>
        </p:nvSpPr>
        <p:spPr>
          <a:xfrm rot="12025120">
            <a:off x="3868495" y="3816921"/>
            <a:ext cx="1406414" cy="4339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0" name="Right Arrow 41">
            <a:extLst>
              <a:ext uri="{FF2B5EF4-FFF2-40B4-BE49-F238E27FC236}">
                <a16:creationId xmlns:a16="http://schemas.microsoft.com/office/drawing/2014/main" id="{091B66A6-A96B-45B9-88CB-76B37A11BEE2}"/>
              </a:ext>
            </a:extLst>
          </p:cNvPr>
          <p:cNvSpPr/>
          <p:nvPr/>
        </p:nvSpPr>
        <p:spPr>
          <a:xfrm rot="9708387" flipV="1">
            <a:off x="3894694" y="3055611"/>
            <a:ext cx="1406414" cy="4059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F29ED47-551E-45DE-833F-9FBFED470A94}"/>
              </a:ext>
            </a:extLst>
          </p:cNvPr>
          <p:cNvCxnSpPr>
            <a:cxnSpLocks/>
          </p:cNvCxnSpPr>
          <p:nvPr/>
        </p:nvCxnSpPr>
        <p:spPr>
          <a:xfrm flipH="1" flipV="1">
            <a:off x="9038705" y="1490946"/>
            <a:ext cx="14695" cy="34417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3" name="Line 53">
            <a:extLst>
              <a:ext uri="{FF2B5EF4-FFF2-40B4-BE49-F238E27FC236}">
                <a16:creationId xmlns:a16="http://schemas.microsoft.com/office/drawing/2014/main" id="{C3A7071C-B7B7-466A-8CEE-147F2FED337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658743" y="1491496"/>
            <a:ext cx="59861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5DFD70C-477C-4331-B242-B6DFDF63B31B}"/>
                  </a:ext>
                </a:extLst>
              </p:cNvPr>
              <p:cNvSpPr txBox="1"/>
              <p:nvPr/>
            </p:nvSpPr>
            <p:spPr>
              <a:xfrm>
                <a:off x="9064638" y="1312772"/>
                <a:ext cx="58944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5DFD70C-477C-4331-B242-B6DFDF63B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638" y="1312772"/>
                <a:ext cx="589449" cy="369332"/>
              </a:xfrm>
              <a:prstGeom prst="rect">
                <a:avLst/>
              </a:prstGeom>
              <a:blipFill>
                <a:blip r:embed="rId2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6CFD12C-2634-4A98-9A37-713B23C573A3}"/>
              </a:ext>
            </a:extLst>
          </p:cNvPr>
          <p:cNvCxnSpPr/>
          <p:nvPr/>
        </p:nvCxnSpPr>
        <p:spPr>
          <a:xfrm flipV="1">
            <a:off x="9207176" y="1650717"/>
            <a:ext cx="0" cy="277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C28A556-30C9-491D-AFFE-A1111743C8CA}"/>
              </a:ext>
            </a:extLst>
          </p:cNvPr>
          <p:cNvCxnSpPr>
            <a:cxnSpLocks/>
          </p:cNvCxnSpPr>
          <p:nvPr/>
        </p:nvCxnSpPr>
        <p:spPr>
          <a:xfrm flipH="1">
            <a:off x="9207176" y="1202955"/>
            <a:ext cx="0" cy="277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B9F946-BFEF-4146-9FAC-2F6DA2F7507C}"/>
                  </a:ext>
                </a:extLst>
              </p:cNvPr>
              <p:cNvSpPr txBox="1"/>
              <p:nvPr/>
            </p:nvSpPr>
            <p:spPr>
              <a:xfrm>
                <a:off x="6883897" y="4647109"/>
                <a:ext cx="930704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B9F946-BFEF-4146-9FAC-2F6DA2F75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897" y="4647109"/>
                <a:ext cx="930704" cy="495649"/>
              </a:xfrm>
              <a:prstGeom prst="rect">
                <a:avLst/>
              </a:prstGeom>
              <a:blipFill>
                <a:blip r:embed="rId21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A924C4D-CBB3-4A5D-80A5-A503C1BCAB5C}"/>
                  </a:ext>
                </a:extLst>
              </p:cNvPr>
              <p:cNvSpPr txBox="1"/>
              <p:nvPr/>
            </p:nvSpPr>
            <p:spPr>
              <a:xfrm>
                <a:off x="6883897" y="5739455"/>
                <a:ext cx="930704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A924C4D-CBB3-4A5D-80A5-A503C1B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897" y="5739455"/>
                <a:ext cx="930704" cy="495649"/>
              </a:xfrm>
              <a:prstGeom prst="rect">
                <a:avLst/>
              </a:prstGeom>
              <a:blipFill>
                <a:blip r:embed="rId22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A41B78F-1D1D-4AC8-BD43-121C8920AF4E}"/>
                  </a:ext>
                </a:extLst>
              </p:cNvPr>
              <p:cNvSpPr txBox="1"/>
              <p:nvPr/>
            </p:nvSpPr>
            <p:spPr>
              <a:xfrm>
                <a:off x="6883898" y="796814"/>
                <a:ext cx="930703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A41B78F-1D1D-4AC8-BD43-121C8920A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898" y="796814"/>
                <a:ext cx="930703" cy="495649"/>
              </a:xfrm>
              <a:prstGeom prst="rect">
                <a:avLst/>
              </a:prstGeom>
              <a:blipFill>
                <a:blip r:embed="rId2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2F834E6-8B2D-48CE-A6CC-10644821EF23}"/>
                  </a:ext>
                </a:extLst>
              </p:cNvPr>
              <p:cNvSpPr txBox="1"/>
              <p:nvPr/>
            </p:nvSpPr>
            <p:spPr>
              <a:xfrm>
                <a:off x="6883897" y="2557340"/>
                <a:ext cx="930704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2F834E6-8B2D-48CE-A6CC-10644821E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897" y="2557340"/>
                <a:ext cx="930704" cy="495649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E888BC6-49D0-43C0-BBD3-42C744CACD79}"/>
              </a:ext>
            </a:extLst>
          </p:cNvPr>
          <p:cNvSpPr txBox="1"/>
          <p:nvPr/>
        </p:nvSpPr>
        <p:spPr>
          <a:xfrm rot="20658264">
            <a:off x="4479048" y="302879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300D464-B60C-4686-9B2E-053FFA0A1347}"/>
              </a:ext>
            </a:extLst>
          </p:cNvPr>
          <p:cNvSpPr txBox="1"/>
          <p:nvPr/>
        </p:nvSpPr>
        <p:spPr>
          <a:xfrm rot="1295622">
            <a:off x="4426833" y="387471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B0B83-A0DF-401D-A7B6-9CCD702547C7}"/>
              </a:ext>
            </a:extLst>
          </p:cNvPr>
          <p:cNvSpPr txBox="1"/>
          <p:nvPr/>
        </p:nvSpPr>
        <p:spPr>
          <a:xfrm rot="1095635">
            <a:off x="1688779" y="306105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ODF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70D29BB-C06A-4EAF-8EDC-339127EC3DCF}"/>
              </a:ext>
            </a:extLst>
          </p:cNvPr>
          <p:cNvSpPr txBox="1"/>
          <p:nvPr/>
        </p:nvSpPr>
        <p:spPr>
          <a:xfrm rot="20832891">
            <a:off x="1712135" y="3914840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51D1A-9F66-40AE-86F9-6ABDC96B8BC8}"/>
              </a:ext>
            </a:extLst>
          </p:cNvPr>
          <p:cNvSpPr txBox="1"/>
          <p:nvPr/>
        </p:nvSpPr>
        <p:spPr>
          <a:xfrm rot="16200000">
            <a:off x="2297375" y="4779477"/>
            <a:ext cx="16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Doppler cooling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B368C5-FC8F-4895-8FC6-B9C63F6D3C87}"/>
              </a:ext>
            </a:extLst>
          </p:cNvPr>
          <p:cNvSpPr txBox="1"/>
          <p:nvPr/>
        </p:nvSpPr>
        <p:spPr>
          <a:xfrm>
            <a:off x="468718" y="3282520"/>
            <a:ext cx="95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Doppler cooling</a:t>
            </a:r>
          </a:p>
        </p:txBody>
      </p:sp>
    </p:spTree>
    <p:extLst>
      <p:ext uri="{BB962C8B-B14F-4D97-AF65-F5344CB8AC3E}">
        <p14:creationId xmlns:p14="http://schemas.microsoft.com/office/powerpoint/2010/main" val="25663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1" grpId="0" animBg="1"/>
      <p:bldP spid="42" grpId="0" animBg="1"/>
      <p:bldP spid="121" grpId="0"/>
      <p:bldP spid="133" grpId="0"/>
      <p:bldP spid="79" grpId="0" animBg="1"/>
      <p:bldP spid="80" grpId="0" animBg="1"/>
      <p:bldP spid="83" grpId="0" animBg="1"/>
      <p:bldP spid="84" grpId="0"/>
      <p:bldP spid="16" grpId="0"/>
      <p:bldP spid="92" grpId="0"/>
      <p:bldP spid="17" grpId="0"/>
      <p:bldP spid="94" grpId="0"/>
      <p:bldP spid="18" grpId="0"/>
      <p:bldP spid="96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56866</TotalTime>
  <Words>1605</Words>
  <Application>Microsoft Office PowerPoint</Application>
  <PresentationFormat>Widescreen</PresentationFormat>
  <Paragraphs>503</Paragraphs>
  <Slides>35</Slides>
  <Notes>32</Notes>
  <HiddenSlides>0</HiddenSlides>
  <MMClips>7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1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CMR10</vt:lpstr>
      <vt:lpstr>Courier New</vt:lpstr>
      <vt:lpstr>Retrospect</vt:lpstr>
      <vt:lpstr>Equation</vt:lpstr>
      <vt:lpstr>Quantum sensing with large 2D crystals of trapped-ions</vt:lpstr>
      <vt:lpstr>Quantum sensing with trapped ions</vt:lpstr>
      <vt:lpstr>Force sensing and dark matter</vt:lpstr>
      <vt:lpstr>Overview: NIST Penning trap sensing project</vt:lpstr>
      <vt:lpstr>NIST Penning trap</vt:lpstr>
      <vt:lpstr>2D ion arrays in a Penning trap</vt:lpstr>
      <vt:lpstr>Motional modes in a Penning trap</vt:lpstr>
      <vt:lpstr>Drumhead modes</vt:lpstr>
      <vt:lpstr>High field (4.5 Tesla) 9Be+ qubit</vt:lpstr>
      <vt:lpstr>Optical-dipole force</vt:lpstr>
      <vt:lpstr>Spin precession due to axial oscillation</vt:lpstr>
      <vt:lpstr>Measuring spin precession</vt:lpstr>
      <vt:lpstr>Applied off-resonance drive</vt:lpstr>
      <vt:lpstr>PowerPoint Presentation</vt:lpstr>
      <vt:lpstr>PowerPoint Presentation</vt:lpstr>
      <vt:lpstr>Limits to sensitivity / signal-to-noise</vt:lpstr>
      <vt:lpstr>Off-resonant amplitude sensing</vt:lpstr>
      <vt:lpstr>Current and future work</vt:lpstr>
      <vt:lpstr>Coherent and incoherent phase</vt:lpstr>
      <vt:lpstr>Current work: phase coherent sensing</vt:lpstr>
      <vt:lpstr>Preliminary coherent sensing results</vt:lpstr>
      <vt:lpstr>PowerPoint Presentation</vt:lpstr>
      <vt:lpstr>Thank you!</vt:lpstr>
      <vt:lpstr>3D crystals of trapped ions</vt:lpstr>
      <vt:lpstr>Ring down: a practical application</vt:lpstr>
      <vt:lpstr>PowerPoint Presentation</vt:lpstr>
      <vt:lpstr>PowerPoint Presentation</vt:lpstr>
      <vt:lpstr>Near term extensions: spin squeezing</vt:lpstr>
      <vt:lpstr>Near term extensions: spin squeezing</vt:lpstr>
      <vt:lpstr>Mapping both quadratures to spin</vt:lpstr>
      <vt:lpstr>In-plane modes</vt:lpstr>
      <vt:lpstr>Background characterized by spontaneous emission</vt:lpstr>
      <vt:lpstr>Cooling via Electromagnetically-Induced Transparency</vt:lpstr>
      <vt:lpstr>Temperature measurement</vt:lpstr>
      <vt:lpstr>EIT cooling results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Gilmore, Kevin A. (Assoc)</dc:creator>
  <cp:lastModifiedBy>Gilmore, Kevin A. (Assoc)</cp:lastModifiedBy>
  <cp:revision>553</cp:revision>
  <dcterms:created xsi:type="dcterms:W3CDTF">2016-11-22T18:41:48Z</dcterms:created>
  <dcterms:modified xsi:type="dcterms:W3CDTF">2018-12-08T00:01:09Z</dcterms:modified>
</cp:coreProperties>
</file>