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365" r:id="rId3"/>
    <p:sldId id="386" r:id="rId4"/>
    <p:sldId id="387" r:id="rId5"/>
    <p:sldId id="398" r:id="rId6"/>
    <p:sldId id="370" r:id="rId7"/>
    <p:sldId id="414" r:id="rId8"/>
    <p:sldId id="423" r:id="rId9"/>
    <p:sldId id="390" r:id="rId10"/>
    <p:sldId id="416" r:id="rId11"/>
    <p:sldId id="355" r:id="rId12"/>
    <p:sldId id="372" r:id="rId13"/>
    <p:sldId id="376" r:id="rId14"/>
    <p:sldId id="415" r:id="rId15"/>
    <p:sldId id="413" r:id="rId16"/>
    <p:sldId id="406" r:id="rId17"/>
    <p:sldId id="407" r:id="rId18"/>
    <p:sldId id="418" r:id="rId19"/>
    <p:sldId id="403" r:id="rId20"/>
    <p:sldId id="419" r:id="rId21"/>
    <p:sldId id="366" r:id="rId22"/>
    <p:sldId id="402" r:id="rId23"/>
    <p:sldId id="412" r:id="rId24"/>
    <p:sldId id="411" r:id="rId25"/>
    <p:sldId id="410" r:id="rId26"/>
    <p:sldId id="421" r:id="rId27"/>
    <p:sldId id="367" r:id="rId28"/>
    <p:sldId id="377" r:id="rId29"/>
    <p:sldId id="373" r:id="rId30"/>
    <p:sldId id="371" r:id="rId31"/>
    <p:sldId id="394" r:id="rId32"/>
    <p:sldId id="392" r:id="rId33"/>
    <p:sldId id="401" r:id="rId34"/>
    <p:sldId id="378" r:id="rId35"/>
    <p:sldId id="379" r:id="rId36"/>
    <p:sldId id="380" r:id="rId37"/>
    <p:sldId id="381" r:id="rId38"/>
    <p:sldId id="362" r:id="rId39"/>
    <p:sldId id="405" r:id="rId40"/>
    <p:sldId id="368" r:id="rId41"/>
    <p:sldId id="389" r:id="rId42"/>
    <p:sldId id="417" r:id="rId43"/>
  </p:sldIdLst>
  <p:sldSz cx="9144000" cy="6858000" type="screen4x3"/>
  <p:notesSz cx="7315200" cy="96012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">
          <p15:clr>
            <a:srgbClr val="A4A3A4"/>
          </p15:clr>
        </p15:guide>
        <p15:guide id="2" orient="horz" pos="1294">
          <p15:clr>
            <a:srgbClr val="A4A3A4"/>
          </p15:clr>
        </p15:guide>
        <p15:guide id="3" orient="horz" pos="3745">
          <p15:clr>
            <a:srgbClr val="A4A3A4"/>
          </p15:clr>
        </p15:guide>
        <p15:guide id="4" orient="horz" pos="3980">
          <p15:clr>
            <a:srgbClr val="A4A3A4"/>
          </p15:clr>
        </p15:guide>
        <p15:guide id="5" orient="horz" pos="1052">
          <p15:clr>
            <a:srgbClr val="A4A3A4"/>
          </p15:clr>
        </p15:guide>
        <p15:guide id="6" orient="horz" pos="1741">
          <p15:clr>
            <a:srgbClr val="A4A3A4"/>
          </p15:clr>
        </p15:guide>
        <p15:guide id="7" orient="horz" pos="4183">
          <p15:clr>
            <a:srgbClr val="A4A3A4"/>
          </p15:clr>
        </p15:guide>
        <p15:guide id="8" orient="horz" pos="566">
          <p15:clr>
            <a:srgbClr val="A4A3A4"/>
          </p15:clr>
        </p15:guide>
        <p15:guide id="9" pos="2880">
          <p15:clr>
            <a:srgbClr val="A4A3A4"/>
          </p15:clr>
        </p15:guide>
        <p15:guide id="10" pos="363">
          <p15:clr>
            <a:srgbClr val="A4A3A4"/>
          </p15:clr>
        </p15:guide>
        <p15:guide id="11" pos="5396">
          <p15:clr>
            <a:srgbClr val="A4A3A4"/>
          </p15:clr>
        </p15:guide>
        <p15:guide id="12" pos="282">
          <p15:clr>
            <a:srgbClr val="A4A3A4"/>
          </p15:clr>
        </p15:guide>
        <p15:guide id="13" pos="3784">
          <p15:clr>
            <a:srgbClr val="A4A3A4"/>
          </p15:clr>
        </p15:guide>
        <p15:guide id="14" pos="3736">
          <p15:clr>
            <a:srgbClr val="A4A3A4"/>
          </p15:clr>
        </p15:guide>
        <p15:guide id="15" pos="2179">
          <p15:clr>
            <a:srgbClr val="A4A3A4"/>
          </p15:clr>
        </p15:guide>
        <p15:guide id="16" pos="54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yJ" initials="JB" lastIdx="3" clrIdx="0"/>
  <p:cmAuthor id="1" name="Leo Zini" initials="LZ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EBB"/>
    <a:srgbClr val="981E32"/>
    <a:srgbClr val="E17000"/>
    <a:srgbClr val="FF1919"/>
    <a:srgbClr val="5E4CFF"/>
    <a:srgbClr val="FF3AE3"/>
    <a:srgbClr val="39BCB3"/>
    <a:srgbClr val="2D8E87"/>
    <a:srgbClr val="FFFFFF"/>
    <a:srgbClr val="C75B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83113" autoAdjust="0"/>
  </p:normalViewPr>
  <p:slideViewPr>
    <p:cSldViewPr snapToObjects="1" showGuides="1">
      <p:cViewPr varScale="1">
        <p:scale>
          <a:sx n="94" d="100"/>
          <a:sy n="94" d="100"/>
        </p:scale>
        <p:origin x="1323" y="54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pos="2880"/>
        <p:guide pos="363"/>
        <p:guide pos="5396"/>
        <p:guide pos="282"/>
        <p:guide pos="3784"/>
        <p:guide pos="3736"/>
        <p:guide pos="2179"/>
        <p:guide pos="5464"/>
      </p:guideLst>
    </p:cSldViewPr>
  </p:slideViewPr>
  <p:outlineViewPr>
    <p:cViewPr>
      <p:scale>
        <a:sx n="33" d="100"/>
        <a:sy n="33" d="100"/>
      </p:scale>
      <p:origin x="0" y="70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224"/>
    </p:cViewPr>
  </p:sorterViewPr>
  <p:notesViewPr>
    <p:cSldViewPr snapToObjects="1" showGuides="1">
      <p:cViewPr varScale="1">
        <p:scale>
          <a:sx n="101" d="100"/>
          <a:sy n="101" d="100"/>
        </p:scale>
        <p:origin x="-3576" y="-90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F5BF10A-B812-6646-ABF6-0F1F9650A88E}" type="datetimeFigureOut">
              <a:rPr lang="en-US" smtClean="0"/>
              <a:pPr/>
              <a:t>12/10/2018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DFEFCFA-0567-064E-90F3-AB7F385B5C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7694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3B58700-9FA2-48CE-AC88-D71D45EB490A}" type="datetimeFigureOut">
              <a:rPr lang="en-US" smtClean="0"/>
              <a:pPr/>
              <a:t>12/10/2018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1 sensitivity vs year, scale with # detectors – mores law for # detectors</a:t>
            </a:r>
          </a:p>
          <a:p>
            <a:endParaRPr lang="en-US" dirty="0"/>
          </a:p>
          <a:p>
            <a:r>
              <a:rPr lang="en-US" dirty="0"/>
              <a:t>Necessary to scale to 2000 sensors</a:t>
            </a:r>
          </a:p>
          <a:p>
            <a:endParaRPr lang="en-US" dirty="0"/>
          </a:p>
          <a:p>
            <a:r>
              <a:rPr lang="en-US" dirty="0"/>
              <a:t>TDM TES on second plot – TES have nice flat spectrum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119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Labels for colors</a:t>
            </a:r>
          </a:p>
          <a:p>
            <a:endParaRPr lang="en-US" dirty="0"/>
          </a:p>
          <a:p>
            <a:r>
              <a:rPr lang="en-US" dirty="0"/>
              <a:t>Flux phi0 diagram where flux ramp goes into SQUID</a:t>
            </a:r>
          </a:p>
          <a:p>
            <a:endParaRPr lang="en-US" dirty="0"/>
          </a:p>
          <a:p>
            <a:r>
              <a:rPr lang="en-US" dirty="0"/>
              <a:t>Continuous demodulation</a:t>
            </a:r>
          </a:p>
          <a:p>
            <a:endParaRPr lang="en-US" dirty="0"/>
          </a:p>
          <a:p>
            <a:r>
              <a:rPr lang="en-US" dirty="0"/>
              <a:t>Flip the order, turning on tracking</a:t>
            </a:r>
          </a:p>
          <a:p>
            <a:endParaRPr lang="en-US" dirty="0"/>
          </a:p>
          <a:p>
            <a:r>
              <a:rPr lang="en-US" dirty="0"/>
              <a:t>Fixed tone all in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389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connected to TES – mux readout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351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300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313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638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150mm wafers – 2000channels/wafer </a:t>
            </a:r>
          </a:p>
          <a:p>
            <a:endParaRPr lang="en-US" dirty="0"/>
          </a:p>
          <a:p>
            <a:r>
              <a:rPr lang="en-US" dirty="0"/>
              <a:t>Top line – on track to multiplex 150mm wafer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231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 complicated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54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 range</a:t>
            </a:r>
          </a:p>
          <a:p>
            <a:endParaRPr lang="en-US" dirty="0"/>
          </a:p>
          <a:p>
            <a:r>
              <a:rPr lang="en-US" dirty="0"/>
              <a:t>Amplifier starts acting like a mixer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862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28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73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flux ramp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98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72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breakout of algorithm – flux decodes separately </a:t>
            </a:r>
          </a:p>
          <a:p>
            <a:endParaRPr lang="en-US" dirty="0"/>
          </a:p>
          <a:p>
            <a:r>
              <a:rPr lang="en-US" dirty="0"/>
              <a:t>Think about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064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Plug the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080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Simplify </a:t>
            </a:r>
          </a:p>
          <a:p>
            <a:endParaRPr lang="en-US" dirty="0"/>
          </a:p>
          <a:p>
            <a:r>
              <a:rPr lang="en-US" dirty="0"/>
              <a:t>SMURF box around top half</a:t>
            </a:r>
          </a:p>
          <a:p>
            <a:endParaRPr lang="en-US" dirty="0"/>
          </a:p>
          <a:p>
            <a:r>
              <a:rPr lang="en-US" dirty="0"/>
              <a:t>Cartoon box, step through signal receive to data stream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707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Spurious free dynamic range</a:t>
            </a:r>
          </a:p>
          <a:p>
            <a:endParaRPr lang="en-US" dirty="0"/>
          </a:p>
          <a:p>
            <a:r>
              <a:rPr lang="en-US" dirty="0"/>
              <a:t>Amplifier starts acting like a mixer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938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Spurious free dynamic range</a:t>
            </a:r>
          </a:p>
          <a:p>
            <a:endParaRPr lang="en-US" dirty="0"/>
          </a:p>
          <a:p>
            <a:r>
              <a:rPr lang="en-US" dirty="0"/>
              <a:t>Amplifier starts acting like a mixer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087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HEMT – cold amplifier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100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labels larger font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538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100dBc/Hz:</a:t>
            </a:r>
          </a:p>
          <a:p>
            <a:endParaRPr lang="en-US" dirty="0"/>
          </a:p>
          <a:p>
            <a:r>
              <a:rPr lang="en-US" dirty="0"/>
              <a:t>TES 100mK – thermal fluctuations appear like power signal</a:t>
            </a:r>
          </a:p>
          <a:p>
            <a:r>
              <a:rPr lang="en-US" dirty="0"/>
              <a:t>Readout added noise &lt;&lt; detector noise &lt; sky noise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352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901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05468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9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05468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9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Tx/>
        <a:buFont typeface="Arial" pitchFamily="34" charset="0"/>
        <a:buNone/>
        <a:defRPr sz="1600" b="0" kern="1200" baseline="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Tx/>
        <a:buSzPct val="100000"/>
        <a:buFont typeface="Arial" pitchFamily="34" charset="0"/>
        <a:buChar char="•"/>
        <a:defRPr sz="1600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Tx/>
        <a:buSzPct val="100000"/>
        <a:buFont typeface="Arial" pitchFamily="34" charset="0"/>
        <a:buChar char="-"/>
        <a:defRPr sz="1600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Tx/>
        <a:buSzPct val="100000"/>
        <a:buFont typeface="Arial" pitchFamily="34" charset="0"/>
        <a:buChar char="•"/>
        <a:defRPr sz="1600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Tx/>
        <a:buSzPct val="100000"/>
        <a:buFont typeface="Arial" pitchFamily="34" charset="0"/>
        <a:buChar char="-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710.04326" TargetMode="Externa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rxiv.org/abs/1710.0432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30.jpg"/><Relationship Id="rId4" Type="http://schemas.openxmlformats.org/officeDocument/2006/relationships/image" Target="../media/image6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5.08363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3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4.png"/><Relationship Id="rId10" Type="http://schemas.openxmlformats.org/officeDocument/2006/relationships/image" Target="../media/image150.png"/><Relationship Id="rId4" Type="http://schemas.openxmlformats.org/officeDocument/2006/relationships/image" Target="../media/image15.png"/><Relationship Id="rId9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678631"/>
            <a:ext cx="8263259" cy="2246313"/>
          </a:xfrm>
        </p:spPr>
        <p:txBody>
          <a:bodyPr/>
          <a:lstStyle/>
          <a:p>
            <a:r>
              <a:rPr lang="en-US" sz="4000" b="0" dirty="0">
                <a:latin typeface="+mj-lt"/>
              </a:rPr>
              <a:t>Highly-multiplexed superconducting resonator readout using the SLAC </a:t>
            </a:r>
            <a:r>
              <a:rPr lang="en-US" sz="4000" b="0" dirty="0" err="1">
                <a:latin typeface="+mj-lt"/>
              </a:rPr>
              <a:t>Microresonator</a:t>
            </a:r>
            <a:r>
              <a:rPr lang="en-US" sz="4000" b="0" dirty="0">
                <a:latin typeface="+mj-lt"/>
              </a:rPr>
              <a:t> Radio Frequency (</a:t>
            </a:r>
            <a:r>
              <a:rPr lang="en-US" sz="4000" b="0" dirty="0" err="1">
                <a:latin typeface="+mj-lt"/>
              </a:rPr>
              <a:t>SMuRF</a:t>
            </a:r>
            <a:r>
              <a:rPr lang="en-US" sz="4000" b="0" dirty="0">
                <a:latin typeface="+mj-lt"/>
              </a:rPr>
              <a:t>) Electronics </a:t>
            </a:r>
            <a:endParaRPr lang="en-US" sz="4000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Shawn Henderson for the </a:t>
            </a:r>
            <a:r>
              <a:rPr lang="en-US" dirty="0" err="1"/>
              <a:t>SMuRF</a:t>
            </a:r>
            <a:r>
              <a:rPr lang="en-US" dirty="0"/>
              <a:t> Team</a:t>
            </a:r>
          </a:p>
          <a:p>
            <a:r>
              <a:rPr lang="en-US" b="1" dirty="0"/>
              <a:t>The CPAD Instrumentation Frontier Workshop 2018</a:t>
            </a:r>
          </a:p>
          <a:p>
            <a:r>
              <a:rPr lang="en-US" i="1" dirty="0"/>
              <a:t>December 10, 2018</a:t>
            </a:r>
          </a:p>
        </p:txBody>
      </p:sp>
    </p:spTree>
    <p:extLst>
      <p:ext uri="{BB962C8B-B14F-4D97-AF65-F5344CB8AC3E}">
        <p14:creationId xmlns:p14="http://schemas.microsoft.com/office/powerpoint/2010/main" val="1391175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82787-E3E1-4B39-B420-964E9390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Tone Tracking – Interrogate at Resonance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214867-952F-4E79-B9B9-CC18CDC80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CDADD1-4319-46B7-AE72-CB23CA74C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9144000" cy="5021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0B0D3E-34FA-4F01-AF15-2CA44DEF6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50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8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SLAC </a:t>
            </a:r>
            <a:r>
              <a:rPr lang="en-US" dirty="0" err="1"/>
              <a:t>Microresonator</a:t>
            </a:r>
            <a:r>
              <a:rPr lang="en-US" dirty="0"/>
              <a:t> RF Electronics (</a:t>
            </a:r>
            <a:r>
              <a:rPr lang="en-US" dirty="0" err="1"/>
              <a:t>SMuRF</a:t>
            </a:r>
            <a:r>
              <a:rPr lang="en-US" dirty="0"/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340768"/>
            <a:ext cx="8363272" cy="5065522"/>
          </a:xfrm>
        </p:spPr>
        <p:txBody>
          <a:bodyPr>
            <a:normAutofit/>
          </a:bodyPr>
          <a:lstStyle/>
          <a:p>
            <a:pPr marL="465750" lvl="1" indent="-285750"/>
            <a:r>
              <a:rPr lang="en-US" altLang="en-US" sz="1800" b="1" dirty="0"/>
              <a:t>RF system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Frequency range </a:t>
            </a:r>
            <a:r>
              <a:rPr lang="en-US" altLang="en-US" sz="1800" b="1" dirty="0">
                <a:sym typeface="Wingdings" pitchFamily="2" charset="2"/>
              </a:rPr>
              <a:t>4-8GHz</a:t>
            </a:r>
            <a:r>
              <a:rPr lang="en-US" altLang="en-US" sz="1800" dirty="0">
                <a:sym typeface="Wingdings" pitchFamily="2" charset="2"/>
              </a:rPr>
              <a:t> </a:t>
            </a:r>
            <a:r>
              <a:rPr lang="en-US" altLang="en-US" sz="1800" dirty="0">
                <a:solidFill>
                  <a:srgbClr val="00B050"/>
                </a:solidFill>
                <a:sym typeface="Wingdings" pitchFamily="2" charset="2"/>
              </a:rPr>
              <a:t>(other frequencies possible)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Generate and readback up to </a:t>
            </a:r>
            <a:r>
              <a:rPr lang="en-US" altLang="en-US" sz="1800" b="1" dirty="0">
                <a:sym typeface="Wingdings" pitchFamily="2" charset="2"/>
              </a:rPr>
              <a:t>4000</a:t>
            </a:r>
            <a:r>
              <a:rPr lang="en-US" altLang="en-US" sz="1800" dirty="0">
                <a:sym typeface="Wingdings" pitchFamily="2" charset="2"/>
              </a:rPr>
              <a:t> </a:t>
            </a:r>
            <a:r>
              <a:rPr lang="en-US" altLang="en-US" sz="1800" b="1" dirty="0">
                <a:sym typeface="Wingdings" pitchFamily="2" charset="2"/>
              </a:rPr>
              <a:t>RF lines </a:t>
            </a:r>
            <a:r>
              <a:rPr lang="en-US" altLang="en-US" sz="1800" dirty="0">
                <a:sym typeface="Wingdings" pitchFamily="2" charset="2"/>
              </a:rPr>
              <a:t>in this range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Feedback to track resonances, decode flux ramp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&gt;100dBc/Hz dynamic range relative to a single line (2MHz line spacing)</a:t>
            </a:r>
          </a:p>
          <a:p>
            <a:pPr marL="789750" lvl="2" indent="-285750"/>
            <a:endParaRPr lang="en-US" altLang="en-US" sz="1800" dirty="0">
              <a:sym typeface="Wingdings" pitchFamily="2" charset="2"/>
            </a:endParaRPr>
          </a:p>
          <a:p>
            <a:pPr marL="465750" lvl="1" indent="-285750"/>
            <a:r>
              <a:rPr lang="en-US" altLang="en-US" sz="1800" b="1" dirty="0">
                <a:sym typeface="Wingdings" pitchFamily="2" charset="2"/>
              </a:rPr>
              <a:t>Additional features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Flux ramp drive for </a:t>
            </a:r>
            <a:r>
              <a:rPr lang="en-US" altLang="en-US" sz="1800" dirty="0" err="1">
                <a:sym typeface="Wingdings" pitchFamily="2" charset="2"/>
              </a:rPr>
              <a:t>uMUX</a:t>
            </a:r>
            <a:r>
              <a:rPr lang="en-US" altLang="en-US" sz="1800" dirty="0">
                <a:sym typeface="Wingdings" pitchFamily="2" charset="2"/>
              </a:rPr>
              <a:t> systems (50MS/s low noise DAC)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TES bias for </a:t>
            </a:r>
            <a:r>
              <a:rPr lang="en-US" altLang="en-US" sz="1800" dirty="0" err="1">
                <a:sym typeface="Wingdings" pitchFamily="2" charset="2"/>
              </a:rPr>
              <a:t>uMUX</a:t>
            </a:r>
            <a:r>
              <a:rPr lang="en-US" altLang="en-US" sz="1800" dirty="0">
                <a:sym typeface="Wingdings" pitchFamily="2" charset="2"/>
              </a:rPr>
              <a:t> systems (up to x32 lines)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RF amplifier and cold HEMT power/bias supply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Firmware to decode data into frequency per pixel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10G Ethernet communication for data and control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Designed for </a:t>
            </a:r>
            <a:r>
              <a:rPr lang="en-US" altLang="en-US" sz="1800" b="1" dirty="0">
                <a:sym typeface="Wingdings" pitchFamily="2" charset="2"/>
              </a:rPr>
              <a:t>high density </a:t>
            </a:r>
            <a:r>
              <a:rPr lang="en-US" altLang="en-US" sz="1800" dirty="0">
                <a:sym typeface="Wingdings" pitchFamily="2" charset="2"/>
              </a:rPr>
              <a:t>(1 rack unit/system) for large installations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44468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A7C37-5157-4203-ADF7-CF2CA7E64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SLAC </a:t>
            </a:r>
            <a:r>
              <a:rPr lang="en-US" dirty="0" err="1"/>
              <a:t>Microresonator</a:t>
            </a:r>
            <a:r>
              <a:rPr lang="en-US" dirty="0"/>
              <a:t> RF Electronics (</a:t>
            </a:r>
            <a:r>
              <a:rPr lang="en-US" dirty="0" err="1"/>
              <a:t>SMuRF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ABC5C9-0AA7-4DEA-971E-EE852CC57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15E7F9-D3E2-48E8-8AA4-58EB90FF475E}"/>
              </a:ext>
            </a:extLst>
          </p:cNvPr>
          <p:cNvSpPr txBox="1">
            <a:spLocks/>
          </p:cNvSpPr>
          <p:nvPr/>
        </p:nvSpPr>
        <p:spPr>
          <a:xfrm>
            <a:off x="138022" y="5517232"/>
            <a:ext cx="9114498" cy="1097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Font typeface="Arial" pitchFamily="34" charset="0"/>
              <a:buNone/>
              <a:defRPr sz="1600" b="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Arial" pitchFamily="34" charset="0"/>
              <a:buChar char="-"/>
              <a:defRPr sz="16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Arial" pitchFamily="34" charset="0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Carrier card</a:t>
            </a:r>
            <a:r>
              <a:rPr lang="en-US" dirty="0"/>
              <a:t>:  FPGA, memory, backplane connections</a:t>
            </a:r>
          </a:p>
          <a:p>
            <a:r>
              <a:rPr lang="en-US" b="1" dirty="0"/>
              <a:t>AMC cards</a:t>
            </a:r>
            <a:r>
              <a:rPr lang="en-US" dirty="0"/>
              <a:t>: (double-wide full height) ADCs, DACs, high performance front end electronics</a:t>
            </a:r>
          </a:p>
          <a:p>
            <a:r>
              <a:rPr lang="en-US" b="1" dirty="0"/>
              <a:t>RTM</a:t>
            </a:r>
            <a:r>
              <a:rPr lang="en-US" dirty="0"/>
              <a:t>: General purpose IO, extra networks, miscellaneous  </a:t>
            </a:r>
          </a:p>
          <a:p>
            <a:endParaRPr lang="en-US" dirty="0"/>
          </a:p>
        </p:txBody>
      </p:sp>
      <p:pic>
        <p:nvPicPr>
          <p:cNvPr id="6" name="Shape 369">
            <a:extLst>
              <a:ext uri="{FF2B5EF4-FFF2-40B4-BE49-F238E27FC236}">
                <a16:creationId xmlns:a16="http://schemas.microsoft.com/office/drawing/2014/main" id="{AAF6A42A-5936-4128-8DD4-E8E88716040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8603" y="1662662"/>
            <a:ext cx="397305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A4A664-821E-4F45-8679-91A50B3666E4}"/>
              </a:ext>
            </a:extLst>
          </p:cNvPr>
          <p:cNvSpPr txBox="1"/>
          <p:nvPr/>
        </p:nvSpPr>
        <p:spPr>
          <a:xfrm>
            <a:off x="4211482" y="4343400"/>
            <a:ext cx="45692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1: </a:t>
            </a:r>
            <a:r>
              <a:rPr lang="en-US" sz="1600" b="1" dirty="0">
                <a:solidFill>
                  <a:schemeClr val="bg2"/>
                </a:solidFill>
              </a:rPr>
              <a:t>Carrier Card </a:t>
            </a:r>
            <a:r>
              <a:rPr lang="en-US" sz="1600" dirty="0">
                <a:solidFill>
                  <a:schemeClr val="bg2"/>
                </a:solidFill>
              </a:rPr>
              <a:t>(Xilinx KU060, 2.7K slices) </a:t>
            </a:r>
          </a:p>
          <a:p>
            <a:r>
              <a:rPr lang="en-US" sz="1600" dirty="0">
                <a:solidFill>
                  <a:schemeClr val="bg2"/>
                </a:solidFill>
              </a:rPr>
              <a:t>2: </a:t>
            </a:r>
            <a:r>
              <a:rPr lang="en-US" sz="1600" b="1" dirty="0">
                <a:solidFill>
                  <a:schemeClr val="bg2"/>
                </a:solidFill>
              </a:rPr>
              <a:t>Crate</a:t>
            </a:r>
            <a:r>
              <a:rPr lang="en-US" sz="1600" dirty="0">
                <a:solidFill>
                  <a:schemeClr val="bg2"/>
                </a:solidFill>
              </a:rPr>
              <a:t> (ATCA, 1-14 slot available) </a:t>
            </a:r>
          </a:p>
          <a:p>
            <a:r>
              <a:rPr lang="en-US" sz="1600" dirty="0">
                <a:solidFill>
                  <a:schemeClr val="bg2"/>
                </a:solidFill>
              </a:rPr>
              <a:t>3: </a:t>
            </a:r>
            <a:r>
              <a:rPr lang="en-US" sz="1600" b="1" dirty="0">
                <a:solidFill>
                  <a:schemeClr val="bg2"/>
                </a:solidFill>
              </a:rPr>
              <a:t>RTM</a:t>
            </a:r>
          </a:p>
          <a:p>
            <a:r>
              <a:rPr lang="en-US" sz="1600" dirty="0">
                <a:solidFill>
                  <a:schemeClr val="bg2"/>
                </a:solidFill>
              </a:rPr>
              <a:t>Each carrier supports </a:t>
            </a:r>
            <a:r>
              <a:rPr lang="en-US" sz="1600" b="1" dirty="0">
                <a:solidFill>
                  <a:schemeClr val="bg2"/>
                </a:solidFill>
              </a:rPr>
              <a:t>2 AMC application cards</a:t>
            </a:r>
          </a:p>
        </p:txBody>
      </p:sp>
      <p:pic>
        <p:nvPicPr>
          <p:cNvPr id="8" name="Shape 846">
            <a:extLst>
              <a:ext uri="{FF2B5EF4-FFF2-40B4-BE49-F238E27FC236}">
                <a16:creationId xmlns:a16="http://schemas.microsoft.com/office/drawing/2014/main" id="{122959B3-C94F-48FE-8503-D0315CB926D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5562" r="2218" b="6657"/>
          <a:stretch/>
        </p:blipFill>
        <p:spPr>
          <a:xfrm rot="10800000">
            <a:off x="5003003" y="1961847"/>
            <a:ext cx="2155263" cy="228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35BFB89-8923-45BB-A730-B25A6340A2DC}"/>
              </a:ext>
            </a:extLst>
          </p:cNvPr>
          <p:cNvCxnSpPr/>
          <p:nvPr/>
        </p:nvCxnSpPr>
        <p:spPr>
          <a:xfrm flipH="1">
            <a:off x="6778441" y="2577062"/>
            <a:ext cx="1173521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12995A-934F-4B9B-9CDF-B4A7130A7FB9}"/>
              </a:ext>
            </a:extLst>
          </p:cNvPr>
          <p:cNvCxnSpPr/>
          <p:nvPr/>
        </p:nvCxnSpPr>
        <p:spPr>
          <a:xfrm flipH="1">
            <a:off x="6778442" y="3643862"/>
            <a:ext cx="1173521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C4822D-F5D4-4B81-ADF7-694D6AE3FC72}"/>
              </a:ext>
            </a:extLst>
          </p:cNvPr>
          <p:cNvCxnSpPr>
            <a:stCxn id="8" idx="3"/>
          </p:cNvCxnSpPr>
          <p:nvPr/>
        </p:nvCxnSpPr>
        <p:spPr>
          <a:xfrm flipH="1">
            <a:off x="1116803" y="3104847"/>
            <a:ext cx="3886200" cy="9200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frisch\Dropbox\Work\Detectors\Pictures\full_board.jpg">
            <a:extLst>
              <a:ext uri="{FF2B5EF4-FFF2-40B4-BE49-F238E27FC236}">
                <a16:creationId xmlns:a16="http://schemas.microsoft.com/office/drawing/2014/main" id="{6CB9635A-9ED0-4863-BC44-5DEAA4BDC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057400"/>
            <a:ext cx="147883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frisch\Dropbox\Work\Detectors\Pictures\full_board.jpg">
            <a:extLst>
              <a:ext uri="{FF2B5EF4-FFF2-40B4-BE49-F238E27FC236}">
                <a16:creationId xmlns:a16="http://schemas.microsoft.com/office/drawing/2014/main" id="{6AA5C634-FFA8-4FF7-8377-F73D55BAA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200400"/>
            <a:ext cx="147883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918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9B691-9C85-41B0-89A6-96AEEFFE4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AMC Cards – RF/ADC/DAC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8A645F-F831-4774-9E36-93FE221BA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7" descr="C:\Users\frisch\Dropbox\Work\Detectors\Pictures\amc.jpg">
            <a:extLst>
              <a:ext uri="{FF2B5EF4-FFF2-40B4-BE49-F238E27FC236}">
                <a16:creationId xmlns:a16="http://schemas.microsoft.com/office/drawing/2014/main" id="{6D727BB9-10BE-44F8-9842-120CADC8C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7" y="4419600"/>
            <a:ext cx="302037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FC931-F9B8-4FF8-90D4-F4F604579DE9}"/>
              </a:ext>
            </a:extLst>
          </p:cNvPr>
          <p:cNvSpPr txBox="1"/>
          <p:nvPr/>
        </p:nvSpPr>
        <p:spPr>
          <a:xfrm>
            <a:off x="990600" y="1384301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Daughter Card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7B32E-D7F6-4240-A5C8-8FE2AF009E3C}"/>
              </a:ext>
            </a:extLst>
          </p:cNvPr>
          <p:cNvSpPr txBox="1"/>
          <p:nvPr/>
        </p:nvSpPr>
        <p:spPr>
          <a:xfrm>
            <a:off x="4191000" y="228600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Multiplexer filter</a:t>
            </a:r>
          </a:p>
        </p:txBody>
      </p:sp>
      <p:pic>
        <p:nvPicPr>
          <p:cNvPr id="8" name="Picture 6" descr="C:\Users\frisch\Dropbox\Work\Detectors\Pictures\IMG_3521.jpg">
            <a:extLst>
              <a:ext uri="{FF2B5EF4-FFF2-40B4-BE49-F238E27FC236}">
                <a16:creationId xmlns:a16="http://schemas.microsoft.com/office/drawing/2014/main" id="{ADC20439-7D31-410B-9C63-7F31DEC32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082" y="175363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03C4A21-0B1B-44D7-9EDC-D7AC77D37AB6}"/>
              </a:ext>
            </a:extLst>
          </p:cNvPr>
          <p:cNvCxnSpPr/>
          <p:nvPr/>
        </p:nvCxnSpPr>
        <p:spPr>
          <a:xfrm>
            <a:off x="2688500" y="1588017"/>
            <a:ext cx="2721699" cy="10863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6EF1C6C-F147-442C-9415-3717FF1BA97A}"/>
              </a:ext>
            </a:extLst>
          </p:cNvPr>
          <p:cNvSpPr txBox="1"/>
          <p:nvPr/>
        </p:nvSpPr>
        <p:spPr>
          <a:xfrm>
            <a:off x="4343400" y="1384301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1:4 multiplexing filters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217B61-990C-4C72-9425-580EB6A658F0}"/>
              </a:ext>
            </a:extLst>
          </p:cNvPr>
          <p:cNvCxnSpPr>
            <a:stCxn id="10" idx="2"/>
          </p:cNvCxnSpPr>
          <p:nvPr/>
        </p:nvCxnSpPr>
        <p:spPr>
          <a:xfrm>
            <a:off x="5545011" y="1753633"/>
            <a:ext cx="855789" cy="7170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A98C563-CBFA-443C-88B3-D1BDA30F7F66}"/>
              </a:ext>
            </a:extLst>
          </p:cNvPr>
          <p:cNvSpPr txBox="1"/>
          <p:nvPr/>
        </p:nvSpPr>
        <p:spPr>
          <a:xfrm>
            <a:off x="228600" y="209309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ADCs 2.5Gs/s 14 bit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D7D61F-C069-4D23-958F-F9FFA29ACDA9}"/>
              </a:ext>
            </a:extLst>
          </p:cNvPr>
          <p:cNvCxnSpPr>
            <a:stCxn id="12" idx="3"/>
          </p:cNvCxnSpPr>
          <p:nvPr/>
        </p:nvCxnSpPr>
        <p:spPr>
          <a:xfrm>
            <a:off x="1981200" y="2416265"/>
            <a:ext cx="2590800" cy="78413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48A2FA2-A507-4D15-89A1-B5C9400042AF}"/>
              </a:ext>
            </a:extLst>
          </p:cNvPr>
          <p:cNvSpPr txBox="1"/>
          <p:nvPr/>
        </p:nvSpPr>
        <p:spPr>
          <a:xfrm>
            <a:off x="304799" y="2962960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DACs</a:t>
            </a:r>
          </a:p>
          <a:p>
            <a:r>
              <a:rPr lang="en-US" dirty="0">
                <a:solidFill>
                  <a:schemeClr val="bg2"/>
                </a:solidFill>
              </a:rPr>
              <a:t>2.5Gs/s 16 bit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48BCF3-C292-43F4-A448-E8BFF1C196E1}"/>
              </a:ext>
            </a:extLst>
          </p:cNvPr>
          <p:cNvCxnSpPr>
            <a:stCxn id="12" idx="3"/>
          </p:cNvCxnSpPr>
          <p:nvPr/>
        </p:nvCxnSpPr>
        <p:spPr>
          <a:xfrm>
            <a:off x="1981200" y="2416265"/>
            <a:ext cx="2362200" cy="192713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6765D0D-0DAC-4256-930A-A595862440E4}"/>
              </a:ext>
            </a:extLst>
          </p:cNvPr>
          <p:cNvCxnSpPr>
            <a:stCxn id="14" idx="3"/>
          </p:cNvCxnSpPr>
          <p:nvPr/>
        </p:nvCxnSpPr>
        <p:spPr>
          <a:xfrm flipV="1">
            <a:off x="1912932" y="2674382"/>
            <a:ext cx="2811467" cy="6117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31D813B-E4FD-42AE-8107-3C5FC369D6D7}"/>
              </a:ext>
            </a:extLst>
          </p:cNvPr>
          <p:cNvCxnSpPr>
            <a:stCxn id="14" idx="3"/>
          </p:cNvCxnSpPr>
          <p:nvPr/>
        </p:nvCxnSpPr>
        <p:spPr>
          <a:xfrm>
            <a:off x="1912932" y="3286126"/>
            <a:ext cx="2659067" cy="4476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E8A7114-CEA1-4D44-8DFC-3F55744DFB4B}"/>
              </a:ext>
            </a:extLst>
          </p:cNvPr>
          <p:cNvSpPr txBox="1"/>
          <p:nvPr/>
        </p:nvSpPr>
        <p:spPr>
          <a:xfrm>
            <a:off x="3048000" y="121868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Mixers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C328981-7FD3-4E94-8CF9-D4FAC2A9EEEB}"/>
              </a:ext>
            </a:extLst>
          </p:cNvPr>
          <p:cNvCxnSpPr>
            <a:stCxn id="18" idx="2"/>
          </p:cNvCxnSpPr>
          <p:nvPr/>
        </p:nvCxnSpPr>
        <p:spPr>
          <a:xfrm>
            <a:off x="3480170" y="1588017"/>
            <a:ext cx="2234830" cy="10863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0A0DC1-7E85-4D0E-9048-E639540DCB82}"/>
              </a:ext>
            </a:extLst>
          </p:cNvPr>
          <p:cNvCxnSpPr/>
          <p:nvPr/>
        </p:nvCxnSpPr>
        <p:spPr>
          <a:xfrm flipV="1">
            <a:off x="2590800" y="5029200"/>
            <a:ext cx="1321539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3B6280B-EC4E-44CF-9142-A395DFCA92B7}"/>
              </a:ext>
            </a:extLst>
          </p:cNvPr>
          <p:cNvSpPr txBox="1"/>
          <p:nvPr/>
        </p:nvSpPr>
        <p:spPr>
          <a:xfrm>
            <a:off x="3068692" y="636853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AMC Card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87D7A6-0053-42CC-8250-D3DB847698AB}"/>
              </a:ext>
            </a:extLst>
          </p:cNvPr>
          <p:cNvSpPr txBox="1"/>
          <p:nvPr/>
        </p:nvSpPr>
        <p:spPr>
          <a:xfrm>
            <a:off x="304799" y="388620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LO generators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A7FCCAB-3EE0-40EA-835C-A7FBDCB1B8EB}"/>
              </a:ext>
            </a:extLst>
          </p:cNvPr>
          <p:cNvCxnSpPr>
            <a:stCxn id="22" idx="2"/>
          </p:cNvCxnSpPr>
          <p:nvPr/>
        </p:nvCxnSpPr>
        <p:spPr>
          <a:xfrm>
            <a:off x="1134514" y="4255532"/>
            <a:ext cx="829714" cy="7736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3407874-E58C-448E-B408-3D05E59AABB0}"/>
              </a:ext>
            </a:extLst>
          </p:cNvPr>
          <p:cNvSpPr txBox="1"/>
          <p:nvPr/>
        </p:nvSpPr>
        <p:spPr>
          <a:xfrm>
            <a:off x="3699634" y="5648325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2GHz bandwidth/AMC – 2 per carrier</a:t>
            </a:r>
          </a:p>
        </p:txBody>
      </p:sp>
    </p:spTree>
    <p:extLst>
      <p:ext uri="{BB962C8B-B14F-4D97-AF65-F5344CB8AC3E}">
        <p14:creationId xmlns:p14="http://schemas.microsoft.com/office/powerpoint/2010/main" val="142292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4" grpId="0"/>
      <p:bldP spid="18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1728F-0B7E-43B9-BFF1-BD6D57974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DAC and </a:t>
            </a:r>
            <a:r>
              <a:rPr lang="en-US" dirty="0" err="1"/>
              <a:t>Upmix</a:t>
            </a:r>
            <a:r>
              <a:rPr lang="en-US" dirty="0"/>
              <a:t>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2025EE-74A6-4CCA-A9B8-CAA93A967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12561-74BF-48F6-878C-2FD344A2209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41177" y="1522685"/>
            <a:ext cx="3754759" cy="5074667"/>
          </a:xfrm>
        </p:spPr>
        <p:txBody>
          <a:bodyPr>
            <a:normAutofit lnSpcReduction="10000"/>
          </a:bodyPr>
          <a:lstStyle/>
          <a:p>
            <a:pPr marL="465750" lvl="1" indent="-285750">
              <a:lnSpc>
                <a:spcPct val="100000"/>
              </a:lnSpc>
            </a:pPr>
            <a:r>
              <a:rPr lang="en-US" sz="2100" dirty="0">
                <a:latin typeface="+mj-lt"/>
              </a:rPr>
              <a:t>Full AMC card (1/2 </a:t>
            </a:r>
            <a:r>
              <a:rPr lang="en-US" sz="2100" dirty="0" err="1">
                <a:latin typeface="+mj-lt"/>
              </a:rPr>
              <a:t>SMuRF</a:t>
            </a:r>
            <a:r>
              <a:rPr lang="en-US" sz="2100" dirty="0">
                <a:latin typeface="+mj-lt"/>
              </a:rPr>
              <a:t>) generating 1000 lines in 2GHz bandwidth from 4-6 GHz</a:t>
            </a:r>
          </a:p>
          <a:p>
            <a:pPr marL="465750" lvl="1" indent="-285750">
              <a:lnSpc>
                <a:spcPct val="100000"/>
              </a:lnSpc>
            </a:pPr>
            <a:r>
              <a:rPr lang="en-US" sz="2100" dirty="0">
                <a:latin typeface="+mj-lt"/>
              </a:rPr>
              <a:t>This is after the last active device and filter in the system.</a:t>
            </a:r>
          </a:p>
          <a:p>
            <a:pPr marL="1124100" lvl="2" indent="-342900"/>
            <a:r>
              <a:rPr lang="en-US" sz="2100" dirty="0"/>
              <a:t>Mixers only exposed to 500MHz bandwidth</a:t>
            </a:r>
          </a:p>
          <a:p>
            <a:pPr marL="1124100" lvl="2" indent="-342900"/>
            <a:r>
              <a:rPr lang="en-US" sz="2100" dirty="0"/>
              <a:t>High linearity components used everywhere </a:t>
            </a:r>
          </a:p>
          <a:p>
            <a:pPr marL="465750" lvl="1" indent="-285750">
              <a:lnSpc>
                <a:spcPct val="100000"/>
              </a:lnSpc>
            </a:pPr>
            <a:r>
              <a:rPr lang="en-US" sz="1800" dirty="0">
                <a:solidFill>
                  <a:schemeClr val="bg2"/>
                </a:solidFill>
                <a:highlight>
                  <a:srgbClr val="FFFF00"/>
                </a:highlight>
                <a:latin typeface="+mj-lt"/>
                <a:ea typeface="Calibri"/>
                <a:cs typeface="Calibri"/>
                <a:sym typeface="Calibri"/>
              </a:rPr>
              <a:t>Electronics </a:t>
            </a:r>
            <a:r>
              <a:rPr lang="en-US" sz="1800" dirty="0" err="1">
                <a:solidFill>
                  <a:schemeClr val="bg2"/>
                </a:solidFill>
                <a:highlight>
                  <a:srgbClr val="FFFF00"/>
                </a:highlight>
                <a:latin typeface="+mj-lt"/>
                <a:ea typeface="Calibri"/>
                <a:cs typeface="Calibri"/>
                <a:sym typeface="Calibri"/>
              </a:rPr>
              <a:t>dBc</a:t>
            </a:r>
            <a:r>
              <a:rPr lang="en-US" sz="1800" dirty="0">
                <a:solidFill>
                  <a:schemeClr val="bg2"/>
                </a:solidFill>
                <a:highlight>
                  <a:srgbClr val="FFFF00"/>
                </a:highlight>
                <a:latin typeface="+mj-lt"/>
                <a:ea typeface="Calibri"/>
                <a:cs typeface="Calibri"/>
                <a:sym typeface="Calibri"/>
              </a:rPr>
              <a:t>/Hz translates directly to measurement noise. </a:t>
            </a:r>
            <a:r>
              <a:rPr lang="en-US" sz="1800" b="1" dirty="0">
                <a:solidFill>
                  <a:schemeClr val="bg2"/>
                </a:solidFill>
                <a:highlight>
                  <a:srgbClr val="FFFF00"/>
                </a:highlight>
                <a:latin typeface="+mj-lt"/>
                <a:ea typeface="Calibri"/>
                <a:cs typeface="Calibri"/>
                <a:sym typeface="Calibri"/>
              </a:rPr>
              <a:t>CMB needs ~100dBc/Hz per detector</a:t>
            </a:r>
          </a:p>
          <a:p>
            <a:pPr marL="465750" lvl="1" indent="-285750">
              <a:lnSpc>
                <a:spcPct val="100000"/>
              </a:lnSpc>
            </a:pP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DA0F36-3CB8-41CA-9A51-EE13F491F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268760"/>
            <a:ext cx="4895101" cy="38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95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E6C2-39E7-4523-8123-1908B508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Frequency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EA5C94-0AD1-4A82-90CF-9B5964584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5468" y="6777682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F6201-E71E-402A-91A7-4287E4C07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921" y="4559642"/>
            <a:ext cx="3639403" cy="228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E5A2E29-08C2-4650-924A-5445D51CE5F8}"/>
              </a:ext>
            </a:extLst>
          </p:cNvPr>
          <p:cNvSpPr txBox="1"/>
          <p:nvPr/>
        </p:nvSpPr>
        <p:spPr>
          <a:xfrm>
            <a:off x="60185" y="4926578"/>
            <a:ext cx="21195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Cryostat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TES Bias resistors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De-latch relays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Mounted to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Filtering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84B6F89-A063-4BFE-BDD7-4EE4EEEA24DA}"/>
              </a:ext>
            </a:extLst>
          </p:cNvPr>
          <p:cNvCxnSpPr>
            <a:cxnSpLocks/>
          </p:cNvCxnSpPr>
          <p:nvPr/>
        </p:nvCxnSpPr>
        <p:spPr>
          <a:xfrm flipV="1">
            <a:off x="5724128" y="5805262"/>
            <a:ext cx="720080" cy="1"/>
          </a:xfrm>
          <a:prstGeom prst="straightConnector1">
            <a:avLst/>
          </a:prstGeom>
          <a:noFill/>
          <a:ln w="762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tailEnd type="arrow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E841D19-7D0A-4084-A9C7-2EFDA0FF88C7}"/>
              </a:ext>
            </a:extLst>
          </p:cNvPr>
          <p:cNvSpPr txBox="1"/>
          <p:nvPr/>
        </p:nvSpPr>
        <p:spPr>
          <a:xfrm>
            <a:off x="6516216" y="5482098"/>
            <a:ext cx="2518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To Cryostat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116B1A8-BC41-4001-80BC-F254A2036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828800" y="1477887"/>
            <a:ext cx="6490380" cy="2743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92A3EE2-DDED-4EA3-9BD5-D983F1DD8C77}"/>
              </a:ext>
            </a:extLst>
          </p:cNvPr>
          <p:cNvSpPr txBox="1"/>
          <p:nvPr/>
        </p:nvSpPr>
        <p:spPr>
          <a:xfrm>
            <a:off x="107503" y="1461693"/>
            <a:ext cx="1721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RTM board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(ATCA crate)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TES Bias DACs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Flux ramp DACs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B982365-EBB8-4915-AB82-4E1879F8BA3B}"/>
              </a:ext>
            </a:extLst>
          </p:cNvPr>
          <p:cNvCxnSpPr>
            <a:cxnSpLocks/>
          </p:cNvCxnSpPr>
          <p:nvPr/>
        </p:nvCxnSpPr>
        <p:spPr>
          <a:xfrm flipH="1">
            <a:off x="2411760" y="4040950"/>
            <a:ext cx="1478817" cy="1764314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tailEnd type="arrow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20BC9FE-BD43-4A29-AF0D-EB2D9D424338}"/>
              </a:ext>
            </a:extLst>
          </p:cNvPr>
          <p:cNvSpPr txBox="1"/>
          <p:nvPr/>
        </p:nvSpPr>
        <p:spPr>
          <a:xfrm>
            <a:off x="2051720" y="4221088"/>
            <a:ext cx="1438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/>
              </a:rPr>
              <a:t>Multi-pin cable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A88A84-F132-446F-8BCF-72A182F1E09F}"/>
              </a:ext>
            </a:extLst>
          </p:cNvPr>
          <p:cNvSpPr txBox="1"/>
          <p:nvPr/>
        </p:nvSpPr>
        <p:spPr>
          <a:xfrm>
            <a:off x="3131840" y="2181066"/>
            <a:ext cx="1774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/>
              </a:rPr>
              <a:t>Voltage Reference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199C80C-5EAB-476F-B257-86D81C7E6A37}"/>
              </a:ext>
            </a:extLst>
          </p:cNvPr>
          <p:cNvCxnSpPr>
            <a:cxnSpLocks/>
          </p:cNvCxnSpPr>
          <p:nvPr/>
        </p:nvCxnSpPr>
        <p:spPr>
          <a:xfrm>
            <a:off x="3838170" y="2463673"/>
            <a:ext cx="373790" cy="40365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4111D14-B4D5-43FA-86B1-8852ACEDDCC2}"/>
              </a:ext>
            </a:extLst>
          </p:cNvPr>
          <p:cNvSpPr txBox="1"/>
          <p:nvPr/>
        </p:nvSpPr>
        <p:spPr>
          <a:xfrm>
            <a:off x="4724400" y="1926629"/>
            <a:ext cx="118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Flux ramp </a:t>
            </a:r>
          </a:p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DAC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8E42787-E278-4E76-802B-E0A1F78E42F4}"/>
              </a:ext>
            </a:extLst>
          </p:cNvPr>
          <p:cNvCxnSpPr>
            <a:cxnSpLocks/>
          </p:cNvCxnSpPr>
          <p:nvPr/>
        </p:nvCxnSpPr>
        <p:spPr>
          <a:xfrm>
            <a:off x="5384558" y="2381289"/>
            <a:ext cx="699610" cy="75967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2A665AE-C89B-445D-94F3-0905894101EB}"/>
              </a:ext>
            </a:extLst>
          </p:cNvPr>
          <p:cNvSpPr txBox="1"/>
          <p:nvPr/>
        </p:nvSpPr>
        <p:spPr>
          <a:xfrm>
            <a:off x="1857095" y="1660241"/>
            <a:ext cx="2364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/>
              </a:rPr>
              <a:t>18 bit DACs (X3) TES bias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761AA45-B482-4225-BAD7-CFEE4F6EBD26}"/>
              </a:ext>
            </a:extLst>
          </p:cNvPr>
          <p:cNvCxnSpPr>
            <a:cxnSpLocks/>
          </p:cNvCxnSpPr>
          <p:nvPr/>
        </p:nvCxnSpPr>
        <p:spPr>
          <a:xfrm flipH="1">
            <a:off x="2555776" y="1995081"/>
            <a:ext cx="181932" cy="119012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2B5FA12-723A-4BE2-94E4-E3F9E8028FB4}"/>
              </a:ext>
            </a:extLst>
          </p:cNvPr>
          <p:cNvSpPr txBox="1"/>
          <p:nvPr/>
        </p:nvSpPr>
        <p:spPr>
          <a:xfrm>
            <a:off x="6467582" y="1200083"/>
            <a:ext cx="13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Calibri"/>
              </a:rPr>
              <a:t>Communication</a:t>
            </a:r>
          </a:p>
          <a:p>
            <a:r>
              <a:rPr lang="en-US" sz="1400" b="1" dirty="0">
                <a:solidFill>
                  <a:schemeClr val="accent6"/>
                </a:solidFill>
                <a:latin typeface="Calibri"/>
              </a:rPr>
              <a:t>to FPGA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60B11B9-D080-4788-88FB-908B863F55FB}"/>
              </a:ext>
            </a:extLst>
          </p:cNvPr>
          <p:cNvCxnSpPr>
            <a:cxnSpLocks/>
          </p:cNvCxnSpPr>
          <p:nvPr/>
        </p:nvCxnSpPr>
        <p:spPr>
          <a:xfrm flipV="1">
            <a:off x="6444208" y="1365889"/>
            <a:ext cx="0" cy="577417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28761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F5316-C8D5-4E37-BF13-9D5D03A2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Ramp – Tone Tracking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CAB4D3-D477-4E9B-A978-C39C4FF13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2C49978-B127-4D24-843F-AEA73DC78CF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561315" y="1243013"/>
            <a:ext cx="5900719" cy="5065712"/>
          </a:xfrm>
        </p:spPr>
      </p:pic>
    </p:spTree>
    <p:extLst>
      <p:ext uri="{BB962C8B-B14F-4D97-AF65-F5344CB8AC3E}">
        <p14:creationId xmlns:p14="http://schemas.microsoft.com/office/powerpoint/2010/main" val="2273390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F5316-C8D5-4E37-BF13-9D5D03A2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Ramp – Open Loop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CAB4D3-D477-4E9B-A978-C39C4FF13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1A018CB-0118-4019-BF03-55973A421FC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533482" y="1243013"/>
            <a:ext cx="5956386" cy="5065712"/>
          </a:xfrm>
        </p:spPr>
      </p:pic>
    </p:spTree>
    <p:extLst>
      <p:ext uri="{BB962C8B-B14F-4D97-AF65-F5344CB8AC3E}">
        <p14:creationId xmlns:p14="http://schemas.microsoft.com/office/powerpoint/2010/main" val="3565024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F5316-C8D5-4E37-BF13-9D5D03A2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Ramp – 4 Tones Tracking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CAB4D3-D477-4E9B-A978-C39C4FF13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9A5587-97D0-466A-9DB3-2A505CC7973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564352" y="1243013"/>
            <a:ext cx="5894646" cy="5065712"/>
          </a:xfrm>
        </p:spPr>
      </p:pic>
    </p:spTree>
    <p:extLst>
      <p:ext uri="{BB962C8B-B14F-4D97-AF65-F5344CB8AC3E}">
        <p14:creationId xmlns:p14="http://schemas.microsoft.com/office/powerpoint/2010/main" val="4169565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47CC24-2884-4048-B6E2-F4AA48A16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303456"/>
            <a:ext cx="2555776" cy="1916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Tone Tracking Algorithm – Feedback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4">
                <a:extLst>
                  <a:ext uri="{FF2B5EF4-FFF2-40B4-BE49-F238E27FC236}">
                    <a16:creationId xmlns:a16="http://schemas.microsoft.com/office/drawing/2014/main" id="{1138D58A-0195-4E31-B335-CF55F1284CFC}"/>
                  </a:ext>
                </a:extLst>
              </p:cNvPr>
              <p:cNvSpPr>
                <a:spLocks noGrp="1"/>
              </p:cNvSpPr>
              <p:nvPr>
                <p:ph sz="quarter" idx="14"/>
              </p:nvPr>
            </p:nvSpPr>
            <p:spPr>
              <a:xfrm>
                <a:off x="179512" y="1243584"/>
                <a:ext cx="8856984" cy="2473448"/>
              </a:xfrm>
            </p:spPr>
            <p:txBody>
              <a:bodyPr>
                <a:normAutofit/>
              </a:bodyPr>
              <a:lstStyle/>
              <a:p>
                <a:pPr marL="465750" lvl="1" indent="-285750"/>
                <a:r>
                  <a:rPr lang="en-US" altLang="en-US" sz="1800" dirty="0">
                    <a:sym typeface="Wingdings" pitchFamily="2" charset="2"/>
                  </a:rPr>
                  <a:t>SQUID response </a:t>
                </a:r>
              </a:p>
              <a:p>
                <a:pPr marL="789750" lvl="2" indent="-285750"/>
                <a14:m>
                  <m:oMath xmlns:m="http://schemas.openxmlformats.org/officeDocument/2006/math">
                    <m:r>
                      <a:rPr lang="en-US" altLang="en-US" sz="1800" i="1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lang="en-US" altLang="en-US" sz="1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𝐹</m:t>
                    </m:r>
                    <m:d>
                      <m:dPr>
                        <m:ctrlPr>
                          <a:rPr lang="en-US" altLang="en-US" sz="1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altLang="en-US" sz="1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𝑡</m:t>
                        </m:r>
                      </m:e>
                    </m:d>
                    <m:r>
                      <a:rPr lang="en-US" altLang="en-US" sz="1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 </m:t>
                    </m:r>
                    <m:f>
                      <m:fPr>
                        <m:ctrlPr>
                          <a:rPr lang="en-US" altLang="en-US" sz="18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altLang="en-US" sz="1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𝜆</m:t>
                        </m:r>
                        <m:r>
                          <m:rPr>
                            <m:sty m:val="p"/>
                          </m:rPr>
                          <a:rPr lang="en-US" alt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cos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⁡(2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𝜋</m:t>
                        </m:r>
                        <m:sSub>
                          <m:sSubPr>
                            <m:ctrlPr>
                              <a:rPr lang="en-US" alt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alt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0</m:t>
                            </m:r>
                          </m:sub>
                        </m:sSub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𝑡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+ 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𝜃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(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𝑡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))</m:t>
                        </m:r>
                      </m:num>
                      <m:den>
                        <m:r>
                          <a:rPr lang="en-US" altLang="en-US" sz="1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1+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𝜆</m:t>
                        </m:r>
                        <m:r>
                          <m:rPr>
                            <m:sty m:val="p"/>
                          </m:rPr>
                          <a:rPr lang="en-US" alt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cos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⁡(2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𝜋</m:t>
                        </m:r>
                        <m:sSub>
                          <m:sSubPr>
                            <m:ctrlPr>
                              <a:rPr lang="en-US" alt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alt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0</m:t>
                            </m:r>
                          </m:sub>
                        </m:sSub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𝑡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+ 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𝜃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(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𝑡</m:t>
                        </m:r>
                        <m:r>
                          <a:rPr lang="en-US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))</m:t>
                        </m:r>
                      </m:den>
                    </m:f>
                    <m:r>
                      <a:rPr lang="en-US" alt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+</m:t>
                    </m:r>
                    <m:r>
                      <a:rPr lang="en-US" alt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𝐶</m:t>
                    </m:r>
                  </m:oMath>
                </a14:m>
                <a:endParaRPr lang="en-US" altLang="en-US" sz="1800" dirty="0">
                  <a:sym typeface="Wingdings" pitchFamily="2" charset="2"/>
                </a:endParaRPr>
              </a:p>
              <a:p>
                <a:pPr marL="789750" lvl="2" indent="-285750"/>
                <a:endParaRPr lang="en-US" altLang="en-US" sz="1800" dirty="0">
                  <a:sym typeface="Wingdings" pitchFamily="2" charset="2"/>
                </a:endParaRPr>
              </a:p>
              <a:p>
                <a:pPr marL="789750" lvl="2" indent="-285750"/>
                <a:endParaRPr lang="en-US" altLang="en-US" sz="1800" dirty="0">
                  <a:sym typeface="Wingdings" pitchFamily="2" charset="2"/>
                </a:endParaRPr>
              </a:p>
              <a:p>
                <a:pPr marL="465750" lvl="1" indent="-285750"/>
                <a:r>
                  <a:rPr lang="en-US" altLang="en-US" sz="1800" dirty="0">
                    <a:sym typeface="Wingdings" pitchFamily="2" charset="2"/>
                  </a:rPr>
                  <a:t>Approximate response as sum of harmonic sinusoids</a:t>
                </a:r>
              </a:p>
              <a:p>
                <a:pPr marL="789750" lvl="2" indent="-285750"/>
                <a14:m>
                  <m:oMath xmlns:m="http://schemas.openxmlformats.org/officeDocument/2006/math">
                    <m:r>
                      <a:rPr lang="en-US" altLang="en-US" sz="1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𝐹</m:t>
                    </m:r>
                    <m:d>
                      <m:dPr>
                        <m:ctrlPr>
                          <a:rPr lang="en-US" altLang="en-US" sz="18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altLang="en-US" sz="1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𝑡</m:t>
                        </m:r>
                      </m:e>
                    </m:d>
                    <m:r>
                      <a:rPr lang="en-US" alt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≅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+ 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+ 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</a:rPr>
                      <m:t>+ …+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+ 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endParaRPr lang="en-US" altLang="en-US" sz="1800" dirty="0">
                  <a:sym typeface="Wingdings" pitchFamily="2" charset="2"/>
                </a:endParaRPr>
              </a:p>
              <a:p>
                <a:pPr marL="789750" lvl="2" indent="-285750"/>
                <a:endParaRPr lang="en-US" altLang="en-US" sz="1800" dirty="0">
                  <a:sym typeface="Wingdings" pitchFamily="2" charset="2"/>
                </a:endParaRPr>
              </a:p>
              <a:p>
                <a:pPr marL="285750" indent="-285750"/>
                <a:endParaRPr lang="en-US" altLang="en-US" sz="1800" dirty="0">
                  <a:sym typeface="Wingdings" pitchFamily="2" charset="2"/>
                </a:endParaRPr>
              </a:p>
              <a:p>
                <a:pPr marL="285750" indent="-285750"/>
                <a:endParaRPr lang="en-US" altLang="en-US" sz="18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8" name="Content Placeholder 4">
                <a:extLst>
                  <a:ext uri="{FF2B5EF4-FFF2-40B4-BE49-F238E27FC236}">
                    <a16:creationId xmlns:a16="http://schemas.microsoft.com/office/drawing/2014/main" id="{1138D58A-0195-4E31-B335-CF55F1284C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xfrm>
                <a:off x="179512" y="1243584"/>
                <a:ext cx="8856984" cy="2473448"/>
              </a:xfrm>
              <a:blipFill>
                <a:blip r:embed="rId4"/>
                <a:stretch>
                  <a:fillRect t="-1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E124C3B-256E-4803-89FD-23CFB314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3573016"/>
            <a:ext cx="3600400" cy="2811127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EF782EE-3004-4334-84D9-5337BD95F81E}"/>
              </a:ext>
            </a:extLst>
          </p:cNvPr>
          <p:cNvSpPr txBox="1">
            <a:spLocks/>
          </p:cNvSpPr>
          <p:nvPr/>
        </p:nvSpPr>
        <p:spPr>
          <a:xfrm>
            <a:off x="179512" y="3835658"/>
            <a:ext cx="5544616" cy="24734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1600" b="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b="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5750" lvl="1" indent="-285750"/>
            <a:r>
              <a:rPr lang="en-US" altLang="en-US" sz="1800" dirty="0">
                <a:sym typeface="Wingdings" pitchFamily="2" charset="2"/>
              </a:rPr>
              <a:t>Adaptive feedback for phase/amplitude of sinusoids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Demodulated flux ramp phase comes out of tracking algorithm</a:t>
            </a:r>
          </a:p>
          <a:p>
            <a:pPr marL="285750" indent="-285750"/>
            <a:endParaRPr lang="en-US" altLang="en-US" sz="1800" dirty="0">
              <a:sym typeface="Wingdings" pitchFamily="2" charset="2"/>
            </a:endParaRPr>
          </a:p>
          <a:p>
            <a:pPr marL="285750" indent="-285750"/>
            <a:endParaRPr lang="en-US" altLang="en-US" sz="18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5383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C4BC-A2C0-43EA-A9C0-9C86E6457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SMuRF</a:t>
            </a:r>
            <a:r>
              <a:rPr lang="en-US" dirty="0"/>
              <a:t> - Warm Electronics Development for CMB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5C3832-32A5-4848-8D6C-314C144CF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A0C8F-4664-4658-8850-EAB87752BA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7994" y="1459822"/>
            <a:ext cx="5056094" cy="506552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Next generation CMB surveys (BICEP Array, Simons Observatory, CMB-S4) require orders of magnitude more sensors to achieve science goals.</a:t>
            </a:r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Microwave SQUID multiplexing (</a:t>
            </a:r>
            <a:r>
              <a:rPr lang="en-US" sz="2200" dirty="0" err="1"/>
              <a:t>uMUX</a:t>
            </a:r>
            <a:r>
              <a:rPr lang="en-US" sz="2200" dirty="0"/>
              <a:t>) - MKID multiplexing factors with TES performance </a:t>
            </a:r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1919"/>
                </a:solidFill>
              </a:rPr>
              <a:t>However </a:t>
            </a:r>
            <a:r>
              <a:rPr lang="en-US" sz="2200" dirty="0">
                <a:solidFill>
                  <a:srgbClr val="FF1919"/>
                </a:solidFill>
              </a:rPr>
              <a:t>existing warm readout for </a:t>
            </a:r>
            <a:r>
              <a:rPr lang="en-US" sz="2200" dirty="0" err="1">
                <a:solidFill>
                  <a:srgbClr val="FF1919"/>
                </a:solidFill>
              </a:rPr>
              <a:t>uMUX</a:t>
            </a:r>
            <a:r>
              <a:rPr lang="en-US" sz="2200" dirty="0">
                <a:solidFill>
                  <a:srgbClr val="FF1919"/>
                </a:solidFill>
              </a:rPr>
              <a:t> is not designed to exploit the full multiplexing potential.</a:t>
            </a:r>
          </a:p>
        </p:txBody>
      </p:sp>
      <p:pic>
        <p:nvPicPr>
          <p:cNvPr id="1026" name="Picture 2" descr="BICEP Array focal plane">
            <a:extLst>
              <a:ext uri="{FF2B5EF4-FFF2-40B4-BE49-F238E27FC236}">
                <a16:creationId xmlns:a16="http://schemas.microsoft.com/office/drawing/2014/main" id="{4C2003CF-7821-44CA-9016-83C8DDC7F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8144" y="1579844"/>
            <a:ext cx="3064399" cy="160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4F48C6-107A-4A14-AB15-856BDFD2CC70}"/>
              </a:ext>
            </a:extLst>
          </p:cNvPr>
          <p:cNvSpPr txBox="1"/>
          <p:nvPr/>
        </p:nvSpPr>
        <p:spPr>
          <a:xfrm>
            <a:off x="5808527" y="1268760"/>
            <a:ext cx="2808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BICEP Array </a:t>
            </a:r>
            <a:r>
              <a:rPr lang="en-US" sz="1600" dirty="0">
                <a:solidFill>
                  <a:srgbClr val="000000"/>
                </a:solidFill>
              </a:rPr>
              <a:t>~30,000 TESs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D161EA-8E3D-40F8-B6D6-F3C16333E4AE}"/>
              </a:ext>
            </a:extLst>
          </p:cNvPr>
          <p:cNvSpPr txBox="1"/>
          <p:nvPr/>
        </p:nvSpPr>
        <p:spPr>
          <a:xfrm>
            <a:off x="5716413" y="6341258"/>
            <a:ext cx="3355579" cy="40011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CMB S4: </a:t>
            </a:r>
            <a:r>
              <a:rPr lang="en-US" sz="2000" dirty="0">
                <a:solidFill>
                  <a:srgbClr val="FF0000"/>
                </a:solidFill>
              </a:rPr>
              <a:t>500,000+ TESs!</a:t>
            </a:r>
          </a:p>
        </p:txBody>
      </p:sp>
      <p:pic>
        <p:nvPicPr>
          <p:cNvPr id="1028" name="Picture 4" descr="https://lh4.googleusercontent.com/9TDcDeqdPt74DECRgC5wgo_4TWzTl0D_Nu2JKeYY1J1wbXO38_5dPtQcAUUfSLF55DS3GOutZPGSC5b6LvY6AXmuhjAkCs73WtAAZgu7K7ujkTQI_VO6GrUXTL_GGtsfZPtlAZ6cGu0">
            <a:extLst>
              <a:ext uri="{FF2B5EF4-FFF2-40B4-BE49-F238E27FC236}">
                <a16:creationId xmlns:a16="http://schemas.microsoft.com/office/drawing/2014/main" id="{27DA6ED0-97D2-43D7-BDB9-18082F868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0359" r="27163" b="3612"/>
          <a:stretch/>
        </p:blipFill>
        <p:spPr bwMode="auto">
          <a:xfrm>
            <a:off x="6372199" y="3279875"/>
            <a:ext cx="2560343" cy="29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7B9854-5B8B-4C55-8FFA-FB9701BF07DA}"/>
              </a:ext>
            </a:extLst>
          </p:cNvPr>
          <p:cNvSpPr txBox="1"/>
          <p:nvPr/>
        </p:nvSpPr>
        <p:spPr>
          <a:xfrm>
            <a:off x="5716413" y="3262316"/>
            <a:ext cx="1485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SO</a:t>
            </a:r>
          </a:p>
          <a:p>
            <a:r>
              <a:rPr lang="en-US" sz="1600" dirty="0">
                <a:solidFill>
                  <a:srgbClr val="000000"/>
                </a:solidFill>
              </a:rPr>
              <a:t>~70,000 TESs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8E2196-611F-4B22-BCF5-3C071C38F633}"/>
              </a:ext>
            </a:extLst>
          </p:cNvPr>
          <p:cNvCxnSpPr/>
          <p:nvPr/>
        </p:nvCxnSpPr>
        <p:spPr>
          <a:xfrm>
            <a:off x="6516216" y="4202987"/>
            <a:ext cx="0" cy="1668879"/>
          </a:xfrm>
          <a:prstGeom prst="straightConnector1">
            <a:avLst/>
          </a:prstGeom>
          <a:ln w="19050">
            <a:solidFill>
              <a:srgbClr val="00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4E46CEB-9000-4FCC-A0DC-32A9361C6ED3}"/>
              </a:ext>
            </a:extLst>
          </p:cNvPr>
          <p:cNvSpPr txBox="1"/>
          <p:nvPr/>
        </p:nvSpPr>
        <p:spPr>
          <a:xfrm>
            <a:off x="5877181" y="4858691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2.4m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BA3F682-9620-4FEA-848D-B55A10163281}"/>
              </a:ext>
            </a:extLst>
          </p:cNvPr>
          <p:cNvCxnSpPr/>
          <p:nvPr/>
        </p:nvCxnSpPr>
        <p:spPr>
          <a:xfrm>
            <a:off x="5744889" y="1519351"/>
            <a:ext cx="0" cy="1668879"/>
          </a:xfrm>
          <a:prstGeom prst="straightConnector1">
            <a:avLst/>
          </a:prstGeom>
          <a:ln w="19050">
            <a:solidFill>
              <a:srgbClr val="00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621E627-B795-48B8-99EF-AF8EB763CACA}"/>
              </a:ext>
            </a:extLst>
          </p:cNvPr>
          <p:cNvSpPr txBox="1"/>
          <p:nvPr/>
        </p:nvSpPr>
        <p:spPr>
          <a:xfrm>
            <a:off x="5011617" y="2520654"/>
            <a:ext cx="761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~0.5m</a:t>
            </a:r>
          </a:p>
        </p:txBody>
      </p:sp>
    </p:spTree>
    <p:extLst>
      <p:ext uri="{BB962C8B-B14F-4D97-AF65-F5344CB8AC3E}">
        <p14:creationId xmlns:p14="http://schemas.microsoft.com/office/powerpoint/2010/main" val="3148710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0D245-CDD1-4FCE-91AF-5C3243708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Tone Tracking Algorithm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CC4383-5CA7-4A58-A9C5-01E2D7178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9F3947-50F1-4F88-AA31-BFC518B04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037" y="2435601"/>
            <a:ext cx="4663316" cy="2868713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AA36F67-CE2B-4032-842D-AE378497EBA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38534" y="1459608"/>
            <a:ext cx="4297962" cy="2257424"/>
          </a:xfrm>
        </p:spPr>
        <p:txBody>
          <a:bodyPr>
            <a:normAutofit/>
          </a:bodyPr>
          <a:lstStyle/>
          <a:p>
            <a:pPr marL="465750" lvl="1" indent="-285750"/>
            <a:r>
              <a:rPr lang="en-US" altLang="en-US" sz="1800" dirty="0">
                <a:sym typeface="Wingdings" pitchFamily="2" charset="2"/>
              </a:rPr>
              <a:t>Demodulated flux ramp phase is physics signal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5B320-7E95-4D28-91ED-8ADF51BFD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96" y="1325413"/>
            <a:ext cx="4032448" cy="540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5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6F7BA-BED8-4D21-932F-3CDDF73C0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NIST 528 Test Box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AC852-743F-4A5F-BB2A-589446C9D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D6481-6BCA-4FAC-ADB6-CF87C3EF44A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9382" y="1459822"/>
            <a:ext cx="4832658" cy="5065522"/>
          </a:xfrm>
        </p:spPr>
        <p:txBody>
          <a:bodyPr>
            <a:normAutofit/>
          </a:bodyPr>
          <a:lstStyle/>
          <a:p>
            <a:pPr marL="465750" lvl="1" indent="-285750"/>
            <a:r>
              <a:rPr lang="en-US" sz="2400" dirty="0"/>
              <a:t>528 </a:t>
            </a:r>
            <a:r>
              <a:rPr lang="en-US" sz="2400" dirty="0" err="1"/>
              <a:t>uMUX</a:t>
            </a:r>
            <a:r>
              <a:rPr lang="en-US" sz="2400" dirty="0"/>
              <a:t> resonator channels</a:t>
            </a:r>
          </a:p>
          <a:p>
            <a:pPr marL="789750" lvl="2" indent="-285750"/>
            <a:r>
              <a:rPr lang="en-US" sz="2000" dirty="0"/>
              <a:t>Distributed between 5-6 GHz</a:t>
            </a:r>
          </a:p>
          <a:p>
            <a:pPr marL="789750" lvl="2" indent="-285750"/>
            <a:r>
              <a:rPr lang="en-US" sz="2000" dirty="0"/>
              <a:t>Not all coupled to TESs</a:t>
            </a:r>
          </a:p>
          <a:p>
            <a:pPr lvl="2" indent="0">
              <a:buNone/>
            </a:pPr>
            <a:endParaRPr lang="en-US" sz="1800" dirty="0"/>
          </a:p>
          <a:p>
            <a:pPr marL="465750" lvl="1" indent="-285750"/>
            <a:r>
              <a:rPr lang="en-US" sz="2400" dirty="0"/>
              <a:t>High linearity cold RF circuit</a:t>
            </a:r>
          </a:p>
          <a:p>
            <a:pPr marL="789750" lvl="2" indent="-285750"/>
            <a:r>
              <a:rPr lang="en-US" sz="2000" dirty="0"/>
              <a:t>Two-amplification stages – one at 4K and one at 50K.</a:t>
            </a:r>
          </a:p>
          <a:p>
            <a:pPr marL="789750" lvl="2" indent="-285750"/>
            <a:r>
              <a:rPr lang="en-US" sz="2000" i="1" dirty="0"/>
              <a:t>Necessary to readout O(100) tones or more without degradation in performance.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0C26A0-9EFE-4B5F-A290-8B6A13C9D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92"/>
          <a:stretch/>
        </p:blipFill>
        <p:spPr>
          <a:xfrm>
            <a:off x="4957440" y="4509120"/>
            <a:ext cx="4018924" cy="2149881"/>
          </a:xfrm>
          <a:prstGeom prst="rect">
            <a:avLst/>
          </a:prstGeom>
        </p:spPr>
      </p:pic>
      <p:sp>
        <p:nvSpPr>
          <p:cNvPr id="10" name="AutoShape 2" descr="https://files.slack.com/files-pri/T7SAV7LAD-FCYQJE89H/img_3057.jpg">
            <a:extLst>
              <a:ext uri="{FF2B5EF4-FFF2-40B4-BE49-F238E27FC236}">
                <a16:creationId xmlns:a16="http://schemas.microsoft.com/office/drawing/2014/main" id="{2F23FDA9-0E1D-4D08-8C61-98DBC07D73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464D43-7C18-4558-AF11-E87D5035B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296672"/>
            <a:ext cx="3684284" cy="314617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C3B6C101-339E-4A37-B120-025320712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64704" y="445183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E0F746-41C1-4CB3-A063-AAE9893DB575}"/>
              </a:ext>
            </a:extLst>
          </p:cNvPr>
          <p:cNvSpPr/>
          <p:nvPr/>
        </p:nvSpPr>
        <p:spPr>
          <a:xfrm>
            <a:off x="179512" y="1268760"/>
            <a:ext cx="33941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fr-FR" sz="1400" i="1" dirty="0" err="1">
                <a:solidFill>
                  <a:srgbClr val="7030A0"/>
                </a:solidFill>
              </a:rPr>
              <a:t>Dober</a:t>
            </a:r>
            <a:r>
              <a:rPr lang="fr-FR" sz="1400" i="1" dirty="0">
                <a:solidFill>
                  <a:srgbClr val="7030A0"/>
                </a:solidFill>
              </a:rPr>
              <a:t> et al., </a:t>
            </a:r>
            <a:r>
              <a:rPr lang="fr-FR" sz="1400" i="1" dirty="0" err="1">
                <a:solidFill>
                  <a:srgbClr val="7030A0"/>
                </a:solidFill>
              </a:rPr>
              <a:t>Appl</a:t>
            </a:r>
            <a:r>
              <a:rPr lang="fr-FR" sz="1400" i="1" dirty="0">
                <a:solidFill>
                  <a:srgbClr val="7030A0"/>
                </a:solidFill>
              </a:rPr>
              <a:t>. Phys. </a:t>
            </a:r>
            <a:r>
              <a:rPr lang="fr-FR" sz="1400" i="1" dirty="0" err="1">
                <a:solidFill>
                  <a:srgbClr val="7030A0"/>
                </a:solidFill>
              </a:rPr>
              <a:t>Lett</a:t>
            </a:r>
            <a:r>
              <a:rPr lang="fr-FR" sz="1400" i="1" dirty="0">
                <a:solidFill>
                  <a:srgbClr val="7030A0"/>
                </a:solidFill>
              </a:rPr>
              <a:t>. 111 (2017)</a:t>
            </a:r>
          </a:p>
        </p:txBody>
      </p:sp>
    </p:spTree>
    <p:extLst>
      <p:ext uri="{BB962C8B-B14F-4D97-AF65-F5344CB8AC3E}">
        <p14:creationId xmlns:p14="http://schemas.microsoft.com/office/powerpoint/2010/main" val="3354837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D66A29D-6893-49B6-AABA-A11EC8DB7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244" y="1468645"/>
            <a:ext cx="5389670" cy="2896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971B5-5D1B-473D-9D78-993B7DA8D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SMuRF</a:t>
            </a:r>
            <a:r>
              <a:rPr lang="en-US" dirty="0"/>
              <a:t> Noise Multiplexing O(500) Channels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8D5309-6DAF-4932-8885-DB9F41B8F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55A9906-78BC-4BA6-8970-F2C805357FF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0113" y="1368197"/>
            <a:ext cx="3413283" cy="3284939"/>
          </a:xfrm>
        </p:spPr>
        <p:txBody>
          <a:bodyPr>
            <a:normAutofit/>
          </a:bodyPr>
          <a:lstStyle/>
          <a:p>
            <a:pPr marL="465750" lvl="1" indent="-285750"/>
            <a:r>
              <a:rPr lang="en-US" sz="1800" dirty="0">
                <a:solidFill>
                  <a:schemeClr val="bg2"/>
                </a:solidFill>
                <a:latin typeface="Arial (Body)"/>
              </a:rPr>
              <a:t>Negligible degradation in S/N reading 1 vs 𝒪(500) channels!</a:t>
            </a:r>
          </a:p>
          <a:p>
            <a:pPr marL="465750" lvl="1" indent="-285750"/>
            <a:r>
              <a:rPr lang="en-US" sz="1800" dirty="0">
                <a:solidFill>
                  <a:schemeClr val="bg2"/>
                </a:solidFill>
                <a:latin typeface="Arial (Body)"/>
              </a:rPr>
              <a:t>Readout NEP suitable for CMB receivers – meets S4 performance requirements.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AE0A98-6F26-4D37-A292-FB83D5A7064A}"/>
                  </a:ext>
                </a:extLst>
              </p:cNvPr>
              <p:cNvSpPr/>
              <p:nvPr/>
            </p:nvSpPr>
            <p:spPr>
              <a:xfrm>
                <a:off x="240863" y="5013176"/>
                <a:ext cx="2855738" cy="1252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65750" lvl="1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𝑁𝐸𝑃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𝑟𝑒𝑎𝑑𝑜𝑢𝑡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     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𝑏𝑖𝑎𝑠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𝑇𝐸𝑆</m:t>
                            </m:r>
                          </m:sub>
                        </m:sSub>
                      </m:e>
                    </m:rad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𝑁𝐸𝐼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𝑟𝑒𝑎𝑑𝑜𝑢𝑡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i="1" dirty="0">
                    <a:solidFill>
                      <a:schemeClr val="bg2"/>
                    </a:solidFill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𝑏𝑖𝑎𝑠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US" i="1" dirty="0">
                    <a:solidFill>
                      <a:schemeClr val="bg2"/>
                    </a:solidFill>
                  </a:rPr>
                  <a:t>10 pW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𝑇𝐸𝑆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~</m:t>
                    </m:r>
                  </m:oMath>
                </a14:m>
                <a:r>
                  <a:rPr lang="en-US" i="1" dirty="0">
                    <a:solidFill>
                      <a:schemeClr val="bg2"/>
                    </a:solidFill>
                  </a:rPr>
                  <a:t> 10 m</a:t>
                </a:r>
                <a:r>
                  <a:rPr lang="el-GR" i="1" dirty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i="1" dirty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AE0A98-6F26-4D37-A292-FB83D5A70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63" y="5013176"/>
                <a:ext cx="2855738" cy="1252394"/>
              </a:xfrm>
              <a:prstGeom prst="rect">
                <a:avLst/>
              </a:prstGeom>
              <a:blipFill>
                <a:blip r:embed="rId5"/>
                <a:stretch>
                  <a:fillRect r="-17735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E0CB8353-9452-47DD-875C-BAA2958510A2}"/>
              </a:ext>
            </a:extLst>
          </p:cNvPr>
          <p:cNvSpPr/>
          <p:nvPr/>
        </p:nvSpPr>
        <p:spPr>
          <a:xfrm>
            <a:off x="438503" y="47039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2"/>
                </a:solidFill>
                <a:latin typeface="Arial (Body)"/>
              </a:rPr>
              <a:t>Assuming</a:t>
            </a:r>
            <a:endParaRPr lang="en-US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8FC9B5-0C7C-4127-BE20-E0F7BEF37E15}"/>
              </a:ext>
            </a:extLst>
          </p:cNvPr>
          <p:cNvSpPr txBox="1"/>
          <p:nvPr/>
        </p:nvSpPr>
        <p:spPr>
          <a:xfrm>
            <a:off x="6787759" y="3279113"/>
            <a:ext cx="20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Not coupled to TESs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449F0-4429-4045-820F-412D5EC75DE4}"/>
              </a:ext>
            </a:extLst>
          </p:cNvPr>
          <p:cNvSpPr txBox="1"/>
          <p:nvPr/>
        </p:nvSpPr>
        <p:spPr>
          <a:xfrm>
            <a:off x="5483261" y="1251495"/>
            <a:ext cx="3587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7030A0"/>
                </a:solidFill>
              </a:rPr>
              <a:t>Henderson et al., Proc. SPIE 10708 (2018)</a:t>
            </a:r>
          </a:p>
        </p:txBody>
      </p:sp>
    </p:spTree>
    <p:extLst>
      <p:ext uri="{BB962C8B-B14F-4D97-AF65-F5344CB8AC3E}">
        <p14:creationId xmlns:p14="http://schemas.microsoft.com/office/powerpoint/2010/main" val="3598542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8EA1086-BD25-9147-849C-E1ACCFCE103A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3419872" y="4536123"/>
            <a:ext cx="5688632" cy="21332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971B5-5D1B-473D-9D78-993B7DA8D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SMuRF</a:t>
            </a:r>
            <a:r>
              <a:rPr lang="en-US" dirty="0"/>
              <a:t> Noise Multiplexing O(500) Channels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8D5309-6DAF-4932-8885-DB9F41B8F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55A9906-78BC-4BA6-8970-F2C805357FF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0113" y="1368197"/>
            <a:ext cx="3413283" cy="3284939"/>
          </a:xfrm>
        </p:spPr>
        <p:txBody>
          <a:bodyPr>
            <a:normAutofit/>
          </a:bodyPr>
          <a:lstStyle/>
          <a:p>
            <a:pPr marL="465750" lvl="1" indent="-285750"/>
            <a:r>
              <a:rPr lang="en-US" sz="1800" dirty="0">
                <a:solidFill>
                  <a:schemeClr val="bg2"/>
                </a:solidFill>
                <a:latin typeface="Arial (Body)"/>
              </a:rPr>
              <a:t>Negligible degradation in S/N reading 1 vs 𝒪(500) channels!</a:t>
            </a:r>
          </a:p>
          <a:p>
            <a:pPr marL="465750" lvl="1" indent="-285750"/>
            <a:r>
              <a:rPr lang="en-US" sz="1800" dirty="0">
                <a:solidFill>
                  <a:schemeClr val="bg2"/>
                </a:solidFill>
                <a:latin typeface="Arial (Body)"/>
              </a:rPr>
              <a:t>Readout NEP suitable for CMB receivers – meets S4 performance requirements.</a:t>
            </a:r>
          </a:p>
          <a:p>
            <a:pPr marL="465750" lvl="1" indent="-285750"/>
            <a:r>
              <a:rPr lang="en-US" sz="1800" dirty="0">
                <a:solidFill>
                  <a:schemeClr val="bg2"/>
                </a:solidFill>
                <a:latin typeface="Arial (Body)"/>
              </a:rPr>
              <a:t>Excellent low frequency 1/f performance.</a:t>
            </a:r>
          </a:p>
          <a:p>
            <a:pPr lvl="1" indent="0">
              <a:buNone/>
            </a:pPr>
            <a:endParaRPr lang="en-US" sz="1800" dirty="0">
              <a:solidFill>
                <a:schemeClr val="bg2"/>
              </a:solidFill>
              <a:latin typeface="Arial (Body)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AE0A98-6F26-4D37-A292-FB83D5A7064A}"/>
                  </a:ext>
                </a:extLst>
              </p:cNvPr>
              <p:cNvSpPr/>
              <p:nvPr/>
            </p:nvSpPr>
            <p:spPr>
              <a:xfrm>
                <a:off x="240863" y="5013176"/>
                <a:ext cx="2855738" cy="1252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65750" lvl="1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𝑁𝐸𝑃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𝑟𝑒𝑎𝑑𝑜𝑢𝑡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     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𝑏𝑖𝑎𝑠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𝑇𝐸𝑆</m:t>
                            </m:r>
                          </m:sub>
                        </m:sSub>
                      </m:e>
                    </m:rad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𝑁𝐸𝐼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𝑟𝑒𝑎𝑑𝑜𝑢𝑡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i="1" dirty="0">
                    <a:solidFill>
                      <a:schemeClr val="bg2"/>
                    </a:solidFill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𝑏𝑖𝑎𝑠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US" i="1" dirty="0">
                    <a:solidFill>
                      <a:schemeClr val="bg2"/>
                    </a:solidFill>
                  </a:rPr>
                  <a:t>10 pW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𝑇𝐸𝑆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~</m:t>
                    </m:r>
                  </m:oMath>
                </a14:m>
                <a:r>
                  <a:rPr lang="en-US" i="1" dirty="0">
                    <a:solidFill>
                      <a:schemeClr val="bg2"/>
                    </a:solidFill>
                  </a:rPr>
                  <a:t> 10 m</a:t>
                </a:r>
                <a:r>
                  <a:rPr lang="el-GR" i="1" dirty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i="1" dirty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AE0A98-6F26-4D37-A292-FB83D5A70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63" y="5013176"/>
                <a:ext cx="2855738" cy="1252394"/>
              </a:xfrm>
              <a:prstGeom prst="rect">
                <a:avLst/>
              </a:prstGeom>
              <a:blipFill>
                <a:blip r:embed="rId5"/>
                <a:stretch>
                  <a:fillRect r="-17735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B83BC53-DE67-416A-B4DA-0DB0BF78C6BB}"/>
              </a:ext>
            </a:extLst>
          </p:cNvPr>
          <p:cNvSpPr txBox="1"/>
          <p:nvPr/>
        </p:nvSpPr>
        <p:spPr>
          <a:xfrm>
            <a:off x="4057367" y="4312757"/>
            <a:ext cx="2710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Typical Readout Noise PSD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9B0BC1F-8C08-4703-8E44-10D10AE621B0}"/>
              </a:ext>
            </a:extLst>
          </p:cNvPr>
          <p:cNvCxnSpPr/>
          <p:nvPr/>
        </p:nvCxnSpPr>
        <p:spPr>
          <a:xfrm flipH="1">
            <a:off x="5090914" y="4937905"/>
            <a:ext cx="360040" cy="28803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1E970CB-94F4-447A-8B3B-BE8B82673F1E}"/>
              </a:ext>
            </a:extLst>
          </p:cNvPr>
          <p:cNvSpPr txBox="1"/>
          <p:nvPr/>
        </p:nvSpPr>
        <p:spPr>
          <a:xfrm rot="16200000">
            <a:off x="2602099" y="5165609"/>
            <a:ext cx="226645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Eq. TES Current Noise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99671D-AB82-4568-88A1-8870D355B630}"/>
              </a:ext>
            </a:extLst>
          </p:cNvPr>
          <p:cNvSpPr txBox="1"/>
          <p:nvPr/>
        </p:nvSpPr>
        <p:spPr>
          <a:xfrm>
            <a:off x="7524328" y="5334885"/>
            <a:ext cx="127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~30 </a:t>
            </a:r>
            <a:r>
              <a:rPr lang="en-US" sz="1600" dirty="0" err="1">
                <a:solidFill>
                  <a:schemeClr val="tx2"/>
                </a:solidFill>
              </a:rPr>
              <a:t>pA</a:t>
            </a:r>
            <a:r>
              <a:rPr lang="en-US" sz="1600" dirty="0">
                <a:solidFill>
                  <a:schemeClr val="tx2"/>
                </a:solidFill>
              </a:rPr>
              <a:t>/</a:t>
            </a:r>
            <a:r>
              <a:rPr lang="en-US" sz="1600" dirty="0" err="1">
                <a:solidFill>
                  <a:schemeClr val="tx2"/>
                </a:solidFill>
              </a:rPr>
              <a:t>rtHz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477DC4-C5FA-490C-A001-8704D10DA673}"/>
              </a:ext>
            </a:extLst>
          </p:cNvPr>
          <p:cNvSpPr txBox="1"/>
          <p:nvPr/>
        </p:nvSpPr>
        <p:spPr>
          <a:xfrm>
            <a:off x="5369161" y="4720303"/>
            <a:ext cx="1972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1/f knee at ~10mHz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09B944-12BC-4BB8-ABE4-0E33A13D79F6}"/>
              </a:ext>
            </a:extLst>
          </p:cNvPr>
          <p:cNvSpPr txBox="1"/>
          <p:nvPr/>
        </p:nvSpPr>
        <p:spPr>
          <a:xfrm>
            <a:off x="4211960" y="5846297"/>
            <a:ext cx="2133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Not coupled to a TES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CB8353-9452-47DD-875C-BAA2958510A2}"/>
              </a:ext>
            </a:extLst>
          </p:cNvPr>
          <p:cNvSpPr/>
          <p:nvPr/>
        </p:nvSpPr>
        <p:spPr>
          <a:xfrm>
            <a:off x="438503" y="47039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2"/>
                </a:solidFill>
                <a:latin typeface="Arial (Body)"/>
              </a:rPr>
              <a:t>Assuming</a:t>
            </a:r>
            <a:endParaRPr lang="en-US" i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BABEDA9-35B6-4E26-A276-4D996EDE5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3244" y="1468645"/>
            <a:ext cx="5389670" cy="28964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D307B0-65E4-48DE-A4CD-4542CE431F01}"/>
              </a:ext>
            </a:extLst>
          </p:cNvPr>
          <p:cNvSpPr txBox="1"/>
          <p:nvPr/>
        </p:nvSpPr>
        <p:spPr>
          <a:xfrm>
            <a:off x="6787759" y="3279113"/>
            <a:ext cx="20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Not coupled to TESs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3D69D0-1708-46C2-93EA-270443CF6636}"/>
              </a:ext>
            </a:extLst>
          </p:cNvPr>
          <p:cNvSpPr txBox="1"/>
          <p:nvPr/>
        </p:nvSpPr>
        <p:spPr>
          <a:xfrm>
            <a:off x="5483261" y="1251495"/>
            <a:ext cx="3587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7030A0"/>
                </a:solidFill>
              </a:rPr>
              <a:t>Henderson et al., Proc. SPIE 10708 (2018)</a:t>
            </a:r>
          </a:p>
        </p:txBody>
      </p:sp>
    </p:spTree>
    <p:extLst>
      <p:ext uri="{BB962C8B-B14F-4D97-AF65-F5344CB8AC3E}">
        <p14:creationId xmlns:p14="http://schemas.microsoft.com/office/powerpoint/2010/main" val="2204174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971B5-5D1B-473D-9D78-993B7DA8D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SMuRF</a:t>
            </a:r>
            <a:r>
              <a:rPr lang="en-US" dirty="0"/>
              <a:t> Noise Multiplexing O(500) Channels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8D5309-6DAF-4932-8885-DB9F41B8F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55A9906-78BC-4BA6-8970-F2C805357FF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0113" y="1368197"/>
            <a:ext cx="3413283" cy="5301163"/>
          </a:xfrm>
        </p:spPr>
        <p:txBody>
          <a:bodyPr>
            <a:normAutofit/>
          </a:bodyPr>
          <a:lstStyle/>
          <a:p>
            <a:pPr marL="465750" lvl="1" indent="-285750"/>
            <a:r>
              <a:rPr lang="en-US" sz="1800" dirty="0">
                <a:solidFill>
                  <a:schemeClr val="bg2"/>
                </a:solidFill>
                <a:latin typeface="Arial (Body)"/>
              </a:rPr>
              <a:t>Negligible degradation in S/N reading 1 vs 𝒪(500) channels!</a:t>
            </a:r>
          </a:p>
          <a:p>
            <a:pPr marL="465750" lvl="1" indent="-285750"/>
            <a:r>
              <a:rPr lang="en-US" sz="1800" dirty="0">
                <a:solidFill>
                  <a:schemeClr val="bg2"/>
                </a:solidFill>
                <a:latin typeface="Arial (Body)"/>
              </a:rPr>
              <a:t>Readout NEP suitable for CMB receivers – meets S4 performance requirements.</a:t>
            </a:r>
          </a:p>
          <a:p>
            <a:pPr marL="465750" lvl="1" indent="-285750"/>
            <a:r>
              <a:rPr lang="en-US" sz="1800" dirty="0">
                <a:solidFill>
                  <a:schemeClr val="bg2"/>
                </a:solidFill>
                <a:latin typeface="Arial (Body)"/>
              </a:rPr>
              <a:t>Low noise TES bias DACs performing as expected.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B7F669-7B3B-4347-853C-5270D55BA6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6" t="10599" r="7849"/>
          <a:stretch/>
        </p:blipFill>
        <p:spPr>
          <a:xfrm>
            <a:off x="4211960" y="3429000"/>
            <a:ext cx="4559456" cy="3379716"/>
          </a:xfrm>
          <a:prstGeom prst="rect">
            <a:avLst/>
          </a:prstGeom>
        </p:spPr>
      </p:pic>
      <p:pic>
        <p:nvPicPr>
          <p:cNvPr id="19" name="Content Placeholder 5">
            <a:extLst>
              <a:ext uri="{FF2B5EF4-FFF2-40B4-BE49-F238E27FC236}">
                <a16:creationId xmlns:a16="http://schemas.microsoft.com/office/drawing/2014/main" id="{C4659998-B439-7248-B2C9-334290718F2A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/>
          <a:srcRect l="17121" t="49303" b="9441"/>
          <a:stretch/>
        </p:blipFill>
        <p:spPr>
          <a:xfrm flipH="1">
            <a:off x="4693080" y="1628800"/>
            <a:ext cx="4017575" cy="1487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3773D4-A250-44BF-A687-1E7919F982CB}"/>
              </a:ext>
            </a:extLst>
          </p:cNvPr>
          <p:cNvSpPr txBox="1"/>
          <p:nvPr/>
        </p:nvSpPr>
        <p:spPr>
          <a:xfrm>
            <a:off x="5940152" y="3079568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TES bias voltage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856D9C-2342-4D2E-915D-67CDE5C78822}"/>
              </a:ext>
            </a:extLst>
          </p:cNvPr>
          <p:cNvSpPr txBox="1"/>
          <p:nvPr/>
        </p:nvSpPr>
        <p:spPr>
          <a:xfrm rot="16200000">
            <a:off x="4008334" y="2201630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TES current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E0936F-18F6-47A9-9085-6C64336CCA6F}"/>
              </a:ext>
            </a:extLst>
          </p:cNvPr>
          <p:cNvSpPr txBox="1"/>
          <p:nvPr/>
        </p:nvSpPr>
        <p:spPr>
          <a:xfrm>
            <a:off x="4822124" y="4924315"/>
            <a:ext cx="618726" cy="215444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</a:rPr>
              <a:t>TES bias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658FE40-F2F6-4474-AD7B-D0909DD3C382}"/>
              </a:ext>
            </a:extLst>
          </p:cNvPr>
          <p:cNvSpPr/>
          <p:nvPr/>
        </p:nvSpPr>
        <p:spPr>
          <a:xfrm>
            <a:off x="5329511" y="5166229"/>
            <a:ext cx="74482" cy="1231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4E1BBB-EFA3-4000-A3AA-211791BB68C3}"/>
              </a:ext>
            </a:extLst>
          </p:cNvPr>
          <p:cNvSpPr/>
          <p:nvPr/>
        </p:nvSpPr>
        <p:spPr>
          <a:xfrm>
            <a:off x="5323436" y="5337646"/>
            <a:ext cx="74482" cy="1231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0E8AFF-0D8E-4643-B70A-4730FA1355D6}"/>
              </a:ext>
            </a:extLst>
          </p:cNvPr>
          <p:cNvSpPr/>
          <p:nvPr/>
        </p:nvSpPr>
        <p:spPr>
          <a:xfrm>
            <a:off x="5323171" y="5522850"/>
            <a:ext cx="74483" cy="77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5D0B2A-501B-4737-9A32-4EB960758254}"/>
              </a:ext>
            </a:extLst>
          </p:cNvPr>
          <p:cNvSpPr txBox="1"/>
          <p:nvPr/>
        </p:nvSpPr>
        <p:spPr>
          <a:xfrm>
            <a:off x="5237212" y="5116879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05B89B-FEE7-4327-87A7-52331B6660CF}"/>
              </a:ext>
            </a:extLst>
          </p:cNvPr>
          <p:cNvSpPr txBox="1"/>
          <p:nvPr/>
        </p:nvSpPr>
        <p:spPr>
          <a:xfrm>
            <a:off x="5237212" y="5280373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68DC4E-E488-466D-A289-44BD6C5C22D3}"/>
              </a:ext>
            </a:extLst>
          </p:cNvPr>
          <p:cNvSpPr txBox="1"/>
          <p:nvPr/>
        </p:nvSpPr>
        <p:spPr>
          <a:xfrm>
            <a:off x="5237212" y="5451709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4F6F3E-E403-4441-B537-D2D148B24B2A}"/>
              </a:ext>
            </a:extLst>
          </p:cNvPr>
          <p:cNvSpPr txBox="1"/>
          <p:nvPr/>
        </p:nvSpPr>
        <p:spPr>
          <a:xfrm>
            <a:off x="5237212" y="5612268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B700D9-03A5-4EC0-86B0-D7234E6BFDFA}"/>
              </a:ext>
            </a:extLst>
          </p:cNvPr>
          <p:cNvSpPr txBox="1"/>
          <p:nvPr/>
        </p:nvSpPr>
        <p:spPr>
          <a:xfrm>
            <a:off x="5237212" y="5781132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3EECBA-4650-4263-9739-096EA20735B7}"/>
              </a:ext>
            </a:extLst>
          </p:cNvPr>
          <p:cNvSpPr txBox="1"/>
          <p:nvPr/>
        </p:nvSpPr>
        <p:spPr>
          <a:xfrm>
            <a:off x="5237212" y="5944094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2A9AFE-3965-49C9-98E0-FA2E306A09A0}"/>
              </a:ext>
            </a:extLst>
          </p:cNvPr>
          <p:cNvSpPr txBox="1"/>
          <p:nvPr/>
        </p:nvSpPr>
        <p:spPr>
          <a:xfrm>
            <a:off x="5237212" y="6107687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6D4791-BAF0-4FC1-9D2B-07B778D0FA3A}"/>
              </a:ext>
            </a:extLst>
          </p:cNvPr>
          <p:cNvSpPr txBox="1"/>
          <p:nvPr/>
        </p:nvSpPr>
        <p:spPr>
          <a:xfrm rot="17028807">
            <a:off x="4352519" y="2190118"/>
            <a:ext cx="1308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superconducting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5D37EE-E492-49DB-A628-611F6A51AEAB}"/>
              </a:ext>
            </a:extLst>
          </p:cNvPr>
          <p:cNvSpPr txBox="1"/>
          <p:nvPr/>
        </p:nvSpPr>
        <p:spPr>
          <a:xfrm rot="21220795">
            <a:off x="7346947" y="19892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normal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9A09BC-6CB9-4E90-A993-9B772E1FF171}"/>
              </a:ext>
            </a:extLst>
          </p:cNvPr>
          <p:cNvSpPr txBox="1"/>
          <p:nvPr/>
        </p:nvSpPr>
        <p:spPr>
          <a:xfrm rot="1047972">
            <a:off x="5151357" y="2350017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in </a:t>
            </a:r>
            <a:r>
              <a:rPr lang="en-US" sz="1200" dirty="0">
                <a:solidFill>
                  <a:srgbClr val="000000"/>
                </a:solidFill>
              </a:rPr>
              <a:t>transition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4467C07-5132-4D54-8FF4-59C4FC67543C}"/>
              </a:ext>
            </a:extLst>
          </p:cNvPr>
          <p:cNvCxnSpPr>
            <a:cxnSpLocks/>
          </p:cNvCxnSpPr>
          <p:nvPr/>
        </p:nvCxnSpPr>
        <p:spPr>
          <a:xfrm>
            <a:off x="5580112" y="2636912"/>
            <a:ext cx="677689" cy="158417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ACB5418-9EDF-4693-B596-9DD4BAE889C3}"/>
              </a:ext>
            </a:extLst>
          </p:cNvPr>
          <p:cNvCxnSpPr>
            <a:cxnSpLocks/>
          </p:cNvCxnSpPr>
          <p:nvPr/>
        </p:nvCxnSpPr>
        <p:spPr>
          <a:xfrm flipH="1">
            <a:off x="7175764" y="2286816"/>
            <a:ext cx="519055" cy="30762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98C3A8-2167-409B-A312-D61BFD5A219A}"/>
              </a:ext>
            </a:extLst>
          </p:cNvPr>
          <p:cNvCxnSpPr>
            <a:cxnSpLocks/>
          </p:cNvCxnSpPr>
          <p:nvPr/>
        </p:nvCxnSpPr>
        <p:spPr>
          <a:xfrm>
            <a:off x="5574389" y="2651870"/>
            <a:ext cx="585539" cy="23801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C3CC57D-EB6A-4DCE-9773-56CBEC9626B4}"/>
              </a:ext>
            </a:extLst>
          </p:cNvPr>
          <p:cNvSpPr txBox="1"/>
          <p:nvPr/>
        </p:nvSpPr>
        <p:spPr>
          <a:xfrm>
            <a:off x="939002" y="4330839"/>
            <a:ext cx="30457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Example noise PSDs vs voltage bias for a SPIDER 280ghz test bolometer :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R</a:t>
            </a:r>
            <a:r>
              <a:rPr lang="en-US" sz="1600" baseline="-25000" dirty="0">
                <a:solidFill>
                  <a:srgbClr val="000000"/>
                </a:solidFill>
              </a:rPr>
              <a:t>n</a:t>
            </a:r>
            <a:r>
              <a:rPr lang="en-US" sz="1600" dirty="0">
                <a:solidFill>
                  <a:srgbClr val="000000"/>
                </a:solidFill>
              </a:rPr>
              <a:t> ~ 10m</a:t>
            </a:r>
            <a:r>
              <a:rPr lang="el-G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rgbClr val="000000"/>
                </a:solidFill>
              </a:rPr>
              <a:t>T</a:t>
            </a:r>
            <a:r>
              <a:rPr lang="en-US" sz="1600" baseline="-25000" dirty="0">
                <a:solidFill>
                  <a:srgbClr val="000000"/>
                </a:solidFill>
              </a:rPr>
              <a:t>c</a:t>
            </a:r>
            <a:r>
              <a:rPr lang="en-US" sz="1600" dirty="0">
                <a:solidFill>
                  <a:srgbClr val="000000"/>
                </a:solidFill>
              </a:rPr>
              <a:t> ~ 420mK</a:t>
            </a:r>
          </a:p>
          <a:p>
            <a:r>
              <a:rPr lang="en-US" sz="1200" i="1" dirty="0">
                <a:solidFill>
                  <a:srgbClr val="7030A0"/>
                </a:solidFill>
              </a:rPr>
              <a:t>    </a:t>
            </a:r>
            <a:r>
              <a:rPr lang="en-US" sz="1200" i="1" dirty="0" err="1">
                <a:solidFill>
                  <a:srgbClr val="7030A0"/>
                </a:solidFill>
              </a:rPr>
              <a:t>Hubmayr</a:t>
            </a:r>
            <a:r>
              <a:rPr lang="en-US" sz="1200" i="1" dirty="0">
                <a:solidFill>
                  <a:srgbClr val="7030A0"/>
                </a:solidFill>
              </a:rPr>
              <a:t> et al., Proc. SPIE 9914 (2016)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FF00B-8BC0-44E3-9756-475D6C3F38CF}"/>
              </a:ext>
            </a:extLst>
          </p:cNvPr>
          <p:cNvSpPr txBox="1"/>
          <p:nvPr/>
        </p:nvSpPr>
        <p:spPr>
          <a:xfrm>
            <a:off x="5583179" y="6061520"/>
            <a:ext cx="2443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Measured with </a:t>
            </a:r>
            <a:r>
              <a:rPr lang="en-US" sz="1600" b="1" dirty="0" err="1">
                <a:solidFill>
                  <a:srgbClr val="000000"/>
                </a:solidFill>
              </a:rPr>
              <a:t>SMuRF</a:t>
            </a:r>
            <a:r>
              <a:rPr lang="en-US" sz="1600" b="1" dirty="0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6AC1F7-F291-4314-A5AC-F75710FAA354}"/>
              </a:ext>
            </a:extLst>
          </p:cNvPr>
          <p:cNvSpPr txBox="1"/>
          <p:nvPr/>
        </p:nvSpPr>
        <p:spPr>
          <a:xfrm>
            <a:off x="4995344" y="1377776"/>
            <a:ext cx="3382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SPIDER TES IV taken with </a:t>
            </a:r>
            <a:r>
              <a:rPr lang="en-US" sz="1600" dirty="0" err="1">
                <a:solidFill>
                  <a:srgbClr val="000000"/>
                </a:solidFill>
              </a:rPr>
              <a:t>SMuRF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40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665EE-7A9E-4D65-9595-E9D383EAA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BICEP/Keck </a:t>
            </a:r>
            <a:r>
              <a:rPr lang="en-US" dirty="0" err="1"/>
              <a:t>uMUX</a:t>
            </a:r>
            <a:r>
              <a:rPr lang="en-US" dirty="0"/>
              <a:t> Demonstration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C6D010-B69F-4391-BB44-AECDA397D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A522B4-21B8-469F-9027-00E81077F7DE}"/>
              </a:ext>
            </a:extLst>
          </p:cNvPr>
          <p:cNvGrpSpPr/>
          <p:nvPr/>
        </p:nvGrpSpPr>
        <p:grpSpPr>
          <a:xfrm>
            <a:off x="4378571" y="4438928"/>
            <a:ext cx="4515364" cy="1889574"/>
            <a:chOff x="-2269870" y="4910816"/>
            <a:chExt cx="4515364" cy="188957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1FE12B-4F89-4E5E-AD39-C109510BAC29}"/>
                </a:ext>
              </a:extLst>
            </p:cNvPr>
            <p:cNvSpPr txBox="1"/>
            <p:nvPr/>
          </p:nvSpPr>
          <p:spPr>
            <a:xfrm>
              <a:off x="-1980728" y="4910816"/>
              <a:ext cx="4226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Waiving </a:t>
              </a:r>
              <a:r>
                <a:rPr lang="en-US" sz="1600" dirty="0" err="1">
                  <a:solidFill>
                    <a:srgbClr val="000000"/>
                  </a:solidFill>
                </a:rPr>
                <a:t>eccosorb</a:t>
              </a:r>
              <a:r>
                <a:rPr lang="en-US" sz="1600" dirty="0">
                  <a:solidFill>
                    <a:srgbClr val="000000"/>
                  </a:solidFill>
                </a:rPr>
                <a:t> in front of cryostat window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8100F40-A8CB-4992-A442-FA2B79635231}"/>
                </a:ext>
              </a:extLst>
            </p:cNvPr>
            <p:cNvGrpSpPr/>
            <p:nvPr/>
          </p:nvGrpSpPr>
          <p:grpSpPr>
            <a:xfrm>
              <a:off x="-2269870" y="5111197"/>
              <a:ext cx="4435173" cy="1689193"/>
              <a:chOff x="-98863" y="4581128"/>
              <a:chExt cx="4435173" cy="168919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56A942F-E103-45BC-8625-9417385F177A}"/>
                  </a:ext>
                </a:extLst>
              </p:cNvPr>
              <p:cNvGrpSpPr/>
              <p:nvPr/>
            </p:nvGrpSpPr>
            <p:grpSpPr>
              <a:xfrm>
                <a:off x="239339" y="4719301"/>
                <a:ext cx="4096971" cy="1551020"/>
                <a:chOff x="-1935566" y="2332027"/>
                <a:chExt cx="5115876" cy="1936755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A6821454-08F6-4EAD-AAB2-EE6D6A3C48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566" t="5027" b="52996"/>
                <a:stretch/>
              </p:blipFill>
              <p:spPr>
                <a:xfrm>
                  <a:off x="-1935566" y="2332027"/>
                  <a:ext cx="5115876" cy="1663103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51EC8E6-FCB5-49CF-9B8F-7802F8A30774}"/>
                    </a:ext>
                  </a:extLst>
                </p:cNvPr>
                <p:cNvSpPr txBox="1"/>
                <p:nvPr/>
              </p:nvSpPr>
              <p:spPr>
                <a:xfrm>
                  <a:off x="-378875" y="3899450"/>
                  <a:ext cx="18133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00"/>
                      </a:solidFill>
                    </a:rPr>
                    <a:t>Sample number</a:t>
                  </a: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24267F-2876-49AD-80CD-C4A14E50DA41}"/>
                  </a:ext>
                </a:extLst>
              </p:cNvPr>
              <p:cNvSpPr txBox="1"/>
              <p:nvPr/>
            </p:nvSpPr>
            <p:spPr>
              <a:xfrm rot="16200000">
                <a:off x="-609259" y="5091524"/>
                <a:ext cx="13901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Phase (rad)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E0DFEC-670F-463E-90AD-52695054AAEC}"/>
                </a:ext>
              </a:extLst>
            </p:cNvPr>
            <p:cNvSpPr txBox="1"/>
            <p:nvPr/>
          </p:nvSpPr>
          <p:spPr>
            <a:xfrm>
              <a:off x="-1749014" y="5257870"/>
              <a:ext cx="1152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rgbClr val="000000"/>
                  </a:solidFill>
                </a:rPr>
                <a:t>1x Al TES biased on transition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30A2F1C-A0E5-40F7-8CED-958B4A472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48"/>
          <a:stretch/>
        </p:blipFill>
        <p:spPr>
          <a:xfrm>
            <a:off x="4448849" y="1644660"/>
            <a:ext cx="4366502" cy="2665326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0BF125D-ABEF-4329-B2B5-BDA8D923A53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0065" y="1484784"/>
            <a:ext cx="3885823" cy="4741155"/>
          </a:xfrm>
        </p:spPr>
        <p:txBody>
          <a:bodyPr>
            <a:normAutofit/>
          </a:bodyPr>
          <a:lstStyle/>
          <a:p>
            <a:pPr marL="465750" lvl="1" indent="-285750"/>
            <a:r>
              <a:rPr lang="en-US" sz="1800" dirty="0">
                <a:solidFill>
                  <a:schemeClr val="bg2"/>
                </a:solidFill>
                <a:latin typeface="Arial (Body)"/>
              </a:rPr>
              <a:t>Retrofitting a science grade BICEP/Keck 150ghz camera with the NIST 528 </a:t>
            </a:r>
            <a:r>
              <a:rPr lang="en-US" sz="1800" dirty="0" err="1">
                <a:solidFill>
                  <a:schemeClr val="bg2"/>
                </a:solidFill>
                <a:latin typeface="Arial (Body)"/>
              </a:rPr>
              <a:t>uMUX</a:t>
            </a:r>
            <a:r>
              <a:rPr lang="en-US" sz="1800" dirty="0">
                <a:solidFill>
                  <a:schemeClr val="bg2"/>
                </a:solidFill>
                <a:latin typeface="Arial (Body)"/>
              </a:rPr>
              <a:t> multiplexer.</a:t>
            </a:r>
          </a:p>
          <a:p>
            <a:pPr marL="789750" lvl="2" indent="-285750"/>
            <a:r>
              <a:rPr lang="en-US" sz="1800" i="1" dirty="0">
                <a:solidFill>
                  <a:schemeClr val="bg2"/>
                </a:solidFill>
                <a:latin typeface="Arial (Body)"/>
              </a:rPr>
              <a:t>These exact arrays were previously deployed at Pole!</a:t>
            </a:r>
          </a:p>
          <a:p>
            <a:pPr marL="465750" lvl="1" indent="-285750"/>
            <a:endParaRPr lang="en-US" sz="1800" dirty="0">
              <a:solidFill>
                <a:schemeClr val="bg2"/>
              </a:solidFill>
              <a:latin typeface="Arial (Body)"/>
            </a:endParaRPr>
          </a:p>
          <a:p>
            <a:pPr marL="465750" lvl="1" indent="-285750"/>
            <a:r>
              <a:rPr lang="en-US" sz="1800" dirty="0">
                <a:solidFill>
                  <a:schemeClr val="bg2"/>
                </a:solidFill>
                <a:latin typeface="Arial (Body)"/>
              </a:rPr>
              <a:t>512 optically coupled TESs.</a:t>
            </a:r>
          </a:p>
          <a:p>
            <a:pPr marL="465750" lvl="1" indent="-285750"/>
            <a:endParaRPr lang="en-US" sz="1800" dirty="0">
              <a:solidFill>
                <a:schemeClr val="bg2"/>
              </a:solidFill>
              <a:latin typeface="Arial (Body)"/>
            </a:endParaRPr>
          </a:p>
          <a:p>
            <a:pPr lvl="1" indent="0">
              <a:buNone/>
            </a:pPr>
            <a:endParaRPr lang="en-US" sz="1800" dirty="0">
              <a:solidFill>
                <a:schemeClr val="bg2"/>
              </a:solidFill>
              <a:latin typeface="Arial (Body)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A76587-DF52-4951-BBFD-991FA1DAE951}"/>
              </a:ext>
            </a:extLst>
          </p:cNvPr>
          <p:cNvSpPr/>
          <p:nvPr/>
        </p:nvSpPr>
        <p:spPr>
          <a:xfrm>
            <a:off x="627710" y="3131676"/>
            <a:ext cx="3629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>
                <a:solidFill>
                  <a:srgbClr val="7030A0"/>
                </a:solidFill>
              </a:rPr>
              <a:t>Kernasovskiy</a:t>
            </a:r>
            <a:r>
              <a:rPr lang="en-US" sz="1400" i="1" dirty="0">
                <a:solidFill>
                  <a:srgbClr val="7030A0"/>
                </a:solidFill>
              </a:rPr>
              <a:t> et al, Proc. SPIE 8452 (2012)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40984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665EE-7A9E-4D65-9595-E9D383EAA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BICEP/Keck </a:t>
            </a:r>
            <a:r>
              <a:rPr lang="en-US" dirty="0" err="1"/>
              <a:t>uMUX</a:t>
            </a:r>
            <a:r>
              <a:rPr lang="en-US" dirty="0"/>
              <a:t> Demonstration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0BF125D-ABEF-4329-B2B5-BDA8D923A53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0065" y="1484784"/>
            <a:ext cx="3885823" cy="4741155"/>
          </a:xfrm>
        </p:spPr>
        <p:txBody>
          <a:bodyPr>
            <a:normAutofit/>
          </a:bodyPr>
          <a:lstStyle/>
          <a:p>
            <a:pPr marL="465750" lvl="1" indent="-285750"/>
            <a:r>
              <a:rPr lang="en-US" sz="1800" dirty="0">
                <a:solidFill>
                  <a:schemeClr val="bg2"/>
                </a:solidFill>
                <a:latin typeface="Arial (Body)"/>
              </a:rPr>
              <a:t>Retrofitting a science grade BICEP/Keck 150ghz camera with the NIST 528 </a:t>
            </a:r>
            <a:r>
              <a:rPr lang="en-US" sz="1800" dirty="0" err="1">
                <a:solidFill>
                  <a:schemeClr val="bg2"/>
                </a:solidFill>
                <a:latin typeface="Arial (Body)"/>
              </a:rPr>
              <a:t>uMUX</a:t>
            </a:r>
            <a:r>
              <a:rPr lang="en-US" sz="1800" dirty="0">
                <a:solidFill>
                  <a:schemeClr val="bg2"/>
                </a:solidFill>
                <a:latin typeface="Arial (Body)"/>
              </a:rPr>
              <a:t> multiplexer.</a:t>
            </a:r>
          </a:p>
          <a:p>
            <a:pPr marL="789750" lvl="2" indent="-285750"/>
            <a:r>
              <a:rPr lang="en-US" sz="1800" i="1" dirty="0">
                <a:solidFill>
                  <a:schemeClr val="bg2"/>
                </a:solidFill>
                <a:latin typeface="Arial (Body)"/>
              </a:rPr>
              <a:t>These exact arrays were previously deployed at Pole!</a:t>
            </a:r>
          </a:p>
          <a:p>
            <a:pPr marL="465750" lvl="1" indent="-285750"/>
            <a:endParaRPr lang="en-US" sz="1800" dirty="0">
              <a:solidFill>
                <a:schemeClr val="bg2"/>
              </a:solidFill>
              <a:latin typeface="Arial (Body)"/>
            </a:endParaRPr>
          </a:p>
          <a:p>
            <a:pPr marL="465750" lvl="1" indent="-285750"/>
            <a:r>
              <a:rPr lang="en-US" sz="1800" dirty="0">
                <a:solidFill>
                  <a:schemeClr val="bg2"/>
                </a:solidFill>
                <a:latin typeface="Arial (Body)"/>
              </a:rPr>
              <a:t>512 optically coupled TESs.</a:t>
            </a:r>
          </a:p>
          <a:p>
            <a:pPr marL="465750" lvl="1" indent="-285750"/>
            <a:r>
              <a:rPr lang="en-US" sz="1800" b="1" dirty="0">
                <a:solidFill>
                  <a:schemeClr val="bg2"/>
                </a:solidFill>
                <a:latin typeface="Arial (Body)"/>
              </a:rPr>
              <a:t>Largest MUX factor TES demonstration for </a:t>
            </a:r>
            <a:r>
              <a:rPr lang="en-US" sz="1800" b="1" dirty="0" err="1">
                <a:solidFill>
                  <a:schemeClr val="bg2"/>
                </a:solidFill>
                <a:latin typeface="Arial (Body)"/>
              </a:rPr>
              <a:t>uMUX</a:t>
            </a:r>
            <a:r>
              <a:rPr lang="en-US" sz="1800" b="1" dirty="0">
                <a:solidFill>
                  <a:schemeClr val="bg2"/>
                </a:solidFill>
                <a:latin typeface="Arial (Body)"/>
              </a:rPr>
              <a:t> to date – </a:t>
            </a:r>
            <a:r>
              <a:rPr lang="en-US" sz="1800" b="1" i="1" dirty="0">
                <a:solidFill>
                  <a:schemeClr val="bg2"/>
                </a:solidFill>
                <a:latin typeface="Arial (Body)"/>
              </a:rPr>
              <a:t>on sky!</a:t>
            </a:r>
          </a:p>
          <a:p>
            <a:pPr marL="465750" lvl="1" indent="-285750"/>
            <a:r>
              <a:rPr lang="en-US" sz="1800" dirty="0">
                <a:solidFill>
                  <a:schemeClr val="bg2"/>
                </a:solidFill>
                <a:latin typeface="Arial (Body)"/>
              </a:rPr>
              <a:t>Ideal platform to study </a:t>
            </a:r>
            <a:r>
              <a:rPr lang="en-US" sz="1800" dirty="0" err="1">
                <a:solidFill>
                  <a:schemeClr val="bg2"/>
                </a:solidFill>
                <a:latin typeface="Arial (Body)"/>
              </a:rPr>
              <a:t>SMuRF</a:t>
            </a:r>
            <a:r>
              <a:rPr lang="en-US" sz="1800" dirty="0">
                <a:solidFill>
                  <a:schemeClr val="bg2"/>
                </a:solidFill>
                <a:latin typeface="Arial (Body)"/>
              </a:rPr>
              <a:t> performance and systematics.</a:t>
            </a:r>
          </a:p>
          <a:p>
            <a:pPr marL="789750" lvl="2" indent="-285750"/>
            <a:endParaRPr lang="en-US" sz="1800" dirty="0">
              <a:solidFill>
                <a:schemeClr val="bg2"/>
              </a:solidFill>
              <a:latin typeface="Arial (Body)"/>
            </a:endParaRPr>
          </a:p>
          <a:p>
            <a:pPr marL="465750" lvl="1" indent="-285750"/>
            <a:endParaRPr lang="en-US" sz="1800" dirty="0">
              <a:solidFill>
                <a:schemeClr val="bg2"/>
              </a:solidFill>
              <a:latin typeface="Arial (Body)"/>
            </a:endParaRPr>
          </a:p>
          <a:p>
            <a:pPr lvl="1" indent="0">
              <a:buNone/>
            </a:pPr>
            <a:endParaRPr lang="en-US" sz="1800" dirty="0">
              <a:solidFill>
                <a:schemeClr val="bg2"/>
              </a:solidFill>
              <a:latin typeface="Arial (Body)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A76587-DF52-4951-BBFD-991FA1DAE951}"/>
              </a:ext>
            </a:extLst>
          </p:cNvPr>
          <p:cNvSpPr/>
          <p:nvPr/>
        </p:nvSpPr>
        <p:spPr>
          <a:xfrm>
            <a:off x="627710" y="3131676"/>
            <a:ext cx="3629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>
                <a:solidFill>
                  <a:srgbClr val="7030A0"/>
                </a:solidFill>
              </a:rPr>
              <a:t>Kernasovskiy</a:t>
            </a:r>
            <a:r>
              <a:rPr lang="en-US" sz="1400" i="1" dirty="0">
                <a:solidFill>
                  <a:srgbClr val="7030A0"/>
                </a:solidFill>
              </a:rPr>
              <a:t> et al, Proc. SPIE 8452 (2012)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AC576D-59AB-4693-8AE8-4761FF09C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87" r="18940" b="40116"/>
          <a:stretch/>
        </p:blipFill>
        <p:spPr>
          <a:xfrm>
            <a:off x="4427984" y="1268760"/>
            <a:ext cx="4320480" cy="5040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777163-0098-4304-87E3-8771F5A91F9F}"/>
              </a:ext>
            </a:extLst>
          </p:cNvPr>
          <p:cNvSpPr txBox="1"/>
          <p:nvPr/>
        </p:nvSpPr>
        <p:spPr>
          <a:xfrm>
            <a:off x="4503606" y="1349633"/>
            <a:ext cx="2660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At Pole now for engineering run on sky in the Keck Array mount!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441CEA-291C-4E0F-B73A-35942D68D39E}"/>
              </a:ext>
            </a:extLst>
          </p:cNvPr>
          <p:cNvCxnSpPr/>
          <p:nvPr/>
        </p:nvCxnSpPr>
        <p:spPr>
          <a:xfrm flipH="1">
            <a:off x="7051517" y="3581127"/>
            <a:ext cx="288032" cy="422756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4A41172-DB50-4742-8EC3-434F48A51CF7}"/>
              </a:ext>
            </a:extLst>
          </p:cNvPr>
          <p:cNvSpPr txBox="1"/>
          <p:nvPr/>
        </p:nvSpPr>
        <p:spPr>
          <a:xfrm>
            <a:off x="6340501" y="3233807"/>
            <a:ext cx="2361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Edward Young, Postdoc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E204306-F635-4A9A-9DED-CD6D4AC7817B}"/>
              </a:ext>
            </a:extLst>
          </p:cNvPr>
          <p:cNvCxnSpPr>
            <a:cxnSpLocks/>
          </p:cNvCxnSpPr>
          <p:nvPr/>
        </p:nvCxnSpPr>
        <p:spPr>
          <a:xfrm flipH="1">
            <a:off x="7385600" y="4919682"/>
            <a:ext cx="167348" cy="292153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15DC7C5-E347-4767-B2EB-E8A459263064}"/>
              </a:ext>
            </a:extLst>
          </p:cNvPr>
          <p:cNvSpPr txBox="1"/>
          <p:nvPr/>
        </p:nvSpPr>
        <p:spPr>
          <a:xfrm>
            <a:off x="7445003" y="4581128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Camera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84E30E-750C-46E8-B0F0-3173FB234A55}"/>
              </a:ext>
            </a:extLst>
          </p:cNvPr>
          <p:cNvSpPr txBox="1"/>
          <p:nvPr/>
        </p:nvSpPr>
        <p:spPr>
          <a:xfrm>
            <a:off x="4359591" y="6382151"/>
            <a:ext cx="4388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u="sng" dirty="0">
                <a:solidFill>
                  <a:srgbClr val="000000"/>
                </a:solidFill>
              </a:rPr>
              <a:t>Not shown</a:t>
            </a:r>
            <a:r>
              <a:rPr lang="en-US" sz="1000" dirty="0">
                <a:solidFill>
                  <a:srgbClr val="000000"/>
                </a:solidFill>
              </a:rPr>
              <a:t>: </a:t>
            </a:r>
            <a:r>
              <a:rPr lang="en-US" sz="1000" dirty="0" err="1">
                <a:solidFill>
                  <a:srgbClr val="000000"/>
                </a:solidFill>
              </a:rPr>
              <a:t>Cyndia</a:t>
            </a:r>
            <a:r>
              <a:rPr lang="en-US" sz="1000" dirty="0">
                <a:solidFill>
                  <a:srgbClr val="000000"/>
                </a:solidFill>
              </a:rPr>
              <a:t> Yu, Joe Frisch, Ari Cukierman, Denis </a:t>
            </a:r>
            <a:r>
              <a:rPr lang="en-US" sz="1000" dirty="0" err="1">
                <a:solidFill>
                  <a:srgbClr val="000000"/>
                </a:solidFill>
              </a:rPr>
              <a:t>Barkats</a:t>
            </a:r>
            <a:r>
              <a:rPr lang="en-US" sz="1000" dirty="0">
                <a:solidFill>
                  <a:srgbClr val="000000"/>
                </a:solidFill>
              </a:rPr>
              <a:t>, Marion Dierickx, Tyler St. Germaine, Dan Van Winkle, Mitch </a:t>
            </a:r>
            <a:r>
              <a:rPr lang="en-US" sz="1000" dirty="0" err="1">
                <a:solidFill>
                  <a:srgbClr val="000000"/>
                </a:solidFill>
              </a:rPr>
              <a:t>D’Ewart</a:t>
            </a:r>
            <a:r>
              <a:rPr lang="en-US" sz="1000" dirty="0">
                <a:solidFill>
                  <a:srgbClr val="000000"/>
                </a:solidFill>
              </a:rPr>
              <a:t>, +More!</a:t>
            </a:r>
          </a:p>
        </p:txBody>
      </p:sp>
    </p:spTree>
    <p:extLst>
      <p:ext uri="{BB962C8B-B14F-4D97-AF65-F5344CB8AC3E}">
        <p14:creationId xmlns:p14="http://schemas.microsoft.com/office/powerpoint/2010/main" val="2632244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A680A-C2AB-4FC2-B362-1656EEB0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DA79D-1263-47D1-9219-AD3CE83D6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72FEB-97D4-46C4-AEAD-068A35BB00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" y="1387814"/>
            <a:ext cx="4499992" cy="5065522"/>
          </a:xfrm>
        </p:spPr>
        <p:txBody>
          <a:bodyPr>
            <a:normAutofit fontScale="92500" lnSpcReduction="10000"/>
          </a:bodyPr>
          <a:lstStyle/>
          <a:p>
            <a:pPr marL="465750" lvl="1" indent="-285750"/>
            <a:r>
              <a:rPr lang="en-US" sz="1800" dirty="0"/>
              <a:t>Compact, well engineered solution for reading out modern CMB detectors</a:t>
            </a:r>
          </a:p>
          <a:p>
            <a:pPr marL="465750" lvl="1" indent="-285750"/>
            <a:r>
              <a:rPr lang="en-US" sz="1800" dirty="0"/>
              <a:t>On track to multiplex 2000 channels/4GHz (cold &amp; warm)</a:t>
            </a:r>
          </a:p>
          <a:p>
            <a:pPr marL="789750" lvl="2" indent="-285750"/>
            <a:r>
              <a:rPr lang="en-US" sz="1800" i="1" dirty="0"/>
              <a:t>1000 MUX factor NIST/</a:t>
            </a:r>
            <a:r>
              <a:rPr lang="en-US" sz="1800" i="1" dirty="0" err="1"/>
              <a:t>SMuRF</a:t>
            </a:r>
            <a:r>
              <a:rPr lang="en-US" sz="1800" i="1" dirty="0"/>
              <a:t> demonstration in progress!</a:t>
            </a:r>
          </a:p>
          <a:p>
            <a:pPr marL="465750" lvl="1" indent="-285750"/>
            <a:r>
              <a:rPr lang="en-US" sz="1800" dirty="0"/>
              <a:t>Applications for </a:t>
            </a:r>
            <a:r>
              <a:rPr lang="en-US" sz="1800" dirty="0" err="1"/>
              <a:t>SMuRF</a:t>
            </a:r>
            <a:endParaRPr lang="en-US" sz="1800" dirty="0"/>
          </a:p>
          <a:p>
            <a:pPr marL="789750" lvl="2" indent="-285750"/>
            <a:r>
              <a:rPr lang="en-US" sz="1800" dirty="0"/>
              <a:t>CMB</a:t>
            </a:r>
          </a:p>
          <a:p>
            <a:pPr marL="1113750" lvl="3" indent="-285750"/>
            <a:r>
              <a:rPr lang="en-US" sz="1800" dirty="0"/>
              <a:t>BICEP Array</a:t>
            </a:r>
          </a:p>
          <a:p>
            <a:pPr marL="1113750" lvl="3" indent="-285750"/>
            <a:r>
              <a:rPr lang="en-US" sz="1800" dirty="0"/>
              <a:t>Simons Observatory</a:t>
            </a:r>
          </a:p>
          <a:p>
            <a:pPr marL="1113750" lvl="3" indent="-285750"/>
            <a:r>
              <a:rPr lang="en-US" sz="1800" dirty="0"/>
              <a:t>Ali-CPT</a:t>
            </a:r>
          </a:p>
          <a:p>
            <a:pPr marL="789750" lvl="2" indent="-285750"/>
            <a:r>
              <a:rPr lang="en-US" sz="1800" dirty="0"/>
              <a:t>X-Ray</a:t>
            </a:r>
          </a:p>
          <a:p>
            <a:pPr marL="1113750" lvl="3" indent="-285750"/>
            <a:r>
              <a:rPr lang="en-US" sz="1800" dirty="0"/>
              <a:t>LCLS-II </a:t>
            </a:r>
          </a:p>
          <a:p>
            <a:pPr marL="789750" lvl="2" indent="-285750"/>
            <a:r>
              <a:rPr lang="en-US" sz="1800" dirty="0"/>
              <a:t>You?</a:t>
            </a:r>
          </a:p>
          <a:p>
            <a:pPr marL="1113750" lvl="3" indent="-285750"/>
            <a:r>
              <a:rPr lang="en-US" sz="1800" dirty="0"/>
              <a:t>Not just for </a:t>
            </a:r>
            <a:r>
              <a:rPr lang="en-US" sz="1800" dirty="0" err="1"/>
              <a:t>uMUX</a:t>
            </a:r>
            <a:r>
              <a:rPr lang="en-US" sz="1800" dirty="0"/>
              <a:t> – also MKIDS, Metallic Magnetic Calorimeters, 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596A02-2525-4966-BFF8-EA135AC3D78D}"/>
              </a:ext>
            </a:extLst>
          </p:cNvPr>
          <p:cNvGrpSpPr/>
          <p:nvPr/>
        </p:nvGrpSpPr>
        <p:grpSpPr>
          <a:xfrm>
            <a:off x="4553676" y="1628800"/>
            <a:ext cx="3978764" cy="4837426"/>
            <a:chOff x="4819425" y="1642197"/>
            <a:chExt cx="4172403" cy="50728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392570-5DF8-4EC9-88FA-F185F59F8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9425" y="1642197"/>
              <a:ext cx="4172401" cy="26345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DB0C3A-C685-4DC9-8C21-8B443A6DB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9426" y="4384281"/>
              <a:ext cx="4172402" cy="233077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98D8A30-75CF-4020-B269-93D40476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12" y="1277025"/>
            <a:ext cx="1669739" cy="21519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1707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E4F3-1695-4654-AABB-52739999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C3634A-B102-45CE-A895-85963884F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8F638-05A3-4294-AFB4-2510FBED37E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36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A52FD-B2A0-4FBE-9BC1-E9DE92B82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HEMT Linearity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40DFE0-105D-4479-80EF-15E42B34A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C7C17-3BAF-464B-983E-220A1C14CE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12" y="3657600"/>
            <a:ext cx="7315200" cy="25783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3398CD-6688-4025-80B3-DE02157DC265}"/>
              </a:ext>
            </a:extLst>
          </p:cNvPr>
          <p:cNvSpPr txBox="1"/>
          <p:nvPr/>
        </p:nvSpPr>
        <p:spPr>
          <a:xfrm>
            <a:off x="1066800" y="6276482"/>
            <a:ext cx="305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High Gain, IIP3 = </a:t>
            </a:r>
            <a:r>
              <a:rPr lang="en-US" b="1" dirty="0">
                <a:solidFill>
                  <a:srgbClr val="FF0000"/>
                </a:solidFill>
              </a:rPr>
              <a:t>-44.1dBm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AFFD10-6EB8-4D00-9549-7F30AC807E2B}"/>
              </a:ext>
            </a:extLst>
          </p:cNvPr>
          <p:cNvSpPr txBox="1"/>
          <p:nvPr/>
        </p:nvSpPr>
        <p:spPr>
          <a:xfrm>
            <a:off x="5175975" y="6276482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Low Gain, IIP3 = </a:t>
            </a:r>
            <a:r>
              <a:rPr lang="en-US" b="1" dirty="0">
                <a:solidFill>
                  <a:srgbClr val="00B050"/>
                </a:solidFill>
              </a:rPr>
              <a:t>-29.5dBm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47C26D04-CA58-425A-ACDA-6ABD19FD9FD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2578356"/>
          </a:xfrm>
        </p:spPr>
        <p:txBody>
          <a:bodyPr>
            <a:normAutofit/>
          </a:bodyPr>
          <a:lstStyle/>
          <a:p>
            <a:pPr marL="465750" lvl="1" indent="-285750">
              <a:lnSpc>
                <a:spcPct val="100000"/>
              </a:lnSpc>
            </a:pPr>
            <a:r>
              <a:rPr lang="en-US" altLang="en-US" b="1" dirty="0"/>
              <a:t>HEMT </a:t>
            </a:r>
            <a:r>
              <a:rPr lang="en-US" altLang="en-US" dirty="0"/>
              <a:t>has</a:t>
            </a:r>
            <a:r>
              <a:rPr lang="en-US" altLang="en-US" b="1" dirty="0"/>
              <a:t> low noise </a:t>
            </a:r>
            <a:r>
              <a:rPr lang="en-US" altLang="en-US" dirty="0"/>
              <a:t>(-194dBm/Hz) but</a:t>
            </a:r>
            <a:r>
              <a:rPr lang="en-US" altLang="en-US" b="1" dirty="0"/>
              <a:t> poor linearity </a:t>
            </a:r>
            <a:r>
              <a:rPr lang="en-US" altLang="en-US" b="1" dirty="0">
                <a:solidFill>
                  <a:srgbClr val="FF0000"/>
                </a:solidFill>
              </a:rPr>
              <a:t>-44.1dBm input IP3</a:t>
            </a:r>
          </a:p>
          <a:p>
            <a:pPr marL="465750" lvl="1" indent="-285750">
              <a:lnSpc>
                <a:spcPct val="100000"/>
              </a:lnSpc>
            </a:pPr>
            <a:r>
              <a:rPr lang="en-US" altLang="en-US" b="1" dirty="0">
                <a:sym typeface="Wingdings" pitchFamily="2" charset="2"/>
              </a:rPr>
              <a:t>Low gain HEMT</a:t>
            </a:r>
            <a:r>
              <a:rPr lang="en-US" altLang="en-US" dirty="0">
                <a:sym typeface="Wingdings" pitchFamily="2" charset="2"/>
              </a:rPr>
              <a:t>: HEMT IP3 is limited by the output stage, so by removing one stage (out of 3 total) and get 13dB less gain, 13dB higher input IP3 and the same noise      </a:t>
            </a:r>
            <a:r>
              <a:rPr lang="en-US" altLang="en-US" b="1" dirty="0">
                <a:solidFill>
                  <a:srgbClr val="00B050"/>
                </a:solidFill>
                <a:sym typeface="Wingdings" pitchFamily="2" charset="2"/>
              </a:rPr>
              <a:t>-29.5dBm input IP3</a:t>
            </a:r>
          </a:p>
          <a:p>
            <a:pPr marL="465750" lvl="1" indent="-285750">
              <a:lnSpc>
                <a:spcPct val="100000"/>
              </a:lnSpc>
            </a:pPr>
            <a:r>
              <a:rPr lang="en-US" altLang="en-US" b="1" dirty="0">
                <a:sym typeface="Wingdings" pitchFamily="2" charset="2"/>
              </a:rPr>
              <a:t>Line tracking </a:t>
            </a:r>
            <a:r>
              <a:rPr lang="en-US" altLang="en-US" dirty="0">
                <a:sym typeface="Wingdings" pitchFamily="2" charset="2"/>
              </a:rPr>
              <a:t>reduces signal by ~15dB due to resonator dips</a:t>
            </a:r>
          </a:p>
          <a:p>
            <a:pPr marL="465750" lvl="1" indent="-285750">
              <a:lnSpc>
                <a:spcPct val="100000"/>
              </a:lnSpc>
            </a:pPr>
            <a:r>
              <a:rPr lang="en-US" altLang="en-US" dirty="0">
                <a:sym typeface="Wingdings" pitchFamily="2" charset="2"/>
              </a:rPr>
              <a:t>For 2000, -70dBm input lines, reduces to -85dBm by line tracking</a:t>
            </a:r>
          </a:p>
          <a:p>
            <a:pPr marL="789750" lvl="2" indent="-285750">
              <a:lnSpc>
                <a:spcPct val="100000"/>
              </a:lnSpc>
            </a:pPr>
            <a:r>
              <a:rPr lang="en-US" altLang="en-US" b="1" dirty="0">
                <a:sym typeface="Wingdings" pitchFamily="2" charset="2"/>
              </a:rPr>
              <a:t>Original HEMT: </a:t>
            </a:r>
            <a:r>
              <a:rPr lang="en-US" altLang="en-US" b="1" dirty="0">
                <a:solidFill>
                  <a:srgbClr val="FF0000"/>
                </a:solidFill>
                <a:sym typeface="Wingdings" pitchFamily="2" charset="2"/>
              </a:rPr>
              <a:t>83dBc/Hz</a:t>
            </a:r>
            <a:r>
              <a:rPr lang="en-US" altLang="en-US" b="1" dirty="0">
                <a:sym typeface="Wingdings" pitchFamily="2" charset="2"/>
              </a:rPr>
              <a:t> </a:t>
            </a:r>
            <a:r>
              <a:rPr lang="en-US" altLang="en-US" dirty="0">
                <a:sym typeface="Wingdings" pitchFamily="2" charset="2"/>
              </a:rPr>
              <a:t>(want total system &gt; 85dBc/Hz on receiver)</a:t>
            </a:r>
          </a:p>
          <a:p>
            <a:pPr marL="789750" lvl="2" indent="-285750">
              <a:lnSpc>
                <a:spcPct val="100000"/>
              </a:lnSpc>
            </a:pPr>
            <a:r>
              <a:rPr lang="en-US" altLang="en-US" b="1" dirty="0">
                <a:sym typeface="Wingdings" pitchFamily="2" charset="2"/>
              </a:rPr>
              <a:t>Low gain HEMT: </a:t>
            </a:r>
            <a:r>
              <a:rPr lang="en-US" altLang="en-US" b="1" dirty="0">
                <a:solidFill>
                  <a:srgbClr val="00B050"/>
                </a:solidFill>
                <a:sym typeface="Wingdings" pitchFamily="2" charset="2"/>
              </a:rPr>
              <a:t>113dBc/Hz </a:t>
            </a:r>
            <a:r>
              <a:rPr lang="en-US" altLang="en-US" dirty="0">
                <a:sym typeface="Wingdings" pitchFamily="2" charset="2"/>
              </a:rPr>
              <a:t>– no longer limiting!</a:t>
            </a:r>
          </a:p>
        </p:txBody>
      </p:sp>
    </p:spTree>
    <p:extLst>
      <p:ext uri="{BB962C8B-B14F-4D97-AF65-F5344CB8AC3E}">
        <p14:creationId xmlns:p14="http://schemas.microsoft.com/office/powerpoint/2010/main" val="2383501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BE531-D8B2-4656-8118-D8AED150E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Microwave SQUID Multiplexing (</a:t>
            </a:r>
            <a:r>
              <a:rPr lang="en-US" dirty="0" err="1"/>
              <a:t>uMUX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1D043E-5573-417A-8A06-2441FFB85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Shape 99">
            <a:extLst>
              <a:ext uri="{FF2B5EF4-FFF2-40B4-BE49-F238E27FC236}">
                <a16:creationId xmlns:a16="http://schemas.microsoft.com/office/drawing/2014/main" id="{5B10C448-C35A-46A1-8A25-D0E3A975BF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5609" y="1494227"/>
            <a:ext cx="5490887" cy="3446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Shape 101">
            <a:extLst>
              <a:ext uri="{FF2B5EF4-FFF2-40B4-BE49-F238E27FC236}">
                <a16:creationId xmlns:a16="http://schemas.microsoft.com/office/drawing/2014/main" id="{162C3AED-99CC-4C98-BDE7-FC60BE61A2D2}"/>
              </a:ext>
            </a:extLst>
          </p:cNvPr>
          <p:cNvGrpSpPr/>
          <p:nvPr/>
        </p:nvGrpSpPr>
        <p:grpSpPr>
          <a:xfrm>
            <a:off x="532250" y="4729176"/>
            <a:ext cx="3013359" cy="2002946"/>
            <a:chOff x="8009787" y="3611304"/>
            <a:chExt cx="4288298" cy="3260470"/>
          </a:xfrm>
        </p:grpSpPr>
        <p:pic>
          <p:nvPicPr>
            <p:cNvPr id="7" name="Shape 102">
              <a:extLst>
                <a:ext uri="{FF2B5EF4-FFF2-40B4-BE49-F238E27FC236}">
                  <a16:creationId xmlns:a16="http://schemas.microsoft.com/office/drawing/2014/main" id="{089A841E-C0EB-4B8D-982A-FFBC96C5A48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09787" y="3611304"/>
              <a:ext cx="3936131" cy="279528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" name="Shape 103">
              <a:extLst>
                <a:ext uri="{FF2B5EF4-FFF2-40B4-BE49-F238E27FC236}">
                  <a16:creationId xmlns:a16="http://schemas.microsoft.com/office/drawing/2014/main" id="{6203A14E-3617-41C6-8DFF-8A18BEA876B5}"/>
                </a:ext>
              </a:extLst>
            </p:cNvPr>
            <p:cNvCxnSpPr/>
            <p:nvPr/>
          </p:nvCxnSpPr>
          <p:spPr>
            <a:xfrm rot="10800000">
              <a:off x="11649871" y="6314113"/>
              <a:ext cx="75300" cy="266101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9" name="Shape 104">
              <a:extLst>
                <a:ext uri="{FF2B5EF4-FFF2-40B4-BE49-F238E27FC236}">
                  <a16:creationId xmlns:a16="http://schemas.microsoft.com/office/drawing/2014/main" id="{0F0EF12A-25CE-428A-AF49-F342D5956856}"/>
                </a:ext>
              </a:extLst>
            </p:cNvPr>
            <p:cNvSpPr txBox="1"/>
            <p:nvPr/>
          </p:nvSpPr>
          <p:spPr>
            <a:xfrm>
              <a:off x="11262184" y="6488674"/>
              <a:ext cx="1035901" cy="38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1300" ker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rfSQUID</a:t>
              </a:r>
              <a:endParaRPr sz="1300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Shape 105">
              <a:extLst>
                <a:ext uri="{FF2B5EF4-FFF2-40B4-BE49-F238E27FC236}">
                  <a16:creationId xmlns:a16="http://schemas.microsoft.com/office/drawing/2014/main" id="{E783B568-3C94-4956-B2E6-D47C461FB9DD}"/>
                </a:ext>
              </a:extLst>
            </p:cNvPr>
            <p:cNvSpPr txBox="1"/>
            <p:nvPr/>
          </p:nvSpPr>
          <p:spPr>
            <a:xfrm>
              <a:off x="9057204" y="6395547"/>
              <a:ext cx="1770903" cy="38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1300" kern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CPW resonator</a:t>
              </a:r>
              <a:endParaRPr sz="1300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" name="Shape 106">
              <a:extLst>
                <a:ext uri="{FF2B5EF4-FFF2-40B4-BE49-F238E27FC236}">
                  <a16:creationId xmlns:a16="http://schemas.microsoft.com/office/drawing/2014/main" id="{4D9F2E19-0A34-4F8B-9690-AE3720F549CA}"/>
                </a:ext>
              </a:extLst>
            </p:cNvPr>
            <p:cNvCxnSpPr/>
            <p:nvPr/>
          </p:nvCxnSpPr>
          <p:spPr>
            <a:xfrm rot="10800000" flipH="1">
              <a:off x="9980272" y="5862699"/>
              <a:ext cx="257401" cy="5844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12" name="Shape 107">
            <a:extLst>
              <a:ext uri="{FF2B5EF4-FFF2-40B4-BE49-F238E27FC236}">
                <a16:creationId xmlns:a16="http://schemas.microsoft.com/office/drawing/2014/main" id="{2E6ED6EC-1989-408A-B9E5-60522FCE9186}"/>
              </a:ext>
            </a:extLst>
          </p:cNvPr>
          <p:cNvSpPr txBox="1"/>
          <p:nvPr/>
        </p:nvSpPr>
        <p:spPr>
          <a:xfrm>
            <a:off x="532250" y="1196751"/>
            <a:ext cx="3088500" cy="3446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Microwave resonators to multiplex TES</a:t>
            </a:r>
            <a:endParaRPr sz="2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sz="2000" kern="0" dirty="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TES inductively couples to RF-SQUID, screen a GHz resonator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2000" kern="0" dirty="0">
              <a:solidFill>
                <a:srgbClr val="000000"/>
              </a:solidFill>
              <a:latin typeface="+mj-lt"/>
              <a:cs typeface="Calibri"/>
              <a:sym typeface="Calibri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Calibri"/>
                <a:sym typeface="Calibri"/>
              </a:rPr>
              <a:t>Signal in TES changes inductance, frequency of resonance</a:t>
            </a:r>
            <a:endParaRPr sz="2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Shape 108">
            <a:extLst>
              <a:ext uri="{FF2B5EF4-FFF2-40B4-BE49-F238E27FC236}">
                <a16:creationId xmlns:a16="http://schemas.microsoft.com/office/drawing/2014/main" id="{A66A0944-1654-4F52-9959-6DEC5DD3193C}"/>
              </a:ext>
            </a:extLst>
          </p:cNvPr>
          <p:cNvSpPr txBox="1"/>
          <p:nvPr/>
        </p:nvSpPr>
        <p:spPr>
          <a:xfrm>
            <a:off x="3325096" y="5865873"/>
            <a:ext cx="57114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-US" i="1" u="sng" kern="0" dirty="0" err="1">
                <a:solidFill>
                  <a:srgbClr val="0563C1"/>
                </a:solidFill>
                <a:highlight>
                  <a:srgbClr val="FFFFFF"/>
                </a:highlight>
                <a:cs typeface="Arial"/>
                <a:sym typeface="Arial"/>
                <a:hlinkClick r:id="rId5"/>
              </a:rPr>
              <a:t>Dober</a:t>
            </a:r>
            <a:r>
              <a:rPr lang="en-US" i="1" u="sng" kern="0" dirty="0">
                <a:solidFill>
                  <a:srgbClr val="0563C1"/>
                </a:solidFill>
                <a:highlight>
                  <a:srgbClr val="FFFFFF"/>
                </a:highlight>
                <a:cs typeface="Arial"/>
                <a:sym typeface="Arial"/>
                <a:hlinkClick r:id="rId5"/>
              </a:rPr>
              <a:t> et al., Appl. Phys. Lett. 111, 243510 (2017)</a:t>
            </a:r>
            <a:endParaRPr i="1" kern="0" dirty="0">
              <a:solidFill>
                <a:srgbClr val="9900FF"/>
              </a:solidFill>
              <a:cs typeface="Arial"/>
              <a:sym typeface="Arial"/>
            </a:endParaRPr>
          </a:p>
        </p:txBody>
      </p:sp>
      <p:sp>
        <p:nvSpPr>
          <p:cNvPr id="14" name="Shape 109">
            <a:extLst>
              <a:ext uri="{FF2B5EF4-FFF2-40B4-BE49-F238E27FC236}">
                <a16:creationId xmlns:a16="http://schemas.microsoft.com/office/drawing/2014/main" id="{C0F1AB9B-2152-4E1C-B09D-5A791FE5830C}"/>
              </a:ext>
            </a:extLst>
          </p:cNvPr>
          <p:cNvSpPr txBox="1"/>
          <p:nvPr/>
        </p:nvSpPr>
        <p:spPr>
          <a:xfrm>
            <a:off x="6033200" y="1205000"/>
            <a:ext cx="30885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i="1" kern="0">
                <a:solidFill>
                  <a:srgbClr val="000000"/>
                </a:solidFill>
                <a:cs typeface="Arial"/>
                <a:sym typeface="Arial"/>
              </a:rPr>
              <a:t>B. Mates PhD Thesis (2011)</a:t>
            </a:r>
            <a:endParaRPr i="1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5751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risch\OneDrive - SLAC National Accelerator Laboratory\Work\Detectors\cryodet_block.jpg">
            <a:extLst>
              <a:ext uri="{FF2B5EF4-FFF2-40B4-BE49-F238E27FC236}">
                <a16:creationId xmlns:a16="http://schemas.microsoft.com/office/drawing/2014/main" id="{445961B6-BD46-480F-974D-D8143542A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46" y="1268760"/>
            <a:ext cx="7100046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CEE54D-0B56-4454-AEA9-07405C49E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SMuRF</a:t>
            </a:r>
            <a:r>
              <a:rPr lang="en-US" dirty="0"/>
              <a:t> Block Diagram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68C80D-AFA2-421C-A92B-C03DB3D67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678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Effects in RF Components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180975" y="1243584"/>
            <a:ext cx="8963025" cy="5065522"/>
          </a:xfrm>
        </p:spPr>
        <p:txBody>
          <a:bodyPr>
            <a:normAutofit/>
          </a:bodyPr>
          <a:lstStyle/>
          <a:p>
            <a:pPr marL="465750" lvl="1" indent="-285750"/>
            <a:r>
              <a:rPr lang="en-US" altLang="en-US" sz="2000" b="1" dirty="0">
                <a:sym typeface="Wingdings" pitchFamily="2" charset="2"/>
              </a:rPr>
              <a:t>Linearity</a:t>
            </a:r>
            <a:r>
              <a:rPr lang="en-US" altLang="en-US" sz="2000" dirty="0">
                <a:sym typeface="Wingdings" pitchFamily="2" charset="2"/>
              </a:rPr>
              <a:t> can become limiting factor for large number of tones (microwave resonators)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329590-70E6-45DB-A56D-988CFBB76848}"/>
              </a:ext>
            </a:extLst>
          </p:cNvPr>
          <p:cNvGrpSpPr/>
          <p:nvPr/>
        </p:nvGrpSpPr>
        <p:grpSpPr>
          <a:xfrm>
            <a:off x="1691680" y="2173361"/>
            <a:ext cx="5192960" cy="1584176"/>
            <a:chOff x="1691680" y="2173361"/>
            <a:chExt cx="5192960" cy="158417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31CFFE5-E693-4E0B-A252-303F00F26804}"/>
                </a:ext>
              </a:extLst>
            </p:cNvPr>
            <p:cNvSpPr/>
            <p:nvPr/>
          </p:nvSpPr>
          <p:spPr>
            <a:xfrm>
              <a:off x="2915816" y="2173361"/>
              <a:ext cx="2744688" cy="1584176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2"/>
                  </a:solidFill>
                </a:rPr>
                <a:t>A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6743E5A-DC98-4FA6-BC32-B63D9924C1FC}"/>
                </a:ext>
              </a:extLst>
            </p:cNvPr>
            <p:cNvCxnSpPr>
              <a:endCxn id="5" idx="1"/>
            </p:cNvCxnSpPr>
            <p:nvPr/>
          </p:nvCxnSpPr>
          <p:spPr>
            <a:xfrm>
              <a:off x="1691680" y="2965449"/>
              <a:ext cx="1224136" cy="0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E8EEB75-8759-460B-BE34-F98F1FCB3293}"/>
                </a:ext>
              </a:extLst>
            </p:cNvPr>
            <p:cNvCxnSpPr/>
            <p:nvPr/>
          </p:nvCxnSpPr>
          <p:spPr>
            <a:xfrm>
              <a:off x="5660504" y="2965449"/>
              <a:ext cx="1224136" cy="0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ECB52D-7FA2-469B-8C43-CDCBEC65BDFE}"/>
                </a:ext>
              </a:extLst>
            </p:cNvPr>
            <p:cNvSpPr txBox="1"/>
            <p:nvPr/>
          </p:nvSpPr>
          <p:spPr>
            <a:xfrm>
              <a:off x="1698321" y="2626895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x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F899F10-44D6-40F7-8945-5E841E34649B}"/>
                </a:ext>
              </a:extLst>
            </p:cNvPr>
            <p:cNvSpPr txBox="1"/>
            <p:nvPr/>
          </p:nvSpPr>
          <p:spPr>
            <a:xfrm>
              <a:off x="6588998" y="2610018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y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76FC39-15E0-4C27-A83E-A7C0E8DCBDFF}"/>
              </a:ext>
            </a:extLst>
          </p:cNvPr>
          <p:cNvCxnSpPr/>
          <p:nvPr/>
        </p:nvCxnSpPr>
        <p:spPr>
          <a:xfrm flipV="1">
            <a:off x="1403648" y="4045569"/>
            <a:ext cx="0" cy="2263751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EAD23E5-49C9-4B67-AAED-0F775D1CADA2}"/>
              </a:ext>
            </a:extLst>
          </p:cNvPr>
          <p:cNvCxnSpPr/>
          <p:nvPr/>
        </p:nvCxnSpPr>
        <p:spPr>
          <a:xfrm>
            <a:off x="899592" y="5993060"/>
            <a:ext cx="4896544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1020DE5C-FE0D-4C2A-9B17-C8ABAED1EE20}"/>
              </a:ext>
            </a:extLst>
          </p:cNvPr>
          <p:cNvSpPr txBox="1"/>
          <p:nvPr/>
        </p:nvSpPr>
        <p:spPr>
          <a:xfrm>
            <a:off x="5949795" y="575474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690A6C2-B664-481A-A740-79E3FEC6D823}"/>
              </a:ext>
            </a:extLst>
          </p:cNvPr>
          <p:cNvSpPr txBox="1"/>
          <p:nvPr/>
        </p:nvSpPr>
        <p:spPr>
          <a:xfrm>
            <a:off x="1259632" y="359450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C7B3D8-593D-4936-A492-289920B4071F}"/>
              </a:ext>
            </a:extLst>
          </p:cNvPr>
          <p:cNvCxnSpPr>
            <a:cxnSpLocks/>
          </p:cNvCxnSpPr>
          <p:nvPr/>
        </p:nvCxnSpPr>
        <p:spPr>
          <a:xfrm flipV="1">
            <a:off x="1547664" y="4096091"/>
            <a:ext cx="2858578" cy="1668162"/>
          </a:xfrm>
          <a:prstGeom prst="line">
            <a:avLst/>
          </a:prstGeom>
          <a:ln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FD82D0A-1DAE-4EB6-AE2E-72ADE243192E}"/>
              </a:ext>
            </a:extLst>
          </p:cNvPr>
          <p:cNvCxnSpPr>
            <a:cxnSpLocks/>
          </p:cNvCxnSpPr>
          <p:nvPr/>
        </p:nvCxnSpPr>
        <p:spPr>
          <a:xfrm flipV="1">
            <a:off x="1547664" y="4797152"/>
            <a:ext cx="1800200" cy="1008112"/>
          </a:xfrm>
          <a:prstGeom prst="line">
            <a:avLst/>
          </a:prstGeom>
          <a:ln>
            <a:solidFill>
              <a:srgbClr val="FF0000"/>
            </a:solidFill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5" name="Arc 24">
            <a:extLst>
              <a:ext uri="{FF2B5EF4-FFF2-40B4-BE49-F238E27FC236}">
                <a16:creationId xmlns:a16="http://schemas.microsoft.com/office/drawing/2014/main" id="{8C07AFCE-0B9B-4139-A96B-AA0B4F626D1B}"/>
              </a:ext>
            </a:extLst>
          </p:cNvPr>
          <p:cNvSpPr/>
          <p:nvPr/>
        </p:nvSpPr>
        <p:spPr>
          <a:xfrm rot="19722136">
            <a:off x="2223684" y="4696213"/>
            <a:ext cx="3025865" cy="1509672"/>
          </a:xfrm>
          <a:prstGeom prst="arc">
            <a:avLst>
              <a:gd name="adj1" fmla="val 16200000"/>
              <a:gd name="adj2" fmla="val 20659630"/>
            </a:avLst>
          </a:prstGeom>
          <a:ln>
            <a:solidFill>
              <a:srgbClr val="FF0000"/>
            </a:solidFill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ontent Placeholder 4">
            <a:extLst>
              <a:ext uri="{FF2B5EF4-FFF2-40B4-BE49-F238E27FC236}">
                <a16:creationId xmlns:a16="http://schemas.microsoft.com/office/drawing/2014/main" id="{04949846-7E01-42E1-93B1-317269C34F0C}"/>
              </a:ext>
            </a:extLst>
          </p:cNvPr>
          <p:cNvSpPr txBox="1">
            <a:spLocks/>
          </p:cNvSpPr>
          <p:nvPr/>
        </p:nvSpPr>
        <p:spPr>
          <a:xfrm>
            <a:off x="5018792" y="3958321"/>
            <a:ext cx="2430282" cy="10081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1600" b="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b="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None/>
            </a:pPr>
            <a:r>
              <a:rPr lang="en-US" altLang="en-US" sz="2000" b="1" dirty="0">
                <a:solidFill>
                  <a:srgbClr val="0070C0"/>
                </a:solidFill>
                <a:sym typeface="Wingdings" pitchFamily="2" charset="2"/>
              </a:rPr>
              <a:t>Ideal A</a:t>
            </a:r>
          </a:p>
          <a:p>
            <a:pPr lvl="1" indent="0">
              <a:buNone/>
            </a:pPr>
            <a:r>
              <a:rPr lang="en-US" altLang="en-US" sz="2000" b="1" dirty="0">
                <a:solidFill>
                  <a:srgbClr val="FF0000"/>
                </a:solidFill>
                <a:sym typeface="Wingdings" pitchFamily="2" charset="2"/>
              </a:rPr>
              <a:t>Real A - Nonlinear</a:t>
            </a:r>
          </a:p>
        </p:txBody>
      </p:sp>
    </p:spTree>
    <p:extLst>
      <p:ext uri="{BB962C8B-B14F-4D97-AF65-F5344CB8AC3E}">
        <p14:creationId xmlns:p14="http://schemas.microsoft.com/office/powerpoint/2010/main" val="235866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8CF7A-9B57-4D4B-8061-B1DE56A5C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4EAB07-58D1-4E7D-B406-FFB3CC992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F76217-71B8-48A4-AEE8-9B5E89708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2743200" cy="205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691706-2D6E-493E-8B0F-D540EC68C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241" y="112723"/>
            <a:ext cx="2743200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741935-24E9-4217-AAA7-A491D14E5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362200"/>
            <a:ext cx="4572000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B32B0F-7A37-418B-BC4A-79B0874039EF}"/>
              </a:ext>
            </a:extLst>
          </p:cNvPr>
          <p:cNvSpPr txBox="1"/>
          <p:nvPr/>
        </p:nvSpPr>
        <p:spPr>
          <a:xfrm>
            <a:off x="5334000" y="2514600"/>
            <a:ext cx="1696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RF away from resonance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8A2DAB-FBC2-49DE-B784-4B05553FEAB5}"/>
              </a:ext>
            </a:extLst>
          </p:cNvPr>
          <p:cNvSpPr txBox="1"/>
          <p:nvPr/>
        </p:nvSpPr>
        <p:spPr>
          <a:xfrm>
            <a:off x="2819400" y="4051012"/>
            <a:ext cx="116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RF at resonance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2F0C27D-2FB7-4111-95E9-3BEF918B61DA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3962400" y="1143000"/>
            <a:ext cx="1371600" cy="16639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E38AE6-ABA7-4FAD-B7CB-F2DCBC4F3EEC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1219200" y="1828800"/>
            <a:ext cx="4114800" cy="978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4433EB2-77BE-4673-9F42-5F31D3A4697E}"/>
              </a:ext>
            </a:extLst>
          </p:cNvPr>
          <p:cNvCxnSpPr>
            <a:stCxn id="8" idx="1"/>
          </p:cNvCxnSpPr>
          <p:nvPr/>
        </p:nvCxnSpPr>
        <p:spPr>
          <a:xfrm flipH="1">
            <a:off x="3124200" y="2806988"/>
            <a:ext cx="2209800" cy="4696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A35C7D-4963-4C62-BFE8-E69065F5D7DF}"/>
              </a:ext>
            </a:extLst>
          </p:cNvPr>
          <p:cNvCxnSpPr/>
          <p:nvPr/>
        </p:nvCxnSpPr>
        <p:spPr>
          <a:xfrm flipH="1" flipV="1">
            <a:off x="1524000" y="1974994"/>
            <a:ext cx="1352550" cy="21017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209267-94A0-468A-8E85-3A23E357CFAD}"/>
              </a:ext>
            </a:extLst>
          </p:cNvPr>
          <p:cNvCxnSpPr>
            <a:stCxn id="9" idx="0"/>
          </p:cNvCxnSpPr>
          <p:nvPr/>
        </p:nvCxnSpPr>
        <p:spPr>
          <a:xfrm flipV="1">
            <a:off x="3400166" y="1181100"/>
            <a:ext cx="756675" cy="28699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6E86FD5-4D88-4EAE-BBB8-5F537557DA7A}"/>
              </a:ext>
            </a:extLst>
          </p:cNvPr>
          <p:cNvCxnSpPr/>
          <p:nvPr/>
        </p:nvCxnSpPr>
        <p:spPr>
          <a:xfrm flipH="1">
            <a:off x="1600200" y="4495800"/>
            <a:ext cx="1219200" cy="656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FA49C03-27B6-4267-AFCE-284F92A2DC56}"/>
              </a:ext>
            </a:extLst>
          </p:cNvPr>
          <p:cNvSpPr txBox="1"/>
          <p:nvPr/>
        </p:nvSpPr>
        <p:spPr>
          <a:xfrm>
            <a:off x="4927481" y="3475572"/>
            <a:ext cx="3810000" cy="31393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With line tracking, RF is always operating at the resonance dip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Line tracking reduces RF power, but does not decrease vector signal response to frequency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This reduces the required dynamic range of the electronics.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No effect on HEMT noise requirement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C69434-4D68-4FA1-91FA-9789865C6AA9}"/>
              </a:ext>
            </a:extLst>
          </p:cNvPr>
          <p:cNvCxnSpPr/>
          <p:nvPr/>
        </p:nvCxnSpPr>
        <p:spPr>
          <a:xfrm flipV="1">
            <a:off x="838200" y="5151845"/>
            <a:ext cx="762000" cy="258355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662AA4F-E274-449E-92C7-BF12B300B5DB}"/>
              </a:ext>
            </a:extLst>
          </p:cNvPr>
          <p:cNvCxnSpPr/>
          <p:nvPr/>
        </p:nvCxnSpPr>
        <p:spPr>
          <a:xfrm flipV="1">
            <a:off x="838200" y="3276600"/>
            <a:ext cx="2209800" cy="21336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4FC5FAD-E9F3-43DC-AAF2-B3F2D6486F8D}"/>
              </a:ext>
            </a:extLst>
          </p:cNvPr>
          <p:cNvSpPr txBox="1"/>
          <p:nvPr/>
        </p:nvSpPr>
        <p:spPr>
          <a:xfrm>
            <a:off x="257320" y="6183129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RF amplitude tracking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66893DE-AF91-489A-983A-54BD66B5D29B}"/>
              </a:ext>
            </a:extLst>
          </p:cNvPr>
          <p:cNvCxnSpPr/>
          <p:nvPr/>
        </p:nvCxnSpPr>
        <p:spPr>
          <a:xfrm flipV="1">
            <a:off x="838200" y="5281022"/>
            <a:ext cx="457200" cy="9021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F014DC3-D66E-495B-BCC8-E9957EAB81A8}"/>
              </a:ext>
            </a:extLst>
          </p:cNvPr>
          <p:cNvSpPr txBox="1"/>
          <p:nvPr/>
        </p:nvSpPr>
        <p:spPr>
          <a:xfrm>
            <a:off x="3066531" y="604462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RF amplitude not tracking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30DF55-7CDF-41FB-B28E-F5A91792A4DD}"/>
              </a:ext>
            </a:extLst>
          </p:cNvPr>
          <p:cNvCxnSpPr/>
          <p:nvPr/>
        </p:nvCxnSpPr>
        <p:spPr>
          <a:xfrm flipH="1" flipV="1">
            <a:off x="2171700" y="4191000"/>
            <a:ext cx="1409700" cy="19757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C996952-3993-4F5A-B489-48A7A1ED6D0D}"/>
              </a:ext>
            </a:extLst>
          </p:cNvPr>
          <p:cNvSpPr txBox="1"/>
          <p:nvPr/>
        </p:nvSpPr>
        <p:spPr>
          <a:xfrm>
            <a:off x="5652120" y="41701"/>
            <a:ext cx="3483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981E32"/>
                </a:solidFill>
              </a:rPr>
              <a:t>Tone Tracking</a:t>
            </a:r>
          </a:p>
        </p:txBody>
      </p:sp>
    </p:spTree>
    <p:extLst>
      <p:ext uri="{BB962C8B-B14F-4D97-AF65-F5344CB8AC3E}">
        <p14:creationId xmlns:p14="http://schemas.microsoft.com/office/powerpoint/2010/main" val="3532080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B6792-C845-4547-B3AA-95D9C89EA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IQ vs Digital IQ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B6DF90-E28A-439F-AFEE-A46ECE79D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5C5148-13D3-408B-BBBF-E5BC49B69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412776"/>
            <a:ext cx="4893745" cy="3657600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9B29272-FD93-4611-8E9B-EA152C6814F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1520" y="1635076"/>
            <a:ext cx="3696428" cy="5065522"/>
          </a:xfrm>
        </p:spPr>
        <p:txBody>
          <a:bodyPr>
            <a:normAutofit/>
          </a:bodyPr>
          <a:lstStyle/>
          <a:p>
            <a:pPr marL="465750" lvl="1" indent="-285750"/>
            <a:r>
              <a:rPr lang="en-US" sz="1800" dirty="0"/>
              <a:t>Analog IQ used in many systems</a:t>
            </a:r>
          </a:p>
          <a:p>
            <a:pPr marL="789750" lvl="2" indent="-285750"/>
            <a:r>
              <a:rPr lang="en-US" sz="1800" dirty="0"/>
              <a:t>Requires continuous calibration of IQ mixer to reject out of band signals</a:t>
            </a:r>
          </a:p>
          <a:p>
            <a:pPr marL="789750" lvl="2" indent="-285750"/>
            <a:endParaRPr lang="en-US" sz="1800" dirty="0"/>
          </a:p>
          <a:p>
            <a:pPr marL="465750" lvl="1" indent="-285750"/>
            <a:r>
              <a:rPr lang="en-US" sz="1800" dirty="0"/>
              <a:t>Digital IQ used by </a:t>
            </a:r>
            <a:r>
              <a:rPr lang="en-US" sz="1800" dirty="0" err="1"/>
              <a:t>SMuRF</a:t>
            </a:r>
            <a:endParaRPr lang="en-US" sz="1800" dirty="0"/>
          </a:p>
          <a:p>
            <a:pPr marL="789750" lvl="2" indent="-285750"/>
            <a:r>
              <a:rPr lang="en-US" sz="1800" dirty="0"/>
              <a:t>Eliminate calibration complexity</a:t>
            </a:r>
          </a:p>
          <a:p>
            <a:pPr lvl="2" indent="0">
              <a:buNone/>
            </a:pPr>
            <a:endParaRPr lang="en-US" sz="1800" dirty="0"/>
          </a:p>
          <a:p>
            <a:pPr marL="465750" lvl="1" indent="-28575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42185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9B547-1540-421A-B07B-595F66343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 Common Carrier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750055-A546-4935-B509-AF4A3BFF3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4" name="Picture 3" descr="C:\Users\frisch\Box Sync\Work\Common_platform\Pictures\Carrier_small.jpg">
            <a:extLst>
              <a:ext uri="{FF2B5EF4-FFF2-40B4-BE49-F238E27FC236}">
                <a16:creationId xmlns:a16="http://schemas.microsoft.com/office/drawing/2014/main" id="{3A10BCB6-2C82-4BB2-B790-DE1E1358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53" y="1295400"/>
            <a:ext cx="505932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845BF3-6CE3-4C35-927D-C91B4C489219}"/>
              </a:ext>
            </a:extLst>
          </p:cNvPr>
          <p:cNvSpPr txBox="1"/>
          <p:nvPr/>
        </p:nvSpPr>
        <p:spPr>
          <a:xfrm>
            <a:off x="6355417" y="631825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FPGA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D953F6-091A-4F00-B7CC-503F4D7ED6D2}"/>
              </a:ext>
            </a:extLst>
          </p:cNvPr>
          <p:cNvCxnSpPr>
            <a:stCxn id="15" idx="0"/>
          </p:cNvCxnSpPr>
          <p:nvPr/>
        </p:nvCxnSpPr>
        <p:spPr>
          <a:xfrm flipV="1">
            <a:off x="6761939" y="5029200"/>
            <a:ext cx="172261" cy="1289051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44DB53-945C-4F34-9F17-054078B3B236}"/>
              </a:ext>
            </a:extLst>
          </p:cNvPr>
          <p:cNvSpPr txBox="1"/>
          <p:nvPr/>
        </p:nvSpPr>
        <p:spPr>
          <a:xfrm>
            <a:off x="7467600" y="6318251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DRAM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0716DC-0D0A-4C52-BB9F-05F0B4380269}"/>
              </a:ext>
            </a:extLst>
          </p:cNvPr>
          <p:cNvCxnSpPr>
            <a:stCxn id="17" idx="0"/>
          </p:cNvCxnSpPr>
          <p:nvPr/>
        </p:nvCxnSpPr>
        <p:spPr>
          <a:xfrm flipH="1" flipV="1">
            <a:off x="7772400" y="5181601"/>
            <a:ext cx="127370" cy="113665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E32503B-7823-4A3E-86B4-7725A2FBC076}"/>
              </a:ext>
            </a:extLst>
          </p:cNvPr>
          <p:cNvSpPr txBox="1"/>
          <p:nvPr/>
        </p:nvSpPr>
        <p:spPr>
          <a:xfrm>
            <a:off x="4114800" y="5951021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Backplane connector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9288A6-A8A8-4673-97D1-B4FAE44330E2}"/>
              </a:ext>
            </a:extLst>
          </p:cNvPr>
          <p:cNvCxnSpPr>
            <a:cxnSpLocks/>
          </p:cNvCxnSpPr>
          <p:nvPr/>
        </p:nvCxnSpPr>
        <p:spPr>
          <a:xfrm flipV="1">
            <a:off x="5400269" y="5673726"/>
            <a:ext cx="467131" cy="644525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1E82D090-FAA7-40ED-8966-6BEF616C7E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8918" y="1243584"/>
            <a:ext cx="3484814" cy="5065522"/>
          </a:xfrm>
        </p:spPr>
        <p:txBody>
          <a:bodyPr>
            <a:normAutofit/>
          </a:bodyPr>
          <a:lstStyle/>
          <a:p>
            <a:pPr marL="465750" lvl="1" indent="-285750"/>
            <a:r>
              <a:rPr lang="en-US" sz="1800" dirty="0"/>
              <a:t>FPGA</a:t>
            </a:r>
          </a:p>
          <a:p>
            <a:pPr marL="789750" lvl="2" indent="-285750"/>
            <a:r>
              <a:rPr lang="en-US" sz="1800" dirty="0"/>
              <a:t>Existing: Xilinx </a:t>
            </a:r>
            <a:r>
              <a:rPr lang="en-US" sz="1800" dirty="0" err="1"/>
              <a:t>Kintex</a:t>
            </a:r>
            <a:r>
              <a:rPr lang="en-US" sz="1800" dirty="0"/>
              <a:t> </a:t>
            </a:r>
            <a:r>
              <a:rPr lang="en-US" sz="1800" dirty="0" err="1"/>
              <a:t>Ultrascale</a:t>
            </a:r>
            <a:r>
              <a:rPr lang="en-US" sz="1800" dirty="0"/>
              <a:t> KU060</a:t>
            </a:r>
          </a:p>
          <a:p>
            <a:pPr marL="789750" lvl="2" indent="-285750"/>
            <a:r>
              <a:rPr lang="en-US" sz="1800" dirty="0"/>
              <a:t>Upgrade </a:t>
            </a:r>
            <a:r>
              <a:rPr lang="en-US" sz="1800" dirty="0" err="1"/>
              <a:t>Kintex</a:t>
            </a:r>
            <a:r>
              <a:rPr lang="en-US" sz="1800" dirty="0"/>
              <a:t> </a:t>
            </a:r>
            <a:r>
              <a:rPr lang="en-US" sz="1800" dirty="0" err="1"/>
              <a:t>Ultrasclae</a:t>
            </a:r>
            <a:r>
              <a:rPr lang="en-US" sz="1800" dirty="0"/>
              <a:t>+ KU15P</a:t>
            </a:r>
          </a:p>
          <a:p>
            <a:pPr marL="465750" lvl="1" indent="-285750"/>
            <a:r>
              <a:rPr lang="en-US" sz="1800" dirty="0"/>
              <a:t>8GB DRAM</a:t>
            </a:r>
          </a:p>
          <a:p>
            <a:pPr marL="465750" lvl="1" indent="-285750"/>
            <a:r>
              <a:rPr lang="en-US" sz="1800" dirty="0"/>
              <a:t>10G backplane Ethernet</a:t>
            </a:r>
          </a:p>
          <a:p>
            <a:pPr marL="465750" lvl="1" indent="-285750"/>
            <a:r>
              <a:rPr lang="en-US" sz="1800" dirty="0"/>
              <a:t>Power supplies</a:t>
            </a:r>
          </a:p>
          <a:p>
            <a:pPr marL="465750" lvl="1" indent="-285750"/>
            <a:r>
              <a:rPr lang="en-US" sz="1800" dirty="0"/>
              <a:t>16x </a:t>
            </a:r>
            <a:r>
              <a:rPr lang="en-US" sz="1800" dirty="0" err="1"/>
              <a:t>bidirection</a:t>
            </a:r>
            <a:r>
              <a:rPr lang="en-US" sz="1800" dirty="0"/>
              <a:t> JESD204B links at 12.5Gbit</a:t>
            </a:r>
          </a:p>
          <a:p>
            <a:pPr marL="465750" lvl="1" indent="-285750"/>
            <a:r>
              <a:rPr lang="en-US" sz="1800" dirty="0"/>
              <a:t>ATCA compliant card</a:t>
            </a:r>
          </a:p>
        </p:txBody>
      </p:sp>
    </p:spTree>
    <p:extLst>
      <p:ext uri="{BB962C8B-B14F-4D97-AF65-F5344CB8AC3E}">
        <p14:creationId xmlns:p14="http://schemas.microsoft.com/office/powerpoint/2010/main" val="3501635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60126-B90E-4D14-A407-64136864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ATCA Crate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93813-BC15-4E56-A691-320754CDD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9" name="Picture 3" descr="C:\Users\frisch\OneDrive - SLAC National Accelerator Laboratory\Work\Detectors\Pictures\small_atca.jpg">
            <a:extLst>
              <a:ext uri="{FF2B5EF4-FFF2-40B4-BE49-F238E27FC236}">
                <a16:creationId xmlns:a16="http://schemas.microsoft.com/office/drawing/2014/main" id="{FFDC2E22-8972-4F4C-8E3D-34A900802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4572000" cy="205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C616EFA-8078-4936-AD20-BD10AC117374}"/>
              </a:ext>
            </a:extLst>
          </p:cNvPr>
          <p:cNvSpPr txBox="1">
            <a:spLocks/>
          </p:cNvSpPr>
          <p:nvPr/>
        </p:nvSpPr>
        <p:spPr>
          <a:xfrm>
            <a:off x="457200" y="3962400"/>
            <a:ext cx="8229600" cy="2754152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Font typeface="Arial" pitchFamily="34" charset="0"/>
              <a:buNone/>
              <a:defRPr sz="1600" b="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Arial" pitchFamily="34" charset="0"/>
              <a:buChar char="-"/>
              <a:defRPr sz="16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Arial" pitchFamily="34" charset="0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ATCA crates are available in a variety of configurations.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Example: 7 slot, 5U crates.</a:t>
            </a:r>
          </a:p>
          <a:p>
            <a:pPr marL="800100" lvl="1" indent="-342900"/>
            <a:r>
              <a:rPr lang="en-US" dirty="0"/>
              <a:t>1 slot for network switch, 6X </a:t>
            </a:r>
            <a:r>
              <a:rPr lang="en-US" dirty="0" err="1"/>
              <a:t>SMuRF</a:t>
            </a:r>
            <a:r>
              <a:rPr lang="en-US" dirty="0"/>
              <a:t>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Crates rated at 450W / slot. Should be OK at 5200M altitude with &lt;250W/Slot </a:t>
            </a:r>
            <a:r>
              <a:rPr lang="en-US" dirty="0" err="1"/>
              <a:t>SMuRF</a:t>
            </a:r>
            <a:r>
              <a:rPr lang="en-US" dirty="0"/>
              <a:t> load</a:t>
            </a:r>
          </a:p>
          <a:p>
            <a:pPr marL="800100" lvl="1" indent="-342900"/>
            <a:r>
              <a:rPr lang="en-US" dirty="0"/>
              <a:t>Need to test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Crate power is -48V DC to avoid hazardous voltage in cable trays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Crate includes all system management (IPMI) functions, designed for high reliability telecom use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Output of crate is 10G / 40G ethernet.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1089AF-FD99-41B9-AA62-70F980AB1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68760"/>
            <a:ext cx="4572000" cy="251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1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533EFF-513A-4F56-93DA-AA1CEABD4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80" y="1228222"/>
            <a:ext cx="5171683" cy="2777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89D8B6-6BE4-4113-8598-93423BDA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Band-Splitting and Digitizer Bandwidth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69202-F978-4C37-B998-5C03794AB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3DD15B-7EF6-4957-A915-2737DF4B8503}"/>
              </a:ext>
            </a:extLst>
          </p:cNvPr>
          <p:cNvSpPr txBox="1"/>
          <p:nvPr/>
        </p:nvSpPr>
        <p:spPr>
          <a:xfrm>
            <a:off x="1752599" y="1238440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Signals after filters to digitizers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766222-A714-4C06-A0B4-CA6D6A2D12D2}"/>
              </a:ext>
            </a:extLst>
          </p:cNvPr>
          <p:cNvSpPr txBox="1"/>
          <p:nvPr/>
        </p:nvSpPr>
        <p:spPr>
          <a:xfrm>
            <a:off x="5562600" y="140838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0dB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4FB652-72CF-49E0-8948-B16C5E73D078}"/>
              </a:ext>
            </a:extLst>
          </p:cNvPr>
          <p:cNvSpPr txBox="1"/>
          <p:nvPr/>
        </p:nvSpPr>
        <p:spPr>
          <a:xfrm>
            <a:off x="5562600" y="382981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-60dB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F863D2-3FF4-4E81-B0A0-FAE0E6AB49E1}"/>
              </a:ext>
            </a:extLst>
          </p:cNvPr>
          <p:cNvSpPr txBox="1"/>
          <p:nvPr/>
        </p:nvSpPr>
        <p:spPr>
          <a:xfrm>
            <a:off x="299544" y="4220750"/>
            <a:ext cx="212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You want this band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7071C7-D3DB-49EC-9361-25C1FDF719C2}"/>
              </a:ext>
            </a:extLst>
          </p:cNvPr>
          <p:cNvSpPr txBox="1"/>
          <p:nvPr/>
        </p:nvSpPr>
        <p:spPr>
          <a:xfrm>
            <a:off x="380999" y="4653136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Digitizer needs to correctly measure (not alias) signals leaking through filters from these bands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931A7E-5788-468A-AF42-079F441633F1}"/>
              </a:ext>
            </a:extLst>
          </p:cNvPr>
          <p:cNvSpPr txBox="1"/>
          <p:nvPr/>
        </p:nvSpPr>
        <p:spPr>
          <a:xfrm>
            <a:off x="299544" y="5445224"/>
            <a:ext cx="69172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For </a:t>
            </a:r>
            <a:r>
              <a:rPr lang="en-US" sz="1600" b="1" dirty="0" err="1">
                <a:solidFill>
                  <a:schemeClr val="bg2"/>
                </a:solidFill>
              </a:rPr>
              <a:t>SMuRF</a:t>
            </a:r>
            <a:r>
              <a:rPr lang="en-US" sz="1600" b="1" dirty="0">
                <a:solidFill>
                  <a:schemeClr val="bg2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Bandwidth = </a:t>
            </a:r>
            <a:r>
              <a:rPr lang="en-US" sz="1600" b="1" dirty="0">
                <a:solidFill>
                  <a:schemeClr val="bg2"/>
                </a:solidFill>
              </a:rPr>
              <a:t>500MHz / ADC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ADC rate =2.5Gs/s, to provide </a:t>
            </a:r>
            <a:r>
              <a:rPr lang="en-US" sz="1600" b="1" dirty="0">
                <a:solidFill>
                  <a:schemeClr val="bg2"/>
                </a:solidFill>
              </a:rPr>
              <a:t>1.25GHz </a:t>
            </a:r>
            <a:r>
              <a:rPr lang="en-US" sz="1600" b="1" dirty="0" err="1">
                <a:solidFill>
                  <a:schemeClr val="bg2"/>
                </a:solidFill>
              </a:rPr>
              <a:t>antialias</a:t>
            </a:r>
            <a:r>
              <a:rPr lang="en-US" sz="1600" b="1" dirty="0">
                <a:solidFill>
                  <a:schemeClr val="bg2"/>
                </a:solidFill>
              </a:rPr>
              <a:t> bandwidth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2.5X what you would naively expect with “perfect” (non-physical) filters.</a:t>
            </a:r>
          </a:p>
        </p:txBody>
      </p:sp>
      <p:pic>
        <p:nvPicPr>
          <p:cNvPr id="28" name="Picture 3" descr="C:\Users\frisch\Box Sync\Work\Detectors\quadraplexer.jpg">
            <a:extLst>
              <a:ext uri="{FF2B5EF4-FFF2-40B4-BE49-F238E27FC236}">
                <a16:creationId xmlns:a16="http://schemas.microsoft.com/office/drawing/2014/main" id="{D37175DA-25A0-4A38-B115-72E1A9561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83440"/>
            <a:ext cx="3657600" cy="178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203DBD-AE6A-48D7-94F5-6E6E923EB79B}"/>
              </a:ext>
            </a:extLst>
          </p:cNvPr>
          <p:cNvSpPr txBox="1"/>
          <p:nvPr/>
        </p:nvSpPr>
        <p:spPr>
          <a:xfrm>
            <a:off x="6477000" y="3684722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</a:rPr>
              <a:t>SMuRF</a:t>
            </a:r>
            <a:r>
              <a:rPr lang="en-US" dirty="0">
                <a:solidFill>
                  <a:schemeClr val="bg2"/>
                </a:solidFill>
              </a:rPr>
              <a:t> filter plots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11BC0B-66F1-46F9-8C76-7898EB0F125A}"/>
              </a:ext>
            </a:extLst>
          </p:cNvPr>
          <p:cNvSpPr txBox="1"/>
          <p:nvPr/>
        </p:nvSpPr>
        <p:spPr>
          <a:xfrm>
            <a:off x="5638798" y="467795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With sufficiently fast digitizers to process a single 4GHz block, a band select filter isn’t needed.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139DF-3853-41CB-B051-78E0648B6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225288"/>
            <a:ext cx="5175289" cy="2779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926ADA-39D0-44E8-9E94-C60E7AD73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15" y="1234709"/>
            <a:ext cx="5175289" cy="2779776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CE1D4EA-8173-4FEE-AEF0-60DC5586B309}"/>
              </a:ext>
            </a:extLst>
          </p:cNvPr>
          <p:cNvCxnSpPr>
            <a:cxnSpLocks/>
          </p:cNvCxnSpPr>
          <p:nvPr/>
        </p:nvCxnSpPr>
        <p:spPr>
          <a:xfrm flipV="1">
            <a:off x="2362199" y="3687350"/>
            <a:ext cx="1752601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8ADEA1B-12FF-4DC1-A6D0-8DD9CE0AE105}"/>
              </a:ext>
            </a:extLst>
          </p:cNvPr>
          <p:cNvCxnSpPr>
            <a:cxnSpLocks/>
          </p:cNvCxnSpPr>
          <p:nvPr/>
        </p:nvCxnSpPr>
        <p:spPr>
          <a:xfrm flipV="1">
            <a:off x="2362199" y="3534951"/>
            <a:ext cx="609601" cy="1142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3788FA-9DF2-4FA0-8925-A9D5E837DB77}"/>
              </a:ext>
            </a:extLst>
          </p:cNvPr>
          <p:cNvCxnSpPr/>
          <p:nvPr/>
        </p:nvCxnSpPr>
        <p:spPr>
          <a:xfrm flipV="1">
            <a:off x="2209800" y="2163350"/>
            <a:ext cx="1371599" cy="2133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71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9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4144-6E62-45C8-9E63-A02CA6AE3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 Bias and Flux Ramp 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A2EF87-236E-4D53-8FA3-F9F5D958E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2A065-435A-47C0-8C9E-F37C258ED16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465750" lvl="1" indent="-285750"/>
            <a:r>
              <a:rPr lang="en-US" sz="1800" dirty="0"/>
              <a:t>TES bias noise looks like signal, so noise requirements are extremely stringent</a:t>
            </a:r>
          </a:p>
          <a:p>
            <a:pPr marL="465750" lvl="1" indent="-285750"/>
            <a:r>
              <a:rPr lang="en-US" sz="1800" dirty="0"/>
              <a:t>TES use low noise DACs on RTM card with bias resistors located on “cryostat” card close to the cryostat feedthrough</a:t>
            </a:r>
          </a:p>
          <a:p>
            <a:pPr marL="465750" lvl="1" indent="-285750"/>
            <a:r>
              <a:rPr lang="en-US" sz="1800" dirty="0"/>
              <a:t>TES need ability to send high current to “</a:t>
            </a:r>
            <a:r>
              <a:rPr lang="en-US" sz="1800" dirty="0" err="1"/>
              <a:t>delatch</a:t>
            </a:r>
            <a:r>
              <a:rPr lang="en-US" sz="1800" dirty="0"/>
              <a:t>” the TES sensors if they go hard superconducting</a:t>
            </a:r>
          </a:p>
          <a:p>
            <a:pPr marL="465750" lvl="1" indent="-285750"/>
            <a:r>
              <a:rPr lang="en-US" sz="1800" dirty="0"/>
              <a:t>Flux ramp needs to generate saw tooth with low noise, synchronized to timing system</a:t>
            </a:r>
          </a:p>
          <a:p>
            <a:pPr marL="789750" lvl="2" indent="-285750"/>
            <a:r>
              <a:rPr lang="en-US" sz="1800" dirty="0"/>
              <a:t>Noise on flux ramp sawtooth also looks like signal in demodulated flux ramp response</a:t>
            </a:r>
          </a:p>
        </p:txBody>
      </p:sp>
    </p:spTree>
    <p:extLst>
      <p:ext uri="{BB962C8B-B14F-4D97-AF65-F5344CB8AC3E}">
        <p14:creationId xmlns:p14="http://schemas.microsoft.com/office/powerpoint/2010/main" val="2204207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Firmware 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>
            <a:normAutofit/>
          </a:bodyPr>
          <a:lstStyle/>
          <a:p>
            <a:pPr marL="465750" lvl="1" indent="-285750"/>
            <a:r>
              <a:rPr lang="en-US" altLang="en-US" sz="1800" dirty="0"/>
              <a:t>Drive flux ramp</a:t>
            </a:r>
          </a:p>
          <a:p>
            <a:pPr marL="465750" lvl="1" indent="-285750"/>
            <a:r>
              <a:rPr lang="en-US" altLang="en-US" sz="1800" dirty="0">
                <a:sym typeface="Wingdings" pitchFamily="2" charset="2"/>
              </a:rPr>
              <a:t>Process ADC data into individual channels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Requires efficient algorithm to process data into frequency blocks (interleaved polyphase analysis filter bank)</a:t>
            </a:r>
          </a:p>
          <a:p>
            <a:pPr marL="465750" lvl="1" indent="-285750"/>
            <a:r>
              <a:rPr lang="en-US" altLang="en-US" sz="1800" dirty="0">
                <a:sym typeface="Wingdings" pitchFamily="2" charset="2"/>
              </a:rPr>
              <a:t>Calculate line resonance frequencies</a:t>
            </a:r>
          </a:p>
          <a:p>
            <a:pPr marL="465750" lvl="1" indent="-285750"/>
            <a:r>
              <a:rPr lang="en-US" altLang="en-US" sz="1800" dirty="0">
                <a:sym typeface="Wingdings" pitchFamily="2" charset="2"/>
              </a:rPr>
              <a:t>Measure line frequency vs flux ramp phase</a:t>
            </a:r>
          </a:p>
          <a:p>
            <a:pPr marL="465750" lvl="1" indent="-285750"/>
            <a:r>
              <a:rPr lang="en-US" altLang="en-US" sz="1800" dirty="0">
                <a:sym typeface="Wingdings" pitchFamily="2" charset="2"/>
              </a:rPr>
              <a:t>Adaptive feedback to track SQUID response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Detector response slow compared to flux ramp rate</a:t>
            </a:r>
          </a:p>
          <a:p>
            <a:pPr marL="465750" lvl="1" indent="-285750"/>
            <a:r>
              <a:rPr lang="en-US" altLang="en-US" sz="1800" dirty="0">
                <a:sym typeface="Wingdings" pitchFamily="2" charset="2"/>
              </a:rPr>
              <a:t>Synthesize tones at the tracked frequency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Requires efficient algorithm to combine tracked frequencies (interleaved polyphase synthesis filter bank)</a:t>
            </a:r>
          </a:p>
          <a:p>
            <a:pPr marL="465750" lvl="1" indent="-285750"/>
            <a:r>
              <a:rPr lang="en-US" altLang="en-US" sz="1800" dirty="0">
                <a:sym typeface="Wingdings" pitchFamily="2" charset="2"/>
              </a:rPr>
              <a:t>Decode into per-pixel flux ramp data</a:t>
            </a:r>
          </a:p>
          <a:p>
            <a:pPr marL="285750" indent="-285750"/>
            <a:endParaRPr lang="en-US" altLang="en-US" sz="18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93158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0D245-CDD1-4FCE-91AF-5C3243708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Tone Tracking Algorithm Comparison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CC4383-5CA7-4A58-A9C5-01E2D7178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23FF2A-4382-4C97-85D7-E1A4A38CF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9144000" cy="4543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2AE3AF-D8A7-4BB6-8CA4-A761C6794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65" y="1412775"/>
            <a:ext cx="9144000" cy="4543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90CE2F-28E2-4E2D-B2E1-84D211AF3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0181"/>
            <a:ext cx="91440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3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BE531-D8B2-4656-8118-D8AED150E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uMUX</a:t>
            </a:r>
            <a:r>
              <a:rPr lang="en-US" dirty="0"/>
              <a:t> Flux Ramp Modulation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1D043E-5573-417A-8A06-2441FFB85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Shape 107">
            <a:extLst>
              <a:ext uri="{FF2B5EF4-FFF2-40B4-BE49-F238E27FC236}">
                <a16:creationId xmlns:a16="http://schemas.microsoft.com/office/drawing/2014/main" id="{2E6ED6EC-1989-408A-B9E5-60522FCE9186}"/>
              </a:ext>
            </a:extLst>
          </p:cNvPr>
          <p:cNvSpPr txBox="1"/>
          <p:nvPr/>
        </p:nvSpPr>
        <p:spPr>
          <a:xfrm>
            <a:off x="532250" y="1288630"/>
            <a:ext cx="3088500" cy="295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Flux ramp modulation linearizes SQUID response, overcomes TLS noise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2000" kern="0" dirty="0">
              <a:solidFill>
                <a:srgbClr val="000000"/>
              </a:solidFill>
              <a:latin typeface="+mj-lt"/>
              <a:cs typeface="Calibri"/>
              <a:sym typeface="Calibri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Calibri"/>
                <a:sym typeface="Calibri"/>
              </a:rPr>
              <a:t>MUX factor: 1000s</a:t>
            </a:r>
            <a:endParaRPr sz="2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sz="2000" kern="0" dirty="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Signal is phase shift of modulated SQUID response</a:t>
            </a:r>
            <a:endParaRPr sz="2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Shape 108">
            <a:extLst>
              <a:ext uri="{FF2B5EF4-FFF2-40B4-BE49-F238E27FC236}">
                <a16:creationId xmlns:a16="http://schemas.microsoft.com/office/drawing/2014/main" id="{A66A0944-1654-4F52-9959-6DEC5DD3193C}"/>
              </a:ext>
            </a:extLst>
          </p:cNvPr>
          <p:cNvSpPr txBox="1"/>
          <p:nvPr/>
        </p:nvSpPr>
        <p:spPr>
          <a:xfrm>
            <a:off x="3325096" y="5865873"/>
            <a:ext cx="57114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-US" i="1" u="sng" kern="0" dirty="0" err="1">
                <a:solidFill>
                  <a:srgbClr val="0563C1"/>
                </a:solidFill>
                <a:highlight>
                  <a:srgbClr val="FFFFFF"/>
                </a:highlight>
                <a:cs typeface="Arial"/>
                <a:sym typeface="Arial"/>
                <a:hlinkClick r:id="rId2"/>
              </a:rPr>
              <a:t>Dober</a:t>
            </a:r>
            <a:r>
              <a:rPr lang="en-US" i="1" u="sng" kern="0" dirty="0">
                <a:solidFill>
                  <a:srgbClr val="0563C1"/>
                </a:solidFill>
                <a:highlight>
                  <a:srgbClr val="FFFFFF"/>
                </a:highlight>
                <a:cs typeface="Arial"/>
                <a:sym typeface="Arial"/>
                <a:hlinkClick r:id="rId2"/>
              </a:rPr>
              <a:t> et al., Appl. Phys. Lett. 111, 243510 (2017)</a:t>
            </a:r>
            <a:endParaRPr i="1" kern="0" dirty="0">
              <a:solidFill>
                <a:srgbClr val="9900FF"/>
              </a:solidFill>
              <a:cs typeface="Arial"/>
              <a:sym typeface="Arial"/>
            </a:endParaRPr>
          </a:p>
        </p:txBody>
      </p:sp>
      <p:grpSp>
        <p:nvGrpSpPr>
          <p:cNvPr id="15" name="Shape 125">
            <a:extLst>
              <a:ext uri="{FF2B5EF4-FFF2-40B4-BE49-F238E27FC236}">
                <a16:creationId xmlns:a16="http://schemas.microsoft.com/office/drawing/2014/main" id="{4058EC20-15B7-4ECA-81DE-90677BB883B7}"/>
              </a:ext>
            </a:extLst>
          </p:cNvPr>
          <p:cNvGrpSpPr/>
          <p:nvPr/>
        </p:nvGrpSpPr>
        <p:grpSpPr>
          <a:xfrm>
            <a:off x="4067944" y="1571410"/>
            <a:ext cx="4443707" cy="3225741"/>
            <a:chOff x="7745150" y="61993"/>
            <a:chExt cx="4113075" cy="3401682"/>
          </a:xfrm>
        </p:grpSpPr>
        <p:pic>
          <p:nvPicPr>
            <p:cNvPr id="16" name="Shape 126">
              <a:extLst>
                <a:ext uri="{FF2B5EF4-FFF2-40B4-BE49-F238E27FC236}">
                  <a16:creationId xmlns:a16="http://schemas.microsoft.com/office/drawing/2014/main" id="{1806A85D-91A1-4F27-886E-97FB7CA9EB5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53250" y="61993"/>
              <a:ext cx="3704975" cy="30927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Shape 127">
              <a:extLst>
                <a:ext uri="{FF2B5EF4-FFF2-40B4-BE49-F238E27FC236}">
                  <a16:creationId xmlns:a16="http://schemas.microsoft.com/office/drawing/2014/main" id="{00E85661-24F1-4C94-BBE4-12C3989AD93F}"/>
                </a:ext>
              </a:extLst>
            </p:cNvPr>
            <p:cNvSpPr txBox="1"/>
            <p:nvPr/>
          </p:nvSpPr>
          <p:spPr>
            <a:xfrm rot="16200000">
              <a:off x="7035950" y="907649"/>
              <a:ext cx="1909500" cy="4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Phase </a:t>
              </a:r>
              <a:endParaRPr dirty="0">
                <a:solidFill>
                  <a:schemeClr val="bg2"/>
                </a:solidFill>
              </a:endParaRPr>
            </a:p>
          </p:txBody>
        </p:sp>
        <p:sp>
          <p:nvSpPr>
            <p:cNvPr id="18" name="Shape 128">
              <a:extLst>
                <a:ext uri="{FF2B5EF4-FFF2-40B4-BE49-F238E27FC236}">
                  <a16:creationId xmlns:a16="http://schemas.microsoft.com/office/drawing/2014/main" id="{A45B8B42-166E-4B88-8EA1-E208C4CBB6D9}"/>
                </a:ext>
              </a:extLst>
            </p:cNvPr>
            <p:cNvSpPr txBox="1"/>
            <p:nvPr/>
          </p:nvSpPr>
          <p:spPr>
            <a:xfrm>
              <a:off x="9672900" y="2972575"/>
              <a:ext cx="1909500" cy="4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Time</a:t>
              </a:r>
              <a:endParaRPr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9" name="Shape 101">
            <a:extLst>
              <a:ext uri="{FF2B5EF4-FFF2-40B4-BE49-F238E27FC236}">
                <a16:creationId xmlns:a16="http://schemas.microsoft.com/office/drawing/2014/main" id="{FB7D824A-D7B1-4B6D-BBAD-BE139B8575EB}"/>
              </a:ext>
            </a:extLst>
          </p:cNvPr>
          <p:cNvGrpSpPr/>
          <p:nvPr/>
        </p:nvGrpSpPr>
        <p:grpSpPr>
          <a:xfrm>
            <a:off x="532250" y="4729176"/>
            <a:ext cx="3013359" cy="2002946"/>
            <a:chOff x="8009775" y="3611301"/>
            <a:chExt cx="4288292" cy="3260467"/>
          </a:xfrm>
        </p:grpSpPr>
        <p:pic>
          <p:nvPicPr>
            <p:cNvPr id="20" name="Shape 102">
              <a:extLst>
                <a:ext uri="{FF2B5EF4-FFF2-40B4-BE49-F238E27FC236}">
                  <a16:creationId xmlns:a16="http://schemas.microsoft.com/office/drawing/2014/main" id="{2E1AEA4A-D798-46ED-BFAA-0CC8BAB60CD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09775" y="3611301"/>
              <a:ext cx="3936126" cy="27952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" name="Shape 103">
              <a:extLst>
                <a:ext uri="{FF2B5EF4-FFF2-40B4-BE49-F238E27FC236}">
                  <a16:creationId xmlns:a16="http://schemas.microsoft.com/office/drawing/2014/main" id="{9430E361-2AF7-4928-89FF-809BF1CA2515}"/>
                </a:ext>
              </a:extLst>
            </p:cNvPr>
            <p:cNvCxnSpPr/>
            <p:nvPr/>
          </p:nvCxnSpPr>
          <p:spPr>
            <a:xfrm rot="10800000">
              <a:off x="11649854" y="6314108"/>
              <a:ext cx="75300" cy="2661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2" name="Shape 104">
              <a:extLst>
                <a:ext uri="{FF2B5EF4-FFF2-40B4-BE49-F238E27FC236}">
                  <a16:creationId xmlns:a16="http://schemas.microsoft.com/office/drawing/2014/main" id="{B1783BCD-1F80-4133-BC7E-41C81F723448}"/>
                </a:ext>
              </a:extLst>
            </p:cNvPr>
            <p:cNvSpPr txBox="1"/>
            <p:nvPr/>
          </p:nvSpPr>
          <p:spPr>
            <a:xfrm>
              <a:off x="11262167" y="6488668"/>
              <a:ext cx="1035900" cy="38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1300" ker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rfSQUID</a:t>
              </a:r>
              <a:endParaRPr sz="1300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Shape 105">
              <a:extLst>
                <a:ext uri="{FF2B5EF4-FFF2-40B4-BE49-F238E27FC236}">
                  <a16:creationId xmlns:a16="http://schemas.microsoft.com/office/drawing/2014/main" id="{A9EB901A-28E1-45BF-B23C-1A31D0B3C0CB}"/>
                </a:ext>
              </a:extLst>
            </p:cNvPr>
            <p:cNvSpPr txBox="1"/>
            <p:nvPr/>
          </p:nvSpPr>
          <p:spPr>
            <a:xfrm>
              <a:off x="9057190" y="6395542"/>
              <a:ext cx="1770900" cy="38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1300" kern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CPW resonator</a:t>
              </a:r>
              <a:endParaRPr sz="1300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" name="Shape 106">
              <a:extLst>
                <a:ext uri="{FF2B5EF4-FFF2-40B4-BE49-F238E27FC236}">
                  <a16:creationId xmlns:a16="http://schemas.microsoft.com/office/drawing/2014/main" id="{9BF08867-0E64-4F19-8DEE-96CEEB294D79}"/>
                </a:ext>
              </a:extLst>
            </p:cNvPr>
            <p:cNvCxnSpPr/>
            <p:nvPr/>
          </p:nvCxnSpPr>
          <p:spPr>
            <a:xfrm rot="10800000" flipH="1">
              <a:off x="9980271" y="5862699"/>
              <a:ext cx="257400" cy="5844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25" name="Shape 109">
            <a:extLst>
              <a:ext uri="{FF2B5EF4-FFF2-40B4-BE49-F238E27FC236}">
                <a16:creationId xmlns:a16="http://schemas.microsoft.com/office/drawing/2014/main" id="{5F8C7BB6-6246-478D-9DDB-CBE0214EA77E}"/>
              </a:ext>
            </a:extLst>
          </p:cNvPr>
          <p:cNvSpPr txBox="1"/>
          <p:nvPr/>
        </p:nvSpPr>
        <p:spPr>
          <a:xfrm>
            <a:off x="6033200" y="1205000"/>
            <a:ext cx="30885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i="1" kern="0">
                <a:solidFill>
                  <a:srgbClr val="000000"/>
                </a:solidFill>
                <a:cs typeface="Arial"/>
                <a:sym typeface="Arial"/>
              </a:rPr>
              <a:t>B. Mates PhD Thesis (2011)</a:t>
            </a:r>
            <a:endParaRPr i="1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50363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0D245-CDD1-4FCE-91AF-5C3243708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Tone Tracking Algorithm Comparison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CC4383-5CA7-4A58-A9C5-01E2D7178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BC6B68-2FD8-4F22-A41E-F882D4A4D5B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816" y="1412776"/>
            <a:ext cx="9140184" cy="4541528"/>
          </a:xfrm>
        </p:spPr>
      </p:pic>
    </p:spTree>
    <p:extLst>
      <p:ext uri="{BB962C8B-B14F-4D97-AF65-F5344CB8AC3E}">
        <p14:creationId xmlns:p14="http://schemas.microsoft.com/office/powerpoint/2010/main" val="3442826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74">
            <a:extLst>
              <a:ext uri="{FF2B5EF4-FFF2-40B4-BE49-F238E27FC236}">
                <a16:creationId xmlns:a16="http://schemas.microsoft.com/office/drawing/2014/main" id="{19B59B24-D7F2-4EEB-B285-42295198B13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996" y="2942786"/>
            <a:ext cx="3591646" cy="22069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75">
            <a:extLst>
              <a:ext uri="{FF2B5EF4-FFF2-40B4-BE49-F238E27FC236}">
                <a16:creationId xmlns:a16="http://schemas.microsoft.com/office/drawing/2014/main" id="{EBE08569-15CE-4E40-B0BA-B5D8FC6FFE57}"/>
              </a:ext>
            </a:extLst>
          </p:cNvPr>
          <p:cNvSpPr txBox="1"/>
          <p:nvPr/>
        </p:nvSpPr>
        <p:spPr>
          <a:xfrm>
            <a:off x="858168" y="3452610"/>
            <a:ext cx="1650000" cy="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Same, but with offline Hilbert demod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89433A-6EEB-499D-BC7F-9669A4BA6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Tone Tracking – Low Frequency Phase Noise Rejection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A9D0C-3572-416F-ACE2-15C1D4137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064303F-593D-4746-90C2-64643C48902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>
            <a:normAutofit/>
          </a:bodyPr>
          <a:lstStyle/>
          <a:p>
            <a:pPr marL="465750" lvl="1" indent="-285750"/>
            <a:r>
              <a:rPr lang="en-US" altLang="en-US" sz="1800" dirty="0">
                <a:sym typeface="Wingdings" pitchFamily="2" charset="2"/>
              </a:rPr>
              <a:t>Low frequency phase shifts go into DC offset term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Temperature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Microphonics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1D4766-2337-40F1-93D7-88B975D89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27" y="2348753"/>
            <a:ext cx="5899707" cy="3649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9D9F31-7727-4229-A842-7FCB40B02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98" y="2694315"/>
            <a:ext cx="5623494" cy="3459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AD5C6D-E600-4A0E-B73F-56C4E08D1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6891" y="2986143"/>
            <a:ext cx="5623495" cy="346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3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6E65C-CDDE-4CF7-8487-EA97A3FDA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Tone Tracking Power Reduction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40D9A9-723C-49AA-AAD8-C7E5E4726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Shape 146">
            <a:extLst>
              <a:ext uri="{FF2B5EF4-FFF2-40B4-BE49-F238E27FC236}">
                <a16:creationId xmlns:a16="http://schemas.microsoft.com/office/drawing/2014/main" id="{388690B5-F972-4AED-8549-A7A8FDB14A5C}"/>
              </a:ext>
            </a:extLst>
          </p:cNvPr>
          <p:cNvSpPr/>
          <p:nvPr/>
        </p:nvSpPr>
        <p:spPr>
          <a:xfrm>
            <a:off x="4956757" y="5949280"/>
            <a:ext cx="4114799" cy="2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i="1" kern="0" dirty="0" err="1">
                <a:solidFill>
                  <a:srgbClr val="9900FF"/>
                </a:solidFill>
                <a:cs typeface="Arial"/>
                <a:sym typeface="Arial"/>
              </a:rPr>
              <a:t>Kernasovskiy</a:t>
            </a:r>
            <a:r>
              <a:rPr lang="en-US" i="1" kern="0" dirty="0">
                <a:solidFill>
                  <a:srgbClr val="9900FF"/>
                </a:solidFill>
                <a:cs typeface="Arial"/>
                <a:sym typeface="Arial"/>
              </a:rPr>
              <a:t> et al (2018)</a:t>
            </a:r>
            <a:endParaRPr i="1" kern="0" dirty="0">
              <a:solidFill>
                <a:srgbClr val="9900FF"/>
              </a:solidFill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200" u="sng" kern="0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https://arxiv.org/abs/1805.08363</a:t>
            </a:r>
            <a:endParaRPr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Shape 147">
            <a:extLst>
              <a:ext uri="{FF2B5EF4-FFF2-40B4-BE49-F238E27FC236}">
                <a16:creationId xmlns:a16="http://schemas.microsoft.com/office/drawing/2014/main" id="{7EF9AB6C-5F52-4257-8181-E833DA9E09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9819"/>
          <a:stretch/>
        </p:blipFill>
        <p:spPr>
          <a:xfrm>
            <a:off x="411968" y="2557941"/>
            <a:ext cx="3889077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29FD735-7B0E-4953-86E1-DB2A0323D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3"/>
            <a:ext cx="8363271" cy="1105297"/>
          </a:xfrm>
        </p:spPr>
        <p:txBody>
          <a:bodyPr>
            <a:normAutofit/>
          </a:bodyPr>
          <a:lstStyle/>
          <a:p>
            <a:pPr marL="465750" lvl="1" indent="-285750">
              <a:lnSpc>
                <a:spcPct val="100000"/>
              </a:lnSpc>
            </a:pPr>
            <a:r>
              <a:rPr lang="en-US" sz="1800" dirty="0">
                <a:latin typeface="+mj-lt"/>
              </a:rPr>
              <a:t>Dynamically track resonance dips to reduce power in HEMT an additional 10-15 dB without degrading signal to noise</a:t>
            </a:r>
          </a:p>
          <a:p>
            <a:pPr marL="465750" lvl="1" indent="-285750">
              <a:lnSpc>
                <a:spcPct val="100000"/>
              </a:lnSpc>
            </a:pPr>
            <a:r>
              <a:rPr lang="en-US" sz="1800" dirty="0">
                <a:solidFill>
                  <a:srgbClr val="00B050"/>
                </a:solidFill>
                <a:latin typeface="+mj-lt"/>
              </a:rPr>
              <a:t>Reduces dynamic range requirements for the electronics</a:t>
            </a:r>
          </a:p>
          <a:p>
            <a:pPr marL="465750" lvl="1" indent="-285750">
              <a:lnSpc>
                <a:spcPct val="100000"/>
              </a:lnSpc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BBD88-D1EE-41B4-BE59-C4E796F57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395" y="2633703"/>
            <a:ext cx="4067944" cy="29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66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BE531-D8B2-4656-8118-D8AED150E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uMUX</a:t>
            </a:r>
            <a:r>
              <a:rPr lang="en-US" dirty="0"/>
              <a:t> Flux Ramp Modulation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1D043E-5573-417A-8A06-2441FFB85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6AED7B-0F78-4410-A88F-C2332428D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144000" cy="52824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A9D7AB-BB8B-4707-BFBE-D9FFAD237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752"/>
            <a:ext cx="9144000" cy="528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9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SMuRF</a:t>
            </a:r>
            <a:r>
              <a:rPr lang="en-US" dirty="0"/>
              <a:t> Readout for </a:t>
            </a:r>
            <a:r>
              <a:rPr lang="en-US" dirty="0" err="1"/>
              <a:t>uMUX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2" descr="C:\Users\frisch\Dropbox\Work\Detectors\System1.jpg">
            <a:extLst>
              <a:ext uri="{FF2B5EF4-FFF2-40B4-BE49-F238E27FC236}">
                <a16:creationId xmlns:a16="http://schemas.microsoft.com/office/drawing/2014/main" id="{79660484-AB0D-4BB2-937E-27E88526F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56053"/>
            <a:ext cx="429886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50ABCB0-FA02-47B0-B044-78266D6A03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7504" y="1387814"/>
            <a:ext cx="4339207" cy="5065522"/>
          </a:xfrm>
        </p:spPr>
        <p:txBody>
          <a:bodyPr>
            <a:normAutofit/>
          </a:bodyPr>
          <a:lstStyle/>
          <a:p>
            <a:pPr marL="465750" lvl="1" indent="-285750"/>
            <a:r>
              <a:rPr lang="en-US" altLang="en-US" sz="1800" b="1" dirty="0">
                <a:sym typeface="Wingdings" pitchFamily="2" charset="2"/>
              </a:rPr>
              <a:t>Everything</a:t>
            </a:r>
            <a:r>
              <a:rPr lang="en-US" altLang="en-US" sz="1800" dirty="0">
                <a:sym typeface="Wingdings" pitchFamily="2" charset="2"/>
              </a:rPr>
              <a:t> </a:t>
            </a:r>
            <a:r>
              <a:rPr lang="en-US" altLang="en-US" sz="1800" b="1" dirty="0">
                <a:sym typeface="Wingdings" pitchFamily="2" charset="2"/>
              </a:rPr>
              <a:t>except</a:t>
            </a:r>
            <a:r>
              <a:rPr lang="en-US" altLang="en-US" sz="1800" dirty="0">
                <a:sym typeface="Wingdings" pitchFamily="2" charset="2"/>
              </a:rPr>
              <a:t> </a:t>
            </a:r>
            <a:r>
              <a:rPr lang="en-US" altLang="en-US" sz="1800" b="1" dirty="0">
                <a:sym typeface="Wingdings" pitchFamily="2" charset="2"/>
              </a:rPr>
              <a:t>cryogenic system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Generate a set of tones to excite micro-resonators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Detect phase shifts due to resonator frequency changes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Drive flux ramp, provide TES biases</a:t>
            </a:r>
          </a:p>
          <a:p>
            <a:pPr marL="465750" lvl="1" indent="-285750"/>
            <a:r>
              <a:rPr lang="en-US" altLang="en-US" sz="1800" b="1" dirty="0">
                <a:sym typeface="Wingdings" pitchFamily="2" charset="2"/>
              </a:rPr>
              <a:t>Technical challenges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Dynamic range</a:t>
            </a:r>
          </a:p>
          <a:p>
            <a:pPr marL="1113750" lvl="3" indent="-285750"/>
            <a:r>
              <a:rPr lang="en-US" altLang="en-US" sz="1800" dirty="0">
                <a:sym typeface="Wingdings" pitchFamily="2" charset="2"/>
              </a:rPr>
              <a:t>Noise</a:t>
            </a:r>
          </a:p>
          <a:p>
            <a:pPr marL="1113750" lvl="3" indent="-285750"/>
            <a:r>
              <a:rPr lang="en-US" altLang="en-US" sz="1800" dirty="0">
                <a:sym typeface="Wingdings" pitchFamily="2" charset="2"/>
              </a:rPr>
              <a:t>Linearity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Wide bandwidth</a:t>
            </a:r>
          </a:p>
          <a:p>
            <a:pPr marL="789750" lvl="2" indent="-285750"/>
            <a:r>
              <a:rPr lang="en-US" altLang="en-US" sz="1800" dirty="0">
                <a:sym typeface="Wingdings" pitchFamily="2" charset="2"/>
              </a:rPr>
              <a:t>Compute power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3BA628-D631-438C-8115-201F39A7E15D}"/>
              </a:ext>
            </a:extLst>
          </p:cNvPr>
          <p:cNvSpPr/>
          <p:nvPr/>
        </p:nvSpPr>
        <p:spPr>
          <a:xfrm>
            <a:off x="4644008" y="4365104"/>
            <a:ext cx="4370876" cy="2404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:\Users\frisch\Dropbox\Work\Detectors\System1.jpg">
            <a:extLst>
              <a:ext uri="{FF2B5EF4-FFF2-40B4-BE49-F238E27FC236}">
                <a16:creationId xmlns:a16="http://schemas.microsoft.com/office/drawing/2014/main" id="{7CEDCA3B-AA88-456C-8474-531562BDC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54968"/>
            <a:ext cx="429886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2A57E9-B90D-419E-AE35-B80C27E86AF8}"/>
              </a:ext>
            </a:extLst>
          </p:cNvPr>
          <p:cNvSpPr/>
          <p:nvPr/>
        </p:nvSpPr>
        <p:spPr>
          <a:xfrm>
            <a:off x="4697290" y="1268760"/>
            <a:ext cx="4370876" cy="309634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E3BAE77-06CE-43D6-B031-5F99334D5765}"/>
              </a:ext>
            </a:extLst>
          </p:cNvPr>
          <p:cNvSpPr txBox="1">
            <a:spLocks/>
          </p:cNvSpPr>
          <p:nvPr/>
        </p:nvSpPr>
        <p:spPr>
          <a:xfrm>
            <a:off x="7405734" y="3999253"/>
            <a:ext cx="1080120" cy="360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1600" b="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b="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None/>
            </a:pPr>
            <a:r>
              <a:rPr lang="en-US" altLang="en-US" sz="1800" dirty="0" err="1">
                <a:sym typeface="Wingdings" pitchFamily="2" charset="2"/>
              </a:rPr>
              <a:t>SMuRF</a:t>
            </a:r>
            <a:endParaRPr lang="en-US" altLang="en-US" sz="18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9740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9C74603-9835-4DF7-9A61-63DBD313CFCB}"/>
                  </a:ext>
                </a:extLst>
              </p:cNvPr>
              <p:cNvSpPr txBox="1"/>
              <p:nvPr/>
            </p:nvSpPr>
            <p:spPr>
              <a:xfrm>
                <a:off x="2120944" y="2894208"/>
                <a:ext cx="2451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4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5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𝐴𝐵</m:t>
                    </m:r>
                  </m:oMath>
                </a14:m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9C74603-9835-4DF7-9A61-63DBD313C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944" y="2894208"/>
                <a:ext cx="2451056" cy="369332"/>
              </a:xfrm>
              <a:prstGeom prst="rect">
                <a:avLst/>
              </a:prstGeom>
              <a:blipFill>
                <a:blip r:embed="rId3"/>
                <a:stretch>
                  <a:fillRect l="-2239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ectangle 82">
            <a:extLst>
              <a:ext uri="{FF2B5EF4-FFF2-40B4-BE49-F238E27FC236}">
                <a16:creationId xmlns:a16="http://schemas.microsoft.com/office/drawing/2014/main" id="{F0070F5E-6976-4D96-A3C5-7519B072F55B}"/>
              </a:ext>
            </a:extLst>
          </p:cNvPr>
          <p:cNvSpPr/>
          <p:nvPr/>
        </p:nvSpPr>
        <p:spPr>
          <a:xfrm>
            <a:off x="1987635" y="5481905"/>
            <a:ext cx="1828800" cy="914400"/>
          </a:xfrm>
          <a:prstGeom prst="rect">
            <a:avLst/>
          </a:prstGeom>
          <a:solidFill>
            <a:srgbClr val="8064A2">
              <a:lumMod val="75000"/>
              <a:alpha val="16078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and Dynamic Range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219455" y="1243584"/>
            <a:ext cx="8346695" cy="5065522"/>
          </a:xfrm>
        </p:spPr>
        <p:txBody>
          <a:bodyPr>
            <a:normAutofit/>
          </a:bodyPr>
          <a:lstStyle/>
          <a:p>
            <a:pPr marL="465750" lvl="1" indent="-285750"/>
            <a:r>
              <a:rPr lang="en-US" altLang="en-US" sz="2000" dirty="0">
                <a:sym typeface="Wingdings" pitchFamily="2" charset="2"/>
              </a:rPr>
              <a:t>Maximum signal is limited by </a:t>
            </a:r>
            <a:r>
              <a:rPr lang="en-US" altLang="en-US" sz="2000" b="1" dirty="0">
                <a:sym typeface="Wingdings" pitchFamily="2" charset="2"/>
              </a:rPr>
              <a:t>dynamic range</a:t>
            </a:r>
          </a:p>
          <a:p>
            <a:pPr marL="789750" lvl="2" indent="-285750"/>
            <a:r>
              <a:rPr lang="en-US" altLang="en-US" sz="2000" b="1" dirty="0">
                <a:sym typeface="Wingdings" pitchFamily="2" charset="2"/>
              </a:rPr>
              <a:t>Nonlinear </a:t>
            </a:r>
            <a:r>
              <a:rPr lang="en-US" altLang="en-US" sz="2000" dirty="0">
                <a:sym typeface="Wingdings" pitchFamily="2" charset="2"/>
              </a:rPr>
              <a:t>effects in RF components</a:t>
            </a:r>
          </a:p>
          <a:p>
            <a:pPr marL="789750" lvl="2" indent="-285750"/>
            <a:r>
              <a:rPr lang="en-US" altLang="en-US" sz="2000" b="1" dirty="0">
                <a:sym typeface="Wingdings" pitchFamily="2" charset="2"/>
              </a:rPr>
              <a:t>Intermodulation distortion (IMD) </a:t>
            </a:r>
            <a:r>
              <a:rPr lang="en-US" altLang="en-US" sz="2000" dirty="0">
                <a:sym typeface="Wingdings" pitchFamily="2" charset="2"/>
              </a:rPr>
              <a:t>looks like </a:t>
            </a:r>
            <a:r>
              <a:rPr lang="en-US" altLang="en-US" sz="2000" b="1" dirty="0">
                <a:sym typeface="Wingdings" pitchFamily="2" charset="2"/>
              </a:rPr>
              <a:t>broadband noise</a:t>
            </a:r>
            <a:r>
              <a:rPr lang="en-US" altLang="en-US" sz="2000" dirty="0">
                <a:sym typeface="Wingdings" pitchFamily="2" charset="2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DCE777D-961E-42A1-B744-374BE8C8CBCD}"/>
                  </a:ext>
                </a:extLst>
              </p:cNvPr>
              <p:cNvSpPr txBox="1"/>
              <p:nvPr/>
            </p:nvSpPr>
            <p:spPr>
              <a:xfrm>
                <a:off x="1297725" y="2413661"/>
                <a:ext cx="59232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    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𝐴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,  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𝐵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prstClr val="black"/>
                          </a:solidFill>
                          <a:latin typeface="Cambria Math"/>
                        </a:rPr>
                        <m:t>sin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⁡(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𝜙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DCE777D-961E-42A1-B744-374BE8C8C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725" y="2413661"/>
                <a:ext cx="5923288" cy="369332"/>
              </a:xfrm>
              <a:prstGeom prst="rect">
                <a:avLst/>
              </a:prstGeom>
              <a:blipFill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9C30C9E-FC9E-4259-BEAE-A7A26BBE4E3F}"/>
                  </a:ext>
                </a:extLst>
              </p:cNvPr>
              <p:cNvSpPr txBox="1"/>
              <p:nvPr/>
            </p:nvSpPr>
            <p:spPr>
              <a:xfrm>
                <a:off x="524254" y="2893886"/>
                <a:ext cx="1724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𝑌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𝐴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9C30C9E-FC9E-4259-BEAE-A7A26BBE4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54" y="2893886"/>
                <a:ext cx="172438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>
            <a:extLst>
              <a:ext uri="{FF2B5EF4-FFF2-40B4-BE49-F238E27FC236}">
                <a16:creationId xmlns:a16="http://schemas.microsoft.com/office/drawing/2014/main" id="{A1E01330-0C0B-4998-A20C-922EC0418AE0}"/>
              </a:ext>
            </a:extLst>
          </p:cNvPr>
          <p:cNvSpPr/>
          <p:nvPr/>
        </p:nvSpPr>
        <p:spPr>
          <a:xfrm>
            <a:off x="1057655" y="2810726"/>
            <a:ext cx="1143000" cy="533399"/>
          </a:xfrm>
          <a:prstGeom prst="ellipse">
            <a:avLst/>
          </a:prstGeom>
          <a:noFill/>
          <a:ln w="317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84D191-2B1F-4313-A061-89BC13096509}"/>
              </a:ext>
            </a:extLst>
          </p:cNvPr>
          <p:cNvCxnSpPr>
            <a:stCxn id="60" idx="0"/>
            <a:endCxn id="53" idx="4"/>
          </p:cNvCxnSpPr>
          <p:nvPr/>
        </p:nvCxnSpPr>
        <p:spPr>
          <a:xfrm flipV="1">
            <a:off x="966295" y="3344125"/>
            <a:ext cx="662860" cy="148186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7D6B4127-0A48-4E84-9470-96D6E913709C}"/>
              </a:ext>
            </a:extLst>
          </p:cNvPr>
          <p:cNvSpPr/>
          <p:nvPr/>
        </p:nvSpPr>
        <p:spPr>
          <a:xfrm>
            <a:off x="2353053" y="2852306"/>
            <a:ext cx="1360597" cy="450238"/>
          </a:xfrm>
          <a:prstGeom prst="ellipse">
            <a:avLst/>
          </a:prstGeom>
          <a:noFill/>
          <a:ln w="317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B2545EC-C8C6-428C-B155-43C867FE587E}"/>
              </a:ext>
            </a:extLst>
          </p:cNvPr>
          <p:cNvCxnSpPr>
            <a:stCxn id="61" idx="0"/>
            <a:endCxn id="55" idx="4"/>
          </p:cNvCxnSpPr>
          <p:nvPr/>
        </p:nvCxnSpPr>
        <p:spPr>
          <a:xfrm flipV="1">
            <a:off x="2550842" y="3302544"/>
            <a:ext cx="482510" cy="270181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F170FAE9-BD57-4B98-8623-68B33BD643BD}"/>
              </a:ext>
            </a:extLst>
          </p:cNvPr>
          <p:cNvSpPr/>
          <p:nvPr/>
        </p:nvSpPr>
        <p:spPr>
          <a:xfrm>
            <a:off x="3877055" y="2893887"/>
            <a:ext cx="685800" cy="369332"/>
          </a:xfrm>
          <a:prstGeom prst="ellipse">
            <a:avLst/>
          </a:prstGeom>
          <a:noFill/>
          <a:ln w="317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DE186BB-C101-4D06-8182-16965AB1BFF0}"/>
              </a:ext>
            </a:extLst>
          </p:cNvPr>
          <p:cNvCxnSpPr>
            <a:stCxn id="62" idx="0"/>
            <a:endCxn id="57" idx="4"/>
          </p:cNvCxnSpPr>
          <p:nvPr/>
        </p:nvCxnSpPr>
        <p:spPr>
          <a:xfrm flipV="1">
            <a:off x="4156117" y="3263219"/>
            <a:ext cx="63838" cy="309506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0A090FD4-23E7-467B-A6CD-A4656CE3E176}"/>
              </a:ext>
            </a:extLst>
          </p:cNvPr>
          <p:cNvSpPr/>
          <p:nvPr/>
        </p:nvSpPr>
        <p:spPr>
          <a:xfrm>
            <a:off x="4715255" y="2810726"/>
            <a:ext cx="1600200" cy="533399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0F9B590-7CDE-4240-A72C-F9420010CBE4}"/>
                  </a:ext>
                </a:extLst>
              </p:cNvPr>
              <p:cNvSpPr txBox="1"/>
              <p:nvPr/>
            </p:nvSpPr>
            <p:spPr>
              <a:xfrm>
                <a:off x="219455" y="3492311"/>
                <a:ext cx="1493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mtClean="0">
                          <a:solidFill>
                            <a:prstClr val="black"/>
                          </a:solidFill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/>
                </a:endParaRPr>
              </a:p>
              <a:p>
                <a:r>
                  <a:rPr lang="en-US" dirty="0">
                    <a:solidFill>
                      <a:srgbClr val="00B050"/>
                    </a:solidFill>
                    <a:latin typeface="Calibri"/>
                  </a:rPr>
                  <a:t>Original tones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0F9B590-7CDE-4240-A72C-F9420010C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55" y="3492311"/>
                <a:ext cx="1493679" cy="646331"/>
              </a:xfrm>
              <a:prstGeom prst="rect">
                <a:avLst/>
              </a:prstGeom>
              <a:blipFill>
                <a:blip r:embed="rId6"/>
                <a:stretch>
                  <a:fillRect l="-3265" r="-3265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7621CA6-3A80-459F-B76A-EF4A230B29A6}"/>
                  </a:ext>
                </a:extLst>
              </p:cNvPr>
              <p:cNvSpPr txBox="1"/>
              <p:nvPr/>
            </p:nvSpPr>
            <p:spPr>
              <a:xfrm>
                <a:off x="1895855" y="3572725"/>
                <a:ext cx="13099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, 2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/>
                </a:endParaRPr>
              </a:p>
              <a:p>
                <a:r>
                  <a:rPr lang="en-US" dirty="0">
                    <a:solidFill>
                      <a:srgbClr val="C0504D"/>
                    </a:solidFill>
                    <a:latin typeface="Calibri"/>
                  </a:rPr>
                  <a:t>Out of band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7621CA6-3A80-459F-B76A-EF4A230B2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855" y="3572725"/>
                <a:ext cx="1309974" cy="646331"/>
              </a:xfrm>
              <a:prstGeom prst="rect">
                <a:avLst/>
              </a:prstGeom>
              <a:blipFill>
                <a:blip r:embed="rId7"/>
                <a:stretch>
                  <a:fillRect l="-3721" r="-2791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B9B2AA9-A6EF-49B9-930C-3F40D40318CB}"/>
                  </a:ext>
                </a:extLst>
              </p:cNvPr>
              <p:cNvSpPr txBox="1"/>
              <p:nvPr/>
            </p:nvSpPr>
            <p:spPr>
              <a:xfrm>
                <a:off x="3501130" y="3572725"/>
                <a:ext cx="130997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, </m:t>
                      </m:r>
                    </m:oMath>
                  </m:oMathPara>
                </a14:m>
                <a:endParaRPr lang="en-US" i="1" dirty="0">
                  <a:solidFill>
                    <a:prstClr val="black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/>
                </a:endParaRPr>
              </a:p>
              <a:p>
                <a:r>
                  <a:rPr lang="en-US" dirty="0">
                    <a:solidFill>
                      <a:srgbClr val="C0504D"/>
                    </a:solidFill>
                    <a:latin typeface="Calibri"/>
                  </a:rPr>
                  <a:t>Out of band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B9B2AA9-A6EF-49B9-930C-3F40D4031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130" y="3572725"/>
                <a:ext cx="1309974" cy="923330"/>
              </a:xfrm>
              <a:prstGeom prst="rect">
                <a:avLst/>
              </a:prstGeom>
              <a:blipFill>
                <a:blip r:embed="rId8"/>
                <a:stretch>
                  <a:fillRect l="-3721" r="-3256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5FA0DF9-BF0E-42F3-8D35-85B1AA1B7C35}"/>
                  </a:ext>
                </a:extLst>
              </p:cNvPr>
              <p:cNvSpPr txBox="1"/>
              <p:nvPr/>
            </p:nvSpPr>
            <p:spPr>
              <a:xfrm>
                <a:off x="5237571" y="3558777"/>
                <a:ext cx="30823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, 2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, 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𝑜𝑡h𝑒𝑟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/>
                </a:endParaRPr>
              </a:p>
              <a:p>
                <a:r>
                  <a:rPr lang="en-US" dirty="0">
                    <a:solidFill>
                      <a:srgbClr val="FF0000"/>
                    </a:solidFill>
                    <a:latin typeface="Calibri"/>
                  </a:rPr>
                  <a:t>In band!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5FA0DF9-BF0E-42F3-8D35-85B1AA1B7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571" y="3558777"/>
                <a:ext cx="3082382" cy="646331"/>
              </a:xfrm>
              <a:prstGeom prst="rect">
                <a:avLst/>
              </a:prstGeom>
              <a:blipFill>
                <a:blip r:embed="rId9"/>
                <a:stretch>
                  <a:fillRect l="-1581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B3326FF-0425-47BE-9354-DA2A36341118}"/>
              </a:ext>
            </a:extLst>
          </p:cNvPr>
          <p:cNvCxnSpPr>
            <a:stCxn id="63" idx="0"/>
            <a:endCxn id="59" idx="4"/>
          </p:cNvCxnSpPr>
          <p:nvPr/>
        </p:nvCxnSpPr>
        <p:spPr>
          <a:xfrm flipH="1" flipV="1">
            <a:off x="5515355" y="3344125"/>
            <a:ext cx="1263407" cy="214652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5F178BA-9380-48E6-BC53-3C1FF6B6E1CB}"/>
              </a:ext>
            </a:extLst>
          </p:cNvPr>
          <p:cNvCxnSpPr>
            <a:cxnSpLocks/>
          </p:cNvCxnSpPr>
          <p:nvPr/>
        </p:nvCxnSpPr>
        <p:spPr>
          <a:xfrm flipH="1">
            <a:off x="2701440" y="5445224"/>
            <a:ext cx="1" cy="939127"/>
          </a:xfrm>
          <a:prstGeom prst="line">
            <a:avLst/>
          </a:prstGeom>
          <a:noFill/>
          <a:ln w="31750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315372A-BACA-4CA4-AC4D-83246969D2BF}"/>
              </a:ext>
            </a:extLst>
          </p:cNvPr>
          <p:cNvCxnSpPr>
            <a:cxnSpLocks/>
          </p:cNvCxnSpPr>
          <p:nvPr/>
        </p:nvCxnSpPr>
        <p:spPr>
          <a:xfrm flipH="1">
            <a:off x="3158639" y="5444248"/>
            <a:ext cx="1" cy="939127"/>
          </a:xfrm>
          <a:prstGeom prst="line">
            <a:avLst/>
          </a:prstGeom>
          <a:noFill/>
          <a:ln w="31750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EE79BFA-11ED-42D6-82EB-4F8834A11AAD}"/>
              </a:ext>
            </a:extLst>
          </p:cNvPr>
          <p:cNvCxnSpPr/>
          <p:nvPr/>
        </p:nvCxnSpPr>
        <p:spPr>
          <a:xfrm flipV="1">
            <a:off x="870119" y="4653136"/>
            <a:ext cx="0" cy="1756637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7494143-62C5-4EF5-82C6-46AD33987706}"/>
              </a:ext>
            </a:extLst>
          </p:cNvPr>
          <p:cNvCxnSpPr>
            <a:cxnSpLocks/>
          </p:cNvCxnSpPr>
          <p:nvPr/>
        </p:nvCxnSpPr>
        <p:spPr>
          <a:xfrm>
            <a:off x="1339610" y="5952573"/>
            <a:ext cx="0" cy="457200"/>
          </a:xfrm>
          <a:prstGeom prst="line">
            <a:avLst/>
          </a:prstGeom>
          <a:noFill/>
          <a:ln w="31750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3F155E9-44DF-450E-9B9D-AE8D693768E6}"/>
              </a:ext>
            </a:extLst>
          </p:cNvPr>
          <p:cNvCxnSpPr>
            <a:cxnSpLocks/>
          </p:cNvCxnSpPr>
          <p:nvPr/>
        </p:nvCxnSpPr>
        <p:spPr>
          <a:xfrm>
            <a:off x="2244240" y="5949280"/>
            <a:ext cx="0" cy="457200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3A8A346-0C45-49CB-A5DE-70EBB3AD98EB}"/>
              </a:ext>
            </a:extLst>
          </p:cNvPr>
          <p:cNvCxnSpPr>
            <a:cxnSpLocks/>
          </p:cNvCxnSpPr>
          <p:nvPr/>
        </p:nvCxnSpPr>
        <p:spPr>
          <a:xfrm>
            <a:off x="3615839" y="5949280"/>
            <a:ext cx="0" cy="457200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94E56B5-6F73-4839-81F7-8306181165FC}"/>
              </a:ext>
            </a:extLst>
          </p:cNvPr>
          <p:cNvCxnSpPr>
            <a:cxnSpLocks/>
          </p:cNvCxnSpPr>
          <p:nvPr/>
        </p:nvCxnSpPr>
        <p:spPr>
          <a:xfrm>
            <a:off x="4527719" y="5966042"/>
            <a:ext cx="0" cy="457200"/>
          </a:xfrm>
          <a:prstGeom prst="line">
            <a:avLst/>
          </a:prstGeom>
          <a:noFill/>
          <a:ln w="31750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B87756F-BCD9-47FD-B530-B7309CE17582}"/>
              </a:ext>
            </a:extLst>
          </p:cNvPr>
          <p:cNvCxnSpPr>
            <a:cxnSpLocks/>
          </p:cNvCxnSpPr>
          <p:nvPr/>
        </p:nvCxnSpPr>
        <p:spPr>
          <a:xfrm>
            <a:off x="5442119" y="5952573"/>
            <a:ext cx="0" cy="457200"/>
          </a:xfrm>
          <a:prstGeom prst="line">
            <a:avLst/>
          </a:prstGeom>
          <a:noFill/>
          <a:ln w="31750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3F6A712-7A19-4CAD-8451-B928C3E9E864}"/>
              </a:ext>
            </a:extLst>
          </p:cNvPr>
          <p:cNvCxnSpPr>
            <a:cxnSpLocks/>
          </p:cNvCxnSpPr>
          <p:nvPr/>
        </p:nvCxnSpPr>
        <p:spPr>
          <a:xfrm>
            <a:off x="4984919" y="5966042"/>
            <a:ext cx="0" cy="457200"/>
          </a:xfrm>
          <a:prstGeom prst="line">
            <a:avLst/>
          </a:prstGeom>
          <a:noFill/>
          <a:ln w="31750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44587CF-7F51-4859-A5EF-E39ABBB7EFD9}"/>
              </a:ext>
            </a:extLst>
          </p:cNvPr>
          <p:cNvCxnSpPr>
            <a:cxnSpLocks/>
            <a:stCxn id="60" idx="2"/>
          </p:cNvCxnSpPr>
          <p:nvPr/>
        </p:nvCxnSpPr>
        <p:spPr>
          <a:xfrm>
            <a:off x="966295" y="4138642"/>
            <a:ext cx="2163233" cy="130560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76CA5A3-DABE-4B0F-AB3D-93934AAE5A73}"/>
              </a:ext>
            </a:extLst>
          </p:cNvPr>
          <p:cNvCxnSpPr>
            <a:cxnSpLocks/>
            <a:stCxn id="60" idx="2"/>
          </p:cNvCxnSpPr>
          <p:nvPr/>
        </p:nvCxnSpPr>
        <p:spPr>
          <a:xfrm>
            <a:off x="966295" y="4138642"/>
            <a:ext cx="1734280" cy="129311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7F1D23E-59E0-4D08-BA52-DD4C826EA2A8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2550842" y="4219056"/>
            <a:ext cx="1925909" cy="1733517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94CE835-9FFB-43EF-82DF-BC1BAE8196F8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2550842" y="4219056"/>
            <a:ext cx="2852238" cy="174698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D6E32E5-27E8-4B2F-936A-92B5D6002DF0}"/>
              </a:ext>
            </a:extLst>
          </p:cNvPr>
          <p:cNvCxnSpPr>
            <a:cxnSpLocks/>
            <a:stCxn id="62" idx="2"/>
          </p:cNvCxnSpPr>
          <p:nvPr/>
        </p:nvCxnSpPr>
        <p:spPr>
          <a:xfrm>
            <a:off x="4156117" y="4496055"/>
            <a:ext cx="777832" cy="1453225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F4E6DF5-99C1-4B31-973F-FCC2A7473614}"/>
              </a:ext>
            </a:extLst>
          </p:cNvPr>
          <p:cNvCxnSpPr>
            <a:cxnSpLocks/>
            <a:stCxn id="62" idx="2"/>
          </p:cNvCxnSpPr>
          <p:nvPr/>
        </p:nvCxnSpPr>
        <p:spPr>
          <a:xfrm flipH="1">
            <a:off x="1357761" y="4496055"/>
            <a:ext cx="2798356" cy="1469987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B4B9727-009C-4DBC-803A-C0D4FFD3434F}"/>
              </a:ext>
            </a:extLst>
          </p:cNvPr>
          <p:cNvCxnSpPr>
            <a:cxnSpLocks/>
            <a:stCxn id="63" idx="2"/>
          </p:cNvCxnSpPr>
          <p:nvPr/>
        </p:nvCxnSpPr>
        <p:spPr>
          <a:xfrm flipH="1">
            <a:off x="2324895" y="4205108"/>
            <a:ext cx="4453867" cy="173070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052604B0-C56C-4F7D-94C1-9B7D29A9E358}"/>
              </a:ext>
            </a:extLst>
          </p:cNvPr>
          <p:cNvCxnSpPr>
            <a:cxnSpLocks/>
            <a:stCxn id="63" idx="2"/>
          </p:cNvCxnSpPr>
          <p:nvPr/>
        </p:nvCxnSpPr>
        <p:spPr>
          <a:xfrm flipH="1">
            <a:off x="3645363" y="4205108"/>
            <a:ext cx="3133399" cy="1747465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F3515CDF-6A68-421A-9DFE-FDC41E72A752}"/>
              </a:ext>
            </a:extLst>
          </p:cNvPr>
          <p:cNvSpPr txBox="1"/>
          <p:nvPr/>
        </p:nvSpPr>
        <p:spPr>
          <a:xfrm>
            <a:off x="6106376" y="4864508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Signal band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CDA6AD7-3014-4057-91BF-D6C240567BD4}"/>
              </a:ext>
            </a:extLst>
          </p:cNvPr>
          <p:cNvCxnSpPr>
            <a:cxnSpLocks/>
            <a:stCxn id="84" idx="2"/>
          </p:cNvCxnSpPr>
          <p:nvPr/>
        </p:nvCxnSpPr>
        <p:spPr>
          <a:xfrm flipH="1">
            <a:off x="3816435" y="5233840"/>
            <a:ext cx="2923288" cy="55397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2B1C3A43-53BE-45D1-B724-A7F509CFD259}"/>
              </a:ext>
            </a:extLst>
          </p:cNvPr>
          <p:cNvSpPr txBox="1"/>
          <p:nvPr/>
        </p:nvSpPr>
        <p:spPr>
          <a:xfrm>
            <a:off x="5986203" y="5463287"/>
            <a:ext cx="3038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~N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3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rd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order terms!</a:t>
            </a:r>
          </a:p>
          <a:p>
            <a:r>
              <a:rPr lang="en-US" dirty="0">
                <a:solidFill>
                  <a:srgbClr val="FF0000"/>
                </a:solidFill>
                <a:latin typeface="Calibri"/>
              </a:rPr>
              <a:t>256</a:t>
            </a:r>
            <a:r>
              <a:rPr lang="en-US" baseline="30000" dirty="0">
                <a:solidFill>
                  <a:srgbClr val="FF0000"/>
                </a:solidFill>
                <a:latin typeface="Calibri"/>
              </a:rPr>
              <a:t>3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 or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2000</a:t>
            </a:r>
            <a:r>
              <a:rPr lang="en-US" b="1" baseline="30000" dirty="0">
                <a:solidFill>
                  <a:srgbClr val="FF0000"/>
                </a:solidFill>
                <a:latin typeface="Calibri"/>
              </a:rPr>
              <a:t>3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is a big number!</a:t>
            </a:r>
          </a:p>
          <a:p>
            <a:r>
              <a:rPr lang="en-US" dirty="0">
                <a:solidFill>
                  <a:srgbClr val="FF0000"/>
                </a:solidFill>
                <a:latin typeface="Calibri"/>
              </a:rPr>
              <a:t>Looks like broadband noise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E117D3-03E2-4C06-AD4A-3C8FF2753D1D}"/>
              </a:ext>
            </a:extLst>
          </p:cNvPr>
          <p:cNvCxnSpPr>
            <a:cxnSpLocks/>
          </p:cNvCxnSpPr>
          <p:nvPr/>
        </p:nvCxnSpPr>
        <p:spPr>
          <a:xfrm>
            <a:off x="870119" y="6409773"/>
            <a:ext cx="5550489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209C70B-798E-4E60-B6CF-845F967F2C1D}"/>
                  </a:ext>
                </a:extLst>
              </p:cNvPr>
              <p:cNvSpPr txBox="1"/>
              <p:nvPr/>
            </p:nvSpPr>
            <p:spPr>
              <a:xfrm>
                <a:off x="4427984" y="2915652"/>
                <a:ext cx="2418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6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𝐵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7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+…</m:t>
                    </m:r>
                  </m:oMath>
                </a14:m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209C70B-798E-4E60-B6CF-845F967F2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2915652"/>
                <a:ext cx="2418804" cy="369332"/>
              </a:xfrm>
              <a:prstGeom prst="rect">
                <a:avLst/>
              </a:prstGeom>
              <a:blipFill>
                <a:blip r:embed="rId10"/>
                <a:stretch>
                  <a:fillRect l="-2015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167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83" grpId="0" animBg="1"/>
      <p:bldP spid="52" grpId="0"/>
      <p:bldP spid="53" grpId="0" animBg="1"/>
      <p:bldP spid="55" grpId="0" animBg="1"/>
      <p:bldP spid="57" grpId="0" animBg="1"/>
      <p:bldP spid="59" grpId="0" animBg="1"/>
      <p:bldP spid="60" grpId="0"/>
      <p:bldP spid="61" grpId="0"/>
      <p:bldP spid="62" grpId="0"/>
      <p:bldP spid="63" grpId="0"/>
      <p:bldP spid="84" grpId="0"/>
      <p:bldP spid="86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and Dynamic Range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0070F5E-6976-4D96-A3C5-7519B072F55B}"/>
              </a:ext>
            </a:extLst>
          </p:cNvPr>
          <p:cNvSpPr/>
          <p:nvPr/>
        </p:nvSpPr>
        <p:spPr>
          <a:xfrm>
            <a:off x="1895229" y="4042526"/>
            <a:ext cx="2572067" cy="2104731"/>
          </a:xfrm>
          <a:prstGeom prst="rect">
            <a:avLst/>
          </a:prstGeom>
          <a:solidFill>
            <a:srgbClr val="8064A2">
              <a:lumMod val="75000"/>
              <a:alpha val="16078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5F178BA-9380-48E6-BC53-3C1FF6B6E1CB}"/>
              </a:ext>
            </a:extLst>
          </p:cNvPr>
          <p:cNvCxnSpPr>
            <a:cxnSpLocks/>
          </p:cNvCxnSpPr>
          <p:nvPr/>
        </p:nvCxnSpPr>
        <p:spPr>
          <a:xfrm>
            <a:off x="2885401" y="2564904"/>
            <a:ext cx="13741" cy="3554837"/>
          </a:xfrm>
          <a:prstGeom prst="line">
            <a:avLst/>
          </a:prstGeom>
          <a:noFill/>
          <a:ln w="31750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315372A-BACA-4CA4-AC4D-83246969D2BF}"/>
              </a:ext>
            </a:extLst>
          </p:cNvPr>
          <p:cNvCxnSpPr>
            <a:cxnSpLocks/>
          </p:cNvCxnSpPr>
          <p:nvPr/>
        </p:nvCxnSpPr>
        <p:spPr>
          <a:xfrm>
            <a:off x="3528417" y="2564904"/>
            <a:ext cx="13740" cy="3552590"/>
          </a:xfrm>
          <a:prstGeom prst="line">
            <a:avLst/>
          </a:prstGeom>
          <a:noFill/>
          <a:ln w="31750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EE79BFA-11ED-42D6-82EB-4F8834A11AAD}"/>
              </a:ext>
            </a:extLst>
          </p:cNvPr>
          <p:cNvCxnSpPr>
            <a:cxnSpLocks/>
          </p:cNvCxnSpPr>
          <p:nvPr/>
        </p:nvCxnSpPr>
        <p:spPr>
          <a:xfrm flipV="1">
            <a:off x="323528" y="2134897"/>
            <a:ext cx="0" cy="404336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7494143-62C5-4EF5-82C6-46AD33987706}"/>
              </a:ext>
            </a:extLst>
          </p:cNvPr>
          <p:cNvCxnSpPr>
            <a:cxnSpLocks/>
          </p:cNvCxnSpPr>
          <p:nvPr/>
        </p:nvCxnSpPr>
        <p:spPr>
          <a:xfrm>
            <a:off x="983831" y="5125891"/>
            <a:ext cx="0" cy="1052365"/>
          </a:xfrm>
          <a:prstGeom prst="line">
            <a:avLst/>
          </a:prstGeom>
          <a:noFill/>
          <a:ln w="31750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3F155E9-44DF-450E-9B9D-AE8D693768E6}"/>
              </a:ext>
            </a:extLst>
          </p:cNvPr>
          <p:cNvCxnSpPr>
            <a:cxnSpLocks/>
          </p:cNvCxnSpPr>
          <p:nvPr/>
        </p:nvCxnSpPr>
        <p:spPr>
          <a:xfrm>
            <a:off x="2256124" y="5118311"/>
            <a:ext cx="0" cy="1052365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3A8A346-0C45-49CB-A5DE-70EBB3AD98EB}"/>
              </a:ext>
            </a:extLst>
          </p:cNvPr>
          <p:cNvCxnSpPr>
            <a:cxnSpLocks/>
          </p:cNvCxnSpPr>
          <p:nvPr/>
        </p:nvCxnSpPr>
        <p:spPr>
          <a:xfrm>
            <a:off x="4185173" y="5118311"/>
            <a:ext cx="0" cy="1052365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94E56B5-6F73-4839-81F7-8306181165FC}"/>
              </a:ext>
            </a:extLst>
          </p:cNvPr>
          <p:cNvCxnSpPr>
            <a:cxnSpLocks/>
          </p:cNvCxnSpPr>
          <p:nvPr/>
        </p:nvCxnSpPr>
        <p:spPr>
          <a:xfrm>
            <a:off x="5467662" y="5156894"/>
            <a:ext cx="0" cy="1052365"/>
          </a:xfrm>
          <a:prstGeom prst="line">
            <a:avLst/>
          </a:prstGeom>
          <a:noFill/>
          <a:ln w="31750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B87756F-BCD9-47FD-B530-B7309CE17582}"/>
              </a:ext>
            </a:extLst>
          </p:cNvPr>
          <p:cNvCxnSpPr>
            <a:cxnSpLocks/>
          </p:cNvCxnSpPr>
          <p:nvPr/>
        </p:nvCxnSpPr>
        <p:spPr>
          <a:xfrm>
            <a:off x="6753695" y="5125891"/>
            <a:ext cx="0" cy="1052365"/>
          </a:xfrm>
          <a:prstGeom prst="line">
            <a:avLst/>
          </a:prstGeom>
          <a:noFill/>
          <a:ln w="31750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3F6A712-7A19-4CAD-8451-B928C3E9E864}"/>
              </a:ext>
            </a:extLst>
          </p:cNvPr>
          <p:cNvCxnSpPr>
            <a:cxnSpLocks/>
          </p:cNvCxnSpPr>
          <p:nvPr/>
        </p:nvCxnSpPr>
        <p:spPr>
          <a:xfrm>
            <a:off x="6110679" y="5156894"/>
            <a:ext cx="0" cy="1052365"/>
          </a:xfrm>
          <a:prstGeom prst="line">
            <a:avLst/>
          </a:prstGeom>
          <a:noFill/>
          <a:ln w="31750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E117D3-03E2-4C06-AD4A-3C8FF2753D1D}"/>
              </a:ext>
            </a:extLst>
          </p:cNvPr>
          <p:cNvCxnSpPr>
            <a:cxnSpLocks/>
          </p:cNvCxnSpPr>
          <p:nvPr/>
        </p:nvCxnSpPr>
        <p:spPr>
          <a:xfrm flipV="1">
            <a:off x="323528" y="6170676"/>
            <a:ext cx="6840760" cy="7581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3FDE12E-D874-427E-A77A-85538EEA387A}"/>
              </a:ext>
            </a:extLst>
          </p:cNvPr>
          <p:cNvCxnSpPr>
            <a:cxnSpLocks/>
          </p:cNvCxnSpPr>
          <p:nvPr/>
        </p:nvCxnSpPr>
        <p:spPr>
          <a:xfrm>
            <a:off x="323528" y="5877272"/>
            <a:ext cx="684076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820B5B3-10D9-40F7-BCE5-6D1F5035F32C}"/>
              </a:ext>
            </a:extLst>
          </p:cNvPr>
          <p:cNvCxnSpPr>
            <a:cxnSpLocks/>
          </p:cNvCxnSpPr>
          <p:nvPr/>
        </p:nvCxnSpPr>
        <p:spPr>
          <a:xfrm>
            <a:off x="3542157" y="2564904"/>
            <a:ext cx="925139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4E1F29F-0ACC-4B12-BD38-7A9AFE315DA7}"/>
              </a:ext>
            </a:extLst>
          </p:cNvPr>
          <p:cNvCxnSpPr>
            <a:cxnSpLocks/>
          </p:cNvCxnSpPr>
          <p:nvPr/>
        </p:nvCxnSpPr>
        <p:spPr>
          <a:xfrm>
            <a:off x="3574853" y="5086663"/>
            <a:ext cx="925139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FDEE8AF3-BC86-4669-A413-0D0C1C196E8F}"/>
              </a:ext>
            </a:extLst>
          </p:cNvPr>
          <p:cNvSpPr txBox="1"/>
          <p:nvPr/>
        </p:nvSpPr>
        <p:spPr>
          <a:xfrm>
            <a:off x="7164288" y="5685927"/>
            <a:ext cx="1571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Noise floor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B33623E-C148-4272-B034-83C63CB5B1A1}"/>
              </a:ext>
            </a:extLst>
          </p:cNvPr>
          <p:cNvCxnSpPr>
            <a:cxnSpLocks/>
          </p:cNvCxnSpPr>
          <p:nvPr/>
        </p:nvCxnSpPr>
        <p:spPr>
          <a:xfrm>
            <a:off x="4177961" y="4010879"/>
            <a:ext cx="0" cy="1052365"/>
          </a:xfrm>
          <a:prstGeom prst="line">
            <a:avLst/>
          </a:prstGeom>
          <a:noFill/>
          <a:ln w="31750" cap="flat" cmpd="sng" algn="ctr">
            <a:solidFill>
              <a:schemeClr val="bg2"/>
            </a:solidFill>
            <a:prstDash val="solid"/>
            <a:tailEnd type="triangle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6598D5A-C416-4CCE-949D-E2F6B17D8413}"/>
              </a:ext>
            </a:extLst>
          </p:cNvPr>
          <p:cNvCxnSpPr>
            <a:cxnSpLocks/>
          </p:cNvCxnSpPr>
          <p:nvPr/>
        </p:nvCxnSpPr>
        <p:spPr>
          <a:xfrm>
            <a:off x="4185173" y="2619960"/>
            <a:ext cx="0" cy="1052365"/>
          </a:xfrm>
          <a:prstGeom prst="line">
            <a:avLst/>
          </a:prstGeom>
          <a:noFill/>
          <a:ln w="31750" cap="flat" cmpd="sng" algn="ctr">
            <a:solidFill>
              <a:schemeClr val="bg2"/>
            </a:solidFill>
            <a:prstDash val="solid"/>
            <a:headEnd type="triangle"/>
          </a:ln>
          <a:effectLst/>
        </p:spPr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95F0B3B1-0286-4A2F-AD50-B5A33F2D8487}"/>
              </a:ext>
            </a:extLst>
          </p:cNvPr>
          <p:cNvSpPr txBox="1"/>
          <p:nvPr/>
        </p:nvSpPr>
        <p:spPr>
          <a:xfrm>
            <a:off x="3923526" y="3666510"/>
            <a:ext cx="4236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SFDR</a:t>
            </a:r>
            <a:r>
              <a:rPr lang="en-US" sz="1600" dirty="0">
                <a:solidFill>
                  <a:srgbClr val="000000"/>
                </a:solidFill>
              </a:rPr>
              <a:t> = </a:t>
            </a:r>
            <a:r>
              <a:rPr lang="en-US" sz="1600" b="1" dirty="0">
                <a:solidFill>
                  <a:srgbClr val="000000"/>
                </a:solidFill>
              </a:rPr>
              <a:t>S</a:t>
            </a:r>
            <a:r>
              <a:rPr lang="en-US" sz="1600" dirty="0">
                <a:solidFill>
                  <a:srgbClr val="000000"/>
                </a:solidFill>
              </a:rPr>
              <a:t>purious-</a:t>
            </a:r>
            <a:r>
              <a:rPr lang="en-US" sz="1600" b="1" dirty="0">
                <a:solidFill>
                  <a:srgbClr val="000000"/>
                </a:solidFill>
              </a:rPr>
              <a:t>F</a:t>
            </a:r>
            <a:r>
              <a:rPr lang="en-US" sz="1600" dirty="0">
                <a:solidFill>
                  <a:srgbClr val="000000"/>
                </a:solidFill>
              </a:rPr>
              <a:t>ree </a:t>
            </a:r>
            <a:r>
              <a:rPr lang="en-US" sz="1600" b="1" dirty="0">
                <a:solidFill>
                  <a:srgbClr val="000000"/>
                </a:solidFill>
              </a:rPr>
              <a:t>D</a:t>
            </a:r>
            <a:r>
              <a:rPr lang="en-US" sz="1600" dirty="0">
                <a:solidFill>
                  <a:srgbClr val="000000"/>
                </a:solidFill>
              </a:rPr>
              <a:t>ynamic </a:t>
            </a:r>
            <a:r>
              <a:rPr lang="en-US" sz="1600" b="1" dirty="0">
                <a:solidFill>
                  <a:srgbClr val="000000"/>
                </a:solidFill>
              </a:rPr>
              <a:t>R</a:t>
            </a:r>
            <a:r>
              <a:rPr lang="en-US" sz="1600" dirty="0">
                <a:solidFill>
                  <a:srgbClr val="000000"/>
                </a:solidFill>
              </a:rPr>
              <a:t>ange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41920D-EADD-4A96-A8DA-0EAC76044B98}"/>
              </a:ext>
            </a:extLst>
          </p:cNvPr>
          <p:cNvSpPr/>
          <p:nvPr/>
        </p:nvSpPr>
        <p:spPr>
          <a:xfrm>
            <a:off x="4572000" y="12687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5750" lvl="1" indent="-285750"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Electronics </a:t>
            </a:r>
            <a:r>
              <a:rPr lang="en-US" dirty="0" err="1">
                <a:solidFill>
                  <a:schemeClr val="bg2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dBc</a:t>
            </a:r>
            <a:r>
              <a:rPr lang="en-US" dirty="0">
                <a:solidFill>
                  <a:schemeClr val="bg2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/Hz translates directly to measurement noise. </a:t>
            </a:r>
            <a:r>
              <a:rPr lang="en-US" b="1" dirty="0">
                <a:solidFill>
                  <a:schemeClr val="bg2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CMB needs ~100dBc/Hz per detector</a:t>
            </a:r>
          </a:p>
        </p:txBody>
      </p:sp>
    </p:spTree>
    <p:extLst>
      <p:ext uri="{BB962C8B-B14F-4D97-AF65-F5344CB8AC3E}">
        <p14:creationId xmlns:p14="http://schemas.microsoft.com/office/powerpoint/2010/main" val="2062227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82787-E3E1-4B39-B420-964E9390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Maximizing Dynamic Range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214867-952F-4E79-B9B9-CC18CDC80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35D99EF-6351-43F0-84B6-E61FC1EAAB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3"/>
            <a:ext cx="8108950" cy="5074667"/>
          </a:xfrm>
        </p:spPr>
        <p:txBody>
          <a:bodyPr>
            <a:normAutofit/>
          </a:bodyPr>
          <a:lstStyle/>
          <a:p>
            <a:pPr marL="522900" lvl="1" indent="-342900"/>
            <a:r>
              <a:rPr lang="en-US" sz="2400" dirty="0"/>
              <a:t>HEMT is normally the limit to system dynamic range. </a:t>
            </a:r>
          </a:p>
          <a:p>
            <a:pPr marL="1124100" lvl="2" indent="-342900"/>
            <a:r>
              <a:rPr lang="en-US" sz="2400" dirty="0"/>
              <a:t>Replace HEMT with low gain modification and add 50K amplifier stage</a:t>
            </a:r>
          </a:p>
          <a:p>
            <a:pPr marL="522900" lvl="1" indent="-342900"/>
            <a:endParaRPr lang="en-US" sz="2400" dirty="0"/>
          </a:p>
          <a:p>
            <a:pPr marL="522900" lvl="1" indent="-342900"/>
            <a:r>
              <a:rPr lang="en-US" sz="2400" dirty="0"/>
              <a:t>Dynamically track resonance dips to reduce power in HEMT an additional ~15dB </a:t>
            </a:r>
            <a:r>
              <a:rPr lang="en-US" sz="2400" b="1" dirty="0"/>
              <a:t>without reducing signal to noise</a:t>
            </a:r>
          </a:p>
        </p:txBody>
      </p:sp>
    </p:spTree>
    <p:extLst>
      <p:ext uri="{BB962C8B-B14F-4D97-AF65-F5344CB8AC3E}">
        <p14:creationId xmlns:p14="http://schemas.microsoft.com/office/powerpoint/2010/main" val="34885364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SLAC_Template_PowerPoint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rgbClr val="00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>
            <a:solidFill>
              <a:srgbClr val="000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1835</TotalTime>
  <Words>2432</Words>
  <Application>Microsoft Office PowerPoint</Application>
  <PresentationFormat>On-screen Show (4:3)</PresentationFormat>
  <Paragraphs>444</Paragraphs>
  <Slides>42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Arial (Body)</vt:lpstr>
      <vt:lpstr>Calibri</vt:lpstr>
      <vt:lpstr>Cambria Math</vt:lpstr>
      <vt:lpstr>Times New Roman</vt:lpstr>
      <vt:lpstr>SLAC_Template_PowerPoint</vt:lpstr>
      <vt:lpstr>Highly-multiplexed superconducting resonator readout using the SLAC Microresonator Radio Frequency (SMuRF) Electronics </vt:lpstr>
      <vt:lpstr>SMuRF - Warm Electronics Development for CMB</vt:lpstr>
      <vt:lpstr>Microwave SQUID Multiplexing (uMUX)</vt:lpstr>
      <vt:lpstr>uMUX Flux Ramp Modulation</vt:lpstr>
      <vt:lpstr>uMUX Flux Ramp Modulation</vt:lpstr>
      <vt:lpstr>SMuRF Readout for uMUX</vt:lpstr>
      <vt:lpstr>Noise and Dynamic Range</vt:lpstr>
      <vt:lpstr>Noise and Dynamic Range</vt:lpstr>
      <vt:lpstr>Maximizing Dynamic Range</vt:lpstr>
      <vt:lpstr>Tone Tracking – Interrogate at Resonance</vt:lpstr>
      <vt:lpstr>The SLAC Microresonator RF Electronics (SMuRF)</vt:lpstr>
      <vt:lpstr>The SLAC Microresonator RF Electronics (SMuRF)</vt:lpstr>
      <vt:lpstr>AMC Cards – RF/ADC/DAC</vt:lpstr>
      <vt:lpstr>DAC and Upmix System</vt:lpstr>
      <vt:lpstr>Low Frequency System</vt:lpstr>
      <vt:lpstr>Flux Ramp – Tone Tracking</vt:lpstr>
      <vt:lpstr>Flux Ramp – Open Loop</vt:lpstr>
      <vt:lpstr>Flux Ramp – 4 Tones Tracking</vt:lpstr>
      <vt:lpstr>Tone Tracking Algorithm – Feedback</vt:lpstr>
      <vt:lpstr>Tone Tracking Algorithm</vt:lpstr>
      <vt:lpstr>NIST 528 Test Box</vt:lpstr>
      <vt:lpstr>SMuRF Noise Multiplexing O(500) Channels</vt:lpstr>
      <vt:lpstr>SMuRF Noise Multiplexing O(500) Channels</vt:lpstr>
      <vt:lpstr>SMuRF Noise Multiplexing O(500) Channels</vt:lpstr>
      <vt:lpstr>BICEP/Keck uMUX Demonstration</vt:lpstr>
      <vt:lpstr>BICEP/Keck uMUX Demonstration</vt:lpstr>
      <vt:lpstr>Conclusion</vt:lpstr>
      <vt:lpstr>Backup Slides</vt:lpstr>
      <vt:lpstr>Improved HEMT Linearity</vt:lpstr>
      <vt:lpstr>SMuRF Block Diagram</vt:lpstr>
      <vt:lpstr>Nonlinear Effects in RF Components</vt:lpstr>
      <vt:lpstr>PowerPoint Presentation</vt:lpstr>
      <vt:lpstr>Analog IQ vs Digital IQ</vt:lpstr>
      <vt:lpstr>SLAC Common Carrier</vt:lpstr>
      <vt:lpstr>ATCA Crate</vt:lpstr>
      <vt:lpstr>RF Band-Splitting and Digitizer Bandwidth</vt:lpstr>
      <vt:lpstr>TES Bias and Flux Ramp Generation</vt:lpstr>
      <vt:lpstr>Processing Firmware Overview</vt:lpstr>
      <vt:lpstr>Tone Tracking Algorithm Comparison</vt:lpstr>
      <vt:lpstr>Tone Tracking Algorithm Comparison</vt:lpstr>
      <vt:lpstr>Tone Tracking – Low Frequency Phase Noise Rejection</vt:lpstr>
      <vt:lpstr>Tone Tracking Power Reduction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SMuRF</dc:title>
  <dc:creator>Mitch D'Ewart</dc:creator>
  <cp:lastModifiedBy>Shawn Henderson</cp:lastModifiedBy>
  <cp:revision>183</cp:revision>
  <dcterms:modified xsi:type="dcterms:W3CDTF">2018-12-10T12:26:09Z</dcterms:modified>
</cp:coreProperties>
</file>