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7"/>
  </p:notesMasterIdLst>
  <p:handoutMasterIdLst>
    <p:handoutMasterId r:id="rId18"/>
  </p:handoutMasterIdLst>
  <p:sldIdLst>
    <p:sldId id="294" r:id="rId2"/>
    <p:sldId id="499" r:id="rId3"/>
    <p:sldId id="498" r:id="rId4"/>
    <p:sldId id="494" r:id="rId5"/>
    <p:sldId id="495" r:id="rId6"/>
    <p:sldId id="496" r:id="rId7"/>
    <p:sldId id="497" r:id="rId8"/>
    <p:sldId id="501" r:id="rId9"/>
    <p:sldId id="502" r:id="rId10"/>
    <p:sldId id="500" r:id="rId11"/>
    <p:sldId id="490" r:id="rId12"/>
    <p:sldId id="489" r:id="rId13"/>
    <p:sldId id="491" r:id="rId14"/>
    <p:sldId id="492" r:id="rId15"/>
    <p:sldId id="493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78" autoAdjust="0"/>
    <p:restoredTop sz="95290" autoAdjust="0"/>
  </p:normalViewPr>
  <p:slideViewPr>
    <p:cSldViewPr snapToGrid="0" snapToObjects="1">
      <p:cViewPr>
        <p:scale>
          <a:sx n="100" d="100"/>
          <a:sy n="100" d="100"/>
        </p:scale>
        <p:origin x="72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94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  <a:cs typeface="ＭＳ Ｐゴシック" charset="0"/>
              </a:defRPr>
            </a:lvl1pPr>
          </a:lstStyle>
          <a:p>
            <a:fld id="{A8A5D123-D51F-F242-8860-F1FCC73A6382}" type="datetimeFigureOut">
              <a:rPr lang="en-US"/>
              <a:pPr/>
              <a:t>11/7/18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  <a:cs typeface="ＭＳ Ｐゴシック" charset="0"/>
              </a:defRPr>
            </a:lvl1pPr>
          </a:lstStyle>
          <a:p>
            <a:fld id="{587E88CD-EAA0-3041-80A0-915E568BA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8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  <a:cs typeface="ＭＳ Ｐゴシック" charset="0"/>
              </a:defRPr>
            </a:lvl1pPr>
          </a:lstStyle>
          <a:p>
            <a:fld id="{12C1F812-1AD7-5743-B0F6-090958CB7976}" type="datetimeFigureOut">
              <a:rPr lang="en-US"/>
              <a:pPr/>
              <a:t>11/7/18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  <a:cs typeface="ＭＳ Ｐゴシック" charset="0"/>
              </a:defRPr>
            </a:lvl1pPr>
          </a:lstStyle>
          <a:p>
            <a:fld id="{50729506-CE89-0A41-B8D2-DEDE77B48E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7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29506-CE89-0A41-B8D2-DEDE77B48E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6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29506-CE89-0A41-B8D2-DEDE77B48E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2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29506-CE89-0A41-B8D2-DEDE77B48E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5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463" y="0"/>
            <a:ext cx="9190038" cy="896938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 descr="14-0218-16D.l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>
            <a:fillRect/>
          </a:stretch>
        </p:blipFill>
        <p:spPr bwMode="auto">
          <a:xfrm>
            <a:off x="-17463" y="817563"/>
            <a:ext cx="9190038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249238"/>
            <a:ext cx="9010651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54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08/04/16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350" y="6503988"/>
            <a:ext cx="6262688" cy="242887"/>
          </a:xfrm>
        </p:spPr>
        <p:txBody>
          <a:bodyPr/>
          <a:lstStyle>
            <a:lvl1pPr marL="0" algn="l">
              <a:defRPr sz="1200" dirty="0" smtClean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BB0D0-42E9-E84C-9601-2186B95CF9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08/04/16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>
          <a:xfrm>
            <a:off x="1530350" y="6503988"/>
            <a:ext cx="6262688" cy="242887"/>
          </a:xfrm>
        </p:spPr>
        <p:txBody>
          <a:bodyPr/>
          <a:lstStyle>
            <a:lvl1pPr marL="0" algn="l">
              <a:defRPr sz="1200" dirty="0" smtClean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97EA9833-47FB-C649-A4A3-88D3F59BF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08/04/16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350" y="6503988"/>
            <a:ext cx="6262688" cy="250825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78F982C9-DFE4-514F-83B5-A6E1410F29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3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08/04/16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530350" y="6503988"/>
            <a:ext cx="6251575" cy="242887"/>
          </a:xfrm>
        </p:spPr>
        <p:txBody>
          <a:bodyPr/>
          <a:lstStyle>
            <a:lvl1pPr marL="0" algn="l">
              <a:defRPr sz="1200" dirty="0" smtClean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72E32B2-12EC-EC4B-886A-A9A9DA1B39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08/04/16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D82F9F2-CA57-EF45-8619-366B940FEE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3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08/04/16</a:t>
            </a:r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0"/>
          </p:nvPr>
        </p:nvSpPr>
        <p:spPr>
          <a:xfrm>
            <a:off x="1530350" y="6503988"/>
            <a:ext cx="6272213" cy="242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3EAFD0CE-75EA-6B44-BC5F-14E4014A1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600" y="6503988"/>
            <a:ext cx="6762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r>
              <a:rPr lang="en-US" smtClean="0"/>
              <a:t>08/04/16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350" y="6503988"/>
            <a:ext cx="6261100" cy="2428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 dirty="0" smtClean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3988"/>
            <a:ext cx="414338" cy="238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E2F512D8-C6B5-1643-8D22-1C9FC154D3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6750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030" name="Group 8"/>
          <p:cNvGrpSpPr>
            <a:grpSpLocks noChangeAspect="1"/>
          </p:cNvGrpSpPr>
          <p:nvPr/>
        </p:nvGrpSpPr>
        <p:grpSpPr bwMode="auto">
          <a:xfrm>
            <a:off x="215900" y="6259513"/>
            <a:ext cx="8699500" cy="19685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00217" y="6357854"/>
              <a:ext cx="7190854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6" descr="FermiLogo_RGB_NALBlu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29" r:id="rId6"/>
    <p:sldLayoutId id="2147484135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41313" y="5045075"/>
            <a:ext cx="8499475" cy="1390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Burt Holzman</a:t>
            </a:r>
            <a:endParaRPr lang="en-US" dirty="0">
              <a:latin typeface="Helvetica" charset="0"/>
            </a:endParaRPr>
          </a:p>
        </p:txBody>
      </p:sp>
      <p:sp>
        <p:nvSpPr>
          <p:cNvPr id="8194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41313" y="3951288"/>
            <a:ext cx="8499475" cy="1003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91440" bIns="45720" numCol="1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dirty="0" smtClean="0"/>
              <a:t>OSG-aligned (DOE HEP funded) work at FNAL &amp; </a:t>
            </a:r>
            <a:r>
              <a:rPr lang="en-US" dirty="0" smtClean="0"/>
              <a:t>BNL during Y7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HEPCloud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B0D0-42E9-E84C-9601-2186B95CF90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OSG-aligned effort at </a:t>
            </a:r>
            <a:r>
              <a:rPr lang="en-US" dirty="0" smtClean="0"/>
              <a:t>Fermilab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971550"/>
            <a:ext cx="3416300" cy="5059363"/>
          </a:xfrm>
        </p:spPr>
        <p:txBody>
          <a:bodyPr/>
          <a:lstStyle/>
          <a:p>
            <a:r>
              <a:rPr lang="en-US" dirty="0" smtClean="0"/>
              <a:t>HEPCloud is a </a:t>
            </a:r>
            <a:r>
              <a:rPr lang="en-US" b="1" dirty="0" smtClean="0">
                <a:solidFill>
                  <a:schemeClr val="tx1"/>
                </a:solidFill>
              </a:rPr>
              <a:t>science gateway</a:t>
            </a:r>
            <a:r>
              <a:rPr lang="en-US" dirty="0" smtClean="0"/>
              <a:t> providing access as a virtual facility to a diverse set of resources: cloud, on-premises, HPC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HEPCloud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B0D0-42E9-E84C-9601-2186B95CF90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6" y="72231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HEPCloud 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B0D0-42E9-E84C-9601-2186B95CF90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Shape 939"/>
          <p:cNvSpPr/>
          <p:nvPr/>
        </p:nvSpPr>
        <p:spPr>
          <a:xfrm>
            <a:off x="321276" y="1158733"/>
            <a:ext cx="1732091" cy="10719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Workflow</a:t>
            </a:r>
            <a:br>
              <a:rPr lang="en" sz="1400" b="1" dirty="0">
                <a:latin typeface="Roboto"/>
                <a:ea typeface="Roboto"/>
                <a:cs typeface="Roboto"/>
                <a:sym typeface="Roboto"/>
              </a:rPr>
            </a:b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(resource provisioning trigger)</a:t>
            </a:r>
          </a:p>
        </p:txBody>
      </p:sp>
      <p:sp>
        <p:nvSpPr>
          <p:cNvPr id="7" name="Shape 940"/>
          <p:cNvSpPr/>
          <p:nvPr/>
        </p:nvSpPr>
        <p:spPr>
          <a:xfrm>
            <a:off x="5206669" y="1273465"/>
            <a:ext cx="932428" cy="85824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4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Facility Interface</a:t>
            </a:r>
          </a:p>
        </p:txBody>
      </p:sp>
      <p:sp>
        <p:nvSpPr>
          <p:cNvPr id="8" name="Shape 941"/>
          <p:cNvSpPr/>
          <p:nvPr/>
        </p:nvSpPr>
        <p:spPr>
          <a:xfrm>
            <a:off x="6844903" y="1273460"/>
            <a:ext cx="1649285" cy="85824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Authentication and Authorization</a:t>
            </a:r>
          </a:p>
        </p:txBody>
      </p:sp>
      <p:sp>
        <p:nvSpPr>
          <p:cNvPr id="9" name="Shape 942"/>
          <p:cNvSpPr/>
          <p:nvPr/>
        </p:nvSpPr>
        <p:spPr>
          <a:xfrm>
            <a:off x="5001877" y="2413660"/>
            <a:ext cx="1342011" cy="85824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Decision Engine</a:t>
            </a:r>
          </a:p>
        </p:txBody>
      </p:sp>
      <p:sp>
        <p:nvSpPr>
          <p:cNvPr id="10" name="Shape 943"/>
          <p:cNvSpPr/>
          <p:nvPr/>
        </p:nvSpPr>
        <p:spPr>
          <a:xfrm>
            <a:off x="6919435" y="2413660"/>
            <a:ext cx="1500439" cy="85824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Facility Pool</a:t>
            </a:r>
          </a:p>
        </p:txBody>
      </p:sp>
      <p:sp>
        <p:nvSpPr>
          <p:cNvPr id="11" name="Shape 944"/>
          <p:cNvSpPr/>
          <p:nvPr/>
        </p:nvSpPr>
        <p:spPr>
          <a:xfrm>
            <a:off x="5132416" y="3532697"/>
            <a:ext cx="1211471" cy="4435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b="1" dirty="0" err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Provisioner</a:t>
            </a:r>
            <a:endParaRPr lang="en" sz="1400" b="1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Shape 945"/>
          <p:cNvSpPr/>
          <p:nvPr/>
        </p:nvSpPr>
        <p:spPr>
          <a:xfrm>
            <a:off x="6743750" y="4142070"/>
            <a:ext cx="1435082" cy="1072044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400" b="1">
                <a:latin typeface="Roboto"/>
                <a:ea typeface="Roboto"/>
                <a:cs typeface="Roboto"/>
                <a:sym typeface="Roboto"/>
              </a:rPr>
              <a:t>Cloud Resources</a:t>
            </a:r>
          </a:p>
        </p:txBody>
      </p:sp>
      <p:sp>
        <p:nvSpPr>
          <p:cNvPr id="14" name="Shape 947"/>
          <p:cNvSpPr/>
          <p:nvPr/>
        </p:nvSpPr>
        <p:spPr>
          <a:xfrm>
            <a:off x="2507790" y="4295191"/>
            <a:ext cx="1092660" cy="64565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Shape 948"/>
          <p:cNvSpPr/>
          <p:nvPr/>
        </p:nvSpPr>
        <p:spPr>
          <a:xfrm>
            <a:off x="2558528" y="4345892"/>
            <a:ext cx="1118121" cy="64574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Shape 949"/>
          <p:cNvSpPr/>
          <p:nvPr/>
        </p:nvSpPr>
        <p:spPr>
          <a:xfrm>
            <a:off x="2604251" y="4401923"/>
            <a:ext cx="1132302" cy="64574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b="1">
                <a:latin typeface="Roboto"/>
                <a:ea typeface="Roboto"/>
                <a:cs typeface="Roboto"/>
                <a:sym typeface="Roboto"/>
              </a:rPr>
              <a:t>Local</a:t>
            </a:r>
            <a:br>
              <a:rPr lang="en" sz="1400" b="1">
                <a:latin typeface="Roboto"/>
                <a:ea typeface="Roboto"/>
                <a:cs typeface="Roboto"/>
                <a:sym typeface="Roboto"/>
              </a:rPr>
            </a:br>
            <a:r>
              <a:rPr lang="en" sz="1400" b="1">
                <a:latin typeface="Roboto"/>
                <a:ea typeface="Roboto"/>
                <a:cs typeface="Roboto"/>
                <a:sym typeface="Roboto"/>
              </a:rPr>
              <a:t>Resources</a:t>
            </a:r>
          </a:p>
        </p:txBody>
      </p:sp>
      <p:sp>
        <p:nvSpPr>
          <p:cNvPr id="18" name="Shape 951"/>
          <p:cNvSpPr/>
          <p:nvPr/>
        </p:nvSpPr>
        <p:spPr>
          <a:xfrm>
            <a:off x="3943743" y="4260015"/>
            <a:ext cx="1027209" cy="64574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Shape 952"/>
          <p:cNvSpPr/>
          <p:nvPr/>
        </p:nvSpPr>
        <p:spPr>
          <a:xfrm>
            <a:off x="3990273" y="4322951"/>
            <a:ext cx="1027209" cy="64574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Shape 953"/>
          <p:cNvSpPr/>
          <p:nvPr/>
        </p:nvSpPr>
        <p:spPr>
          <a:xfrm>
            <a:off x="4023845" y="4365726"/>
            <a:ext cx="1114688" cy="64574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HPC</a:t>
            </a:r>
            <a:br>
              <a:rPr lang="en" sz="1400" b="1" dirty="0">
                <a:latin typeface="Roboto"/>
                <a:ea typeface="Roboto"/>
                <a:cs typeface="Roboto"/>
                <a:sym typeface="Roboto"/>
              </a:rPr>
            </a:b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Resources</a:t>
            </a:r>
          </a:p>
        </p:txBody>
      </p:sp>
      <p:sp>
        <p:nvSpPr>
          <p:cNvPr id="22" name="Shape 955"/>
          <p:cNvSpPr/>
          <p:nvPr/>
        </p:nvSpPr>
        <p:spPr>
          <a:xfrm>
            <a:off x="5334151" y="4256695"/>
            <a:ext cx="1027210" cy="71575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Shape 956"/>
          <p:cNvSpPr/>
          <p:nvPr/>
        </p:nvSpPr>
        <p:spPr>
          <a:xfrm>
            <a:off x="5387879" y="4307479"/>
            <a:ext cx="1027210" cy="71575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4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Shape 957"/>
          <p:cNvSpPr/>
          <p:nvPr/>
        </p:nvSpPr>
        <p:spPr>
          <a:xfrm>
            <a:off x="5435256" y="4358265"/>
            <a:ext cx="1091879" cy="71575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Grid Resources</a:t>
            </a:r>
          </a:p>
        </p:txBody>
      </p:sp>
      <p:sp>
        <p:nvSpPr>
          <p:cNvPr id="25" name="Shape 958"/>
          <p:cNvSpPr/>
          <p:nvPr/>
        </p:nvSpPr>
        <p:spPr>
          <a:xfrm>
            <a:off x="6835746" y="4142070"/>
            <a:ext cx="1435083" cy="1072044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b="1">
                <a:latin typeface="Roboto"/>
                <a:ea typeface="Roboto"/>
                <a:cs typeface="Roboto"/>
                <a:sym typeface="Roboto"/>
              </a:rPr>
              <a:t>Cloud Resources</a:t>
            </a:r>
          </a:p>
        </p:txBody>
      </p:sp>
      <p:sp>
        <p:nvSpPr>
          <p:cNvPr id="26" name="Shape 959"/>
          <p:cNvSpPr/>
          <p:nvPr/>
        </p:nvSpPr>
        <p:spPr>
          <a:xfrm>
            <a:off x="6836514" y="4200250"/>
            <a:ext cx="1853867" cy="1072045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b="1" dirty="0">
                <a:latin typeface="Roboto"/>
                <a:ea typeface="Roboto"/>
                <a:cs typeface="Roboto"/>
                <a:sym typeface="Roboto"/>
              </a:rPr>
              <a:t>Cloud Resources</a:t>
            </a:r>
          </a:p>
        </p:txBody>
      </p:sp>
      <p:cxnSp>
        <p:nvCxnSpPr>
          <p:cNvPr id="27" name="Shape 960"/>
          <p:cNvCxnSpPr/>
          <p:nvPr/>
        </p:nvCxnSpPr>
        <p:spPr>
          <a:xfrm>
            <a:off x="2053367" y="1694723"/>
            <a:ext cx="3153145" cy="78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" name="Shape 961"/>
          <p:cNvCxnSpPr/>
          <p:nvPr/>
        </p:nvCxnSpPr>
        <p:spPr>
          <a:xfrm>
            <a:off x="6139096" y="1702586"/>
            <a:ext cx="70590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" name="Shape 962"/>
          <p:cNvCxnSpPr/>
          <p:nvPr/>
        </p:nvCxnSpPr>
        <p:spPr>
          <a:xfrm rot="10800000">
            <a:off x="5672883" y="2131560"/>
            <a:ext cx="0" cy="28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" name="Shape 963"/>
          <p:cNvCxnSpPr/>
          <p:nvPr/>
        </p:nvCxnSpPr>
        <p:spPr>
          <a:xfrm>
            <a:off x="6343888" y="2842781"/>
            <a:ext cx="57553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" name="Shape 964"/>
          <p:cNvCxnSpPr/>
          <p:nvPr/>
        </p:nvCxnSpPr>
        <p:spPr>
          <a:xfrm>
            <a:off x="5672883" y="3271741"/>
            <a:ext cx="0" cy="26109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" name="Shape 965"/>
          <p:cNvCxnSpPr>
            <a:endCxn id="14" idx="0"/>
          </p:cNvCxnSpPr>
          <p:nvPr/>
        </p:nvCxnSpPr>
        <p:spPr>
          <a:xfrm rot="10800000" flipV="1">
            <a:off x="3054121" y="3754465"/>
            <a:ext cx="2078297" cy="540726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" name="Shape 966"/>
          <p:cNvCxnSpPr>
            <a:endCxn id="18" idx="0"/>
          </p:cNvCxnSpPr>
          <p:nvPr/>
        </p:nvCxnSpPr>
        <p:spPr>
          <a:xfrm rot="10800000" flipV="1">
            <a:off x="4457349" y="3858901"/>
            <a:ext cx="674993" cy="401113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" name="Shape 967"/>
          <p:cNvCxnSpPr>
            <a:stCxn id="11" idx="3"/>
          </p:cNvCxnSpPr>
          <p:nvPr/>
        </p:nvCxnSpPr>
        <p:spPr>
          <a:xfrm>
            <a:off x="6343887" y="3754465"/>
            <a:ext cx="1315495" cy="448889"/>
          </a:xfrm>
          <a:prstGeom prst="bentConnector3">
            <a:avLst>
              <a:gd name="adj1" fmla="val 9936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" name="Shape 968"/>
          <p:cNvCxnSpPr/>
          <p:nvPr/>
        </p:nvCxnSpPr>
        <p:spPr>
          <a:xfrm rot="16200000">
            <a:off x="6936994" y="3800068"/>
            <a:ext cx="2465594" cy="499918"/>
          </a:xfrm>
          <a:prstGeom prst="bentConnector4">
            <a:avLst>
              <a:gd name="adj1" fmla="val -1241"/>
              <a:gd name="adj2" fmla="val 1601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" name="Shape 969"/>
          <p:cNvCxnSpPr/>
          <p:nvPr/>
        </p:nvCxnSpPr>
        <p:spPr>
          <a:xfrm rot="16200000">
            <a:off x="5941726" y="2621193"/>
            <a:ext cx="2288509" cy="2667941"/>
          </a:xfrm>
          <a:prstGeom prst="bentConnector4">
            <a:avLst>
              <a:gd name="adj1" fmla="val -14361"/>
              <a:gd name="adj2" fmla="val 113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7" name="Shape 970"/>
          <p:cNvCxnSpPr/>
          <p:nvPr/>
        </p:nvCxnSpPr>
        <p:spPr>
          <a:xfrm rot="16200000">
            <a:off x="5283637" y="1896383"/>
            <a:ext cx="2253504" cy="4019190"/>
          </a:xfrm>
          <a:prstGeom prst="bentConnector4">
            <a:avLst>
              <a:gd name="adj1" fmla="val -20486"/>
              <a:gd name="adj2" fmla="val 11166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8" name="Shape 971"/>
          <p:cNvCxnSpPr/>
          <p:nvPr/>
        </p:nvCxnSpPr>
        <p:spPr>
          <a:xfrm rot="16200000">
            <a:off x="4636743" y="1265487"/>
            <a:ext cx="2288509" cy="5278054"/>
          </a:xfrm>
          <a:prstGeom prst="bentConnector4">
            <a:avLst>
              <a:gd name="adj1" fmla="val -23460"/>
              <a:gd name="adj2" fmla="val 11074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" name="Shape 972"/>
          <p:cNvSpPr/>
          <p:nvPr/>
        </p:nvSpPr>
        <p:spPr>
          <a:xfrm>
            <a:off x="3171652" y="2546012"/>
            <a:ext cx="1177083" cy="56955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Monitoring</a:t>
            </a:r>
          </a:p>
        </p:txBody>
      </p:sp>
      <p:cxnSp>
        <p:nvCxnSpPr>
          <p:cNvPr id="40" name="Shape 973"/>
          <p:cNvCxnSpPr/>
          <p:nvPr/>
        </p:nvCxnSpPr>
        <p:spPr>
          <a:xfrm>
            <a:off x="4348735" y="2830789"/>
            <a:ext cx="653213" cy="1194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" name="Shape 974"/>
          <p:cNvCxnSpPr/>
          <p:nvPr/>
        </p:nvCxnSpPr>
        <p:spPr>
          <a:xfrm rot="10800000" flipH="1">
            <a:off x="6330285" y="2078314"/>
            <a:ext cx="553640" cy="45547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2" name="Shape 975"/>
          <p:cNvSpPr txBox="1"/>
          <p:nvPr/>
        </p:nvSpPr>
        <p:spPr>
          <a:xfrm>
            <a:off x="2839909" y="1775397"/>
            <a:ext cx="1732091" cy="8582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400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Monitoring takes input from all components</a:t>
            </a:r>
          </a:p>
        </p:txBody>
      </p:sp>
      <p:cxnSp>
        <p:nvCxnSpPr>
          <p:cNvPr id="43" name="Shape 976"/>
          <p:cNvCxnSpPr/>
          <p:nvPr/>
        </p:nvCxnSpPr>
        <p:spPr>
          <a:xfrm>
            <a:off x="2281859" y="1197672"/>
            <a:ext cx="0" cy="437522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44" name="Shape 977"/>
          <p:cNvCxnSpPr/>
          <p:nvPr/>
        </p:nvCxnSpPr>
        <p:spPr>
          <a:xfrm>
            <a:off x="5914172" y="3990716"/>
            <a:ext cx="0" cy="26109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7653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HEPCloud at Scale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B0D0-42E9-E84C-9601-2186B95CF90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Screenshot 2016-03-11 10.37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840" y="1128749"/>
            <a:ext cx="6133159" cy="32671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9891" y="1651059"/>
            <a:ext cx="2035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60k cores @ AWS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0" name="Picture 9" descr="cms_dashboard_job_cor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6000" r="2031" b="24812"/>
          <a:stretch/>
        </p:blipFill>
        <p:spPr>
          <a:xfrm>
            <a:off x="3721100" y="163760"/>
            <a:ext cx="5422900" cy="3060701"/>
          </a:xfrm>
          <a:prstGeom prst="rect">
            <a:avLst/>
          </a:prstGeom>
        </p:spPr>
      </p:pic>
      <p:sp>
        <p:nvSpPr>
          <p:cNvPr id="11" name="Shape 1318"/>
          <p:cNvSpPr/>
          <p:nvPr/>
        </p:nvSpPr>
        <p:spPr>
          <a:xfrm flipH="1">
            <a:off x="6101411" y="-1090692"/>
            <a:ext cx="278676" cy="16585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2A9B"/>
              </a:gs>
              <a:gs pos="100000">
                <a:srgbClr val="A1A8E7"/>
              </a:gs>
            </a:gsLst>
            <a:lin ang="16200038" scaled="0"/>
          </a:gradFill>
          <a:ln w="9525" cap="flat" cmpd="sng">
            <a:solidFill>
              <a:srgbClr val="002D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8102" y="237967"/>
            <a:ext cx="2091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4"/>
                </a:solidFill>
              </a:rPr>
              <a:t>160k cores @ </a:t>
            </a:r>
            <a:r>
              <a:rPr lang="en-US" sz="2000" b="1" dirty="0" smtClean="0">
                <a:solidFill>
                  <a:schemeClr val="accent4"/>
                </a:solidFill>
              </a:rPr>
              <a:t>GCE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95" y="3224461"/>
            <a:ext cx="5259488" cy="30263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28165" y="4499451"/>
            <a:ext cx="2576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~2M threads @ NERSC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BNL is collaborating on components of the Decision Engine</a:t>
            </a:r>
          </a:p>
          <a:p>
            <a:endParaRPr lang="en-US" dirty="0" smtClean="0"/>
          </a:p>
          <a:p>
            <a:r>
              <a:rPr lang="en-US" dirty="0" smtClean="0"/>
              <a:t>BNL plans </a:t>
            </a:r>
            <a:r>
              <a:rPr lang="en-US" b="1" dirty="0" smtClean="0">
                <a:solidFill>
                  <a:schemeClr val="tx1"/>
                </a:solidFill>
              </a:rPr>
              <a:t>package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chemeClr val="accent3"/>
                </a:solidFill>
              </a:rPr>
              <a:t>test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chemeClr val="accent4"/>
                </a:solidFill>
              </a:rPr>
              <a:t>deploy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HEPCloud at BNL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Provide access to diverse set of on-premises resources to BNL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HEPCloud @ BNL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B0D0-42E9-E84C-9601-2186B95CF9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Providing access to commercial cloud and </a:t>
            </a:r>
            <a:r>
              <a:rPr lang="en-US" dirty="0" smtClean="0"/>
              <a:t>NERSC</a:t>
            </a:r>
          </a:p>
          <a:p>
            <a:pPr lvl="1"/>
            <a:r>
              <a:rPr lang="en-US" dirty="0" smtClean="0"/>
              <a:t>Onboarding experiments in </a:t>
            </a:r>
            <a:r>
              <a:rPr lang="en-US" dirty="0" smtClean="0"/>
              <a:t>2019</a:t>
            </a:r>
          </a:p>
          <a:p>
            <a:pPr lvl="1"/>
            <a:r>
              <a:rPr lang="en-US" dirty="0" smtClean="0"/>
              <a:t>Developing, testing decision engine algorithms</a:t>
            </a:r>
            <a:endParaRPr lang="en-US" dirty="0" smtClean="0"/>
          </a:p>
          <a:p>
            <a:r>
              <a:rPr lang="en-US" dirty="0" smtClean="0"/>
              <a:t>Hosted CEs at NSF HPC sites</a:t>
            </a:r>
          </a:p>
          <a:p>
            <a:pPr lvl="1"/>
            <a:r>
              <a:rPr lang="en-US" dirty="0" smtClean="0"/>
              <a:t>Can contribute to support</a:t>
            </a:r>
          </a:p>
          <a:p>
            <a:r>
              <a:rPr lang="en-US" dirty="0" smtClean="0"/>
              <a:t>DOE </a:t>
            </a:r>
            <a:r>
              <a:rPr lang="en-US" dirty="0" smtClean="0"/>
              <a:t>HPC sites (ALCF, ORNL)</a:t>
            </a:r>
          </a:p>
          <a:p>
            <a:pPr lvl="1"/>
            <a:r>
              <a:rPr lang="en-US" dirty="0" smtClean="0"/>
              <a:t>Will integrate and test </a:t>
            </a:r>
            <a:r>
              <a:rPr lang="en-US" dirty="0" err="1" smtClean="0"/>
              <a:t>HTCondor</a:t>
            </a:r>
            <a:r>
              <a:rPr lang="en-US" dirty="0" smtClean="0"/>
              <a:t>-based solutions</a:t>
            </a:r>
          </a:p>
          <a:p>
            <a:r>
              <a:rPr lang="en-US" dirty="0" smtClean="0"/>
              <a:t>Containers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HEPCloud @ FNAL </a:t>
            </a:r>
            <a:r>
              <a:rPr lang="mr-IN" dirty="0" smtClean="0"/>
              <a:t>–</a:t>
            </a:r>
            <a:r>
              <a:rPr lang="en-US" dirty="0" smtClean="0"/>
              <a:t> OSG related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B0D0-42E9-E84C-9601-2186B95CF9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My guidance from above has been: we work on things that are aligned with our (DOE HEP) program.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OSG at Fermilab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B0D0-42E9-E84C-9601-2186B95CF9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8101" y="1435101"/>
            <a:ext cx="5854700" cy="2311400"/>
          </a:xfrm>
        </p:spPr>
        <p:txBody>
          <a:bodyPr/>
          <a:lstStyle/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“But </a:t>
            </a:r>
            <a:r>
              <a:rPr lang="en-US" dirty="0"/>
              <a:t>everything we do </a:t>
            </a:r>
            <a:r>
              <a:rPr lang="en-US" dirty="0" smtClean="0"/>
              <a:t>[with OSG] is </a:t>
            </a:r>
            <a:r>
              <a:rPr lang="en-US" dirty="0"/>
              <a:t>already aligned with our program - is there effort we are worrying about?"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 from Margaret </a:t>
            </a:r>
            <a:r>
              <a:rPr lang="en-US" dirty="0" err="1" smtClean="0"/>
              <a:t>Votava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B0D0-42E9-E84C-9601-2186B95CF90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www.fnal.gov/pub/today/images06/margeret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727200"/>
            <a:ext cx="2095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Expert troubleshooting/consulting</a:t>
            </a:r>
          </a:p>
          <a:p>
            <a:pPr lvl="2"/>
            <a:r>
              <a:rPr lang="en-US" dirty="0" smtClean="0"/>
              <a:t>Various bumps as services were migrated from IU</a:t>
            </a:r>
          </a:p>
          <a:p>
            <a:pPr lvl="1"/>
            <a:r>
              <a:rPr lang="en-US" dirty="0" smtClean="0"/>
              <a:t>Development as needed (e.g. </a:t>
            </a:r>
            <a:r>
              <a:rPr lang="en-US" dirty="0" err="1" smtClean="0"/>
              <a:t>RabbitMQ</a:t>
            </a:r>
            <a:r>
              <a:rPr lang="en-US" dirty="0" smtClean="0"/>
              <a:t> -&gt; Kafka transition?)</a:t>
            </a:r>
          </a:p>
          <a:p>
            <a:pPr lvl="1"/>
            <a:r>
              <a:rPr lang="en-US" dirty="0" smtClean="0"/>
              <a:t> Archiving of monitoring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OSG-aligned effort at </a:t>
            </a:r>
            <a:r>
              <a:rPr lang="en-US" dirty="0" smtClean="0"/>
              <a:t>Fermilab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B0D0-42E9-E84C-9601-2186B95CF9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</a:p>
          <a:p>
            <a:pPr lvl="1"/>
            <a:r>
              <a:rPr lang="en-US" dirty="0" err="1" smtClean="0"/>
              <a:t>glideinWMS</a:t>
            </a:r>
            <a:endParaRPr lang="en-US" dirty="0" smtClean="0"/>
          </a:p>
          <a:p>
            <a:pPr lvl="2"/>
            <a:r>
              <a:rPr lang="en-US" dirty="0" smtClean="0"/>
              <a:t>Mostly development, but cross-over operations with OSG and CMS </a:t>
            </a:r>
            <a:r>
              <a:rPr lang="en-US" dirty="0" err="1" smtClean="0"/>
              <a:t>glideinWMS</a:t>
            </a:r>
            <a:r>
              <a:rPr lang="en-US" dirty="0" smtClean="0"/>
              <a:t> operators</a:t>
            </a:r>
          </a:p>
          <a:p>
            <a:pPr lvl="1"/>
            <a:r>
              <a:rPr lang="en-US" dirty="0" smtClean="0"/>
              <a:t>Singularity</a:t>
            </a:r>
          </a:p>
          <a:p>
            <a:pPr lvl="2"/>
            <a:r>
              <a:rPr lang="en-US" dirty="0" smtClean="0"/>
              <a:t>Ensure we are in sync upstream (and they break stuff </a:t>
            </a:r>
            <a:r>
              <a:rPr lang="mr-IN" dirty="0" smtClean="0"/>
              <a:t>–</a:t>
            </a:r>
            <a:r>
              <a:rPr lang="en-US" dirty="0" smtClean="0"/>
              <a:t> recently refactored everything to Go).  Particularly important now that they’ve gone corporate</a:t>
            </a:r>
          </a:p>
          <a:p>
            <a:pPr lvl="1"/>
            <a:r>
              <a:rPr lang="en-US" dirty="0" smtClean="0"/>
              <a:t>CVMFS</a:t>
            </a:r>
          </a:p>
          <a:p>
            <a:pPr lvl="2"/>
            <a:r>
              <a:rPr lang="en-US" dirty="0" smtClean="0"/>
              <a:t>Occasional pull requests </a:t>
            </a:r>
            <a:r>
              <a:rPr lang="mr-IN" dirty="0" smtClean="0"/>
              <a:t>–</a:t>
            </a:r>
            <a:r>
              <a:rPr lang="en-US" dirty="0" smtClean="0"/>
              <a:t> and new tools the community is interested in (like creating images from CVMFS as a 1</a:t>
            </a:r>
            <a:r>
              <a:rPr lang="en-US" baseline="30000" dirty="0" smtClean="0"/>
              <a:t>st</a:t>
            </a:r>
            <a:r>
              <a:rPr lang="en-US" dirty="0" smtClean="0"/>
              <a:t> class citizen)</a:t>
            </a:r>
          </a:p>
          <a:p>
            <a:pPr lvl="2"/>
            <a:r>
              <a:rPr lang="en-US" dirty="0" smtClean="0"/>
              <a:t>Expert consulting advice on software and Stratum 1s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OSG-aligned effort at </a:t>
            </a:r>
            <a:r>
              <a:rPr lang="en-US" dirty="0" smtClean="0"/>
              <a:t>Fermilab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B0D0-42E9-E84C-9601-2186B95CF9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”Skin in the game”</a:t>
            </a:r>
          </a:p>
          <a:p>
            <a:pPr lvl="1"/>
            <a:r>
              <a:rPr lang="en-US" dirty="0" smtClean="0"/>
              <a:t>Providing operational security, revising documentation</a:t>
            </a:r>
          </a:p>
          <a:p>
            <a:pPr lvl="2"/>
            <a:r>
              <a:rPr lang="en-US" dirty="0" smtClean="0"/>
              <a:t>Want </a:t>
            </a:r>
            <a:r>
              <a:rPr lang="en-US" dirty="0" smtClean="0"/>
              <a:t>to focus on proactive security (threat intelligence), strengthening contacts with WLCG</a:t>
            </a:r>
          </a:p>
          <a:p>
            <a:pPr lvl="2"/>
            <a:r>
              <a:rPr lang="en-US" dirty="0" smtClean="0"/>
              <a:t>Want to participate </a:t>
            </a:r>
            <a:r>
              <a:rPr lang="en-US" dirty="0" smtClean="0"/>
              <a:t>in security R&amp;D like </a:t>
            </a:r>
            <a:r>
              <a:rPr lang="en-US" dirty="0" err="1" smtClean="0"/>
              <a:t>SciTokens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OSG-aligned effort at </a:t>
            </a:r>
            <a:r>
              <a:rPr lang="en-US" dirty="0" smtClean="0"/>
              <a:t>Fermilab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B0D0-42E9-E84C-9601-2186B95CF9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Containers Containers Containers</a:t>
            </a:r>
          </a:p>
          <a:p>
            <a:pPr lvl="1"/>
            <a:r>
              <a:rPr lang="en-US" dirty="0" smtClean="0"/>
              <a:t>Container-building service</a:t>
            </a:r>
          </a:p>
          <a:p>
            <a:pPr lvl="2"/>
            <a:r>
              <a:rPr lang="en-US" dirty="0" err="1" smtClean="0"/>
              <a:t>Dockerhub</a:t>
            </a:r>
            <a:r>
              <a:rPr lang="en-US" dirty="0" smtClean="0"/>
              <a:t>/</a:t>
            </a:r>
            <a:r>
              <a:rPr lang="en-US" dirty="0" err="1" smtClean="0"/>
              <a:t>Dockercloud</a:t>
            </a:r>
            <a:r>
              <a:rPr lang="en-US" dirty="0" smtClean="0"/>
              <a:t> equivalency</a:t>
            </a:r>
          </a:p>
          <a:p>
            <a:pPr lvl="1"/>
            <a:r>
              <a:rPr lang="en-US" dirty="0" err="1" smtClean="0"/>
              <a:t>Jupyter</a:t>
            </a:r>
            <a:r>
              <a:rPr lang="en-US" dirty="0" smtClean="0"/>
              <a:t>(lab) notebooks as a service</a:t>
            </a:r>
          </a:p>
          <a:p>
            <a:pPr lvl="2"/>
            <a:r>
              <a:rPr lang="en-US" dirty="0" smtClean="0"/>
              <a:t>i.e. LSST online analysis platform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B0D0-42E9-E84C-9601-2186B95CF90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OSG-aligned effort at </a:t>
            </a:r>
            <a:r>
              <a:rPr lang="en-US" dirty="0" smtClean="0"/>
              <a:t>Fermilab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services for data placement/management</a:t>
            </a:r>
          </a:p>
          <a:p>
            <a:pPr lvl="1"/>
            <a:r>
              <a:rPr lang="en-US" dirty="0" err="1" smtClean="0"/>
              <a:t>Rucio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B0D0-42E9-E84C-9601-2186B95CF90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OSG-aligned effort at </a:t>
            </a:r>
            <a:r>
              <a:rPr lang="en-US" dirty="0" smtClean="0"/>
              <a:t>Fermilab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Support</a:t>
            </a:r>
          </a:p>
          <a:p>
            <a:pPr lvl="1"/>
            <a:r>
              <a:rPr lang="en-US" dirty="0" smtClean="0"/>
              <a:t>Already covered in Ken and Rob G’s talk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Burt Holzman | OSG Staff Retreat | 07 Nov 2018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B0D0-42E9-E84C-9601-2186B95CF90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OSG-aligned effort at </a:t>
            </a:r>
            <a:r>
              <a:rPr lang="en-US" dirty="0" smtClean="0"/>
              <a:t>Fermilab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Template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FermiTemplate.pot</Template>
  <TotalTime>32642</TotalTime>
  <Words>578</Words>
  <Application>Microsoft Macintosh PowerPoint</Application>
  <PresentationFormat>On-screen Show (4:3)</PresentationFormat>
  <Paragraphs>114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Geneva</vt:lpstr>
      <vt:lpstr>Helvetica</vt:lpstr>
      <vt:lpstr>ＭＳ Ｐゴシック</vt:lpstr>
      <vt:lpstr>Roboto</vt:lpstr>
      <vt:lpstr>Arial</vt:lpstr>
      <vt:lpstr>FermiTemplate</vt:lpstr>
      <vt:lpstr>PowerPoint Presentation</vt:lpstr>
      <vt:lpstr>OSG at Fermilab</vt:lpstr>
      <vt:lpstr>Quote from Margaret Votava</vt:lpstr>
      <vt:lpstr>OSG-aligned effort at Fermilab</vt:lpstr>
      <vt:lpstr>OSG-aligned effort at Fermilab</vt:lpstr>
      <vt:lpstr>OSG-aligned effort at Fermilab</vt:lpstr>
      <vt:lpstr>OSG-aligned effort at Fermilab</vt:lpstr>
      <vt:lpstr>OSG-aligned effort at Fermilab</vt:lpstr>
      <vt:lpstr>OSG-aligned effort at Fermilab</vt:lpstr>
      <vt:lpstr>OSG-aligned effort at Fermilab</vt:lpstr>
      <vt:lpstr>What is HEPCloud</vt:lpstr>
      <vt:lpstr>HEPCloud Architecture</vt:lpstr>
      <vt:lpstr>HEPCloud at Scale</vt:lpstr>
      <vt:lpstr>HEPCloud @ BNL</vt:lpstr>
      <vt:lpstr>HEPCloud @ FNAL – OSG related work</vt:lpstr>
    </vt:vector>
  </TitlesOfParts>
  <Company>Sandbox Studio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Burt Holzman</cp:lastModifiedBy>
  <cp:revision>490</cp:revision>
  <cp:lastPrinted>2017-03-20T20:11:48Z</cp:lastPrinted>
  <dcterms:created xsi:type="dcterms:W3CDTF">2014-01-03T20:18:13Z</dcterms:created>
  <dcterms:modified xsi:type="dcterms:W3CDTF">2018-11-07T22:03:35Z</dcterms:modified>
</cp:coreProperties>
</file>