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275" r:id="rId3"/>
    <p:sldId id="284" r:id="rId4"/>
    <p:sldId id="302" r:id="rId5"/>
    <p:sldId id="295" r:id="rId6"/>
    <p:sldId id="296" r:id="rId7"/>
    <p:sldId id="297" r:id="rId8"/>
    <p:sldId id="298" r:id="rId9"/>
    <p:sldId id="303" r:id="rId10"/>
    <p:sldId id="299" r:id="rId11"/>
    <p:sldId id="300" r:id="rId12"/>
    <p:sldId id="301" r:id="rId13"/>
    <p:sldId id="304" r:id="rId14"/>
    <p:sldId id="305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3087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1" autoAdjust="0"/>
    <p:restoredTop sz="94665"/>
  </p:normalViewPr>
  <p:slideViewPr>
    <p:cSldViewPr snapToGrid="0" snapToObjects="1" showGuides="1">
      <p:cViewPr varScale="1">
        <p:scale>
          <a:sx n="114" d="100"/>
          <a:sy n="114" d="100"/>
        </p:scale>
        <p:origin x="456" y="1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1203" y="5117782"/>
            <a:ext cx="8499231" cy="1390219"/>
          </a:xfrm>
        </p:spPr>
        <p:txBody>
          <a:bodyPr/>
          <a:lstStyle/>
          <a:p>
            <a:r>
              <a:rPr lang="en-US" dirty="0"/>
              <a:t>Thomas Smart</a:t>
            </a:r>
          </a:p>
          <a:p>
            <a:r>
              <a:rPr lang="en-US" dirty="0"/>
              <a:t>University of St Andrews</a:t>
            </a:r>
          </a:p>
          <a:p>
            <a:r>
              <a:rPr lang="en-US" dirty="0"/>
              <a:t>Mentor: Dr Mattia Checchin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Study of the field-dependency of surface resistance for SRF cavities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B73EA-6047-AC4D-866B-F07709A6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358" y="4954890"/>
            <a:ext cx="1281798" cy="15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396D06-AF7C-4A47-88F3-4D06C0F3D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20" y="3116408"/>
            <a:ext cx="3608750" cy="284463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C3524-DF93-2846-B409-C39EC80A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67F7A-A934-384A-A49C-4FB36CD3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A681F-75F6-0F4A-BEF0-15E828E7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3DCDE24-D1B1-BE42-9C12-EEE4E5E4CAF6}"/>
              </a:ext>
            </a:extLst>
          </p:cNvPr>
          <p:cNvSpPr txBox="1">
            <a:spLocks/>
          </p:cNvSpPr>
          <p:nvPr/>
        </p:nvSpPr>
        <p:spPr>
          <a:xfrm>
            <a:off x="222250" y="81661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AES022 – Second Test (modified 120C bake)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BA069-675F-2F48-BAC6-865A5A869B51}"/>
              </a:ext>
            </a:extLst>
          </p:cNvPr>
          <p:cNvSpPr txBox="1"/>
          <p:nvPr/>
        </p:nvSpPr>
        <p:spPr>
          <a:xfrm>
            <a:off x="222248" y="914400"/>
            <a:ext cx="26547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>
                <a:solidFill>
                  <a:schemeClr val="accent6">
                    <a:lumMod val="50000"/>
                  </a:schemeClr>
                </a:solidFill>
              </a:rPr>
              <a:t>Modified 120°C Bake: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40μm 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HPR and VTS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75°C 4h bake HV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120°C 48h in situ HV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77D48-55BB-3447-8EC0-DE987D166770}"/>
              </a:ext>
            </a:extLst>
          </p:cNvPr>
          <p:cNvSpPr txBox="1"/>
          <p:nvPr/>
        </p:nvSpPr>
        <p:spPr>
          <a:xfrm>
            <a:off x="93234" y="2544500"/>
            <a:ext cx="382084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Only discovered a few months ago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D0B44B-B35E-9644-92AF-6314805B5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2"/>
          <a:stretch/>
        </p:blipFill>
        <p:spPr>
          <a:xfrm>
            <a:off x="0" y="3033132"/>
            <a:ext cx="3746108" cy="2972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CAC92D-DC2B-9F4A-989F-697AC682D0CF}"/>
              </a:ext>
            </a:extLst>
          </p:cNvPr>
          <p:cNvSpPr txBox="1"/>
          <p:nvPr/>
        </p:nvSpPr>
        <p:spPr>
          <a:xfrm>
            <a:off x="167267" y="6005310"/>
            <a:ext cx="3746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Previous data taken by A.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Grassellino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et al (2018)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897BF-428D-1843-90EE-A2EE8F4933A4}"/>
              </a:ext>
            </a:extLst>
          </p:cNvPr>
          <p:cNvSpPr txBox="1"/>
          <p:nvPr/>
        </p:nvSpPr>
        <p:spPr>
          <a:xfrm>
            <a:off x="4435755" y="5900168"/>
            <a:ext cx="461103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/>
              <a:t>A.Grassellino</a:t>
            </a:r>
            <a:r>
              <a:rPr lang="en-GB" sz="1050" dirty="0"/>
              <a:t> </a:t>
            </a:r>
            <a:r>
              <a:rPr lang="en-GB" sz="1050" i="1" dirty="0"/>
              <a:t>et </a:t>
            </a:r>
            <a:r>
              <a:rPr lang="en-GB" sz="1050" i="1" dirty="0" err="1"/>
              <a:t>al.</a:t>
            </a:r>
            <a:r>
              <a:rPr lang="en-GB" sz="1050" dirty="0" err="1"/>
              <a:t>,“Accelerating</a:t>
            </a:r>
            <a:r>
              <a:rPr lang="en-GB" sz="1050" dirty="0"/>
              <a:t> fields </a:t>
            </a:r>
            <a:r>
              <a:rPr lang="en-GB" sz="1050" dirty="0" err="1"/>
              <a:t>upto</a:t>
            </a:r>
            <a:r>
              <a:rPr lang="en-GB" sz="1050" dirty="0"/>
              <a:t> 49MV/m in TESLA-shape superconducting RF niobium cavities via 75C vacuum bake,” arXiv:1806.09824</a:t>
            </a:r>
            <a:r>
              <a:rPr lang="en-GB" sz="1100" dirty="0"/>
              <a:t> </a:t>
            </a:r>
          </a:p>
          <a:p>
            <a:r>
              <a:rPr lang="en-GB" sz="1100" dirty="0"/>
              <a:t> </a:t>
            </a:r>
            <a:endParaRPr lang="en-GB" sz="1100" dirty="0"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DA412A-2820-414B-B9C7-7AB23745F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60" b="866"/>
          <a:stretch/>
        </p:blipFill>
        <p:spPr>
          <a:xfrm>
            <a:off x="4298020" y="611083"/>
            <a:ext cx="3608750" cy="25276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47C20B-7AB5-5745-BAC2-68019D3A6445}"/>
              </a:ext>
            </a:extLst>
          </p:cNvPr>
          <p:cNvSpPr txBox="1"/>
          <p:nvPr/>
        </p:nvSpPr>
        <p:spPr>
          <a:xfrm>
            <a:off x="6035488" y="576985"/>
            <a:ext cx="688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5F738B-109F-AD4E-8820-2E55436A02CD}"/>
              </a:ext>
            </a:extLst>
          </p:cNvPr>
          <p:cNvSpPr txBox="1"/>
          <p:nvPr/>
        </p:nvSpPr>
        <p:spPr>
          <a:xfrm>
            <a:off x="6009469" y="3229307"/>
            <a:ext cx="569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1.5K</a:t>
            </a:r>
          </a:p>
        </p:txBody>
      </p:sp>
    </p:spTree>
    <p:extLst>
      <p:ext uri="{BB962C8B-B14F-4D97-AF65-F5344CB8AC3E}">
        <p14:creationId xmlns:p14="http://schemas.microsoft.com/office/powerpoint/2010/main" val="502228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8CBA0-76EF-824D-8F60-654EF826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B76F7-F54E-FA45-ACAB-F018F6CF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02363-5BE1-954A-8C27-43DC0580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A7057A16-AED6-CD42-BA17-7A1B7F3BFCF0}"/>
              </a:ext>
            </a:extLst>
          </p:cNvPr>
          <p:cNvSpPr txBox="1">
            <a:spLocks/>
          </p:cNvSpPr>
          <p:nvPr/>
        </p:nvSpPr>
        <p:spPr>
          <a:xfrm>
            <a:off x="222250" y="81661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AES022 – Second Test (modified 120C bake) continued…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24E02-7BC7-724B-B7B9-512D556CDE6A}"/>
              </a:ext>
            </a:extLst>
          </p:cNvPr>
          <p:cNvSpPr txBox="1"/>
          <p:nvPr/>
        </p:nvSpPr>
        <p:spPr>
          <a:xfrm>
            <a:off x="222249" y="870048"/>
            <a:ext cx="8686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quench field for collected data is ~42MV/m compared to fields ~50MV/m achieved in earlier data. 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2000" baseline="-25000" dirty="0" err="1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change also odd.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Material problem?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Hydride formation of different phases (⍺, ε, δ etc.) 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Cooldown speed? Higher sensitivity to temperature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3E0234-2341-3144-850E-3A112B1B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63" y="3077738"/>
            <a:ext cx="3467755" cy="3065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FA1C8-C47D-444E-AFF0-7F53CB242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3077738"/>
            <a:ext cx="3582423" cy="30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30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9F9EB-1275-9548-B209-CB9E08EC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995F50-254E-4049-AC24-4B1BA983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17B09-0D1A-B94F-9B18-60EAE789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35DAD1E-9BF5-A347-B2F5-A8DE1375DEE3}"/>
              </a:ext>
            </a:extLst>
          </p:cNvPr>
          <p:cNvSpPr txBox="1">
            <a:spLocks/>
          </p:cNvSpPr>
          <p:nvPr/>
        </p:nvSpPr>
        <p:spPr>
          <a:xfrm>
            <a:off x="222250" y="81661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Temperature Mapping in AES022 – second test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2F656-06CC-8344-9A2F-54D9A841C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3" r="8958"/>
          <a:stretch/>
        </p:blipFill>
        <p:spPr>
          <a:xfrm>
            <a:off x="911807" y="992001"/>
            <a:ext cx="3155795" cy="438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06A4BB-A13C-8349-AD00-DB0C22AD5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93" r="10297" b="4566"/>
          <a:stretch/>
        </p:blipFill>
        <p:spPr>
          <a:xfrm>
            <a:off x="4067601" y="992001"/>
            <a:ext cx="3044284" cy="4181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40E973-6BE8-FC43-BCEE-956096F5126F}"/>
              </a:ext>
            </a:extLst>
          </p:cNvPr>
          <p:cNvSpPr txBox="1"/>
          <p:nvPr/>
        </p:nvSpPr>
        <p:spPr>
          <a:xfrm>
            <a:off x="2206554" y="5267054"/>
            <a:ext cx="56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69C0B-500F-E24F-9580-FBAFF887B1E9}"/>
              </a:ext>
            </a:extLst>
          </p:cNvPr>
          <p:cNvSpPr txBox="1"/>
          <p:nvPr/>
        </p:nvSpPr>
        <p:spPr>
          <a:xfrm>
            <a:off x="5333265" y="5214402"/>
            <a:ext cx="78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1.5K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5D9B65-7474-3F47-9456-469D655CD01B}"/>
              </a:ext>
            </a:extLst>
          </p:cNvPr>
          <p:cNvSpPr txBox="1"/>
          <p:nvPr/>
        </p:nvSpPr>
        <p:spPr>
          <a:xfrm>
            <a:off x="7111885" y="1996069"/>
            <a:ext cx="18871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Global heating observed</a:t>
            </a:r>
          </a:p>
          <a:p>
            <a:endParaRPr lang="en-US" sz="2000" dirty="0"/>
          </a:p>
          <a:p>
            <a:r>
              <a:rPr lang="en-US" sz="2000" dirty="0"/>
              <a:t>Hydrides still along weld?</a:t>
            </a:r>
          </a:p>
        </p:txBody>
      </p:sp>
    </p:spTree>
    <p:extLst>
      <p:ext uri="{BB962C8B-B14F-4D97-AF65-F5344CB8AC3E}">
        <p14:creationId xmlns:p14="http://schemas.microsoft.com/office/powerpoint/2010/main" val="357357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F9C3C-05A8-6242-B4C1-52A5A7EC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5C778-E9EC-7749-BD3B-BA7A4F19F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32E7-04EC-2A43-9E4B-AABD5D37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41926-6DA1-3045-AE76-9DC4DF23AF29}"/>
              </a:ext>
            </a:extLst>
          </p:cNvPr>
          <p:cNvSpPr txBox="1"/>
          <p:nvPr/>
        </p:nvSpPr>
        <p:spPr>
          <a:xfrm>
            <a:off x="3666483" y="121527"/>
            <a:ext cx="1808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694AB-9AF3-4143-89A3-442FA60FB523}"/>
              </a:ext>
            </a:extLst>
          </p:cNvPr>
          <p:cNvSpPr txBox="1"/>
          <p:nvPr/>
        </p:nvSpPr>
        <p:spPr>
          <a:xfrm>
            <a:off x="222250" y="925551"/>
            <a:ext cx="83641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Modified 120°C bake has the potential for v high accelerating fields (~50MV/m) -&gt; Many more factors at work?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Presence of hydrides can be predicted locally using model proposed by A. </a:t>
            </a:r>
            <a:r>
              <a:rPr lang="en-US" dirty="0" err="1"/>
              <a:t>Romanenko</a:t>
            </a:r>
            <a:r>
              <a:rPr lang="en-US" dirty="0"/>
              <a:t> et al.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investigations need to be performed on the modified 120°C bake before it can be adequately used in future colliders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Further investigations into hydride formation during electro-weld process need to be performed</a:t>
            </a:r>
          </a:p>
        </p:txBody>
      </p:sp>
    </p:spTree>
    <p:extLst>
      <p:ext uri="{BB962C8B-B14F-4D97-AF65-F5344CB8AC3E}">
        <p14:creationId xmlns:p14="http://schemas.microsoft.com/office/powerpoint/2010/main" val="203186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0D555-9552-6649-8A0F-E743114E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AB27D6-14F3-3E4A-B3C6-F2B81BEB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E500-A774-8246-919D-BD063091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72C6D-D6EE-F848-87C3-84ACA589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01" y="0"/>
            <a:ext cx="8356600" cy="607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0F788-80ED-A14A-A655-43A1FDF6EA4D}"/>
              </a:ext>
            </a:extLst>
          </p:cNvPr>
          <p:cNvSpPr txBox="1"/>
          <p:nvPr/>
        </p:nvSpPr>
        <p:spPr>
          <a:xfrm>
            <a:off x="5998214" y="2635190"/>
            <a:ext cx="2164479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Quench ~ 41MV/m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7CC604-EA7B-BA44-95EC-B6051901D126}"/>
              </a:ext>
            </a:extLst>
          </p:cNvPr>
          <p:cNvCxnSpPr/>
          <p:nvPr/>
        </p:nvCxnSpPr>
        <p:spPr>
          <a:xfrm flipH="1">
            <a:off x="6155473" y="3035300"/>
            <a:ext cx="903249" cy="1168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53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104ADBC-C465-DD49-9E97-AECBBF6AE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28961"/>
              </p:ext>
            </p:extLst>
          </p:nvPr>
        </p:nvGraphicFramePr>
        <p:xfrm>
          <a:off x="736826" y="1624190"/>
          <a:ext cx="8061486" cy="2646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715">
                  <a:extLst>
                    <a:ext uri="{9D8B030D-6E8A-4147-A177-3AD203B41FA5}">
                      <a16:colId xmlns:a16="http://schemas.microsoft.com/office/drawing/2014/main" val="3368360246"/>
                    </a:ext>
                  </a:extLst>
                </a:gridCol>
                <a:gridCol w="5218771">
                  <a:extLst>
                    <a:ext uri="{9D8B030D-6E8A-4147-A177-3AD203B41FA5}">
                      <a16:colId xmlns:a16="http://schemas.microsoft.com/office/drawing/2014/main" val="111712552"/>
                    </a:ext>
                  </a:extLst>
                </a:gridCol>
              </a:tblGrid>
              <a:tr h="6949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Weeks 1 - 2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Initial reading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754869"/>
                  </a:ext>
                </a:extLst>
              </a:tr>
              <a:tr h="61367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Weeks 2 - 5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AES022 first test – 120°C bake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15651"/>
                  </a:ext>
                </a:extLst>
              </a:tr>
              <a:tr h="6691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Weeks 6 - 8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Romanenko Hydride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573377"/>
                  </a:ext>
                </a:extLst>
              </a:tr>
              <a:tr h="66919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Weeks 9 - 10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AES022 second test – modified 120°C bake</a:t>
                      </a:r>
                    </a:p>
                    <a:p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Final Report and Presentation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438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0" y="971550"/>
            <a:ext cx="8686799" cy="3633788"/>
          </a:xfrm>
        </p:spPr>
        <p:txBody>
          <a:bodyPr/>
          <a:lstStyle/>
          <a:p>
            <a:r>
              <a:rPr lang="en-US" sz="2000" dirty="0"/>
              <a:t>Future accelerators (</a:t>
            </a:r>
            <a:r>
              <a:rPr lang="en-US" sz="2000" dirty="0" err="1"/>
              <a:t>i.e</a:t>
            </a:r>
            <a:r>
              <a:rPr lang="en-US" sz="2000" dirty="0"/>
              <a:t> ILC and FCC) rely on an efficient acceleration of particles to minimize size and cost.</a:t>
            </a:r>
          </a:p>
          <a:p>
            <a:r>
              <a:rPr lang="en-US" sz="2000" dirty="0"/>
              <a:t>Key factor in this is a high Q</a:t>
            </a:r>
            <a:r>
              <a:rPr lang="en-US" sz="2000" baseline="-25000" dirty="0"/>
              <a:t>0 </a:t>
            </a:r>
            <a:r>
              <a:rPr lang="en-US" sz="2000" dirty="0"/>
              <a:t>and high </a:t>
            </a:r>
            <a:r>
              <a:rPr lang="en-US" sz="2000" dirty="0" err="1"/>
              <a:t>E</a:t>
            </a:r>
            <a:r>
              <a:rPr lang="en-US" sz="2000" baseline="-25000" dirty="0" err="1"/>
              <a:t>acc</a:t>
            </a:r>
            <a:endParaRPr lang="en-US" sz="2000" dirty="0"/>
          </a:p>
          <a:p>
            <a:r>
              <a:rPr lang="en-US" sz="2000" dirty="0"/>
              <a:t>Wish to test different surface treatments on the same cavity to see if improvements are possible -&gt; RF characterization &amp; T-map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to be addressed…</a:t>
            </a: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C2C7E67F-FE0F-5D49-938D-180202CE6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634" y="2621338"/>
            <a:ext cx="5080366" cy="3882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63D281-5D3E-504B-B7CB-477CD18C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3038723"/>
            <a:ext cx="3835034" cy="28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897B00-05B5-AB45-AD07-C39EDEF2DA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89B0F3-CFD9-7D41-888E-6D2F606FF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45F5CA-4EEC-C643-9F35-CFAFDE698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813A67-3717-D24E-B6F5-AC4087A4E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Resistance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EBFA85-C60E-094D-BF57-E032C2BF6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8" t="32742" r="27468" b="12236"/>
          <a:stretch/>
        </p:blipFill>
        <p:spPr>
          <a:xfrm>
            <a:off x="429419" y="679629"/>
            <a:ext cx="5821982" cy="4854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FF1B8F-9D41-2449-9C1F-CBB5FABA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482" y="2739682"/>
            <a:ext cx="1689927" cy="1192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A8C85C-F54C-1749-B240-9741B7FA2DDA}"/>
              </a:ext>
            </a:extLst>
          </p:cNvPr>
          <p:cNvSpPr txBox="1"/>
          <p:nvPr/>
        </p:nvSpPr>
        <p:spPr>
          <a:xfrm>
            <a:off x="7151797" y="4090649"/>
            <a:ext cx="1512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 = 270Ω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</a:rPr>
              <a:t>‘Geometry factor’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F743C-5DE5-E642-889A-E587F5559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5445311"/>
            <a:ext cx="7645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4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AES022 – First Test (standard 120°C bake)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16D05-AED8-164F-89B0-97E01D72D8B9}"/>
              </a:ext>
            </a:extLst>
          </p:cNvPr>
          <p:cNvSpPr txBox="1"/>
          <p:nvPr/>
        </p:nvSpPr>
        <p:spPr>
          <a:xfrm>
            <a:off x="87578" y="834919"/>
            <a:ext cx="28860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120°C bake: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150μm 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800C HV for 3h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HPR and VTS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120C for 48h 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in situ HV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FE49D-EE18-2B4E-A766-F1AD680C54D3}"/>
              </a:ext>
            </a:extLst>
          </p:cNvPr>
          <p:cNvSpPr txBox="1"/>
          <p:nvPr/>
        </p:nvSpPr>
        <p:spPr>
          <a:xfrm>
            <a:off x="5302405" y="959005"/>
            <a:ext cx="350148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AES022 – 1.3GHz, single cell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8E7EED-5665-D24C-BE8D-E58C8219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4953"/>
            <a:ext cx="4305323" cy="3240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0ADC51-379E-7E4F-AECB-0ABD2D20A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6" r="4904" b="2315"/>
          <a:stretch/>
        </p:blipFill>
        <p:spPr>
          <a:xfrm>
            <a:off x="4471217" y="3102262"/>
            <a:ext cx="4332671" cy="3077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71F146-8568-B346-B1E4-AB3804524BB8}"/>
              </a:ext>
            </a:extLst>
          </p:cNvPr>
          <p:cNvSpPr txBox="1"/>
          <p:nvPr/>
        </p:nvSpPr>
        <p:spPr>
          <a:xfrm>
            <a:off x="1851578" y="2970192"/>
            <a:ext cx="602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FA238D-482A-8641-96A4-29B12B442608}"/>
              </a:ext>
            </a:extLst>
          </p:cNvPr>
          <p:cNvSpPr txBox="1"/>
          <p:nvPr/>
        </p:nvSpPr>
        <p:spPr>
          <a:xfrm>
            <a:off x="6701882" y="2925588"/>
            <a:ext cx="702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1.5K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47CB23-5C69-A541-9615-6D9F5C6E0E04}"/>
              </a:ext>
            </a:extLst>
          </p:cNvPr>
          <p:cNvSpPr txBox="1"/>
          <p:nvPr/>
        </p:nvSpPr>
        <p:spPr>
          <a:xfrm>
            <a:off x="47489" y="2444639"/>
            <a:ext cx="350148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Heavily understood within SRF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mapping in AES022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BBE36B-1163-4041-B991-BCE5820C7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99" r="10145"/>
          <a:stretch/>
        </p:blipFill>
        <p:spPr>
          <a:xfrm>
            <a:off x="3272981" y="1238250"/>
            <a:ext cx="2988527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1AACEF-0A47-AE40-A534-066F30393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74" r="11251"/>
          <a:stretch/>
        </p:blipFill>
        <p:spPr>
          <a:xfrm>
            <a:off x="429419" y="1238250"/>
            <a:ext cx="2843562" cy="4381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F1F384-7C56-5E4F-9ED0-195AE63F8E8C}"/>
              </a:ext>
            </a:extLst>
          </p:cNvPr>
          <p:cNvSpPr txBox="1"/>
          <p:nvPr/>
        </p:nvSpPr>
        <p:spPr>
          <a:xfrm>
            <a:off x="1286384" y="5301025"/>
            <a:ext cx="921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BF22DD-7EC7-9849-9CB6-A243EE86C406}"/>
              </a:ext>
            </a:extLst>
          </p:cNvPr>
          <p:cNvSpPr txBox="1"/>
          <p:nvPr/>
        </p:nvSpPr>
        <p:spPr>
          <a:xfrm>
            <a:off x="4195803" y="5301025"/>
            <a:ext cx="921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1.5K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69E6A3-BFBE-F248-9E60-8F19FB4E7BC4}"/>
              </a:ext>
            </a:extLst>
          </p:cNvPr>
          <p:cNvSpPr txBox="1"/>
          <p:nvPr/>
        </p:nvSpPr>
        <p:spPr>
          <a:xfrm>
            <a:off x="6423397" y="1544263"/>
            <a:ext cx="2458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Strong heating along column 8 (equator), some effect of weld?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Characterise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via hydride heating model?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1A5424-FC6B-7D40-9CCA-D4943130EBC5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ECD28-8D4B-8347-B219-EC5B451AD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40" y="978140"/>
            <a:ext cx="3570950" cy="1793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8FE16-8F92-F34A-B3F9-7710E028B3B3}"/>
              </a:ext>
            </a:extLst>
          </p:cNvPr>
          <p:cNvSpPr txBox="1"/>
          <p:nvPr/>
        </p:nvSpPr>
        <p:spPr>
          <a:xfrm>
            <a:off x="0" y="3140693"/>
            <a:ext cx="4716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Model for heating for HFQS proposed by A. Romanenko et al (2013)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7EE1C-C991-2E4A-9395-776CFF331D21}"/>
              </a:ext>
            </a:extLst>
          </p:cNvPr>
          <p:cNvSpPr txBox="1"/>
          <p:nvPr/>
        </p:nvSpPr>
        <p:spPr>
          <a:xfrm>
            <a:off x="4728116" y="851885"/>
            <a:ext cx="42932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Now try and model the local heating of AES022 using Romanenko EP model.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Use 4D parameter search (B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⍺R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R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σ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) using custom Python script.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Model should not work globally for AES022 but this model has not been readily tested locally.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Model assumes heating due to the formation of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nano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-hydrides within the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bulk.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D44268-C29A-6648-86E5-FA7C8F9FFCBD}"/>
              </a:ext>
            </a:extLst>
          </p:cNvPr>
          <p:cNvSpPr/>
          <p:nvPr/>
        </p:nvSpPr>
        <p:spPr>
          <a:xfrm>
            <a:off x="1066258" y="3786574"/>
            <a:ext cx="882864" cy="19381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5FD447-C29E-BB46-8490-22DB76C37E45}"/>
              </a:ext>
            </a:extLst>
          </p:cNvPr>
          <p:cNvSpPr/>
          <p:nvPr/>
        </p:nvSpPr>
        <p:spPr>
          <a:xfrm>
            <a:off x="2443086" y="3786575"/>
            <a:ext cx="969640" cy="19381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AFDC64-52B4-5949-8B3D-8CFCB0288C6D}"/>
              </a:ext>
            </a:extLst>
          </p:cNvPr>
          <p:cNvSpPr/>
          <p:nvPr/>
        </p:nvSpPr>
        <p:spPr>
          <a:xfrm>
            <a:off x="1960272" y="3786574"/>
            <a:ext cx="482814" cy="19381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F205A5-B24C-6440-AF2A-06CF554D28AC}"/>
              </a:ext>
            </a:extLst>
          </p:cNvPr>
          <p:cNvSpPr txBox="1"/>
          <p:nvPr/>
        </p:nvSpPr>
        <p:spPr>
          <a:xfrm>
            <a:off x="1314872" y="4463235"/>
            <a:ext cx="52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C2A4B-E394-834F-8993-2E6669383191}"/>
              </a:ext>
            </a:extLst>
          </p:cNvPr>
          <p:cNvSpPr txBox="1"/>
          <p:nvPr/>
        </p:nvSpPr>
        <p:spPr>
          <a:xfrm>
            <a:off x="2664409" y="4473341"/>
            <a:ext cx="52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E5912-CE5E-1940-9ED3-8277FD1FE091}"/>
              </a:ext>
            </a:extLst>
          </p:cNvPr>
          <p:cNvSpPr txBox="1"/>
          <p:nvPr/>
        </p:nvSpPr>
        <p:spPr>
          <a:xfrm>
            <a:off x="1921864" y="5232377"/>
            <a:ext cx="63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AF6677-E65E-EB4B-9617-313E78771D86}"/>
              </a:ext>
            </a:extLst>
          </p:cNvPr>
          <p:cNvSpPr/>
          <p:nvPr/>
        </p:nvSpPr>
        <p:spPr>
          <a:xfrm>
            <a:off x="1843054" y="5131685"/>
            <a:ext cx="65314" cy="6557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6DDB59-D02E-DA47-BD95-26007833B7F0}"/>
              </a:ext>
            </a:extLst>
          </p:cNvPr>
          <p:cNvSpPr/>
          <p:nvPr/>
        </p:nvSpPr>
        <p:spPr>
          <a:xfrm>
            <a:off x="2492701" y="4285694"/>
            <a:ext cx="65314" cy="6557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43672B-7F14-B54F-8F96-F5A2DFA691F6}"/>
              </a:ext>
            </a:extLst>
          </p:cNvPr>
          <p:cNvSpPr/>
          <p:nvPr/>
        </p:nvSpPr>
        <p:spPr>
          <a:xfrm>
            <a:off x="2460044" y="4859321"/>
            <a:ext cx="65314" cy="6557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12DC34-76E0-444D-8450-3C3E22C26776}"/>
              </a:ext>
            </a:extLst>
          </p:cNvPr>
          <p:cNvSpPr/>
          <p:nvPr/>
        </p:nvSpPr>
        <p:spPr>
          <a:xfrm>
            <a:off x="1809208" y="4380332"/>
            <a:ext cx="65314" cy="6557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E55DC9-35B3-9E45-A388-A930500582EA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322567" y="4318484"/>
            <a:ext cx="170134" cy="191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8A9C09-19B5-854F-AB70-B4F1FF29ACBD}"/>
              </a:ext>
            </a:extLst>
          </p:cNvPr>
          <p:cNvCxnSpPr/>
          <p:nvPr/>
        </p:nvCxnSpPr>
        <p:spPr>
          <a:xfrm flipH="1">
            <a:off x="2298542" y="4889582"/>
            <a:ext cx="170137" cy="191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15C975-CFA9-4444-8654-C9D1A03E3F1A}"/>
              </a:ext>
            </a:extLst>
          </p:cNvPr>
          <p:cNvCxnSpPr>
            <a:cxnSpLocks/>
          </p:cNvCxnSpPr>
          <p:nvPr/>
        </p:nvCxnSpPr>
        <p:spPr>
          <a:xfrm flipV="1">
            <a:off x="1902940" y="5126853"/>
            <a:ext cx="206398" cy="24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E57B66-446B-8E4B-91BD-36793BBD66E7}"/>
              </a:ext>
            </a:extLst>
          </p:cNvPr>
          <p:cNvCxnSpPr>
            <a:cxnSpLocks/>
          </p:cNvCxnSpPr>
          <p:nvPr/>
        </p:nvCxnSpPr>
        <p:spPr>
          <a:xfrm flipV="1">
            <a:off x="1872770" y="4383810"/>
            <a:ext cx="206398" cy="24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26388F1-A133-5F47-A788-BB4A35455884}"/>
              </a:ext>
            </a:extLst>
          </p:cNvPr>
          <p:cNvSpPr txBox="1"/>
          <p:nvPr/>
        </p:nvSpPr>
        <p:spPr>
          <a:xfrm>
            <a:off x="1066258" y="5724763"/>
            <a:ext cx="234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Proximity Effect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DDD75AF-93B9-744F-9542-C7FE41A7BFEE}"/>
              </a:ext>
            </a:extLst>
          </p:cNvPr>
          <p:cNvSpPr txBox="1">
            <a:spLocks/>
          </p:cNvSpPr>
          <p:nvPr/>
        </p:nvSpPr>
        <p:spPr>
          <a:xfrm>
            <a:off x="222250" y="159720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Modelling the heating on T-Map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AF328-80EE-5040-BEC0-12FE4A51EC5F}"/>
              </a:ext>
            </a:extLst>
          </p:cNvPr>
          <p:cNvSpPr txBox="1"/>
          <p:nvPr/>
        </p:nvSpPr>
        <p:spPr>
          <a:xfrm>
            <a:off x="3727553" y="5868267"/>
            <a:ext cx="51324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A.Romanenko</a:t>
            </a:r>
            <a:r>
              <a:rPr lang="en-GB" sz="1100" dirty="0"/>
              <a:t> and </a:t>
            </a:r>
            <a:r>
              <a:rPr lang="en-GB" sz="1100" dirty="0" err="1"/>
              <a:t>F.Barkov</a:t>
            </a:r>
            <a:r>
              <a:rPr lang="en-GB" sz="1100" dirty="0"/>
              <a:t>, “Proximity breakdown of hydrides in superconducting niobium cavities,” </a:t>
            </a:r>
            <a:r>
              <a:rPr lang="en-GB" sz="1100" i="1" dirty="0"/>
              <a:t>Superconductor Science and Technology </a:t>
            </a:r>
            <a:r>
              <a:rPr lang="en-GB" sz="1100" b="1" dirty="0"/>
              <a:t>26 </a:t>
            </a:r>
            <a:r>
              <a:rPr lang="en-GB" sz="1100" dirty="0"/>
              <a:t>(2013) . </a:t>
            </a:r>
            <a:endParaRPr lang="en-GB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E2C3E0-F722-1842-A904-6D704E25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ADB4D-724B-E544-9ACC-B167A249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39C8A-AF98-674D-B8F1-EE6CCA63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DC818-884B-FE48-83BE-FC6B6506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4" r="2367"/>
          <a:stretch/>
        </p:blipFill>
        <p:spPr>
          <a:xfrm>
            <a:off x="636588" y="406789"/>
            <a:ext cx="5593673" cy="2705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1D0A5-6883-E644-BBC1-C190BFBFF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9" t="11084" r="7463"/>
          <a:stretch/>
        </p:blipFill>
        <p:spPr>
          <a:xfrm>
            <a:off x="4640605" y="3112711"/>
            <a:ext cx="4261968" cy="3207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BADB8-7BE1-7A4F-95FE-B94C7B75AE7C}"/>
                  </a:ext>
                </a:extLst>
              </p:cNvPr>
              <p:cNvSpPr txBox="1"/>
              <p:nvPr/>
            </p:nvSpPr>
            <p:spPr>
              <a:xfrm>
                <a:off x="6479610" y="482831"/>
                <a:ext cx="262278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Both data sets are is agreement with model.</a:t>
                </a:r>
              </a:p>
              <a:p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GB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sz="20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Compare with EP to check validity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BADB8-7BE1-7A4F-95FE-B94C7B75A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10" y="482831"/>
                <a:ext cx="2622781" cy="2246769"/>
              </a:xfrm>
              <a:prstGeom prst="rect">
                <a:avLst/>
              </a:prstGeom>
              <a:blipFill>
                <a:blip r:embed="rId4"/>
                <a:stretch>
                  <a:fillRect l="-2404" t="-1124" r="-1442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F45605B-3A47-184F-9FB9-1EF6F58570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2" t="11365" r="7204"/>
          <a:stretch/>
        </p:blipFill>
        <p:spPr>
          <a:xfrm>
            <a:off x="95260" y="3112711"/>
            <a:ext cx="4321597" cy="3207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D7746A-885B-CD4C-ADDD-7AEB86353F3F}"/>
              </a:ext>
            </a:extLst>
          </p:cNvPr>
          <p:cNvSpPr txBox="1"/>
          <p:nvPr/>
        </p:nvSpPr>
        <p:spPr>
          <a:xfrm>
            <a:off x="3053165" y="21166"/>
            <a:ext cx="206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120°C bake</a:t>
            </a:r>
          </a:p>
        </p:txBody>
      </p:sp>
    </p:spTree>
    <p:extLst>
      <p:ext uri="{BB962C8B-B14F-4D97-AF65-F5344CB8AC3E}">
        <p14:creationId xmlns:p14="http://schemas.microsoft.com/office/powerpoint/2010/main" val="3238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B962D-46FD-6142-B598-F834BFD2D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0AB60-7FEF-AC47-858A-F85335D98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Thomas Smart | Helen Edwards Final Presentation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8768C-1A1E-774A-A24D-83767ED47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31A8B-DD2D-BE40-BDE2-F2F6FF25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106"/>
            <a:ext cx="6493790" cy="320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92426-9562-CF48-93DA-2F55FD1C9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0749"/>
            <a:ext cx="3077494" cy="2415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B2F2F-30D6-4541-9D40-8271E09F2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494" y="3539933"/>
            <a:ext cx="3046823" cy="2415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A4E05-D6D3-CE43-973F-508CDF5B94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54"/>
          <a:stretch/>
        </p:blipFill>
        <p:spPr>
          <a:xfrm>
            <a:off x="6129927" y="3492667"/>
            <a:ext cx="3014073" cy="2509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E7E92F-FBDC-6542-B13D-65039E2A2FF8}"/>
              </a:ext>
            </a:extLst>
          </p:cNvPr>
          <p:cNvSpPr txBox="1"/>
          <p:nvPr/>
        </p:nvSpPr>
        <p:spPr>
          <a:xfrm>
            <a:off x="6886937" y="526941"/>
            <a:ext cx="2086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Global presence of hydrides indicated from fits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Local modelling of R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valid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515BB9-7D1D-614E-9984-82E2B3CA069F}"/>
              </a:ext>
            </a:extLst>
          </p:cNvPr>
          <p:cNvSpPr txBox="1"/>
          <p:nvPr/>
        </p:nvSpPr>
        <p:spPr>
          <a:xfrm>
            <a:off x="3681928" y="0"/>
            <a:ext cx="54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226936700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2027</TotalTime>
  <Words>716</Words>
  <Application>Microsoft Macintosh PowerPoint</Application>
  <PresentationFormat>On-screen Show (4:3)</PresentationFormat>
  <Paragraphs>133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Cambria Math</vt:lpstr>
      <vt:lpstr>Geneva</vt:lpstr>
      <vt:lpstr>Helvetica</vt:lpstr>
      <vt:lpstr>Fermilab_PPT_090815</vt:lpstr>
      <vt:lpstr>PowerPoint Presentation</vt:lpstr>
      <vt:lpstr>Project Overview</vt:lpstr>
      <vt:lpstr>The problem to be addressed…</vt:lpstr>
      <vt:lpstr>Surface Resistance</vt:lpstr>
      <vt:lpstr>AES022 – First Test (standard 120°C bake)</vt:lpstr>
      <vt:lpstr>Temperature mapping in AES022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Smart</dc:creator>
  <cp:lastModifiedBy>Tom Smart</cp:lastModifiedBy>
  <cp:revision>113</cp:revision>
  <cp:lastPrinted>2014-01-20T19:40:21Z</cp:lastPrinted>
  <dcterms:created xsi:type="dcterms:W3CDTF">2018-08-25T01:38:39Z</dcterms:created>
  <dcterms:modified xsi:type="dcterms:W3CDTF">2018-08-29T00:12:34Z</dcterms:modified>
</cp:coreProperties>
</file>