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82" r:id="rId2"/>
  </p:sldMasterIdLst>
  <p:notesMasterIdLst>
    <p:notesMasterId r:id="rId5"/>
  </p:notesMasterIdLst>
  <p:handoutMasterIdLst>
    <p:handoutMasterId r:id="rId6"/>
  </p:handoutMasterIdLst>
  <p:sldIdLst>
    <p:sldId id="265" r:id="rId3"/>
    <p:sldId id="266" r:id="rId4"/>
  </p:sldIdLst>
  <p:sldSz cx="9144000" cy="6858000" type="screen4x3"/>
  <p:notesSz cx="9220200" cy="147066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003087"/>
    <a:srgbClr val="404040"/>
    <a:srgbClr val="505050"/>
    <a:srgbClr val="004C97"/>
    <a:srgbClr val="63666A"/>
    <a:srgbClr val="A7A8AA"/>
    <a:srgbClr val="0F2D62"/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039" autoAdjust="0"/>
    <p:restoredTop sz="94660"/>
  </p:normalViewPr>
  <p:slideViewPr>
    <p:cSldViewPr snapToGrid="0" snapToObjects="1">
      <p:cViewPr varScale="1">
        <p:scale>
          <a:sx n="120" d="100"/>
          <a:sy n="120" d="100"/>
        </p:scale>
        <p:origin x="172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95420" cy="735330"/>
          </a:xfrm>
          <a:prstGeom prst="rect">
            <a:avLst/>
          </a:prstGeom>
        </p:spPr>
        <p:txBody>
          <a:bodyPr vert="horz" lIns="136721" tIns="68361" rIns="136721" bIns="68361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8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22646" y="0"/>
            <a:ext cx="3995420" cy="735330"/>
          </a:xfrm>
          <a:prstGeom prst="rect">
            <a:avLst/>
          </a:prstGeom>
        </p:spPr>
        <p:txBody>
          <a:bodyPr vert="horz" wrap="square" lIns="136721" tIns="68361" rIns="136721" bIns="68361" numCol="1" anchor="t" anchorCtr="0" compatLnSpc="1">
            <a:prstTxWarp prst="textNoShape">
              <a:avLst/>
            </a:prstTxWarp>
          </a:bodyPr>
          <a:lstStyle>
            <a:lvl1pPr algn="r">
              <a:defRPr sz="1800">
                <a:latin typeface="Helvetica" panose="020B0604020202020204" pitchFamily="34" charset="0"/>
              </a:defRPr>
            </a:lvl1pPr>
          </a:lstStyle>
          <a:p>
            <a:fld id="{80DBBE75-B897-4C2D-851E-711B34683BA3}" type="datetimeFigureOut">
              <a:rPr lang="en-US" altLang="en-US"/>
              <a:pPr/>
              <a:t>8/27/2018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13968718"/>
            <a:ext cx="3995420" cy="735330"/>
          </a:xfrm>
          <a:prstGeom prst="rect">
            <a:avLst/>
          </a:prstGeom>
        </p:spPr>
        <p:txBody>
          <a:bodyPr vert="horz" lIns="136721" tIns="68361" rIns="136721" bIns="68361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8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22646" y="13968718"/>
            <a:ext cx="3995420" cy="735330"/>
          </a:xfrm>
          <a:prstGeom prst="rect">
            <a:avLst/>
          </a:prstGeom>
        </p:spPr>
        <p:txBody>
          <a:bodyPr vert="horz" wrap="square" lIns="136721" tIns="68361" rIns="136721" bIns="68361" numCol="1" anchor="b" anchorCtr="0" compatLnSpc="1">
            <a:prstTxWarp prst="textNoShape">
              <a:avLst/>
            </a:prstTxWarp>
          </a:bodyPr>
          <a:lstStyle>
            <a:lvl1pPr algn="r">
              <a:defRPr sz="1800">
                <a:latin typeface="Helvetica" panose="020B0604020202020204" pitchFamily="34" charset="0"/>
              </a:defRPr>
            </a:lvl1pPr>
          </a:lstStyle>
          <a:p>
            <a:fld id="{CABB725D-266A-4787-B290-EA1B2102928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1676179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95420" cy="735330"/>
          </a:xfrm>
          <a:prstGeom prst="rect">
            <a:avLst/>
          </a:prstGeom>
        </p:spPr>
        <p:txBody>
          <a:bodyPr vert="horz" lIns="136721" tIns="68361" rIns="136721" bIns="68361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8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22646" y="0"/>
            <a:ext cx="3995420" cy="735330"/>
          </a:xfrm>
          <a:prstGeom prst="rect">
            <a:avLst/>
          </a:prstGeom>
        </p:spPr>
        <p:txBody>
          <a:bodyPr vert="horz" wrap="square" lIns="136721" tIns="68361" rIns="136721" bIns="68361" numCol="1" anchor="t" anchorCtr="0" compatLnSpc="1">
            <a:prstTxWarp prst="textNoShape">
              <a:avLst/>
            </a:prstTxWarp>
          </a:bodyPr>
          <a:lstStyle>
            <a:lvl1pPr algn="r">
              <a:defRPr sz="1800">
                <a:latin typeface="Helvetica" panose="020B0604020202020204" pitchFamily="34" charset="0"/>
              </a:defRPr>
            </a:lvl1pPr>
          </a:lstStyle>
          <a:p>
            <a:fld id="{4050BF1F-29FD-4232-8E96-B3FD1DCB3ADE}" type="datetimeFigureOut">
              <a:rPr lang="en-US" altLang="en-US"/>
              <a:pPr/>
              <a:t>8/27/2018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3450" y="1103313"/>
            <a:ext cx="7353300" cy="5514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36721" tIns="68361" rIns="136721" bIns="68361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2020" y="6985635"/>
            <a:ext cx="7376160" cy="6617970"/>
          </a:xfrm>
          <a:prstGeom prst="rect">
            <a:avLst/>
          </a:prstGeom>
        </p:spPr>
        <p:txBody>
          <a:bodyPr vert="horz" lIns="136721" tIns="68361" rIns="136721" bIns="68361" rtlCol="0"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13968718"/>
            <a:ext cx="3995420" cy="735330"/>
          </a:xfrm>
          <a:prstGeom prst="rect">
            <a:avLst/>
          </a:prstGeom>
        </p:spPr>
        <p:txBody>
          <a:bodyPr vert="horz" lIns="136721" tIns="68361" rIns="136721" bIns="68361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8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22646" y="13968718"/>
            <a:ext cx="3995420" cy="735330"/>
          </a:xfrm>
          <a:prstGeom prst="rect">
            <a:avLst/>
          </a:prstGeom>
        </p:spPr>
        <p:txBody>
          <a:bodyPr vert="horz" wrap="square" lIns="136721" tIns="68361" rIns="136721" bIns="68361" numCol="1" anchor="b" anchorCtr="0" compatLnSpc="1">
            <a:prstTxWarp prst="textNoShape">
              <a:avLst/>
            </a:prstTxWarp>
          </a:bodyPr>
          <a:lstStyle>
            <a:lvl1pPr algn="r">
              <a:defRPr sz="1800">
                <a:latin typeface="Helvetica" panose="020B0604020202020204" pitchFamily="34" charset="0"/>
              </a:defRPr>
            </a:lvl1pPr>
          </a:lstStyle>
          <a:p>
            <a:fld id="{60BFB643-3B51-4A23-96A6-8ED93A064CC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7947600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Geneva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TitleSlide_06051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 descr="FermiLogo_RGB_NALBlu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750" y="1149350"/>
            <a:ext cx="32670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806450" y="3559283"/>
            <a:ext cx="7526338" cy="1139271"/>
          </a:xfrm>
          <a:prstGeom prst="rect">
            <a:avLst/>
          </a:prstGeom>
        </p:spPr>
        <p:txBody>
          <a:bodyPr wrap="square" lIns="0" tIns="0" rIns="0" bIns="0" anchor="t"/>
          <a:lstStyle>
            <a:lvl1pPr algn="l">
              <a:defRPr sz="3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0"/>
          </p:nvPr>
        </p:nvSpPr>
        <p:spPr>
          <a:xfrm>
            <a:off x="806450" y="4841093"/>
            <a:ext cx="7526338" cy="148995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2000">
                <a:solidFill>
                  <a:srgbClr val="004C97"/>
                </a:solidFill>
                <a:latin typeface="Helvetica"/>
              </a:defRPr>
            </a:lvl1pPr>
            <a:lvl2pPr marL="4572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2pPr>
            <a:lvl3pPr marL="9144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3pPr>
            <a:lvl4pPr marL="13716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4pPr>
            <a:lvl5pPr marL="18288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900798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&amp; Content">
    <p:bg>
      <p:bgPr>
        <a:solidFill>
          <a:schemeClr val="bg2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43046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404040"/>
                </a:solidFill>
              </a:defRPr>
            </a:lvl1pPr>
            <a:lvl2pPr>
              <a:defRPr sz="2200">
                <a:solidFill>
                  <a:srgbClr val="404040"/>
                </a:solidFill>
              </a:defRPr>
            </a:lvl2pPr>
            <a:lvl3pPr>
              <a:defRPr sz="2000">
                <a:solidFill>
                  <a:srgbClr val="404040"/>
                </a:solidFill>
              </a:defRPr>
            </a:lvl3pPr>
            <a:lvl4pPr>
              <a:defRPr sz="1800">
                <a:solidFill>
                  <a:srgbClr val="40404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404040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50013" y="6515100"/>
            <a:ext cx="1076325" cy="241300"/>
          </a:xfrm>
        </p:spPr>
        <p:txBody>
          <a:bodyPr/>
          <a:lstStyle>
            <a:lvl1pPr>
              <a:defRPr sz="1200"/>
            </a:lvl1pPr>
          </a:lstStyle>
          <a:p>
            <a:fld id="{6429BD4D-05BC-4752-B3AD-680BB3EDF261}" type="datetime1">
              <a:rPr lang="en-US" altLang="en-US" smtClean="0"/>
              <a:t>8/27/2018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 dirty="0" smtClean="0">
                <a:solidFill>
                  <a:srgbClr val="004C97"/>
                </a:solidFill>
              </a:defRPr>
            </a:lvl1pPr>
          </a:lstStyle>
          <a:p>
            <a:pPr>
              <a:defRPr/>
            </a:pPr>
            <a:r>
              <a:rPr lang="en-US"/>
              <a:t>S. Feher | CM and Cryo Meeting </a:t>
            </a:r>
            <a:endParaRPr lang="en-US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52E9C158-AEF1-41A2-A6CE-6F0BAB305EF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18226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3"/>
          <p:cNvSpPr>
            <a:spLocks noGrp="1"/>
          </p:cNvSpPr>
          <p:nvPr>
            <p:ph type="body" sz="half" idx="12"/>
          </p:nvPr>
        </p:nvSpPr>
        <p:spPr>
          <a:xfrm>
            <a:off x="229365" y="4765101"/>
            <a:ext cx="425196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4654550" y="4765101"/>
            <a:ext cx="426085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sz="half" idx="17"/>
          </p:nvPr>
        </p:nvSpPr>
        <p:spPr>
          <a:xfrm>
            <a:off x="228601" y="1043694"/>
            <a:ext cx="4251324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8"/>
          </p:nvPr>
        </p:nvSpPr>
        <p:spPr>
          <a:xfrm>
            <a:off x="4654550" y="1043694"/>
            <a:ext cx="4260851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 sz="1200"/>
            </a:lvl1pPr>
          </a:lstStyle>
          <a:p>
            <a:fld id="{43D26C5D-6EDE-40D6-B86E-90951943C2BB}" type="datetime1">
              <a:rPr lang="en-US" altLang="en-US" smtClean="0"/>
              <a:t>8/27/2018</a:t>
            </a:fld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S. Feher | CM and Cryo Meeting </a:t>
            </a:r>
            <a:endParaRPr lang="en-US" b="1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 sz="1200"/>
            </a:lvl1pPr>
          </a:lstStyle>
          <a:p>
            <a:fld id="{47C05DF5-FB48-4D3F-AF82-EC74A689CAC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993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1043693"/>
            <a:ext cx="3027894" cy="499427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3469958" y="1043694"/>
            <a:ext cx="5420360" cy="4994275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 sz="1200"/>
            </a:lvl1pPr>
          </a:lstStyle>
          <a:p>
            <a:fld id="{32747124-BAC8-46E3-8B42-3EB1EC9246AF}" type="datetime1">
              <a:rPr lang="en-US" altLang="en-US" smtClean="0"/>
              <a:t>8/27/2018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S. Feher | CM and Cryo Meeting 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 sz="1200"/>
            </a:lvl1pPr>
          </a:lstStyle>
          <a:p>
            <a:fld id="{071AFBCB-9629-4487-8658-FCC7F72DA46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43796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4073" y="1043694"/>
            <a:ext cx="8700851" cy="3695054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4943005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/>
            </a:lvl1pPr>
          </a:lstStyle>
          <a:p>
            <a:fld id="{9CC40B56-B7D1-439D-9278-A4AC01AC287E}" type="datetime1">
              <a:rPr lang="en-US" altLang="en-US" smtClean="0"/>
              <a:t>8/27/2018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S. Feher | CM and Cryo Meeting 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077094B4-CDBE-4107-9E6E-D38410A9E4B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27332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61950"/>
            <a:ext cx="8675688" cy="5668963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4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E9B5B03B-E2D0-42AE-87D8-9672A03833E7}" type="datetime1">
              <a:rPr lang="en-US" altLang="en-US" smtClean="0"/>
              <a:t>8/27/2018</a:t>
            </a:fld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5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S. Feher | CM and Cryo Meeting </a:t>
            </a:r>
            <a:endParaRPr lang="en-US" b="1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6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B71519E6-F709-4990-B973-B339820CA70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89524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2"/>
          <p:cNvSpPr>
            <a:spLocks noGrp="1"/>
          </p:cNvSpPr>
          <p:nvPr>
            <p:ph type="pic" idx="13"/>
          </p:nvPr>
        </p:nvSpPr>
        <p:spPr>
          <a:xfrm>
            <a:off x="224073" y="361950"/>
            <a:ext cx="8700851" cy="4369742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Drag picture to placeholder or click icon to add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4943005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338D8121-D180-43C6-8326-7AF8E03A9351}" type="datetime1">
              <a:rPr lang="en-US" altLang="en-US" smtClean="0"/>
              <a:t>8/27/2018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S. Feher | CM and Cryo Meeting </a:t>
            </a:r>
            <a:endParaRPr lang="en-US" b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C2BC038B-CA57-479E-BFA9-9E819877A5D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3382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28600" y="1043046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6F25A732-DC67-491A-AC6D-C0B3443C75ED}" type="datetime1">
              <a:rPr lang="en-US" altLang="en-US" smtClean="0"/>
              <a:t>8/27/2018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S. Feher | CM and Cryo Meeting </a:t>
            </a:r>
            <a:endParaRPr lang="en-US" b="1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B5585131-D98E-4CC9-8879-1D32CC470D9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7779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Comparison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470916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29365" y="4765101"/>
            <a:ext cx="4205476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9"/>
          </p:nvPr>
        </p:nvSpPr>
        <p:spPr>
          <a:xfrm>
            <a:off x="4709160" y="4765101"/>
            <a:ext cx="4206239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0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1CE0E54E-4338-4E75-B684-36C95A2C586B}" type="datetime1">
              <a:rPr lang="en-US" altLang="en-US" smtClean="0"/>
              <a:t>8/27/2018</a:t>
            </a:fld>
            <a:endParaRPr lang="en-US" alt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21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S. Feher | CM and Cryo Meeting </a:t>
            </a:r>
            <a:endParaRPr lang="en-US" b="1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22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2C85A5DC-9CCB-48FE-8FD9-B52B9FD5749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7552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6459538" y="6515100"/>
            <a:ext cx="107632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69E5E625-B8FC-4314-81A9-60B240090B1E}" type="datetime1">
              <a:rPr lang="en-US" altLang="en-US" smtClean="0"/>
              <a:t>8/27/2018</a:t>
            </a:fld>
            <a:endParaRPr lang="en-US" alt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6450" y="6515100"/>
            <a:ext cx="5373688" cy="241300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algn="l">
              <a:defRPr sz="900">
                <a:solidFill>
                  <a:srgbClr val="004C97"/>
                </a:solidFill>
                <a:latin typeface="Helvetica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S. Feher | CM and Cryo Meeting </a:t>
            </a:r>
            <a:endParaRPr lang="en-US" b="1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600" y="6515100"/>
            <a:ext cx="44767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6827BE81-7C2D-481B-BBCE-23778685B2BA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1029" name="Picture 2" descr="HeaderFooter_0060314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97" r:id="rId1"/>
    <p:sldLayoutId id="2147484098" r:id="rId2"/>
    <p:sldLayoutId id="2147484099" r:id="rId3"/>
    <p:sldLayoutId id="2147484100" r:id="rId4"/>
    <p:sldLayoutId id="2147484101" r:id="rId5"/>
  </p:sldLayoutIdLst>
  <p:hf hdr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1700" b="1" kern="1200">
          <a:solidFill>
            <a:srgbClr val="074184"/>
          </a:solidFill>
          <a:latin typeface="Helvetica"/>
          <a:ea typeface="Geneva" charset="0"/>
          <a:cs typeface="ＭＳ Ｐゴシック" charset="0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595959"/>
          </a:solidFill>
          <a:latin typeface="Helvetica"/>
          <a:ea typeface="Geneva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6450013" y="6515100"/>
            <a:ext cx="107632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914400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E01CC3CB-5062-4B37-83B8-26AC90DBE4E4}" type="datetime1">
              <a:rPr lang="en-US" altLang="en-US" smtClean="0"/>
              <a:t>8/27/2018</a:t>
            </a:fld>
            <a:endParaRPr lang="en-US" altLang="en-US"/>
          </a:p>
        </p:txBody>
      </p:sp>
      <p:sp>
        <p:nvSpPr>
          <p:cNvPr id="9219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806450" y="6515100"/>
            <a:ext cx="5373688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>
              <a:defRPr sz="900">
                <a:solidFill>
                  <a:srgbClr val="004C97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S. Feher | CM and Cryo Meeting </a:t>
            </a:r>
            <a:endParaRPr lang="en-US" b="1"/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228600" y="6515100"/>
            <a:ext cx="44767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319E6341-E9E7-4128-9402-327DA8681509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7173" name="Picture 1" descr="Footer_060314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02" r:id="rId1"/>
    <p:sldLayoutId id="2147484103" r:id="rId2"/>
    <p:sldLayoutId id="2147484104" r:id="rId3"/>
    <p:sldLayoutId id="2147484105" r:id="rId4"/>
  </p:sldLayoutIdLst>
  <p:hf hdr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1700" b="1" kern="1200">
          <a:solidFill>
            <a:srgbClr val="2E5286"/>
          </a:solidFill>
          <a:latin typeface="Helvetica"/>
          <a:ea typeface="Geneva" charset="0"/>
          <a:cs typeface="ＭＳ Ｐゴシック" charset="0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7F7F7F"/>
          </a:solidFill>
          <a:latin typeface="Helvetica"/>
          <a:ea typeface="Geneva" charset="0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title"/>
          </p:nvPr>
        </p:nvSpPr>
        <p:spPr bwMode="auto">
          <a:xfrm>
            <a:off x="806450" y="3559175"/>
            <a:ext cx="7526338" cy="11398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 err="1">
                <a:latin typeface="Helvetica" panose="020B0604020202020204" pitchFamily="34" charset="0"/>
                <a:ea typeface="Geneva" pitchFamily="121" charset="-128"/>
              </a:rPr>
              <a:t>Cryo</a:t>
            </a:r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 Assembly, Cold Mass</a:t>
            </a:r>
          </a:p>
        </p:txBody>
      </p:sp>
      <p:sp>
        <p:nvSpPr>
          <p:cNvPr id="14338" name="Text Placeholder 2"/>
          <p:cNvSpPr>
            <a:spLocks noGrp="1"/>
          </p:cNvSpPr>
          <p:nvPr>
            <p:ph type="body" sz="quarter" idx="10"/>
          </p:nvPr>
        </p:nvSpPr>
        <p:spPr bwMode="auto">
          <a:xfrm>
            <a:off x="806450" y="4841875"/>
            <a:ext cx="7526338" cy="14890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A. Vouris</a:t>
            </a:r>
          </a:p>
          <a:p>
            <a:pPr eaLnBrk="1" hangingPunct="1"/>
            <a:r>
              <a:rPr lang="en-US" altLang="en-US" dirty="0" err="1">
                <a:latin typeface="Helvetica" panose="020B0604020202020204" pitchFamily="34" charset="0"/>
                <a:ea typeface="Geneva" pitchFamily="121" charset="-128"/>
              </a:rPr>
              <a:t>Cryo</a:t>
            </a:r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 Assy Meeting</a:t>
            </a:r>
          </a:p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August 27</a:t>
            </a:r>
            <a:r>
              <a:rPr lang="en-US" altLang="en-US" baseline="30000" dirty="0">
                <a:latin typeface="Helvetica" panose="020B0604020202020204" pitchFamily="34" charset="0"/>
                <a:ea typeface="Geneva" pitchFamily="121" charset="-128"/>
              </a:rPr>
              <a:t>th</a:t>
            </a:r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, 2018</a:t>
            </a:r>
          </a:p>
          <a:p>
            <a:pPr eaLnBrk="1" hangingPunct="1"/>
            <a:endParaRPr lang="en-US" altLang="en-US" dirty="0">
              <a:latin typeface="Helvetica" panose="020B0604020202020204" pitchFamily="34" charset="0"/>
              <a:ea typeface="Geneva" pitchFamily="121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28"/>
          <p:cNvSpPr>
            <a:spLocks noGrp="1"/>
          </p:cNvSpPr>
          <p:nvPr>
            <p:ph type="title"/>
          </p:nvPr>
        </p:nvSpPr>
        <p:spPr bwMode="auto">
          <a:xfrm>
            <a:off x="228600" y="103188"/>
            <a:ext cx="8686800" cy="6429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Cold Mass Tooling &amp; Design </a:t>
            </a:r>
            <a:r>
              <a:rPr lang="en-US" altLang="en-US" dirty="0" err="1">
                <a:latin typeface="Helvetica" panose="020B0604020202020204" pitchFamily="34" charset="0"/>
                <a:ea typeface="Geneva" pitchFamily="121" charset="-128"/>
              </a:rPr>
              <a:t>StatusStatus</a:t>
            </a:r>
            <a:endParaRPr lang="en-US" altLang="en-US" dirty="0">
              <a:latin typeface="Helvetica" panose="020B0604020202020204" pitchFamily="34" charset="0"/>
              <a:ea typeface="Geneva" pitchFamily="121" charset="-128"/>
            </a:endParaRPr>
          </a:p>
        </p:txBody>
      </p:sp>
      <p:sp>
        <p:nvSpPr>
          <p:cNvPr id="24578" name="Content Placeholder 29"/>
          <p:cNvSpPr>
            <a:spLocks noGrp="1"/>
          </p:cNvSpPr>
          <p:nvPr>
            <p:ph idx="1"/>
          </p:nvPr>
        </p:nvSpPr>
        <p:spPr bwMode="auto">
          <a:xfrm>
            <a:off x="228600" y="1042988"/>
            <a:ext cx="8672513" cy="54721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marL="457200" lvl="0" indent="-457200">
              <a:buFont typeface="+mj-lt"/>
              <a:buAutoNum type="arabicPeriod"/>
            </a:pPr>
            <a:r>
              <a:rPr lang="en-US" sz="1400" dirty="0"/>
              <a:t>Empty Shell </a:t>
            </a:r>
          </a:p>
          <a:p>
            <a:pPr marL="857250" lvl="1" indent="-457200">
              <a:buFont typeface="+mj-lt"/>
              <a:buAutoNum type="alphaUcPeriod"/>
            </a:pPr>
            <a:r>
              <a:rPr lang="en-US" sz="1400" dirty="0"/>
              <a:t>Weld procedure developed with new rod(317L) – Gas mixture issue resolved </a:t>
            </a:r>
          </a:p>
          <a:p>
            <a:pPr marL="857250" lvl="1" indent="-457200">
              <a:buFont typeface="+mj-lt"/>
              <a:buAutoNum type="alphaUcPeriod"/>
            </a:pPr>
            <a:r>
              <a:rPr lang="en-US" sz="1400" dirty="0"/>
              <a:t>Samples being done to:</a:t>
            </a:r>
          </a:p>
          <a:p>
            <a:pPr marL="1257300" lvl="2" indent="-457200"/>
            <a:r>
              <a:rPr lang="en-US" sz="1400" dirty="0"/>
              <a:t>Determine any new shrinkage results</a:t>
            </a:r>
          </a:p>
          <a:p>
            <a:pPr marL="1257300" lvl="2" indent="-457200"/>
            <a:r>
              <a:rPr lang="en-US" sz="1400" dirty="0"/>
              <a:t>Re-acquaint welders with equipment &amp; </a:t>
            </a:r>
            <a:r>
              <a:rPr lang="en-US" sz="1400" dirty="0" err="1"/>
              <a:t>mat’l</a:t>
            </a:r>
            <a:r>
              <a:rPr lang="en-US" sz="1400" dirty="0"/>
              <a:t> for welding long shell   </a:t>
            </a:r>
          </a:p>
          <a:p>
            <a:pPr marL="1257300" lvl="2" indent="-457200"/>
            <a:r>
              <a:rPr lang="en-US" sz="1400" dirty="0"/>
              <a:t>Goal to weld empty shell end of </a:t>
            </a:r>
            <a:r>
              <a:rPr lang="en-US" sz="1400"/>
              <a:t>this week                                                   </a:t>
            </a:r>
            <a:endParaRPr lang="en-US" sz="1400" dirty="0"/>
          </a:p>
          <a:p>
            <a:pPr marL="457200" lvl="0" indent="-457200">
              <a:buFont typeface="+mj-lt"/>
              <a:buAutoNum type="arabicPeriod"/>
            </a:pPr>
            <a:r>
              <a:rPr lang="en-US" sz="1400" dirty="0"/>
              <a:t>Cold Mass Shell Design</a:t>
            </a:r>
          </a:p>
          <a:p>
            <a:pPr marL="857250" lvl="1" indent="-457200">
              <a:buFont typeface="+mj-lt"/>
              <a:buAutoNum type="alphaUcPeriod"/>
            </a:pPr>
            <a:r>
              <a:rPr lang="en-US" sz="1400" dirty="0"/>
              <a:t>Starting to develop HA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sz="1400" dirty="0"/>
              <a:t>Welder Qualification</a:t>
            </a:r>
          </a:p>
          <a:p>
            <a:pPr marL="857250" lvl="1" indent="-457200">
              <a:buFont typeface="+mj-lt"/>
              <a:buAutoNum type="alphaUcPeriod"/>
            </a:pPr>
            <a:r>
              <a:rPr lang="en-US" sz="1400" dirty="0"/>
              <a:t>Assume welding of long empty shell can be completed this week Thurs (Cooper out on Friday) – next action would be to visually inspect &amp; cut samples for qualification tests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sz="1400" dirty="0"/>
              <a:t>Lifting Beam Procurement</a:t>
            </a:r>
          </a:p>
          <a:p>
            <a:pPr marL="857250" lvl="1" indent="-457200">
              <a:buFont typeface="+mj-lt"/>
              <a:buAutoNum type="alphaUcPeriod"/>
            </a:pPr>
            <a:r>
              <a:rPr lang="en-US" sz="1400" dirty="0"/>
              <a:t>Discussed vendor input and spec status with Charles Orozco. Will work to complete ASAP. 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sz="1400" dirty="0"/>
              <a:t>CM Weld Tooling</a:t>
            </a:r>
          </a:p>
          <a:p>
            <a:pPr marL="857250" lvl="1" indent="-457200">
              <a:buFont typeface="+mj-lt"/>
              <a:buAutoNum type="alphaUcPeriod"/>
            </a:pPr>
            <a:r>
              <a:rPr lang="en-US" sz="1400" dirty="0"/>
              <a:t>Justin Carmichael on board to review &amp; analyze weld tooling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600" dirty="0"/>
              <a:t>Alignment Tooling</a:t>
            </a:r>
          </a:p>
          <a:p>
            <a:pPr marL="857250" lvl="1" indent="-457200">
              <a:buFont typeface="+mj-lt"/>
              <a:buAutoNum type="alphaUcPeriod"/>
            </a:pPr>
            <a:r>
              <a:rPr lang="en-US" sz="1400" dirty="0"/>
              <a:t>Bill </a:t>
            </a:r>
            <a:r>
              <a:rPr lang="en-US" sz="1400" dirty="0" err="1"/>
              <a:t>Robotham</a:t>
            </a:r>
            <a:r>
              <a:rPr lang="en-US" sz="1400" dirty="0"/>
              <a:t> reviewing and commenting on alignment fixtures</a:t>
            </a:r>
          </a:p>
          <a:p>
            <a:pPr marL="857250" lvl="1" indent="-457200">
              <a:buFont typeface="+mj-lt"/>
              <a:buAutoNum type="alphaUcPeriod"/>
            </a:pPr>
            <a:endParaRPr lang="en-US" sz="1800" dirty="0"/>
          </a:p>
          <a:p>
            <a:pPr marL="0" indent="0" eaLnBrk="1" hangingPunct="1">
              <a:buNone/>
            </a:pPr>
            <a:endParaRPr lang="en-US" altLang="en-US" dirty="0">
              <a:latin typeface="Helvetica" panose="020B0604020202020204" pitchFamily="34" charset="0"/>
              <a:ea typeface="Geneva" pitchFamily="121" charset="-128"/>
            </a:endParaRPr>
          </a:p>
        </p:txBody>
      </p:sp>
      <p:sp>
        <p:nvSpPr>
          <p:cNvPr id="24579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fld id="{74FD4051-B99B-46AF-87C6-F74E3E1D370C}" type="datetime1">
              <a:rPr lang="en-US" altLang="en-US" sz="1200" smtClean="0">
                <a:solidFill>
                  <a:srgbClr val="004C97"/>
                </a:solidFill>
                <a:latin typeface="Helvetica" panose="020B0604020202020204" pitchFamily="34" charset="0"/>
              </a:rPr>
              <a:t>8/27/2018</a:t>
            </a:fld>
            <a:endParaRPr lang="en-US" altLang="en-US" sz="120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  <p:sp>
        <p:nvSpPr>
          <p:cNvPr id="24580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r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  <a:ea typeface="MS PGothic" panose="020B0600070205080204" pitchFamily="34" charset="-128"/>
              </a:rPr>
              <a:t>S. Feher | CM and Cryo Meeting </a:t>
            </a:r>
            <a:endParaRPr lang="en-US" altLang="en-US" sz="1200" b="1">
              <a:solidFill>
                <a:srgbClr val="004C97"/>
              </a:solidFill>
              <a:latin typeface="Helvetica" panose="020B0604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2458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fld id="{626492DB-2F06-44C7-8B18-72CF568DED1B}" type="slidenum"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pPr eaLnBrk="1" hangingPunct="1"/>
              <a:t>2</a:t>
            </a:fld>
            <a:endParaRPr lang="en-US" altLang="en-US" sz="120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FNAL_TemplateMac_060514">
  <a:themeElements>
    <a:clrScheme name="Fermilab">
      <a:dk1>
        <a:srgbClr val="004C97"/>
      </a:dk1>
      <a:lt1>
        <a:srgbClr val="FFFFFF"/>
      </a:lt1>
      <a:dk2>
        <a:srgbClr val="004C9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404040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FA6561EA-5476-4052-84D7-7BCA5B4A2A6E}" vid="{B6CED81E-951A-4DFA-9287-6DC86C25A1D3}"/>
    </a:ext>
  </a:extLst>
</a:theme>
</file>

<file path=ppt/theme/theme2.xml><?xml version="1.0" encoding="utf-8"?>
<a:theme xmlns:a="http://schemas.openxmlformats.org/drawingml/2006/main" name="Fermilab: Footer Only">
  <a:themeElements>
    <a:clrScheme name="Fermilab 1">
      <a:dk1>
        <a:srgbClr val="003087"/>
      </a:dk1>
      <a:lt1>
        <a:srgbClr val="FFFFFF"/>
      </a:lt1>
      <a:dk2>
        <a:srgbClr val="00308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50505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FA6561EA-5476-4052-84D7-7BCA5B4A2A6E}" vid="{3CED6F7E-0C40-4358-9557-CEEF733EC329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1764</TotalTime>
  <Words>33</Words>
  <Application>Microsoft Office PowerPoint</Application>
  <PresentationFormat>On-screen Show (4:3)</PresentationFormat>
  <Paragraphs>24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10" baseType="lpstr">
      <vt:lpstr>MS PGothic</vt:lpstr>
      <vt:lpstr>MS PGothic</vt:lpstr>
      <vt:lpstr>Arial</vt:lpstr>
      <vt:lpstr>Calibri</vt:lpstr>
      <vt:lpstr>Geneva</vt:lpstr>
      <vt:lpstr>Helvetica</vt:lpstr>
      <vt:lpstr>FNAL_TemplateMac_060514</vt:lpstr>
      <vt:lpstr>Fermilab: Footer Only</vt:lpstr>
      <vt:lpstr>Cryo Assembly, Cold Mass</vt:lpstr>
      <vt:lpstr>Cold Mass Tooling &amp; Design StatusStatus</vt:lpstr>
    </vt:vector>
  </TitlesOfParts>
  <Company>Sandbox Studio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CM and Cryo Meeting</dc:title>
  <dc:creator>Sandor Feher x2240 11297N</dc:creator>
  <cp:lastModifiedBy>Antonios Vouris</cp:lastModifiedBy>
  <cp:revision>41</cp:revision>
  <cp:lastPrinted>2018-02-26T17:00:29Z</cp:lastPrinted>
  <dcterms:created xsi:type="dcterms:W3CDTF">2017-09-11T13:28:24Z</dcterms:created>
  <dcterms:modified xsi:type="dcterms:W3CDTF">2018-08-27T15:33:26Z</dcterms:modified>
</cp:coreProperties>
</file>