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277" r:id="rId3"/>
    <p:sldId id="273" r:id="rId4"/>
    <p:sldId id="272" r:id="rId5"/>
    <p:sldId id="274" r:id="rId6"/>
    <p:sldId id="275" r:id="rId7"/>
    <p:sldId id="276" r:id="rId8"/>
    <p:sldId id="278" r:id="rId9"/>
    <p:sldId id="279" r:id="rId10"/>
    <p:sldId id="283" r:id="rId11"/>
    <p:sldId id="280" r:id="rId12"/>
    <p:sldId id="282" r:id="rId13"/>
    <p:sldId id="284" r:id="rId1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CACB"/>
          </a:solidFill>
        </a:fill>
      </a:tcStyle>
    </a:wholeTbl>
    <a:band2H>
      <a:tcTxStyle/>
      <a:tcStyle>
        <a:tcBdr/>
        <a:fill>
          <a:solidFill>
            <a:srgbClr val="F0E6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E8CB"/>
          </a:solidFill>
        </a:fill>
      </a:tcStyle>
    </a:wholeTbl>
    <a:band2H>
      <a:tcTxStyle/>
      <a:tcStyle>
        <a:tcBdr/>
        <a:fill>
          <a:solidFill>
            <a:srgbClr val="EAF4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91" y="2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F52C98-C521-F841-93BE-E496C6F5564D}" type="datetimeFigureOut">
              <a:rPr lang="en-US" smtClean="0"/>
              <a:t>9/19/2018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CC7CF9-808A-4547-B4F9-40A02CF8BD78}" type="slidenum">
              <a:rPr lang="en-US" smtClean="0"/>
              <a:t>‹#›</a:t>
            </a:fld>
            <a:endParaRPr lang="en-US"/>
          </a:p>
        </p:txBody>
      </p:sp>
    </p:spTree>
    <p:extLst>
      <p:ext uri="{BB962C8B-B14F-4D97-AF65-F5344CB8AC3E}">
        <p14:creationId xmlns:p14="http://schemas.microsoft.com/office/powerpoint/2010/main" val="7320172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76585780"/>
      </p:ext>
    </p:extLst>
  </p:cSld>
  <p:clrMap bg1="lt1" tx1="dk1" bg2="lt2" tx2="dk2" accent1="accent1" accent2="accent2" accent3="accent3" accent4="accent4" accent5="accent5" accent6="accent6" hlink="hlink" folHlink="folHlink"/>
  <p:hf hdr="0" ftr="0" dt="0"/>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pic>
        <p:nvPicPr>
          <p:cNvPr id="13" name="Picture 10" descr="Picture 10"/>
          <p:cNvPicPr>
            <a:picLocks noChangeAspect="1"/>
          </p:cNvPicPr>
          <p:nvPr/>
        </p:nvPicPr>
        <p:blipFill>
          <a:blip r:embed="rId2">
            <a:extLst/>
          </a:blip>
          <a:stretch>
            <a:fillRect/>
          </a:stretch>
        </p:blipFill>
        <p:spPr>
          <a:xfrm>
            <a:off x="0" y="0"/>
            <a:ext cx="9158400" cy="6868801"/>
          </a:xfrm>
          <a:prstGeom prst="rect">
            <a:avLst/>
          </a:prstGeom>
          <a:ln w="12700">
            <a:miter lim="400000"/>
          </a:ln>
        </p:spPr>
      </p:pic>
      <p:pic>
        <p:nvPicPr>
          <p:cNvPr id="14" name="Picture 7" descr="Picture 7"/>
          <p:cNvPicPr>
            <a:picLocks noChangeAspect="1"/>
          </p:cNvPicPr>
          <p:nvPr/>
        </p:nvPicPr>
        <p:blipFill>
          <a:blip r:embed="rId3">
            <a:extLst/>
          </a:blip>
          <a:stretch>
            <a:fillRect/>
          </a:stretch>
        </p:blipFill>
        <p:spPr>
          <a:xfrm>
            <a:off x="6868434" y="6196867"/>
            <a:ext cx="2275567" cy="661134"/>
          </a:xfrm>
          <a:prstGeom prst="rect">
            <a:avLst/>
          </a:prstGeom>
          <a:ln w="12700">
            <a:miter lim="400000"/>
          </a:ln>
        </p:spPr>
      </p:pic>
      <p:pic>
        <p:nvPicPr>
          <p:cNvPr id="15" name="Picture 8" descr="Picture 8"/>
          <p:cNvPicPr>
            <a:picLocks noChangeAspect="1"/>
          </p:cNvPicPr>
          <p:nvPr/>
        </p:nvPicPr>
        <p:blipFill>
          <a:blip r:embed="rId4">
            <a:extLst/>
          </a:blip>
          <a:stretch>
            <a:fillRect/>
          </a:stretch>
        </p:blipFill>
        <p:spPr>
          <a:xfrm>
            <a:off x="0" y="6140194"/>
            <a:ext cx="1973584" cy="717806"/>
          </a:xfrm>
          <a:prstGeom prst="rect">
            <a:avLst/>
          </a:prstGeom>
          <a:ln w="12700">
            <a:miter lim="400000"/>
          </a:ln>
        </p:spPr>
      </p:pic>
      <p:sp>
        <p:nvSpPr>
          <p:cNvPr id="16" name="Title Text"/>
          <p:cNvSpPr txBox="1">
            <a:spLocks noGrp="1"/>
          </p:cNvSpPr>
          <p:nvPr>
            <p:ph type="title"/>
          </p:nvPr>
        </p:nvSpPr>
        <p:spPr>
          <a:xfrm>
            <a:off x="557212" y="536575"/>
            <a:ext cx="8008938" cy="2246314"/>
          </a:xfrm>
          <a:prstGeom prst="rect">
            <a:avLst/>
          </a:prstGeom>
        </p:spPr>
        <p:txBody>
          <a:bodyPr/>
          <a:lstStyle>
            <a:lvl1pPr>
              <a:defRPr sz="4300">
                <a:solidFill>
                  <a:srgbClr val="FFFFFF"/>
                </a:solidFill>
              </a:defRPr>
            </a:lvl1pPr>
          </a:lstStyle>
          <a:p>
            <a:r>
              <a:t>Title Text</a:t>
            </a:r>
          </a:p>
        </p:txBody>
      </p:sp>
      <p:sp>
        <p:nvSpPr>
          <p:cNvPr id="17" name="Body Level One…"/>
          <p:cNvSpPr txBox="1">
            <a:spLocks noGrp="1"/>
          </p:cNvSpPr>
          <p:nvPr>
            <p:ph type="body" sz="half" idx="1"/>
          </p:nvPr>
        </p:nvSpPr>
        <p:spPr>
          <a:xfrm>
            <a:off x="557212" y="3646170"/>
            <a:ext cx="7989888" cy="2187703"/>
          </a:xfrm>
          <a:prstGeom prst="rect">
            <a:avLst/>
          </a:prstGeom>
        </p:spPr>
        <p:txBody>
          <a:bodyPr/>
          <a:lstStyle>
            <a:lvl1pPr>
              <a:lnSpc>
                <a:spcPct val="110000"/>
              </a:lnSpc>
              <a:defRPr sz="1600">
                <a:solidFill>
                  <a:srgbClr val="FFFFFF"/>
                </a:solidFill>
              </a:defRPr>
            </a:lvl1pPr>
            <a:lvl2pPr marL="0" indent="457200">
              <a:lnSpc>
                <a:spcPct val="110000"/>
              </a:lnSpc>
              <a:buSzTx/>
              <a:buNone/>
              <a:defRPr sz="1600">
                <a:solidFill>
                  <a:srgbClr val="FFFFFF"/>
                </a:solidFill>
              </a:defRPr>
            </a:lvl2pPr>
            <a:lvl3pPr marL="0" indent="914400">
              <a:lnSpc>
                <a:spcPct val="110000"/>
              </a:lnSpc>
              <a:buSzTx/>
              <a:buNone/>
              <a:defRPr sz="1600">
                <a:solidFill>
                  <a:srgbClr val="FFFFFF"/>
                </a:solidFill>
              </a:defRPr>
            </a:lvl3pPr>
            <a:lvl4pPr marL="0" indent="1371600">
              <a:lnSpc>
                <a:spcPct val="110000"/>
              </a:lnSpc>
              <a:buSzTx/>
              <a:buNone/>
              <a:defRPr sz="1600">
                <a:solidFill>
                  <a:srgbClr val="FFFFFF"/>
                </a:solidFill>
              </a:defRPr>
            </a:lvl4pPr>
            <a:lvl5pPr marL="0" indent="1828800">
              <a:lnSpc>
                <a:spcPct val="110000"/>
              </a:lnSpc>
              <a:buSzTx/>
              <a:buNone/>
              <a:defRPr sz="1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 name="Text Placeholder 14"/>
          <p:cNvSpPr>
            <a:spLocks noGrp="1"/>
          </p:cNvSpPr>
          <p:nvPr>
            <p:ph type="body" sz="quarter" idx="13"/>
          </p:nvPr>
        </p:nvSpPr>
        <p:spPr>
          <a:xfrm>
            <a:off x="557213" y="2755010"/>
            <a:ext cx="8008936" cy="635890"/>
          </a:xfrm>
          <a:prstGeom prst="rect">
            <a:avLst/>
          </a:prstGeom>
        </p:spPr>
        <p:txBody>
          <a:bodyPr/>
          <a:lstStyle/>
          <a:p>
            <a:pPr>
              <a:lnSpc>
                <a:spcPct val="100000"/>
              </a:lnSpc>
              <a:defRPr sz="4200">
                <a:solidFill>
                  <a:srgbClr val="FFFFFF"/>
                </a:solidFill>
              </a:defRPr>
            </a:pPr>
            <a:endParaRPr/>
          </a:p>
        </p:txBody>
      </p:sp>
      <p:sp>
        <p:nvSpPr>
          <p:cNvPr id="19" name="Slide Number"/>
          <p:cNvSpPr txBox="1">
            <a:spLocks noGrp="1"/>
          </p:cNvSpPr>
          <p:nvPr>
            <p:ph type="sldNum" sz="quarter" idx="2"/>
          </p:nvPr>
        </p:nvSpPr>
        <p:spPr>
          <a:xfrm>
            <a:off x="6553200" y="6172200"/>
            <a:ext cx="2133600" cy="368301"/>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8566150" y="6468491"/>
            <a:ext cx="259529" cy="239271"/>
          </a:xfrm>
          <a:prstGeom prst="rect">
            <a:avLst/>
          </a:prstGeom>
        </p:spPr>
        <p:txBody>
          <a:bodyPr/>
          <a:lstStyle>
            <a:lvl1pPr>
              <a:defRPr sz="1100"/>
            </a:lvl1pPr>
          </a:lstStyle>
          <a:p>
            <a:fld id="{86CB4B4D-7CA3-9044-876B-883B54F8677D}" type="slidenum">
              <a:t>‹#›</a:t>
            </a:fld>
            <a:endParaRPr/>
          </a:p>
        </p:txBody>
      </p:sp>
      <p:sp>
        <p:nvSpPr>
          <p:cNvPr id="36"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 line headline">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566150" y="6468491"/>
            <a:ext cx="259529" cy="239271"/>
          </a:xfrm>
          <a:prstGeom prst="rect">
            <a:avLst/>
          </a:prstGeom>
        </p:spPr>
        <p:txBody>
          <a:bodyPr/>
          <a:lstStyle>
            <a:lvl1pPr>
              <a:defRPr sz="1100"/>
            </a:lvl1pPr>
          </a:lstStyle>
          <a:p>
            <a:fld id="{86CB4B4D-7CA3-9044-876B-883B54F8677D}" type="slidenum">
              <a:t>‹#›</a:t>
            </a:fld>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Picture Placeholder 4"/>
          <p:cNvSpPr>
            <a:spLocks noGrp="1"/>
          </p:cNvSpPr>
          <p:nvPr>
            <p:ph type="pic" sz="quarter" idx="13"/>
          </p:nvPr>
        </p:nvSpPr>
        <p:spPr>
          <a:xfrm>
            <a:off x="3646487" y="1252727"/>
            <a:ext cx="2442341" cy="2481073"/>
          </a:xfrm>
          <a:prstGeom prst="rect">
            <a:avLst/>
          </a:prstGeom>
        </p:spPr>
        <p:txBody>
          <a:bodyPr lIns="91439" tIns="45719" rIns="91439" bIns="45719">
            <a:noAutofit/>
          </a:bodyPr>
          <a:lstStyle/>
          <a:p>
            <a:endParaRPr/>
          </a:p>
        </p:txBody>
      </p:sp>
      <p:sp>
        <p:nvSpPr>
          <p:cNvPr id="55" name="Picture Placeholder 4"/>
          <p:cNvSpPr>
            <a:spLocks noGrp="1"/>
          </p:cNvSpPr>
          <p:nvPr>
            <p:ph type="pic" sz="quarter" idx="14"/>
          </p:nvPr>
        </p:nvSpPr>
        <p:spPr>
          <a:xfrm>
            <a:off x="3646487" y="3886200"/>
            <a:ext cx="2442341" cy="2432050"/>
          </a:xfrm>
          <a:prstGeom prst="rect">
            <a:avLst/>
          </a:prstGeom>
        </p:spPr>
        <p:txBody>
          <a:bodyPr lIns="91439" tIns="45719" rIns="91439" bIns="45719">
            <a:noAutofit/>
          </a:bodyPr>
          <a:lstStyle/>
          <a:p>
            <a:endParaRPr/>
          </a:p>
        </p:txBody>
      </p:sp>
      <p:sp>
        <p:nvSpPr>
          <p:cNvPr id="56" name="Picture Placeholder 4"/>
          <p:cNvSpPr>
            <a:spLocks noGrp="1"/>
          </p:cNvSpPr>
          <p:nvPr>
            <p:ph type="pic" sz="quarter" idx="15"/>
          </p:nvPr>
        </p:nvSpPr>
        <p:spPr>
          <a:xfrm>
            <a:off x="6242953" y="1243583"/>
            <a:ext cx="2442341" cy="5065523"/>
          </a:xfrm>
          <a:prstGeom prst="rect">
            <a:avLst/>
          </a:prstGeom>
        </p:spPr>
        <p:txBody>
          <a:bodyPr lIns="91439" tIns="45719" rIns="91439" bIns="45719">
            <a:noAutofit/>
          </a:bodyPr>
          <a:lstStyle/>
          <a:p>
            <a:endParaRPr/>
          </a:p>
        </p:txBody>
      </p:sp>
      <p:sp>
        <p:nvSpPr>
          <p:cNvPr id="57" name="Body Level One…"/>
          <p:cNvSpPr txBox="1">
            <a:spLocks noGrp="1"/>
          </p:cNvSpPr>
          <p:nvPr>
            <p:ph type="body" sz="half" idx="1"/>
          </p:nvPr>
        </p:nvSpPr>
        <p:spPr>
          <a:xfrm>
            <a:off x="457200" y="1243583"/>
            <a:ext cx="3013075" cy="50655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6">
            <a:extLst/>
          </a:blip>
          <a:stretch>
            <a:fillRect/>
          </a:stretch>
        </p:blipFill>
        <p:spPr>
          <a:xfrm>
            <a:off x="0" y="0"/>
            <a:ext cx="9144000" cy="1252728"/>
          </a:xfrm>
          <a:prstGeom prst="rect">
            <a:avLst/>
          </a:prstGeom>
          <a:ln w="12700">
            <a:miter lim="400000"/>
          </a:ln>
        </p:spPr>
      </p:pic>
      <p:pic>
        <p:nvPicPr>
          <p:cNvPr id="3" name="Picture 9" descr="Picture 9"/>
          <p:cNvPicPr>
            <a:picLocks noChangeAspect="1"/>
          </p:cNvPicPr>
          <p:nvPr/>
        </p:nvPicPr>
        <p:blipFill>
          <a:blip r:embed="rId7">
            <a:extLst/>
          </a:blip>
          <a:stretch>
            <a:fillRect/>
          </a:stretch>
        </p:blipFill>
        <p:spPr>
          <a:xfrm>
            <a:off x="21" y="934932"/>
            <a:ext cx="8685252" cy="202692"/>
          </a:xfrm>
          <a:prstGeom prst="rect">
            <a:avLst/>
          </a:prstGeom>
          <a:ln w="12700">
            <a:miter lim="400000"/>
          </a:ln>
        </p:spPr>
      </p:pic>
      <p:sp>
        <p:nvSpPr>
          <p:cNvPr id="4" name="Slide Number"/>
          <p:cNvSpPr txBox="1">
            <a:spLocks noGrp="1"/>
          </p:cNvSpPr>
          <p:nvPr>
            <p:ph type="sldNum" sz="quarter" idx="2"/>
          </p:nvPr>
        </p:nvSpPr>
        <p:spPr>
          <a:xfrm>
            <a:off x="8566150" y="6480775"/>
            <a:ext cx="231277" cy="214702"/>
          </a:xfrm>
          <a:prstGeom prst="rect">
            <a:avLst/>
          </a:prstGeom>
          <a:ln w="12700">
            <a:miter lim="400000"/>
          </a:ln>
        </p:spPr>
        <p:txBody>
          <a:bodyPr wrap="none" lIns="45719" rIns="45719" anchor="ctr">
            <a:spAutoFit/>
          </a:bodyPr>
          <a:lstStyle>
            <a:lvl1pPr>
              <a:defRPr sz="900"/>
            </a:lvl1pPr>
          </a:lstStyle>
          <a:p>
            <a:fld id="{86CB4B4D-7CA3-9044-876B-883B54F8677D}" type="slidenum">
              <a:t>‹#›</a:t>
            </a:fld>
            <a:endParaRPr/>
          </a:p>
        </p:txBody>
      </p:sp>
      <p:sp>
        <p:nvSpPr>
          <p:cNvPr id="5" name="Title Text"/>
          <p:cNvSpPr txBox="1">
            <a:spLocks noGrp="1"/>
          </p:cNvSpPr>
          <p:nvPr>
            <p:ph type="title"/>
          </p:nvPr>
        </p:nvSpPr>
        <p:spPr>
          <a:xfrm>
            <a:off x="451821" y="129090"/>
            <a:ext cx="8103571" cy="7530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r>
              <a:t>Title Text</a:t>
            </a:r>
          </a:p>
        </p:txBody>
      </p:sp>
      <p:sp>
        <p:nvSpPr>
          <p:cNvPr id="6" name="Body Level One…"/>
          <p:cNvSpPr txBox="1">
            <a:spLocks noGrp="1"/>
          </p:cNvSpPr>
          <p:nvPr>
            <p:ph type="body" idx="1"/>
          </p:nvPr>
        </p:nvSpPr>
        <p:spPr>
          <a:xfrm>
            <a:off x="457200" y="1243583"/>
            <a:ext cx="8108950" cy="50655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transition spd="med"/>
  <p:hf hdr="0" ftr="0"/>
  <p:txStyles>
    <p:titleStyle>
      <a:lvl1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9pPr>
    </p:titleStyle>
    <p:bodyStyle>
      <a:lvl1pPr marL="0" marR="0" indent="0" algn="l" defTabSz="914400" rtl="0" latinLnBrk="0">
        <a:lnSpc>
          <a:spcPct val="120000"/>
        </a:lnSpc>
        <a:spcBef>
          <a:spcPts val="300"/>
        </a:spcBef>
        <a:spcAft>
          <a:spcPts val="0"/>
        </a:spcAft>
        <a:buClrTx/>
        <a:buSzTx/>
        <a:buFontTx/>
        <a:buNone/>
        <a:tabLst/>
        <a:defRPr sz="2400" b="0" i="0" u="none" strike="noStrike" cap="none" spc="0" baseline="0">
          <a:ln>
            <a:noFill/>
          </a:ln>
          <a:solidFill>
            <a:srgbClr val="000000"/>
          </a:solidFill>
          <a:uFillTx/>
          <a:latin typeface="Arial"/>
          <a:ea typeface="Arial"/>
          <a:cs typeface="Arial"/>
          <a:sym typeface="Arial"/>
        </a:defRPr>
      </a:lvl1pPr>
      <a:lvl2pPr marL="477548" marR="0" indent="-244186"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2pPr>
      <a:lvl3pPr marL="737235" marR="0" indent="-280035"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3pPr>
      <a:lvl4pPr marL="989012" marR="0" indent="-298450"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4pPr>
      <a:lvl5pPr marL="1241999" marR="0" indent="-269999"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5pPr>
      <a:lvl6pPr marL="2560320" marR="0" indent="-274320"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6pPr>
      <a:lvl7pPr marL="3017520" marR="0" indent="-274320"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7pPr>
      <a:lvl8pPr marL="3474720" marR="0" indent="-274320"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8pPr>
      <a:lvl9pPr marL="3931920" marR="0" indent="-274320" algn="l" defTabSz="914400" rtl="0" latinLnBrk="0">
        <a:lnSpc>
          <a:spcPct val="120000"/>
        </a:lnSpc>
        <a:spcBef>
          <a:spcPts val="300"/>
        </a:spcBef>
        <a:spcAft>
          <a:spcPts val="0"/>
        </a:spcAft>
        <a:buClrTx/>
        <a:buSzPct val="100000"/>
        <a:buFontTx/>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8"/>
          <p:cNvSpPr txBox="1">
            <a:spLocks noGrp="1"/>
          </p:cNvSpPr>
          <p:nvPr>
            <p:ph type="ctrTitle"/>
          </p:nvPr>
        </p:nvSpPr>
        <p:spPr>
          <a:xfrm>
            <a:off x="276447" y="1295400"/>
            <a:ext cx="8434387" cy="1787525"/>
          </a:xfrm>
          <a:prstGeom prst="rect">
            <a:avLst/>
          </a:prstGeom>
        </p:spPr>
        <p:txBody>
          <a:bodyPr/>
          <a:lstStyle/>
          <a:p>
            <a:pPr>
              <a:defRPr sz="3200">
                <a:solidFill>
                  <a:srgbClr val="000000"/>
                </a:solidFill>
              </a:defRPr>
            </a:pPr>
            <a:r>
              <a:rPr dirty="0"/>
              <a:t> </a:t>
            </a:r>
            <a:br>
              <a:rPr dirty="0"/>
            </a:br>
            <a:r>
              <a:rPr lang="en-US" dirty="0"/>
              <a:t>ICARUS Wire Connectivity Test</a:t>
            </a:r>
            <a:endParaRPr dirty="0">
              <a:solidFill>
                <a:srgbClr val="FF0000"/>
              </a:solidFill>
            </a:endParaRPr>
          </a:p>
        </p:txBody>
      </p:sp>
      <p:sp>
        <p:nvSpPr>
          <p:cNvPr id="85" name="Subtitle 5"/>
          <p:cNvSpPr txBox="1">
            <a:spLocks noGrp="1"/>
          </p:cNvSpPr>
          <p:nvPr>
            <p:ph type="subTitle" sz="quarter" idx="1"/>
          </p:nvPr>
        </p:nvSpPr>
        <p:spPr>
          <a:xfrm>
            <a:off x="260498" y="3674190"/>
            <a:ext cx="7989886" cy="1408269"/>
          </a:xfrm>
          <a:prstGeom prst="rect">
            <a:avLst/>
          </a:prstGeom>
        </p:spPr>
        <p:txBody>
          <a:bodyPr/>
          <a:lstStyle/>
          <a:p>
            <a:pPr>
              <a:defRPr sz="2400">
                <a:solidFill>
                  <a:srgbClr val="FF0000"/>
                </a:solidFill>
              </a:defRPr>
            </a:pPr>
            <a:r>
              <a:rPr dirty="0"/>
              <a:t>Mark Convery</a:t>
            </a:r>
          </a:p>
          <a:p>
            <a:pPr>
              <a:defRPr sz="2400">
                <a:solidFill>
                  <a:srgbClr val="000000"/>
                </a:solidFill>
              </a:defRPr>
            </a:pPr>
            <a:r>
              <a:rPr lang="en-US" dirty="0"/>
              <a:t>September 19</a:t>
            </a:r>
            <a:r>
              <a:rPr dirty="0"/>
              <a:t>, 201</a:t>
            </a:r>
            <a:r>
              <a:rPr lang="en-US" dirty="0"/>
              <a:t>8</a:t>
            </a:r>
            <a:endParaRPr dirty="0"/>
          </a:p>
        </p:txBody>
      </p:sp>
      <p:sp>
        <p:nvSpPr>
          <p:cNvPr id="2" name="Slide Number Placeholder 1"/>
          <p:cNvSpPr>
            <a:spLocks noGrp="1"/>
          </p:cNvSpPr>
          <p:nvPr>
            <p:ph type="sldNum" sz="quarter" idx="2"/>
          </p:nvPr>
        </p:nvSpPr>
        <p:spPr/>
        <p:txBody>
          <a:bodyPr/>
          <a:lstStyle/>
          <a:p>
            <a:fld id="{86CB4B4D-7CA3-9044-876B-883B54F8677D}" type="slidenum">
              <a:rPr lang="uk-UA" smtClean="0"/>
              <a:t>1</a:t>
            </a:fld>
            <a:endParaRPr lang="uk-UA"/>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10</a:t>
            </a:fld>
            <a:endParaRPr lang="uk-UA"/>
          </a:p>
        </p:txBody>
      </p:sp>
      <p:sp>
        <p:nvSpPr>
          <p:cNvPr id="3" name="Title 2"/>
          <p:cNvSpPr>
            <a:spLocks noGrp="1"/>
          </p:cNvSpPr>
          <p:nvPr>
            <p:ph type="title"/>
          </p:nvPr>
        </p:nvSpPr>
        <p:spPr/>
        <p:txBody>
          <a:bodyPr/>
          <a:lstStyle/>
          <a:p>
            <a:r>
              <a:rPr lang="en-US" dirty="0"/>
              <a:t>Checking for Grounded Shields</a:t>
            </a:r>
          </a:p>
        </p:txBody>
      </p:sp>
      <p:sp>
        <p:nvSpPr>
          <p:cNvPr id="4" name="Text Placeholder 3"/>
          <p:cNvSpPr>
            <a:spLocks noGrp="1"/>
          </p:cNvSpPr>
          <p:nvPr>
            <p:ph type="body" idx="1"/>
          </p:nvPr>
        </p:nvSpPr>
        <p:spPr/>
        <p:txBody>
          <a:bodyPr>
            <a:normAutofit fontScale="77500" lnSpcReduction="20000"/>
          </a:bodyPr>
          <a:lstStyle/>
          <a:p>
            <a:pPr marL="342900" indent="-342900">
              <a:buFont typeface="Arial"/>
              <a:buChar char="•"/>
            </a:pPr>
            <a:r>
              <a:rPr lang="en-US" dirty="0"/>
              <a:t>For all available “blue spots” that showed up in the map, Donatella et all, checked to see if their shields were grounded</a:t>
            </a:r>
          </a:p>
          <a:p>
            <a:pPr marL="820448" lvl="1" indent="-342900">
              <a:buFont typeface="Arial"/>
              <a:buChar char="•"/>
            </a:pPr>
            <a:r>
              <a:rPr lang="de-DE" dirty="0"/>
              <a:t>EE3: 13,14,17, EE6: 5, 10, </a:t>
            </a:r>
            <a:r>
              <a:rPr lang="is-IS" dirty="0"/>
              <a:t>EE8: 2, 7, 8, 13, 18, EE10: 16, </a:t>
            </a:r>
            <a:r>
              <a:rPr lang="cs-CZ" dirty="0"/>
              <a:t>EE15: 2, 16,</a:t>
            </a:r>
            <a:r>
              <a:rPr lang="is-IS" dirty="0"/>
              <a:t>EE17: 11,</a:t>
            </a:r>
            <a:r>
              <a:rPr lang="cs-CZ" dirty="0"/>
              <a:t>EE18: 1, 6, 8, </a:t>
            </a:r>
            <a:r>
              <a:rPr lang="pt-BR" dirty="0"/>
              <a:t>EE19: 2,6</a:t>
            </a:r>
            <a:endParaRPr lang="cs-CZ" dirty="0"/>
          </a:p>
          <a:p>
            <a:pPr marL="820448" lvl="1" indent="-342900">
              <a:buFont typeface="Arial"/>
              <a:buChar char="•"/>
            </a:pPr>
            <a:r>
              <a:rPr lang="de-DE" dirty="0"/>
              <a:t>WW4: 13, WW5: 11, WW6: 8, WW12: 4,17,WW14: 3,</a:t>
            </a:r>
            <a:r>
              <a:rPr lang="cs-CZ" dirty="0"/>
              <a:t>WW15: 7, 11, 13. </a:t>
            </a:r>
          </a:p>
          <a:p>
            <a:pPr marL="820448" lvl="1" indent="-342900">
              <a:buFont typeface="Arial"/>
              <a:buChar char="•"/>
            </a:pPr>
            <a:r>
              <a:rPr lang="de-DE" dirty="0"/>
              <a:t>WE4: 7, 13, 15</a:t>
            </a:r>
          </a:p>
          <a:p>
            <a:pPr marL="820448" lvl="1" indent="-342900">
              <a:buFont typeface="Arial"/>
              <a:buChar char="•"/>
            </a:pPr>
            <a:r>
              <a:rPr lang="en-US" dirty="0"/>
              <a:t>EW7: 4, 6, EW10: 6,7, </a:t>
            </a:r>
            <a:r>
              <a:rPr lang="pt-BR" dirty="0"/>
              <a:t>EW12: 2,4, 8, 10, </a:t>
            </a:r>
            <a:r>
              <a:rPr lang="en-US" dirty="0"/>
              <a:t>EW15: 2,6, </a:t>
            </a:r>
            <a:r>
              <a:rPr lang="de-DE" dirty="0"/>
              <a:t>EW16: 1,2,3 </a:t>
            </a:r>
          </a:p>
          <a:p>
            <a:pPr marL="342900" indent="-342900">
              <a:buFont typeface="Arial"/>
              <a:buChar char="•"/>
            </a:pPr>
            <a:r>
              <a:rPr lang="en-US" dirty="0"/>
              <a:t>All 44 of these cables were found to have their shields grounded</a:t>
            </a:r>
          </a:p>
          <a:p>
            <a:pPr marL="820448" lvl="1" indent="-342900">
              <a:buFont typeface="Arial"/>
              <a:buChar char="•"/>
            </a:pPr>
            <a:r>
              <a:rPr lang="en-US" dirty="0"/>
              <a:t>We conclude that grounded shield is the reason for these cables low pulse-height and they are NOT disconnected cables</a:t>
            </a:r>
          </a:p>
          <a:p>
            <a:pPr marL="342900" indent="-342900">
              <a:buFont typeface="Arial"/>
              <a:buChar char="•"/>
            </a:pPr>
            <a:r>
              <a:rPr lang="en-US" dirty="0"/>
              <a:t>A similar number of “blue spot” cables were in chimneys that were already closed and so could not be checked</a:t>
            </a:r>
          </a:p>
          <a:p>
            <a:pPr marL="342900" indent="-342900">
              <a:buFont typeface="Arial"/>
              <a:buChar char="•"/>
            </a:pPr>
            <a:r>
              <a:rPr lang="en-US" dirty="0"/>
              <a:t>Based on the 44 cables we did check, we infer that very few of those are disconnected cables, but this is only a statistical argument</a:t>
            </a:r>
          </a:p>
          <a:p>
            <a:pPr marL="820448" lvl="1" indent="-342900">
              <a:buFont typeface="Arial"/>
              <a:buChar char="•"/>
            </a:pPr>
            <a:endParaRPr lang="de-DE" dirty="0"/>
          </a:p>
          <a:p>
            <a:pPr marL="342900" indent="-342900">
              <a:buFont typeface="Arial"/>
              <a:buChar char="•"/>
            </a:pPr>
            <a:endParaRPr lang="de-DE" dirty="0"/>
          </a:p>
        </p:txBody>
      </p:sp>
    </p:spTree>
    <p:extLst>
      <p:ext uri="{BB962C8B-B14F-4D97-AF65-F5344CB8AC3E}">
        <p14:creationId xmlns:p14="http://schemas.microsoft.com/office/powerpoint/2010/main" val="28914263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11</a:t>
            </a:fld>
            <a:endParaRPr lang="uk-UA"/>
          </a:p>
        </p:txBody>
      </p:sp>
      <p:sp>
        <p:nvSpPr>
          <p:cNvPr id="3" name="Title 2"/>
          <p:cNvSpPr>
            <a:spLocks noGrp="1"/>
          </p:cNvSpPr>
          <p:nvPr>
            <p:ph type="title"/>
          </p:nvPr>
        </p:nvSpPr>
        <p:spPr/>
        <p:txBody>
          <a:bodyPr/>
          <a:lstStyle/>
          <a:p>
            <a:r>
              <a:rPr lang="en-US" dirty="0"/>
              <a:t>Pulsing Triangle, Corner and Horizontal Wires</a:t>
            </a:r>
          </a:p>
        </p:txBody>
      </p:sp>
      <p:sp>
        <p:nvSpPr>
          <p:cNvPr id="4" name="Text Placeholder 3"/>
          <p:cNvSpPr>
            <a:spLocks noGrp="1"/>
          </p:cNvSpPr>
          <p:nvPr>
            <p:ph type="body" idx="1"/>
          </p:nvPr>
        </p:nvSpPr>
        <p:spPr/>
        <p:txBody>
          <a:bodyPr>
            <a:normAutofit fontScale="92500" lnSpcReduction="20000"/>
          </a:bodyPr>
          <a:lstStyle/>
          <a:p>
            <a:pPr marL="342900" indent="-342900">
              <a:buFont typeface="Arial"/>
              <a:buChar char="•"/>
            </a:pPr>
            <a:r>
              <a:rPr lang="en-US" dirty="0"/>
              <a:t>Horizontal and corner wires don</a:t>
            </a:r>
            <a:r>
              <a:rPr lang="uk-UA" dirty="0"/>
              <a:t>’</a:t>
            </a:r>
            <a:r>
              <a:rPr lang="en-US" dirty="0"/>
              <a:t>t get test pulses</a:t>
            </a:r>
          </a:p>
          <a:p>
            <a:pPr marL="342900" indent="-342900">
              <a:buFont typeface="Arial"/>
              <a:buChar char="•"/>
            </a:pPr>
            <a:r>
              <a:rPr lang="en-US" dirty="0"/>
              <a:t>Alberto B. developed a way to pulse them by plane-to-plane capacitance</a:t>
            </a:r>
          </a:p>
          <a:p>
            <a:pPr marL="820448" lvl="1" indent="-342900">
              <a:buFont typeface="Arial"/>
              <a:buChar char="•"/>
            </a:pPr>
            <a:r>
              <a:rPr lang="en-US" dirty="0"/>
              <a:t>Inject a test pulse on all 32 wires at once of an INDUCTION 2 cable </a:t>
            </a:r>
          </a:p>
          <a:p>
            <a:pPr marL="820448" lvl="1" indent="-342900">
              <a:buFont typeface="Arial"/>
              <a:buChar char="•"/>
            </a:pPr>
            <a:r>
              <a:rPr lang="en-US" dirty="0"/>
              <a:t>Look at induced signal on each of the 1056 horizontal wires</a:t>
            </a:r>
          </a:p>
          <a:p>
            <a:pPr marL="342900" indent="-342900">
              <a:buFont typeface="Arial"/>
              <a:buChar char="•"/>
            </a:pPr>
            <a:r>
              <a:rPr lang="en-US" dirty="0"/>
              <a:t>Alberto, </a:t>
            </a:r>
            <a:r>
              <a:rPr lang="en-US" dirty="0" err="1"/>
              <a:t>Donnatella</a:t>
            </a:r>
            <a:r>
              <a:rPr lang="en-US" dirty="0"/>
              <a:t> and Brenda, tested all 8448 horizontal wires (mostly over last weekend)</a:t>
            </a:r>
          </a:p>
          <a:p>
            <a:pPr marL="820448" lvl="1" indent="-342900">
              <a:buFont typeface="Arial"/>
              <a:buChar char="•"/>
            </a:pPr>
            <a:r>
              <a:rPr lang="en-US" dirty="0"/>
              <a:t>Tested with grounded shields</a:t>
            </a:r>
          </a:p>
          <a:p>
            <a:pPr marL="820448" lvl="1" indent="-342900">
              <a:buFont typeface="Arial"/>
              <a:buChar char="•"/>
            </a:pPr>
            <a:r>
              <a:rPr lang="en-US" dirty="0"/>
              <a:t>Did not save data, simply looked at scope</a:t>
            </a:r>
          </a:p>
          <a:p>
            <a:pPr marL="820448" lvl="1" indent="-342900">
              <a:buFont typeface="Arial"/>
              <a:buChar char="•"/>
            </a:pPr>
            <a:r>
              <a:rPr lang="en-US" dirty="0"/>
              <a:t>Found 15 apparently dead wires</a:t>
            </a:r>
          </a:p>
          <a:p>
            <a:pPr marL="342900" indent="-342900">
              <a:buFont typeface="Arial"/>
              <a:buChar char="•"/>
            </a:pPr>
            <a:r>
              <a:rPr lang="en-US" dirty="0"/>
              <a:t>Triangle geometry and lack of time made interpretation difficult</a:t>
            </a:r>
          </a:p>
          <a:p>
            <a:pPr marL="820448" lvl="1" indent="-342900">
              <a:buFont typeface="Arial"/>
              <a:buChar char="•"/>
            </a:pPr>
            <a:r>
              <a:rPr lang="en-US" dirty="0"/>
              <a:t>Triangle wires not systematically tested in this round </a:t>
            </a:r>
          </a:p>
        </p:txBody>
      </p:sp>
    </p:spTree>
    <p:extLst>
      <p:ext uri="{BB962C8B-B14F-4D97-AF65-F5344CB8AC3E}">
        <p14:creationId xmlns:p14="http://schemas.microsoft.com/office/powerpoint/2010/main" val="11071302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12</a:t>
            </a:fld>
            <a:endParaRPr lang="uk-UA"/>
          </a:p>
        </p:txBody>
      </p:sp>
      <p:sp>
        <p:nvSpPr>
          <p:cNvPr id="3" name="Title 2"/>
          <p:cNvSpPr>
            <a:spLocks noGrp="1"/>
          </p:cNvSpPr>
          <p:nvPr>
            <p:ph type="title"/>
          </p:nvPr>
        </p:nvSpPr>
        <p:spPr/>
        <p:txBody>
          <a:bodyPr/>
          <a:lstStyle/>
          <a:p>
            <a:r>
              <a:rPr lang="en-US" dirty="0"/>
              <a:t>Conclusions I</a:t>
            </a:r>
          </a:p>
        </p:txBody>
      </p:sp>
      <p:sp>
        <p:nvSpPr>
          <p:cNvPr id="4" name="Text Placeholder 3"/>
          <p:cNvSpPr>
            <a:spLocks noGrp="1"/>
          </p:cNvSpPr>
          <p:nvPr>
            <p:ph type="body" idx="1"/>
          </p:nvPr>
        </p:nvSpPr>
        <p:spPr>
          <a:xfrm>
            <a:off x="457200" y="1243583"/>
            <a:ext cx="8108950" cy="5451894"/>
          </a:xfrm>
        </p:spPr>
        <p:txBody>
          <a:bodyPr>
            <a:normAutofit fontScale="92500" lnSpcReduction="10000"/>
          </a:bodyPr>
          <a:lstStyle/>
          <a:p>
            <a:pPr marL="342900" indent="-342900">
              <a:buFont typeface="Arial"/>
              <a:buChar char="•"/>
            </a:pPr>
            <a:r>
              <a:rPr lang="en-US" dirty="0"/>
              <a:t>Despite early confusion, we were finally able to do definitive continuity tests by analyzing the acquired  data offline</a:t>
            </a:r>
          </a:p>
          <a:p>
            <a:pPr marL="342900" indent="-342900">
              <a:buFont typeface="Arial"/>
              <a:buChar char="•"/>
            </a:pPr>
            <a:r>
              <a:rPr lang="en-US" dirty="0"/>
              <a:t>For the “normal chimneys”</a:t>
            </a:r>
          </a:p>
          <a:p>
            <a:pPr marL="820448" lvl="1" indent="-342900">
              <a:buFont typeface="Arial"/>
              <a:buChar char="•"/>
            </a:pPr>
            <a:r>
              <a:rPr lang="en-US" dirty="0"/>
              <a:t>Full understanding took some time (~two weeks) and we could not delay installation work to fully apply this understanding</a:t>
            </a:r>
          </a:p>
          <a:p>
            <a:pPr marL="820448" lvl="1" indent="-342900">
              <a:buFont typeface="Arial"/>
              <a:buChar char="•"/>
            </a:pPr>
            <a:r>
              <a:rPr lang="en-US" dirty="0"/>
              <a:t>We now believe that we understand things well enough that would identify disconnected cables or major problems with high efficiency (probably not 100%)</a:t>
            </a:r>
          </a:p>
          <a:p>
            <a:pPr marL="854364" lvl="3" indent="-342900">
              <a:buSzTx/>
              <a:buFont typeface="Arial"/>
              <a:buChar char="•"/>
            </a:pPr>
            <a:r>
              <a:rPr lang="en-US" dirty="0"/>
              <a:t>“Special” cables (e.g. 10 and 18)  are higher risk, because we may not have been pulsing them with the right cables</a:t>
            </a:r>
          </a:p>
          <a:p>
            <a:pPr marL="854364" lvl="3" indent="-342900">
              <a:buSzTx/>
              <a:buFont typeface="Arial"/>
              <a:buChar char="•"/>
            </a:pPr>
            <a:r>
              <a:rPr lang="en-US" dirty="0"/>
              <a:t>Fixed:</a:t>
            </a:r>
          </a:p>
          <a:p>
            <a:pPr marL="1107351" lvl="4" indent="-342900">
              <a:buSzTx/>
              <a:buFont typeface="Arial"/>
              <a:buChar char="•"/>
            </a:pPr>
            <a:r>
              <a:rPr lang="en-US" dirty="0"/>
              <a:t>One disconnected cable</a:t>
            </a:r>
          </a:p>
          <a:p>
            <a:pPr marL="1107351" lvl="4" indent="-342900">
              <a:buSzTx/>
              <a:buFont typeface="Arial"/>
              <a:buChar char="•"/>
            </a:pPr>
            <a:r>
              <a:rPr lang="en-US" dirty="0"/>
              <a:t>Several single cut conductors</a:t>
            </a:r>
          </a:p>
        </p:txBody>
      </p:sp>
    </p:spTree>
    <p:extLst>
      <p:ext uri="{BB962C8B-B14F-4D97-AF65-F5344CB8AC3E}">
        <p14:creationId xmlns:p14="http://schemas.microsoft.com/office/powerpoint/2010/main" val="12033777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13</a:t>
            </a:fld>
            <a:endParaRPr lang="uk-UA"/>
          </a:p>
        </p:txBody>
      </p:sp>
      <p:sp>
        <p:nvSpPr>
          <p:cNvPr id="3" name="Title 2"/>
          <p:cNvSpPr>
            <a:spLocks noGrp="1"/>
          </p:cNvSpPr>
          <p:nvPr>
            <p:ph type="title"/>
          </p:nvPr>
        </p:nvSpPr>
        <p:spPr/>
        <p:txBody>
          <a:bodyPr/>
          <a:lstStyle/>
          <a:p>
            <a:r>
              <a:rPr lang="en-US" dirty="0"/>
              <a:t>Conclusions II</a:t>
            </a:r>
          </a:p>
        </p:txBody>
      </p:sp>
      <p:sp>
        <p:nvSpPr>
          <p:cNvPr id="4" name="Text Placeholder 3"/>
          <p:cNvSpPr>
            <a:spLocks noGrp="1"/>
          </p:cNvSpPr>
          <p:nvPr>
            <p:ph type="body" idx="1"/>
          </p:nvPr>
        </p:nvSpPr>
        <p:spPr/>
        <p:txBody>
          <a:bodyPr>
            <a:normAutofit lnSpcReduction="10000"/>
          </a:bodyPr>
          <a:lstStyle/>
          <a:p>
            <a:pPr marL="342900" lvl="1" indent="-342900">
              <a:buSzTx/>
              <a:buFont typeface="Arial"/>
              <a:buChar char="•"/>
            </a:pPr>
            <a:r>
              <a:rPr lang="en-US" dirty="0"/>
              <a:t>For the horizontal wires in the “corner chimneys”</a:t>
            </a:r>
          </a:p>
          <a:p>
            <a:pPr marL="602587" lvl="2" indent="-342900">
              <a:buSzTx/>
              <a:buFont typeface="Arial"/>
              <a:buChar char="•"/>
            </a:pPr>
            <a:r>
              <a:rPr lang="en-US" dirty="0"/>
              <a:t>All were tested. No disconnected cables found. 15 isolated dead wires found</a:t>
            </a:r>
          </a:p>
          <a:p>
            <a:pPr marL="342900" lvl="1" indent="-342900">
              <a:buSzTx/>
              <a:buFont typeface="Arial"/>
              <a:buChar char="•"/>
            </a:pPr>
            <a:r>
              <a:rPr lang="en-US" dirty="0"/>
              <a:t>All hardware, software, and shifter techniques are well developed for January campaign with de-coupling boards in place</a:t>
            </a:r>
          </a:p>
          <a:p>
            <a:pPr marL="602587" lvl="2" indent="-342900">
              <a:buSzTx/>
              <a:buFont typeface="Arial"/>
              <a:buChar char="•"/>
            </a:pPr>
            <a:r>
              <a:rPr lang="en-US" dirty="0"/>
              <a:t>Alberto checked that test pulses also propagate through the DBB’s. This gives us the capability to check the detector's status even during vacuum tests and cooling down (of course also for periodical check ups during it's entire life), and monitor eventual electrical changes.</a:t>
            </a:r>
          </a:p>
          <a:p>
            <a:endParaRPr lang="en-US" dirty="0"/>
          </a:p>
        </p:txBody>
      </p:sp>
    </p:spTree>
    <p:extLst>
      <p:ext uri="{BB962C8B-B14F-4D97-AF65-F5344CB8AC3E}">
        <p14:creationId xmlns:p14="http://schemas.microsoft.com/office/powerpoint/2010/main" val="26373812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2</a:t>
            </a:fld>
            <a:endParaRPr lang="uk-UA"/>
          </a:p>
        </p:txBody>
      </p:sp>
      <p:sp>
        <p:nvSpPr>
          <p:cNvPr id="3" name="Title 2"/>
          <p:cNvSpPr>
            <a:spLocks noGrp="1"/>
          </p:cNvSpPr>
          <p:nvPr>
            <p:ph type="title"/>
          </p:nvPr>
        </p:nvSpPr>
        <p:spPr/>
        <p:txBody>
          <a:bodyPr/>
          <a:lstStyle/>
          <a:p>
            <a:r>
              <a:rPr lang="en-US" dirty="0"/>
              <a:t>Wire Connectivity Test Campaign</a:t>
            </a:r>
          </a:p>
        </p:txBody>
      </p:sp>
      <p:sp>
        <p:nvSpPr>
          <p:cNvPr id="5" name="Text Placeholder 4"/>
          <p:cNvSpPr>
            <a:spLocks noGrp="1"/>
          </p:cNvSpPr>
          <p:nvPr>
            <p:ph type="body" idx="1"/>
          </p:nvPr>
        </p:nvSpPr>
        <p:spPr>
          <a:xfrm>
            <a:off x="322084" y="1243583"/>
            <a:ext cx="8108950" cy="5237192"/>
          </a:xfrm>
        </p:spPr>
        <p:txBody>
          <a:bodyPr>
            <a:normAutofit fontScale="85000" lnSpcReduction="20000"/>
          </a:bodyPr>
          <a:lstStyle/>
          <a:p>
            <a:pPr marL="342900" indent="-342900">
              <a:lnSpc>
                <a:spcPct val="100000"/>
              </a:lnSpc>
              <a:buFont typeface="Arial"/>
              <a:buChar char="•"/>
            </a:pPr>
            <a:r>
              <a:rPr lang="en-US" dirty="0"/>
              <a:t>Goal of the test:</a:t>
            </a:r>
          </a:p>
          <a:p>
            <a:pPr marL="820448" lvl="1" indent="-342900">
              <a:lnSpc>
                <a:spcPct val="100000"/>
              </a:lnSpc>
              <a:buFont typeface="Arial"/>
              <a:buChar char="•"/>
            </a:pPr>
            <a:r>
              <a:rPr lang="en-US" dirty="0"/>
              <a:t>Inject pulses on every wire of ICARUS and measure pulse on output cable</a:t>
            </a:r>
          </a:p>
          <a:p>
            <a:pPr marL="820448" lvl="1" indent="-342900">
              <a:lnSpc>
                <a:spcPct val="100000"/>
              </a:lnSpc>
              <a:buFont typeface="Arial"/>
              <a:buChar char="•"/>
            </a:pPr>
            <a:r>
              <a:rPr lang="en-US" dirty="0"/>
              <a:t>Check for disconnected cables or other major problems</a:t>
            </a:r>
          </a:p>
          <a:p>
            <a:pPr marL="342900" indent="-342900">
              <a:lnSpc>
                <a:spcPct val="100000"/>
              </a:lnSpc>
              <a:buFont typeface="Arial"/>
              <a:buChar char="•"/>
            </a:pPr>
            <a:r>
              <a:rPr lang="en-US" dirty="0"/>
              <a:t>Many people contributed from Aug. 27- Sep. 7:</a:t>
            </a:r>
          </a:p>
          <a:p>
            <a:pPr marL="820448" lvl="1" indent="-342900">
              <a:lnSpc>
                <a:spcPct val="100000"/>
              </a:lnSpc>
              <a:buFont typeface="Arial"/>
              <a:buChar char="•"/>
            </a:pPr>
            <a:r>
              <a:rPr lang="en-US" dirty="0"/>
              <a:t>Donatella, Angela: shift planning and overall coordination</a:t>
            </a:r>
          </a:p>
          <a:p>
            <a:pPr marL="820448" lvl="1" indent="-342900">
              <a:lnSpc>
                <a:spcPct val="100000"/>
              </a:lnSpc>
              <a:buFont typeface="Arial"/>
              <a:buChar char="•"/>
            </a:pPr>
            <a:r>
              <a:rPr lang="en-US" dirty="0"/>
              <a:t>Shift-takers:</a:t>
            </a:r>
          </a:p>
          <a:p>
            <a:pPr marL="1080135" lvl="2" indent="-342900">
              <a:lnSpc>
                <a:spcPct val="100000"/>
              </a:lnSpc>
              <a:buFont typeface="Arial"/>
              <a:buChar char="•"/>
            </a:pPr>
            <a:r>
              <a:rPr lang="en-US" dirty="0"/>
              <a:t>V. </a:t>
            </a:r>
            <a:r>
              <a:rPr lang="en-US" dirty="0" err="1"/>
              <a:t>Paolone</a:t>
            </a:r>
            <a:r>
              <a:rPr lang="en-US" dirty="0"/>
              <a:t>, Y.T. Tsai, I. Caro, G. </a:t>
            </a:r>
            <a:r>
              <a:rPr lang="en-US" dirty="0" err="1"/>
              <a:t>Petrillo</a:t>
            </a:r>
            <a:r>
              <a:rPr lang="en-US" dirty="0"/>
              <a:t>, G. Diaz, T. </a:t>
            </a:r>
            <a:r>
              <a:rPr lang="en-US" dirty="0" err="1"/>
              <a:t>Cai</a:t>
            </a:r>
            <a:r>
              <a:rPr lang="en-US" dirty="0"/>
              <a:t>, H. Budd, A. </a:t>
            </a:r>
            <a:r>
              <a:rPr lang="en-US" dirty="0" err="1"/>
              <a:t>Wickremasinghe</a:t>
            </a:r>
            <a:r>
              <a:rPr lang="en-US" dirty="0"/>
              <a:t>, H. Rogers, C. </a:t>
            </a:r>
            <a:r>
              <a:rPr lang="en-US" dirty="0" err="1"/>
              <a:t>Hilgenberg</a:t>
            </a:r>
            <a:r>
              <a:rPr lang="en-US" dirty="0"/>
              <a:t>, </a:t>
            </a:r>
            <a:r>
              <a:rPr lang="en-US" dirty="0" err="1"/>
              <a:t>T.Boone</a:t>
            </a:r>
            <a:r>
              <a:rPr lang="en-US" dirty="0"/>
              <a:t>, B. </a:t>
            </a:r>
            <a:r>
              <a:rPr lang="en-US" dirty="0" err="1"/>
              <a:t>Biswaranjan</a:t>
            </a:r>
            <a:r>
              <a:rPr lang="en-US" dirty="0"/>
              <a:t>, B. Gomez, M. </a:t>
            </a:r>
            <a:r>
              <a:rPr lang="en-US" dirty="0" err="1"/>
              <a:t>Kornfeld</a:t>
            </a:r>
            <a:r>
              <a:rPr lang="en-US" dirty="0"/>
              <a:t>, Z. Williams, </a:t>
            </a:r>
          </a:p>
          <a:p>
            <a:pPr marL="820448" lvl="1" indent="-342900">
              <a:lnSpc>
                <a:spcPct val="100000"/>
              </a:lnSpc>
              <a:buFont typeface="Arial"/>
              <a:buChar char="•"/>
            </a:pPr>
            <a:r>
              <a:rPr lang="en-US" dirty="0"/>
              <a:t>Offline Data Analysis: Yun-</a:t>
            </a:r>
            <a:r>
              <a:rPr lang="en-US" dirty="0" err="1"/>
              <a:t>Tse</a:t>
            </a:r>
            <a:r>
              <a:rPr lang="en-US" dirty="0"/>
              <a:t> and </a:t>
            </a:r>
            <a:r>
              <a:rPr lang="en-US" dirty="0" err="1"/>
              <a:t>Gianluca</a:t>
            </a:r>
            <a:r>
              <a:rPr lang="en-US" dirty="0"/>
              <a:t> P.</a:t>
            </a:r>
          </a:p>
          <a:p>
            <a:pPr marL="342900" indent="-342900">
              <a:lnSpc>
                <a:spcPct val="100000"/>
              </a:lnSpc>
              <a:buFont typeface="Arial"/>
              <a:buChar char="•"/>
            </a:pPr>
            <a:r>
              <a:rPr lang="en-US" dirty="0"/>
              <a:t>Results confusing and hard to interpret at first</a:t>
            </a:r>
          </a:p>
          <a:p>
            <a:pPr marL="820448" lvl="1" indent="-342900">
              <a:lnSpc>
                <a:spcPct val="100000"/>
              </a:lnSpc>
              <a:buFont typeface="Arial"/>
              <a:buChar char="•"/>
            </a:pPr>
            <a:r>
              <a:rPr lang="en-US" dirty="0"/>
              <a:t>Fortunately, we saved the data to disk and offline analysis was much more clear </a:t>
            </a:r>
          </a:p>
          <a:p>
            <a:pPr marL="820448" lvl="1" indent="-342900">
              <a:lnSpc>
                <a:spcPct val="100000"/>
              </a:lnSpc>
              <a:buFont typeface="Arial"/>
              <a:buChar char="•"/>
            </a:pPr>
            <a:r>
              <a:rPr lang="en-US" dirty="0"/>
              <a:t>With offline-analysis (pattern recognition), I believe we would identify disconnected cables or major problems with high efficiency or major problems with high efficiency (probably not 100%)</a:t>
            </a:r>
          </a:p>
        </p:txBody>
      </p:sp>
    </p:spTree>
    <p:extLst>
      <p:ext uri="{BB962C8B-B14F-4D97-AF65-F5344CB8AC3E}">
        <p14:creationId xmlns:p14="http://schemas.microsoft.com/office/powerpoint/2010/main" val="19488427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3</a:t>
            </a:fld>
            <a:endParaRPr lang="uk-UA"/>
          </a:p>
        </p:txBody>
      </p:sp>
      <p:sp>
        <p:nvSpPr>
          <p:cNvPr id="3" name="Title 2"/>
          <p:cNvSpPr>
            <a:spLocks noGrp="1"/>
          </p:cNvSpPr>
          <p:nvPr>
            <p:ph type="title"/>
          </p:nvPr>
        </p:nvSpPr>
        <p:spPr/>
        <p:txBody>
          <a:bodyPr/>
          <a:lstStyle/>
          <a:p>
            <a:r>
              <a:rPr lang="en-US" dirty="0"/>
              <a:t>ICARUS TPC Wire Connections </a:t>
            </a:r>
          </a:p>
        </p:txBody>
      </p:sp>
      <p:sp>
        <p:nvSpPr>
          <p:cNvPr id="4" name="Text Placeholder 3"/>
          <p:cNvSpPr>
            <a:spLocks noGrp="1"/>
          </p:cNvSpPr>
          <p:nvPr>
            <p:ph type="body" idx="1"/>
          </p:nvPr>
        </p:nvSpPr>
        <p:spPr>
          <a:xfrm>
            <a:off x="457200" y="1243585"/>
            <a:ext cx="8098192" cy="996985"/>
          </a:xfrm>
        </p:spPr>
        <p:txBody>
          <a:bodyPr>
            <a:normAutofit fontScale="85000" lnSpcReduction="20000"/>
          </a:bodyPr>
          <a:lstStyle/>
          <a:p>
            <a:pPr marL="342900" indent="-342900">
              <a:buFont typeface="Arial"/>
              <a:buChar char="•"/>
            </a:pPr>
            <a:r>
              <a:rPr lang="en-US" dirty="0"/>
              <a:t>ICARUS provides </a:t>
            </a:r>
            <a:r>
              <a:rPr lang="en-US" dirty="0" err="1"/>
              <a:t>capacitively</a:t>
            </a:r>
            <a:r>
              <a:rPr lang="en-US" dirty="0"/>
              <a:t>-coupled test pulse inputs on the bottom wire boards</a:t>
            </a:r>
          </a:p>
          <a:p>
            <a:pPr marL="342900" indent="-342900">
              <a:buFont typeface="Arial"/>
              <a:buChar char="•"/>
            </a:pPr>
            <a:r>
              <a:rPr lang="en-US" dirty="0"/>
              <a:t>Can be used to test wire connectivity and full electronics chain</a:t>
            </a:r>
          </a:p>
        </p:txBody>
      </p:sp>
      <p:pic>
        <p:nvPicPr>
          <p:cNvPr id="5" name="Picture 4" descr="ICARUS Wirin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88" y="2683891"/>
            <a:ext cx="5030561" cy="3772921"/>
          </a:xfrm>
          <a:prstGeom prst="rect">
            <a:avLst/>
          </a:prstGeom>
        </p:spPr>
      </p:pic>
      <p:pic>
        <p:nvPicPr>
          <p:cNvPr id="6" name="Picture 5" descr="Bottom 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888" y="3188979"/>
            <a:ext cx="4675329" cy="3506497"/>
          </a:xfrm>
          <a:prstGeom prst="rect">
            <a:avLst/>
          </a:prstGeom>
        </p:spPr>
      </p:pic>
    </p:spTree>
    <p:extLst>
      <p:ext uri="{BB962C8B-B14F-4D97-AF65-F5344CB8AC3E}">
        <p14:creationId xmlns:p14="http://schemas.microsoft.com/office/powerpoint/2010/main" val="308006958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4</a:t>
            </a:fld>
            <a:endParaRPr lang="uk-UA"/>
          </a:p>
        </p:txBody>
      </p:sp>
      <p:sp>
        <p:nvSpPr>
          <p:cNvPr id="3" name="Title 2"/>
          <p:cNvSpPr>
            <a:spLocks noGrp="1"/>
          </p:cNvSpPr>
          <p:nvPr>
            <p:ph type="title"/>
          </p:nvPr>
        </p:nvSpPr>
        <p:spPr>
          <a:xfrm>
            <a:off x="80430" y="-376518"/>
            <a:ext cx="8103571" cy="753035"/>
          </a:xfrm>
        </p:spPr>
        <p:txBody>
          <a:bodyPr/>
          <a:lstStyle/>
          <a:p>
            <a:r>
              <a:rPr lang="en-US" dirty="0"/>
              <a:t>The Test Box</a:t>
            </a:r>
          </a:p>
        </p:txBody>
      </p:sp>
      <p:pic>
        <p:nvPicPr>
          <p:cNvPr id="5" name="Picture 4"/>
          <p:cNvPicPr>
            <a:picLocks noChangeAspect="1"/>
          </p:cNvPicPr>
          <p:nvPr/>
        </p:nvPicPr>
        <p:blipFill>
          <a:blip r:embed="rId2"/>
          <a:stretch>
            <a:fillRect/>
          </a:stretch>
        </p:blipFill>
        <p:spPr>
          <a:xfrm>
            <a:off x="1993900" y="0"/>
            <a:ext cx="5143500" cy="6858000"/>
          </a:xfrm>
          <a:prstGeom prst="rect">
            <a:avLst/>
          </a:prstGeom>
          <a:scene3d>
            <a:camera prst="orthographicFront">
              <a:rot lat="0" lon="5400000" rev="0"/>
            </a:camera>
            <a:lightRig rig="threePt" dir="t"/>
          </a:scene3d>
        </p:spPr>
      </p:pic>
      <p:pic>
        <p:nvPicPr>
          <p:cNvPr id="6" name="Picture 5"/>
          <p:cNvPicPr>
            <a:picLocks noChangeAspect="1"/>
          </p:cNvPicPr>
          <p:nvPr/>
        </p:nvPicPr>
        <p:blipFill>
          <a:blip r:embed="rId3"/>
          <a:stretch>
            <a:fillRect/>
          </a:stretch>
        </p:blipFill>
        <p:spPr>
          <a:xfrm>
            <a:off x="5045218" y="1475441"/>
            <a:ext cx="3344877" cy="2508658"/>
          </a:xfrm>
          <a:prstGeom prst="rect">
            <a:avLst/>
          </a:prstGeom>
        </p:spPr>
      </p:pic>
      <p:pic>
        <p:nvPicPr>
          <p:cNvPr id="7" name="Picture 6" descr="ICARUStestBox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218" y="3984099"/>
            <a:ext cx="3344877" cy="2508659"/>
          </a:xfrm>
          <a:prstGeom prst="rect">
            <a:avLst/>
          </a:prstGeom>
        </p:spPr>
      </p:pic>
      <p:sp>
        <p:nvSpPr>
          <p:cNvPr id="8" name="Text Placeholder 7"/>
          <p:cNvSpPr>
            <a:spLocks noGrp="1"/>
          </p:cNvSpPr>
          <p:nvPr>
            <p:ph type="body" idx="1"/>
          </p:nvPr>
        </p:nvSpPr>
        <p:spPr>
          <a:xfrm>
            <a:off x="457200" y="1243583"/>
            <a:ext cx="3930271" cy="5065523"/>
          </a:xfrm>
        </p:spPr>
        <p:txBody>
          <a:bodyPr>
            <a:normAutofit fontScale="62500" lnSpcReduction="20000"/>
          </a:bodyPr>
          <a:lstStyle/>
          <a:p>
            <a:pPr marL="342900" indent="-342900">
              <a:buFont typeface="Arial"/>
              <a:buChar char="•"/>
            </a:pPr>
            <a:r>
              <a:rPr lang="en-US" dirty="0"/>
              <a:t>Battery powered </a:t>
            </a:r>
          </a:p>
          <a:p>
            <a:pPr marL="820448" lvl="1" indent="-342900">
              <a:buFont typeface="Arial"/>
              <a:buChar char="•"/>
            </a:pPr>
            <a:r>
              <a:rPr lang="en-US" dirty="0"/>
              <a:t>No ground loops and portability</a:t>
            </a:r>
          </a:p>
          <a:p>
            <a:pPr marL="342900" indent="-342900">
              <a:buFont typeface="Arial"/>
              <a:buChar char="•"/>
            </a:pPr>
            <a:r>
              <a:rPr lang="en-US" dirty="0"/>
              <a:t>Built in </a:t>
            </a:r>
            <a:r>
              <a:rPr lang="en-US" dirty="0" err="1"/>
              <a:t>pulser</a:t>
            </a:r>
            <a:r>
              <a:rPr lang="en-US" dirty="0"/>
              <a:t> outputs on </a:t>
            </a:r>
            <a:r>
              <a:rPr lang="en-US" dirty="0" err="1"/>
              <a:t>lemo</a:t>
            </a:r>
            <a:r>
              <a:rPr lang="en-US" dirty="0"/>
              <a:t> </a:t>
            </a:r>
          </a:p>
          <a:p>
            <a:pPr marL="820448" lvl="1" indent="-342900">
              <a:buFont typeface="Arial"/>
              <a:buChar char="•"/>
            </a:pPr>
            <a:r>
              <a:rPr lang="en-US" dirty="0"/>
              <a:t>Both polarities</a:t>
            </a:r>
          </a:p>
          <a:p>
            <a:pPr marL="820448" lvl="1" indent="-342900">
              <a:buFont typeface="Arial"/>
              <a:buChar char="•"/>
            </a:pPr>
            <a:r>
              <a:rPr lang="en-US" dirty="0"/>
              <a:t>100 Hz, 5V, 1 </a:t>
            </a:r>
            <a:r>
              <a:rPr lang="en-US" dirty="0" err="1">
                <a:latin typeface="Symbol" charset="2"/>
                <a:cs typeface="Symbol" charset="2"/>
              </a:rPr>
              <a:t>m</a:t>
            </a:r>
            <a:r>
              <a:rPr lang="en-US" dirty="0" err="1"/>
              <a:t>s</a:t>
            </a:r>
            <a:r>
              <a:rPr lang="en-US" dirty="0"/>
              <a:t> rise time, 100 </a:t>
            </a:r>
            <a:r>
              <a:rPr lang="en-US" dirty="0" err="1">
                <a:latin typeface="Symbol" charset="2"/>
                <a:cs typeface="Symbol" charset="2"/>
              </a:rPr>
              <a:t>m</a:t>
            </a:r>
            <a:r>
              <a:rPr lang="en-US" dirty="0" err="1"/>
              <a:t>s</a:t>
            </a:r>
            <a:r>
              <a:rPr lang="en-US" dirty="0"/>
              <a:t> length</a:t>
            </a:r>
          </a:p>
          <a:p>
            <a:pPr marL="342900" indent="-342900">
              <a:buFont typeface="Arial"/>
              <a:buChar char="•"/>
            </a:pPr>
            <a:r>
              <a:rPr lang="en-US" dirty="0"/>
              <a:t>TPC cables plug into connector</a:t>
            </a:r>
          </a:p>
          <a:p>
            <a:pPr marL="820448" lvl="1" indent="-342900">
              <a:buFont typeface="Arial"/>
              <a:buChar char="•"/>
            </a:pPr>
            <a:r>
              <a:rPr lang="en-US" dirty="0"/>
              <a:t>All grounds connected together?</a:t>
            </a:r>
          </a:p>
          <a:p>
            <a:pPr marL="820448" lvl="1" indent="-342900">
              <a:buFont typeface="Arial"/>
              <a:buChar char="•"/>
            </a:pPr>
            <a:r>
              <a:rPr lang="en-US" dirty="0"/>
              <a:t>Be careful about signal/ground polarity</a:t>
            </a:r>
          </a:p>
          <a:p>
            <a:pPr marL="342900" indent="-342900">
              <a:buFont typeface="Arial"/>
              <a:buChar char="•"/>
            </a:pPr>
            <a:r>
              <a:rPr lang="en-US" dirty="0"/>
              <a:t>8-position rotary switch switches 4 channels at a time</a:t>
            </a:r>
          </a:p>
          <a:p>
            <a:pPr marL="342900" indent="-342900">
              <a:buFont typeface="Arial"/>
              <a:buChar char="•"/>
            </a:pPr>
            <a:r>
              <a:rPr lang="en-US" dirty="0"/>
              <a:t>4 Amplified signals and sum are available</a:t>
            </a:r>
          </a:p>
          <a:p>
            <a:pPr marL="342900" indent="-342900">
              <a:buFont typeface="Arial"/>
              <a:buChar char="•"/>
            </a:pPr>
            <a:r>
              <a:rPr lang="en-US" dirty="0"/>
              <a:t>Cable shields connected together, but not to ground of box</a:t>
            </a:r>
          </a:p>
          <a:p>
            <a:pPr marL="342900" indent="-342900">
              <a:buFont typeface="Arial"/>
              <a:buChar char="•"/>
            </a:pPr>
            <a:r>
              <a:rPr lang="en-US" dirty="0"/>
              <a:t>2 boxes built </a:t>
            </a:r>
          </a:p>
          <a:p>
            <a:pPr marL="820448" lvl="1" indent="-342900">
              <a:buFont typeface="Arial"/>
              <a:buChar char="•"/>
            </a:pPr>
            <a:r>
              <a:rPr lang="en-US" dirty="0"/>
              <a:t>One with “extra” outputs to allow direct connection to wires and shields</a:t>
            </a:r>
          </a:p>
        </p:txBody>
      </p:sp>
    </p:spTree>
    <p:extLst>
      <p:ext uri="{BB962C8B-B14F-4D97-AF65-F5344CB8AC3E}">
        <p14:creationId xmlns:p14="http://schemas.microsoft.com/office/powerpoint/2010/main" val="285346982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5</a:t>
            </a:fld>
            <a:endParaRPr lang="uk-UA"/>
          </a:p>
        </p:txBody>
      </p:sp>
      <p:sp>
        <p:nvSpPr>
          <p:cNvPr id="3" name="Title 2"/>
          <p:cNvSpPr>
            <a:spLocks noGrp="1"/>
          </p:cNvSpPr>
          <p:nvPr>
            <p:ph type="title"/>
          </p:nvPr>
        </p:nvSpPr>
        <p:spPr/>
        <p:txBody>
          <a:bodyPr/>
          <a:lstStyle/>
          <a:p>
            <a:r>
              <a:rPr lang="en-US" dirty="0"/>
              <a:t>TPC Numerology</a:t>
            </a:r>
          </a:p>
        </p:txBody>
      </p:sp>
      <p:sp>
        <p:nvSpPr>
          <p:cNvPr id="4" name="Text Placeholder 3"/>
          <p:cNvSpPr>
            <a:spLocks noGrp="1"/>
          </p:cNvSpPr>
          <p:nvPr>
            <p:ph type="body" idx="1"/>
          </p:nvPr>
        </p:nvSpPr>
        <p:spPr>
          <a:xfrm>
            <a:off x="193292" y="1260078"/>
            <a:ext cx="4184478" cy="4846968"/>
          </a:xfrm>
        </p:spPr>
        <p:txBody>
          <a:bodyPr wrap="square">
            <a:spAutoFit/>
          </a:bodyPr>
          <a:lstStyle/>
          <a:p>
            <a:pPr marL="342900" indent="-342900">
              <a:buFont typeface="Arial"/>
              <a:buChar char="•"/>
            </a:pPr>
            <a:r>
              <a:rPr lang="en-US" sz="1600" dirty="0"/>
              <a:t>Two T300 modules: W and E</a:t>
            </a:r>
          </a:p>
          <a:p>
            <a:pPr marL="342900" indent="-342900">
              <a:buFont typeface="Arial"/>
              <a:buChar char="•"/>
            </a:pPr>
            <a:r>
              <a:rPr lang="en-US" sz="1600" dirty="0"/>
              <a:t>Two TPCs per module WW, WE, EW, EE</a:t>
            </a:r>
          </a:p>
          <a:p>
            <a:pPr marL="342900" indent="-342900">
              <a:buFont typeface="Arial"/>
              <a:buChar char="•"/>
            </a:pPr>
            <a:r>
              <a:rPr lang="en-US" sz="1600" dirty="0"/>
              <a:t>20 chimneys per TPC, e.g. WW5</a:t>
            </a:r>
          </a:p>
          <a:p>
            <a:pPr marL="820448" lvl="1" indent="-342900">
              <a:buFont typeface="Arial"/>
              <a:buChar char="•"/>
            </a:pPr>
            <a:r>
              <a:rPr lang="en-US" sz="1600" dirty="0"/>
              <a:t>18 “normal” chimneys 2-19</a:t>
            </a:r>
          </a:p>
          <a:p>
            <a:pPr marL="1080135" lvl="2" indent="-342900">
              <a:buFont typeface="Arial"/>
              <a:buChar char="•"/>
            </a:pPr>
            <a:r>
              <a:rPr lang="en-US" sz="1600" dirty="0"/>
              <a:t>Contain cables for wires that  terminate on top horizontal edge</a:t>
            </a:r>
          </a:p>
          <a:p>
            <a:pPr marL="820448" lvl="1" indent="-342900">
              <a:buFont typeface="Arial"/>
              <a:buChar char="•"/>
            </a:pPr>
            <a:r>
              <a:rPr lang="en-US" sz="1600" dirty="0"/>
              <a:t>2 “corner” chimneys 1 and 2</a:t>
            </a:r>
          </a:p>
          <a:p>
            <a:pPr marL="1080135" lvl="2" indent="-342900">
              <a:buFont typeface="Arial"/>
              <a:buChar char="•"/>
            </a:pPr>
            <a:r>
              <a:rPr lang="en-US" sz="1600" dirty="0"/>
              <a:t>Contain cables for wires that terminate on vertical edge</a:t>
            </a:r>
          </a:p>
          <a:p>
            <a:pPr marL="1331912" lvl="3" indent="-342900">
              <a:buFont typeface="Arial"/>
              <a:buChar char="•"/>
            </a:pPr>
            <a:r>
              <a:rPr lang="en-US" sz="1600" dirty="0"/>
              <a:t>Horizontal</a:t>
            </a:r>
          </a:p>
          <a:p>
            <a:pPr marL="1331912" lvl="3" indent="-342900">
              <a:buFont typeface="Arial"/>
              <a:buChar char="•"/>
            </a:pPr>
            <a:r>
              <a:rPr lang="en-US" sz="1600" dirty="0"/>
              <a:t>“Triangle”</a:t>
            </a:r>
          </a:p>
          <a:p>
            <a:pPr marL="342900" indent="-342900">
              <a:buFont typeface="Arial"/>
              <a:buChar char="•"/>
            </a:pPr>
            <a:r>
              <a:rPr lang="en-US" sz="1600" dirty="0"/>
              <a:t>18 Cables per normal chimney (for WW and EW)</a:t>
            </a:r>
          </a:p>
          <a:p>
            <a:pPr marL="820448" lvl="1" indent="-342900">
              <a:buFont typeface="Arial"/>
              <a:buChar char="•"/>
            </a:pPr>
            <a:r>
              <a:rPr lang="en-US" sz="1600" dirty="0"/>
              <a:t>1-9 Collection</a:t>
            </a:r>
          </a:p>
          <a:p>
            <a:pPr marL="820448" lvl="1" indent="-342900">
              <a:buFont typeface="Arial"/>
              <a:buChar char="•"/>
            </a:pPr>
            <a:r>
              <a:rPr lang="en-US" sz="1600" dirty="0"/>
              <a:t>10-18 Induction-2</a:t>
            </a:r>
          </a:p>
        </p:txBody>
      </p:sp>
      <p:pic>
        <p:nvPicPr>
          <p:cNvPr id="6" name="Picture 5" descr="image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399" y="4101413"/>
            <a:ext cx="3458751" cy="2594063"/>
          </a:xfrm>
          <a:prstGeom prst="rect">
            <a:avLst/>
          </a:prstGeom>
        </p:spPr>
      </p:pic>
      <p:sp>
        <p:nvSpPr>
          <p:cNvPr id="7" name="TextBox 6"/>
          <p:cNvSpPr txBox="1"/>
          <p:nvPr/>
        </p:nvSpPr>
        <p:spPr>
          <a:xfrm>
            <a:off x="4377771" y="1260078"/>
            <a:ext cx="4766230" cy="3262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Arial"/>
              <a:buChar char="•"/>
            </a:pPr>
            <a:r>
              <a:rPr lang="en-US" sz="1600" dirty="0"/>
              <a:t>8 </a:t>
            </a:r>
            <a:r>
              <a:rPr lang="en-US" sz="1600" dirty="0" err="1"/>
              <a:t>pulser</a:t>
            </a:r>
            <a:r>
              <a:rPr lang="en-US" sz="1600" dirty="0"/>
              <a:t> cables/chimney</a:t>
            </a:r>
          </a:p>
          <a:p>
            <a:pPr marL="820448" lvl="1" indent="-342900">
              <a:buFont typeface="Arial"/>
              <a:buChar char="•"/>
            </a:pPr>
            <a:r>
              <a:rPr lang="en-US" sz="1600" dirty="0"/>
              <a:t>Red group – input to daisy chain</a:t>
            </a:r>
          </a:p>
          <a:p>
            <a:pPr marL="820448" lvl="1" indent="-342900">
              <a:buFont typeface="Arial"/>
              <a:buChar char="•"/>
            </a:pPr>
            <a:r>
              <a:rPr lang="en-US" sz="1600" dirty="0"/>
              <a:t>Blue group – output of daisy chain (not used here)</a:t>
            </a:r>
          </a:p>
          <a:p>
            <a:pPr marL="342900" indent="-342900">
              <a:buFont typeface="Arial"/>
              <a:buChar char="•"/>
            </a:pPr>
            <a:r>
              <a:rPr lang="en-US" sz="1600" dirty="0" err="1"/>
              <a:t>Pulser</a:t>
            </a:r>
            <a:r>
              <a:rPr lang="en-US" sz="1600" dirty="0"/>
              <a:t> cable assignments (for WW and EW odd chimneys)</a:t>
            </a:r>
          </a:p>
          <a:p>
            <a:pPr marL="820448" lvl="1" indent="-342900">
              <a:buFont typeface="Arial"/>
              <a:buChar char="•"/>
            </a:pPr>
            <a:r>
              <a:rPr lang="en-US" sz="1600" dirty="0"/>
              <a:t>Red/White: Cables 2-9 (daisy chained)</a:t>
            </a:r>
          </a:p>
          <a:p>
            <a:pPr marL="820448" lvl="1" indent="-342900">
              <a:buFont typeface="Arial"/>
              <a:buChar char="•"/>
            </a:pPr>
            <a:r>
              <a:rPr lang="en-US" sz="1600" dirty="0"/>
              <a:t>Red/Green: Cable 1</a:t>
            </a:r>
          </a:p>
          <a:p>
            <a:pPr marL="820448" lvl="1" indent="-342900">
              <a:buFont typeface="Arial"/>
              <a:buChar char="•"/>
            </a:pPr>
            <a:r>
              <a:rPr lang="en-US" sz="1600" dirty="0"/>
              <a:t>Red/Black: Cables 11-18 (daisy chained)</a:t>
            </a:r>
          </a:p>
          <a:p>
            <a:pPr marL="820448" lvl="1" indent="-342900">
              <a:buFont typeface="Arial"/>
              <a:buChar char="•"/>
            </a:pPr>
            <a:r>
              <a:rPr lang="en-US" sz="1600" dirty="0"/>
              <a:t>Red/None: Cable 10</a:t>
            </a:r>
          </a:p>
          <a:p>
            <a:pPr marL="820448" lvl="1" indent="-342900">
              <a:buFont typeface="Arial"/>
              <a:buChar char="•"/>
            </a:pPr>
            <a:r>
              <a:rPr lang="en-US" sz="1600" dirty="0"/>
              <a:t>So cables 1 and 10 are “special”</a:t>
            </a:r>
          </a:p>
          <a:p>
            <a:pPr marL="820448" lvl="1" indent="-342900">
              <a:buFont typeface="Arial"/>
              <a:buChar char="•"/>
            </a:pPr>
            <a:endParaRPr lang="en-US" sz="1200"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0762902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22302" y="1243583"/>
            <a:ext cx="4721698" cy="5601572"/>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t>6</a:t>
            </a:fld>
            <a:endParaRPr lang="uk-UA"/>
          </a:p>
        </p:txBody>
      </p:sp>
      <p:sp>
        <p:nvSpPr>
          <p:cNvPr id="3" name="Title 2"/>
          <p:cNvSpPr>
            <a:spLocks noGrp="1"/>
          </p:cNvSpPr>
          <p:nvPr>
            <p:ph type="title"/>
          </p:nvPr>
        </p:nvSpPr>
        <p:spPr/>
        <p:txBody>
          <a:bodyPr/>
          <a:lstStyle/>
          <a:p>
            <a:r>
              <a:rPr lang="en-US" dirty="0"/>
              <a:t>The Testing Procedure</a:t>
            </a:r>
          </a:p>
        </p:txBody>
      </p:sp>
      <p:sp>
        <p:nvSpPr>
          <p:cNvPr id="4" name="Text Placeholder 3"/>
          <p:cNvSpPr>
            <a:spLocks noGrp="1"/>
          </p:cNvSpPr>
          <p:nvPr>
            <p:ph type="body" idx="1"/>
          </p:nvPr>
        </p:nvSpPr>
        <p:spPr>
          <a:xfrm>
            <a:off x="457200" y="1243583"/>
            <a:ext cx="3771942" cy="5451894"/>
          </a:xfrm>
        </p:spPr>
        <p:txBody>
          <a:bodyPr>
            <a:noAutofit/>
          </a:bodyPr>
          <a:lstStyle/>
          <a:p>
            <a:pPr marL="342900" indent="-342900">
              <a:buFont typeface="Arial"/>
              <a:buChar char="•"/>
            </a:pPr>
            <a:r>
              <a:rPr lang="en-US" sz="1400" dirty="0"/>
              <a:t>For each cable, connect the appropriate </a:t>
            </a:r>
            <a:r>
              <a:rPr lang="en-US" sz="1400" dirty="0" err="1"/>
              <a:t>pulser</a:t>
            </a:r>
            <a:r>
              <a:rPr lang="en-US" sz="1400" dirty="0"/>
              <a:t> cable to the box output</a:t>
            </a:r>
          </a:p>
          <a:p>
            <a:pPr marL="342900" indent="-342900">
              <a:buFont typeface="Arial"/>
              <a:buChar char="•"/>
            </a:pPr>
            <a:r>
              <a:rPr lang="en-US" sz="1400" dirty="0"/>
              <a:t>Cycle through the 8 positions to measuring 4 channels at a time </a:t>
            </a:r>
          </a:p>
          <a:p>
            <a:pPr marL="342900" indent="-342900">
              <a:buFont typeface="Arial"/>
              <a:buChar char="•"/>
            </a:pPr>
            <a:r>
              <a:rPr lang="en-US" sz="1400" dirty="0"/>
              <a:t>Check data on scope and record to laptop. </a:t>
            </a:r>
          </a:p>
          <a:p>
            <a:pPr marL="342900" indent="-342900">
              <a:buFont typeface="Arial"/>
              <a:buChar char="•"/>
            </a:pPr>
            <a:r>
              <a:rPr lang="en-US" sz="1400" dirty="0"/>
              <a:t>Note anomalies on checklist</a:t>
            </a:r>
          </a:p>
          <a:p>
            <a:pPr marL="820448" lvl="1" indent="-342900">
              <a:buFont typeface="Arial"/>
              <a:buChar char="•"/>
            </a:pPr>
            <a:r>
              <a:rPr lang="en-US" sz="1400" dirty="0"/>
              <a:t>Offline analysis to confirm</a:t>
            </a:r>
          </a:p>
          <a:p>
            <a:pPr marL="342900" indent="-342900">
              <a:buFont typeface="Arial"/>
              <a:buChar char="•"/>
            </a:pPr>
            <a:r>
              <a:rPr lang="en-US" sz="1400" dirty="0"/>
              <a:t>But, some problems in the beginning:</a:t>
            </a:r>
          </a:p>
          <a:p>
            <a:pPr marL="342900" indent="-342900">
              <a:buFont typeface="Arial"/>
              <a:buChar char="•"/>
            </a:pPr>
            <a:r>
              <a:rPr lang="en-US" sz="1400" dirty="0"/>
              <a:t>Not always clear which </a:t>
            </a:r>
            <a:r>
              <a:rPr lang="en-US" sz="1400" dirty="0" err="1"/>
              <a:t>pulser</a:t>
            </a:r>
            <a:r>
              <a:rPr lang="en-US" sz="1400" dirty="0"/>
              <a:t> cable is the right one to use</a:t>
            </a:r>
          </a:p>
          <a:p>
            <a:pPr marL="342900" indent="-342900">
              <a:buFont typeface="Arial"/>
              <a:buChar char="•"/>
            </a:pPr>
            <a:r>
              <a:rPr lang="en-US" sz="1400" dirty="0"/>
              <a:t>See pulses even when cable intentionally unplugged!!!</a:t>
            </a:r>
          </a:p>
          <a:p>
            <a:pPr marL="1080135" lvl="2" indent="-342900">
              <a:buFont typeface="Arial"/>
              <a:buChar char="•"/>
            </a:pPr>
            <a:r>
              <a:rPr lang="en-US" sz="1400" dirty="0"/>
              <a:t>Due to cable-to-cable cross-talk</a:t>
            </a:r>
          </a:p>
          <a:p>
            <a:pPr marL="1080135" lvl="2" indent="-342900">
              <a:buFont typeface="Arial"/>
              <a:buChar char="•"/>
            </a:pPr>
            <a:r>
              <a:rPr lang="en-US" sz="1400" dirty="0"/>
              <a:t>Similar size to “direct” signal</a:t>
            </a:r>
          </a:p>
          <a:p>
            <a:pPr marL="1080135" lvl="2" indent="-342900">
              <a:buFont typeface="Arial"/>
              <a:buChar char="•"/>
            </a:pPr>
            <a:r>
              <a:rPr lang="en-US" sz="1400" dirty="0"/>
              <a:t>Special cables show pulses from two different </a:t>
            </a:r>
            <a:r>
              <a:rPr lang="en-US" sz="1400" dirty="0" err="1"/>
              <a:t>pulser</a:t>
            </a:r>
            <a:r>
              <a:rPr lang="en-US" sz="1400" dirty="0"/>
              <a:t> cables</a:t>
            </a:r>
          </a:p>
          <a:p>
            <a:pPr marL="342900" indent="-342900">
              <a:buFont typeface="Arial"/>
              <a:buChar char="•"/>
            </a:pPr>
            <a:r>
              <a:rPr lang="en-US" sz="1400" dirty="0"/>
              <a:t>The combination of these two problems made interpretation of the data very confusing!</a:t>
            </a:r>
          </a:p>
        </p:txBody>
      </p:sp>
    </p:spTree>
    <p:extLst>
      <p:ext uri="{BB962C8B-B14F-4D97-AF65-F5344CB8AC3E}">
        <p14:creationId xmlns:p14="http://schemas.microsoft.com/office/powerpoint/2010/main" val="6805698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7</a:t>
            </a:fld>
            <a:endParaRPr lang="uk-UA"/>
          </a:p>
        </p:txBody>
      </p:sp>
      <p:sp>
        <p:nvSpPr>
          <p:cNvPr id="3" name="Title 2"/>
          <p:cNvSpPr>
            <a:spLocks noGrp="1"/>
          </p:cNvSpPr>
          <p:nvPr>
            <p:ph type="title"/>
          </p:nvPr>
        </p:nvSpPr>
        <p:spPr/>
        <p:txBody>
          <a:bodyPr/>
          <a:lstStyle/>
          <a:p>
            <a:r>
              <a:rPr lang="en-US" dirty="0"/>
              <a:t>Pulse Signals Size with Cross-talk</a:t>
            </a:r>
          </a:p>
        </p:txBody>
      </p:sp>
      <p:graphicFrame>
        <p:nvGraphicFramePr>
          <p:cNvPr id="5" name="Table 4"/>
          <p:cNvGraphicFramePr>
            <a:graphicFrameLocks noGrp="1"/>
          </p:cNvGraphicFramePr>
          <p:nvPr>
            <p:extLst>
              <p:ext uri="{D42A27DB-BD31-4B8C-83A1-F6EECF244321}">
                <p14:modId xmlns:p14="http://schemas.microsoft.com/office/powerpoint/2010/main" val="1251101898"/>
              </p:ext>
            </p:extLst>
          </p:nvPr>
        </p:nvGraphicFramePr>
        <p:xfrm>
          <a:off x="1239043" y="2636452"/>
          <a:ext cx="6360255" cy="1737413"/>
        </p:xfrm>
        <a:graphic>
          <a:graphicData uri="http://schemas.openxmlformats.org/drawingml/2006/table">
            <a:tbl>
              <a:tblPr firstRow="1" bandRow="1">
                <a:tableStyleId>{5940675A-B579-460E-94D1-54222C63F5DA}</a:tableStyleId>
              </a:tblPr>
              <a:tblGrid>
                <a:gridCol w="2120085">
                  <a:extLst>
                    <a:ext uri="{9D8B030D-6E8A-4147-A177-3AD203B41FA5}">
                      <a16:colId xmlns:a16="http://schemas.microsoft.com/office/drawing/2014/main" val="20000"/>
                    </a:ext>
                  </a:extLst>
                </a:gridCol>
                <a:gridCol w="2120085">
                  <a:extLst>
                    <a:ext uri="{9D8B030D-6E8A-4147-A177-3AD203B41FA5}">
                      <a16:colId xmlns:a16="http://schemas.microsoft.com/office/drawing/2014/main" val="20001"/>
                    </a:ext>
                  </a:extLst>
                </a:gridCol>
                <a:gridCol w="2120085">
                  <a:extLst>
                    <a:ext uri="{9D8B030D-6E8A-4147-A177-3AD203B41FA5}">
                      <a16:colId xmlns:a16="http://schemas.microsoft.com/office/drawing/2014/main" val="20002"/>
                    </a:ext>
                  </a:extLst>
                </a:gridCol>
              </a:tblGrid>
              <a:tr h="347192">
                <a:tc>
                  <a:txBody>
                    <a:bodyPr/>
                    <a:lstStyle/>
                    <a:p>
                      <a:endParaRPr lang="en-US" sz="2000" dirty="0"/>
                    </a:p>
                  </a:txBody>
                  <a:tcPr/>
                </a:tc>
                <a:tc>
                  <a:txBody>
                    <a:bodyPr/>
                    <a:lstStyle/>
                    <a:p>
                      <a:r>
                        <a:rPr lang="en-US" sz="2000" dirty="0"/>
                        <a:t>Shields</a:t>
                      </a:r>
                      <a:r>
                        <a:rPr lang="en-US" sz="2000" baseline="0" dirty="0"/>
                        <a:t> Grounded</a:t>
                      </a:r>
                      <a:endParaRPr lang="en-US" sz="2000" dirty="0"/>
                    </a:p>
                  </a:txBody>
                  <a:tcPr/>
                </a:tc>
                <a:tc>
                  <a:txBody>
                    <a:bodyPr/>
                    <a:lstStyle/>
                    <a:p>
                      <a:r>
                        <a:rPr lang="en-US" sz="2000" dirty="0"/>
                        <a:t>Shields Isolated</a:t>
                      </a:r>
                    </a:p>
                  </a:txBody>
                  <a:tcPr/>
                </a:tc>
                <a:extLst>
                  <a:ext uri="{0D108BD9-81ED-4DB2-BD59-A6C34878D82A}">
                    <a16:rowId xmlns:a16="http://schemas.microsoft.com/office/drawing/2014/main" val="10000"/>
                  </a:ext>
                </a:extLst>
              </a:tr>
              <a:tr h="640133">
                <a:tc>
                  <a:txBody>
                    <a:bodyPr/>
                    <a:lstStyle/>
                    <a:p>
                      <a:r>
                        <a:rPr lang="en-US" sz="2000" dirty="0"/>
                        <a:t>Cable</a:t>
                      </a:r>
                      <a:r>
                        <a:rPr lang="en-US" sz="2000" baseline="0" dirty="0"/>
                        <a:t> Connected</a:t>
                      </a:r>
                      <a:endParaRPr lang="en-US" sz="2000" dirty="0"/>
                    </a:p>
                  </a:txBody>
                  <a:tcPr/>
                </a:tc>
                <a:tc>
                  <a:txBody>
                    <a:bodyPr/>
                    <a:lstStyle/>
                    <a:p>
                      <a:r>
                        <a:rPr lang="en-US" sz="2000" dirty="0"/>
                        <a:t>½</a:t>
                      </a:r>
                      <a:r>
                        <a:rPr lang="en-US" sz="2000" baseline="0" dirty="0"/>
                        <a:t> Size Signal </a:t>
                      </a:r>
                      <a:endParaRPr lang="en-US" sz="2000" dirty="0"/>
                    </a:p>
                  </a:txBody>
                  <a:tcPr/>
                </a:tc>
                <a:tc>
                  <a:txBody>
                    <a:bodyPr/>
                    <a:lstStyle/>
                    <a:p>
                      <a:r>
                        <a:rPr lang="en-US" sz="2000" dirty="0"/>
                        <a:t>Full</a:t>
                      </a:r>
                      <a:r>
                        <a:rPr lang="en-US" sz="2000" baseline="0" dirty="0"/>
                        <a:t> size signal</a:t>
                      </a:r>
                      <a:endParaRPr lang="en-US" sz="2000" dirty="0"/>
                    </a:p>
                  </a:txBody>
                  <a:tcPr/>
                </a:tc>
                <a:extLst>
                  <a:ext uri="{0D108BD9-81ED-4DB2-BD59-A6C34878D82A}">
                    <a16:rowId xmlns:a16="http://schemas.microsoft.com/office/drawing/2014/main" val="10001"/>
                  </a:ext>
                </a:extLst>
              </a:tr>
              <a:tr h="640133">
                <a:tc>
                  <a:txBody>
                    <a:bodyPr/>
                    <a:lstStyle/>
                    <a:p>
                      <a:r>
                        <a:rPr lang="en-US" sz="2000" dirty="0"/>
                        <a:t>Cable Disconnected</a:t>
                      </a:r>
                    </a:p>
                  </a:txBody>
                  <a:tcPr/>
                </a:tc>
                <a:tc>
                  <a:txBody>
                    <a:bodyPr/>
                    <a:lstStyle/>
                    <a:p>
                      <a:r>
                        <a:rPr lang="en-US" sz="2000" dirty="0"/>
                        <a:t>No signal </a:t>
                      </a:r>
                    </a:p>
                  </a:txBody>
                  <a:tcPr/>
                </a:tc>
                <a:tc>
                  <a:txBody>
                    <a:bodyPr/>
                    <a:lstStyle/>
                    <a:p>
                      <a:r>
                        <a:rPr lang="en-US" sz="2000" dirty="0"/>
                        <a:t>½</a:t>
                      </a:r>
                      <a:r>
                        <a:rPr lang="en-US" sz="2000" baseline="0" dirty="0"/>
                        <a:t> Size Signal </a:t>
                      </a:r>
                      <a:endParaRPr lang="en-US" sz="2000" dirty="0"/>
                    </a:p>
                  </a:txBody>
                  <a:tcPr/>
                </a:tc>
                <a:extLst>
                  <a:ext uri="{0D108BD9-81ED-4DB2-BD59-A6C34878D82A}">
                    <a16:rowId xmlns:a16="http://schemas.microsoft.com/office/drawing/2014/main" val="10002"/>
                  </a:ext>
                </a:extLst>
              </a:tr>
            </a:tbl>
          </a:graphicData>
        </a:graphic>
      </p:graphicFrame>
      <p:sp>
        <p:nvSpPr>
          <p:cNvPr id="7" name="Rectangle 6"/>
          <p:cNvSpPr/>
          <p:nvPr/>
        </p:nvSpPr>
        <p:spPr>
          <a:xfrm>
            <a:off x="451821" y="882125"/>
            <a:ext cx="7646855" cy="1754327"/>
          </a:xfrm>
          <a:prstGeom prst="rect">
            <a:avLst/>
          </a:prstGeom>
        </p:spPr>
        <p:txBody>
          <a:bodyPr wrap="square">
            <a:spAutoFit/>
          </a:bodyPr>
          <a:lstStyle/>
          <a:p>
            <a:pPr marL="737235" lvl="2" indent="0"/>
            <a:endParaRPr lang="en-US" dirty="0"/>
          </a:p>
          <a:p>
            <a:pPr marL="1080135" lvl="2" indent="-342900">
              <a:buFont typeface="Arial"/>
              <a:buChar char="•"/>
            </a:pPr>
            <a:r>
              <a:rPr lang="en-US" dirty="0"/>
              <a:t>Large cross-talk due to cable shield wires not being grounded in the test box (my mistake)</a:t>
            </a:r>
          </a:p>
          <a:p>
            <a:pPr marL="1080135" lvl="2" indent="-342900">
              <a:buFont typeface="Arial"/>
              <a:buChar char="•"/>
            </a:pPr>
            <a:r>
              <a:rPr lang="en-US" dirty="0">
                <a:solidFill>
                  <a:srgbClr val="FF0000"/>
                </a:solidFill>
              </a:rPr>
              <a:t>Does not suggest a problem with TPC signals once all shields are grounded!!</a:t>
            </a:r>
            <a:endParaRPr lang="en-US" dirty="0">
              <a:solidFill>
                <a:schemeClr val="tx1"/>
              </a:solidFill>
            </a:endParaRPr>
          </a:p>
          <a:p>
            <a:pPr marL="1080135" lvl="2" indent="-342900">
              <a:buFont typeface="Arial"/>
              <a:buChar char="•"/>
            </a:pPr>
            <a:r>
              <a:rPr lang="en-US" dirty="0">
                <a:solidFill>
                  <a:schemeClr val="tx1"/>
                </a:solidFill>
              </a:rPr>
              <a:t>Severely complicates signal interpretation!!</a:t>
            </a:r>
          </a:p>
        </p:txBody>
      </p:sp>
      <p:sp>
        <p:nvSpPr>
          <p:cNvPr id="9" name="Rectangle 8"/>
          <p:cNvSpPr/>
          <p:nvPr/>
        </p:nvSpPr>
        <p:spPr>
          <a:xfrm>
            <a:off x="592924" y="4393717"/>
            <a:ext cx="7646855" cy="2585323"/>
          </a:xfrm>
          <a:prstGeom prst="rect">
            <a:avLst/>
          </a:prstGeom>
        </p:spPr>
        <p:txBody>
          <a:bodyPr wrap="square">
            <a:spAutoFit/>
          </a:bodyPr>
          <a:lstStyle/>
          <a:p>
            <a:pPr marL="1022985" lvl="2" indent="-285750">
              <a:buFont typeface="Arial"/>
              <a:buChar char="•"/>
            </a:pPr>
            <a:r>
              <a:rPr lang="en-US" dirty="0"/>
              <a:t>If full size signal is observed, no ambiguity</a:t>
            </a:r>
          </a:p>
          <a:p>
            <a:pPr marL="1022985" lvl="2" indent="-285750">
              <a:buFont typeface="Arial"/>
              <a:buChar char="•"/>
            </a:pPr>
            <a:r>
              <a:rPr lang="en-US" dirty="0"/>
              <a:t>If ½ size problem could due to either grounded shield or disconnected cable</a:t>
            </a:r>
          </a:p>
          <a:p>
            <a:pPr marL="1022985" lvl="2" indent="-285750">
              <a:buFont typeface="Arial"/>
              <a:buChar char="•"/>
            </a:pPr>
            <a:r>
              <a:rPr lang="en-US" dirty="0"/>
              <a:t>By intentionally grounding shields, could have removed ambiguity – all data taken with ungrounded shields</a:t>
            </a:r>
          </a:p>
          <a:p>
            <a:pPr marL="1022985" lvl="2" indent="-285750">
              <a:buFont typeface="Arial"/>
              <a:buChar char="•"/>
            </a:pPr>
            <a:r>
              <a:rPr lang="en-US" dirty="0"/>
              <a:t>About 10% of shields are unintentionally grounded inside cryostat – known problem</a:t>
            </a:r>
          </a:p>
          <a:p>
            <a:pPr marL="1022985" lvl="5" indent="-285750">
              <a:buFont typeface="Arial"/>
              <a:buChar char="•"/>
            </a:pPr>
            <a:endParaRPr lang="en-US" dirty="0"/>
          </a:p>
          <a:p>
            <a:pPr marL="1022985" lvl="3" indent="-285750">
              <a:buFont typeface="Arial"/>
              <a:buChar char="•"/>
            </a:pPr>
            <a:endParaRPr lang="en-US" dirty="0"/>
          </a:p>
        </p:txBody>
      </p:sp>
    </p:spTree>
    <p:extLst>
      <p:ext uri="{BB962C8B-B14F-4D97-AF65-F5344CB8AC3E}">
        <p14:creationId xmlns:p14="http://schemas.microsoft.com/office/powerpoint/2010/main" val="34125014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8</a:t>
            </a:fld>
            <a:endParaRPr lang="uk-UA"/>
          </a:p>
        </p:txBody>
      </p:sp>
      <p:sp>
        <p:nvSpPr>
          <p:cNvPr id="3" name="Title 2"/>
          <p:cNvSpPr>
            <a:spLocks noGrp="1"/>
          </p:cNvSpPr>
          <p:nvPr>
            <p:ph type="title"/>
          </p:nvPr>
        </p:nvSpPr>
        <p:spPr/>
        <p:txBody>
          <a:bodyPr/>
          <a:lstStyle/>
          <a:p>
            <a:r>
              <a:rPr lang="en-US" dirty="0"/>
              <a:t>Normal Chimneys Pulse Height Map</a:t>
            </a:r>
          </a:p>
        </p:txBody>
      </p:sp>
      <p:pic>
        <p:nvPicPr>
          <p:cNvPr id="6" name="Picture 5" descr="PosPeak-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75793" y="625484"/>
            <a:ext cx="4210858" cy="5725556"/>
          </a:xfrm>
          <a:prstGeom prst="rect">
            <a:avLst/>
          </a:prstGeom>
        </p:spPr>
      </p:pic>
      <p:sp>
        <p:nvSpPr>
          <p:cNvPr id="4" name="Text Placeholder 3"/>
          <p:cNvSpPr>
            <a:spLocks noGrp="1"/>
          </p:cNvSpPr>
          <p:nvPr>
            <p:ph type="body" idx="1"/>
          </p:nvPr>
        </p:nvSpPr>
        <p:spPr>
          <a:xfrm>
            <a:off x="262551" y="1243583"/>
            <a:ext cx="2488337" cy="5065523"/>
          </a:xfrm>
        </p:spPr>
        <p:txBody>
          <a:bodyPr>
            <a:normAutofit fontScale="92500"/>
          </a:bodyPr>
          <a:lstStyle/>
          <a:p>
            <a:pPr marL="342900" indent="-342900">
              <a:buFont typeface="Arial"/>
              <a:buChar char="•"/>
            </a:pPr>
            <a:r>
              <a:rPr lang="en-US" dirty="0"/>
              <a:t>Analyze saved waveforms to find pulse-height</a:t>
            </a:r>
          </a:p>
          <a:p>
            <a:pPr marL="342900" indent="-342900">
              <a:buFont typeface="Arial"/>
              <a:buChar char="•"/>
            </a:pPr>
            <a:r>
              <a:rPr lang="en-US" dirty="0"/>
              <a:t>Plot as map to identify interesting features</a:t>
            </a:r>
          </a:p>
          <a:p>
            <a:pPr marL="342900" indent="-342900">
              <a:buFont typeface="Arial"/>
              <a:buChar char="•"/>
            </a:pPr>
            <a:r>
              <a:rPr lang="en-US" dirty="0"/>
              <a:t>Yun-</a:t>
            </a:r>
            <a:r>
              <a:rPr lang="en-US" dirty="0" err="1"/>
              <a:t>Tse</a:t>
            </a:r>
            <a:r>
              <a:rPr lang="en-US" dirty="0"/>
              <a:t> and </a:t>
            </a:r>
            <a:r>
              <a:rPr lang="en-US" dirty="0" err="1"/>
              <a:t>Gianluca</a:t>
            </a:r>
            <a:r>
              <a:rPr lang="en-US" dirty="0"/>
              <a:t> P. collected and analyzed 10368 files</a:t>
            </a:r>
          </a:p>
          <a:p>
            <a:pPr marL="342900" indent="-342900">
              <a:buFont typeface="Arial"/>
              <a:buChar char="•"/>
            </a:pPr>
            <a:endParaRPr lang="en-US" dirty="0"/>
          </a:p>
        </p:txBody>
      </p:sp>
      <p:sp>
        <p:nvSpPr>
          <p:cNvPr id="5" name="TextBox 4"/>
          <p:cNvSpPr txBox="1"/>
          <p:nvPr/>
        </p:nvSpPr>
        <p:spPr>
          <a:xfrm>
            <a:off x="3958909" y="5598166"/>
            <a:ext cx="120802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Chimney # </a:t>
            </a:r>
          </a:p>
        </p:txBody>
      </p:sp>
      <p:cxnSp>
        <p:nvCxnSpPr>
          <p:cNvPr id="8" name="Straight Arrow Connector 7"/>
          <p:cNvCxnSpPr/>
          <p:nvPr/>
        </p:nvCxnSpPr>
        <p:spPr>
          <a:xfrm>
            <a:off x="5296562" y="5790574"/>
            <a:ext cx="1094442" cy="0"/>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 name="TextBox 9"/>
          <p:cNvSpPr txBox="1"/>
          <p:nvPr/>
        </p:nvSpPr>
        <p:spPr>
          <a:xfrm rot="16200000">
            <a:off x="2720111" y="4372027"/>
            <a:ext cx="9002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Cable</a:t>
            </a:r>
            <a:r>
              <a:rPr kumimoji="0" lang="en-US" sz="1800" b="0" i="0" u="none" strike="noStrike" cap="none" spc="0" normalizeH="0" baseline="0" dirty="0">
                <a:ln>
                  <a:noFill/>
                </a:ln>
                <a:solidFill>
                  <a:srgbClr val="000000"/>
                </a:solidFill>
                <a:effectLst/>
                <a:uFillTx/>
                <a:latin typeface="Arial"/>
                <a:ea typeface="Arial"/>
                <a:cs typeface="Arial"/>
                <a:sym typeface="Arial"/>
              </a:rPr>
              <a:t> # </a:t>
            </a:r>
          </a:p>
        </p:txBody>
      </p:sp>
      <p:cxnSp>
        <p:nvCxnSpPr>
          <p:cNvPr id="11" name="Straight Arrow Connector 10"/>
          <p:cNvCxnSpPr/>
          <p:nvPr/>
        </p:nvCxnSpPr>
        <p:spPr>
          <a:xfrm rot="16200000">
            <a:off x="2642796" y="3389067"/>
            <a:ext cx="1094442" cy="0"/>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160362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9</a:t>
            </a:fld>
            <a:endParaRPr lang="uk-UA"/>
          </a:p>
        </p:txBody>
      </p:sp>
      <p:sp>
        <p:nvSpPr>
          <p:cNvPr id="3" name="Title 2"/>
          <p:cNvSpPr>
            <a:spLocks noGrp="1"/>
          </p:cNvSpPr>
          <p:nvPr>
            <p:ph type="title"/>
          </p:nvPr>
        </p:nvSpPr>
        <p:spPr/>
        <p:txBody>
          <a:bodyPr/>
          <a:lstStyle/>
          <a:p>
            <a:r>
              <a:rPr lang="en-US" dirty="0"/>
              <a:t>Reading the Map</a:t>
            </a:r>
          </a:p>
        </p:txBody>
      </p:sp>
      <p:sp>
        <p:nvSpPr>
          <p:cNvPr id="9" name="Text Placeholder 8"/>
          <p:cNvSpPr>
            <a:spLocks noGrp="1"/>
          </p:cNvSpPr>
          <p:nvPr>
            <p:ph type="body" idx="1"/>
          </p:nvPr>
        </p:nvSpPr>
        <p:spPr>
          <a:xfrm>
            <a:off x="457200" y="1243583"/>
            <a:ext cx="3856531" cy="5065523"/>
          </a:xfrm>
        </p:spPr>
        <p:txBody>
          <a:bodyPr>
            <a:normAutofit fontScale="92500" lnSpcReduction="20000"/>
          </a:bodyPr>
          <a:lstStyle/>
          <a:p>
            <a:pPr marL="342900" indent="-342900">
              <a:buFont typeface="Arial"/>
              <a:buChar char="•"/>
            </a:pPr>
            <a:r>
              <a:rPr lang="en-US" dirty="0"/>
              <a:t>Half-size signals show up as blue</a:t>
            </a:r>
          </a:p>
          <a:p>
            <a:pPr marL="342900" indent="-342900">
              <a:buFont typeface="Arial"/>
              <a:buChar char="•"/>
            </a:pPr>
            <a:r>
              <a:rPr lang="en-US" dirty="0"/>
              <a:t>Cables 1 and 10 are pulsed separately and don</a:t>
            </a:r>
            <a:r>
              <a:rPr lang="uk-UA" dirty="0"/>
              <a:t>’</a:t>
            </a:r>
            <a:r>
              <a:rPr lang="en-US" dirty="0"/>
              <a:t>t have cross-talk -&gt; ½ size signals</a:t>
            </a:r>
          </a:p>
          <a:p>
            <a:pPr marL="342900" indent="-342900">
              <a:buFont typeface="Arial"/>
              <a:buChar char="•"/>
            </a:pPr>
            <a:r>
              <a:rPr lang="en-US" dirty="0"/>
              <a:t>WW18 and WW19, channels 10-18 are “triangle wires” that don’t get test pulses</a:t>
            </a:r>
          </a:p>
          <a:p>
            <a:pPr marL="342900" indent="-342900">
              <a:buFont typeface="Arial"/>
              <a:buChar char="•"/>
            </a:pPr>
            <a:r>
              <a:rPr lang="en-US" dirty="0"/>
              <a:t>Blue Spots: ½ size signals where we don’t expect them could be either:</a:t>
            </a:r>
          </a:p>
          <a:p>
            <a:pPr marL="820448" lvl="1" indent="-342900">
              <a:buFont typeface="Arial"/>
              <a:buChar char="•"/>
            </a:pPr>
            <a:r>
              <a:rPr lang="en-US" dirty="0"/>
              <a:t>Disconnected cable </a:t>
            </a:r>
          </a:p>
          <a:p>
            <a:pPr marL="820448" lvl="1" indent="-342900">
              <a:buFont typeface="Arial"/>
              <a:buChar char="•"/>
            </a:pPr>
            <a:r>
              <a:rPr lang="en-US" dirty="0"/>
              <a:t>Grounded shield.</a:t>
            </a:r>
          </a:p>
        </p:txBody>
      </p:sp>
      <p:grpSp>
        <p:nvGrpSpPr>
          <p:cNvPr id="8" name="Group 7"/>
          <p:cNvGrpSpPr/>
          <p:nvPr/>
        </p:nvGrpSpPr>
        <p:grpSpPr>
          <a:xfrm rot="16200000">
            <a:off x="3627046" y="2399215"/>
            <a:ext cx="5290577" cy="3301946"/>
            <a:chOff x="589871" y="1202351"/>
            <a:chExt cx="7537554" cy="4347560"/>
          </a:xfrm>
        </p:grpSpPr>
        <p:pic>
          <p:nvPicPr>
            <p:cNvPr id="5" name="Picture 4"/>
            <p:cNvPicPr>
              <a:picLocks noChangeAspect="1"/>
            </p:cNvPicPr>
            <p:nvPr/>
          </p:nvPicPr>
          <p:blipFill>
            <a:blip r:embed="rId2"/>
            <a:stretch>
              <a:fillRect/>
            </a:stretch>
          </p:blipFill>
          <p:spPr>
            <a:xfrm rot="5400000">
              <a:off x="2604132" y="26619"/>
              <a:ext cx="3509031" cy="7537554"/>
            </a:xfrm>
            <a:prstGeom prst="rect">
              <a:avLst/>
            </a:prstGeom>
          </p:spPr>
        </p:pic>
        <p:pic>
          <p:nvPicPr>
            <p:cNvPr id="6" name="Picture 5"/>
            <p:cNvPicPr>
              <a:picLocks noChangeAspect="1"/>
            </p:cNvPicPr>
            <p:nvPr/>
          </p:nvPicPr>
          <p:blipFill>
            <a:blip r:embed="rId3"/>
            <a:stretch>
              <a:fillRect/>
            </a:stretch>
          </p:blipFill>
          <p:spPr>
            <a:xfrm rot="5400000">
              <a:off x="4107109" y="-1772351"/>
              <a:ext cx="1045614" cy="6995018"/>
            </a:xfrm>
            <a:prstGeom prst="rect">
              <a:avLst/>
            </a:prstGeom>
          </p:spPr>
        </p:pic>
      </p:grpSp>
    </p:spTree>
    <p:extLst>
      <p:ext uri="{BB962C8B-B14F-4D97-AF65-F5344CB8AC3E}">
        <p14:creationId xmlns:p14="http://schemas.microsoft.com/office/powerpoint/2010/main" val="4065418789"/>
      </p:ext>
    </p:extLst>
  </p:cSld>
  <p:clrMapOvr>
    <a:masterClrMapping/>
  </p:clrMapOvr>
  <p:transition spd="med"/>
</p:sld>
</file>

<file path=ppt/theme/theme1.xml><?xml version="1.0" encoding="utf-8"?>
<a:theme xmlns:a="http://schemas.openxmlformats.org/drawingml/2006/main" name="Blank">
  <a:themeElements>
    <a:clrScheme name="Blank">
      <a:dk1>
        <a:srgbClr val="000000"/>
      </a:dk1>
      <a:lt1>
        <a:srgbClr val="FFFFFF"/>
      </a:lt1>
      <a:dk2>
        <a:srgbClr val="A7A7A7"/>
      </a:dk2>
      <a:lt2>
        <a:srgbClr val="535353"/>
      </a:lt2>
      <a:accent1>
        <a:srgbClr val="A4001D"/>
      </a:accent1>
      <a:accent2>
        <a:srgbClr val="E17000"/>
      </a:accent2>
      <a:accent3>
        <a:srgbClr val="4D4F53"/>
      </a:accent3>
      <a:accent4>
        <a:srgbClr val="545455"/>
      </a:accent4>
      <a:accent5>
        <a:srgbClr val="0099CC"/>
      </a:accent5>
      <a:accent6>
        <a:srgbClr val="69BE28"/>
      </a:accent6>
      <a:hlink>
        <a:srgbClr val="0000FF"/>
      </a:hlink>
      <a:folHlink>
        <a:srgbClr val="FF00FF"/>
      </a:folHlink>
    </a:clrScheme>
    <a:fontScheme name="Blank">
      <a:majorFont>
        <a:latin typeface="Helvetica"/>
        <a:ea typeface="Helvetica"/>
        <a:cs typeface="Helvetica"/>
      </a:majorFont>
      <a:minorFont>
        <a:latin typeface="Calibri"/>
        <a:ea typeface="Calibri"/>
        <a:cs typeface="Calibri"/>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nk">
  <a:themeElements>
    <a:clrScheme name="Blank">
      <a:dk1>
        <a:srgbClr val="000000"/>
      </a:dk1>
      <a:lt1>
        <a:srgbClr val="FFFFFF"/>
      </a:lt1>
      <a:dk2>
        <a:srgbClr val="A7A7A7"/>
      </a:dk2>
      <a:lt2>
        <a:srgbClr val="535353"/>
      </a:lt2>
      <a:accent1>
        <a:srgbClr val="A4001D"/>
      </a:accent1>
      <a:accent2>
        <a:srgbClr val="E17000"/>
      </a:accent2>
      <a:accent3>
        <a:srgbClr val="4D4F53"/>
      </a:accent3>
      <a:accent4>
        <a:srgbClr val="545455"/>
      </a:accent4>
      <a:accent5>
        <a:srgbClr val="0099CC"/>
      </a:accent5>
      <a:accent6>
        <a:srgbClr val="69BE28"/>
      </a:accent6>
      <a:hlink>
        <a:srgbClr val="0000FF"/>
      </a:hlink>
      <a:folHlink>
        <a:srgbClr val="FF00FF"/>
      </a:folHlink>
    </a:clrScheme>
    <a:fontScheme name="Blank">
      <a:majorFont>
        <a:latin typeface="Helvetica"/>
        <a:ea typeface="Helvetica"/>
        <a:cs typeface="Helvetica"/>
      </a:majorFont>
      <a:minorFont>
        <a:latin typeface="Calibri"/>
        <a:ea typeface="Calibri"/>
        <a:cs typeface="Calibri"/>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5920</TotalTime>
  <Words>1180</Words>
  <Application>Microsoft Office PowerPoint</Application>
  <PresentationFormat>On-screen Show (4:3)</PresentationFormat>
  <Paragraphs>145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Symbol</vt:lpstr>
      <vt:lpstr>Blank</vt:lpstr>
      <vt:lpstr>  ICARUS Wire Connectivity Test</vt:lpstr>
      <vt:lpstr>Wire Connectivity Test Campaign</vt:lpstr>
      <vt:lpstr>ICARUS TPC Wire Connections </vt:lpstr>
      <vt:lpstr>The Test Box</vt:lpstr>
      <vt:lpstr>TPC Numerology</vt:lpstr>
      <vt:lpstr>The Testing Procedure</vt:lpstr>
      <vt:lpstr>Pulse Signals Size with Cross-talk</vt:lpstr>
      <vt:lpstr>Normal Chimneys Pulse Height Map</vt:lpstr>
      <vt:lpstr>Reading the Map</vt:lpstr>
      <vt:lpstr>Checking for Grounded Shields</vt:lpstr>
      <vt:lpstr>Pulsing Triangle, Corner and Horizontal Wires</vt:lpstr>
      <vt:lpstr>Conclusions I</vt:lpstr>
      <vt:lpstr>Conclusions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SLAC’s Accelerator-based Neutrino Group</dc:title>
  <dc:creator>Fernanda G. Garcia x3798 13038N</dc:creator>
  <cp:lastModifiedBy>Fernanda G. Garcia x3798 13038N</cp:lastModifiedBy>
  <cp:revision>85</cp:revision>
  <dcterms:modified xsi:type="dcterms:W3CDTF">2018-09-19T16:36:53Z</dcterms:modified>
</cp:coreProperties>
</file>