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4123" r:id="rId1"/>
  </p:sldMasterIdLst>
  <p:notesMasterIdLst>
    <p:notesMasterId r:id="rId9"/>
  </p:notesMasterIdLst>
  <p:handoutMasterIdLst>
    <p:handoutMasterId r:id="rId10"/>
  </p:handoutMasterIdLst>
  <p:sldIdLst>
    <p:sldId id="351" r:id="rId2"/>
    <p:sldId id="327" r:id="rId3"/>
    <p:sldId id="356" r:id="rId4"/>
    <p:sldId id="362" r:id="rId5"/>
    <p:sldId id="364" r:id="rId6"/>
    <p:sldId id="366" r:id="rId7"/>
    <p:sldId id="360" r:id="rId8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" panose="020B0604020202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FFCC99"/>
    <a:srgbClr val="8BA2BB"/>
    <a:srgbClr val="0064C8"/>
    <a:srgbClr val="99D6EA"/>
    <a:srgbClr val="004C97"/>
    <a:srgbClr val="4E4E4E"/>
    <a:srgbClr val="404040"/>
    <a:srgbClr val="63666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2" autoAdjust="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1410" y="60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24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9/18/2018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 smtClean="0"/>
              <a:pPr>
                <a:defRPr/>
              </a:pPr>
              <a:t>9/18/2018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Calibri" panose="020F050202020403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Calibri" panose="020F050202020403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Calibri" panose="020F050202020403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Calibri" panose="020F050202020403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0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0" y="753246"/>
            <a:ext cx="9162729" cy="3340608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219718" y="5210655"/>
            <a:ext cx="7343131" cy="1192180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+mj-lt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" y="-8606"/>
            <a:ext cx="916305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9718" y="4093854"/>
            <a:ext cx="8667106" cy="925821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  <a:latin typeface="+mj-lt"/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WBS 4.2    Electrical Outfitting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531" y="2731580"/>
            <a:ext cx="4322439" cy="1152244"/>
          </a:xfrm>
          <a:prstGeom prst="rect">
            <a:avLst/>
          </a:prstGeom>
        </p:spPr>
      </p:pic>
      <p:pic>
        <p:nvPicPr>
          <p:cNvPr id="10" name="Picture 9" descr="FermiLogoBar_DOE_KO_horiz.eps">
            <a:extLst>
              <a:ext uri="{FF2B5EF4-FFF2-40B4-BE49-F238E27FC236}">
                <a16:creationId xmlns:a16="http://schemas.microsoft.com/office/drawing/2014/main" id="{463F1BA3-1A23-4715-9FDD-B05AA378B3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8917"/>
            <a:ext cx="8993025" cy="301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13F922-37E6-4146-8215-3C5B8A91BE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7531" y="2731580"/>
            <a:ext cx="432243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7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9527-7F71-467E-BE7D-DEE221FB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6DED4-3746-40A3-BCC3-F79F6782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EB941-D029-4813-A476-A33363CF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Linda F. Bagby | ICARUS Collaboration Meeting: HV Working Group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B27E9-262A-47D5-ABCA-CA2477F4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8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914401"/>
            <a:ext cx="8672513" cy="5106266"/>
          </a:xfrm>
          <a:prstGeom prst="rect">
            <a:avLst/>
          </a:prstGeom>
        </p:spPr>
        <p:txBody>
          <a:bodyPr lIns="0" tIns="0" rIns="0" bIns="0"/>
          <a:lstStyle>
            <a:lvl1pPr marL="342900" indent="-228600"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1500" indent="-228600"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0100" indent="-228600"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-228600"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57300" indent="-228600"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8523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616397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Linda F. Bagby | ICARUS Collaboration Meeting: HV Working Group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8523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D7BEFE-4E12-4C7B-9CFD-1B5B7EE46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250" y="365126"/>
            <a:ext cx="8293100" cy="43497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142814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DA1DA-4B43-4947-8DF5-E618AD3A7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DA335-0D63-4626-AEE9-2B6B88A4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Linda F. Bagby | ICARUS Collaboration Meeting: HV Working Group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6E246-1FEA-444C-AC70-F48CC8EC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81732A-CB33-4EA3-BF44-FDE8D5AB21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2250" y="914400"/>
            <a:ext cx="3902076" cy="52959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 marL="457200" indent="-228600">
              <a:defRPr sz="1800">
                <a:latin typeface="+mn-lt"/>
              </a:defRPr>
            </a:lvl2pPr>
            <a:lvl3pPr marL="685800" indent="-22860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914400" indent="-228600">
              <a:defRPr sz="1400">
                <a:latin typeface="+mn-lt"/>
              </a:defRPr>
            </a:lvl4pPr>
            <a:lvl5pPr marL="1143000" indent="-228600">
              <a:buFont typeface="Arial" panose="020B0604020202020204" pitchFamily="34" charset="0"/>
              <a:buChar char="•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9D1B24-1654-42B0-ACC3-3014AF90C1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19649" y="914400"/>
            <a:ext cx="3962401" cy="52959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 marL="457200" indent="-228600">
              <a:defRPr sz="1800">
                <a:latin typeface="+mn-lt"/>
              </a:defRPr>
            </a:lvl2pPr>
            <a:lvl3pPr marL="685800" indent="-22860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914400" indent="-228600">
              <a:defRPr sz="1400">
                <a:latin typeface="+mn-lt"/>
              </a:defRPr>
            </a:lvl4pPr>
            <a:lvl5pPr marL="1143000" indent="-228600">
              <a:buFont typeface="Arial" panose="020B0604020202020204" pitchFamily="34" charset="0"/>
              <a:buChar char="•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40F633-C96A-48BF-9A75-DF3D104056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250" y="365125"/>
            <a:ext cx="8559800" cy="4349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5811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DA1DA-4B43-4947-8DF5-E618AD3A7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DA335-0D63-4626-AEE9-2B6B88A4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Linda F. Bagby | ICARUS Collaboration Meeting: HV Working Group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6E246-1FEA-444C-AC70-F48CC8EC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81732A-CB33-4EA3-BF44-FDE8D5AB21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2250" y="914400"/>
            <a:ext cx="3902076" cy="529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+mn-lt"/>
              </a:defRPr>
            </a:lvl1pPr>
            <a:lvl2pPr marL="571500" indent="-342900">
              <a:buFont typeface="+mj-lt"/>
              <a:buAutoNum type="arabicPeriod"/>
              <a:defRPr sz="1600">
                <a:latin typeface="+mn-lt"/>
              </a:defRPr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Itemized Content</a:t>
            </a:r>
          </a:p>
          <a:p>
            <a:pPr lvl="1"/>
            <a:r>
              <a:rPr lang="en-US" dirty="0"/>
              <a:t>Item</a:t>
            </a:r>
          </a:p>
          <a:p>
            <a:pPr lvl="1"/>
            <a:r>
              <a:rPr lang="en-US" dirty="0"/>
              <a:t>Item</a:t>
            </a:r>
          </a:p>
          <a:p>
            <a:pPr lvl="1"/>
            <a:r>
              <a:rPr lang="en-US" dirty="0"/>
              <a:t>Item</a:t>
            </a:r>
          </a:p>
          <a:p>
            <a:pPr lvl="1"/>
            <a:r>
              <a:rPr lang="en-US" dirty="0"/>
              <a:t>Item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9D1B24-1654-42B0-ACC3-3014AF90C1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19649" y="914400"/>
            <a:ext cx="3962401" cy="529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+mn-lt"/>
              </a:defRPr>
            </a:lvl1pPr>
            <a:lvl2pPr marL="571500" indent="-342900">
              <a:buFont typeface="+mj-lt"/>
              <a:buAutoNum type="arabicPeriod"/>
              <a:defRPr sz="1600">
                <a:latin typeface="+mn-lt"/>
              </a:defRPr>
            </a:lvl2pPr>
            <a:lvl3pPr marL="800100" indent="-342900">
              <a:buFont typeface="+mj-lt"/>
              <a:buAutoNum type="arabicPeriod"/>
              <a:defRPr sz="1600">
                <a:latin typeface="+mn-lt"/>
              </a:defRPr>
            </a:lvl3pPr>
            <a:lvl4pPr marL="1028700" indent="-342900">
              <a:buFont typeface="+mj-lt"/>
              <a:buAutoNum type="arabicPeriod"/>
              <a:defRPr sz="1600">
                <a:latin typeface="+mn-lt"/>
              </a:defRPr>
            </a:lvl4pPr>
            <a:lvl5pPr marL="1257300" indent="-342900">
              <a:buFont typeface="+mj-lt"/>
              <a:buAutoNum type="arabicPeriod"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Itemized Content</a:t>
            </a:r>
          </a:p>
          <a:p>
            <a:pPr lvl="1"/>
            <a:r>
              <a:rPr lang="en-US" dirty="0"/>
              <a:t>Item</a:t>
            </a:r>
          </a:p>
          <a:p>
            <a:pPr lvl="1"/>
            <a:r>
              <a:rPr lang="en-US" dirty="0"/>
              <a:t>Item</a:t>
            </a:r>
          </a:p>
          <a:p>
            <a:pPr lvl="1"/>
            <a:r>
              <a:rPr lang="en-US" dirty="0"/>
              <a:t>Item</a:t>
            </a:r>
          </a:p>
          <a:p>
            <a:pPr lvl="1"/>
            <a:r>
              <a:rPr lang="en-US" dirty="0"/>
              <a:t>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C69E0-E755-4088-A572-9259AA05C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250" y="365125"/>
            <a:ext cx="8559800" cy="4349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826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 i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 i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28600" y="925140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23838">
              <a:defRPr sz="18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90563" indent="-233363"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30188"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44588" indent="-230188">
              <a:buFont typeface="Arial" panose="020B0604020202020204" pitchFamily="34" charset="0"/>
              <a:buChar char="•"/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87970" y="925139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–"/>
              <a:defRPr sz="18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4213" indent="-222250"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30188"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44588" indent="-230188">
              <a:buFont typeface="Arial" panose="020B0604020202020204" pitchFamily="34" charset="0"/>
              <a:buChar char="•"/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623207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Linda F. Bagby | ICARUS Collaboration Meeting: HV Working Group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41EEB-24C4-47A2-945D-7A9685EE2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365125"/>
            <a:ext cx="8665610" cy="4349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8964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8600" y="94844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542712" y="948443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61963" indent="-231775">
              <a:defRPr sz="18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4213" indent="-222250"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30188"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44588" indent="-230188">
              <a:buFont typeface="Arial" panose="020B0604020202020204" pitchFamily="34" charset="0"/>
              <a:buChar char="•"/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949969" cy="242873"/>
          </a:xfrm>
        </p:spPr>
        <p:txBody>
          <a:bodyPr/>
          <a:lstStyle>
            <a:lvl1pPr>
              <a:defRPr sz="120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Linda F. Bagby | ICARUS Collaboration Meeting: HV Working Group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D98BB-E7D6-4BC5-BF01-FEBC0BE38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" y="365125"/>
            <a:ext cx="8661717" cy="4349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5180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250" y="900819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4073" y="48287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Linda F. Bagby | ICARUS Collaboration Meeting: HV Working Group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64DF0CCB-7EA3-7341-A46D-36EC5E85EB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0C3F3-0021-4B65-A489-023BDB6EB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073" y="325301"/>
            <a:ext cx="8686800" cy="47479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2670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786446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Linda F. Bagby | ICARUS Collaboration Meeting: HV Working Group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91064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8162" y="6408629"/>
            <a:ext cx="1144216" cy="3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34" r:id="rId2"/>
    <p:sldLayoutId id="2147484125" r:id="rId3"/>
    <p:sldLayoutId id="2147484132" r:id="rId4"/>
    <p:sldLayoutId id="2147484133" r:id="rId5"/>
    <p:sldLayoutId id="2147484126" r:id="rId6"/>
    <p:sldLayoutId id="2147484127" r:id="rId7"/>
    <p:sldLayoutId id="2147484128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2C2CA5-B062-43A9-A3C5-86B34BA1C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18" y="5520586"/>
            <a:ext cx="7343131" cy="1192180"/>
          </a:xfrm>
        </p:spPr>
        <p:txBody>
          <a:bodyPr/>
          <a:lstStyle/>
          <a:p>
            <a:pPr lvl="0"/>
            <a:r>
              <a:rPr lang="en-US" dirty="0"/>
              <a:t>Linda F. Bagby on behalf of</a:t>
            </a:r>
          </a:p>
          <a:p>
            <a:pPr lvl="0"/>
            <a:r>
              <a:rPr lang="en-US" dirty="0"/>
              <a:t>HV Working Group</a:t>
            </a:r>
          </a:p>
          <a:p>
            <a:pPr lvl="0"/>
            <a:r>
              <a:rPr lang="en-US" dirty="0"/>
              <a:t>September 19, 2018</a:t>
            </a:r>
          </a:p>
          <a:p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DEF1036-9465-4EB8-B4F1-912ACDBBFC76}"/>
              </a:ext>
            </a:extLst>
          </p:cNvPr>
          <p:cNvSpPr txBox="1">
            <a:spLocks/>
          </p:cNvSpPr>
          <p:nvPr/>
        </p:nvSpPr>
        <p:spPr>
          <a:xfrm>
            <a:off x="219718" y="4451463"/>
            <a:ext cx="7343131" cy="1192180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+mj-lt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ICARUS</a:t>
            </a:r>
          </a:p>
          <a:p>
            <a:r>
              <a:rPr lang="en-US" sz="2400" b="1" dirty="0"/>
              <a:t>HV Drift and Field Cage Measurement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53FE0-E819-4A48-8F47-0226BCB0C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42" y="4308417"/>
            <a:ext cx="1686953" cy="23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EE437E-F843-4493-A127-2C808EE5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72513" cy="535304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HV Drift Field Cage measurement motivation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Schematics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Test Procedure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Results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48753-B145-479D-A498-2E0C7C2592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278F7-A758-4167-8F44-B60F358D1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Linda F. Bagby | ICARUS Collaboration Meeting: HV Working Group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CE5BF-BBF1-411C-B4DF-5A0CB87E4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DA51FC-8DDD-49C0-99D0-FCB824CF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0280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EE437E-F843-4493-A127-2C808EE5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72513" cy="535304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Before welding the cryostat access hatches closed, it is desirable to apply an external voltage to the HV Drift cup and measure the resulting voltage via the field cage ‘pick-off’ leads.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If the voltage and current measurements are not as expected, the circuit is accessible for repairs or adjustments.</a:t>
            </a:r>
          </a:p>
          <a:p>
            <a:pPr marL="11430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48753-B145-479D-A498-2E0C7C2592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278F7-A758-4167-8F44-B60F358D1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Linda F. Bagby | ICARUS Collaboration Meeting: HV Working Group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CE5BF-BBF1-411C-B4DF-5A0CB87E4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DA51FC-8DDD-49C0-99D0-FCB824CF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0301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0F59D-6767-4C4F-9E31-E572927F57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3350C-0040-4873-A100-3A5641848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Linda F. Bagby | ICARUS Collaboration Meeting: HV Working Group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55E8B-787A-4B1E-B538-570394F2F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073428-8FE4-4BCC-84D6-A1E05E91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 Drift and Field Cage Circuit: Module 1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EBC2E1-1E18-4158-8EA7-8603A6B15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83" y="790580"/>
            <a:ext cx="7311311" cy="559056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1DACCF-0E0B-4001-940A-3C8308D77210}"/>
              </a:ext>
            </a:extLst>
          </p:cNvPr>
          <p:cNvCxnSpPr>
            <a:cxnSpLocks/>
          </p:cNvCxnSpPr>
          <p:nvPr/>
        </p:nvCxnSpPr>
        <p:spPr>
          <a:xfrm flipH="1" flipV="1">
            <a:off x="5512526" y="1371600"/>
            <a:ext cx="600891" cy="114953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58AA63-A4BA-4434-B3B4-8E21986C01C1}"/>
              </a:ext>
            </a:extLst>
          </p:cNvPr>
          <p:cNvSpPr txBox="1"/>
          <p:nvPr/>
        </p:nvSpPr>
        <p:spPr>
          <a:xfrm>
            <a:off x="6090317" y="2342343"/>
            <a:ext cx="1725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0C0C"/>
                </a:solidFill>
              </a:rPr>
              <a:t>Keithley 237</a:t>
            </a:r>
          </a:p>
        </p:txBody>
      </p:sp>
    </p:spTree>
    <p:extLst>
      <p:ext uri="{BB962C8B-B14F-4D97-AF65-F5344CB8AC3E}">
        <p14:creationId xmlns:p14="http://schemas.microsoft.com/office/powerpoint/2010/main" val="319186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16675-276D-4963-AB82-48483C62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32" y="914400"/>
            <a:ext cx="8143613" cy="436879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0F59D-6767-4C4F-9E31-E572927F57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3350C-0040-4873-A100-3A5641848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Linda F. Bagby | ICARUS Collaboration Meeting: HV Working Group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55E8B-787A-4B1E-B538-570394F2F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073428-8FE4-4BCC-84D6-A1E05E91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 Drift and Field Cage Circuit: Module 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AF3C0-D540-48DC-AC68-15C6B55D7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74" y="744205"/>
            <a:ext cx="7405851" cy="567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3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EE437E-F843-4493-A127-2C808EE5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72513" cy="535304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Connect a high voltage power supply (current limited) to the cathode cup.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Connect a volt meter to the ‘pick-off’ cable leads on the warm side of the feedthrough.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Increase power supply voltage from 0V – 1100V in 100V increments, monitoring and recorded power supply displayed current and ‘pick-off’ voltage value.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Plot value in real time to visually see deviating trends.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48753-B145-479D-A498-2E0C7C2592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278F7-A758-4167-8F44-B60F358D1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Linda F. Bagby | ICARUS Collaboration Meeting: HV Working Group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CE5BF-BBF1-411C-B4DF-5A0CB87E4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DA51FC-8DDD-49C0-99D0-FCB824CF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Procedure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72D23-16FE-4B3A-B641-3CDCEBA2D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149" y="1335702"/>
            <a:ext cx="4773582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16675-276D-4963-AB82-48483C62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86" y="3854859"/>
            <a:ext cx="7997961" cy="24033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All four Field Cage circuits have been measured for continuity.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voltage expected at the ‘pick-off’ for a 1100V cathode voltage is within ~2.4% of the calculated value for all 4 Field Cage chains.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Calculated ‘pick-off’ voltage = 108.6mV.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Measured ‘pick-off’ voltage = 105.4 – 106.9mV.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Field Cage circuits have been verified for proper connectivity.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0F59D-6767-4C4F-9E31-E572927F57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9.19.2018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3350C-0040-4873-A100-3A5641848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Linda F. Bagby | ICARUS Collaboration Meeting: HV Working Group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55E8B-787A-4B1E-B538-570394F2F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073428-8FE4-4BCC-84D6-A1E05E91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C978FA-CFDD-4BD9-BB79-A938CC183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7" y="839289"/>
            <a:ext cx="4306027" cy="2725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D10EB4-8DF2-471C-A5DC-C26FD475D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042" y="839289"/>
            <a:ext cx="4306028" cy="27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08172"/>
      </p:ext>
    </p:extLst>
  </p:cSld>
  <p:clrMapOvr>
    <a:masterClrMapping/>
  </p:clrMapOvr>
</p:sld>
</file>

<file path=ppt/theme/theme1.xml><?xml version="1.0" encoding="utf-8"?>
<a:theme xmlns:a="http://schemas.openxmlformats.org/drawingml/2006/main" name="SBN-Theme">
  <a:themeElements>
    <a:clrScheme name="SBN-Colors">
      <a:dk1>
        <a:srgbClr val="004C97"/>
      </a:dk1>
      <a:lt1>
        <a:srgbClr val="FFFFFF"/>
      </a:lt1>
      <a:dk2>
        <a:srgbClr val="303030"/>
      </a:dk2>
      <a:lt2>
        <a:srgbClr val="FFFFFF"/>
      </a:lt2>
      <a:accent1>
        <a:srgbClr val="004C97"/>
      </a:accent1>
      <a:accent2>
        <a:srgbClr val="DB720C"/>
      </a:accent2>
      <a:accent3>
        <a:srgbClr val="519A24"/>
      </a:accent3>
      <a:accent4>
        <a:srgbClr val="C00000"/>
      </a:accent4>
      <a:accent5>
        <a:srgbClr val="2794FE"/>
      </a:accent5>
      <a:accent6>
        <a:srgbClr val="404040"/>
      </a:accent6>
      <a:hlink>
        <a:srgbClr val="0000FF"/>
      </a:hlink>
      <a:folHlink>
        <a:srgbClr val="800080"/>
      </a:folHlink>
    </a:clrScheme>
    <a:fontScheme name="SBN-Font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N-Theme" id="{DEECDEE5-0061-41D7-AD34-1B886A6B8678}" vid="{97B9705D-F1B9-4087-B0D4-BC9404B3342D}"/>
    </a:ext>
  </a:extLst>
</a:theme>
</file>

<file path=ppt/theme/theme2.xml><?xml version="1.0" encoding="utf-8"?>
<a:theme xmlns:a="http://schemas.openxmlformats.org/drawingml/2006/main" name="Office Theme">
  <a:themeElements>
    <a:clrScheme name="SBN-Colors">
      <a:dk1>
        <a:srgbClr val="004C97"/>
      </a:dk1>
      <a:lt1>
        <a:srgbClr val="FFFFFF"/>
      </a:lt1>
      <a:dk2>
        <a:srgbClr val="303030"/>
      </a:dk2>
      <a:lt2>
        <a:srgbClr val="FFFFFF"/>
      </a:lt2>
      <a:accent1>
        <a:srgbClr val="004C97"/>
      </a:accent1>
      <a:accent2>
        <a:srgbClr val="DB720C"/>
      </a:accent2>
      <a:accent3>
        <a:srgbClr val="519A24"/>
      </a:accent3>
      <a:accent4>
        <a:srgbClr val="C00000"/>
      </a:accent4>
      <a:accent5>
        <a:srgbClr val="2794FE"/>
      </a:accent5>
      <a:accent6>
        <a:srgbClr val="404040"/>
      </a:accent6>
      <a:hlink>
        <a:srgbClr val="0000FF"/>
      </a:hlink>
      <a:folHlink>
        <a:srgbClr val="800080"/>
      </a:folHlink>
    </a:clrScheme>
    <a:fontScheme name="SBN-Font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BN-Colors">
      <a:dk1>
        <a:srgbClr val="004C97"/>
      </a:dk1>
      <a:lt1>
        <a:srgbClr val="FFFFFF"/>
      </a:lt1>
      <a:dk2>
        <a:srgbClr val="303030"/>
      </a:dk2>
      <a:lt2>
        <a:srgbClr val="FFFFFF"/>
      </a:lt2>
      <a:accent1>
        <a:srgbClr val="004C97"/>
      </a:accent1>
      <a:accent2>
        <a:srgbClr val="DB720C"/>
      </a:accent2>
      <a:accent3>
        <a:srgbClr val="519A24"/>
      </a:accent3>
      <a:accent4>
        <a:srgbClr val="C00000"/>
      </a:accent4>
      <a:accent5>
        <a:srgbClr val="2794FE"/>
      </a:accent5>
      <a:accent6>
        <a:srgbClr val="404040"/>
      </a:accent6>
      <a:hlink>
        <a:srgbClr val="0000FF"/>
      </a:hlink>
      <a:folHlink>
        <a:srgbClr val="800080"/>
      </a:folHlink>
    </a:clrScheme>
    <a:fontScheme name="SBN-Font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5236</TotalTime>
  <Words>336</Words>
  <Application>Microsoft Office PowerPoint</Application>
  <PresentationFormat>On-screen Show (4:3)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Geneva</vt:lpstr>
      <vt:lpstr>Calibri</vt:lpstr>
      <vt:lpstr>Helvetica</vt:lpstr>
      <vt:lpstr>SBN-Theme</vt:lpstr>
      <vt:lpstr>PowerPoint Presentation</vt:lpstr>
      <vt:lpstr>Outline</vt:lpstr>
      <vt:lpstr>Motivation</vt:lpstr>
      <vt:lpstr>HV Drift and Field Cage Circuit: Module 1 </vt:lpstr>
      <vt:lpstr>HV Drift and Field Cage Circuit: Module 2 </vt:lpstr>
      <vt:lpstr>Test Procedure</vt:lpstr>
      <vt:lpstr>Results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cjames@services.fnal.gov</dc:creator>
  <cp:lastModifiedBy>Linda F. Bagby x3100 06314N</cp:lastModifiedBy>
  <cp:revision>475</cp:revision>
  <cp:lastPrinted>2018-09-18T18:23:40Z</cp:lastPrinted>
  <dcterms:created xsi:type="dcterms:W3CDTF">2017-06-14T15:29:05Z</dcterms:created>
  <dcterms:modified xsi:type="dcterms:W3CDTF">2018-09-18T21:21:22Z</dcterms:modified>
</cp:coreProperties>
</file>