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1011" r:id="rId2"/>
    <p:sldId id="994" r:id="rId3"/>
    <p:sldId id="995" r:id="rId4"/>
    <p:sldId id="996" r:id="rId5"/>
    <p:sldId id="997" r:id="rId6"/>
    <p:sldId id="998" r:id="rId7"/>
    <p:sldId id="999" r:id="rId8"/>
    <p:sldId id="1012" r:id="rId9"/>
    <p:sldId id="1013" r:id="rId10"/>
    <p:sldId id="1014" r:id="rId11"/>
    <p:sldId id="1015" r:id="rId12"/>
    <p:sldId id="991" r:id="rId13"/>
    <p:sldId id="1016" r:id="rId14"/>
    <p:sldId id="1017" r:id="rId15"/>
    <p:sldId id="986" r:id="rId16"/>
    <p:sldId id="1003" r:id="rId17"/>
  </p:sldIdLst>
  <p:sldSz cx="9906000" cy="6858000" type="A4"/>
  <p:notesSz cx="6858000" cy="9906000"/>
  <p:defaultTextStyle>
    <a:defPPr>
      <a:defRPr lang="en-US"/>
    </a:defPPr>
    <a:lvl1pPr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8">
          <p15:clr>
            <a:srgbClr val="A4A3A4"/>
          </p15:clr>
        </p15:guide>
        <p15:guide id="2" pos="3120">
          <p15:clr>
            <a:srgbClr val="A4A3A4"/>
          </p15:clr>
        </p15:guide>
      </p15:sldGuideLst>
    </p:ext>
    <p:ext uri="{2D200454-40CA-4A62-9FC3-DE9A4176ACB9}">
      <p15:notesGuideLst xmlns:p15="http://schemas.microsoft.com/office/powerpoint/2012/main">
        <p15:guide id="1" orient="horz" pos="312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30224"/>
    <a:srgbClr val="16165C"/>
    <a:srgbClr val="FF963B"/>
    <a:srgbClr val="98183B"/>
    <a:srgbClr val="16175E"/>
    <a:srgbClr val="17176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7" autoAdjust="0"/>
    <p:restoredTop sz="88682" autoAdjust="0"/>
  </p:normalViewPr>
  <p:slideViewPr>
    <p:cSldViewPr showGuides="1">
      <p:cViewPr varScale="1">
        <p:scale>
          <a:sx n="85" d="100"/>
          <a:sy n="85" d="100"/>
        </p:scale>
        <p:origin x="576" y="176"/>
      </p:cViewPr>
      <p:guideLst>
        <p:guide orient="horz" pos="2208"/>
        <p:guide pos="3120"/>
      </p:guideLst>
    </p:cSldViewPr>
  </p:slideViewPr>
  <p:outlineViewPr>
    <p:cViewPr>
      <p:scale>
        <a:sx n="100" d="100"/>
        <a:sy n="100" d="100"/>
      </p:scale>
      <p:origin x="0" y="1680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7" d="100"/>
          <a:sy n="77" d="100"/>
        </p:scale>
        <p:origin x="-2178" y="-90"/>
      </p:cViewPr>
      <p:guideLst>
        <p:guide orient="horz" pos="312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00"/>
          </a:xfrm>
          <a:prstGeom prst="rect">
            <a:avLst/>
          </a:prstGeom>
        </p:spPr>
        <p:txBody>
          <a:bodyPr vert="horz" lIns="91440" tIns="45720" rIns="91440" bIns="45720" rtlCol="0"/>
          <a:lstStyle>
            <a:lvl1pPr algn="l">
              <a:defRPr sz="1200" i="0">
                <a:latin typeface="Comic Sans MS" pitchFamily="1"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95300"/>
          </a:xfrm>
          <a:prstGeom prst="rect">
            <a:avLst/>
          </a:prstGeom>
        </p:spPr>
        <p:txBody>
          <a:bodyPr vert="horz" wrap="square" lIns="91440" tIns="45720" rIns="91440" bIns="45720" numCol="1" anchor="t" anchorCtr="0" compatLnSpc="1">
            <a:prstTxWarp prst="textNoShape">
              <a:avLst/>
            </a:prstTxWarp>
          </a:bodyPr>
          <a:lstStyle>
            <a:lvl1pPr algn="r">
              <a:defRPr sz="1200" i="0"/>
            </a:lvl1pPr>
          </a:lstStyle>
          <a:p>
            <a:fld id="{C319C5C9-DA1D-1C4C-A301-05BA5DE7EAB4}" type="datetime1">
              <a:rPr lang="en-US"/>
              <a:pPr/>
              <a:t>9/16/18</a:t>
            </a:fld>
            <a:endParaRPr lang="en-US" dirty="0"/>
          </a:p>
        </p:txBody>
      </p:sp>
      <p:sp>
        <p:nvSpPr>
          <p:cNvPr id="4" name="Footer Placeholder 3"/>
          <p:cNvSpPr>
            <a:spLocks noGrp="1"/>
          </p:cNvSpPr>
          <p:nvPr>
            <p:ph type="ftr" sz="quarter" idx="2"/>
          </p:nvPr>
        </p:nvSpPr>
        <p:spPr>
          <a:xfrm>
            <a:off x="0" y="9409113"/>
            <a:ext cx="2971800" cy="495300"/>
          </a:xfrm>
          <a:prstGeom prst="rect">
            <a:avLst/>
          </a:prstGeom>
        </p:spPr>
        <p:txBody>
          <a:bodyPr vert="horz" lIns="91440" tIns="45720" rIns="91440" bIns="45720" rtlCol="0" anchor="b"/>
          <a:lstStyle>
            <a:lvl1pPr algn="l">
              <a:defRPr sz="1200" i="0">
                <a:latin typeface="Comic Sans MS" pitchFamily="1"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9409113"/>
            <a:ext cx="2971800" cy="495300"/>
          </a:xfrm>
          <a:prstGeom prst="rect">
            <a:avLst/>
          </a:prstGeom>
        </p:spPr>
        <p:txBody>
          <a:bodyPr vert="horz" wrap="square" lIns="91440" tIns="45720" rIns="91440" bIns="45720" numCol="1" anchor="b" anchorCtr="0" compatLnSpc="1">
            <a:prstTxWarp prst="textNoShape">
              <a:avLst/>
            </a:prstTxWarp>
          </a:bodyPr>
          <a:lstStyle>
            <a:lvl1pPr algn="r">
              <a:defRPr sz="1200" i="0"/>
            </a:lvl1pPr>
          </a:lstStyle>
          <a:p>
            <a:fld id="{1CE650DB-E14E-BB4A-BC0B-3C62F3DC71DA}" type="slidenum">
              <a:rPr lang="en-US"/>
              <a:pPr/>
              <a:t>‹#›</a:t>
            </a:fld>
            <a:endParaRPr lang="en-US" dirty="0"/>
          </a:p>
        </p:txBody>
      </p:sp>
    </p:spTree>
    <p:extLst>
      <p:ext uri="{BB962C8B-B14F-4D97-AF65-F5344CB8AC3E}">
        <p14:creationId xmlns:p14="http://schemas.microsoft.com/office/powerpoint/2010/main" val="3588047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Times" pitchFamily="1" charset="0"/>
                <a:ea typeface="+mn-ea"/>
                <a:cs typeface="+mn-cs"/>
              </a:defRPr>
            </a:lvl1pPr>
          </a:lstStyle>
          <a:p>
            <a:pPr>
              <a:defRPr/>
            </a:pPr>
            <a:endParaRPr lang="en-GB" dirty="0"/>
          </a:p>
        </p:txBody>
      </p:sp>
      <p:sp>
        <p:nvSpPr>
          <p:cNvPr id="4099" name="Rectangle 3"/>
          <p:cNvSpPr>
            <a:spLocks noGrp="1" noChangeArrowheads="1"/>
          </p:cNvSpPr>
          <p:nvPr>
            <p:ph type="dt" idx="1"/>
          </p:nvPr>
        </p:nvSpPr>
        <p:spPr bwMode="auto">
          <a:xfrm>
            <a:off x="3886200"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Times" pitchFamily="1" charset="0"/>
                <a:ea typeface="+mn-ea"/>
                <a:cs typeface="+mn-cs"/>
              </a:defRPr>
            </a:lvl1pPr>
          </a:lstStyle>
          <a:p>
            <a:pPr>
              <a:defRPr/>
            </a:pPr>
            <a:endParaRPr lang="en-GB" dirty="0"/>
          </a:p>
        </p:txBody>
      </p:sp>
      <p:sp>
        <p:nvSpPr>
          <p:cNvPr id="15364" name="Rectangle 4"/>
          <p:cNvSpPr>
            <a:spLocks noGrp="1" noRot="1" noChangeAspect="1" noChangeArrowheads="1" noTextEdit="1"/>
          </p:cNvSpPr>
          <p:nvPr>
            <p:ph type="sldImg" idx="2"/>
          </p:nvPr>
        </p:nvSpPr>
        <p:spPr bwMode="auto">
          <a:xfrm>
            <a:off x="746125" y="742950"/>
            <a:ext cx="5365750" cy="3714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705350"/>
            <a:ext cx="50292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10700"/>
            <a:ext cx="29718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Times" pitchFamily="1" charset="0"/>
                <a:ea typeface="+mn-ea"/>
                <a:cs typeface="+mn-cs"/>
              </a:defRPr>
            </a:lvl1pPr>
          </a:lstStyle>
          <a:p>
            <a:pPr>
              <a:defRPr/>
            </a:pPr>
            <a:endParaRPr lang="en-GB" dirty="0"/>
          </a:p>
        </p:txBody>
      </p:sp>
      <p:sp>
        <p:nvSpPr>
          <p:cNvPr id="4103" name="Rectangle 7"/>
          <p:cNvSpPr>
            <a:spLocks noGrp="1" noChangeArrowheads="1"/>
          </p:cNvSpPr>
          <p:nvPr>
            <p:ph type="sldNum" sz="quarter" idx="5"/>
          </p:nvPr>
        </p:nvSpPr>
        <p:spPr bwMode="auto">
          <a:xfrm>
            <a:off x="3886200" y="9410700"/>
            <a:ext cx="29718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Times" charset="0"/>
              </a:defRPr>
            </a:lvl1pPr>
          </a:lstStyle>
          <a:p>
            <a:fld id="{408D4CCD-20F6-FF4A-87C4-46AB805AB9BB}" type="slidenum">
              <a:rPr lang="en-GB"/>
              <a:pPr/>
              <a:t>‹#›</a:t>
            </a:fld>
            <a:endParaRPr lang="en-GB" dirty="0"/>
          </a:p>
        </p:txBody>
      </p:sp>
    </p:spTree>
    <p:extLst>
      <p:ext uri="{BB962C8B-B14F-4D97-AF65-F5344CB8AC3E}">
        <p14:creationId xmlns:p14="http://schemas.microsoft.com/office/powerpoint/2010/main" val="25938210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 charset="0"/>
        <a:ea typeface="ＭＳ Ｐゴシック" charset="0"/>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8B4A416-4414-7548-BF94-D128DD688C4A}" type="slidenum">
              <a:rPr lang="en-GB"/>
              <a:pPr/>
              <a:t>1</a:t>
            </a:fld>
            <a:endParaRPr lang="en-GB"/>
          </a:p>
        </p:txBody>
      </p:sp>
      <p:sp>
        <p:nvSpPr>
          <p:cNvPr id="17410" name="Rectangle 2"/>
          <p:cNvSpPr>
            <a:spLocks noGrp="1" noRot="1" noChangeAspect="1" noChangeArrowheads="1" noTextEdit="1"/>
          </p:cNvSpPr>
          <p:nvPr>
            <p:ph type="sldImg"/>
          </p:nvPr>
        </p:nvSpPr>
        <p:spPr>
          <a:xfrm>
            <a:off x="1014413" y="1238250"/>
            <a:ext cx="4829175" cy="3343275"/>
          </a:xfrm>
          <a:ln/>
        </p:spPr>
      </p:sp>
      <p:sp>
        <p:nvSpPr>
          <p:cNvPr id="17411" name="Rectangle 3"/>
          <p:cNvSpPr>
            <a:spLocks noGrp="1" noChangeArrowheads="1"/>
          </p:cNvSpPr>
          <p:nvPr>
            <p:ph type="body" idx="1"/>
          </p:nvPr>
        </p:nvSpPr>
        <p:spPr>
          <a:noFill/>
          <a:ln/>
        </p:spPr>
        <p:txBody>
          <a:bodyPr/>
          <a:lstStyle/>
          <a:p>
            <a:endParaRPr lang="en-GB">
              <a:latin typeface="Times"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D4CCD-20F6-FF4A-87C4-46AB805AB9BB}" type="slidenum">
              <a:rPr lang="en-GB" smtClean="0"/>
              <a:pPr/>
              <a:t>12</a:t>
            </a:fld>
            <a:endParaRPr lang="en-GB" dirty="0"/>
          </a:p>
        </p:txBody>
      </p:sp>
    </p:spTree>
    <p:extLst>
      <p:ext uri="{BB962C8B-B14F-4D97-AF65-F5344CB8AC3E}">
        <p14:creationId xmlns:p14="http://schemas.microsoft.com/office/powerpoint/2010/main" val="191377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D4CCD-20F6-FF4A-87C4-46AB805AB9BB}" type="slidenum">
              <a:rPr lang="en-GB" smtClean="0"/>
              <a:pPr/>
              <a:t>13</a:t>
            </a:fld>
            <a:endParaRPr lang="en-GB" dirty="0"/>
          </a:p>
        </p:txBody>
      </p:sp>
    </p:spTree>
    <p:extLst>
      <p:ext uri="{BB962C8B-B14F-4D97-AF65-F5344CB8AC3E}">
        <p14:creationId xmlns:p14="http://schemas.microsoft.com/office/powerpoint/2010/main" val="82096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42950"/>
            <a:ext cx="5365750" cy="3714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21A229-ABD3-4938-8E1A-8816BF710749}" type="slidenum">
              <a:rPr lang="en-GB" smtClean="0"/>
              <a:pPr>
                <a:defRPr/>
              </a:pPr>
              <a:t>16</a:t>
            </a:fld>
            <a:endParaRPr lang="en-GB"/>
          </a:p>
        </p:txBody>
      </p:sp>
    </p:spTree>
    <p:extLst>
      <p:ext uri="{BB962C8B-B14F-4D97-AF65-F5344CB8AC3E}">
        <p14:creationId xmlns:p14="http://schemas.microsoft.com/office/powerpoint/2010/main" val="130558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1" name="Rectangle 3"/>
          <p:cNvSpPr>
            <a:spLocks noGrp="1" noChangeArrowheads="1"/>
          </p:cNvSpPr>
          <p:nvPr>
            <p:ph type="subTitle" idx="1"/>
          </p:nvPr>
        </p:nvSpPr>
        <p:spPr>
          <a:xfrm>
            <a:off x="1238250" y="1524000"/>
            <a:ext cx="7264400" cy="1524000"/>
          </a:xfrm>
        </p:spPr>
        <p:txBody>
          <a:bodyPr/>
          <a:lstStyle>
            <a:lvl1pPr marL="0" indent="0" algn="ctr">
              <a:lnSpc>
                <a:spcPct val="128000"/>
              </a:lnSpc>
              <a:buFont typeface="Zapf Dingbats" pitchFamily="1" charset="2"/>
              <a:buNone/>
              <a:defRPr sz="2400">
                <a:solidFill>
                  <a:schemeClr val="accent2"/>
                </a:solidFill>
              </a:defRPr>
            </a:lvl1pPr>
          </a:lstStyle>
          <a:p>
            <a:r>
              <a:rPr lang="en-GB"/>
              <a:t>Click to edit Master subtitle style</a:t>
            </a:r>
          </a:p>
        </p:txBody>
      </p:sp>
      <p:sp>
        <p:nvSpPr>
          <p:cNvPr id="3" name="Rectangle 4"/>
          <p:cNvSpPr>
            <a:spLocks noGrp="1" noChangeArrowheads="1"/>
          </p:cNvSpPr>
          <p:nvPr>
            <p:ph type="dt" sz="half" idx="10"/>
          </p:nvPr>
        </p:nvSpPr>
        <p:spPr bwMode="auto">
          <a:xfrm>
            <a:off x="742950" y="6248400"/>
            <a:ext cx="20637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i="0">
                <a:latin typeface="Times" charset="0"/>
              </a:defRPr>
            </a:lvl1pPr>
          </a:lstStyle>
          <a:p>
            <a:endParaRPr lang="en-GB" dirty="0"/>
          </a:p>
        </p:txBody>
      </p:sp>
      <p:sp>
        <p:nvSpPr>
          <p:cNvPr id="4" name="Rectangle 5"/>
          <p:cNvSpPr>
            <a:spLocks noGrp="1" noChangeArrowheads="1"/>
          </p:cNvSpPr>
          <p:nvPr>
            <p:ph type="ftr" sz="quarter" idx="11"/>
          </p:nvPr>
        </p:nvSpPr>
        <p:spPr>
          <a:xfrm>
            <a:off x="3384550" y="6248400"/>
            <a:ext cx="3136900" cy="457200"/>
          </a:xfrm>
        </p:spPr>
        <p:txBody>
          <a:bodyPr/>
          <a:lstStyle>
            <a:lvl1pPr algn="ctr">
              <a:defRPr sz="1400" i="0" smtClean="0">
                <a:solidFill>
                  <a:schemeClr val="tx1"/>
                </a:solidFill>
                <a:latin typeface="Times" charset="0"/>
              </a:defRPr>
            </a:lvl1pPr>
          </a:lstStyle>
          <a:p>
            <a:pPr>
              <a:defRPr/>
            </a:pPr>
            <a:r>
              <a:rPr lang="en-US" smtClean="0"/>
              <a:t>ICARUS Meeting, September 19, 2018</a:t>
            </a:r>
            <a:endParaRPr lang="en-GB" dirty="0"/>
          </a:p>
        </p:txBody>
      </p:sp>
      <p:sp>
        <p:nvSpPr>
          <p:cNvPr id="5" name="Rectangle 6"/>
          <p:cNvSpPr>
            <a:spLocks noGrp="1" noChangeArrowheads="1"/>
          </p:cNvSpPr>
          <p:nvPr>
            <p:ph type="sldNum" sz="quarter" idx="12"/>
          </p:nvPr>
        </p:nvSpPr>
        <p:spPr>
          <a:xfrm>
            <a:off x="7099300" y="6248400"/>
            <a:ext cx="2063750" cy="457200"/>
          </a:xfrm>
        </p:spPr>
        <p:txBody>
          <a:bodyPr/>
          <a:lstStyle>
            <a:lvl1pPr>
              <a:defRPr sz="1400" i="0">
                <a:solidFill>
                  <a:schemeClr val="tx1"/>
                </a:solidFill>
                <a:latin typeface="Times" charset="0"/>
              </a:defRPr>
            </a:lvl1pPr>
          </a:lstStyle>
          <a:p>
            <a:fld id="{BEBFC4ED-8E6F-ED43-A724-E3F24B758230}"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Font typeface="Wingdings"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r>
              <a:rPr lang="en-GB" dirty="0"/>
              <a:t>Slide: </a:t>
            </a:r>
            <a:fld id="{C0367892-4C36-1744-A726-262AF37AA8B7}" type="slidenum">
              <a:rPr lang="en-GB"/>
              <a:pPr/>
              <a:t>‹#›</a:t>
            </a:fld>
            <a:endParaRPr lang="en-GB" dirty="0">
              <a:solidFill>
                <a:schemeClr val="accent1"/>
              </a:solidFill>
            </a:endParaRPr>
          </a:p>
        </p:txBody>
      </p:sp>
      <p:sp>
        <p:nvSpPr>
          <p:cNvPr id="6" name="Footer Placeholder 5"/>
          <p:cNvSpPr>
            <a:spLocks noGrp="1" noChangeArrowheads="1"/>
          </p:cNvSpPr>
          <p:nvPr>
            <p:ph type="ftr" sz="quarter" idx="3"/>
          </p:nvPr>
        </p:nvSpPr>
        <p:spPr bwMode="auto">
          <a:xfrm>
            <a:off x="5962" y="6629400"/>
            <a:ext cx="44136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smtClean="0"/>
              <a:t>ICARUS Meeting, September 19,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r>
              <a:rPr lang="en-GB" dirty="0"/>
              <a:t>Slide: </a:t>
            </a:r>
            <a:fld id="{376D9610-EE21-EF47-B0E0-B514E2693501}" type="slidenum">
              <a:rPr lang="en-GB"/>
              <a:pPr/>
              <a:t>‹#›</a:t>
            </a:fld>
            <a:endParaRPr lang="en-GB" dirty="0">
              <a:solidFill>
                <a:schemeClr val="accent1"/>
              </a:solidFill>
            </a:endParaRPr>
          </a:p>
        </p:txBody>
      </p:sp>
      <p:sp>
        <p:nvSpPr>
          <p:cNvPr id="4" name="Rectangle 5"/>
          <p:cNvSpPr>
            <a:spLocks noGrp="1" noChangeArrowheads="1"/>
          </p:cNvSpPr>
          <p:nvPr>
            <p:ph type="ftr" sz="quarter" idx="3"/>
          </p:nvPr>
        </p:nvSpPr>
        <p:spPr bwMode="auto">
          <a:xfrm>
            <a:off x="5962" y="6629400"/>
            <a:ext cx="47184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smtClean="0"/>
              <a:t>ICARUS Meeting, September 19, 2018</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28601" y="685800"/>
            <a:ext cx="94488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5962" y="6629400"/>
            <a:ext cx="46422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smtClean="0"/>
              <a:t>ICARUS Meeting, September 19, 2018</a:t>
            </a:r>
            <a:endParaRPr lang="en-GB" dirty="0"/>
          </a:p>
        </p:txBody>
      </p:sp>
      <p:sp>
        <p:nvSpPr>
          <p:cNvPr id="1030" name="Rectangle 6"/>
          <p:cNvSpPr>
            <a:spLocks noGrp="1" noChangeArrowheads="1"/>
          </p:cNvSpPr>
          <p:nvPr>
            <p:ph type="sldNum" sz="quarter" idx="4"/>
          </p:nvPr>
        </p:nvSpPr>
        <p:spPr bwMode="auto">
          <a:xfrm>
            <a:off x="7842250" y="6629400"/>
            <a:ext cx="20637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Helvetica" charset="0"/>
              </a:defRPr>
            </a:lvl1pPr>
          </a:lstStyle>
          <a:p>
            <a:r>
              <a:rPr lang="en-GB" dirty="0"/>
              <a:t>Slide: </a:t>
            </a:r>
            <a:fld id="{D05931B6-DFFB-0A40-833F-329CB0688972}" type="slidenum">
              <a:rPr lang="en-GB"/>
              <a:pPr/>
              <a:t>‹#›</a:t>
            </a:fld>
            <a:endParaRPr lang="en-GB" dirty="0">
              <a:solidFill>
                <a:schemeClr val="accent1"/>
              </a:solidFill>
            </a:endParaRPr>
          </a:p>
        </p:txBody>
      </p:sp>
      <p:sp>
        <p:nvSpPr>
          <p:cNvPr id="2" name="AutoShape 8"/>
          <p:cNvSpPr>
            <a:spLocks noGrp="1" noChangeArrowheads="1"/>
          </p:cNvSpPr>
          <p:nvPr>
            <p:ph type="title"/>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vert="horz" wrap="square" lIns="91440" tIns="45720" rIns="91440" bIns="45720" numCol="1" anchor="ctr" anchorCtr="0" compatLnSpc="1">
            <a:prstTxWarp prst="textNoShape">
              <a:avLst/>
            </a:prstTxWarp>
          </a:bodyPr>
          <a:lstStyle/>
          <a:p>
            <a:pPr lvl="0"/>
            <a:r>
              <a:rPr lang="it-IT"/>
              <a:t>Click to edit Master title style</a:t>
            </a:r>
          </a:p>
        </p:txBody>
      </p:sp>
    </p:spTree>
  </p:cSld>
  <p:clrMap bg1="lt1" tx1="dk1" bg2="lt2" tx2="dk2" accent1="accent1" accent2="accent2" accent3="accent3" accent4="accent4" accent5="accent5" accent6="accent6" hlink="hlink" folHlink="folHlink"/>
  <p:sldLayoutIdLst>
    <p:sldLayoutId id="2147483787" r:id="rId1"/>
    <p:sldLayoutId id="2147483776" r:id="rId2"/>
    <p:sldLayoutId id="2147483781" r:id="rId3"/>
  </p:sldLayoutIdLst>
  <p:hf sldNum="0" hdr="0" dt="0"/>
  <p:txStyles>
    <p:titleStyle>
      <a:lvl1pPr algn="ctr" rtl="0" eaLnBrk="0" fontAlgn="base" hangingPunct="0">
        <a:spcBef>
          <a:spcPct val="0"/>
        </a:spcBef>
        <a:spcAft>
          <a:spcPct val="0"/>
        </a:spcAft>
        <a:defRPr sz="2800">
          <a:solidFill>
            <a:schemeClr val="bg1"/>
          </a:solidFill>
          <a:latin typeface="+mj-lt"/>
          <a:ea typeface="ＭＳ Ｐゴシック" charset="0"/>
          <a:cs typeface="ＭＳ Ｐゴシック" charset="-128"/>
        </a:defRPr>
      </a:lvl1pPr>
      <a:lvl2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2pPr>
      <a:lvl3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3pPr>
      <a:lvl4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4pPr>
      <a:lvl5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5pPr>
      <a:lvl6pPr marL="457200" algn="ctr" rtl="0" eaLnBrk="0" fontAlgn="base" hangingPunct="0">
        <a:spcBef>
          <a:spcPct val="0"/>
        </a:spcBef>
        <a:spcAft>
          <a:spcPct val="0"/>
        </a:spcAft>
        <a:defRPr sz="2800">
          <a:solidFill>
            <a:schemeClr val="bg1"/>
          </a:solidFill>
          <a:latin typeface="Helvetica" pitchFamily="1" charset="0"/>
        </a:defRPr>
      </a:lvl6pPr>
      <a:lvl7pPr marL="914400" algn="ctr" rtl="0" eaLnBrk="0" fontAlgn="base" hangingPunct="0">
        <a:spcBef>
          <a:spcPct val="0"/>
        </a:spcBef>
        <a:spcAft>
          <a:spcPct val="0"/>
        </a:spcAft>
        <a:defRPr sz="2800">
          <a:solidFill>
            <a:schemeClr val="bg1"/>
          </a:solidFill>
          <a:latin typeface="Helvetica" pitchFamily="1" charset="0"/>
        </a:defRPr>
      </a:lvl7pPr>
      <a:lvl8pPr marL="1371600" algn="ctr" rtl="0" eaLnBrk="0" fontAlgn="base" hangingPunct="0">
        <a:spcBef>
          <a:spcPct val="0"/>
        </a:spcBef>
        <a:spcAft>
          <a:spcPct val="0"/>
        </a:spcAft>
        <a:defRPr sz="2800">
          <a:solidFill>
            <a:schemeClr val="bg1"/>
          </a:solidFill>
          <a:latin typeface="Helvetica" pitchFamily="1" charset="0"/>
        </a:defRPr>
      </a:lvl8pPr>
      <a:lvl9pPr marL="1828800" algn="ctr" rtl="0" eaLnBrk="0" fontAlgn="base" hangingPunct="0">
        <a:spcBef>
          <a:spcPct val="0"/>
        </a:spcBef>
        <a:spcAft>
          <a:spcPct val="0"/>
        </a:spcAft>
        <a:defRPr sz="2800">
          <a:solidFill>
            <a:schemeClr val="bg1"/>
          </a:solidFill>
          <a:latin typeface="Helvetica" pitchFamily="1" charset="0"/>
        </a:defRPr>
      </a:lvl9pPr>
    </p:titleStyle>
    <p:body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Zapf Dingbats" charset="2"/>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6400"/>
            <a:ext cx="9906000" cy="3447098"/>
          </a:xfrm>
          <a:prstGeom prst="rect">
            <a:avLst/>
          </a:prstGeom>
          <a:noFill/>
        </p:spPr>
        <p:txBody>
          <a:bodyPr wrap="square" rtlCol="0">
            <a:spAutoFit/>
          </a:bodyPr>
          <a:lstStyle/>
          <a:p>
            <a:pPr algn="ctr"/>
            <a:r>
              <a:rPr lang="en-US" sz="4000" i="0" dirty="0">
                <a:solidFill>
                  <a:srgbClr val="FF0000"/>
                </a:solidFill>
              </a:rPr>
              <a:t>ICARUS at FNAL:</a:t>
            </a:r>
            <a:endParaRPr lang="en-US" sz="2400" i="0" dirty="0">
              <a:solidFill>
                <a:srgbClr val="FF0000"/>
              </a:solidFill>
            </a:endParaRPr>
          </a:p>
          <a:p>
            <a:pPr algn="ctr"/>
            <a:r>
              <a:rPr lang="en-US" sz="3600" i="0" dirty="0">
                <a:solidFill>
                  <a:srgbClr val="FF0000"/>
                </a:solidFill>
              </a:rPr>
              <a:t>Status </a:t>
            </a:r>
            <a:r>
              <a:rPr lang="en-US" sz="3600" i="0" dirty="0" smtClean="0">
                <a:solidFill>
                  <a:srgbClr val="FF0000"/>
                </a:solidFill>
              </a:rPr>
              <a:t>of the installation and Working Groups Activities</a:t>
            </a:r>
          </a:p>
          <a:p>
            <a:pPr algn="ctr"/>
            <a:endParaRPr lang="en-US" sz="3600" i="0" dirty="0">
              <a:solidFill>
                <a:srgbClr val="FF0000"/>
              </a:solidFill>
            </a:endParaRPr>
          </a:p>
          <a:p>
            <a:pPr algn="ctr"/>
            <a:r>
              <a:rPr lang="en-US" sz="1800" dirty="0" smtClean="0"/>
              <a:t>C. </a:t>
            </a:r>
            <a:r>
              <a:rPr lang="en-US" sz="1800" dirty="0" err="1" smtClean="0"/>
              <a:t>Montanari</a:t>
            </a:r>
            <a:r>
              <a:rPr lang="en-US" sz="1800" dirty="0" smtClean="0"/>
              <a:t> </a:t>
            </a:r>
            <a:r>
              <a:rPr lang="mr-IN" sz="1800" dirty="0" smtClean="0"/>
              <a:t>–</a:t>
            </a:r>
            <a:r>
              <a:rPr lang="en-US" sz="1800" dirty="0" smtClean="0"/>
              <a:t> FNAL and INFN-Pavia</a:t>
            </a:r>
            <a:endParaRPr lang="en-GB" sz="1800" dirty="0"/>
          </a:p>
          <a:p>
            <a:pPr algn="ctr"/>
            <a:r>
              <a:rPr lang="en-GB" sz="2800" dirty="0">
                <a:solidFill>
                  <a:srgbClr val="0000FF"/>
                </a:solidFill>
              </a:rPr>
              <a:t>                                           </a:t>
            </a:r>
          </a:p>
          <a:p>
            <a:pPr algn="ctr"/>
            <a:r>
              <a:rPr lang="en-GB" sz="2400" dirty="0">
                <a:solidFill>
                  <a:srgbClr val="0000FF"/>
                </a:solidFill>
              </a:rPr>
              <a:t>                                      </a:t>
            </a:r>
            <a:endParaRPr lang="en-GB" sz="2800" dirty="0">
              <a:solidFill>
                <a:schemeClr val="accent6">
                  <a:lumMod val="75000"/>
                </a:schemeClr>
              </a:solidFill>
            </a:endParaRPr>
          </a:p>
        </p:txBody>
      </p:sp>
      <p:sp>
        <p:nvSpPr>
          <p:cNvPr id="5" name="Footer Placeholder 4"/>
          <p:cNvSpPr>
            <a:spLocks noGrp="1"/>
          </p:cNvSpPr>
          <p:nvPr>
            <p:ph type="ftr" sz="quarter" idx="4294967295"/>
          </p:nvPr>
        </p:nvSpPr>
        <p:spPr>
          <a:xfrm>
            <a:off x="2514600" y="6400800"/>
            <a:ext cx="6210299" cy="457200"/>
          </a:xfrm>
          <a:prstGeom prst="rect">
            <a:avLst/>
          </a:prstGeom>
        </p:spPr>
        <p:txBody>
          <a:bodyPr/>
          <a:lstStyle/>
          <a:p>
            <a:pPr>
              <a:defRPr/>
            </a:pPr>
            <a:r>
              <a:rPr lang="en-US" sz="1600" dirty="0" smtClean="0">
                <a:solidFill>
                  <a:schemeClr val="accent6">
                    <a:lumMod val="75000"/>
                  </a:schemeClr>
                </a:solidFill>
              </a:rPr>
              <a:t>ICARUS Meeting, September 19, 2018</a:t>
            </a:r>
            <a:endParaRPr lang="en-GB" sz="1600" dirty="0">
              <a:solidFill>
                <a:schemeClr val="accent6">
                  <a:lumMod val="75000"/>
                </a:schemeClr>
              </a:solidFill>
            </a:endParaRPr>
          </a:p>
        </p:txBody>
      </p:sp>
    </p:spTree>
    <p:extLst>
      <p:ext uri="{BB962C8B-B14F-4D97-AF65-F5344CB8AC3E}">
        <p14:creationId xmlns:p14="http://schemas.microsoft.com/office/powerpoint/2010/main" val="122336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533400"/>
          </a:xfrm>
        </p:spPr>
        <p:txBody>
          <a:bodyPr/>
          <a:lstStyle/>
          <a:p>
            <a:pPr algn="l"/>
            <a:r>
              <a:rPr lang="en-GB" dirty="0" smtClean="0"/>
              <a:t> </a:t>
            </a:r>
            <a:r>
              <a:rPr lang="en-GB" dirty="0"/>
              <a:t>Status/planning of ICARUS installation: </a:t>
            </a:r>
            <a:r>
              <a:rPr lang="en-US" dirty="0" smtClean="0"/>
              <a:t>next activities</a:t>
            </a:r>
            <a:endParaRPr lang="en-US" dirty="0"/>
          </a:p>
        </p:txBody>
      </p:sp>
      <p:sp>
        <p:nvSpPr>
          <p:cNvPr id="3" name="Content Placeholder 2"/>
          <p:cNvSpPr>
            <a:spLocks noGrp="1"/>
          </p:cNvSpPr>
          <p:nvPr>
            <p:ph idx="1"/>
          </p:nvPr>
        </p:nvSpPr>
        <p:spPr>
          <a:xfrm>
            <a:off x="0" y="560882"/>
            <a:ext cx="9905999" cy="6324600"/>
          </a:xfrm>
        </p:spPr>
        <p:txBody>
          <a:bodyPr/>
          <a:lstStyle/>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We are planning in order to concentrate most of the installation activities of the crosses and of the feedthrough flanges between mid November and Christmas, before the beginning of the installation of the proximity cryogenics.</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Part of the top CRT will also start to be installed before the end of the year to allow for tests of combined operation both with the side and bottom CRT and with the TPC.</a:t>
            </a:r>
            <a:endParaRPr lang="en-US" sz="2000" dirty="0" smtClean="0"/>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The first three months of the next year, during the installation of the cryogenic and purification systems, will be mainly dedicated to the external cabling, installation of electronics and power supplies and the relative pre-commissioning activities.</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During this period there will be some interference with the installation of the cryogenics. This will be dealt with on a case by case basis.</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A detailed plan for the activities during the first months of 2019 is being prepared taking into account the requirements and plans developed by the working groups.</a:t>
            </a:r>
            <a:endParaRPr lang="en-US" sz="2000" dirty="0"/>
          </a:p>
          <a:p>
            <a:pPr marL="0" lvl="1" indent="-282575">
              <a:spcBef>
                <a:spcPts val="0"/>
              </a:spcBef>
              <a:spcAft>
                <a:spcPts val="300"/>
              </a:spcAft>
              <a:buSzPct val="100000"/>
              <a:buFont typeface="Wingdings" pitchFamily="2" charset="2"/>
              <a:buChar char="l"/>
            </a:pPr>
            <a:endParaRPr lang="en-US" sz="2000" dirty="0"/>
          </a:p>
        </p:txBody>
      </p:sp>
      <p:sp>
        <p:nvSpPr>
          <p:cNvPr id="4" name="Footer Placeholder 3"/>
          <p:cNvSpPr>
            <a:spLocks noGrp="1"/>
          </p:cNvSpPr>
          <p:nvPr>
            <p:ph type="ftr" sz="quarter" idx="3"/>
          </p:nvPr>
        </p:nvSpPr>
        <p:spPr/>
        <p:txBody>
          <a:bodyPr/>
          <a:lstStyle/>
          <a:p>
            <a:pPr>
              <a:defRPr/>
            </a:pPr>
            <a:r>
              <a:rPr lang="en-US" smtClean="0"/>
              <a:t>ICARUS Meeting, September 19, 2018</a:t>
            </a:r>
            <a:endParaRPr lang="en-GB" dirty="0"/>
          </a:p>
        </p:txBody>
      </p:sp>
    </p:spTree>
    <p:extLst>
      <p:ext uri="{BB962C8B-B14F-4D97-AF65-F5344CB8AC3E}">
        <p14:creationId xmlns:p14="http://schemas.microsoft.com/office/powerpoint/2010/main" val="16855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533400"/>
          </a:xfrm>
        </p:spPr>
        <p:txBody>
          <a:bodyPr/>
          <a:lstStyle/>
          <a:p>
            <a:pPr algn="l"/>
            <a:r>
              <a:rPr lang="en-GB" dirty="0" smtClean="0"/>
              <a:t> </a:t>
            </a:r>
            <a:r>
              <a:rPr lang="en-US" dirty="0" smtClean="0"/>
              <a:t>Detector commissioning</a:t>
            </a:r>
            <a:endParaRPr lang="en-US" dirty="0"/>
          </a:p>
        </p:txBody>
      </p:sp>
      <p:sp>
        <p:nvSpPr>
          <p:cNvPr id="3" name="Content Placeholder 2"/>
          <p:cNvSpPr>
            <a:spLocks noGrp="1"/>
          </p:cNvSpPr>
          <p:nvPr>
            <p:ph idx="1"/>
          </p:nvPr>
        </p:nvSpPr>
        <p:spPr>
          <a:xfrm>
            <a:off x="0" y="560882"/>
            <a:ext cx="9905999" cy="6324600"/>
          </a:xfrm>
        </p:spPr>
        <p:txBody>
          <a:bodyPr/>
          <a:lstStyle/>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We are planning in order to concentrate most of the installation activities of the crosses and of the feedthrough flanges between mid November and Christmas, before the beginning of the installation of the proximity cryogenics.</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Part of the top CRT will also start to be installed before the end of the year to allow for tests of combined operation both with the side and bottom CRT and with the TPC.</a:t>
            </a:r>
            <a:endParaRPr lang="en-US" sz="2000" dirty="0" smtClean="0"/>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The first three months of the next year, during the installation of the cryogenic and purification systems, will be mainly dedicated to the external cabling, installation of electronics and power supplies and the relative pre-commissioning activities.</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During this period there will be some interference with the installation of the cryogenics. This will be dealt with on a case by case basis.</a:t>
            </a:r>
          </a:p>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A detailed plan for the activities during the first months of 2019 is being prepared taking into account the requirements and plans developed by the working groups.</a:t>
            </a:r>
            <a:endParaRPr lang="en-US" sz="2000" dirty="0"/>
          </a:p>
          <a:p>
            <a:pPr marL="0" lvl="1" indent="-282575">
              <a:spcBef>
                <a:spcPts val="0"/>
              </a:spcBef>
              <a:spcAft>
                <a:spcPts val="300"/>
              </a:spcAft>
              <a:buSzPct val="100000"/>
              <a:buFont typeface="Wingdings" pitchFamily="2" charset="2"/>
              <a:buChar char="l"/>
            </a:pPr>
            <a:endParaRPr lang="en-US" sz="2000" dirty="0"/>
          </a:p>
        </p:txBody>
      </p:sp>
      <p:sp>
        <p:nvSpPr>
          <p:cNvPr id="4" name="Footer Placeholder 3"/>
          <p:cNvSpPr>
            <a:spLocks noGrp="1"/>
          </p:cNvSpPr>
          <p:nvPr>
            <p:ph type="ftr" sz="quarter" idx="3"/>
          </p:nvPr>
        </p:nvSpPr>
        <p:spPr/>
        <p:txBody>
          <a:bodyPr/>
          <a:lstStyle/>
          <a:p>
            <a:pPr>
              <a:defRPr/>
            </a:pPr>
            <a:r>
              <a:rPr lang="en-US" smtClean="0"/>
              <a:t>ICARUS Meeting, September 19, 2018</a:t>
            </a:r>
            <a:endParaRPr lang="en-GB" dirty="0"/>
          </a:p>
        </p:txBody>
      </p:sp>
    </p:spTree>
    <p:extLst>
      <p:ext uri="{BB962C8B-B14F-4D97-AF65-F5344CB8AC3E}">
        <p14:creationId xmlns:p14="http://schemas.microsoft.com/office/powerpoint/2010/main" val="141934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Working </a:t>
            </a:r>
            <a:r>
              <a:rPr lang="en-US" dirty="0" smtClean="0"/>
              <a:t>Groups</a:t>
            </a:r>
            <a:endParaRPr lang="en-US" dirty="0"/>
          </a:p>
        </p:txBody>
      </p:sp>
      <p:sp>
        <p:nvSpPr>
          <p:cNvPr id="5" name="Rectangle 4"/>
          <p:cNvSpPr/>
          <p:nvPr/>
        </p:nvSpPr>
        <p:spPr>
          <a:xfrm>
            <a:off x="0" y="533400"/>
            <a:ext cx="9906000" cy="6222216"/>
          </a:xfrm>
          <a:prstGeom prst="rect">
            <a:avLst/>
          </a:prstGeom>
        </p:spPr>
        <p:txBody>
          <a:bodyPr wrap="square">
            <a:spAutoFit/>
          </a:bodyPr>
          <a:lstStyle/>
          <a:p>
            <a:pPr marL="234950" indent="-234950">
              <a:spcBef>
                <a:spcPts val="1200"/>
              </a:spcBef>
              <a:buClr>
                <a:srgbClr val="FF0000"/>
              </a:buClr>
              <a:buFont typeface="Wingdings" panose="05000000000000000000" pitchFamily="2" charset="2"/>
              <a:buChar char="l"/>
            </a:pPr>
            <a:r>
              <a:rPr lang="en-US" sz="2000" i="0" dirty="0"/>
              <a:t>The new working groups started to meet regularly in July 2018:</a:t>
            </a:r>
          </a:p>
          <a:p>
            <a:pPr marL="627063" lvl="1" indent="-287338">
              <a:lnSpc>
                <a:spcPts val="2200"/>
              </a:lnSpc>
              <a:spcBef>
                <a:spcPts val="600"/>
              </a:spcBef>
              <a:buClr>
                <a:srgbClr val="FF0000"/>
              </a:buClr>
              <a:buFont typeface="+mj-lt"/>
              <a:buAutoNum type="arabicPeriod"/>
            </a:pPr>
            <a:r>
              <a:rPr lang="en-US" sz="1700" i="1" dirty="0">
                <a:solidFill>
                  <a:srgbClr val="002060"/>
                </a:solidFill>
              </a:rPr>
              <a:t>Physics Analysis</a:t>
            </a:r>
          </a:p>
          <a:p>
            <a:pPr marL="627063" lvl="1" indent="-287338">
              <a:lnSpc>
                <a:spcPts val="2200"/>
              </a:lnSpc>
              <a:spcBef>
                <a:spcPts val="200"/>
              </a:spcBef>
              <a:buClr>
                <a:srgbClr val="FF0000"/>
              </a:buClr>
              <a:buFont typeface="+mj-lt"/>
              <a:buAutoNum type="arabicPeriod"/>
            </a:pPr>
            <a:r>
              <a:rPr lang="en-US" sz="1700" i="1" dirty="0">
                <a:solidFill>
                  <a:srgbClr val="002060"/>
                </a:solidFill>
              </a:rPr>
              <a:t>Data Processing, DB and MC Prod. </a:t>
            </a:r>
          </a:p>
          <a:p>
            <a:pPr marL="627063" lvl="1" indent="-287338">
              <a:lnSpc>
                <a:spcPts val="2200"/>
              </a:lnSpc>
              <a:spcBef>
                <a:spcPts val="200"/>
              </a:spcBef>
              <a:buClr>
                <a:srgbClr val="FF0000"/>
              </a:buClr>
              <a:buFont typeface="+mj-lt"/>
              <a:buAutoNum type="arabicPeriod"/>
            </a:pPr>
            <a:r>
              <a:rPr lang="en-US" sz="1700" i="1" dirty="0">
                <a:solidFill>
                  <a:srgbClr val="002060"/>
                </a:solidFill>
              </a:rPr>
              <a:t>Data Quality  </a:t>
            </a:r>
          </a:p>
          <a:p>
            <a:pPr marL="627063" lvl="1" indent="-287338">
              <a:lnSpc>
                <a:spcPts val="2200"/>
              </a:lnSpc>
              <a:spcBef>
                <a:spcPts val="200"/>
              </a:spcBef>
              <a:buClr>
                <a:srgbClr val="FF0000"/>
              </a:buClr>
              <a:buFont typeface="+mj-lt"/>
              <a:buAutoNum type="arabicPeriod"/>
            </a:pPr>
            <a:r>
              <a:rPr lang="en-US" sz="1700" i="1" dirty="0">
                <a:solidFill>
                  <a:srgbClr val="002060"/>
                </a:solidFill>
              </a:rPr>
              <a:t>Offline </a:t>
            </a:r>
            <a:r>
              <a:rPr lang="en-US" sz="1700" i="1" dirty="0" err="1">
                <a:solidFill>
                  <a:srgbClr val="002060"/>
                </a:solidFill>
              </a:rPr>
              <a:t>Softw</a:t>
            </a:r>
            <a:r>
              <a:rPr lang="en-US" sz="1700" i="1" dirty="0">
                <a:solidFill>
                  <a:srgbClr val="002060"/>
                </a:solidFill>
              </a:rPr>
              <a:t>.  </a:t>
            </a:r>
            <a:r>
              <a:rPr lang="en-US" sz="1700" i="1" dirty="0" err="1">
                <a:solidFill>
                  <a:srgbClr val="002060"/>
                </a:solidFill>
              </a:rPr>
              <a:t>Reconstr</a:t>
            </a:r>
            <a:r>
              <a:rPr lang="en-US" sz="1700" i="1" dirty="0">
                <a:solidFill>
                  <a:srgbClr val="002060"/>
                </a:solidFill>
              </a:rPr>
              <a:t>., Simulation</a:t>
            </a:r>
          </a:p>
          <a:p>
            <a:pPr marL="627063" lvl="1" indent="-287338">
              <a:lnSpc>
                <a:spcPts val="2200"/>
              </a:lnSpc>
              <a:spcBef>
                <a:spcPts val="200"/>
              </a:spcBef>
              <a:buClr>
                <a:srgbClr val="FF0000"/>
              </a:buClr>
              <a:buFont typeface="+mj-lt"/>
              <a:buAutoNum type="arabicPeriod"/>
            </a:pPr>
            <a:r>
              <a:rPr lang="en-US" sz="1700" i="1" dirty="0">
                <a:solidFill>
                  <a:srgbClr val="002060"/>
                </a:solidFill>
              </a:rPr>
              <a:t>Calibration</a:t>
            </a:r>
          </a:p>
          <a:p>
            <a:pPr marL="627063" lvl="1" indent="-287338">
              <a:lnSpc>
                <a:spcPts val="2200"/>
              </a:lnSpc>
              <a:spcBef>
                <a:spcPts val="200"/>
              </a:spcBef>
              <a:buClr>
                <a:srgbClr val="FF0000"/>
              </a:buClr>
              <a:buFont typeface="+mj-lt"/>
              <a:buAutoNum type="arabicPeriod"/>
            </a:pPr>
            <a:r>
              <a:rPr lang="en-US" sz="1700" i="1" dirty="0">
                <a:solidFill>
                  <a:srgbClr val="002060"/>
                </a:solidFill>
              </a:rPr>
              <a:t>Sub-systems: TPC, PMT, CRT, DAQ, Trigger</a:t>
            </a:r>
            <a:r>
              <a:rPr lang="en-US" sz="1700" dirty="0">
                <a:solidFill>
                  <a:srgbClr val="002060"/>
                </a:solidFill>
              </a:rPr>
              <a:t> , </a:t>
            </a:r>
            <a:r>
              <a:rPr lang="en-US" sz="1700" i="1" dirty="0">
                <a:solidFill>
                  <a:srgbClr val="002060"/>
                </a:solidFill>
              </a:rPr>
              <a:t>Electrical</a:t>
            </a:r>
            <a:r>
              <a:rPr lang="en-US" sz="1700" dirty="0">
                <a:solidFill>
                  <a:srgbClr val="002060"/>
                </a:solidFill>
              </a:rPr>
              <a:t>, </a:t>
            </a:r>
            <a:r>
              <a:rPr lang="en-US" sz="1700" i="1" dirty="0">
                <a:solidFill>
                  <a:srgbClr val="002060"/>
                </a:solidFill>
              </a:rPr>
              <a:t>Cryogenics,</a:t>
            </a:r>
            <a:r>
              <a:rPr lang="en-US" sz="1700" dirty="0">
                <a:solidFill>
                  <a:srgbClr val="002060"/>
                </a:solidFill>
              </a:rPr>
              <a:t> </a:t>
            </a:r>
            <a:r>
              <a:rPr lang="en-US" sz="1700" i="1" dirty="0">
                <a:solidFill>
                  <a:srgbClr val="002060"/>
                </a:solidFill>
              </a:rPr>
              <a:t>Vacuum, Slow Control</a:t>
            </a:r>
          </a:p>
          <a:p>
            <a:pPr marL="627063" lvl="1" indent="-287338">
              <a:lnSpc>
                <a:spcPts val="2200"/>
              </a:lnSpc>
              <a:spcBef>
                <a:spcPts val="200"/>
              </a:spcBef>
              <a:buClr>
                <a:srgbClr val="FF0000"/>
              </a:buClr>
              <a:buFont typeface="+mj-lt"/>
              <a:buAutoNum type="arabicPeriod"/>
            </a:pPr>
            <a:r>
              <a:rPr lang="en-US" sz="1700" i="1" dirty="0">
                <a:solidFill>
                  <a:srgbClr val="002060"/>
                </a:solidFill>
              </a:rPr>
              <a:t>BNB Interface</a:t>
            </a:r>
          </a:p>
          <a:p>
            <a:pPr marL="627063" lvl="1" indent="-287338">
              <a:lnSpc>
                <a:spcPts val="2200"/>
              </a:lnSpc>
              <a:spcBef>
                <a:spcPts val="200"/>
              </a:spcBef>
              <a:buClr>
                <a:srgbClr val="FF0000"/>
              </a:buClr>
              <a:buFont typeface="+mj-lt"/>
              <a:buAutoNum type="arabicPeriod"/>
            </a:pPr>
            <a:r>
              <a:rPr lang="en-US" sz="1700" i="1" dirty="0" err="1">
                <a:solidFill>
                  <a:srgbClr val="002060"/>
                </a:solidFill>
              </a:rPr>
              <a:t>NuMI</a:t>
            </a:r>
            <a:r>
              <a:rPr lang="en-US" sz="1700" i="1" dirty="0">
                <a:solidFill>
                  <a:srgbClr val="002060"/>
                </a:solidFill>
              </a:rPr>
              <a:t> Interface</a:t>
            </a:r>
          </a:p>
          <a:p>
            <a:pPr marL="627063" lvl="1" indent="-287338">
              <a:lnSpc>
                <a:spcPts val="2200"/>
              </a:lnSpc>
              <a:spcBef>
                <a:spcPts val="200"/>
              </a:spcBef>
              <a:buClr>
                <a:srgbClr val="FF0000"/>
              </a:buClr>
              <a:buFont typeface="+mj-lt"/>
              <a:buAutoNum type="arabicPeriod"/>
            </a:pPr>
            <a:r>
              <a:rPr lang="en-US" sz="1700" i="1" dirty="0">
                <a:solidFill>
                  <a:srgbClr val="002060"/>
                </a:solidFill>
              </a:rPr>
              <a:t>Interface to FNAL Tech &amp; Op. Divisions </a:t>
            </a:r>
            <a:r>
              <a:rPr lang="en-US" sz="2000" i="0" dirty="0"/>
              <a:t>. </a:t>
            </a:r>
          </a:p>
          <a:p>
            <a:pPr marL="287338" indent="-287338">
              <a:lnSpc>
                <a:spcPts val="2400"/>
              </a:lnSpc>
              <a:spcBef>
                <a:spcPts val="600"/>
              </a:spcBef>
              <a:buClr>
                <a:srgbClr val="FF0000"/>
              </a:buClr>
              <a:buFont typeface="Wingdings" panose="05000000000000000000" pitchFamily="2" charset="2"/>
              <a:buChar char="l"/>
            </a:pPr>
            <a:r>
              <a:rPr lang="en-US" sz="2000" i="0" dirty="0"/>
              <a:t>A 1</a:t>
            </a:r>
            <a:r>
              <a:rPr lang="en-US" sz="2000" i="0" baseline="30000" dirty="0"/>
              <a:t>st</a:t>
            </a:r>
            <a:r>
              <a:rPr lang="en-US" sz="2000" i="0" dirty="0"/>
              <a:t> meeting of new Technical Board coordinating the WG activity took place on Aug 22 to be followed by </a:t>
            </a:r>
            <a:r>
              <a:rPr lang="en-US" sz="2000" i="0" dirty="0" smtClean="0"/>
              <a:t>a meeting as part of the Collaboration Meeting (this afternoon).</a:t>
            </a:r>
            <a:endParaRPr lang="en-US" sz="2000" i="0" dirty="0"/>
          </a:p>
          <a:p>
            <a:pPr marL="287338" lvl="1" indent="-287338">
              <a:lnSpc>
                <a:spcPts val="2400"/>
              </a:lnSpc>
              <a:spcBef>
                <a:spcPts val="600"/>
              </a:spcBef>
              <a:buClr>
                <a:srgbClr val="FF0000"/>
              </a:buClr>
              <a:buFont typeface="Wingdings" panose="05000000000000000000" pitchFamily="2" charset="2"/>
              <a:buChar char="l"/>
            </a:pPr>
            <a:r>
              <a:rPr lang="en-US" sz="2000" i="0" dirty="0"/>
              <a:t>Organization of installation activities is now fully involving all US institutions. The chimney installation </a:t>
            </a:r>
            <a:r>
              <a:rPr lang="en-US" sz="2000" i="0" dirty="0" smtClean="0"/>
              <a:t>involves </a:t>
            </a:r>
            <a:r>
              <a:rPr lang="en-US" sz="2000" i="0" dirty="0"/>
              <a:t>~20 people from the Collaboration; more than half of them are from US groups. A similar organization is being implemented for the other activities that are taking place at Fermilab. </a:t>
            </a:r>
          </a:p>
          <a:p>
            <a:pPr marL="287338" indent="-287338">
              <a:lnSpc>
                <a:spcPts val="2400"/>
              </a:lnSpc>
              <a:spcBef>
                <a:spcPts val="600"/>
              </a:spcBef>
              <a:buClr>
                <a:srgbClr val="FF0000"/>
              </a:buClr>
              <a:buFont typeface="Wingdings" panose="05000000000000000000" pitchFamily="2" charset="2"/>
              <a:buChar char="l"/>
            </a:pPr>
            <a:r>
              <a:rPr lang="en-US" sz="2000" i="0" dirty="0"/>
              <a:t>Dedicated 1 week operative sessions on the WG activities with in person participation at FNAL  have been planned. </a:t>
            </a:r>
          </a:p>
        </p:txBody>
      </p:sp>
      <p:sp>
        <p:nvSpPr>
          <p:cNvPr id="3" name="Footer Placeholder 2"/>
          <p:cNvSpPr>
            <a:spLocks noGrp="1"/>
          </p:cNvSpPr>
          <p:nvPr>
            <p:ph type="ftr" sz="quarter" idx="3"/>
          </p:nvPr>
        </p:nvSpPr>
        <p:spPr/>
        <p:txBody>
          <a:bodyPr/>
          <a:lstStyle/>
          <a:p>
            <a:pPr>
              <a:defRPr/>
            </a:pPr>
            <a:r>
              <a:rPr lang="en-US" smtClean="0"/>
              <a:t>ICARUS Meeting, September 19, 2018</a:t>
            </a:r>
            <a:endParaRPr lang="en-GB" dirty="0"/>
          </a:p>
        </p:txBody>
      </p:sp>
    </p:spTree>
    <p:extLst>
      <p:ext uri="{BB962C8B-B14F-4D97-AF65-F5344CB8AC3E}">
        <p14:creationId xmlns:p14="http://schemas.microsoft.com/office/powerpoint/2010/main" val="904402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before the cold commissioning</a:t>
            </a:r>
            <a:endParaRPr lang="en-US" dirty="0"/>
          </a:p>
        </p:txBody>
      </p:sp>
      <p:sp>
        <p:nvSpPr>
          <p:cNvPr id="3" name="Content Placeholder 2"/>
          <p:cNvSpPr>
            <a:spLocks noGrp="1"/>
          </p:cNvSpPr>
          <p:nvPr>
            <p:ph idx="1"/>
          </p:nvPr>
        </p:nvSpPr>
        <p:spPr>
          <a:xfrm>
            <a:off x="76200" y="571500"/>
            <a:ext cx="9829800" cy="5905500"/>
          </a:xfrm>
        </p:spPr>
        <p:txBody>
          <a:bodyPr/>
          <a:lstStyle/>
          <a:p>
            <a:pPr marL="234950" lvl="1" indent="-234950">
              <a:spcBef>
                <a:spcPts val="0"/>
              </a:spcBef>
              <a:spcAft>
                <a:spcPts val="0"/>
              </a:spcAft>
              <a:buSzPct val="80000"/>
              <a:buFont typeface="Zapf Dingbats" charset="2"/>
              <a:buChar char="l"/>
            </a:pPr>
            <a:r>
              <a:rPr lang="en-US" dirty="0" smtClean="0">
                <a:latin typeface="Calibri" charset="0"/>
                <a:ea typeface="Calibri" charset="0"/>
                <a:cs typeface="Calibri" charset="0"/>
              </a:rPr>
              <a:t>This is a list, possibly not complete, of the activities that have to take place before the start of the cold commissioning.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DAQ </a:t>
            </a:r>
            <a:r>
              <a:rPr lang="en-US" dirty="0" smtClean="0">
                <a:latin typeface="Calibri" charset="0"/>
                <a:ea typeface="Calibri" charset="0"/>
                <a:cs typeface="Calibri" charset="0"/>
              </a:rPr>
              <a:t>tests and pre-commissioning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Slow controls Feedthrough flanges</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Slow controls external cabling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PMTs external cabling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Laser calibration external </a:t>
            </a:r>
            <a:r>
              <a:rPr lang="en-US" dirty="0" smtClean="0">
                <a:latin typeface="Calibri" charset="0"/>
                <a:ea typeface="Calibri" charset="0"/>
                <a:cs typeface="Calibri" charset="0"/>
              </a:rPr>
              <a:t>cabling and pre-commissioning</a:t>
            </a:r>
            <a:endParaRPr lang="en-US" dirty="0" smtClean="0">
              <a:latin typeface="Calibri" charset="0"/>
              <a:ea typeface="Calibri" charset="0"/>
              <a:cs typeface="Calibri" charset="0"/>
            </a:endParaRP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Electronics installation</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Power </a:t>
            </a:r>
            <a:r>
              <a:rPr lang="en-US" dirty="0" smtClean="0">
                <a:latin typeface="Calibri" charset="0"/>
                <a:ea typeface="Calibri" charset="0"/>
                <a:cs typeface="Calibri" charset="0"/>
              </a:rPr>
              <a:t>supply for electronics </a:t>
            </a:r>
            <a:r>
              <a:rPr lang="en-US" dirty="0" smtClean="0">
                <a:latin typeface="Calibri" charset="0"/>
                <a:ea typeface="Calibri" charset="0"/>
                <a:cs typeface="Calibri" charset="0"/>
              </a:rPr>
              <a:t>installation and test</a:t>
            </a:r>
          </a:p>
          <a:p>
            <a:pPr marL="635000" lvl="2" indent="-234950">
              <a:spcBef>
                <a:spcPts val="0"/>
              </a:spcBef>
              <a:spcAft>
                <a:spcPts val="0"/>
              </a:spcAft>
              <a:buSzPct val="80000"/>
              <a:buFont typeface="Zapf Dingbats" charset="2"/>
              <a:buChar char="l"/>
            </a:pPr>
            <a:r>
              <a:rPr lang="en-US" i="1" dirty="0" smtClean="0">
                <a:solidFill>
                  <a:srgbClr val="0000FF"/>
                </a:solidFill>
                <a:latin typeface="Calibri" charset="0"/>
                <a:ea typeface="Calibri" charset="0"/>
                <a:cs typeface="Calibri" charset="0"/>
              </a:rPr>
              <a:t>Power supply for the drift field installation and test</a:t>
            </a:r>
          </a:p>
          <a:p>
            <a:pPr marL="635000" lvl="2" indent="-234950">
              <a:spcBef>
                <a:spcPts val="0"/>
              </a:spcBef>
              <a:spcAft>
                <a:spcPts val="0"/>
              </a:spcAft>
              <a:buSzPct val="80000"/>
              <a:buFont typeface="Zapf Dingbats" charset="2"/>
              <a:buChar char="l"/>
            </a:pPr>
            <a:r>
              <a:rPr lang="en-US" i="1" dirty="0">
                <a:solidFill>
                  <a:srgbClr val="0000FF"/>
                </a:solidFill>
                <a:latin typeface="Calibri" charset="0"/>
                <a:ea typeface="Calibri" charset="0"/>
                <a:cs typeface="Calibri" charset="0"/>
              </a:rPr>
              <a:t>Power supply for the </a:t>
            </a:r>
            <a:r>
              <a:rPr lang="en-US" i="1" dirty="0" smtClean="0">
                <a:solidFill>
                  <a:srgbClr val="0000FF"/>
                </a:solidFill>
                <a:latin typeface="Calibri" charset="0"/>
                <a:ea typeface="Calibri" charset="0"/>
                <a:cs typeface="Calibri" charset="0"/>
              </a:rPr>
              <a:t>wires bias installation </a:t>
            </a:r>
            <a:r>
              <a:rPr lang="en-US" i="1" dirty="0">
                <a:solidFill>
                  <a:srgbClr val="0000FF"/>
                </a:solidFill>
                <a:latin typeface="Calibri" charset="0"/>
                <a:ea typeface="Calibri" charset="0"/>
                <a:cs typeface="Calibri" charset="0"/>
              </a:rPr>
              <a:t>and test</a:t>
            </a:r>
          </a:p>
          <a:p>
            <a:pPr marL="635000" lvl="2" indent="-234950">
              <a:spcBef>
                <a:spcPts val="0"/>
              </a:spcBef>
              <a:spcAft>
                <a:spcPts val="0"/>
              </a:spcAft>
              <a:buSzPct val="80000"/>
              <a:buFont typeface="Zapf Dingbats" charset="2"/>
              <a:buChar char="l"/>
            </a:pPr>
            <a:r>
              <a:rPr lang="en-US" i="1" dirty="0">
                <a:solidFill>
                  <a:srgbClr val="0000FF"/>
                </a:solidFill>
                <a:latin typeface="Calibri" charset="0"/>
                <a:ea typeface="Calibri" charset="0"/>
                <a:cs typeface="Calibri" charset="0"/>
              </a:rPr>
              <a:t>Power supply for the </a:t>
            </a:r>
            <a:r>
              <a:rPr lang="en-US" i="1" dirty="0" smtClean="0">
                <a:solidFill>
                  <a:srgbClr val="0000FF"/>
                </a:solidFill>
                <a:latin typeface="Calibri" charset="0"/>
                <a:ea typeface="Calibri" charset="0"/>
                <a:cs typeface="Calibri" charset="0"/>
              </a:rPr>
              <a:t>PMTs </a:t>
            </a:r>
            <a:r>
              <a:rPr lang="en-US" i="1" dirty="0">
                <a:solidFill>
                  <a:srgbClr val="0000FF"/>
                </a:solidFill>
                <a:latin typeface="Calibri" charset="0"/>
                <a:ea typeface="Calibri" charset="0"/>
                <a:cs typeface="Calibri" charset="0"/>
              </a:rPr>
              <a:t>installation and </a:t>
            </a:r>
            <a:r>
              <a:rPr lang="en-US" i="1" dirty="0" smtClean="0">
                <a:solidFill>
                  <a:srgbClr val="0000FF"/>
                </a:solidFill>
                <a:latin typeface="Calibri" charset="0"/>
                <a:ea typeface="Calibri" charset="0"/>
                <a:cs typeface="Calibri" charset="0"/>
              </a:rPr>
              <a:t>test</a:t>
            </a:r>
            <a:endParaRPr lang="en-US" dirty="0" smtClean="0">
              <a:solidFill>
                <a:srgbClr val="0000FF"/>
              </a:solidFill>
              <a:latin typeface="Calibri" charset="0"/>
              <a:ea typeface="Calibri" charset="0"/>
              <a:cs typeface="Calibri" charset="0"/>
            </a:endParaRP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External cabling for wire chambers</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Slow control tests and pre-commissioning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PMTs tests and pre-commissioning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Leak tightness tests</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Vacuum tests, pre-commissioning and commissioning</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Integration of slow control with cryogenic controls</a:t>
            </a:r>
          </a:p>
          <a:p>
            <a:pPr marL="635000" lvl="2" indent="-234950">
              <a:spcBef>
                <a:spcPts val="0"/>
              </a:spcBef>
              <a:spcAft>
                <a:spcPts val="0"/>
              </a:spcAft>
              <a:buSzPct val="80000"/>
              <a:buFont typeface="Zapf Dingbats" charset="2"/>
              <a:buChar char="l"/>
            </a:pPr>
            <a:r>
              <a:rPr lang="en-US" dirty="0" smtClean="0">
                <a:latin typeface="Calibri" charset="0"/>
                <a:ea typeface="Calibri" charset="0"/>
                <a:cs typeface="Calibri" charset="0"/>
              </a:rPr>
              <a:t>Control room design, setup test and </a:t>
            </a:r>
            <a:r>
              <a:rPr lang="en-US" dirty="0" smtClean="0">
                <a:latin typeface="Calibri" charset="0"/>
                <a:ea typeface="Calibri" charset="0"/>
                <a:cs typeface="Calibri" charset="0"/>
              </a:rPr>
              <a:t>pre-commissioning</a:t>
            </a:r>
            <a:endParaRPr lang="en-US" sz="1600" dirty="0">
              <a:latin typeface="Calibri" charset="0"/>
              <a:ea typeface="Calibri" charset="0"/>
              <a:cs typeface="Calibri" charset="0"/>
            </a:endParaRPr>
          </a:p>
          <a:p>
            <a:pPr marL="234950" lvl="1" indent="-234950">
              <a:spcBef>
                <a:spcPts val="0"/>
              </a:spcBef>
              <a:spcAft>
                <a:spcPts val="0"/>
              </a:spcAft>
              <a:buSzPct val="80000"/>
              <a:buFont typeface="Zapf Dingbats" charset="2"/>
              <a:buChar char="l"/>
            </a:pPr>
            <a:r>
              <a:rPr lang="en-US" dirty="0" smtClean="0">
                <a:latin typeface="Calibri" charset="0"/>
                <a:ea typeface="Calibri" charset="0"/>
                <a:cs typeface="Calibri" charset="0"/>
              </a:rPr>
              <a:t>Each one of these, and additional, activities for the next year needs to planned in detail during the next month.</a:t>
            </a:r>
            <a:endParaRPr lang="en-US" dirty="0" smtClean="0">
              <a:latin typeface="Calibri" charset="0"/>
              <a:ea typeface="Calibri" charset="0"/>
              <a:cs typeface="Calibri" charset="0"/>
            </a:endParaRPr>
          </a:p>
          <a:p>
            <a:pPr marL="234950" lvl="1" indent="-234950">
              <a:spcBef>
                <a:spcPts val="0"/>
              </a:spcBef>
              <a:spcAft>
                <a:spcPts val="0"/>
              </a:spcAft>
              <a:buSzPct val="80000"/>
              <a:buFont typeface="Zapf Dingbats" charset="2"/>
              <a:buChar char="l"/>
            </a:pPr>
            <a:endParaRPr lang="en-US" sz="1600" dirty="0">
              <a:latin typeface="Calibri" charset="0"/>
              <a:ea typeface="Calibri" charset="0"/>
              <a:cs typeface="Calibri" charset="0"/>
            </a:endParaRPr>
          </a:p>
          <a:p>
            <a:pPr marL="635000" lvl="2" indent="-234950">
              <a:spcBef>
                <a:spcPts val="0"/>
              </a:spcBef>
              <a:spcAft>
                <a:spcPts val="0"/>
              </a:spcAft>
              <a:buSzPct val="80000"/>
              <a:buFont typeface="Zapf Dingbats" charset="2"/>
              <a:buChar char="l"/>
            </a:pPr>
            <a:endParaRPr lang="en-US" sz="1600" dirty="0" smtClean="0">
              <a:latin typeface="Calibri" charset="0"/>
              <a:ea typeface="Calibri" charset="0"/>
              <a:cs typeface="Calibri" charset="0"/>
            </a:endParaRPr>
          </a:p>
        </p:txBody>
      </p:sp>
      <p:sp>
        <p:nvSpPr>
          <p:cNvPr id="7" name="Rectangle 5"/>
          <p:cNvSpPr>
            <a:spLocks noGrp="1" noChangeArrowheads="1"/>
          </p:cNvSpPr>
          <p:nvPr>
            <p:ph type="ftr" sz="quarter" idx="3"/>
          </p:nvPr>
        </p:nvSpPr>
        <p:spPr bwMode="auto">
          <a:xfrm>
            <a:off x="5962" y="6629400"/>
            <a:ext cx="60138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smtClean="0"/>
              <a:t>ICARUS Meeting, September 19, 2018</a:t>
            </a:r>
            <a:endParaRPr lang="en-GB" dirty="0"/>
          </a:p>
        </p:txBody>
      </p:sp>
    </p:spTree>
    <p:extLst>
      <p:ext uri="{BB962C8B-B14F-4D97-AF65-F5344CB8AC3E}">
        <p14:creationId xmlns:p14="http://schemas.microsoft.com/office/powerpoint/2010/main" val="119766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533400"/>
          </a:xfrm>
        </p:spPr>
        <p:txBody>
          <a:bodyPr/>
          <a:lstStyle/>
          <a:p>
            <a:pPr algn="l"/>
            <a:r>
              <a:rPr lang="en-GB" dirty="0" smtClean="0"/>
              <a:t> </a:t>
            </a:r>
            <a:r>
              <a:rPr lang="en-US" dirty="0" smtClean="0"/>
              <a:t>Detector commissioning</a:t>
            </a:r>
            <a:endParaRPr lang="en-US" dirty="0"/>
          </a:p>
        </p:txBody>
      </p:sp>
      <p:sp>
        <p:nvSpPr>
          <p:cNvPr id="3" name="Content Placeholder 2"/>
          <p:cNvSpPr>
            <a:spLocks noGrp="1"/>
          </p:cNvSpPr>
          <p:nvPr>
            <p:ph idx="1"/>
          </p:nvPr>
        </p:nvSpPr>
        <p:spPr>
          <a:xfrm>
            <a:off x="0" y="560882"/>
            <a:ext cx="9905999" cy="6324600"/>
          </a:xfrm>
        </p:spPr>
        <p:txBody>
          <a:bodyPr/>
          <a:lstStyle/>
          <a:p>
            <a:pPr marL="284163" indent="-284163">
              <a:lnSpc>
                <a:spcPts val="2400"/>
              </a:lnSpc>
              <a:spcBef>
                <a:spcPts val="0"/>
              </a:spcBef>
              <a:spcAft>
                <a:spcPts val="1200"/>
              </a:spcAft>
              <a:buSzPct val="100000"/>
              <a:buFont typeface="Wingdings" panose="05000000000000000000" pitchFamily="2" charset="2"/>
              <a:buChar char="l"/>
            </a:pPr>
            <a:r>
              <a:rPr lang="en-US" sz="2000" dirty="0" smtClean="0"/>
              <a:t>We are aiming to start the cold commissioning during April 2019. Pre-requisites are:</a:t>
            </a:r>
          </a:p>
          <a:p>
            <a:pPr marL="684213" lvl="1" indent="-284163">
              <a:lnSpc>
                <a:spcPts val="2400"/>
              </a:lnSpc>
              <a:spcBef>
                <a:spcPts val="0"/>
              </a:spcBef>
              <a:spcAft>
                <a:spcPts val="1200"/>
              </a:spcAft>
              <a:buSzPct val="100000"/>
              <a:buFont typeface="Wingdings" panose="05000000000000000000" pitchFamily="2" charset="2"/>
              <a:buChar char="l"/>
            </a:pPr>
            <a:r>
              <a:rPr lang="en-US" sz="2000" dirty="0" smtClean="0"/>
              <a:t>The completion of the pre-commissioning tasks.</a:t>
            </a:r>
          </a:p>
          <a:p>
            <a:pPr marL="684213" lvl="1" indent="-284163">
              <a:lnSpc>
                <a:spcPts val="2400"/>
              </a:lnSpc>
              <a:spcBef>
                <a:spcPts val="0"/>
              </a:spcBef>
              <a:spcAft>
                <a:spcPts val="1200"/>
              </a:spcAft>
              <a:buSzPct val="100000"/>
              <a:buFont typeface="Wingdings" panose="05000000000000000000" pitchFamily="2" charset="2"/>
              <a:buChar char="l"/>
            </a:pPr>
            <a:r>
              <a:rPr lang="en-US" sz="2000" dirty="0" smtClean="0"/>
              <a:t>The development of a detailed plan and organization for detector commissioning and data taking phases (TBD by end of 2018).</a:t>
            </a:r>
          </a:p>
          <a:p>
            <a:pPr marL="1084263" lvl="2" indent="-284163">
              <a:lnSpc>
                <a:spcPts val="2400"/>
              </a:lnSpc>
              <a:spcBef>
                <a:spcPts val="0"/>
              </a:spcBef>
              <a:spcAft>
                <a:spcPts val="1200"/>
              </a:spcAft>
              <a:buSzPct val="100000"/>
              <a:buFont typeface="Wingdings" panose="05000000000000000000" pitchFamily="2" charset="2"/>
              <a:buChar char="l"/>
            </a:pPr>
            <a:r>
              <a:rPr lang="en-US" sz="2000" dirty="0" smtClean="0"/>
              <a:t>Run coordination.</a:t>
            </a:r>
          </a:p>
          <a:p>
            <a:pPr marL="1084263" lvl="2" indent="-284163">
              <a:lnSpc>
                <a:spcPts val="2400"/>
              </a:lnSpc>
              <a:spcBef>
                <a:spcPts val="0"/>
              </a:spcBef>
              <a:spcAft>
                <a:spcPts val="1200"/>
              </a:spcAft>
              <a:buSzPct val="100000"/>
              <a:buFont typeface="Wingdings" panose="05000000000000000000" pitchFamily="2" charset="2"/>
              <a:buChar char="l"/>
            </a:pPr>
            <a:r>
              <a:rPr lang="en-US" sz="2000" dirty="0" smtClean="0"/>
              <a:t>Detector support and maintenance.</a:t>
            </a:r>
            <a:endParaRPr lang="en-US" sz="2000" dirty="0" smtClean="0"/>
          </a:p>
          <a:p>
            <a:pPr marL="684213" lvl="1" indent="-284163">
              <a:lnSpc>
                <a:spcPts val="2400"/>
              </a:lnSpc>
              <a:spcBef>
                <a:spcPts val="0"/>
              </a:spcBef>
              <a:spcAft>
                <a:spcPts val="1200"/>
              </a:spcAft>
              <a:buSzPct val="100000"/>
              <a:buFont typeface="Wingdings" panose="05000000000000000000" pitchFamily="2" charset="2"/>
              <a:buChar char="l"/>
            </a:pPr>
            <a:r>
              <a:rPr lang="en-US" sz="2000" dirty="0" smtClean="0"/>
              <a:t>The green light for the start of operation from the Fermilab Director (safety review passed).</a:t>
            </a:r>
            <a:endParaRPr lang="en-US" sz="2000" dirty="0"/>
          </a:p>
        </p:txBody>
      </p:sp>
      <p:sp>
        <p:nvSpPr>
          <p:cNvPr id="4" name="Footer Placeholder 3"/>
          <p:cNvSpPr>
            <a:spLocks noGrp="1"/>
          </p:cNvSpPr>
          <p:nvPr>
            <p:ph type="ftr" sz="quarter" idx="3"/>
          </p:nvPr>
        </p:nvSpPr>
        <p:spPr/>
        <p:txBody>
          <a:bodyPr/>
          <a:lstStyle/>
          <a:p>
            <a:pPr>
              <a:defRPr/>
            </a:pPr>
            <a:r>
              <a:rPr lang="en-US" smtClean="0"/>
              <a:t>ICARUS Meeting, September 19, 2018</a:t>
            </a:r>
            <a:endParaRPr lang="en-GB" dirty="0"/>
          </a:p>
        </p:txBody>
      </p:sp>
    </p:spTree>
    <p:extLst>
      <p:ext uri="{BB962C8B-B14F-4D97-AF65-F5344CB8AC3E}">
        <p14:creationId xmlns:p14="http://schemas.microsoft.com/office/powerpoint/2010/main" val="29210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533400"/>
          </a:xfrm>
        </p:spPr>
        <p:txBody>
          <a:bodyPr/>
          <a:lstStyle/>
          <a:p>
            <a:r>
              <a:rPr lang="en-GB" sz="3100" dirty="0"/>
              <a:t> </a:t>
            </a:r>
            <a:r>
              <a:rPr lang="en-GB" dirty="0"/>
              <a:t>Planning of ICARUS installation at FNAL</a:t>
            </a:r>
            <a:endParaRPr lang="en-US" dirty="0"/>
          </a:p>
        </p:txBody>
      </p:sp>
      <p:grpSp>
        <p:nvGrpSpPr>
          <p:cNvPr id="6" name="Group 5"/>
          <p:cNvGrpSpPr/>
          <p:nvPr/>
        </p:nvGrpSpPr>
        <p:grpSpPr>
          <a:xfrm>
            <a:off x="116538" y="829195"/>
            <a:ext cx="9865662" cy="5038205"/>
            <a:chOff x="126409" y="577800"/>
            <a:chExt cx="9197278" cy="3786362"/>
          </a:xfrm>
        </p:grpSpPr>
        <p:grpSp>
          <p:nvGrpSpPr>
            <p:cNvPr id="7" name="Group 6"/>
            <p:cNvGrpSpPr/>
            <p:nvPr/>
          </p:nvGrpSpPr>
          <p:grpSpPr>
            <a:xfrm>
              <a:off x="126409" y="577800"/>
              <a:ext cx="9197278" cy="3786362"/>
              <a:chOff x="126409" y="577800"/>
              <a:chExt cx="9197278" cy="3786362"/>
            </a:xfrm>
          </p:grpSpPr>
          <p:grpSp>
            <p:nvGrpSpPr>
              <p:cNvPr id="9" name="Group 8"/>
              <p:cNvGrpSpPr/>
              <p:nvPr/>
            </p:nvGrpSpPr>
            <p:grpSpPr>
              <a:xfrm>
                <a:off x="513099" y="1294810"/>
                <a:ext cx="8810588" cy="3069352"/>
                <a:chOff x="640706" y="1286168"/>
                <a:chExt cx="8810588" cy="3069352"/>
              </a:xfrm>
            </p:grpSpPr>
            <p:sp>
              <p:nvSpPr>
                <p:cNvPr id="34" name="TextBox 33">
                  <a:extLst>
                    <a:ext uri="{FF2B5EF4-FFF2-40B4-BE49-F238E27FC236}">
                      <a16:creationId xmlns:a16="http://schemas.microsoft.com/office/drawing/2014/main" xmlns="" id="{8569A175-0FA5-48CF-8C1F-00890575FA73}"/>
                    </a:ext>
                  </a:extLst>
                </p:cNvPr>
                <p:cNvSpPr txBox="1"/>
                <p:nvPr/>
              </p:nvSpPr>
              <p:spPr>
                <a:xfrm>
                  <a:off x="3396652" y="2697137"/>
                  <a:ext cx="2029438" cy="45578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Sides CRT Installation</a:t>
                  </a:r>
                </a:p>
              </p:txBody>
            </p:sp>
            <p:sp>
              <p:nvSpPr>
                <p:cNvPr id="35" name="TextBox 34">
                  <a:extLst>
                    <a:ext uri="{FF2B5EF4-FFF2-40B4-BE49-F238E27FC236}">
                      <a16:creationId xmlns:a16="http://schemas.microsoft.com/office/drawing/2014/main" xmlns="" id="{D469597B-CC10-49D1-A31C-9F6EA3235A85}"/>
                    </a:ext>
                  </a:extLst>
                </p:cNvPr>
                <p:cNvSpPr txBox="1"/>
                <p:nvPr/>
              </p:nvSpPr>
              <p:spPr>
                <a:xfrm>
                  <a:off x="7543786" y="3887308"/>
                  <a:ext cx="1907508" cy="46821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Overburden</a:t>
                  </a:r>
                  <a:r>
                    <a:rPr kumimoji="0" lang="en-US" sz="1400" b="1" i="0" u="none" strike="noStrike" kern="1200" cap="none" spc="0" normalizeH="0" noProof="0" dirty="0">
                      <a:ln>
                        <a:noFill/>
                      </a:ln>
                      <a:solidFill>
                        <a:srgbClr val="004C97"/>
                      </a:solidFill>
                      <a:effectLst/>
                      <a:uLnTx/>
                      <a:uFillTx/>
                      <a:latin typeface="Calibri" charset="0"/>
                      <a:cs typeface="Calibri" panose="020F0502020204030204" pitchFamily="34" charset="0"/>
                    </a:rPr>
                    <a:t>  </a:t>
                  </a: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Installation</a:t>
                  </a:r>
                </a:p>
              </p:txBody>
            </p:sp>
            <p:sp>
              <p:nvSpPr>
                <p:cNvPr id="36" name="TextBox 35">
                  <a:extLst>
                    <a:ext uri="{FF2B5EF4-FFF2-40B4-BE49-F238E27FC236}">
                      <a16:creationId xmlns:a16="http://schemas.microsoft.com/office/drawing/2014/main" xmlns="" id="{DF47F04C-E81F-4200-BCDD-D5DF78FDD0B4}"/>
                    </a:ext>
                  </a:extLst>
                </p:cNvPr>
                <p:cNvSpPr txBox="1"/>
                <p:nvPr/>
              </p:nvSpPr>
              <p:spPr>
                <a:xfrm>
                  <a:off x="5700233" y="2983470"/>
                  <a:ext cx="2815732" cy="45578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Cold Commissioning, LAr</a:t>
                  </a:r>
                  <a:r>
                    <a:rPr kumimoji="0" lang="en-US" sz="1400" b="1" i="0" u="none" strike="noStrike" kern="1200" cap="none" spc="0" normalizeH="0" noProof="0" dirty="0">
                      <a:ln>
                        <a:noFill/>
                      </a:ln>
                      <a:solidFill>
                        <a:srgbClr val="004C97"/>
                      </a:solidFill>
                      <a:effectLst/>
                      <a:uLnTx/>
                      <a:uFillTx/>
                      <a:latin typeface="Calibri" charset="0"/>
                      <a:cs typeface="Calibri" panose="020F0502020204030204" pitchFamily="34" charset="0"/>
                    </a:rPr>
                    <a:t> filling</a:t>
                  </a:r>
                  <a:endPar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endParaRPr>
                </a:p>
              </p:txBody>
            </p:sp>
            <p:sp>
              <p:nvSpPr>
                <p:cNvPr id="37" name="Right Arrow 47">
                  <a:extLst>
                    <a:ext uri="{FF2B5EF4-FFF2-40B4-BE49-F238E27FC236}">
                      <a16:creationId xmlns:a16="http://schemas.microsoft.com/office/drawing/2014/main" xmlns="" id="{29A9796A-EA08-44C3-B7CA-6CF5CD13C9E1}"/>
                    </a:ext>
                  </a:extLst>
                </p:cNvPr>
                <p:cNvSpPr/>
                <p:nvPr/>
              </p:nvSpPr>
              <p:spPr>
                <a:xfrm>
                  <a:off x="1688371" y="2091675"/>
                  <a:ext cx="1945986" cy="131195"/>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8" name="TextBox 37">
                  <a:extLst>
                    <a:ext uri="{FF2B5EF4-FFF2-40B4-BE49-F238E27FC236}">
                      <a16:creationId xmlns:a16="http://schemas.microsoft.com/office/drawing/2014/main" xmlns="" id="{29940924-3DA2-454E-9424-C35BAA654232}"/>
                    </a:ext>
                  </a:extLst>
                </p:cNvPr>
                <p:cNvSpPr txBox="1"/>
                <p:nvPr/>
              </p:nvSpPr>
              <p:spPr>
                <a:xfrm>
                  <a:off x="2134425" y="1770792"/>
                  <a:ext cx="3054615" cy="23130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Cold Shield completion, Warm Vessel roof  </a:t>
                  </a:r>
                </a:p>
              </p:txBody>
            </p:sp>
            <p:sp>
              <p:nvSpPr>
                <p:cNvPr id="39" name="Right Arrow 47">
                  <a:extLst>
                    <a:ext uri="{FF2B5EF4-FFF2-40B4-BE49-F238E27FC236}">
                      <a16:creationId xmlns:a16="http://schemas.microsoft.com/office/drawing/2014/main" xmlns="" id="{8E3A9AF5-2350-46F0-9B12-59ED2295803D}"/>
                    </a:ext>
                  </a:extLst>
                </p:cNvPr>
                <p:cNvSpPr/>
                <p:nvPr/>
              </p:nvSpPr>
              <p:spPr>
                <a:xfrm>
                  <a:off x="1353011" y="2408456"/>
                  <a:ext cx="3013497" cy="102358"/>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0" name="Right Arrow 47">
                  <a:extLst>
                    <a:ext uri="{FF2B5EF4-FFF2-40B4-BE49-F238E27FC236}">
                      <a16:creationId xmlns:a16="http://schemas.microsoft.com/office/drawing/2014/main" xmlns="" id="{375004FD-9ADB-4E85-97D5-25900676378A}"/>
                    </a:ext>
                  </a:extLst>
                </p:cNvPr>
                <p:cNvSpPr/>
                <p:nvPr/>
              </p:nvSpPr>
              <p:spPr>
                <a:xfrm>
                  <a:off x="1545988" y="2752056"/>
                  <a:ext cx="1805142" cy="105804"/>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1" name="Right Arrow 47">
                  <a:extLst>
                    <a:ext uri="{FF2B5EF4-FFF2-40B4-BE49-F238E27FC236}">
                      <a16:creationId xmlns:a16="http://schemas.microsoft.com/office/drawing/2014/main" xmlns="" id="{BDED248A-277E-49D2-B279-A7A97B452165}"/>
                    </a:ext>
                  </a:extLst>
                </p:cNvPr>
                <p:cNvSpPr/>
                <p:nvPr/>
              </p:nvSpPr>
              <p:spPr>
                <a:xfrm>
                  <a:off x="4085634" y="3022516"/>
                  <a:ext cx="1553690" cy="130406"/>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2" name="Right Arrow 47">
                  <a:extLst>
                    <a:ext uri="{FF2B5EF4-FFF2-40B4-BE49-F238E27FC236}">
                      <a16:creationId xmlns:a16="http://schemas.microsoft.com/office/drawing/2014/main" xmlns="" id="{D9C07474-F0BB-4CE2-8E46-7D24E3F38908}"/>
                    </a:ext>
                  </a:extLst>
                </p:cNvPr>
                <p:cNvSpPr/>
                <p:nvPr/>
              </p:nvSpPr>
              <p:spPr>
                <a:xfrm>
                  <a:off x="7107054" y="3901474"/>
                  <a:ext cx="434842" cy="167714"/>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3" name="TextBox 42">
                  <a:extLst>
                    <a:ext uri="{FF2B5EF4-FFF2-40B4-BE49-F238E27FC236}">
                      <a16:creationId xmlns:a16="http://schemas.microsoft.com/office/drawing/2014/main" xmlns="" id="{88303B0C-EEBD-4F68-9460-1D4C3426BE5F}"/>
                    </a:ext>
                  </a:extLst>
                </p:cNvPr>
                <p:cNvSpPr txBox="1"/>
                <p:nvPr/>
              </p:nvSpPr>
              <p:spPr>
                <a:xfrm>
                  <a:off x="923691" y="1286168"/>
                  <a:ext cx="2295498" cy="45578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Vessels Rigged into Building</a:t>
                  </a:r>
                </a:p>
              </p:txBody>
            </p:sp>
            <p:sp>
              <p:nvSpPr>
                <p:cNvPr id="44" name="5-Point Star 34">
                  <a:extLst>
                    <a:ext uri="{FF2B5EF4-FFF2-40B4-BE49-F238E27FC236}">
                      <a16:creationId xmlns:a16="http://schemas.microsoft.com/office/drawing/2014/main" xmlns="" id="{DBD63657-CE81-4584-ABE0-0D1FC8AB96B4}"/>
                    </a:ext>
                  </a:extLst>
                </p:cNvPr>
                <p:cNvSpPr>
                  <a:spLocks noChangeAspect="1"/>
                </p:cNvSpPr>
                <p:nvPr/>
              </p:nvSpPr>
              <p:spPr>
                <a:xfrm>
                  <a:off x="640706" y="1382285"/>
                  <a:ext cx="428155" cy="308787"/>
                </a:xfrm>
                <a:prstGeom prst="star5">
                  <a:avLst/>
                </a:prstGeom>
                <a:solidFill>
                  <a:schemeClr val="accent2">
                    <a:lumMod val="60000"/>
                    <a:lumOff val="40000"/>
                  </a:schemeClr>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5" name="Right Arrow 47">
                  <a:extLst>
                    <a:ext uri="{FF2B5EF4-FFF2-40B4-BE49-F238E27FC236}">
                      <a16:creationId xmlns:a16="http://schemas.microsoft.com/office/drawing/2014/main" xmlns="" id="{CB02973D-3582-42A4-9BBF-AB15F929DCB6}"/>
                    </a:ext>
                  </a:extLst>
                </p:cNvPr>
                <p:cNvSpPr/>
                <p:nvPr/>
              </p:nvSpPr>
              <p:spPr>
                <a:xfrm>
                  <a:off x="1254212" y="1828938"/>
                  <a:ext cx="684237" cy="116154"/>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6" name="TextBox 45">
                  <a:extLst>
                    <a:ext uri="{FF2B5EF4-FFF2-40B4-BE49-F238E27FC236}">
                      <a16:creationId xmlns:a16="http://schemas.microsoft.com/office/drawing/2014/main" xmlns="" id="{737CF5D7-C818-4234-BF46-10653B8FEC75}"/>
                    </a:ext>
                  </a:extLst>
                </p:cNvPr>
                <p:cNvSpPr txBox="1"/>
                <p:nvPr/>
              </p:nvSpPr>
              <p:spPr>
                <a:xfrm>
                  <a:off x="3683857" y="1999858"/>
                  <a:ext cx="2317515" cy="45578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400" b="1" dirty="0">
                      <a:solidFill>
                        <a:srgbClr val="004C97"/>
                      </a:solidFill>
                      <a:latin typeface="Calibri" panose="020F0502020204030204" pitchFamily="34" charset="0"/>
                      <a:cs typeface="Calibri" panose="020F0502020204030204" pitchFamily="34" charset="0"/>
                    </a:rPr>
                    <a:t>Cr</a:t>
                  </a:r>
                  <a:r>
                    <a:rPr kumimoji="0" lang="en-US" sz="1400" b="1" i="0" u="none" strike="noStrike" kern="1200" cap="none" spc="0" normalizeH="0" baseline="0" noProof="0" dirty="0" err="1">
                      <a:ln>
                        <a:noFill/>
                      </a:ln>
                      <a:solidFill>
                        <a:srgbClr val="004C97"/>
                      </a:solidFill>
                      <a:effectLst/>
                      <a:uLnTx/>
                      <a:uFillTx/>
                      <a:latin typeface="Calibri" panose="020F0502020204030204" pitchFamily="34" charset="0"/>
                      <a:cs typeface="Calibri" panose="020F0502020204030204" pitchFamily="34" charset="0"/>
                    </a:rPr>
                    <a:t>yogenics</a:t>
                  </a:r>
                  <a:r>
                    <a:rPr kumimoji="0" lang="en-US" sz="1400" b="1" i="0" u="none" strike="noStrike" kern="1200" cap="none" spc="0" normalizeH="0" baseline="0" noProof="0" dirty="0">
                      <a:ln>
                        <a:noFill/>
                      </a:ln>
                      <a:solidFill>
                        <a:srgbClr val="004C97"/>
                      </a:solidFill>
                      <a:effectLst/>
                      <a:uLnTx/>
                      <a:uFillTx/>
                      <a:latin typeface="Calibri" panose="020F0502020204030204" pitchFamily="34" charset="0"/>
                      <a:cs typeface="Calibri" panose="020F0502020204030204" pitchFamily="34" charset="0"/>
                    </a:rPr>
                    <a:t> installation</a:t>
                  </a:r>
                </a:p>
              </p:txBody>
            </p:sp>
            <p:sp>
              <p:nvSpPr>
                <p:cNvPr id="47" name="TextBox 46">
                  <a:extLst>
                    <a:ext uri="{FF2B5EF4-FFF2-40B4-BE49-F238E27FC236}">
                      <a16:creationId xmlns:a16="http://schemas.microsoft.com/office/drawing/2014/main" xmlns="" id="{DB3CC2D0-E075-4891-A41E-290F939AE912}"/>
                    </a:ext>
                  </a:extLst>
                </p:cNvPr>
                <p:cNvSpPr txBox="1"/>
                <p:nvPr/>
              </p:nvSpPr>
              <p:spPr>
                <a:xfrm>
                  <a:off x="7388753" y="3343437"/>
                  <a:ext cx="1707352" cy="668484"/>
                </a:xfrm>
                <a:prstGeom prst="rect">
                  <a:avLst/>
                </a:prstGeom>
                <a:noFill/>
              </p:spPr>
              <p:txBody>
                <a:bodyPr wrap="square" rtlCol="0">
                  <a:spAutoFit/>
                </a:bodyPr>
                <a:lstStyle/>
                <a:p>
                  <a:pPr marL="0" marR="0" lvl="0" indent="0" algn="l" defTabSz="457200" rtl="0" eaLnBrk="1" fontAlgn="base" latinLnBrk="0" hangingPunct="1">
                    <a:lnSpc>
                      <a:spcPts val="14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Top CRT </a:t>
                  </a:r>
                  <a:r>
                    <a:rPr lang="en-US" sz="1400" b="1" i="0" dirty="0" err="1">
                      <a:solidFill>
                        <a:srgbClr val="004C97"/>
                      </a:solidFill>
                      <a:latin typeface="Calibri" charset="0"/>
                      <a:cs typeface="Calibri" panose="020F0502020204030204" pitchFamily="34" charset="0"/>
                    </a:rPr>
                    <a:t>i</a:t>
                  </a:r>
                  <a:r>
                    <a:rPr kumimoji="0" lang="en-US" sz="1400" b="1" i="0" u="none" strike="noStrike" kern="1200" cap="none" spc="0" normalizeH="0" baseline="0" noProof="0" dirty="0" err="1">
                      <a:ln>
                        <a:noFill/>
                      </a:ln>
                      <a:solidFill>
                        <a:srgbClr val="004C97"/>
                      </a:solidFill>
                      <a:effectLst/>
                      <a:uLnTx/>
                      <a:uFillTx/>
                      <a:latin typeface="Calibri" charset="0"/>
                      <a:cs typeface="Calibri" panose="020F0502020204030204" pitchFamily="34" charset="0"/>
                    </a:rPr>
                    <a:t>nstallation</a:t>
                  </a:r>
                  <a:r>
                    <a:rPr lang="en-US" sz="1400" b="1" i="0" dirty="0">
                      <a:solidFill>
                        <a:srgbClr val="004C97"/>
                      </a:solidFill>
                      <a:latin typeface="Calibri" charset="0"/>
                      <a:cs typeface="Calibri" panose="020F0502020204030204" pitchFamily="34" charset="0"/>
                    </a:rPr>
                    <a:t>,</a:t>
                  </a:r>
                  <a:r>
                    <a:rPr kumimoji="0" lang="en-US" sz="1400" b="1" i="0" u="none" strike="noStrike" kern="1200" cap="none" spc="0" normalizeH="0" noProof="0" dirty="0">
                      <a:ln>
                        <a:noFill/>
                      </a:ln>
                      <a:solidFill>
                        <a:srgbClr val="004C97"/>
                      </a:solidFill>
                      <a:effectLst/>
                      <a:uLnTx/>
                      <a:uFillTx/>
                      <a:latin typeface="Calibri" charset="0"/>
                      <a:cs typeface="Calibri" panose="020F0502020204030204" pitchFamily="34" charset="0"/>
                    </a:rPr>
                    <a:t> </a:t>
                  </a: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  CRT commissioning</a:t>
                  </a:r>
                </a:p>
              </p:txBody>
            </p:sp>
            <p:sp>
              <p:nvSpPr>
                <p:cNvPr id="48" name="Right Arrow 47">
                  <a:extLst>
                    <a:ext uri="{FF2B5EF4-FFF2-40B4-BE49-F238E27FC236}">
                      <a16:creationId xmlns:a16="http://schemas.microsoft.com/office/drawing/2014/main" xmlns="" id="{192E6077-092A-456C-BB6B-2CE2DA126752}"/>
                    </a:ext>
                  </a:extLst>
                </p:cNvPr>
                <p:cNvSpPr/>
                <p:nvPr/>
              </p:nvSpPr>
              <p:spPr>
                <a:xfrm>
                  <a:off x="5729744" y="3461932"/>
                  <a:ext cx="1590423" cy="149122"/>
                </a:xfrm>
                <a:prstGeom prst="rightArrow">
                  <a:avLst/>
                </a:prstGeom>
                <a:solidFill>
                  <a:srgbClr val="0064C8"/>
                </a:solidFill>
                <a:ln>
                  <a:solidFill>
                    <a:srgbClr val="0064C8"/>
                  </a:solidFill>
                </a:ln>
                <a:effectLst>
                  <a:outerShdw blurRad="63500" dist="50800" dir="5400000" algn="t" rotWithShape="0">
                    <a:srgbClr val="8BA2B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0" name="Group 9"/>
              <p:cNvGrpSpPr/>
              <p:nvPr/>
            </p:nvGrpSpPr>
            <p:grpSpPr>
              <a:xfrm>
                <a:off x="126409" y="577800"/>
                <a:ext cx="8891181" cy="1013451"/>
                <a:chOff x="126409" y="59787"/>
                <a:chExt cx="8891181" cy="1561971"/>
              </a:xfrm>
            </p:grpSpPr>
            <p:grpSp>
              <p:nvGrpSpPr>
                <p:cNvPr id="11" name="Group 10"/>
                <p:cNvGrpSpPr/>
                <p:nvPr/>
              </p:nvGrpSpPr>
              <p:grpSpPr>
                <a:xfrm>
                  <a:off x="126409" y="59787"/>
                  <a:ext cx="8891181" cy="1561971"/>
                  <a:chOff x="126409" y="356603"/>
                  <a:chExt cx="8891181" cy="1561971"/>
                </a:xfrm>
              </p:grpSpPr>
              <p:sp>
                <p:nvSpPr>
                  <p:cNvPr id="14" name="Notched Right Arrow 13">
                    <a:extLst>
                      <a:ext uri="{FF2B5EF4-FFF2-40B4-BE49-F238E27FC236}">
                        <a16:creationId xmlns:a16="http://schemas.microsoft.com/office/drawing/2014/main" xmlns="" id="{0B830C2A-A3AE-4DDA-9DC8-512946B62455}"/>
                      </a:ext>
                    </a:extLst>
                  </p:cNvPr>
                  <p:cNvSpPr/>
                  <p:nvPr/>
                </p:nvSpPr>
                <p:spPr>
                  <a:xfrm>
                    <a:off x="126409" y="871775"/>
                    <a:ext cx="8891181" cy="842678"/>
                  </a:xfrm>
                  <a:prstGeom prst="notchedRight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xmlns="" id="{CAA0E2B2-41F0-49A0-BB1A-F0035FD39F50}"/>
                      </a:ext>
                    </a:extLst>
                  </p:cNvPr>
                  <p:cNvCxnSpPr>
                    <a:cxnSpLocks/>
                  </p:cNvCxnSpPr>
                  <p:nvPr/>
                </p:nvCxnSpPr>
                <p:spPr>
                  <a:xfrm>
                    <a:off x="2755381" y="1091956"/>
                    <a:ext cx="0" cy="432293"/>
                  </a:xfrm>
                  <a:prstGeom prst="line">
                    <a:avLst/>
                  </a:prstGeom>
                  <a:ln w="381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6167445-B64E-44ED-8E73-4963B3C76BBF}"/>
                      </a:ext>
                    </a:extLst>
                  </p:cNvPr>
                  <p:cNvCxnSpPr>
                    <a:cxnSpLocks/>
                  </p:cNvCxnSpPr>
                  <p:nvPr/>
                </p:nvCxnSpPr>
                <p:spPr>
                  <a:xfrm>
                    <a:off x="6023766" y="1123741"/>
                    <a:ext cx="0" cy="4005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26EE54C-5486-46F5-8A68-13B76DBD6BEC}"/>
                      </a:ext>
                    </a:extLst>
                  </p:cNvPr>
                  <p:cNvCxnSpPr>
                    <a:cxnSpLocks/>
                  </p:cNvCxnSpPr>
                  <p:nvPr/>
                </p:nvCxnSpPr>
                <p:spPr>
                  <a:xfrm>
                    <a:off x="3856933" y="1042223"/>
                    <a:ext cx="0" cy="36933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75AF202-08F6-4E9B-8C15-D6E0BC0DA425}"/>
                      </a:ext>
                    </a:extLst>
                  </p:cNvPr>
                  <p:cNvCxnSpPr>
                    <a:cxnSpLocks/>
                  </p:cNvCxnSpPr>
                  <p:nvPr/>
                </p:nvCxnSpPr>
                <p:spPr>
                  <a:xfrm>
                    <a:off x="7117673" y="1111041"/>
                    <a:ext cx="0" cy="413208"/>
                  </a:xfrm>
                  <a:prstGeom prst="line">
                    <a:avLst/>
                  </a:prstGeom>
                  <a:ln w="381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C9987E2-405D-4848-9BAC-782B1E2679C9}"/>
                      </a:ext>
                    </a:extLst>
                  </p:cNvPr>
                  <p:cNvCxnSpPr>
                    <a:cxnSpLocks/>
                  </p:cNvCxnSpPr>
                  <p:nvPr/>
                </p:nvCxnSpPr>
                <p:spPr>
                  <a:xfrm>
                    <a:off x="4934534" y="1121255"/>
                    <a:ext cx="0" cy="4029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FD203895-DBA6-41EE-9DD7-0EAEBCA36EFF}"/>
                      </a:ext>
                    </a:extLst>
                  </p:cNvPr>
                  <p:cNvCxnSpPr>
                    <a:cxnSpLocks/>
                  </p:cNvCxnSpPr>
                  <p:nvPr/>
                </p:nvCxnSpPr>
                <p:spPr>
                  <a:xfrm>
                    <a:off x="8202919" y="1185550"/>
                    <a:ext cx="0" cy="35632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17">
                    <a:extLst>
                      <a:ext uri="{FF2B5EF4-FFF2-40B4-BE49-F238E27FC236}">
                        <a16:creationId xmlns:a16="http://schemas.microsoft.com/office/drawing/2014/main" xmlns="" id="{BFEA4ED8-A25D-4824-8D6D-C0257E2D7671}"/>
                      </a:ext>
                    </a:extLst>
                  </p:cNvPr>
                  <p:cNvSpPr txBox="1"/>
                  <p:nvPr/>
                </p:nvSpPr>
                <p:spPr>
                  <a:xfrm>
                    <a:off x="980859" y="363517"/>
                    <a:ext cx="1219200" cy="842974"/>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CY 2018</a:t>
                    </a:r>
                  </a:p>
                </p:txBody>
              </p:sp>
              <p:sp>
                <p:nvSpPr>
                  <p:cNvPr id="22" name="TextBox 18">
                    <a:extLst>
                      <a:ext uri="{FF2B5EF4-FFF2-40B4-BE49-F238E27FC236}">
                        <a16:creationId xmlns:a16="http://schemas.microsoft.com/office/drawing/2014/main" xmlns="" id="{0BF64F7B-9E9F-4536-BD26-1EE51C5150B4}"/>
                      </a:ext>
                    </a:extLst>
                  </p:cNvPr>
                  <p:cNvSpPr txBox="1"/>
                  <p:nvPr/>
                </p:nvSpPr>
                <p:spPr>
                  <a:xfrm>
                    <a:off x="4056429" y="362853"/>
                    <a:ext cx="1219200" cy="842972"/>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CY 2019</a:t>
                    </a:r>
                  </a:p>
                </p:txBody>
              </p:sp>
              <p:sp>
                <p:nvSpPr>
                  <p:cNvPr id="23" name="TextBox 19">
                    <a:extLst>
                      <a:ext uri="{FF2B5EF4-FFF2-40B4-BE49-F238E27FC236}">
                        <a16:creationId xmlns:a16="http://schemas.microsoft.com/office/drawing/2014/main" xmlns="" id="{FEBEC929-4173-426B-A294-62908A706C67}"/>
                      </a:ext>
                    </a:extLst>
                  </p:cNvPr>
                  <p:cNvSpPr txBox="1"/>
                  <p:nvPr/>
                </p:nvSpPr>
                <p:spPr>
                  <a:xfrm>
                    <a:off x="7268146" y="356603"/>
                    <a:ext cx="1219200" cy="842974"/>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CY 2020</a:t>
                    </a:r>
                  </a:p>
                </p:txBody>
              </p:sp>
              <p:sp>
                <p:nvSpPr>
                  <p:cNvPr id="24" name="TextBox 20">
                    <a:extLst>
                      <a:ext uri="{FF2B5EF4-FFF2-40B4-BE49-F238E27FC236}">
                        <a16:creationId xmlns:a16="http://schemas.microsoft.com/office/drawing/2014/main" xmlns="" id="{907A2638-80F9-4E61-AC60-BE2A508724FD}"/>
                      </a:ext>
                    </a:extLst>
                  </p:cNvPr>
                  <p:cNvSpPr txBox="1"/>
                  <p:nvPr/>
                </p:nvSpPr>
                <p:spPr>
                  <a:xfrm>
                    <a:off x="642332" y="1079221"/>
                    <a:ext cx="685800" cy="772726"/>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Q3</a:t>
                    </a:r>
                  </a:p>
                </p:txBody>
              </p:sp>
              <p:sp>
                <p:nvSpPr>
                  <p:cNvPr id="25" name="TextBox 21">
                    <a:extLst>
                      <a:ext uri="{FF2B5EF4-FFF2-40B4-BE49-F238E27FC236}">
                        <a16:creationId xmlns:a16="http://schemas.microsoft.com/office/drawing/2014/main" xmlns="" id="{CE767812-539A-4D13-BF4B-9B411E93B6A0}"/>
                      </a:ext>
                    </a:extLst>
                  </p:cNvPr>
                  <p:cNvSpPr txBox="1"/>
                  <p:nvPr/>
                </p:nvSpPr>
                <p:spPr>
                  <a:xfrm>
                    <a:off x="1793852" y="1057592"/>
                    <a:ext cx="685800" cy="772723"/>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Q4</a:t>
                    </a:r>
                  </a:p>
                </p:txBody>
              </p:sp>
              <p:sp>
                <p:nvSpPr>
                  <p:cNvPr id="26" name="TextBox 22">
                    <a:extLst>
                      <a:ext uri="{FF2B5EF4-FFF2-40B4-BE49-F238E27FC236}">
                        <a16:creationId xmlns:a16="http://schemas.microsoft.com/office/drawing/2014/main" xmlns="" id="{AF8865F6-204C-4DE0-8520-E91B2EAD22CE}"/>
                      </a:ext>
                    </a:extLst>
                  </p:cNvPr>
                  <p:cNvSpPr txBox="1"/>
                  <p:nvPr/>
                </p:nvSpPr>
                <p:spPr>
                  <a:xfrm>
                    <a:off x="2802473" y="1057591"/>
                    <a:ext cx="685800" cy="772725"/>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Q1</a:t>
                    </a:r>
                  </a:p>
                </p:txBody>
              </p:sp>
              <p:sp>
                <p:nvSpPr>
                  <p:cNvPr id="27" name="TextBox 23">
                    <a:extLst>
                      <a:ext uri="{FF2B5EF4-FFF2-40B4-BE49-F238E27FC236}">
                        <a16:creationId xmlns:a16="http://schemas.microsoft.com/office/drawing/2014/main" xmlns="" id="{889D6305-86F4-48AA-9CAC-A4C93DD83921}"/>
                      </a:ext>
                    </a:extLst>
                  </p:cNvPr>
                  <p:cNvSpPr txBox="1"/>
                  <p:nvPr/>
                </p:nvSpPr>
                <p:spPr>
                  <a:xfrm>
                    <a:off x="3918192" y="1057591"/>
                    <a:ext cx="685800" cy="772721"/>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Q2</a:t>
                    </a:r>
                  </a:p>
                </p:txBody>
              </p:sp>
              <p:sp>
                <p:nvSpPr>
                  <p:cNvPr id="28" name="TextBox 24">
                    <a:extLst>
                      <a:ext uri="{FF2B5EF4-FFF2-40B4-BE49-F238E27FC236}">
                        <a16:creationId xmlns:a16="http://schemas.microsoft.com/office/drawing/2014/main" xmlns="" id="{54585E3E-755B-4C9D-B3EA-2BA8E824CB14}"/>
                      </a:ext>
                    </a:extLst>
                  </p:cNvPr>
                  <p:cNvSpPr txBox="1"/>
                  <p:nvPr/>
                </p:nvSpPr>
                <p:spPr>
                  <a:xfrm>
                    <a:off x="4991924" y="1079224"/>
                    <a:ext cx="685800" cy="772722"/>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Q3</a:t>
                    </a:r>
                  </a:p>
                </p:txBody>
              </p:sp>
              <p:sp>
                <p:nvSpPr>
                  <p:cNvPr id="29" name="TextBox 26">
                    <a:extLst>
                      <a:ext uri="{FF2B5EF4-FFF2-40B4-BE49-F238E27FC236}">
                        <a16:creationId xmlns:a16="http://schemas.microsoft.com/office/drawing/2014/main" xmlns="" id="{DF4993A7-1402-4ECC-AD1B-788D993B4813}"/>
                      </a:ext>
                    </a:extLst>
                  </p:cNvPr>
                  <p:cNvSpPr txBox="1"/>
                  <p:nvPr/>
                </p:nvSpPr>
                <p:spPr>
                  <a:xfrm>
                    <a:off x="7268146" y="1145852"/>
                    <a:ext cx="685800" cy="772722"/>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Q1</a:t>
                    </a:r>
                  </a:p>
                </p:txBody>
              </p:sp>
              <p:sp>
                <p:nvSpPr>
                  <p:cNvPr id="30" name="TextBox 28">
                    <a:extLst>
                      <a:ext uri="{FF2B5EF4-FFF2-40B4-BE49-F238E27FC236}">
                        <a16:creationId xmlns:a16="http://schemas.microsoft.com/office/drawing/2014/main" xmlns="" id="{1B1F7A1F-E3AF-48F2-84D1-A286D138382A}"/>
                      </a:ext>
                    </a:extLst>
                  </p:cNvPr>
                  <p:cNvSpPr txBox="1"/>
                  <p:nvPr/>
                </p:nvSpPr>
                <p:spPr>
                  <a:xfrm>
                    <a:off x="6127068" y="1079225"/>
                    <a:ext cx="685800" cy="772721"/>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Calibri" charset="0"/>
                        <a:cs typeface="Calibri" panose="020F0502020204030204" pitchFamily="34" charset="0"/>
                      </a:rPr>
                      <a:t>Q4</a:t>
                    </a:r>
                  </a:p>
                </p:txBody>
              </p:sp>
              <p:sp>
                <p:nvSpPr>
                  <p:cNvPr id="31" name="5-Point Star 30">
                    <a:extLst>
                      <a:ext uri="{FF2B5EF4-FFF2-40B4-BE49-F238E27FC236}">
                        <a16:creationId xmlns:a16="http://schemas.microsoft.com/office/drawing/2014/main" xmlns="" id="{BCC3E6D2-B2D0-4A9B-B9AD-C91C4D4FD39B}"/>
                      </a:ext>
                    </a:extLst>
                  </p:cNvPr>
                  <p:cNvSpPr>
                    <a:spLocks noChangeAspect="1"/>
                  </p:cNvSpPr>
                  <p:nvPr/>
                </p:nvSpPr>
                <p:spPr>
                  <a:xfrm>
                    <a:off x="353455" y="901184"/>
                    <a:ext cx="445724" cy="582618"/>
                  </a:xfrm>
                  <a:prstGeom prst="star5">
                    <a:avLst/>
                  </a:prstGeom>
                  <a:solidFill>
                    <a:srgbClr val="FFFF00"/>
                  </a:solidFill>
                  <a:ln/>
                </p:spPr>
                <p:style>
                  <a:lnRef idx="1">
                    <a:schemeClr val="accent6"/>
                  </a:lnRef>
                  <a:fillRef idx="3">
                    <a:schemeClr val="accent6"/>
                  </a:fillRef>
                  <a:effectRef idx="2">
                    <a:schemeClr val="accent6"/>
                  </a:effectRef>
                  <a:fontRef idx="minor">
                    <a:schemeClr val="lt1"/>
                  </a:fontRef>
                </p:style>
                <p:txBody>
                  <a:bodyP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12" name="Straight Connector 11">
                  <a:extLst>
                    <a:ext uri="{FF2B5EF4-FFF2-40B4-BE49-F238E27FC236}">
                      <a16:creationId xmlns:a16="http://schemas.microsoft.com/office/drawing/2014/main" xmlns="" id="{B26EE54C-5486-46F5-8A68-13B76DBD6BEC}"/>
                    </a:ext>
                  </a:extLst>
                </p:cNvPr>
                <p:cNvCxnSpPr>
                  <a:cxnSpLocks/>
                </p:cNvCxnSpPr>
                <p:nvPr/>
              </p:nvCxnSpPr>
              <p:spPr>
                <a:xfrm>
                  <a:off x="1588783" y="842205"/>
                  <a:ext cx="0" cy="36933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26EE54C-5486-46F5-8A68-13B76DBD6BEC}"/>
                    </a:ext>
                  </a:extLst>
                </p:cNvPr>
                <p:cNvCxnSpPr>
                  <a:cxnSpLocks/>
                </p:cNvCxnSpPr>
                <p:nvPr/>
              </p:nvCxnSpPr>
              <p:spPr>
                <a:xfrm>
                  <a:off x="524168" y="817652"/>
                  <a:ext cx="0" cy="36933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8" name="TextBox 7">
              <a:extLst>
                <a:ext uri="{FF2B5EF4-FFF2-40B4-BE49-F238E27FC236}">
                  <a16:creationId xmlns:a16="http://schemas.microsoft.com/office/drawing/2014/main" xmlns="" id="{15CBD29A-92E2-449F-AF4A-6585FB66A016}"/>
                </a:ext>
              </a:extLst>
            </p:cNvPr>
            <p:cNvSpPr txBox="1"/>
            <p:nvPr/>
          </p:nvSpPr>
          <p:spPr>
            <a:xfrm>
              <a:off x="4314274" y="2352100"/>
              <a:ext cx="4299038" cy="45578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400" b="1" dirty="0">
                  <a:solidFill>
                    <a:srgbClr val="004C97"/>
                  </a:solidFill>
                  <a:latin typeface="Calibri" charset="0"/>
                  <a:cs typeface="Calibri" panose="020F0502020204030204" pitchFamily="34" charset="0"/>
                </a:rPr>
                <a:t>T600</a:t>
              </a:r>
              <a:r>
                <a:rPr kumimoji="0" lang="en-US" sz="1400" b="1" i="0" u="none" strike="noStrike" kern="1200" cap="none" spc="0" normalizeH="0" baseline="0" noProof="0" dirty="0">
                  <a:ln>
                    <a:noFill/>
                  </a:ln>
                  <a:solidFill>
                    <a:srgbClr val="004C97"/>
                  </a:solidFill>
                  <a:effectLst/>
                  <a:uLnTx/>
                  <a:uFillTx/>
                  <a:latin typeface="Calibri" charset="0"/>
                  <a:cs typeface="Calibri" panose="020F0502020204030204" pitchFamily="34" charset="0"/>
                </a:rPr>
                <a:t> readout installation &amp; pre-commissioning</a:t>
              </a:r>
            </a:p>
          </p:txBody>
        </p:sp>
      </p:grpSp>
      <p:sp>
        <p:nvSpPr>
          <p:cNvPr id="49" name="TextBox 48">
            <a:extLst>
              <a:ext uri="{FF2B5EF4-FFF2-40B4-BE49-F238E27FC236}">
                <a16:creationId xmlns:a16="http://schemas.microsoft.com/office/drawing/2014/main" xmlns="" id="{DF47F04C-E81F-4200-BCDD-D5DF78FDD0B4}"/>
              </a:ext>
            </a:extLst>
          </p:cNvPr>
          <p:cNvSpPr txBox="1"/>
          <p:nvPr/>
        </p:nvSpPr>
        <p:spPr>
          <a:xfrm>
            <a:off x="7736532" y="1947446"/>
            <a:ext cx="1788458" cy="33855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b="1" dirty="0">
                <a:solidFill>
                  <a:srgbClr val="004C97"/>
                </a:solidFill>
                <a:latin typeface="Calibri" charset="0"/>
                <a:cs typeface="Calibri" panose="020F0502020204030204" pitchFamily="34" charset="0"/>
              </a:rPr>
              <a:t>FNAL planning</a:t>
            </a:r>
            <a:endParaRPr kumimoji="0" lang="en-US" b="1" i="0" u="none" strike="noStrike" kern="1200" cap="none" spc="0" normalizeH="0" baseline="0" noProof="0" dirty="0">
              <a:ln>
                <a:noFill/>
              </a:ln>
              <a:solidFill>
                <a:srgbClr val="004C97"/>
              </a:solidFill>
              <a:effectLst/>
              <a:uLnTx/>
              <a:uFillTx/>
              <a:latin typeface="Calibri" charset="0"/>
              <a:cs typeface="Calibri" panose="020F0502020204030204" pitchFamily="34" charset="0"/>
            </a:endParaRPr>
          </a:p>
        </p:txBody>
      </p:sp>
      <p:sp>
        <p:nvSpPr>
          <p:cNvPr id="3" name="Footer Placeholder 2"/>
          <p:cNvSpPr>
            <a:spLocks noGrp="1"/>
          </p:cNvSpPr>
          <p:nvPr>
            <p:ph type="ftr" sz="quarter" idx="3"/>
          </p:nvPr>
        </p:nvSpPr>
        <p:spPr/>
        <p:txBody>
          <a:bodyPr/>
          <a:lstStyle/>
          <a:p>
            <a:pPr>
              <a:defRPr/>
            </a:pPr>
            <a:r>
              <a:rPr lang="en-US" smtClean="0"/>
              <a:t>ICARUS Meeting, September 19, 2018</a:t>
            </a:r>
            <a:endParaRPr lang="en-GB" dirty="0"/>
          </a:p>
        </p:txBody>
      </p:sp>
      <p:sp>
        <p:nvSpPr>
          <p:cNvPr id="4" name="TextBox 3"/>
          <p:cNvSpPr txBox="1"/>
          <p:nvPr/>
        </p:nvSpPr>
        <p:spPr>
          <a:xfrm rot="20472917">
            <a:off x="96052" y="3861918"/>
            <a:ext cx="9528571" cy="584775"/>
          </a:xfrm>
          <a:prstGeom prst="rect">
            <a:avLst/>
          </a:prstGeom>
          <a:noFill/>
        </p:spPr>
        <p:txBody>
          <a:bodyPr wrap="none" rtlCol="0">
            <a:spAutoFit/>
          </a:bodyPr>
          <a:lstStyle/>
          <a:p>
            <a:r>
              <a:rPr lang="en-US" sz="3200" dirty="0" smtClean="0">
                <a:solidFill>
                  <a:schemeClr val="bg2">
                    <a:lumMod val="60000"/>
                    <a:lumOff val="40000"/>
                  </a:schemeClr>
                </a:solidFill>
              </a:rPr>
              <a:t>Overall plan currently </a:t>
            </a:r>
            <a:r>
              <a:rPr lang="en-US" sz="3200" smtClean="0">
                <a:solidFill>
                  <a:schemeClr val="bg2">
                    <a:lumMod val="60000"/>
                    <a:lumOff val="40000"/>
                  </a:schemeClr>
                </a:solidFill>
              </a:rPr>
              <a:t>being updated (shortened)</a:t>
            </a:r>
            <a:endParaRPr lang="en-US" sz="3200">
              <a:solidFill>
                <a:schemeClr val="bg2">
                  <a:lumMod val="60000"/>
                  <a:lumOff val="40000"/>
                </a:schemeClr>
              </a:solidFill>
            </a:endParaRPr>
          </a:p>
        </p:txBody>
      </p:sp>
    </p:spTree>
    <p:extLst>
      <p:ext uri="{BB962C8B-B14F-4D97-AF65-F5344CB8AC3E}">
        <p14:creationId xmlns:p14="http://schemas.microsoft.com/office/powerpoint/2010/main" val="3976907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headings)"/>
                <a:cs typeface="Helvetica (headings)"/>
              </a:rPr>
              <a:t>Conclusions</a:t>
            </a:r>
            <a:endParaRPr lang="en-US" dirty="0">
              <a:latin typeface="Helvetica (headings)"/>
              <a:cs typeface="Helvetica (headings)"/>
            </a:endParaRPr>
          </a:p>
        </p:txBody>
      </p:sp>
      <p:sp>
        <p:nvSpPr>
          <p:cNvPr id="4" name="Rectangle 3"/>
          <p:cNvSpPr txBox="1">
            <a:spLocks noChangeArrowheads="1"/>
          </p:cNvSpPr>
          <p:nvPr/>
        </p:nvSpPr>
        <p:spPr bwMode="auto">
          <a:xfrm>
            <a:off x="0" y="533400"/>
            <a:ext cx="9906000" cy="640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266700" lvl="0" indent="-266700"/>
            <a:r>
              <a:rPr lang="en-US" sz="2000" i="0" dirty="0" smtClean="0">
                <a:cs typeface="Comic Sans MS"/>
              </a:rPr>
              <a:t>Next year will be an exciting one as it will see the completion of the detector installation and the start of the operation with the BNB and </a:t>
            </a:r>
            <a:r>
              <a:rPr lang="en-US" sz="2000" i="0" dirty="0" err="1" smtClean="0">
                <a:cs typeface="Comic Sans MS"/>
              </a:rPr>
              <a:t>NuMI</a:t>
            </a:r>
            <a:r>
              <a:rPr lang="en-US" sz="2000" i="0" dirty="0" smtClean="0">
                <a:cs typeface="Comic Sans MS"/>
              </a:rPr>
              <a:t> beams.</a:t>
            </a:r>
          </a:p>
          <a:p>
            <a:pPr marL="266700" lvl="0" indent="-266700"/>
            <a:r>
              <a:rPr lang="en-US" sz="2000" i="0" dirty="0" smtClean="0">
                <a:cs typeface="Comic Sans MS"/>
              </a:rPr>
              <a:t>A lot of activities have to take place during the coming months that will require a strong involvement of the collaboration and a careful organization.</a:t>
            </a:r>
          </a:p>
          <a:p>
            <a:pPr marL="266700" lvl="0" indent="-266700"/>
            <a:r>
              <a:rPr lang="en-US" sz="2000" i="0" dirty="0" smtClean="0">
                <a:cs typeface="Comic Sans MS"/>
              </a:rPr>
              <a:t>The preparation for the data run requires a boost on the activities for data acquisition, reconstruction and analysis. This is also mandatory in order to test the detector performance during the post-filling phases.</a:t>
            </a:r>
          </a:p>
          <a:p>
            <a:pPr marL="266700" lvl="0" indent="-266700"/>
            <a:endParaRPr lang="en-US" sz="2000" i="0" dirty="0">
              <a:cs typeface="Comic Sans MS"/>
            </a:endParaRPr>
          </a:p>
          <a:p>
            <a:pPr marL="266700" lvl="0" indent="-266700"/>
            <a:endParaRPr lang="en-US" sz="2000" i="0" dirty="0" smtClean="0">
              <a:cs typeface="Comic Sans MS"/>
            </a:endParaRPr>
          </a:p>
          <a:p>
            <a:pPr marL="266700" lvl="0" indent="-266700"/>
            <a:r>
              <a:rPr lang="en-US" sz="2000" i="0" dirty="0" smtClean="0">
                <a:cs typeface="Comic Sans MS"/>
              </a:rPr>
              <a:t>So much to do</a:t>
            </a:r>
            <a:r>
              <a:rPr lang="mr-IN" sz="2000" i="0" dirty="0" smtClean="0">
                <a:cs typeface="Comic Sans MS"/>
              </a:rPr>
              <a:t>…</a:t>
            </a:r>
            <a:r>
              <a:rPr lang="en-US" sz="2000" i="0" dirty="0" smtClean="0">
                <a:cs typeface="Comic Sans MS"/>
              </a:rPr>
              <a:t> so little time</a:t>
            </a:r>
            <a:r>
              <a:rPr lang="mr-IN" sz="2000" i="0" dirty="0" smtClean="0">
                <a:cs typeface="Comic Sans MS"/>
              </a:rPr>
              <a:t>…</a:t>
            </a:r>
            <a:endParaRPr lang="en-US" sz="2000" i="0" dirty="0">
              <a:cs typeface="Comic Sans MS"/>
            </a:endParaRPr>
          </a:p>
        </p:txBody>
      </p:sp>
      <p:sp>
        <p:nvSpPr>
          <p:cNvPr id="3" name="Footer Placeholder 2"/>
          <p:cNvSpPr>
            <a:spLocks noGrp="1"/>
          </p:cNvSpPr>
          <p:nvPr>
            <p:ph type="ftr" sz="quarter" idx="3"/>
          </p:nvPr>
        </p:nvSpPr>
        <p:spPr/>
        <p:txBody>
          <a:bodyPr/>
          <a:lstStyle/>
          <a:p>
            <a:pPr>
              <a:defRPr/>
            </a:pPr>
            <a:r>
              <a:rPr lang="en-US" smtClean="0"/>
              <a:t>ICARUS Meeting, September 19, 2018</a:t>
            </a:r>
            <a:endParaRPr lang="en-GB" dirty="0"/>
          </a:p>
        </p:txBody>
      </p:sp>
    </p:spTree>
    <p:extLst>
      <p:ext uri="{BB962C8B-B14F-4D97-AF65-F5344CB8AC3E}">
        <p14:creationId xmlns:p14="http://schemas.microsoft.com/office/powerpoint/2010/main" val="249050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533400"/>
          </a:xfrm>
        </p:spPr>
        <p:txBody>
          <a:bodyPr/>
          <a:lstStyle/>
          <a:p>
            <a:pPr algn="l"/>
            <a:r>
              <a:rPr lang="en-GB" dirty="0" smtClean="0"/>
              <a:t> </a:t>
            </a:r>
            <a:r>
              <a:rPr lang="en-GB" dirty="0"/>
              <a:t>Status/planning of ICARUS installation: </a:t>
            </a:r>
            <a:r>
              <a:rPr lang="en-US" dirty="0"/>
              <a:t>recent activities</a:t>
            </a:r>
          </a:p>
        </p:txBody>
      </p:sp>
      <p:sp>
        <p:nvSpPr>
          <p:cNvPr id="3" name="Content Placeholder 2"/>
          <p:cNvSpPr>
            <a:spLocks noGrp="1"/>
          </p:cNvSpPr>
          <p:nvPr>
            <p:ph idx="1"/>
          </p:nvPr>
        </p:nvSpPr>
        <p:spPr>
          <a:xfrm>
            <a:off x="0" y="560882"/>
            <a:ext cx="9905999" cy="6324600"/>
          </a:xfrm>
        </p:spPr>
        <p:txBody>
          <a:bodyPr/>
          <a:lstStyle/>
          <a:p>
            <a:pPr marL="284163" indent="-284163">
              <a:lnSpc>
                <a:spcPts val="2400"/>
              </a:lnSpc>
              <a:spcBef>
                <a:spcPts val="0"/>
              </a:spcBef>
              <a:spcAft>
                <a:spcPts val="1200"/>
              </a:spcAft>
              <a:buSzPct val="100000"/>
              <a:buFont typeface="Wingdings" panose="05000000000000000000" pitchFamily="2" charset="2"/>
              <a:buChar char="l"/>
            </a:pPr>
            <a:r>
              <a:rPr lang="en-US" sz="2000" dirty="0"/>
              <a:t>The two cold vessels have been positioned inside the cold shields and  thermal insulation on August 9 and 14 respectively. The accuracy in vertical positioning is ±0.3 mm, that one in the horizontal plane is ±6 mm in both coordinates.</a:t>
            </a:r>
          </a:p>
          <a:p>
            <a:pPr marL="284163" indent="-284163">
              <a:lnSpc>
                <a:spcPts val="2400"/>
              </a:lnSpc>
              <a:spcBef>
                <a:spcPts val="0"/>
              </a:spcBef>
              <a:spcAft>
                <a:spcPts val="1200"/>
              </a:spcAft>
              <a:buSzPct val="100000"/>
              <a:buFont typeface="Wingdings" panose="05000000000000000000" pitchFamily="2" charset="2"/>
              <a:buChar char="l"/>
            </a:pPr>
            <a:r>
              <a:rPr lang="en-US" sz="2000" dirty="0"/>
              <a:t>From August 15 to 22, the area on top of cold vessels has been prepared (secured to allow access without special safety training) for the chimney installation that started with the training of working teams on August 23. </a:t>
            </a:r>
          </a:p>
          <a:p>
            <a:pPr marL="284163" indent="-284163">
              <a:lnSpc>
                <a:spcPts val="2400"/>
              </a:lnSpc>
              <a:spcBef>
                <a:spcPts val="0"/>
              </a:spcBef>
              <a:spcAft>
                <a:spcPts val="1200"/>
              </a:spcAft>
              <a:buSzPct val="100000"/>
              <a:buFont typeface="Wingdings" panose="05000000000000000000" pitchFamily="2" charset="2"/>
              <a:buChar char="l"/>
            </a:pPr>
            <a:r>
              <a:rPr lang="en-US" sz="2000" dirty="0"/>
              <a:t>At the same time the two cold vessels have been accessed for internal inspection, removal of fixings used for transport and handling, installation and test of  HV resistors and for installation of the corner chimneys.</a:t>
            </a:r>
          </a:p>
          <a:p>
            <a:pPr marL="284163" indent="-284163">
              <a:lnSpc>
                <a:spcPts val="2400"/>
              </a:lnSpc>
              <a:spcBef>
                <a:spcPts val="0"/>
              </a:spcBef>
              <a:spcAft>
                <a:spcPts val="1200"/>
              </a:spcAft>
              <a:buSzPct val="100000"/>
              <a:buFont typeface="Wingdings" panose="05000000000000000000" pitchFamily="2" charset="2"/>
              <a:buChar char="l"/>
            </a:pPr>
            <a:r>
              <a:rPr lang="en-US" sz="2000" dirty="0"/>
              <a:t>The chimney installation  and the sealing of the manholes </a:t>
            </a:r>
            <a:r>
              <a:rPr lang="en-US" sz="2000" dirty="0" smtClean="0"/>
              <a:t>has been completed. A </a:t>
            </a:r>
            <a:r>
              <a:rPr lang="en-US" sz="2000" dirty="0"/>
              <a:t>helium leak tightness </a:t>
            </a:r>
            <a:r>
              <a:rPr lang="en-US" sz="2000" dirty="0" smtClean="0"/>
              <a:t>test of the chimneys is being prepared and it is expected to be completed by September 30.</a:t>
            </a:r>
            <a:endParaRPr lang="en-US" sz="2000" dirty="0"/>
          </a:p>
          <a:p>
            <a:pPr marL="284163" indent="-284163">
              <a:lnSpc>
                <a:spcPts val="2400"/>
              </a:lnSpc>
              <a:spcBef>
                <a:spcPts val="0"/>
              </a:spcBef>
              <a:spcAft>
                <a:spcPts val="1200"/>
              </a:spcAft>
              <a:buSzPct val="100000"/>
              <a:buFont typeface="Wingdings" panose="05000000000000000000" pitchFamily="2" charset="2"/>
              <a:buChar char="l"/>
            </a:pPr>
            <a:r>
              <a:rPr lang="en-US" sz="2000" dirty="0"/>
              <a:t>Top part of cold shield will be installed  end of Sep - mid Oct followed by the warm vessel roof installation (mid Oct. to mid Nov.).</a:t>
            </a:r>
          </a:p>
          <a:p>
            <a:pPr marL="284163" indent="-284163">
              <a:lnSpc>
                <a:spcPts val="2400"/>
              </a:lnSpc>
              <a:spcBef>
                <a:spcPts val="0"/>
              </a:spcBef>
              <a:spcAft>
                <a:spcPts val="1200"/>
              </a:spcAft>
              <a:buSzPct val="100000"/>
              <a:buFont typeface="Wingdings" panose="05000000000000000000" pitchFamily="2" charset="2"/>
              <a:buChar char="l"/>
            </a:pPr>
            <a:r>
              <a:rPr lang="en-US" sz="2000" dirty="0"/>
              <a:t>Starting from beginning of December, the installation of the crosses and  feedthrough flanges with associated internal electronics will take place after some preparatory </a:t>
            </a:r>
            <a:r>
              <a:rPr lang="en-US" sz="2000" dirty="0" smtClean="0"/>
              <a:t>activities that will start around mid November.</a:t>
            </a:r>
            <a:endParaRPr lang="en-US" sz="2000" dirty="0"/>
          </a:p>
          <a:p>
            <a:pPr marL="0" lvl="1" indent="-282575">
              <a:spcBef>
                <a:spcPts val="0"/>
              </a:spcBef>
              <a:spcAft>
                <a:spcPts val="300"/>
              </a:spcAft>
              <a:buSzPct val="100000"/>
              <a:buFont typeface="Wingdings" pitchFamily="2" charset="2"/>
              <a:buChar char="l"/>
            </a:pPr>
            <a:endParaRPr lang="en-US" sz="2000" dirty="0"/>
          </a:p>
        </p:txBody>
      </p:sp>
      <p:sp>
        <p:nvSpPr>
          <p:cNvPr id="4" name="Footer Placeholder 3"/>
          <p:cNvSpPr>
            <a:spLocks noGrp="1"/>
          </p:cNvSpPr>
          <p:nvPr>
            <p:ph type="ftr" sz="quarter" idx="3"/>
          </p:nvPr>
        </p:nvSpPr>
        <p:spPr/>
        <p:txBody>
          <a:bodyPr/>
          <a:lstStyle/>
          <a:p>
            <a:pPr>
              <a:defRPr/>
            </a:pPr>
            <a:r>
              <a:rPr lang="en-US" smtClean="0"/>
              <a:t>ICARUS Meeting, September 19, 2018</a:t>
            </a:r>
            <a:endParaRPr lang="en-GB" dirty="0"/>
          </a:p>
        </p:txBody>
      </p:sp>
    </p:spTree>
    <p:extLst>
      <p:ext uri="{BB962C8B-B14F-4D97-AF65-F5344CB8AC3E}">
        <p14:creationId xmlns:p14="http://schemas.microsoft.com/office/powerpoint/2010/main" val="3071351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Shields (June 2018)</a:t>
            </a:r>
          </a:p>
        </p:txBody>
      </p:sp>
      <p:sp>
        <p:nvSpPr>
          <p:cNvPr id="3" name="Content Placeholder 2"/>
          <p:cNvSpPr>
            <a:spLocks noGrp="1"/>
          </p:cNvSpPr>
          <p:nvPr>
            <p:ph idx="1"/>
          </p:nvPr>
        </p:nvSpPr>
        <p:spPr>
          <a:xfrm>
            <a:off x="0" y="533401"/>
            <a:ext cx="9905999" cy="6324600"/>
          </a:xfrm>
        </p:spPr>
        <p:txBody>
          <a:bodyPr/>
          <a:lstStyle/>
          <a:p>
            <a:pPr>
              <a:spcBef>
                <a:spcPts val="600"/>
              </a:spcBef>
              <a:buSzPct val="100000"/>
              <a:buFont typeface="Wingdings" pitchFamily="2" charset="2"/>
              <a:buChar char="l"/>
            </a:pPr>
            <a:endParaRPr lang="en-US" sz="2000" dirty="0">
              <a:solidFill>
                <a:srgbClr val="000000"/>
              </a:solidFill>
              <a:ea typeface="ＭＳ Ｐゴシック"/>
            </a:endParaRPr>
          </a:p>
          <a:p>
            <a:pPr>
              <a:spcBef>
                <a:spcPts val="600"/>
              </a:spcBef>
              <a:buSzPct val="100000"/>
              <a:buFont typeface="Wingdings" pitchFamily="2" charset="2"/>
              <a:buChar char="l"/>
            </a:pPr>
            <a:endParaRPr lang="en-US" sz="2000" dirty="0">
              <a:solidFill>
                <a:srgbClr val="000000"/>
              </a:solidFill>
              <a:ea typeface="ＭＳ Ｐゴシック"/>
            </a:endParaRPr>
          </a:p>
          <a:p>
            <a:pPr marL="0" indent="0" algn="ctr">
              <a:spcBef>
                <a:spcPts val="600"/>
              </a:spcBef>
              <a:buSzPct val="100000"/>
              <a:buNone/>
            </a:pPr>
            <a:endParaRPr lang="en-US" sz="2000" i="1" dirty="0">
              <a:solidFill>
                <a:srgbClr val="FF0000"/>
              </a:solidFill>
            </a:endParaRPr>
          </a:p>
          <a:p>
            <a:pPr marL="0" indent="0">
              <a:spcBef>
                <a:spcPts val="1200"/>
              </a:spcBef>
              <a:buSzPct val="100000"/>
              <a:buNone/>
            </a:pPr>
            <a:endParaRPr lang="en-US" sz="20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609600"/>
            <a:ext cx="8356599" cy="6172200"/>
          </a:xfrm>
          <a:prstGeom prst="rect">
            <a:avLst/>
          </a:prstGeom>
        </p:spPr>
      </p:pic>
      <p:sp>
        <p:nvSpPr>
          <p:cNvPr id="4" name="Footer Placeholder 3"/>
          <p:cNvSpPr>
            <a:spLocks noGrp="1"/>
          </p:cNvSpPr>
          <p:nvPr>
            <p:ph type="ftr" sz="quarter" idx="3"/>
          </p:nvPr>
        </p:nvSpPr>
        <p:spPr/>
        <p:txBody>
          <a:bodyPr/>
          <a:lstStyle/>
          <a:p>
            <a:pPr>
              <a:defRPr/>
            </a:pPr>
            <a:r>
              <a:rPr lang="en-US" smtClean="0"/>
              <a:t>ICARUS Meeting, September 19, 2018</a:t>
            </a:r>
            <a:endParaRPr lang="en-GB" dirty="0"/>
          </a:p>
        </p:txBody>
      </p:sp>
    </p:spTree>
    <p:extLst>
      <p:ext uri="{BB962C8B-B14F-4D97-AF65-F5344CB8AC3E}">
        <p14:creationId xmlns:p14="http://schemas.microsoft.com/office/powerpoint/2010/main" val="52627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Cold Vessel Rigging (August 14, 2018)</a:t>
            </a:r>
          </a:p>
        </p:txBody>
      </p:sp>
      <p:sp>
        <p:nvSpPr>
          <p:cNvPr id="3" name="Content Placeholder 2"/>
          <p:cNvSpPr>
            <a:spLocks noGrp="1"/>
          </p:cNvSpPr>
          <p:nvPr>
            <p:ph idx="1"/>
          </p:nvPr>
        </p:nvSpPr>
        <p:spPr>
          <a:xfrm>
            <a:off x="0" y="533401"/>
            <a:ext cx="9905999" cy="6324600"/>
          </a:xfrm>
        </p:spPr>
        <p:txBody>
          <a:bodyPr/>
          <a:lstStyle/>
          <a:p>
            <a:pPr>
              <a:spcBef>
                <a:spcPts val="600"/>
              </a:spcBef>
              <a:buSzPct val="100000"/>
              <a:buFont typeface="Wingdings" pitchFamily="2" charset="2"/>
              <a:buChar char="l"/>
            </a:pPr>
            <a:endParaRPr lang="en-US" sz="2000" dirty="0">
              <a:solidFill>
                <a:srgbClr val="000000"/>
              </a:solidFill>
              <a:ea typeface="ＭＳ Ｐゴシック"/>
            </a:endParaRPr>
          </a:p>
          <a:p>
            <a:pPr>
              <a:spcBef>
                <a:spcPts val="600"/>
              </a:spcBef>
              <a:buSzPct val="100000"/>
              <a:buFont typeface="Wingdings" pitchFamily="2" charset="2"/>
              <a:buChar char="l"/>
            </a:pPr>
            <a:endParaRPr lang="en-US" sz="2000" dirty="0">
              <a:solidFill>
                <a:srgbClr val="000000"/>
              </a:solidFill>
              <a:ea typeface="ＭＳ Ｐゴシック"/>
            </a:endParaRPr>
          </a:p>
          <a:p>
            <a:pPr marL="0" indent="0" algn="ctr">
              <a:spcBef>
                <a:spcPts val="600"/>
              </a:spcBef>
              <a:buSzPct val="100000"/>
              <a:buNone/>
            </a:pPr>
            <a:endParaRPr lang="en-US" sz="2000" i="1" dirty="0">
              <a:solidFill>
                <a:srgbClr val="FF0000"/>
              </a:solidFill>
            </a:endParaRPr>
          </a:p>
          <a:p>
            <a:pPr marL="0" indent="0">
              <a:spcBef>
                <a:spcPts val="1200"/>
              </a:spcBef>
              <a:buSzPct val="100000"/>
              <a:buNone/>
            </a:pPr>
            <a:endParaRPr lang="en-US" sz="20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9825" y="809626"/>
            <a:ext cx="7696200" cy="5772150"/>
          </a:xfrm>
          <a:prstGeom prst="rect">
            <a:avLst/>
          </a:prstGeom>
        </p:spPr>
      </p:pic>
      <p:sp>
        <p:nvSpPr>
          <p:cNvPr id="4" name="Footer Placeholder 3"/>
          <p:cNvSpPr>
            <a:spLocks noGrp="1"/>
          </p:cNvSpPr>
          <p:nvPr>
            <p:ph type="ftr" sz="quarter" idx="3"/>
          </p:nvPr>
        </p:nvSpPr>
        <p:spPr/>
        <p:txBody>
          <a:bodyPr/>
          <a:lstStyle/>
          <a:p>
            <a:pPr>
              <a:defRPr/>
            </a:pPr>
            <a:r>
              <a:rPr lang="en-US" smtClean="0"/>
              <a:t>ICARUS Meeting, September 19, 2018</a:t>
            </a:r>
            <a:endParaRPr lang="en-GB" dirty="0"/>
          </a:p>
        </p:txBody>
      </p:sp>
    </p:spTree>
    <p:extLst>
      <p:ext uri="{BB962C8B-B14F-4D97-AF65-F5344CB8AC3E}">
        <p14:creationId xmlns:p14="http://schemas.microsoft.com/office/powerpoint/2010/main" val="62298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Cold Vessel Rigging (August 14, 2018)</a:t>
            </a:r>
          </a:p>
        </p:txBody>
      </p:sp>
      <p:sp>
        <p:nvSpPr>
          <p:cNvPr id="3" name="Content Placeholder 2"/>
          <p:cNvSpPr>
            <a:spLocks noGrp="1"/>
          </p:cNvSpPr>
          <p:nvPr>
            <p:ph idx="1"/>
          </p:nvPr>
        </p:nvSpPr>
        <p:spPr>
          <a:xfrm>
            <a:off x="0" y="533401"/>
            <a:ext cx="9905999" cy="6324600"/>
          </a:xfrm>
        </p:spPr>
        <p:txBody>
          <a:bodyPr/>
          <a:lstStyle/>
          <a:p>
            <a:pPr>
              <a:spcBef>
                <a:spcPts val="600"/>
              </a:spcBef>
              <a:buSzPct val="100000"/>
              <a:buFont typeface="Wingdings" pitchFamily="2" charset="2"/>
              <a:buChar char="l"/>
            </a:pPr>
            <a:endParaRPr lang="en-US" sz="2000" dirty="0">
              <a:solidFill>
                <a:srgbClr val="000000"/>
              </a:solidFill>
              <a:ea typeface="ＭＳ Ｐゴシック"/>
            </a:endParaRPr>
          </a:p>
          <a:p>
            <a:pPr>
              <a:spcBef>
                <a:spcPts val="600"/>
              </a:spcBef>
              <a:buSzPct val="100000"/>
              <a:buFont typeface="Wingdings" pitchFamily="2" charset="2"/>
              <a:buChar char="l"/>
            </a:pPr>
            <a:endParaRPr lang="en-US" sz="2000" dirty="0">
              <a:solidFill>
                <a:srgbClr val="000000"/>
              </a:solidFill>
              <a:ea typeface="ＭＳ Ｐゴシック"/>
            </a:endParaRPr>
          </a:p>
          <a:p>
            <a:pPr marL="0" indent="0" algn="ctr">
              <a:spcBef>
                <a:spcPts val="600"/>
              </a:spcBef>
              <a:buSzPct val="100000"/>
              <a:buNone/>
            </a:pPr>
            <a:endParaRPr lang="en-US" sz="2000" i="1" dirty="0">
              <a:solidFill>
                <a:srgbClr val="FF0000"/>
              </a:solidFill>
            </a:endParaRPr>
          </a:p>
          <a:p>
            <a:pPr marL="0" indent="0">
              <a:spcBef>
                <a:spcPts val="1200"/>
              </a:spcBef>
              <a:buSzPct val="100000"/>
              <a:buNone/>
            </a:pPr>
            <a:endParaRPr lang="en-US" sz="20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8699" y="752476"/>
            <a:ext cx="7848600" cy="5886450"/>
          </a:xfrm>
          <a:prstGeom prst="rect">
            <a:avLst/>
          </a:prstGeom>
        </p:spPr>
      </p:pic>
      <p:sp>
        <p:nvSpPr>
          <p:cNvPr id="4" name="Footer Placeholder 3"/>
          <p:cNvSpPr>
            <a:spLocks noGrp="1"/>
          </p:cNvSpPr>
          <p:nvPr>
            <p:ph type="ftr" sz="quarter" idx="3"/>
          </p:nvPr>
        </p:nvSpPr>
        <p:spPr/>
        <p:txBody>
          <a:bodyPr/>
          <a:lstStyle/>
          <a:p>
            <a:pPr>
              <a:defRPr/>
            </a:pPr>
            <a:r>
              <a:rPr lang="en-US" smtClean="0"/>
              <a:t>ICARUS Meeting, September 19, 2018</a:t>
            </a:r>
            <a:endParaRPr lang="en-GB" dirty="0"/>
          </a:p>
        </p:txBody>
      </p:sp>
    </p:spTree>
    <p:extLst>
      <p:ext uri="{BB962C8B-B14F-4D97-AF65-F5344CB8AC3E}">
        <p14:creationId xmlns:p14="http://schemas.microsoft.com/office/powerpoint/2010/main" val="207274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the Work Area on the top</a:t>
            </a:r>
          </a:p>
        </p:txBody>
      </p:sp>
      <p:sp>
        <p:nvSpPr>
          <p:cNvPr id="3" name="Content Placeholder 2"/>
          <p:cNvSpPr>
            <a:spLocks noGrp="1"/>
          </p:cNvSpPr>
          <p:nvPr>
            <p:ph idx="1"/>
          </p:nvPr>
        </p:nvSpPr>
        <p:spPr>
          <a:xfrm>
            <a:off x="138952" y="1676400"/>
            <a:ext cx="2514600" cy="685800"/>
          </a:xfrm>
        </p:spPr>
        <p:txBody>
          <a:bodyPr/>
          <a:lstStyle/>
          <a:p>
            <a:pPr marL="0" indent="0">
              <a:spcBef>
                <a:spcPts val="1200"/>
              </a:spcBef>
              <a:buSzPct val="100000"/>
              <a:buNone/>
            </a:pPr>
            <a:r>
              <a:rPr lang="en-US" sz="2000"/>
              <a:t>North </a:t>
            </a:r>
            <a:r>
              <a:rPr lang="en-US" sz="2000" dirty="0"/>
              <a:t>end being isolated</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3552" y="866776"/>
            <a:ext cx="7239000" cy="5429250"/>
          </a:xfrm>
          <a:prstGeom prst="rect">
            <a:avLst/>
          </a:prstGeom>
        </p:spPr>
      </p:pic>
      <p:sp>
        <p:nvSpPr>
          <p:cNvPr id="7" name="Content Placeholder 2"/>
          <p:cNvSpPr txBox="1">
            <a:spLocks/>
          </p:cNvSpPr>
          <p:nvPr/>
        </p:nvSpPr>
        <p:spPr bwMode="auto">
          <a:xfrm>
            <a:off x="138952" y="2728914"/>
            <a:ext cx="2514600" cy="545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a:spcBef>
                <a:spcPts val="1200"/>
              </a:spcBef>
              <a:buSzPct val="100000"/>
              <a:buFont typeface="Zapf Dingbats" charset="2"/>
              <a:buNone/>
            </a:pPr>
            <a:r>
              <a:rPr lang="en-US" sz="2000" i="0" kern="0" dirty="0"/>
              <a:t>Gap </a:t>
            </a:r>
            <a:r>
              <a:rPr lang="en-US" sz="2000" i="0" kern="0"/>
              <a:t>being covered</a:t>
            </a:r>
            <a:endParaRPr lang="en-US" sz="2000" i="0" kern="0" dirty="0"/>
          </a:p>
        </p:txBody>
      </p:sp>
      <p:sp>
        <p:nvSpPr>
          <p:cNvPr id="9" name="Content Placeholder 2"/>
          <p:cNvSpPr txBox="1">
            <a:spLocks/>
          </p:cNvSpPr>
          <p:nvPr/>
        </p:nvSpPr>
        <p:spPr bwMode="auto">
          <a:xfrm>
            <a:off x="134470" y="3372691"/>
            <a:ext cx="2514600" cy="545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a:spcBef>
                <a:spcPts val="1200"/>
              </a:spcBef>
              <a:buSzPct val="100000"/>
              <a:buFont typeface="Zapf Dingbats" charset="2"/>
              <a:buNone/>
            </a:pPr>
            <a:r>
              <a:rPr lang="en-US" sz="2000" i="0" kern="0" dirty="0"/>
              <a:t>Hand-rails</a:t>
            </a:r>
          </a:p>
        </p:txBody>
      </p:sp>
      <p:sp>
        <p:nvSpPr>
          <p:cNvPr id="11" name="Content Placeholder 2"/>
          <p:cNvSpPr txBox="1">
            <a:spLocks/>
          </p:cNvSpPr>
          <p:nvPr/>
        </p:nvSpPr>
        <p:spPr bwMode="auto">
          <a:xfrm>
            <a:off x="112058" y="5201491"/>
            <a:ext cx="2514600" cy="9118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a:spcBef>
                <a:spcPts val="1200"/>
              </a:spcBef>
              <a:buSzPct val="100000"/>
              <a:buFont typeface="Zapf Dingbats" charset="2"/>
              <a:buNone/>
            </a:pPr>
            <a:r>
              <a:rPr lang="en-US" sz="2000" i="0" kern="0" dirty="0"/>
              <a:t>Stairs access from </a:t>
            </a:r>
            <a:r>
              <a:rPr lang="en-US" sz="2000" i="0" kern="0"/>
              <a:t>the mezzanine (not visible)</a:t>
            </a:r>
            <a:endParaRPr lang="en-US" sz="2000" i="0" kern="0" dirty="0"/>
          </a:p>
        </p:txBody>
      </p:sp>
      <p:cxnSp>
        <p:nvCxnSpPr>
          <p:cNvPr id="13" name="Straight Arrow Connector 12"/>
          <p:cNvCxnSpPr/>
          <p:nvPr/>
        </p:nvCxnSpPr>
        <p:spPr bwMode="auto">
          <a:xfrm>
            <a:off x="2286000" y="2133600"/>
            <a:ext cx="2895600" cy="327212"/>
          </a:xfrm>
          <a:prstGeom prst="straightConnector1">
            <a:avLst/>
          </a:prstGeom>
          <a:solidFill>
            <a:schemeClr val="accent1"/>
          </a:solidFill>
          <a:ln w="28575" cap="flat" cmpd="sng" algn="ctr">
            <a:solidFill>
              <a:schemeClr val="accent1"/>
            </a:solidFill>
            <a:prstDash val="solid"/>
            <a:round/>
            <a:headEnd type="none" w="med" len="med"/>
            <a:tailEnd type="triangle"/>
          </a:ln>
          <a:effectLst/>
        </p:spPr>
      </p:cxnSp>
      <p:cxnSp>
        <p:nvCxnSpPr>
          <p:cNvPr id="15" name="Straight Arrow Connector 14"/>
          <p:cNvCxnSpPr/>
          <p:nvPr/>
        </p:nvCxnSpPr>
        <p:spPr bwMode="auto">
          <a:xfrm>
            <a:off x="2438400" y="3014943"/>
            <a:ext cx="2895600" cy="327212"/>
          </a:xfrm>
          <a:prstGeom prst="straightConnector1">
            <a:avLst/>
          </a:prstGeom>
          <a:solidFill>
            <a:schemeClr val="accent1"/>
          </a:solidFill>
          <a:ln w="28575" cap="flat" cmpd="sng" algn="ctr">
            <a:solidFill>
              <a:schemeClr val="accent1"/>
            </a:solidFill>
            <a:prstDash val="solid"/>
            <a:round/>
            <a:headEnd type="none" w="med" len="med"/>
            <a:tailEnd type="triangle"/>
          </a:ln>
          <a:effectLst/>
        </p:spPr>
      </p:cxnSp>
      <p:cxnSp>
        <p:nvCxnSpPr>
          <p:cNvPr id="16" name="Straight Arrow Connector 15"/>
          <p:cNvCxnSpPr/>
          <p:nvPr/>
        </p:nvCxnSpPr>
        <p:spPr bwMode="auto">
          <a:xfrm flipV="1">
            <a:off x="1568822" y="3560108"/>
            <a:ext cx="1447800" cy="53650"/>
          </a:xfrm>
          <a:prstGeom prst="straightConnector1">
            <a:avLst/>
          </a:prstGeom>
          <a:solidFill>
            <a:schemeClr val="accent1"/>
          </a:solidFill>
          <a:ln w="28575" cap="flat" cmpd="sng" algn="ctr">
            <a:solidFill>
              <a:schemeClr val="accent1"/>
            </a:solidFill>
            <a:prstDash val="solid"/>
            <a:round/>
            <a:headEnd type="none" w="med" len="med"/>
            <a:tailEnd type="triangle"/>
          </a:ln>
          <a:effectLst/>
        </p:spPr>
      </p:cxnSp>
      <p:sp>
        <p:nvSpPr>
          <p:cNvPr id="18" name="Freeform 17"/>
          <p:cNvSpPr/>
          <p:nvPr/>
        </p:nvSpPr>
        <p:spPr bwMode="auto">
          <a:xfrm>
            <a:off x="2599765" y="5555103"/>
            <a:ext cx="6423619" cy="689820"/>
          </a:xfrm>
          <a:custGeom>
            <a:avLst/>
            <a:gdLst>
              <a:gd name="connsiteX0" fmla="*/ 0 w 6423619"/>
              <a:gd name="connsiteY0" fmla="*/ 200238 h 689820"/>
              <a:gd name="connsiteX1" fmla="*/ 5791200 w 6423619"/>
              <a:gd name="connsiteY1" fmla="*/ 20944 h 689820"/>
              <a:gd name="connsiteX2" fmla="*/ 6329082 w 6423619"/>
              <a:gd name="connsiteY2" fmla="*/ 630544 h 689820"/>
              <a:gd name="connsiteX3" fmla="*/ 6311153 w 6423619"/>
              <a:gd name="connsiteY3" fmla="*/ 666403 h 689820"/>
            </a:gdLst>
            <a:ahLst/>
            <a:cxnLst>
              <a:cxn ang="0">
                <a:pos x="connsiteX0" y="connsiteY0"/>
              </a:cxn>
              <a:cxn ang="0">
                <a:pos x="connsiteX1" y="connsiteY1"/>
              </a:cxn>
              <a:cxn ang="0">
                <a:pos x="connsiteX2" y="connsiteY2"/>
              </a:cxn>
              <a:cxn ang="0">
                <a:pos x="connsiteX3" y="connsiteY3"/>
              </a:cxn>
            </a:cxnLst>
            <a:rect l="l" t="t" r="r" b="b"/>
            <a:pathLst>
              <a:path w="6423619" h="689820">
                <a:moveTo>
                  <a:pt x="0" y="200238"/>
                </a:moveTo>
                <a:cubicBezTo>
                  <a:pt x="2368176" y="74732"/>
                  <a:pt x="4736353" y="-50774"/>
                  <a:pt x="5791200" y="20944"/>
                </a:cubicBezTo>
                <a:cubicBezTo>
                  <a:pt x="6846047" y="92662"/>
                  <a:pt x="6242423" y="522968"/>
                  <a:pt x="6329082" y="630544"/>
                </a:cubicBezTo>
                <a:cubicBezTo>
                  <a:pt x="6415741" y="738120"/>
                  <a:pt x="6311153" y="666403"/>
                  <a:pt x="6311153" y="666403"/>
                </a:cubicBezTo>
              </a:path>
            </a:pathLst>
          </a:custGeom>
          <a:noFill/>
          <a:ln w="28575" cap="flat" cmpd="sng"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 charset="0"/>
            </a:endParaRPr>
          </a:p>
        </p:txBody>
      </p:sp>
      <p:sp>
        <p:nvSpPr>
          <p:cNvPr id="4" name="Footer Placeholder 3"/>
          <p:cNvSpPr>
            <a:spLocks noGrp="1"/>
          </p:cNvSpPr>
          <p:nvPr>
            <p:ph type="ftr" sz="quarter" idx="3"/>
          </p:nvPr>
        </p:nvSpPr>
        <p:spPr/>
        <p:txBody>
          <a:bodyPr/>
          <a:lstStyle/>
          <a:p>
            <a:pPr>
              <a:defRPr/>
            </a:pPr>
            <a:r>
              <a:rPr lang="en-US" smtClean="0"/>
              <a:t>ICARUS Meeting, September 19, 2018</a:t>
            </a:r>
            <a:endParaRPr lang="en-GB" dirty="0"/>
          </a:p>
        </p:txBody>
      </p:sp>
    </p:spTree>
    <p:extLst>
      <p:ext uri="{BB962C8B-B14F-4D97-AF65-F5344CB8AC3E}">
        <p14:creationId xmlns:p14="http://schemas.microsoft.com/office/powerpoint/2010/main" val="2835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chimneys installed (corners)</a:t>
            </a:r>
          </a:p>
        </p:txBody>
      </p:sp>
      <p:sp>
        <p:nvSpPr>
          <p:cNvPr id="3" name="Content Placeholder 2"/>
          <p:cNvSpPr>
            <a:spLocks noGrp="1"/>
          </p:cNvSpPr>
          <p:nvPr>
            <p:ph idx="1"/>
          </p:nvPr>
        </p:nvSpPr>
        <p:spPr>
          <a:xfrm>
            <a:off x="0" y="533401"/>
            <a:ext cx="9905999" cy="6324600"/>
          </a:xfrm>
        </p:spPr>
        <p:txBody>
          <a:bodyPr/>
          <a:lstStyle/>
          <a:p>
            <a:pPr>
              <a:spcBef>
                <a:spcPts val="600"/>
              </a:spcBef>
              <a:buSzPct val="100000"/>
              <a:buFont typeface="Wingdings" pitchFamily="2" charset="2"/>
              <a:buChar char="l"/>
            </a:pPr>
            <a:endParaRPr lang="en-US" sz="2000" dirty="0">
              <a:solidFill>
                <a:srgbClr val="000000"/>
              </a:solidFill>
              <a:ea typeface="ＭＳ Ｐゴシック"/>
            </a:endParaRPr>
          </a:p>
          <a:p>
            <a:pPr>
              <a:spcBef>
                <a:spcPts val="600"/>
              </a:spcBef>
              <a:buSzPct val="100000"/>
              <a:buFont typeface="Wingdings" pitchFamily="2" charset="2"/>
              <a:buChar char="l"/>
            </a:pPr>
            <a:endParaRPr lang="en-US" sz="2000" dirty="0">
              <a:solidFill>
                <a:srgbClr val="000000"/>
              </a:solidFill>
              <a:ea typeface="ＭＳ Ｐゴシック"/>
            </a:endParaRPr>
          </a:p>
          <a:p>
            <a:pPr marL="0" indent="0" algn="ctr">
              <a:spcBef>
                <a:spcPts val="600"/>
              </a:spcBef>
              <a:buSzPct val="100000"/>
              <a:buNone/>
            </a:pPr>
            <a:endParaRPr lang="en-US" sz="2000" i="1" dirty="0">
              <a:solidFill>
                <a:srgbClr val="FF0000"/>
              </a:solidFill>
            </a:endParaRPr>
          </a:p>
          <a:p>
            <a:pPr marL="0" indent="0">
              <a:spcBef>
                <a:spcPts val="1200"/>
              </a:spcBef>
              <a:buSzPct val="100000"/>
              <a:buNone/>
            </a:pPr>
            <a:endParaRPr lang="en-US" sz="20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199" y="895351"/>
            <a:ext cx="7467600" cy="5600700"/>
          </a:xfrm>
          <a:prstGeom prst="rect">
            <a:avLst/>
          </a:prstGeom>
        </p:spPr>
      </p:pic>
      <p:sp>
        <p:nvSpPr>
          <p:cNvPr id="4" name="Footer Placeholder 3"/>
          <p:cNvSpPr>
            <a:spLocks noGrp="1"/>
          </p:cNvSpPr>
          <p:nvPr>
            <p:ph type="ftr" sz="quarter" idx="3"/>
          </p:nvPr>
        </p:nvSpPr>
        <p:spPr/>
        <p:txBody>
          <a:bodyPr/>
          <a:lstStyle/>
          <a:p>
            <a:pPr>
              <a:defRPr/>
            </a:pPr>
            <a:r>
              <a:rPr lang="en-US" smtClean="0"/>
              <a:t>ICARUS Meeting, September 19, 2018</a:t>
            </a:r>
            <a:endParaRPr lang="en-GB" dirty="0"/>
          </a:p>
        </p:txBody>
      </p:sp>
    </p:spTree>
    <p:extLst>
      <p:ext uri="{BB962C8B-B14F-4D97-AF65-F5344CB8AC3E}">
        <p14:creationId xmlns:p14="http://schemas.microsoft.com/office/powerpoint/2010/main" val="131300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a:t>
            </a:r>
            <a:r>
              <a:rPr lang="mr-IN" dirty="0" smtClean="0"/>
              <a:t>–</a:t>
            </a:r>
            <a:r>
              <a:rPr lang="en-US" dirty="0" smtClean="0"/>
              <a:t> September 17, 2018</a:t>
            </a:r>
            <a:endParaRPr lang="en-US" dirty="0"/>
          </a:p>
        </p:txBody>
      </p:sp>
      <p:sp>
        <p:nvSpPr>
          <p:cNvPr id="3" name="Content Placeholder 2"/>
          <p:cNvSpPr>
            <a:spLocks noGrp="1"/>
          </p:cNvSpPr>
          <p:nvPr>
            <p:ph idx="1"/>
          </p:nvPr>
        </p:nvSpPr>
        <p:spPr>
          <a:xfrm>
            <a:off x="0" y="533401"/>
            <a:ext cx="9905999" cy="6324600"/>
          </a:xfrm>
        </p:spPr>
        <p:txBody>
          <a:bodyPr/>
          <a:lstStyle/>
          <a:p>
            <a:pPr>
              <a:spcBef>
                <a:spcPts val="600"/>
              </a:spcBef>
              <a:buSzPct val="100000"/>
              <a:buFont typeface="Wingdings" pitchFamily="2" charset="2"/>
              <a:buChar char="l"/>
            </a:pPr>
            <a:endParaRPr lang="en-US" sz="2000" dirty="0">
              <a:solidFill>
                <a:srgbClr val="000000"/>
              </a:solidFill>
              <a:ea typeface="ＭＳ Ｐゴシック"/>
            </a:endParaRPr>
          </a:p>
          <a:p>
            <a:pPr>
              <a:spcBef>
                <a:spcPts val="600"/>
              </a:spcBef>
              <a:buSzPct val="100000"/>
              <a:buFont typeface="Wingdings" pitchFamily="2" charset="2"/>
              <a:buChar char="l"/>
            </a:pPr>
            <a:endParaRPr lang="en-US" sz="2000" dirty="0">
              <a:solidFill>
                <a:srgbClr val="000000"/>
              </a:solidFill>
              <a:ea typeface="ＭＳ Ｐゴシック"/>
            </a:endParaRPr>
          </a:p>
          <a:p>
            <a:pPr marL="0" indent="0" algn="ctr">
              <a:spcBef>
                <a:spcPts val="600"/>
              </a:spcBef>
              <a:buSzPct val="100000"/>
              <a:buNone/>
            </a:pPr>
            <a:endParaRPr lang="en-US" sz="2000" i="1" dirty="0">
              <a:solidFill>
                <a:srgbClr val="FF0000"/>
              </a:solidFill>
            </a:endParaRPr>
          </a:p>
          <a:p>
            <a:pPr marL="0" indent="0">
              <a:spcBef>
                <a:spcPts val="1200"/>
              </a:spcBef>
              <a:buSzPct val="100000"/>
              <a:buNone/>
            </a:pPr>
            <a:endParaRPr lang="en-US" sz="2000" dirty="0"/>
          </a:p>
        </p:txBody>
      </p:sp>
      <p:sp>
        <p:nvSpPr>
          <p:cNvPr id="4" name="Footer Placeholder 3"/>
          <p:cNvSpPr>
            <a:spLocks noGrp="1"/>
          </p:cNvSpPr>
          <p:nvPr>
            <p:ph type="ftr" sz="quarter" idx="3"/>
          </p:nvPr>
        </p:nvSpPr>
        <p:spPr/>
        <p:txBody>
          <a:bodyPr/>
          <a:lstStyle/>
          <a:p>
            <a:pPr>
              <a:defRPr/>
            </a:pPr>
            <a:r>
              <a:rPr lang="en-US" smtClean="0"/>
              <a:t>ICARUS Meeting, September 19, 2018</a:t>
            </a:r>
            <a:endParaRPr lang="en-GB" dirty="0"/>
          </a:p>
        </p:txBody>
      </p:sp>
      <p:pic>
        <p:nvPicPr>
          <p:cNvPr id="6" name="Picture 5"/>
          <p:cNvPicPr>
            <a:picLocks noChangeAspect="1"/>
          </p:cNvPicPr>
          <p:nvPr/>
        </p:nvPicPr>
        <p:blipFill>
          <a:blip r:embed="rId2"/>
          <a:stretch>
            <a:fillRect/>
          </a:stretch>
        </p:blipFill>
        <p:spPr>
          <a:xfrm>
            <a:off x="0" y="0"/>
            <a:ext cx="9906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498" y="643796"/>
            <a:ext cx="7747001" cy="5810251"/>
          </a:xfrm>
          <a:prstGeom prst="rect">
            <a:avLst/>
          </a:prstGeom>
        </p:spPr>
      </p:pic>
    </p:spTree>
    <p:extLst>
      <p:ext uri="{BB962C8B-B14F-4D97-AF65-F5344CB8AC3E}">
        <p14:creationId xmlns:p14="http://schemas.microsoft.com/office/powerpoint/2010/main" val="172642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of installation of one part of the Warm Vessel roof</a:t>
            </a:r>
            <a:endParaRPr lang="en-US" dirty="0"/>
          </a:p>
        </p:txBody>
      </p:sp>
      <p:sp>
        <p:nvSpPr>
          <p:cNvPr id="3" name="Content Placeholder 2"/>
          <p:cNvSpPr>
            <a:spLocks noGrp="1"/>
          </p:cNvSpPr>
          <p:nvPr>
            <p:ph idx="1"/>
          </p:nvPr>
        </p:nvSpPr>
        <p:spPr>
          <a:xfrm>
            <a:off x="0" y="533401"/>
            <a:ext cx="9905999" cy="6324600"/>
          </a:xfrm>
        </p:spPr>
        <p:txBody>
          <a:bodyPr/>
          <a:lstStyle/>
          <a:p>
            <a:pPr>
              <a:spcBef>
                <a:spcPts val="600"/>
              </a:spcBef>
              <a:buSzPct val="100000"/>
              <a:buFont typeface="Wingdings" pitchFamily="2" charset="2"/>
              <a:buChar char="l"/>
            </a:pPr>
            <a:endParaRPr lang="en-US" sz="2000" dirty="0">
              <a:solidFill>
                <a:srgbClr val="000000"/>
              </a:solidFill>
              <a:ea typeface="ＭＳ Ｐゴシック"/>
            </a:endParaRPr>
          </a:p>
          <a:p>
            <a:pPr>
              <a:spcBef>
                <a:spcPts val="600"/>
              </a:spcBef>
              <a:buSzPct val="100000"/>
              <a:buFont typeface="Wingdings" pitchFamily="2" charset="2"/>
              <a:buChar char="l"/>
            </a:pPr>
            <a:endParaRPr lang="en-US" sz="2000" dirty="0">
              <a:solidFill>
                <a:srgbClr val="000000"/>
              </a:solidFill>
              <a:ea typeface="ＭＳ Ｐゴシック"/>
            </a:endParaRPr>
          </a:p>
          <a:p>
            <a:pPr marL="0" indent="0" algn="ctr">
              <a:spcBef>
                <a:spcPts val="600"/>
              </a:spcBef>
              <a:buSzPct val="100000"/>
              <a:buNone/>
            </a:pPr>
            <a:endParaRPr lang="en-US" sz="2000" i="1" dirty="0">
              <a:solidFill>
                <a:srgbClr val="FF0000"/>
              </a:solidFill>
            </a:endParaRPr>
          </a:p>
          <a:p>
            <a:pPr marL="0" indent="0">
              <a:spcBef>
                <a:spcPts val="1200"/>
              </a:spcBef>
              <a:buSzPct val="100000"/>
              <a:buNone/>
            </a:pPr>
            <a:endParaRPr lang="en-US" sz="2000" dirty="0"/>
          </a:p>
        </p:txBody>
      </p:sp>
      <p:sp>
        <p:nvSpPr>
          <p:cNvPr id="4" name="Footer Placeholder 3"/>
          <p:cNvSpPr>
            <a:spLocks noGrp="1"/>
          </p:cNvSpPr>
          <p:nvPr>
            <p:ph type="ftr" sz="quarter" idx="3"/>
          </p:nvPr>
        </p:nvSpPr>
        <p:spPr/>
        <p:txBody>
          <a:bodyPr/>
          <a:lstStyle/>
          <a:p>
            <a:pPr>
              <a:defRPr/>
            </a:pPr>
            <a:r>
              <a:rPr lang="en-US" smtClean="0"/>
              <a:t>ICARUS Meeting, September 19, 2018</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99" y="670186"/>
            <a:ext cx="7823200" cy="5867400"/>
          </a:xfrm>
          <a:prstGeom prst="rect">
            <a:avLst/>
          </a:prstGeom>
        </p:spPr>
      </p:pic>
    </p:spTree>
    <p:extLst>
      <p:ext uri="{BB962C8B-B14F-4D97-AF65-F5344CB8AC3E}">
        <p14:creationId xmlns:p14="http://schemas.microsoft.com/office/powerpoint/2010/main" val="1777893461"/>
      </p:ext>
    </p:extLst>
  </p:cSld>
  <p:clrMapOvr>
    <a:masterClrMapping/>
  </p:clrMapOvr>
</p:sld>
</file>

<file path=ppt/theme/theme1.xml><?xml version="1.0" encoding="utf-8"?>
<a:theme xmlns:a="http://schemas.openxmlformats.org/drawingml/2006/main" name="OECD_TALK">
  <a:themeElements>
    <a:clrScheme name="OECD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ECD_TALK">
      <a:majorFont>
        <a:latin typeface="Helvetica"/>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1" charset="0"/>
          </a:defRPr>
        </a:defPPr>
      </a:lstStyle>
    </a:lnDef>
  </a:objectDefaults>
  <a:extraClrSchemeLst>
    <a:extraClrScheme>
      <a:clrScheme name="OECD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_TAL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_TAL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_TAL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_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_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_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48589</TotalTime>
  <Words>1339</Words>
  <Application>Microsoft Macintosh PowerPoint</Application>
  <PresentationFormat>A4 Paper (210x297 mm)</PresentationFormat>
  <Paragraphs>137</Paragraphs>
  <Slides>16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Calibri</vt:lpstr>
      <vt:lpstr>Comic Sans MS</vt:lpstr>
      <vt:lpstr>Geneva</vt:lpstr>
      <vt:lpstr>Helvetica</vt:lpstr>
      <vt:lpstr>Helvetica (headings)</vt:lpstr>
      <vt:lpstr>ＭＳ Ｐゴシック</vt:lpstr>
      <vt:lpstr>Times</vt:lpstr>
      <vt:lpstr>Wingdings</vt:lpstr>
      <vt:lpstr>Zapf Dingbats</vt:lpstr>
      <vt:lpstr>OECD_TALK</vt:lpstr>
      <vt:lpstr>PowerPoint Presentation</vt:lpstr>
      <vt:lpstr> Status/planning of ICARUS installation: recent activities</vt:lpstr>
      <vt:lpstr>Cold Shields (June 2018)</vt:lpstr>
      <vt:lpstr>Second Cold Vessel Rigging (August 14, 2018)</vt:lpstr>
      <vt:lpstr>Second Cold Vessel Rigging (August 14, 2018)</vt:lpstr>
      <vt:lpstr>Securing the Work Area on the top</vt:lpstr>
      <vt:lpstr>First chimneys installed (corners)</vt:lpstr>
      <vt:lpstr>Monday – September 17, 2018</vt:lpstr>
      <vt:lpstr>Test of installation of one part of the Warm Vessel roof</vt:lpstr>
      <vt:lpstr> Status/planning of ICARUS installation: next activities</vt:lpstr>
      <vt:lpstr> Detector commissioning</vt:lpstr>
      <vt:lpstr> Working Groups</vt:lpstr>
      <vt:lpstr>Activities before the cold commissioning</vt:lpstr>
      <vt:lpstr> Detector commissioning</vt:lpstr>
      <vt:lpstr> Planning of ICARUS installation at FNAL</vt:lpstr>
      <vt:lpstr>Conclusions</vt:lpstr>
    </vt:vector>
  </TitlesOfParts>
  <Company>Carlo Rubbia</Company>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optical astronomy to astro-particle physics    Carlo Rubbia CERN, Geneva, Switzerland</dc:title>
  <dc:creator>Carlo Rubbia</dc:creator>
  <cp:lastModifiedBy>claudiosilverio1@outlook.com</cp:lastModifiedBy>
  <cp:revision>1427</cp:revision>
  <cp:lastPrinted>2014-03-19T14:44:10Z</cp:lastPrinted>
  <dcterms:created xsi:type="dcterms:W3CDTF">2014-01-31T11:06:17Z</dcterms:created>
  <dcterms:modified xsi:type="dcterms:W3CDTF">2018-09-19T03:41:02Z</dcterms:modified>
</cp:coreProperties>
</file>