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4123" r:id="rId1"/>
  </p:sldMasterIdLst>
  <p:notesMasterIdLst>
    <p:notesMasterId r:id="rId17"/>
  </p:notesMasterIdLst>
  <p:handoutMasterIdLst>
    <p:handoutMasterId r:id="rId18"/>
  </p:handoutMasterIdLst>
  <p:sldIdLst>
    <p:sldId id="351" r:id="rId2"/>
    <p:sldId id="327" r:id="rId3"/>
    <p:sldId id="362" r:id="rId4"/>
    <p:sldId id="356" r:id="rId5"/>
    <p:sldId id="344" r:id="rId6"/>
    <p:sldId id="345" r:id="rId7"/>
    <p:sldId id="352" r:id="rId8"/>
    <p:sldId id="357" r:id="rId9"/>
    <p:sldId id="355" r:id="rId10"/>
    <p:sldId id="348" r:id="rId11"/>
    <p:sldId id="359" r:id="rId12"/>
    <p:sldId id="349" r:id="rId13"/>
    <p:sldId id="361" r:id="rId14"/>
    <p:sldId id="358" r:id="rId15"/>
    <p:sldId id="360" r:id="rId16"/>
  </p:sldIdLst>
  <p:sldSz cx="9144000" cy="6858000" type="screen4x3"/>
  <p:notesSz cx="6985000" cy="92837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Helvetica" panose="020B0604020202020204" pitchFamily="34" charset="0"/>
      <p:regular r:id="rId23"/>
      <p:bold r:id="rId24"/>
      <p:italic r:id="rId25"/>
      <p:boldItalic r:id="rId26"/>
    </p:embeddedFont>
    <p:embeddedFont>
      <p:font typeface="ＭＳ Ｐゴシック" panose="020B0600070205080204" pitchFamily="34" charset="-128"/>
      <p:regular r:id="rId27"/>
    </p:embeddedFont>
    <p:embeddedFont>
      <p:font typeface="Cambria Math" panose="02040503050406030204" pitchFamily="18" charset="0"/>
      <p:regular r:id="rId28"/>
    </p:embeddedFont>
  </p:embeddedFont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3655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688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174">
          <p15:clr>
            <a:srgbClr val="A4A3A4"/>
          </p15:clr>
        </p15:guide>
        <p15:guide id="7" orient="horz" pos="128">
          <p15:clr>
            <a:srgbClr val="A4A3A4"/>
          </p15:clr>
        </p15:guide>
        <p15:guide id="8" pos="5621">
          <p15:clr>
            <a:srgbClr val="A4A3A4"/>
          </p15:clr>
        </p15:guide>
        <p15:guide id="9" pos="136">
          <p15:clr>
            <a:srgbClr val="A4A3A4"/>
          </p15:clr>
        </p15:guide>
        <p15:guide id="10" pos="589">
          <p15:clr>
            <a:srgbClr val="A4A3A4"/>
          </p15:clr>
        </p15:guide>
        <p15:guide id="11" pos="3572">
          <p15:clr>
            <a:srgbClr val="A4A3A4"/>
          </p15:clr>
        </p15:guide>
        <p15:guide id="12" pos="5163">
          <p15:clr>
            <a:srgbClr val="A4A3A4"/>
          </p15:clr>
        </p15:guide>
        <p15:guide id="13" pos="4632">
          <p15:clr>
            <a:srgbClr val="A4A3A4"/>
          </p15:clr>
        </p15:guide>
        <p15:guide id="14" pos="444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8BA2BB"/>
    <a:srgbClr val="0064C8"/>
    <a:srgbClr val="99D6EA"/>
    <a:srgbClr val="004C97"/>
    <a:srgbClr val="4E4E4E"/>
    <a:srgbClr val="404040"/>
    <a:srgbClr val="63666A"/>
    <a:srgbClr val="505050"/>
    <a:srgbClr val="A7A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512" autoAdjust="0"/>
    <p:restoredTop sz="94660"/>
  </p:normalViewPr>
  <p:slideViewPr>
    <p:cSldViewPr snapToGrid="0" snapToObjects="1" showGuides="1">
      <p:cViewPr varScale="1">
        <p:scale>
          <a:sx n="73" d="100"/>
          <a:sy n="73" d="100"/>
        </p:scale>
        <p:origin x="1410" y="60"/>
      </p:cViewPr>
      <p:guideLst>
        <p:guide orient="horz" pos="4142"/>
        <p:guide orient="horz" pos="3655"/>
        <p:guide orient="horz" pos="1698"/>
        <p:guide orient="horz" pos="688"/>
        <p:guide orient="horz" pos="2790"/>
        <p:guide orient="horz" pos="174"/>
        <p:guide orient="horz" pos="128"/>
        <p:guide pos="5621"/>
        <p:guide pos="136"/>
        <p:guide pos="589"/>
        <p:guide pos="3572"/>
        <p:guide pos="5163"/>
        <p:guide pos="4632"/>
        <p:guide pos="444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1" d="100"/>
          <a:sy n="81" d="100"/>
        </p:scale>
        <p:origin x="243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9/19/2018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‹#›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 smtClean="0"/>
              <a:pPr>
                <a:defRPr/>
              </a:pPr>
              <a:t>9/19/2018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ＭＳ Ｐゴシック" charset="0"/>
        <a:cs typeface="Calibri" panose="020F0502020204030204" pitchFamily="34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ＭＳ Ｐゴシック" charset="0"/>
        <a:cs typeface="Calibri" panose="020F0502020204030204" pitchFamily="34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ＭＳ Ｐゴシック" charset="0"/>
        <a:cs typeface="Calibri" panose="020F0502020204030204" pitchFamily="34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ＭＳ Ｐゴシック" charset="0"/>
        <a:cs typeface="Calibri" panose="020F0502020204030204" pitchFamily="34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004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730" y="753246"/>
            <a:ext cx="9162729" cy="3340608"/>
          </a:xfrm>
          <a:prstGeom prst="rect">
            <a:avLst/>
          </a:prstGeom>
        </p:spPr>
      </p:pic>
      <p:sp>
        <p:nvSpPr>
          <p:cNvPr id="24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219718" y="5210655"/>
            <a:ext cx="7343131" cy="1192180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+mj-lt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dirty="0" err="1"/>
              <a:t>SubTitle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-1" y="-8606"/>
            <a:ext cx="9163051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219718" y="4093854"/>
            <a:ext cx="8667106" cy="925821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  <a:latin typeface="+mj-lt"/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WBS 4.2    Electrical Outfitting</a:t>
            </a:r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88917"/>
            <a:ext cx="9010786" cy="3018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7531" y="2731580"/>
            <a:ext cx="4322439" cy="1152244"/>
          </a:xfrm>
          <a:prstGeom prst="rect">
            <a:avLst/>
          </a:prstGeom>
        </p:spPr>
      </p:pic>
      <p:pic>
        <p:nvPicPr>
          <p:cNvPr id="10" name="Picture 9" descr="FermiLogoBar_DOE_KO_horiz.eps">
            <a:extLst>
              <a:ext uri="{FF2B5EF4-FFF2-40B4-BE49-F238E27FC236}">
                <a16:creationId xmlns:a16="http://schemas.microsoft.com/office/drawing/2014/main" id="{463F1BA3-1A23-4715-9FDD-B05AA378B3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88917"/>
            <a:ext cx="8993025" cy="3018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13F922-37E6-4146-8215-3C5B8A91BE5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07531" y="2731580"/>
            <a:ext cx="4322439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770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C9527-7F71-467E-BE7D-DEE221FBC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76DED4-3746-40A3-BCC3-F79F67824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9.20.18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AEB941-D029-4813-A476-A33363CF4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Linda F. Bagby | ICARUS Collaboration: Electrical WG Kick-Off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1B27E9-262A-47D5-ABCA-CA2477F41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081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0" y="914401"/>
            <a:ext cx="8672513" cy="5106266"/>
          </a:xfrm>
          <a:prstGeom prst="rect">
            <a:avLst/>
          </a:prstGeom>
        </p:spPr>
        <p:txBody>
          <a:bodyPr lIns="0" tIns="0" rIns="0" bIns="0"/>
          <a:lstStyle>
            <a:lvl1pPr marL="342900" indent="-228600">
              <a:buFont typeface="Arial" panose="020B0604020202020204" pitchFamily="34" charset="0"/>
              <a:buChar char="•"/>
              <a:defRPr sz="220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71500" indent="-228600"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800100" indent="-228600">
              <a:buFont typeface="Arial" panose="020B0604020202020204" pitchFamily="34" charset="0"/>
              <a:buChar char="•"/>
              <a:defRPr sz="180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028700" indent="-228600">
              <a:buFont typeface="Arial" panose="020B0604020202020204" pitchFamily="34" charset="0"/>
              <a:buChar char="–"/>
              <a:defRPr sz="160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257300" indent="-228600"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85235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9.20.18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495482"/>
            <a:ext cx="6163977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Linda F. Bagby | ICARUS Collaboration: Electrical WG Kick-Off</a:t>
            </a:r>
            <a:endParaRPr lang="en-US" b="1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85235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4D7BEFE-4E12-4C7B-9CFD-1B5B7EE463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2250" y="365126"/>
            <a:ext cx="8293100" cy="434974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+mj-lt"/>
              </a:defRPr>
            </a:lvl1pPr>
          </a:lstStyle>
          <a:p>
            <a:r>
              <a:rPr lang="en-US" dirty="0"/>
              <a:t>Click to edit Title </a:t>
            </a:r>
          </a:p>
        </p:txBody>
      </p:sp>
    </p:spTree>
    <p:extLst>
      <p:ext uri="{BB962C8B-B14F-4D97-AF65-F5344CB8AC3E}">
        <p14:creationId xmlns:p14="http://schemas.microsoft.com/office/powerpoint/2010/main" val="1428146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ide-by-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9DA1DA-4B43-4947-8DF5-E618AD3A7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9.20.18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5DA335-0D63-4626-AEE9-2B6B88A47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Linda F. Bagby | ICARUS Collaboration: Electrical WG Kick-Off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6E246-1FEA-444C-AC70-F48CC8EC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681732A-CB33-4EA3-BF44-FDE8D5AB214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22250" y="914400"/>
            <a:ext cx="3902076" cy="5295900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 sz="2000">
                <a:latin typeface="+mn-lt"/>
              </a:defRPr>
            </a:lvl1pPr>
            <a:lvl2pPr marL="457200" indent="-228600">
              <a:defRPr sz="1800">
                <a:latin typeface="+mn-lt"/>
              </a:defRPr>
            </a:lvl2pPr>
            <a:lvl3pPr marL="685800" indent="-228600">
              <a:buFont typeface="Arial" panose="020B0604020202020204" pitchFamily="34" charset="0"/>
              <a:buChar char="•"/>
              <a:defRPr sz="1600">
                <a:latin typeface="+mn-lt"/>
              </a:defRPr>
            </a:lvl3pPr>
            <a:lvl4pPr marL="914400" indent="-228600">
              <a:defRPr sz="1400">
                <a:latin typeface="+mn-lt"/>
              </a:defRPr>
            </a:lvl4pPr>
            <a:lvl5pPr marL="1143000" indent="-228600">
              <a:buFont typeface="Arial" panose="020B0604020202020204" pitchFamily="34" charset="0"/>
              <a:buChar char="•"/>
              <a:defRPr sz="1400">
                <a:latin typeface="+mn-lt"/>
              </a:defRPr>
            </a:lvl5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9D1B24-1654-42B0-ACC3-3014AF90C15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819649" y="914400"/>
            <a:ext cx="3962401" cy="5295900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 sz="2000">
                <a:latin typeface="+mn-lt"/>
              </a:defRPr>
            </a:lvl1pPr>
            <a:lvl2pPr marL="457200" indent="-228600">
              <a:defRPr sz="1800">
                <a:latin typeface="+mn-lt"/>
              </a:defRPr>
            </a:lvl2pPr>
            <a:lvl3pPr marL="685800" indent="-228600">
              <a:buFont typeface="Arial" panose="020B0604020202020204" pitchFamily="34" charset="0"/>
              <a:buChar char="•"/>
              <a:defRPr sz="1600">
                <a:latin typeface="+mn-lt"/>
              </a:defRPr>
            </a:lvl3pPr>
            <a:lvl4pPr marL="914400" indent="-228600">
              <a:defRPr sz="1400">
                <a:latin typeface="+mn-lt"/>
              </a:defRPr>
            </a:lvl4pPr>
            <a:lvl5pPr marL="1143000" indent="-228600">
              <a:buFont typeface="Arial" panose="020B0604020202020204" pitchFamily="34" charset="0"/>
              <a:buChar char="•"/>
              <a:defRPr sz="1400">
                <a:latin typeface="+mn-lt"/>
              </a:defRPr>
            </a:lvl5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740F633-C96A-48BF-9A75-DF3D104056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2250" y="365125"/>
            <a:ext cx="8559800" cy="434975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+mj-lt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058111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ide-by-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9DA1DA-4B43-4947-8DF5-E618AD3A7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9.20.18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5DA335-0D63-4626-AEE9-2B6B88A47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Linda F. Bagby | ICARUS Collaboration: Electrical WG Kick-Off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6E246-1FEA-444C-AC70-F48CC8EC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681732A-CB33-4EA3-BF44-FDE8D5AB214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22250" y="914400"/>
            <a:ext cx="3902076" cy="529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latin typeface="+mn-lt"/>
              </a:defRPr>
            </a:lvl1pPr>
            <a:lvl2pPr marL="571500" indent="-342900">
              <a:buFont typeface="+mj-lt"/>
              <a:buAutoNum type="arabicPeriod"/>
              <a:defRPr sz="1600">
                <a:latin typeface="+mn-lt"/>
              </a:defRPr>
            </a:lvl2pPr>
            <a:lvl3pPr marL="800100" indent="-342900">
              <a:buFont typeface="+mj-lt"/>
              <a:buAutoNum type="arabicPeriod"/>
              <a:defRPr sz="1600"/>
            </a:lvl3pPr>
            <a:lvl4pPr marL="1028700" indent="-342900">
              <a:buFont typeface="+mj-lt"/>
              <a:buAutoNum type="arabicPeriod"/>
              <a:defRPr sz="1400"/>
            </a:lvl4pPr>
            <a:lvl5pPr marL="1257300" indent="-342900">
              <a:buFont typeface="+mj-lt"/>
              <a:buAutoNum type="arabicPeriod"/>
              <a:defRPr sz="1400"/>
            </a:lvl5pPr>
          </a:lstStyle>
          <a:p>
            <a:pPr lvl="0"/>
            <a:r>
              <a:rPr lang="en-US" dirty="0"/>
              <a:t>Itemized Content</a:t>
            </a:r>
          </a:p>
          <a:p>
            <a:pPr lvl="1"/>
            <a:r>
              <a:rPr lang="en-US" dirty="0"/>
              <a:t>Item</a:t>
            </a:r>
          </a:p>
          <a:p>
            <a:pPr lvl="1"/>
            <a:r>
              <a:rPr lang="en-US" dirty="0"/>
              <a:t>Item</a:t>
            </a:r>
          </a:p>
          <a:p>
            <a:pPr lvl="1"/>
            <a:r>
              <a:rPr lang="en-US" dirty="0"/>
              <a:t>Item</a:t>
            </a:r>
          </a:p>
          <a:p>
            <a:pPr lvl="1"/>
            <a:r>
              <a:rPr lang="en-US" dirty="0"/>
              <a:t>Item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9D1B24-1654-42B0-ACC3-3014AF90C15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819649" y="914400"/>
            <a:ext cx="3962401" cy="529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latin typeface="+mn-lt"/>
              </a:defRPr>
            </a:lvl1pPr>
            <a:lvl2pPr marL="571500" indent="-342900">
              <a:buFont typeface="+mj-lt"/>
              <a:buAutoNum type="arabicPeriod"/>
              <a:defRPr sz="1600">
                <a:latin typeface="+mn-lt"/>
              </a:defRPr>
            </a:lvl2pPr>
            <a:lvl3pPr marL="800100" indent="-342900">
              <a:buFont typeface="+mj-lt"/>
              <a:buAutoNum type="arabicPeriod"/>
              <a:defRPr sz="1600">
                <a:latin typeface="+mn-lt"/>
              </a:defRPr>
            </a:lvl3pPr>
            <a:lvl4pPr marL="1028700" indent="-342900">
              <a:buFont typeface="+mj-lt"/>
              <a:buAutoNum type="arabicPeriod"/>
              <a:defRPr sz="1600">
                <a:latin typeface="+mn-lt"/>
              </a:defRPr>
            </a:lvl4pPr>
            <a:lvl5pPr marL="1257300" indent="-342900">
              <a:buFont typeface="+mj-lt"/>
              <a:buAutoNum type="arabicPeriod"/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Itemized Content</a:t>
            </a:r>
          </a:p>
          <a:p>
            <a:pPr lvl="1"/>
            <a:r>
              <a:rPr lang="en-US" dirty="0"/>
              <a:t>Item</a:t>
            </a:r>
          </a:p>
          <a:p>
            <a:pPr lvl="1"/>
            <a:r>
              <a:rPr lang="en-US" dirty="0"/>
              <a:t>Item</a:t>
            </a:r>
          </a:p>
          <a:p>
            <a:pPr lvl="1"/>
            <a:r>
              <a:rPr lang="en-US" dirty="0"/>
              <a:t>Item</a:t>
            </a:r>
          </a:p>
          <a:p>
            <a:pPr lvl="1"/>
            <a:r>
              <a:rPr lang="en-US" dirty="0"/>
              <a:t>Item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6C69E0-E755-4088-A572-9259AA05CC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2250" y="365125"/>
            <a:ext cx="8559800" cy="434975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+mj-lt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68260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228600" y="4765101"/>
            <a:ext cx="420624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 i="0">
                <a:solidFill>
                  <a:srgbClr val="004C97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caption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4687970" y="4765101"/>
            <a:ext cx="420624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 i="0">
                <a:solidFill>
                  <a:srgbClr val="004C97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caption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 hasCustomPrompt="1"/>
          </p:nvPr>
        </p:nvSpPr>
        <p:spPr>
          <a:xfrm>
            <a:off x="228600" y="925140"/>
            <a:ext cx="4206240" cy="356870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buFont typeface="Arial" panose="020B0604020202020204" pitchFamily="34" charset="0"/>
              <a:buChar char="•"/>
              <a:defRPr sz="2000">
                <a:solidFill>
                  <a:srgbClr val="50505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-223838">
              <a:defRPr sz="1800">
                <a:solidFill>
                  <a:srgbClr val="50505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90563" indent="-233363">
              <a:buFont typeface="Arial" panose="020B0604020202020204" pitchFamily="34" charset="0"/>
              <a:buChar char="•"/>
              <a:defRPr sz="1600">
                <a:solidFill>
                  <a:srgbClr val="50505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914400" indent="-230188">
              <a:defRPr sz="1400">
                <a:solidFill>
                  <a:srgbClr val="50505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144588" indent="-230188">
              <a:buFont typeface="Arial" panose="020B0604020202020204" pitchFamily="34" charset="0"/>
              <a:buChar char="•"/>
              <a:defRPr sz="1400">
                <a:solidFill>
                  <a:srgbClr val="50505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8" hasCustomPrompt="1"/>
          </p:nvPr>
        </p:nvSpPr>
        <p:spPr>
          <a:xfrm>
            <a:off x="4687970" y="925139"/>
            <a:ext cx="4206240" cy="356870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buFont typeface="Arial" panose="020B0604020202020204" pitchFamily="34" charset="0"/>
              <a:buChar char="•"/>
              <a:defRPr sz="2000">
                <a:solidFill>
                  <a:srgbClr val="50505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61963" indent="-231775">
              <a:buFont typeface="Arial" panose="020B0604020202020204" pitchFamily="34" charset="0"/>
              <a:buChar char="–"/>
              <a:defRPr sz="1800">
                <a:solidFill>
                  <a:srgbClr val="50505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84213" indent="-222250">
              <a:buFont typeface="Arial" panose="020B0604020202020204" pitchFamily="34" charset="0"/>
              <a:buChar char="•"/>
              <a:defRPr sz="1600">
                <a:solidFill>
                  <a:srgbClr val="50505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914400" indent="-230188">
              <a:defRPr sz="1400">
                <a:solidFill>
                  <a:srgbClr val="50505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144588" indent="-230188">
              <a:buFont typeface="Arial" panose="020B0604020202020204" pitchFamily="34" charset="0"/>
              <a:buChar char="•"/>
              <a:defRPr sz="1400">
                <a:solidFill>
                  <a:srgbClr val="50505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9.20.18</a:t>
            </a:r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1" y="6495482"/>
            <a:ext cx="6232071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Linda F. Bagby | ICARUS Collaboration: Electrical WG Kick-Off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041EEB-24C4-47A2-945D-7A9685EE26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" y="365125"/>
            <a:ext cx="8665610" cy="434975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+mj-lt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389649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28600" y="94844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3542712" y="948443"/>
            <a:ext cx="5347605" cy="4994275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buFont typeface="Arial" panose="020B0604020202020204" pitchFamily="34" charset="0"/>
              <a:buChar char="•"/>
              <a:defRPr sz="2000">
                <a:solidFill>
                  <a:srgbClr val="50505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61963" indent="-231775">
              <a:defRPr sz="1800">
                <a:solidFill>
                  <a:srgbClr val="50505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84213" indent="-222250">
              <a:buFont typeface="Arial" panose="020B0604020202020204" pitchFamily="34" charset="0"/>
              <a:buChar char="•"/>
              <a:defRPr sz="1600">
                <a:solidFill>
                  <a:srgbClr val="50505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914400" indent="-230188">
              <a:defRPr sz="1400">
                <a:solidFill>
                  <a:srgbClr val="50505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144588" indent="-230188">
              <a:buFont typeface="Arial" panose="020B0604020202020204" pitchFamily="34" charset="0"/>
              <a:buChar char="•"/>
              <a:defRPr sz="1400">
                <a:solidFill>
                  <a:srgbClr val="50505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 smtClean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9.20.18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495482"/>
            <a:ext cx="5949969" cy="242873"/>
          </a:xfrm>
        </p:spPr>
        <p:txBody>
          <a:bodyPr/>
          <a:lstStyle>
            <a:lvl1pPr>
              <a:defRPr sz="1200" dirty="0" smtClean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Linda F. Bagby | ICARUS Collaboration: Electrical WG Kick-Off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2D98BB-E7D6-4BC5-BF01-FEBC0BE38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365125"/>
            <a:ext cx="8661717" cy="434975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+mj-lt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551804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2250" y="900819"/>
            <a:ext cx="8686800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24073" y="48287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caption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 smtClean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9.20.18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42873"/>
          </a:xfrm>
        </p:spPr>
        <p:txBody>
          <a:bodyPr/>
          <a:lstStyle>
            <a:lvl1pPr>
              <a:defRPr sz="1200" dirty="0" smtClean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Linda F. Bagby | ICARUS Collaboration: Electrical WG Kick-Off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smtClean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64DF0CCB-7EA3-7341-A46D-36EC5E85EBD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F0C3F3-0021-4B65-A489-023BDB6EB3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073" y="325301"/>
            <a:ext cx="8686800" cy="474799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+mj-lt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026701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9.20.18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495482"/>
            <a:ext cx="5786446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Linda F. Bagby | ICARUS Collaboration: Electrical WG Kick-Off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14800" y="6391064"/>
            <a:ext cx="8704708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5"/>
          <p:cNvSpPr txBox="1">
            <a:spLocks/>
          </p:cNvSpPr>
          <p:nvPr/>
        </p:nvSpPr>
        <p:spPr>
          <a:xfrm>
            <a:off x="381001" y="6667500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209721" y="136401"/>
            <a:ext cx="8723157" cy="197990"/>
            <a:chOff x="577653" y="6258863"/>
            <a:chExt cx="8320285" cy="188846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577653" y="6351018"/>
              <a:ext cx="7213350" cy="6918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6" descr="FermiLogo_RGB_NALBlue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38162" y="6408629"/>
            <a:ext cx="1144216" cy="37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45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34" r:id="rId2"/>
    <p:sldLayoutId id="2147484125" r:id="rId3"/>
    <p:sldLayoutId id="2147484132" r:id="rId4"/>
    <p:sldLayoutId id="2147484133" r:id="rId5"/>
    <p:sldLayoutId id="2147484126" r:id="rId6"/>
    <p:sldLayoutId id="2147484127" r:id="rId7"/>
    <p:sldLayoutId id="2147484128" r:id="rId8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5.gif"/><Relationship Id="rId7" Type="http://schemas.openxmlformats.org/officeDocument/2006/relationships/image" Target="../media/image19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2C2CA5-B062-43A9-A3C5-86B34BA1CF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9718" y="5520586"/>
            <a:ext cx="7343131" cy="1192180"/>
          </a:xfrm>
        </p:spPr>
        <p:txBody>
          <a:bodyPr/>
          <a:lstStyle/>
          <a:p>
            <a:pPr lvl="0"/>
            <a:r>
              <a:rPr lang="en-US" dirty="0"/>
              <a:t>Linda F. Bagby</a:t>
            </a:r>
          </a:p>
          <a:p>
            <a:pPr lvl="0"/>
            <a:r>
              <a:rPr lang="en-US" dirty="0"/>
              <a:t>September 20, 2018</a:t>
            </a:r>
          </a:p>
          <a:p>
            <a:endParaRPr lang="en-US" dirty="0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EDEF1036-9465-4EB8-B4F1-912ACDBBFC76}"/>
              </a:ext>
            </a:extLst>
          </p:cNvPr>
          <p:cNvSpPr txBox="1">
            <a:spLocks/>
          </p:cNvSpPr>
          <p:nvPr/>
        </p:nvSpPr>
        <p:spPr>
          <a:xfrm>
            <a:off x="219718" y="4451463"/>
            <a:ext cx="7343131" cy="1192180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000" kern="1200">
                <a:solidFill>
                  <a:srgbClr val="004C97"/>
                </a:solidFill>
                <a:latin typeface="+mj-lt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ICARUS</a:t>
            </a:r>
          </a:p>
          <a:p>
            <a:r>
              <a:rPr lang="en-US" sz="2400" b="1" dirty="0"/>
              <a:t>Electrical Working Group Kick-Off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653FE0-E819-4A48-8F47-0226BCB0C8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842" y="4308417"/>
            <a:ext cx="1686953" cy="234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3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551EC7C-2D93-4267-98A9-26C80D44D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3896" y="1139523"/>
            <a:ext cx="4035902" cy="999831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CCB359-49BC-4B9B-BF15-285165F3E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9.20.18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D12891-8395-4427-9421-3F598A604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Linda F. Bagby | ICARUS Collaboration: Electrical WG Kick-Off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D71C35-0934-44D0-BF4C-F18513713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E18FE40-D540-4EEB-B016-1DC91CAE0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Rack Protection System and AC Distribution Solutions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A3CCE2-E772-4F97-9F62-24B39A8370F9}"/>
              </a:ext>
            </a:extLst>
          </p:cNvPr>
          <p:cNvSpPr txBox="1"/>
          <p:nvPr/>
        </p:nvSpPr>
        <p:spPr>
          <a:xfrm>
            <a:off x="5610732" y="834910"/>
            <a:ext cx="2829257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6">
                <a:lumMod val="5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120V/20A (16A cont.)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69A370-F325-4CB0-83CB-619E925E300E}"/>
              </a:ext>
            </a:extLst>
          </p:cNvPr>
          <p:cNvSpPr txBox="1"/>
          <p:nvPr/>
        </p:nvSpPr>
        <p:spPr>
          <a:xfrm>
            <a:off x="4744380" y="4777192"/>
            <a:ext cx="3702771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6">
                <a:lumMod val="5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208V/3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Symbol" pitchFamily="18" charset="2"/>
              </a:rPr>
              <a:t>f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/30A (24A cont. /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Symbol" pitchFamily="18" charset="2"/>
              </a:rPr>
              <a:t>f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27DE200-0A32-42D5-AE98-7127597243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445" y="5200386"/>
            <a:ext cx="2886706" cy="11943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C3CCE0-2503-41A0-959A-519E6EB57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786642" y="4006192"/>
            <a:ext cx="4039681" cy="58712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02F12E4-345B-4008-A273-4D6502E02297}"/>
              </a:ext>
            </a:extLst>
          </p:cNvPr>
          <p:cNvSpPr txBox="1"/>
          <p:nvPr/>
        </p:nvSpPr>
        <p:spPr>
          <a:xfrm>
            <a:off x="5582007" y="2135011"/>
            <a:ext cx="2886706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6">
                <a:lumMod val="5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120V/30A (24A cont.)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CD317AF-DA08-48EA-B764-4BCFBF03FBE0}"/>
              </a:ext>
            </a:extLst>
          </p:cNvPr>
          <p:cNvSpPr txBox="1"/>
          <p:nvPr/>
        </p:nvSpPr>
        <p:spPr>
          <a:xfrm>
            <a:off x="1104924" y="3398219"/>
            <a:ext cx="3009217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6">
                <a:lumMod val="5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Rack Protection Chassis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139A081-DC52-4255-9E2C-F6DCD7BCFA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4104" y="2562230"/>
            <a:ext cx="2255486" cy="96276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D6F7C29-D63F-463E-A661-0C1244B199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4104" y="3582885"/>
            <a:ext cx="2255486" cy="10537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D194EB9-3903-413D-814A-1916EF71E1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0549" y="1877301"/>
            <a:ext cx="1447119" cy="14471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E01A697-A31A-4CA4-A513-F646B99AA0CB}"/>
                  </a:ext>
                </a:extLst>
              </p:cNvPr>
              <p:cNvSpPr txBox="1"/>
              <p:nvPr/>
            </p:nvSpPr>
            <p:spPr>
              <a:xfrm>
                <a:off x="285226" y="934228"/>
                <a:ext cx="4379053" cy="110799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accent6">
                    <a:lumMod val="50000"/>
                  </a:schemeClr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Sensor System 2W-B or 2WT-B</a:t>
                </a:r>
              </a:p>
              <a:p>
                <a:pPr algn="ctr"/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Photoelectric </a:t>
                </a:r>
              </a:p>
              <a:p>
                <a:pPr algn="ctr"/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smoke/temp (135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F) sensor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E01A697-A31A-4CA4-A513-F646B99AA0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226" y="934228"/>
                <a:ext cx="4379053" cy="1107996"/>
              </a:xfrm>
              <a:prstGeom prst="rect">
                <a:avLst/>
              </a:prstGeom>
              <a:blipFill>
                <a:blip r:embed="rId8"/>
                <a:stretch>
                  <a:fillRect t="-7609" b="-15217"/>
                </a:stretch>
              </a:blipFill>
              <a:ln w="12700">
                <a:solidFill>
                  <a:schemeClr val="accent6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34">
            <a:extLst>
              <a:ext uri="{FF2B5EF4-FFF2-40B4-BE49-F238E27FC236}">
                <a16:creationId xmlns:a16="http://schemas.microsoft.com/office/drawing/2014/main" id="{77FE1057-9DE9-46B8-9AA9-5866653F5D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7558" y="5097245"/>
            <a:ext cx="3983951" cy="119802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7E9C6B4-6401-483F-A963-679A08F1F9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7559" y="3876503"/>
            <a:ext cx="3986726" cy="112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260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A88F60-1520-4930-B208-AFCDE230B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" y="2538798"/>
            <a:ext cx="3760107" cy="3760107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CCB359-49BC-4B9B-BF15-285165F3E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9.20.18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D12891-8395-4427-9421-3F598A604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Linda F. Bagby | ICARUS Collaboration: Electrical WG Kick-Off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D71C35-0934-44D0-BF4C-F18513713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E18FE40-D540-4EEB-B016-1DC91CAE0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TPC Power Supply AC Distribution Solutions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A3CCE2-E772-4F97-9F62-24B39A8370F9}"/>
              </a:ext>
            </a:extLst>
          </p:cNvPr>
          <p:cNvSpPr txBox="1"/>
          <p:nvPr/>
        </p:nvSpPr>
        <p:spPr>
          <a:xfrm>
            <a:off x="838427" y="2538798"/>
            <a:ext cx="2829257" cy="738664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6">
                <a:lumMod val="5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120V/20A (16A cont.)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     PDUMH20NET2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E01A697-A31A-4CA4-A513-F646B99AA0CB}"/>
              </a:ext>
            </a:extLst>
          </p:cNvPr>
          <p:cNvSpPr txBox="1"/>
          <p:nvPr/>
        </p:nvSpPr>
        <p:spPr>
          <a:xfrm>
            <a:off x="2474752" y="1171766"/>
            <a:ext cx="4379053" cy="738664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6">
                <a:lumMod val="5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Managed non-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interlockable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PDU options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D123B2-9C3B-4891-B898-3A1E47E41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534" y="2352602"/>
            <a:ext cx="4183516" cy="418351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02F12E4-345B-4008-A273-4D6502E02297}"/>
              </a:ext>
            </a:extLst>
          </p:cNvPr>
          <p:cNvSpPr txBox="1"/>
          <p:nvPr/>
        </p:nvSpPr>
        <p:spPr>
          <a:xfrm>
            <a:off x="5410452" y="2538798"/>
            <a:ext cx="2886706" cy="738664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6">
                <a:lumMod val="5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120V/30A (24A cont.)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        PDUMNH30</a:t>
            </a:r>
          </a:p>
        </p:txBody>
      </p:sp>
    </p:spTree>
    <p:extLst>
      <p:ext uri="{BB962C8B-B14F-4D97-AF65-F5344CB8AC3E}">
        <p14:creationId xmlns:p14="http://schemas.microsoft.com/office/powerpoint/2010/main" val="2949193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3216675-276D-4963-AB82-48483C627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1"/>
            <a:ext cx="8143613" cy="5400674"/>
          </a:xfrm>
        </p:spPr>
        <p:txBody>
          <a:bodyPr>
            <a:normAutofit/>
          </a:bodyPr>
          <a:lstStyle/>
          <a:p>
            <a:r>
              <a:rPr lang="en-US" dirty="0"/>
              <a:t>Racks with deep CAEN chassis equipment or DAQ servers requires a ~3’ deep rack to allow room for PDU, cable dressing, maintenance, and air flow.</a:t>
            </a:r>
          </a:p>
          <a:p>
            <a:r>
              <a:rPr lang="en-US" dirty="0"/>
              <a:t>AC Distribution within each rack will be selected based on the maximum current capability of the equipment. There are 3 options available:</a:t>
            </a:r>
          </a:p>
          <a:p>
            <a:pPr lvl="1"/>
            <a:r>
              <a:rPr lang="en-US" dirty="0"/>
              <a:t>120V/15A (12A continuous)</a:t>
            </a:r>
          </a:p>
          <a:p>
            <a:pPr lvl="1"/>
            <a:r>
              <a:rPr lang="en-US" dirty="0"/>
              <a:t>120V/30A (24A continuous)</a:t>
            </a:r>
          </a:p>
          <a:p>
            <a:pPr lvl="1"/>
            <a:r>
              <a:rPr lang="en-US" dirty="0"/>
              <a:t>208V, 3-phase, 30A (3 banks of 120V/24A continuous)</a:t>
            </a:r>
          </a:p>
          <a:p>
            <a:r>
              <a:rPr lang="en-US" dirty="0"/>
              <a:t>Maximum current load per circuit is regulated through an engineered hardware design.</a:t>
            </a:r>
          </a:p>
          <a:p>
            <a:r>
              <a:rPr lang="en-US" dirty="0"/>
              <a:t>Enclosed racks will have a rack protection system equipped with a sensor to monitor smoke and temperature to protect equipment.</a:t>
            </a:r>
          </a:p>
          <a:p>
            <a:r>
              <a:rPr lang="en-US" dirty="0"/>
              <a:t>Total rack power is limited based on AC Distribution scheme and cooling infrastructure choices.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10F59D-6767-4C4F-9E31-E572927F57D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9.20.18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F3350C-0040-4873-A100-3A56418485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Linda F. Bagby | ICARUS Collaboration: Electrical WG Kick-Off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755E8B-787A-4B1E-B538-570394F2F6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8073428-8FE4-4BCC-84D6-A1E05E915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Rack AC Distribution Design Requirements </a:t>
            </a:r>
          </a:p>
        </p:txBody>
      </p:sp>
    </p:spTree>
    <p:extLst>
      <p:ext uri="{BB962C8B-B14F-4D97-AF65-F5344CB8AC3E}">
        <p14:creationId xmlns:p14="http://schemas.microsoft.com/office/powerpoint/2010/main" val="2725311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3216675-276D-4963-AB82-48483C627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432" y="914400"/>
            <a:ext cx="8143613" cy="4368799"/>
          </a:xfrm>
        </p:spPr>
        <p:txBody>
          <a:bodyPr>
            <a:normAutofit/>
          </a:bodyPr>
          <a:lstStyle/>
          <a:p>
            <a:r>
              <a:rPr lang="en-US" dirty="0"/>
              <a:t>The cryostats are solidly bonded together via the thermal shields, the metal compression plates, and additional grounding straps located on the top ends of the cryostats.</a:t>
            </a:r>
          </a:p>
          <a:p>
            <a:r>
              <a:rPr lang="en-US" dirty="0"/>
              <a:t>The ground reference saturable inductors and connecting ground cables are equivalent to minimize a step function between the cryostats.</a:t>
            </a:r>
          </a:p>
          <a:p>
            <a:r>
              <a:rPr lang="en-US" dirty="0"/>
              <a:t> Our 1</a:t>
            </a:r>
            <a:r>
              <a:rPr lang="en-US" baseline="30000" dirty="0"/>
              <a:t>st</a:t>
            </a:r>
            <a:r>
              <a:rPr lang="en-US" dirty="0"/>
              <a:t> task is to finalize the AC Distribution scheme of the experiment.</a:t>
            </a:r>
          </a:p>
          <a:p>
            <a:pPr lvl="1"/>
            <a:r>
              <a:rPr lang="en-US" dirty="0"/>
              <a:t>We’ll discuss options after the round table.</a:t>
            </a:r>
          </a:p>
          <a:p>
            <a:endParaRPr lang="en-US" dirty="0"/>
          </a:p>
          <a:p>
            <a:pPr marL="11430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10F59D-6767-4C4F-9E31-E572927F57D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9.20.18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F3350C-0040-4873-A100-3A56418485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Linda F. Bagby | ICARUS Collaboration: Electrical WG Kick-Off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755E8B-787A-4B1E-B538-570394F2F6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8073428-8FE4-4BCC-84D6-A1E05E915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</a:t>
            </a:r>
          </a:p>
        </p:txBody>
      </p:sp>
    </p:spTree>
    <p:extLst>
      <p:ext uri="{BB962C8B-B14F-4D97-AF65-F5344CB8AC3E}">
        <p14:creationId xmlns:p14="http://schemas.microsoft.com/office/powerpoint/2010/main" val="198217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3EE437E-F843-4493-A127-2C808EE53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0"/>
            <a:ext cx="8672513" cy="5353049"/>
          </a:xfrm>
        </p:spPr>
        <p:txBody>
          <a:bodyPr/>
          <a:lstStyle/>
          <a:p>
            <a:pPr marL="114300" indent="0">
              <a:buNone/>
            </a:pP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948753-B145-479D-A498-2E0C7C25920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9.20.18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4278F7-A758-4167-8F44-B60F358D1D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Linda F. Bagby | ICARUS Collaboration: Electrical WG Kick-Off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BCE5BF-BBF1-411C-B4DF-5A0CB87E45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7DA51FC-8DDD-49C0-99D0-FCB824CF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Extras</a:t>
            </a:r>
          </a:p>
        </p:txBody>
      </p:sp>
    </p:spTree>
    <p:extLst>
      <p:ext uri="{BB962C8B-B14F-4D97-AF65-F5344CB8AC3E}">
        <p14:creationId xmlns:p14="http://schemas.microsoft.com/office/powerpoint/2010/main" val="2297592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3216675-276D-4963-AB82-48483C627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432" y="914401"/>
            <a:ext cx="8143613" cy="2365828"/>
          </a:xfrm>
        </p:spPr>
        <p:txBody>
          <a:bodyPr>
            <a:normAutofit/>
          </a:bodyPr>
          <a:lstStyle/>
          <a:p>
            <a:r>
              <a:rPr lang="en-US" dirty="0"/>
              <a:t>The TPC power supplies float, meaning the return is referenced only at the TPC warm electronics crate, via the backplane, to the cryostat (Detector Ground).</a:t>
            </a:r>
          </a:p>
          <a:p>
            <a:r>
              <a:rPr lang="en-US" dirty="0"/>
              <a:t>Where are the PMT power supplies referenced?</a:t>
            </a:r>
          </a:p>
          <a:p>
            <a:r>
              <a:rPr lang="en-US" dirty="0"/>
              <a:t>Where are Wire Bias power supplies referenced, through a resistor via the filter network? Here’s an example----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10F59D-6767-4C4F-9E31-E572927F57D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9.20.18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F3350C-0040-4873-A100-3A56418485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Linda F. Bagby | ICARUS Collaboration: Electrical WG Kick-Off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755E8B-787A-4B1E-B538-570394F2F6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8073428-8FE4-4BCC-84D6-A1E05E915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DC Distribution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FBECD4-DDEF-44F7-9829-752415018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179" y="3193145"/>
            <a:ext cx="6804719" cy="296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08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3EE437E-F843-4493-A127-2C808EE53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0"/>
            <a:ext cx="8672513" cy="5353049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Welcome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Our Mission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AC Distribution and ‘Isolated’ Grounding scheme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Infrastructure options</a:t>
            </a:r>
          </a:p>
          <a:p>
            <a:pPr marL="114300" indent="0">
              <a:buNone/>
            </a:pP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948753-B145-479D-A498-2E0C7C25920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9.20.18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4278F7-A758-4167-8F44-B60F358D1D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Linda F. Bagby | ICARUS Collaboration: Electrical WG Kick-Off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BCE5BF-BBF1-411C-B4DF-5A0CB87E45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7DA51FC-8DDD-49C0-99D0-FCB824CF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902803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3216675-276D-4963-AB82-48483C627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432" y="914400"/>
            <a:ext cx="8143613" cy="5094514"/>
          </a:xfrm>
        </p:spPr>
        <p:txBody>
          <a:bodyPr>
            <a:normAutofit/>
          </a:bodyPr>
          <a:lstStyle/>
          <a:p>
            <a:r>
              <a:rPr lang="en-US" dirty="0"/>
              <a:t>Generate electronics rack build specifications and graphics.</a:t>
            </a:r>
          </a:p>
          <a:p>
            <a:pPr lvl="1"/>
            <a:r>
              <a:rPr lang="en-US" dirty="0"/>
              <a:t>Donatella and Angela have been instrumental in collecting information. </a:t>
            </a:r>
          </a:p>
          <a:p>
            <a:pPr lvl="1"/>
            <a:r>
              <a:rPr lang="en-US" dirty="0"/>
              <a:t>Summarized in SBN </a:t>
            </a:r>
            <a:r>
              <a:rPr lang="en-US" dirty="0" err="1"/>
              <a:t>DocDB</a:t>
            </a:r>
            <a:r>
              <a:rPr lang="en-US" dirty="0"/>
              <a:t> #1383</a:t>
            </a:r>
          </a:p>
          <a:p>
            <a:pPr marL="114300" indent="0">
              <a:buNone/>
            </a:pPr>
            <a:endParaRPr lang="en-US" dirty="0"/>
          </a:p>
          <a:p>
            <a:r>
              <a:rPr lang="en-US" dirty="0"/>
              <a:t>Provide design documentation for all custom designed equipment.</a:t>
            </a:r>
          </a:p>
          <a:p>
            <a:pPr lvl="1"/>
            <a:r>
              <a:rPr lang="en-US" dirty="0"/>
              <a:t>Summarized in SBN </a:t>
            </a:r>
            <a:r>
              <a:rPr lang="en-US" dirty="0" err="1"/>
              <a:t>DocDB</a:t>
            </a:r>
            <a:r>
              <a:rPr lang="en-US" dirty="0"/>
              <a:t> #1466 </a:t>
            </a:r>
          </a:p>
          <a:p>
            <a:pPr marL="114300" indent="0">
              <a:buNone/>
            </a:pPr>
            <a:endParaRPr lang="en-US" dirty="0"/>
          </a:p>
          <a:p>
            <a:r>
              <a:rPr lang="en-US" dirty="0"/>
              <a:t>Generate AC and DC power distribution schematics for installation and safety reviews.</a:t>
            </a:r>
          </a:p>
          <a:p>
            <a:pPr marL="114300" indent="0">
              <a:buNone/>
            </a:pPr>
            <a:endParaRPr lang="en-US" dirty="0"/>
          </a:p>
          <a:p>
            <a:r>
              <a:rPr lang="en-US" dirty="0"/>
              <a:t>Assist with Operational Readiness Clearance documentation and participate in Reviews.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10F59D-6767-4C4F-9E31-E572927F57D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9.20.18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F3350C-0040-4873-A100-3A56418485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Linda F. Bagby | ICARUS Collaboration: Electrical WG Kick-Off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755E8B-787A-4B1E-B538-570394F2F6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8073428-8FE4-4BCC-84D6-A1E05E915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Mission </a:t>
            </a:r>
          </a:p>
        </p:txBody>
      </p:sp>
    </p:spTree>
    <p:extLst>
      <p:ext uri="{BB962C8B-B14F-4D97-AF65-F5344CB8AC3E}">
        <p14:creationId xmlns:p14="http://schemas.microsoft.com/office/powerpoint/2010/main" val="1875206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3EE437E-F843-4493-A127-2C808EE53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0"/>
            <a:ext cx="8672513" cy="5353049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The AC Distribution has been designed to provide power to individual T300 cryostats.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75kVA transformers are provided for each cryostat (T-300).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All sub-systems are configured to provide services to individual cryostats.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EXCEPT the HV Drift.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Impedance monitor configuration, part of the AC Distribution and Grounding scheme, is an attempt to resolve the general location of a possible short, T300-1 or T300-2.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This talk provides an explanation of the grounding configuration which defines the stability of the experiment’s reference ground.</a:t>
            </a:r>
          </a:p>
          <a:p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marL="114300" indent="0">
              <a:buNone/>
            </a:pP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948753-B145-479D-A498-2E0C7C25920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9.20.18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4278F7-A758-4167-8F44-B60F358D1D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Linda F. Bagby | ICARUS Collaboration: Electrical WG Kick-Off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BCE5BF-BBF1-411C-B4DF-5A0CB87E45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7DA51FC-8DDD-49C0-99D0-FCB824CF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 Distribution</a:t>
            </a:r>
          </a:p>
        </p:txBody>
      </p:sp>
    </p:spTree>
    <p:extLst>
      <p:ext uri="{BB962C8B-B14F-4D97-AF65-F5344CB8AC3E}">
        <p14:creationId xmlns:p14="http://schemas.microsoft.com/office/powerpoint/2010/main" val="203016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CCB359-49BC-4B9B-BF15-285165F3E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9.20.18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D12891-8395-4427-9421-3F598A604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0602" y="6495543"/>
            <a:ext cx="5786446" cy="242873"/>
          </a:xfrm>
        </p:spPr>
        <p:txBody>
          <a:bodyPr/>
          <a:lstStyle/>
          <a:p>
            <a:pPr>
              <a:defRPr/>
            </a:pPr>
            <a:r>
              <a:rPr lang="en-US"/>
              <a:t>Linda F. Bagby | ICARUS Collaboration: Electrical WG Kick-Off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D71C35-0934-44D0-BF4C-F18513713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E18FE40-D540-4EEB-B016-1DC91CAE0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345327"/>
            <a:ext cx="8559800" cy="434975"/>
          </a:xfrm>
        </p:spPr>
        <p:txBody>
          <a:bodyPr/>
          <a:lstStyle/>
          <a:p>
            <a:r>
              <a:rPr lang="en-US" dirty="0"/>
              <a:t>AC ‘Isolated’ Grounding Scheme Graphic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6E6DD9-9DC8-4677-81C1-866FD07AA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52" y="800100"/>
            <a:ext cx="8668938" cy="555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02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CCB359-49BC-4B9B-BF15-285165F3E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9.20.18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D12891-8395-4427-9421-3F598A604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Linda F. Bagby | ICARUS Collaboration: Electrical WG Kick-Off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D71C35-0934-44D0-BF4C-F18513713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E18FE40-D540-4EEB-B016-1DC91CAE0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 Power Schematic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E66EDA-993F-468F-B5EF-6EC1F99F0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595" y="771072"/>
            <a:ext cx="7273017" cy="55447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5F3790-3105-4861-B9AE-FB31E62B6E63}"/>
              </a:ext>
            </a:extLst>
          </p:cNvPr>
          <p:cNvSpPr txBox="1"/>
          <p:nvPr/>
        </p:nvSpPr>
        <p:spPr>
          <a:xfrm>
            <a:off x="1074511" y="2828835"/>
            <a:ext cx="22908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Detector Ground</a:t>
            </a:r>
          </a:p>
          <a:p>
            <a:r>
              <a:rPr lang="en-US" dirty="0">
                <a:solidFill>
                  <a:srgbClr val="FF0000"/>
                </a:solidFill>
              </a:rPr>
              <a:t>cable from here </a:t>
            </a:r>
          </a:p>
          <a:p>
            <a:r>
              <a:rPr lang="en-US" dirty="0">
                <a:solidFill>
                  <a:srgbClr val="FF0000"/>
                </a:solidFill>
              </a:rPr>
              <a:t>or here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DDAA290-4307-4F82-87A2-93B9ABE70F2E}"/>
              </a:ext>
            </a:extLst>
          </p:cNvPr>
          <p:cNvCxnSpPr>
            <a:cxnSpLocks/>
          </p:cNvCxnSpPr>
          <p:nvPr/>
        </p:nvCxnSpPr>
        <p:spPr>
          <a:xfrm flipV="1">
            <a:off x="3217219" y="2438400"/>
            <a:ext cx="2675581" cy="978976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F1FB232-9F12-4EAF-8FE1-8E9852904302}"/>
              </a:ext>
            </a:extLst>
          </p:cNvPr>
          <p:cNvCxnSpPr>
            <a:cxnSpLocks/>
          </p:cNvCxnSpPr>
          <p:nvPr/>
        </p:nvCxnSpPr>
        <p:spPr>
          <a:xfrm>
            <a:off x="2219953" y="3823323"/>
            <a:ext cx="997266" cy="1622788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7927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CCB359-49BC-4B9B-BF15-285165F3E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9.20.18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D12891-8395-4427-9421-3F598A604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Linda F. Bagby | ICARUS Collaboration: Electrical WG Kick-Off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D71C35-0934-44D0-BF4C-F18513713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E18FE40-D540-4EEB-B016-1DC91CAE0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Impedance Monitor </a:t>
            </a:r>
            <a:r>
              <a:rPr lang="en-US" dirty="0" err="1"/>
              <a:t>Connectorization</a:t>
            </a:r>
            <a:endParaRPr lang="en-US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5AA5B46-9DE9-4521-BB0B-90FE6DD0BA76}"/>
              </a:ext>
            </a:extLst>
          </p:cNvPr>
          <p:cNvSpPr txBox="1"/>
          <p:nvPr/>
        </p:nvSpPr>
        <p:spPr>
          <a:xfrm>
            <a:off x="222250" y="765830"/>
            <a:ext cx="709479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Key Parameters</a:t>
            </a:r>
          </a:p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XO cable (Detector ground) must be same length to either side of each T-300.</a:t>
            </a:r>
          </a:p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One stimulus current.</a:t>
            </a:r>
          </a:p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Stimulus connected in center.</a:t>
            </a:r>
          </a:p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Matching Saturable Inductor frequency response.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B05A20-094B-42D7-A63B-1E3DD9BBD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5" y="5123540"/>
            <a:ext cx="2692694" cy="13680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1DB635-E0CE-4820-B872-DEB958E1F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483" y="1788348"/>
            <a:ext cx="8559800" cy="465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25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CCB359-49BC-4B9B-BF15-285165F3E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9.20.18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D12891-8395-4427-9421-3F598A604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Linda F. Bagby | ICARUS Collaboration: Electrical WG Kick-Off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D71C35-0934-44D0-BF4C-F18513713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E18FE40-D540-4EEB-B016-1DC91CAE0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it works----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BD6580-EC81-4563-8B18-F3593221B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128" y="958400"/>
            <a:ext cx="6055743" cy="525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705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CCB359-49BC-4B9B-BF15-285165F3E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9.20.18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D12891-8395-4427-9421-3F598A604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Linda F. Bagby | ICARUS Collaboration: Electrical WG Kick-Off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D71C35-0934-44D0-BF4C-F18513713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E18FE40-D540-4EEB-B016-1DC91CAE0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Saturable Inductor Frequency Response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EC5B9C-14AC-4256-BCC7-3CB100108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91735"/>
            <a:ext cx="4607091" cy="29492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8E97FE-0044-4FDC-AF12-57A294306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036" y="2703169"/>
            <a:ext cx="4410908" cy="2949214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7F726B17-25CE-4507-8F77-F57D1902A908}"/>
              </a:ext>
            </a:extLst>
          </p:cNvPr>
          <p:cNvSpPr txBox="1">
            <a:spLocks/>
          </p:cNvSpPr>
          <p:nvPr/>
        </p:nvSpPr>
        <p:spPr>
          <a:xfrm>
            <a:off x="309751" y="1035673"/>
            <a:ext cx="8672513" cy="121404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Frequency response curves generated for the saturable inductors to find two that match.</a:t>
            </a:r>
          </a:p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1748-2 and 1748-3 will be used.</a:t>
            </a:r>
          </a:p>
          <a:p>
            <a:pPr marL="114300" indent="0">
              <a:buFont typeface="Arial" charset="0"/>
              <a:buNone/>
            </a:pP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  <a:p>
            <a:pPr marL="114300" indent="0">
              <a:buFont typeface="Arial" charset="0"/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30963406"/>
      </p:ext>
    </p:extLst>
  </p:cSld>
  <p:clrMapOvr>
    <a:masterClrMapping/>
  </p:clrMapOvr>
</p:sld>
</file>

<file path=ppt/theme/theme1.xml><?xml version="1.0" encoding="utf-8"?>
<a:theme xmlns:a="http://schemas.openxmlformats.org/drawingml/2006/main" name="SBN-Theme">
  <a:themeElements>
    <a:clrScheme name="SBN-Colors">
      <a:dk1>
        <a:srgbClr val="004C97"/>
      </a:dk1>
      <a:lt1>
        <a:srgbClr val="FFFFFF"/>
      </a:lt1>
      <a:dk2>
        <a:srgbClr val="303030"/>
      </a:dk2>
      <a:lt2>
        <a:srgbClr val="FFFFFF"/>
      </a:lt2>
      <a:accent1>
        <a:srgbClr val="004C97"/>
      </a:accent1>
      <a:accent2>
        <a:srgbClr val="DB720C"/>
      </a:accent2>
      <a:accent3>
        <a:srgbClr val="519A24"/>
      </a:accent3>
      <a:accent4>
        <a:srgbClr val="C00000"/>
      </a:accent4>
      <a:accent5>
        <a:srgbClr val="2794FE"/>
      </a:accent5>
      <a:accent6>
        <a:srgbClr val="404040"/>
      </a:accent6>
      <a:hlink>
        <a:srgbClr val="0000FF"/>
      </a:hlink>
      <a:folHlink>
        <a:srgbClr val="800080"/>
      </a:folHlink>
    </a:clrScheme>
    <a:fontScheme name="SBN-Fonts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BN-Theme" id="{DEECDEE5-0061-41D7-AD34-1B886A6B8678}" vid="{97B9705D-F1B9-4087-B0D4-BC9404B3342D}"/>
    </a:ext>
  </a:extLst>
</a:theme>
</file>

<file path=ppt/theme/theme2.xml><?xml version="1.0" encoding="utf-8"?>
<a:theme xmlns:a="http://schemas.openxmlformats.org/drawingml/2006/main" name="Office Theme">
  <a:themeElements>
    <a:clrScheme name="SBN-Colors">
      <a:dk1>
        <a:srgbClr val="004C97"/>
      </a:dk1>
      <a:lt1>
        <a:srgbClr val="FFFFFF"/>
      </a:lt1>
      <a:dk2>
        <a:srgbClr val="303030"/>
      </a:dk2>
      <a:lt2>
        <a:srgbClr val="FFFFFF"/>
      </a:lt2>
      <a:accent1>
        <a:srgbClr val="004C97"/>
      </a:accent1>
      <a:accent2>
        <a:srgbClr val="DB720C"/>
      </a:accent2>
      <a:accent3>
        <a:srgbClr val="519A24"/>
      </a:accent3>
      <a:accent4>
        <a:srgbClr val="C00000"/>
      </a:accent4>
      <a:accent5>
        <a:srgbClr val="2794FE"/>
      </a:accent5>
      <a:accent6>
        <a:srgbClr val="404040"/>
      </a:accent6>
      <a:hlink>
        <a:srgbClr val="0000FF"/>
      </a:hlink>
      <a:folHlink>
        <a:srgbClr val="800080"/>
      </a:folHlink>
    </a:clrScheme>
    <a:fontScheme name="SBN-Fonts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SBN-Colors">
      <a:dk1>
        <a:srgbClr val="004C97"/>
      </a:dk1>
      <a:lt1>
        <a:srgbClr val="FFFFFF"/>
      </a:lt1>
      <a:dk2>
        <a:srgbClr val="303030"/>
      </a:dk2>
      <a:lt2>
        <a:srgbClr val="FFFFFF"/>
      </a:lt2>
      <a:accent1>
        <a:srgbClr val="004C97"/>
      </a:accent1>
      <a:accent2>
        <a:srgbClr val="DB720C"/>
      </a:accent2>
      <a:accent3>
        <a:srgbClr val="519A24"/>
      </a:accent3>
      <a:accent4>
        <a:srgbClr val="C00000"/>
      </a:accent4>
      <a:accent5>
        <a:srgbClr val="2794FE"/>
      </a:accent5>
      <a:accent6>
        <a:srgbClr val="404040"/>
      </a:accent6>
      <a:hlink>
        <a:srgbClr val="0000FF"/>
      </a:hlink>
      <a:folHlink>
        <a:srgbClr val="800080"/>
      </a:folHlink>
    </a:clrScheme>
    <a:fontScheme name="SBN-Fonts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4775</TotalTime>
  <Words>805</Words>
  <Application>Microsoft Office PowerPoint</Application>
  <PresentationFormat>On-screen Show (4:3)</PresentationFormat>
  <Paragraphs>123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Calibri</vt:lpstr>
      <vt:lpstr>Helvetica</vt:lpstr>
      <vt:lpstr>Symbol</vt:lpstr>
      <vt:lpstr>ＭＳ Ｐゴシック</vt:lpstr>
      <vt:lpstr>Arial</vt:lpstr>
      <vt:lpstr>Cambria Math</vt:lpstr>
      <vt:lpstr>Geneva</vt:lpstr>
      <vt:lpstr>SBN-Theme</vt:lpstr>
      <vt:lpstr>PowerPoint Presentation</vt:lpstr>
      <vt:lpstr>Outline</vt:lpstr>
      <vt:lpstr>Our Mission </vt:lpstr>
      <vt:lpstr>AC Distribution</vt:lpstr>
      <vt:lpstr>AC ‘Isolated’ Grounding Scheme Graphic</vt:lpstr>
      <vt:lpstr>AC Power Schematic</vt:lpstr>
      <vt:lpstr>Impedance Monitor Connectorization</vt:lpstr>
      <vt:lpstr>How it works----</vt:lpstr>
      <vt:lpstr>Saturable Inductor Frequency Response</vt:lpstr>
      <vt:lpstr>Rack Protection System and AC Distribution Solutions</vt:lpstr>
      <vt:lpstr>TPC Power Supply AC Distribution Solutions</vt:lpstr>
      <vt:lpstr>Rack AC Distribution Design Requirements </vt:lpstr>
      <vt:lpstr>Summary </vt:lpstr>
      <vt:lpstr>Extras</vt:lpstr>
      <vt:lpstr>DC Distribution 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cjames@services.fnal.gov</dc:creator>
  <cp:lastModifiedBy>Linda F. Bagby x3100 06314N</cp:lastModifiedBy>
  <cp:revision>459</cp:revision>
  <cp:lastPrinted>2017-10-24T13:43:07Z</cp:lastPrinted>
  <dcterms:created xsi:type="dcterms:W3CDTF">2017-06-14T15:29:05Z</dcterms:created>
  <dcterms:modified xsi:type="dcterms:W3CDTF">2018-09-19T19:42:38Z</dcterms:modified>
</cp:coreProperties>
</file>