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09" autoAdjust="0"/>
  </p:normalViewPr>
  <p:slideViewPr>
    <p:cSldViewPr snapToGrid="0">
      <p:cViewPr varScale="1">
        <p:scale>
          <a:sx n="79" d="100"/>
          <a:sy n="79" d="100"/>
        </p:scale>
        <p:origin x="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D3B21-5562-4068-8B29-58A8175F042C}" type="datetimeFigureOut">
              <a:rPr lang="it-IT" smtClean="0"/>
              <a:t>19/09/2018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D7F5E-CC4D-4E43-9E2E-6911A5C4FEA7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188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F5E-CC4D-4E43-9E2E-6911A5C4FEA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0104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F5E-CC4D-4E43-9E2E-6911A5C4FEA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9421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F5E-CC4D-4E43-9E2E-6911A5C4FEA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0188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D7F5E-CC4D-4E43-9E2E-6911A5C4FEA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990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A767-3108-4C25-B74F-E81F30257869}" type="datetime1">
              <a:rPr lang="it-IT" smtClean="0"/>
              <a:t>19/09/2018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ICARUS collaboration meeting - CERN, January 19-20th, 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1CC5-63BC-463A-820B-72E5A29B7C2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87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4D075-3970-4FAD-87B8-A1C8912D6079}" type="datetime1">
              <a:rPr lang="it-IT" smtClean="0"/>
              <a:t>19/09/2018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ICARUS collaboration meeting - CERN, January 19-20th, 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1CC5-63BC-463A-820B-72E5A29B7C2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43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41B42-1DEB-4F2E-A3DE-39DF93A6D35E}" type="datetime1">
              <a:rPr lang="it-IT" smtClean="0"/>
              <a:t>19/09/2018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ICARUS collaboration meeting - CERN, January 19-20th, 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1CC5-63BC-463A-820B-72E5A29B7C2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056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838200" y="6655448"/>
            <a:ext cx="2743200" cy="204928"/>
          </a:xfrm>
        </p:spPr>
        <p:txBody>
          <a:bodyPr/>
          <a:lstStyle/>
          <a:p>
            <a:fld id="{0F1842F3-BE64-4AD2-ACB8-AD3F39906DDA}" type="datetime1">
              <a:rPr lang="it-IT" smtClean="0"/>
              <a:t>19/09/2018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038600" y="6655448"/>
            <a:ext cx="4114800" cy="204928"/>
          </a:xfrm>
        </p:spPr>
        <p:txBody>
          <a:bodyPr/>
          <a:lstStyle/>
          <a:p>
            <a:r>
              <a:rPr lang="en-US"/>
              <a:t>ICARUS collaboration meeting - CERN, January 19-20th, 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258779" y="6655448"/>
            <a:ext cx="2743200" cy="204928"/>
          </a:xfrm>
        </p:spPr>
        <p:txBody>
          <a:bodyPr/>
          <a:lstStyle/>
          <a:p>
            <a:fld id="{203C1CC5-63BC-463A-820B-72E5A29B7C2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5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7F106-26C5-449E-A953-D269966B3492}" type="datetime1">
              <a:rPr lang="it-IT" smtClean="0"/>
              <a:t>19/09/2018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ICARUS collaboration meeting - CERN, January 19-20th, 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1CC5-63BC-463A-820B-72E5A29B7C2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97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74AB-3BD3-462E-A738-C8B6FAD2EB35}" type="datetime1">
              <a:rPr lang="it-IT" smtClean="0"/>
              <a:t>19/09/2018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ICARUS collaboration meeting - CERN, January 19-20th, 2017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1CC5-63BC-463A-820B-72E5A29B7C2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2622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09A0E-B15F-4F7B-9A15-7119FFEA1C18}" type="datetime1">
              <a:rPr lang="it-IT" smtClean="0"/>
              <a:t>19/09/2018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ICARUS collaboration meeting - CERN, January 19-20th, 2017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1CC5-63BC-463A-820B-72E5A29B7C2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95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177-5841-4E42-A665-923F22B4336D}" type="datetime1">
              <a:rPr lang="it-IT" smtClean="0"/>
              <a:t>19/09/2018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ICARUS collaboration meeting - CERN, January 19-20th, 2017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1CC5-63BC-463A-820B-72E5A29B7C2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68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AB46-5F93-43E8-AE0B-570C18F20374}" type="datetime1">
              <a:rPr lang="it-IT" smtClean="0"/>
              <a:t>19/09/2018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ICARUS collaboration meeting - CERN, January 19-20th, 2017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1CC5-63BC-463A-820B-72E5A29B7C2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4821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FAE9-2837-4964-86DE-A5116C30E380}" type="datetime1">
              <a:rPr lang="it-IT" smtClean="0"/>
              <a:t>19/09/2018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ICARUS collaboration meeting - CERN, January 19-20th, 2017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1CC5-63BC-463A-820B-72E5A29B7C2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0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54CE1-9330-4F24-A782-DE60B684AFBD}" type="datetime1">
              <a:rPr lang="it-IT" smtClean="0"/>
              <a:t>19/09/2018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ICARUS collaboration meeting - CERN, January 19-20th, 2017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1CC5-63BC-463A-820B-72E5A29B7C2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48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0400A-E8B2-45CA-8828-B0853D88F8ED}" type="datetime1">
              <a:rPr lang="it-IT" smtClean="0"/>
              <a:t>19/09/2018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ICARUS collaboration meeting - CERN, January 19-20th, 2017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C1CC5-63BC-463A-820B-72E5A29B7C2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867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arrotondato 7"/>
          <p:cNvSpPr/>
          <p:nvPr/>
        </p:nvSpPr>
        <p:spPr>
          <a:xfrm>
            <a:off x="92528" y="159654"/>
            <a:ext cx="11991373" cy="6463130"/>
          </a:xfrm>
          <a:prstGeom prst="roundRect">
            <a:avLst>
              <a:gd name="adj" fmla="val 2396"/>
            </a:avLst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4743" y="673965"/>
            <a:ext cx="10827657" cy="2068349"/>
          </a:xfrm>
        </p:spPr>
        <p:txBody>
          <a:bodyPr>
            <a:normAutofit/>
          </a:bodyPr>
          <a:lstStyle/>
          <a:p>
            <a:r>
              <a:rPr lang="it-IT" sz="4000" dirty="0"/>
              <a:t>ICARUS TPC-HV</a:t>
            </a:r>
            <a:br>
              <a:rPr lang="it-IT" sz="4000" dirty="0"/>
            </a:br>
            <a:r>
              <a:rPr lang="it-IT" sz="4000" dirty="0" err="1"/>
              <a:t>Electrical</a:t>
            </a:r>
            <a:r>
              <a:rPr lang="it-IT" sz="4000" dirty="0"/>
              <a:t> </a:t>
            </a:r>
            <a:r>
              <a:rPr lang="it-IT" sz="4000" dirty="0" err="1"/>
              <a:t>Working</a:t>
            </a:r>
            <a:r>
              <a:rPr lang="it-IT" sz="4000" dirty="0"/>
              <a:t> Group Meeting</a:t>
            </a:r>
            <a:br>
              <a:rPr lang="it-IT" sz="4000" dirty="0"/>
            </a:b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768" y="4941041"/>
            <a:ext cx="9144000" cy="618382"/>
          </a:xfrm>
        </p:spPr>
        <p:txBody>
          <a:bodyPr/>
          <a:lstStyle/>
          <a:p>
            <a:r>
              <a:rPr lang="it-IT" dirty="0"/>
              <a:t>Alberto Braggiotti</a:t>
            </a: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357768" y="5404024"/>
            <a:ext cx="9144000" cy="5961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err="1"/>
              <a:t>September</a:t>
            </a:r>
            <a:r>
              <a:rPr lang="it-IT" dirty="0"/>
              <a:t> 19th, 2018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53" y="5978268"/>
            <a:ext cx="551090" cy="47933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83" y="5978268"/>
            <a:ext cx="488632" cy="479334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829" y="6029737"/>
            <a:ext cx="419881" cy="357676"/>
          </a:xfrm>
          <a:prstGeom prst="rect">
            <a:avLst/>
          </a:prstGeom>
        </p:spPr>
      </p:pic>
      <p:sp>
        <p:nvSpPr>
          <p:cNvPr id="9" name="Titolo 1"/>
          <p:cNvSpPr txBox="1">
            <a:spLocks/>
          </p:cNvSpPr>
          <p:nvPr/>
        </p:nvSpPr>
        <p:spPr>
          <a:xfrm>
            <a:off x="754742" y="2742314"/>
            <a:ext cx="10827657" cy="20683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ICARUS AC </a:t>
            </a:r>
            <a:r>
              <a:rPr lang="it-IT" dirty="0" err="1"/>
              <a:t>distribution</a:t>
            </a:r>
            <a:br>
              <a:rPr lang="it-IT" dirty="0"/>
            </a:br>
            <a:r>
              <a:rPr lang="en-US" sz="3600" dirty="0"/>
              <a:t>Drift and Wire Bias AC power source</a:t>
            </a:r>
            <a:br>
              <a:rPr lang="it-IT" sz="4400" dirty="0"/>
            </a:br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181540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arrotondato 9"/>
          <p:cNvSpPr/>
          <p:nvPr/>
        </p:nvSpPr>
        <p:spPr>
          <a:xfrm>
            <a:off x="92597" y="657012"/>
            <a:ext cx="11991373" cy="5910290"/>
          </a:xfrm>
          <a:prstGeom prst="roundRect">
            <a:avLst>
              <a:gd name="adj" fmla="val 2396"/>
            </a:avLst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7598" y="1739148"/>
            <a:ext cx="10218057" cy="119508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/>
              <a:t>HV Drift and T300-1 HV Bias on Transformer 1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/>
              <a:t>T300-2 HV Bias on Transformer 2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936240" y="6626224"/>
            <a:ext cx="5970738" cy="226676"/>
          </a:xfrm>
        </p:spPr>
        <p:txBody>
          <a:bodyPr/>
          <a:lstStyle/>
          <a:p>
            <a:r>
              <a:rPr lang="it-IT" dirty="0"/>
              <a:t>ICARUS TPC-HV </a:t>
            </a:r>
            <a:r>
              <a:rPr lang="it-IT" dirty="0" err="1"/>
              <a:t>Electrical</a:t>
            </a:r>
            <a:r>
              <a:rPr lang="it-IT" dirty="0"/>
              <a:t> </a:t>
            </a:r>
            <a:r>
              <a:rPr lang="it-IT" dirty="0" err="1"/>
              <a:t>Working</a:t>
            </a:r>
            <a:r>
              <a:rPr lang="it-IT" dirty="0"/>
              <a:t> Group Meeting </a:t>
            </a:r>
            <a:r>
              <a:rPr lang="en-US" dirty="0"/>
              <a:t>- </a:t>
            </a:r>
            <a:r>
              <a:rPr lang="it-IT" dirty="0" err="1"/>
              <a:t>September</a:t>
            </a:r>
            <a:r>
              <a:rPr lang="it-IT" dirty="0"/>
              <a:t> 19th, 2018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9258784" y="6639540"/>
            <a:ext cx="2743200" cy="220649"/>
          </a:xfrm>
        </p:spPr>
        <p:txBody>
          <a:bodyPr/>
          <a:lstStyle/>
          <a:p>
            <a:fld id="{203C1CC5-63BC-463A-820B-72E5A29B7C24}" type="slidenum">
              <a:rPr lang="it-IT" smtClean="0"/>
              <a:t>2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0" y="-1"/>
            <a:ext cx="12192000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t-IT" sz="3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117598" y="874915"/>
            <a:ext cx="2647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err="1"/>
              <a:t>Current</a:t>
            </a:r>
            <a:r>
              <a:rPr lang="it-IT" sz="3600" dirty="0"/>
              <a:t> </a:t>
            </a:r>
            <a:r>
              <a:rPr lang="it-IT" sz="3600" dirty="0" err="1"/>
              <a:t>plan</a:t>
            </a:r>
            <a:r>
              <a:rPr lang="it-IT" sz="3600" dirty="0"/>
              <a:t>: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117598" y="3370043"/>
            <a:ext cx="10218057" cy="25496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/>
              <a:t>All 40 power chords for T300-1 HV Bias PS’s are distributed to the PSU’s from a single panel powered by a single phase of Transformer 1: Node distribution scheme, no daisy chain, no mesh.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US" dirty="0"/>
              <a:t>All 40 power chords for T300-2 HV Bias PS’s are distributed to the PSU’s from a single panel powered by a single phase of Transformer 2: Node distribution scheme, no daisy chain, no mesh.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451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9258784" y="6639540"/>
            <a:ext cx="2743200" cy="220649"/>
          </a:xfrm>
        </p:spPr>
        <p:txBody>
          <a:bodyPr/>
          <a:lstStyle/>
          <a:p>
            <a:fld id="{203C1CC5-63BC-463A-820B-72E5A29B7C24}" type="slidenum">
              <a:rPr lang="it-IT" smtClean="0"/>
              <a:t>3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0" y="-1"/>
            <a:ext cx="12192000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t-IT" sz="3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95086" y="657012"/>
            <a:ext cx="22399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err="1"/>
              <a:t>Constraint</a:t>
            </a:r>
            <a:r>
              <a:rPr lang="it-IT" sz="3600" dirty="0"/>
              <a:t>:</a:t>
            </a: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595086" y="1375581"/>
            <a:ext cx="11190513" cy="30803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dirty="0"/>
              <a:t>HV Drift is shared by T300-1 and T300-2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dirty="0">
                <a:sym typeface="Wingdings" panose="05000000000000000000" pitchFamily="2" charset="2"/>
              </a:rPr>
              <a:t></a:t>
            </a:r>
            <a:endParaRPr lang="en-US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dirty="0"/>
              <a:t>T300-1 HV Bias and T300-1 HV Bias must have a common reference of some kind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dirty="0">
                <a:sym typeface="Wingdings" panose="05000000000000000000" pitchFamily="2" charset="2"/>
              </a:rPr>
              <a:t></a:t>
            </a:r>
            <a:endParaRPr lang="en-US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dirty="0"/>
              <a:t>A connection of some kind has to be made somewhere between T1 and T2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dirty="0"/>
              <a:t>to ensure the common reference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dirty="0">
                <a:sym typeface="Wingdings" panose="05000000000000000000" pitchFamily="2" charset="2"/>
              </a:rPr>
              <a:t></a:t>
            </a:r>
            <a:endParaRPr lang="en-US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b="1" dirty="0"/>
              <a:t>The connection will create the first and only mesh of the entire HV distribution circuit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"/>
          </p:nvPr>
        </p:nvSpPr>
        <p:spPr>
          <a:xfrm>
            <a:off x="602347" y="4702629"/>
            <a:ext cx="11183252" cy="186467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/>
              <a:t>A mesh is potentially dangerous as it represents a path for current.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/>
              <a:t>We cannot be sure that the mesh will represent the return path for our signals only. Current from other sources might share the same path. </a:t>
            </a:r>
          </a:p>
        </p:txBody>
      </p:sp>
      <p:sp>
        <p:nvSpPr>
          <p:cNvPr id="15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835058" y="6587370"/>
            <a:ext cx="5970738" cy="226676"/>
          </a:xfrm>
        </p:spPr>
        <p:txBody>
          <a:bodyPr/>
          <a:lstStyle/>
          <a:p>
            <a:r>
              <a:rPr lang="it-IT" dirty="0"/>
              <a:t>ICARUS TPC-HV </a:t>
            </a:r>
            <a:r>
              <a:rPr lang="it-IT" dirty="0" err="1"/>
              <a:t>Electrical</a:t>
            </a:r>
            <a:r>
              <a:rPr lang="it-IT" dirty="0"/>
              <a:t> </a:t>
            </a:r>
            <a:r>
              <a:rPr lang="it-IT" dirty="0" err="1"/>
              <a:t>Working</a:t>
            </a:r>
            <a:r>
              <a:rPr lang="it-IT" dirty="0"/>
              <a:t> Group Meeting </a:t>
            </a:r>
            <a:r>
              <a:rPr lang="en-US" dirty="0"/>
              <a:t>- </a:t>
            </a:r>
            <a:r>
              <a:rPr lang="it-IT" dirty="0" err="1"/>
              <a:t>September</a:t>
            </a:r>
            <a:r>
              <a:rPr lang="it-IT" dirty="0"/>
              <a:t> 19th, 2018</a:t>
            </a:r>
          </a:p>
        </p:txBody>
      </p:sp>
    </p:spTree>
    <p:extLst>
      <p:ext uri="{BB962C8B-B14F-4D97-AF65-F5344CB8AC3E}">
        <p14:creationId xmlns:p14="http://schemas.microsoft.com/office/powerpoint/2010/main" val="293968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9258784" y="6639540"/>
            <a:ext cx="2743200" cy="220649"/>
          </a:xfrm>
        </p:spPr>
        <p:txBody>
          <a:bodyPr/>
          <a:lstStyle/>
          <a:p>
            <a:fld id="{203C1CC5-63BC-463A-820B-72E5A29B7C24}" type="slidenum">
              <a:rPr lang="it-IT" smtClean="0"/>
              <a:t>4</a:t>
            </a:fld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0" y="-1"/>
            <a:ext cx="12192000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it-IT" sz="3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95086" y="657012"/>
            <a:ext cx="2011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dirty="0" err="1"/>
              <a:t>Question</a:t>
            </a:r>
            <a:r>
              <a:rPr lang="it-IT" sz="3600" dirty="0"/>
              <a:t>:</a:t>
            </a: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375945" y="1318839"/>
            <a:ext cx="4098809" cy="45739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dirty="0"/>
              <a:t>Do you think it would be advisable to power T300-2 HV Bias from the same phase of transformer 1 used to power T300-1 HV Bias, so to maintain a full node distribution scheme </a:t>
            </a:r>
            <a:r>
              <a:rPr lang="en-US"/>
              <a:t>(Option B) and </a:t>
            </a:r>
            <a:r>
              <a:rPr lang="en-US" dirty="0"/>
              <a:t>avoid a priori the creation of the mesh and consequently the flowing of unknown currents?</a:t>
            </a:r>
            <a:endParaRPr lang="en-US" b="1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140" y="1132577"/>
            <a:ext cx="7297844" cy="5159829"/>
          </a:xfrm>
          <a:prstGeom prst="rect">
            <a:avLst/>
          </a:prstGeom>
        </p:spPr>
      </p:pic>
      <p:sp>
        <p:nvSpPr>
          <p:cNvPr id="10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835058" y="6587370"/>
            <a:ext cx="5970738" cy="226676"/>
          </a:xfrm>
        </p:spPr>
        <p:txBody>
          <a:bodyPr/>
          <a:lstStyle/>
          <a:p>
            <a:r>
              <a:rPr lang="it-IT" dirty="0"/>
              <a:t>ICARUS TPC-HV </a:t>
            </a:r>
            <a:r>
              <a:rPr lang="it-IT" dirty="0" err="1"/>
              <a:t>Electrical</a:t>
            </a:r>
            <a:r>
              <a:rPr lang="it-IT" dirty="0"/>
              <a:t> </a:t>
            </a:r>
            <a:r>
              <a:rPr lang="it-IT" dirty="0" err="1"/>
              <a:t>Working</a:t>
            </a:r>
            <a:r>
              <a:rPr lang="it-IT" dirty="0"/>
              <a:t> Group Meeting </a:t>
            </a:r>
            <a:r>
              <a:rPr lang="en-US" dirty="0"/>
              <a:t>- </a:t>
            </a:r>
            <a:r>
              <a:rPr lang="it-IT" dirty="0" err="1"/>
              <a:t>September</a:t>
            </a:r>
            <a:r>
              <a:rPr lang="it-IT" dirty="0"/>
              <a:t> 19th, 2018</a:t>
            </a:r>
          </a:p>
        </p:txBody>
      </p:sp>
    </p:spTree>
    <p:extLst>
      <p:ext uri="{BB962C8B-B14F-4D97-AF65-F5344CB8AC3E}">
        <p14:creationId xmlns:p14="http://schemas.microsoft.com/office/powerpoint/2010/main" val="2031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304</Words>
  <Application>Microsoft Office PowerPoint</Application>
  <PresentationFormat>Widescreen</PresentationFormat>
  <Paragraphs>32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di Office</vt:lpstr>
      <vt:lpstr>ICARUS TPC-HV Electrical Working Group Meeting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DBB’s Decoupling and Biasing Boards Clusters of DBB’s</dc:title>
  <dc:creator>Alberto Braggiotti</dc:creator>
  <cp:lastModifiedBy>Linda F. Bagby x3100 06314N</cp:lastModifiedBy>
  <cp:revision>183</cp:revision>
  <dcterms:created xsi:type="dcterms:W3CDTF">2017-01-11T10:00:04Z</dcterms:created>
  <dcterms:modified xsi:type="dcterms:W3CDTF">2018-09-19T14:02:47Z</dcterms:modified>
</cp:coreProperties>
</file>