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872" r:id="rId2"/>
    <p:sldId id="877" r:id="rId3"/>
    <p:sldId id="882" r:id="rId4"/>
    <p:sldId id="851" r:id="rId5"/>
    <p:sldId id="854" r:id="rId6"/>
    <p:sldId id="871" r:id="rId7"/>
    <p:sldId id="883" r:id="rId8"/>
    <p:sldId id="879" r:id="rId9"/>
  </p:sldIdLst>
  <p:sldSz cx="9906000" cy="6858000" type="A4"/>
  <p:notesSz cx="6858000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i="1" kern="1200">
        <a:solidFill>
          <a:schemeClr val="tx1"/>
        </a:solidFill>
        <a:latin typeface="Comic Sans MS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i="1" kern="1200">
        <a:solidFill>
          <a:schemeClr val="tx1"/>
        </a:solidFill>
        <a:latin typeface="Comic Sans MS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i="1" kern="1200">
        <a:solidFill>
          <a:schemeClr val="tx1"/>
        </a:solidFill>
        <a:latin typeface="Comic Sans MS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i="1" kern="1200">
        <a:solidFill>
          <a:schemeClr val="tx1"/>
        </a:solidFill>
        <a:latin typeface="Comic Sans MS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i="1" kern="1200">
        <a:solidFill>
          <a:schemeClr val="tx1"/>
        </a:solidFill>
        <a:latin typeface="Comic Sans MS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1600" i="1" kern="1200">
        <a:solidFill>
          <a:schemeClr val="tx1"/>
        </a:solidFill>
        <a:latin typeface="Comic Sans MS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1600" i="1" kern="1200">
        <a:solidFill>
          <a:schemeClr val="tx1"/>
        </a:solidFill>
        <a:latin typeface="Comic Sans MS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1600" i="1" kern="1200">
        <a:solidFill>
          <a:schemeClr val="tx1"/>
        </a:solidFill>
        <a:latin typeface="Comic Sans MS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1600" i="1" kern="1200">
        <a:solidFill>
          <a:schemeClr val="tx1"/>
        </a:solidFill>
        <a:latin typeface="Comic Sans MS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208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0224"/>
    <a:srgbClr val="0000FF"/>
    <a:srgbClr val="FF963B"/>
    <a:srgbClr val="98183B"/>
    <a:srgbClr val="16165C"/>
    <a:srgbClr val="16175E"/>
    <a:srgbClr val="171760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12" autoAdjust="0"/>
    <p:restoredTop sz="50000" autoAdjust="0"/>
  </p:normalViewPr>
  <p:slideViewPr>
    <p:cSldViewPr showGuides="1">
      <p:cViewPr varScale="1">
        <p:scale>
          <a:sx n="127" d="100"/>
          <a:sy n="127" d="100"/>
        </p:scale>
        <p:origin x="672" y="184"/>
      </p:cViewPr>
      <p:guideLst>
        <p:guide orient="horz" pos="2208"/>
        <p:guide pos="3120"/>
      </p:guideLst>
    </p:cSldViewPr>
  </p:slideViewPr>
  <p:outlineViewPr>
    <p:cViewPr>
      <p:scale>
        <a:sx n="100" d="100"/>
        <a:sy n="100" d="100"/>
      </p:scale>
      <p:origin x="0" y="168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816"/>
    </p:cViewPr>
  </p:sorterViewPr>
  <p:notesViewPr>
    <p:cSldViewPr showGuides="1">
      <p:cViewPr varScale="1">
        <p:scale>
          <a:sx n="77" d="100"/>
          <a:sy n="77" d="100"/>
        </p:scale>
        <p:origin x="-2178" y="-90"/>
      </p:cViewPr>
      <p:guideLst>
        <p:guide orient="horz" pos="312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i="0">
                <a:latin typeface="Comic Sans MS" pitchFamily="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53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fld id="{C319C5C9-DA1D-1C4C-A301-05BA5DE7EAB4}" type="datetime1">
              <a:rPr lang="en-US"/>
              <a:pPr/>
              <a:t>9/20/18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718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i="0">
                <a:latin typeface="Comic Sans MS" pitchFamily="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09113"/>
            <a:ext cx="2971800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fld id="{1CE650DB-E14E-BB4A-BC0B-3C62F3DC71D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0473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latin typeface="Times" pitchFamily="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Times" pitchFamily="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46125" y="742950"/>
            <a:ext cx="536575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05350"/>
            <a:ext cx="50292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718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latin typeface="Times" pitchFamily="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10700"/>
            <a:ext cx="29718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Times" charset="0"/>
              </a:defRPr>
            </a:lvl1pPr>
          </a:lstStyle>
          <a:p>
            <a:fld id="{408D4CCD-20F6-FF4A-87C4-46AB805AB9BB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38210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ＭＳ Ｐゴシック" charset="0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91F075C-C3B7-4C03-BA56-20CE1910DF07}" type="slidenum">
              <a:rPr lang="en-GB" smtClean="0">
                <a:latin typeface="Times New Roman" pitchFamily="18" charset="0"/>
                <a:ea typeface="MS PGothic" pitchFamily="34" charset="-128"/>
              </a:rPr>
              <a:pPr/>
              <a:t>1</a:t>
            </a:fld>
            <a:endParaRPr lang="en-GB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34819" name="Text Box 1"/>
          <p:cNvSpPr txBox="1">
            <a:spLocks noChangeArrowheads="1"/>
          </p:cNvSpPr>
          <p:nvPr/>
        </p:nvSpPr>
        <p:spPr bwMode="auto">
          <a:xfrm>
            <a:off x="3885577" y="9410700"/>
            <a:ext cx="2971324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5664C41C-E4E5-4D7A-A293-57A2E11C3F9E}" type="slidenum">
              <a:rPr lang="en-GB" sz="1200" baseline="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</a:t>
            </a:fld>
            <a:endParaRPr lang="en-GB" sz="1200" baseline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48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46125" y="742950"/>
            <a:ext cx="5365750" cy="3714750"/>
          </a:xfrm>
          <a:solidFill>
            <a:srgbClr val="FFFFFF"/>
          </a:solidFill>
          <a:ln/>
        </p:spPr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254" y="4705350"/>
            <a:ext cx="5027295" cy="4469166"/>
          </a:xfrm>
          <a:solidFill>
            <a:srgbClr val="FFFFFF"/>
          </a:solidFill>
          <a:ln w="9360">
            <a:solidFill>
              <a:srgbClr val="000000"/>
            </a:solidFill>
            <a:miter lim="800000"/>
          </a:ln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46125" y="742950"/>
            <a:ext cx="5365750" cy="3714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21A229-ABD3-4938-8E1A-8816BF710749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5888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46125" y="742950"/>
            <a:ext cx="5365750" cy="3714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21A229-ABD3-4938-8E1A-8816BF710749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5888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46125" y="742950"/>
            <a:ext cx="5365750" cy="3714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21A229-ABD3-4938-8E1A-8816BF710749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588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38250" y="1524000"/>
            <a:ext cx="7264400" cy="1524000"/>
          </a:xfrm>
        </p:spPr>
        <p:txBody>
          <a:bodyPr/>
          <a:lstStyle>
            <a:lvl1pPr marL="0" indent="0" algn="ctr">
              <a:lnSpc>
                <a:spcPct val="128000"/>
              </a:lnSpc>
              <a:buFont typeface="Zapf Dingbats" pitchFamily="1" charset="2"/>
              <a:buNone/>
              <a:defRPr sz="2400">
                <a:solidFill>
                  <a:schemeClr val="accent2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latin typeface="Times" charset="0"/>
              </a:defRPr>
            </a:lvl1pPr>
          </a:lstStyle>
          <a:p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8400"/>
            <a:ext cx="3136900" cy="457200"/>
          </a:xfrm>
        </p:spPr>
        <p:txBody>
          <a:bodyPr/>
          <a:lstStyle>
            <a:lvl1pPr algn="ctr">
              <a:defRPr sz="1400" i="0" smtClean="0">
                <a:solidFill>
                  <a:schemeClr val="tx1"/>
                </a:solidFill>
                <a:latin typeface="Times" charset="0"/>
              </a:defRPr>
            </a:lvl1pPr>
          </a:lstStyle>
          <a:p>
            <a:pPr>
              <a:defRPr/>
            </a:pPr>
            <a:r>
              <a:rPr lang="en-US"/>
              <a:t>SPSC Meeting, April 4, 2017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8400"/>
            <a:ext cx="2063750" cy="457200"/>
          </a:xfrm>
        </p:spPr>
        <p:txBody>
          <a:bodyPr/>
          <a:lstStyle>
            <a:lvl1pPr>
              <a:defRPr sz="1400" i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BEBFC4ED-8E6F-ED43-A724-E3F24B75823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Font typeface="Wingdings" pitchFamily="2" charset="2"/>
              <a:buChar char="Ø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Slide: </a:t>
            </a:r>
            <a:fld id="{C0367892-4C36-1744-A726-262AF37AA8B7}" type="slidenum">
              <a:rPr lang="en-GB"/>
              <a:pPr/>
              <a:t>‹#›</a:t>
            </a:fld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63" y="6629400"/>
            <a:ext cx="441363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chemeClr val="accent2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SPSC Meeting, April 4,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Slide: </a:t>
            </a:r>
            <a:fld id="{376D9610-EE21-EF47-B0E0-B514E2693501}" type="slidenum">
              <a:rPr lang="en-GB"/>
              <a:pPr/>
              <a:t>‹#›</a:t>
            </a:fld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63" y="6629400"/>
            <a:ext cx="471843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chemeClr val="accent2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SPSC Meeting, April 4, 2017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1" y="685800"/>
            <a:ext cx="94488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62" y="6629400"/>
            <a:ext cx="464223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chemeClr val="accent2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SPSC Meeting, April 4, 2017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42250" y="6629400"/>
            <a:ext cx="2063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accent2"/>
                </a:solidFill>
                <a:latin typeface="Helvetica" charset="0"/>
              </a:defRPr>
            </a:lvl1pPr>
          </a:lstStyle>
          <a:p>
            <a:r>
              <a:rPr lang="en-GB" dirty="0"/>
              <a:t>Slide: </a:t>
            </a:r>
            <a:fld id="{D05931B6-DFFB-0A40-833F-329CB0688972}" type="slidenum">
              <a:rPr lang="en-GB"/>
              <a:pPr/>
              <a:t>‹#›</a:t>
            </a:fld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2" name="AutoShape 8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906000" cy="533400"/>
          </a:xfrm>
          <a:prstGeom prst="bevel">
            <a:avLst>
              <a:gd name="adj" fmla="val 3787"/>
            </a:avLst>
          </a:prstGeom>
          <a:gradFill rotWithShape="0">
            <a:gsLst>
              <a:gs pos="0">
                <a:srgbClr val="002F47"/>
              </a:gs>
              <a:gs pos="100000">
                <a:srgbClr val="006699"/>
              </a:gs>
            </a:gsLst>
            <a:lin ang="0" scaled="1"/>
          </a:gradFill>
          <a:ln w="9525">
            <a:solidFill>
              <a:srgbClr val="00669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76" r:id="rId2"/>
    <p:sldLayoutId id="2147483781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ＭＳ Ｐゴシック" charset="0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" pitchFamily="1" charset="0"/>
          <a:ea typeface="ＭＳ Ｐゴシック" charset="0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" pitchFamily="1" charset="0"/>
          <a:ea typeface="ＭＳ Ｐゴシック" charset="0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" pitchFamily="1" charset="0"/>
          <a:ea typeface="ＭＳ Ｐゴシック" charset="0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" pitchFamily="1" charset="0"/>
          <a:ea typeface="ＭＳ Ｐゴシック" charset="0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" pitchFamily="1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" pitchFamily="1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" pitchFamily="1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" pitchFamily="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Zapf Dingbats" charset="2"/>
        <a:buChar char="l"/>
        <a:defRPr>
          <a:solidFill>
            <a:schemeClr val="tx1"/>
          </a:solidFill>
          <a:latin typeface="+mn-lt"/>
          <a:ea typeface="ＭＳ Ｐゴシック" charset="0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55000"/>
        <a:buFont typeface="Zapf Dingbats" charset="2"/>
        <a:buChar char=""/>
        <a:defRPr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j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j-lt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j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j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j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4775" y="609600"/>
            <a:ext cx="9901225" cy="788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lnSpc>
                <a:spcPct val="128000"/>
              </a:lnSpc>
              <a:spcBef>
                <a:spcPts val="80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</a:tabLst>
            </a:pPr>
            <a:r>
              <a:rPr lang="en-US" sz="3200" b="1" dirty="0">
                <a:solidFill>
                  <a:srgbClr val="FF0000"/>
                </a:solidFill>
              </a:rPr>
              <a:t>Report on the activity of T</a:t>
            </a:r>
            <a:r>
              <a:rPr lang="en-US" sz="3200" b="1" i="1" dirty="0">
                <a:solidFill>
                  <a:srgbClr val="FF0000"/>
                </a:solidFill>
              </a:rPr>
              <a:t>rigger system WG </a:t>
            </a:r>
            <a:endParaRPr lang="en-GB" sz="2400" baseline="0" dirty="0">
              <a:solidFill>
                <a:srgbClr val="3333CC"/>
              </a:solidFill>
            </a:endParaRPr>
          </a:p>
          <a:p>
            <a:pPr algn="ctr">
              <a:lnSpc>
                <a:spcPct val="128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</a:tabLst>
            </a:pPr>
            <a:endParaRPr lang="en-GB" sz="2400" baseline="0" dirty="0">
              <a:solidFill>
                <a:srgbClr val="3333C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1849428"/>
            <a:ext cx="8915400" cy="4170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  <a:spcBef>
                <a:spcPts val="600"/>
              </a:spcBef>
            </a:pPr>
            <a:r>
              <a:rPr lang="en-GB" sz="2000" i="0" dirty="0"/>
              <a:t>V. Bellini  </a:t>
            </a:r>
            <a:r>
              <a:rPr lang="en-GB" sz="2000" dirty="0"/>
              <a:t>(Catania)</a:t>
            </a:r>
            <a:endParaRPr lang="en-US" sz="2000" dirty="0"/>
          </a:p>
          <a:p>
            <a:pPr>
              <a:lnSpc>
                <a:spcPts val="2400"/>
              </a:lnSpc>
              <a:spcBef>
                <a:spcPts val="600"/>
              </a:spcBef>
            </a:pPr>
            <a:r>
              <a:rPr lang="en-GB" sz="2000" i="0" dirty="0"/>
              <a:t>S. Centro, A. </a:t>
            </a:r>
            <a:r>
              <a:rPr lang="en-GB" sz="2000" i="0" dirty="0" err="1"/>
              <a:t>Guglielmi</a:t>
            </a:r>
            <a:r>
              <a:rPr lang="en-GB" sz="2000" i="0" dirty="0"/>
              <a:t>, G. Meng,  F. </a:t>
            </a:r>
            <a:r>
              <a:rPr lang="en-GB" sz="2000" i="0" dirty="0" err="1"/>
              <a:t>Pietropaolo</a:t>
            </a:r>
            <a:r>
              <a:rPr lang="en-GB" sz="2000" i="0" dirty="0"/>
              <a:t>, S. Ventura   </a:t>
            </a:r>
            <a:r>
              <a:rPr lang="en-GB" sz="2000" dirty="0"/>
              <a:t>(Padova)   </a:t>
            </a:r>
            <a:endParaRPr lang="en-US" sz="2000" dirty="0"/>
          </a:p>
          <a:p>
            <a:pPr>
              <a:lnSpc>
                <a:spcPts val="2400"/>
              </a:lnSpc>
              <a:spcBef>
                <a:spcPts val="600"/>
              </a:spcBef>
            </a:pPr>
            <a:r>
              <a:rPr lang="en-GB" sz="2000" i="0" dirty="0"/>
              <a:t>A. Falcone, G.L. </a:t>
            </a:r>
            <a:r>
              <a:rPr lang="en-GB" sz="2000" i="0" dirty="0" err="1"/>
              <a:t>Raselli</a:t>
            </a:r>
            <a:r>
              <a:rPr lang="en-GB" sz="2000" i="0" dirty="0"/>
              <a:t>, M. </a:t>
            </a:r>
            <a:r>
              <a:rPr lang="en-GB" sz="2000" i="0" dirty="0" err="1"/>
              <a:t>Rossella</a:t>
            </a:r>
            <a:r>
              <a:rPr lang="en-GB" sz="2000" i="0" dirty="0"/>
              <a:t>   </a:t>
            </a:r>
            <a:r>
              <a:rPr lang="en-GB" sz="2000" dirty="0"/>
              <a:t>(Pavia)</a:t>
            </a:r>
          </a:p>
          <a:p>
            <a:pPr>
              <a:lnSpc>
                <a:spcPts val="2400"/>
              </a:lnSpc>
              <a:spcBef>
                <a:spcPts val="600"/>
              </a:spcBef>
            </a:pPr>
            <a:r>
              <a:rPr lang="en-GB" sz="2000" i="0" dirty="0"/>
              <a:t>M. </a:t>
            </a:r>
            <a:r>
              <a:rPr lang="en-GB" sz="2000" i="0" dirty="0" err="1"/>
              <a:t>Diwan</a:t>
            </a:r>
            <a:r>
              <a:rPr lang="en-GB" sz="2000" i="0" dirty="0"/>
              <a:t>   </a:t>
            </a:r>
            <a:r>
              <a:rPr lang="en-GB" sz="2000" dirty="0"/>
              <a:t>(BNL)</a:t>
            </a:r>
            <a:br>
              <a:rPr lang="en-GB" sz="2000" dirty="0"/>
            </a:br>
            <a:r>
              <a:rPr lang="en-GB" sz="2000" i="0" dirty="0"/>
              <a:t>C. Hilgenberg, R. J. Wilson  </a:t>
            </a:r>
            <a:r>
              <a:rPr lang="en-GB" sz="2000" dirty="0"/>
              <a:t>(CSU)</a:t>
            </a:r>
            <a:endParaRPr lang="en-US" sz="2000" dirty="0"/>
          </a:p>
          <a:p>
            <a:pPr>
              <a:lnSpc>
                <a:spcPts val="2400"/>
              </a:lnSpc>
              <a:spcBef>
                <a:spcPts val="600"/>
              </a:spcBef>
            </a:pPr>
            <a:r>
              <a:rPr lang="en-GB" sz="2000" i="0" dirty="0"/>
              <a:t>W.F. </a:t>
            </a:r>
            <a:r>
              <a:rPr lang="en-GB" sz="2000" i="0" dirty="0" err="1"/>
              <a:t>Badgett</a:t>
            </a:r>
            <a:r>
              <a:rPr lang="en-GB" sz="2000" i="0" dirty="0"/>
              <a:t>, M. Betancourt, A. Fava, W. Ketchum, D. </a:t>
            </a:r>
            <a:r>
              <a:rPr lang="en-GB" sz="2000" i="0" dirty="0" err="1"/>
              <a:t>Torretta</a:t>
            </a:r>
            <a:r>
              <a:rPr lang="en-GB" sz="2000" i="0" dirty="0"/>
              <a:t>   </a:t>
            </a:r>
            <a:r>
              <a:rPr lang="en-GB" sz="2000" dirty="0"/>
              <a:t>(FNAL)</a:t>
            </a:r>
          </a:p>
          <a:p>
            <a:pPr>
              <a:lnSpc>
                <a:spcPts val="2400"/>
              </a:lnSpc>
              <a:spcBef>
                <a:spcPts val="600"/>
              </a:spcBef>
            </a:pPr>
            <a:r>
              <a:rPr lang="en-GB" sz="2000" i="0" dirty="0"/>
              <a:t>V. </a:t>
            </a:r>
            <a:r>
              <a:rPr lang="en-GB" sz="2000" i="0" dirty="0" err="1"/>
              <a:t>Paolone</a:t>
            </a:r>
            <a:r>
              <a:rPr lang="en-GB" sz="2000" i="0" dirty="0"/>
              <a:t>  </a:t>
            </a:r>
            <a:r>
              <a:rPr lang="en-GB" sz="2000" dirty="0"/>
              <a:t>(</a:t>
            </a:r>
            <a:r>
              <a:rPr lang="en-GB" sz="2000" dirty="0" err="1"/>
              <a:t>Pittsburg</a:t>
            </a:r>
            <a:r>
              <a:rPr lang="en-GB" sz="2000" dirty="0"/>
              <a:t>) </a:t>
            </a:r>
            <a:endParaRPr lang="en-US" sz="2000" dirty="0"/>
          </a:p>
          <a:p>
            <a:pPr>
              <a:lnSpc>
                <a:spcPts val="2400"/>
              </a:lnSpc>
              <a:spcBef>
                <a:spcPts val="600"/>
              </a:spcBef>
            </a:pPr>
            <a:r>
              <a:rPr lang="en-GB" sz="2000" i="0" dirty="0"/>
              <a:t>G. Petrillo, Y.T. Tsai  </a:t>
            </a:r>
            <a:r>
              <a:rPr lang="en-GB" sz="2000" dirty="0"/>
              <a:t>(SLAC)</a:t>
            </a:r>
            <a:endParaRPr lang="en-US" sz="2000" dirty="0"/>
          </a:p>
          <a:p>
            <a:pPr>
              <a:lnSpc>
                <a:spcPts val="2400"/>
              </a:lnSpc>
              <a:spcBef>
                <a:spcPts val="600"/>
              </a:spcBef>
            </a:pPr>
            <a:r>
              <a:rPr lang="it-IT" sz="2000" i="0" dirty="0"/>
              <a:t>J. </a:t>
            </a:r>
            <a:r>
              <a:rPr lang="it-IT" sz="2000" i="0" dirty="0" err="1"/>
              <a:t>Assadi</a:t>
            </a:r>
            <a:r>
              <a:rPr lang="it-IT" sz="2000" i="0" dirty="0"/>
              <a:t>, A. </a:t>
            </a:r>
            <a:r>
              <a:rPr lang="it-IT" sz="2000" i="0" dirty="0" err="1"/>
              <a:t>Chatterjee</a:t>
            </a:r>
            <a:r>
              <a:rPr lang="it-IT" sz="2000" i="0" dirty="0"/>
              <a:t>, A. Falcone, H. </a:t>
            </a:r>
            <a:r>
              <a:rPr lang="it-IT" sz="2000" i="0" dirty="0" err="1"/>
              <a:t>Carranza</a:t>
            </a:r>
            <a:r>
              <a:rPr lang="it-IT" sz="2000" i="0" dirty="0"/>
              <a:t>,  J. </a:t>
            </a:r>
            <a:r>
              <a:rPr lang="it-IT" sz="2000" i="0" dirty="0" err="1"/>
              <a:t>Yu</a:t>
            </a:r>
            <a:r>
              <a:rPr lang="it-IT" sz="2000" i="0" dirty="0"/>
              <a:t>  </a:t>
            </a:r>
            <a:r>
              <a:rPr lang="it-IT" sz="2000" dirty="0"/>
              <a:t>(UTA)</a:t>
            </a:r>
          </a:p>
          <a:p>
            <a:pPr>
              <a:lnSpc>
                <a:spcPts val="2400"/>
              </a:lnSpc>
              <a:spcBef>
                <a:spcPts val="600"/>
              </a:spcBef>
            </a:pPr>
            <a:endParaRPr lang="it-IT" sz="2000" dirty="0"/>
          </a:p>
          <a:p>
            <a:pPr>
              <a:lnSpc>
                <a:spcPts val="2400"/>
              </a:lnSpc>
              <a:spcBef>
                <a:spcPts val="600"/>
              </a:spcBef>
            </a:pPr>
            <a:r>
              <a:rPr lang="it-IT" sz="2000" dirty="0"/>
              <a:t>         </a:t>
            </a:r>
            <a:r>
              <a:rPr lang="en-GB" sz="2000" dirty="0"/>
              <a:t> involved/participating to Trigger WG meetings</a:t>
            </a:r>
            <a:endParaRPr lang="en-US" sz="2000" dirty="0"/>
          </a:p>
        </p:txBody>
      </p:sp>
      <p:sp>
        <p:nvSpPr>
          <p:cNvPr id="2" name="Rectangle 1"/>
          <p:cNvSpPr/>
          <p:nvPr/>
        </p:nvSpPr>
        <p:spPr>
          <a:xfrm>
            <a:off x="914400" y="6172200"/>
            <a:ext cx="8991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0" dirty="0"/>
              <a:t>co-convener: A.G., the  2</a:t>
            </a:r>
            <a:r>
              <a:rPr lang="en-US" sz="2000" i="0" baseline="30000" dirty="0"/>
              <a:t>nd</a:t>
            </a:r>
            <a:r>
              <a:rPr lang="en-US" sz="2000" i="0" dirty="0"/>
              <a:t>  will be designed by participating US groups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893883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ICARUS Trigger system</a:t>
            </a: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609600"/>
            <a:ext cx="9906000" cy="6042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88925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342900" indent="-34290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US" sz="2000" i="0" dirty="0">
                <a:latin typeface="+mn-lt"/>
              </a:rPr>
              <a:t>Trigger WG activity started in July defining deliverables/related time schedule with a recognition of needs/ available resources.                             Meeting documentation is available on SBN </a:t>
            </a:r>
            <a:r>
              <a:rPr lang="en-US" sz="2000" i="0" dirty="0" err="1">
                <a:latin typeface="+mn-lt"/>
              </a:rPr>
              <a:t>DocDB</a:t>
            </a:r>
            <a:r>
              <a:rPr lang="en-US" sz="2000" i="0" dirty="0">
                <a:latin typeface="+mn-lt"/>
              </a:rPr>
              <a:t>.</a:t>
            </a:r>
          </a:p>
          <a:p>
            <a:pPr marL="342900" indent="-342900">
              <a:lnSpc>
                <a:spcPts val="2400"/>
              </a:lnSpc>
              <a:spcBef>
                <a:spcPts val="800"/>
              </a:spcBef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US" sz="2000" i="0" dirty="0">
                <a:latin typeface="+mn-lt"/>
              </a:rPr>
              <a:t>ICARUS Trigger will be initially based on the recognition of PMT signals within the gate of BNB/</a:t>
            </a:r>
            <a:r>
              <a:rPr lang="en-US" sz="2000" i="0" dirty="0" err="1">
                <a:latin typeface="+mn-lt"/>
              </a:rPr>
              <a:t>NuMI</a:t>
            </a:r>
            <a:r>
              <a:rPr lang="en-US" sz="2000" i="0" dirty="0">
                <a:latin typeface="+mn-lt"/>
              </a:rPr>
              <a:t> beam extraction. T600 – BNB clock synchro will be guaranteed at ~50 </a:t>
            </a:r>
            <a:r>
              <a:rPr lang="en-US" sz="2000" i="0" dirty="0" err="1">
                <a:latin typeface="+mn-lt"/>
              </a:rPr>
              <a:t>ps</a:t>
            </a:r>
            <a:r>
              <a:rPr lang="en-US" sz="2000" i="0" dirty="0">
                <a:latin typeface="+mn-lt"/>
              </a:rPr>
              <a:t> level by White Rabbit system. </a:t>
            </a:r>
          </a:p>
          <a:p>
            <a:pPr marL="342900" indent="-342900">
              <a:lnSpc>
                <a:spcPts val="2400"/>
              </a:lnSpc>
              <a:spcBef>
                <a:spcPts val="800"/>
              </a:spcBef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US" sz="2000" i="0" dirty="0">
                <a:latin typeface="+mn-lt"/>
              </a:rPr>
              <a:t>The adopted FPGA programmable tables in the Trigger layout  will allow to implement step by step complex trigger logics, initially set according  to MC events, then </a:t>
            </a:r>
            <a:r>
              <a:rPr lang="en-US" sz="2000" dirty="0">
                <a:latin typeface="+mn-lt"/>
              </a:rPr>
              <a:t>tuned on real events to match the actual experimental conditions.</a:t>
            </a:r>
          </a:p>
          <a:p>
            <a:pPr marL="342900" indent="-342900">
              <a:lnSpc>
                <a:spcPts val="2400"/>
              </a:lnSpc>
              <a:spcBef>
                <a:spcPts val="800"/>
              </a:spcBef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US" sz="2000" i="0" dirty="0">
                <a:latin typeface="+mn-lt"/>
              </a:rPr>
              <a:t>Furthermore this will allow to test directly different trigger configurations to  gradually reduce the recorder event rate from  5 Hz of BNB spill to &lt; 1 Hz,  depending from the detector noise conditions (~0.2 Hz expected from </a:t>
            </a:r>
            <a:r>
              <a:rPr lang="en-US" sz="2000" i="0" dirty="0" err="1">
                <a:latin typeface="+mn-lt"/>
              </a:rPr>
              <a:t>cosmics</a:t>
            </a:r>
            <a:r>
              <a:rPr lang="en-US" sz="2000" i="0" dirty="0">
                <a:latin typeface="+mn-lt"/>
              </a:rPr>
              <a:t> + </a:t>
            </a:r>
            <a:r>
              <a:rPr lang="en-US" sz="2000" i="0" dirty="0">
                <a:latin typeface="Symbol" panose="05050102010706020507" pitchFamily="18" charset="2"/>
              </a:rPr>
              <a:t>n</a:t>
            </a:r>
            <a:r>
              <a:rPr lang="en-US" sz="2000" i="0" dirty="0">
                <a:latin typeface="+mn-lt"/>
              </a:rPr>
              <a:t>-interactions + beam halo events inside the beam spill). </a:t>
            </a:r>
            <a:endParaRPr lang="en-US" sz="2000" dirty="0">
              <a:latin typeface="+mn-lt"/>
            </a:endParaRPr>
          </a:p>
          <a:p>
            <a:pPr marL="342900" indent="-342900">
              <a:lnSpc>
                <a:spcPts val="2400"/>
              </a:lnSpc>
              <a:spcBef>
                <a:spcPts val="800"/>
              </a:spcBef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US" sz="2000" i="0" dirty="0">
                <a:latin typeface="+mn-lt"/>
              </a:rPr>
              <a:t>Setting up the Trigger system will involve technical aspects of  programming the trigger boards as well as dedicated the analysis of MC events/real data. </a:t>
            </a:r>
            <a:r>
              <a:rPr lang="en-US" sz="2000" dirty="0">
                <a:latin typeface="+mn-lt"/>
              </a:rPr>
              <a:t>The careful study of </a:t>
            </a:r>
            <a:r>
              <a:rPr lang="en-US" sz="2000" dirty="0">
                <a:latin typeface="Symbol" panose="05050102010706020507" pitchFamily="18" charset="2"/>
              </a:rPr>
              <a:t>n </a:t>
            </a:r>
            <a:r>
              <a:rPr lang="en-US" sz="2000" dirty="0">
                <a:latin typeface="+mn-lt"/>
              </a:rPr>
              <a:t>interactions vs </a:t>
            </a:r>
            <a:r>
              <a:rPr lang="en-US" sz="2000" dirty="0" err="1">
                <a:latin typeface="+mn-lt"/>
              </a:rPr>
              <a:t>cosmics</a:t>
            </a:r>
            <a:r>
              <a:rPr lang="en-US" sz="2000" dirty="0">
                <a:latin typeface="+mn-lt"/>
              </a:rPr>
              <a:t> is mandatory to implement the trigger algorithm to extract </a:t>
            </a:r>
            <a:r>
              <a:rPr lang="en-US" sz="2000" dirty="0">
                <a:latin typeface="Symbol" panose="05050102010706020507" pitchFamily="18" charset="2"/>
              </a:rPr>
              <a:t>n </a:t>
            </a:r>
            <a:r>
              <a:rPr lang="en-US" sz="2000" dirty="0">
                <a:latin typeface="+mn-lt"/>
              </a:rPr>
              <a:t>signals from cosmogenic background using CRT and possibly then the bunched beam structure.   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842250" y="6629400"/>
            <a:ext cx="2063750" cy="228600"/>
          </a:xfrm>
        </p:spPr>
        <p:txBody>
          <a:bodyPr/>
          <a:lstStyle/>
          <a:p>
            <a:r>
              <a:rPr lang="en-GB" dirty="0"/>
              <a:t>Slide# :  </a:t>
            </a:r>
            <a:fld id="{D05931B6-DFFB-0A40-833F-329CB0688972}" type="slidenum">
              <a:rPr lang="en-GB" smtClean="0"/>
              <a:pPr/>
              <a:t>2</a:t>
            </a:fld>
            <a:endParaRPr lang="en-GB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8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ICARUS Trigger layout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842250" y="6629400"/>
            <a:ext cx="2063750" cy="228600"/>
          </a:xfrm>
        </p:spPr>
        <p:txBody>
          <a:bodyPr/>
          <a:lstStyle/>
          <a:p>
            <a:r>
              <a:rPr lang="en-GB" dirty="0"/>
              <a:t>Slide# :  </a:t>
            </a:r>
            <a:fld id="{D05931B6-DFFB-0A40-833F-329CB0688972}" type="slidenum">
              <a:rPr lang="en-GB" smtClean="0"/>
              <a:pPr/>
              <a:t>3</a:t>
            </a:fld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520591"/>
            <a:ext cx="9906000" cy="2375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7338" lvl="2" indent="-287338">
              <a:lnSpc>
                <a:spcPts val="2400"/>
              </a:lnSpc>
              <a:spcBef>
                <a:spcPts val="1000"/>
              </a:spcBef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US" sz="2000" i="0" dirty="0">
                <a:solidFill>
                  <a:srgbClr val="000000"/>
                </a:solidFill>
                <a:latin typeface="Comic Sans MS"/>
              </a:rPr>
              <a:t>90 PMTs/TPC  are connected to 6 CAEN V1730B boards which produce a set of discriminated output signals in terms of OR/AND of pairs of adjacent PMTs. Trigger logic based on multiplicity/topology of fired PMTs in each TPC will be implemented </a:t>
            </a:r>
            <a:r>
              <a:rPr lang="en-US" sz="2000" i="0" dirty="0"/>
              <a:t>according to the expected event feature.</a:t>
            </a:r>
            <a:endParaRPr lang="en-US" altLang="x-none" sz="2000" i="0" dirty="0">
              <a:ea typeface="ＭＳ Ｐゴシック" charset="0"/>
              <a:cs typeface="ＭＳ Ｐゴシック" charset="0"/>
            </a:endParaRPr>
          </a:p>
          <a:p>
            <a:pPr marL="287338" lvl="2" indent="-287338">
              <a:lnSpc>
                <a:spcPts val="2400"/>
              </a:lnSpc>
              <a:spcBef>
                <a:spcPts val="800"/>
              </a:spcBef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US" altLang="x-none" sz="2000" i="0" dirty="0">
                <a:ea typeface="ＭＳ Ｐゴシック" charset="0"/>
                <a:cs typeface="ＭＳ Ｐゴシック" charset="0"/>
              </a:rPr>
              <a:t>Furthermore due to the low energy of BNB/</a:t>
            </a:r>
            <a:r>
              <a:rPr lang="en-US" altLang="x-none" sz="2000" i="0" dirty="0" err="1">
                <a:ea typeface="ＭＳ Ｐゴシック" charset="0"/>
                <a:cs typeface="ＭＳ Ｐゴシック" charset="0"/>
              </a:rPr>
              <a:t>NuMI</a:t>
            </a:r>
            <a:r>
              <a:rPr lang="en-US" altLang="x-none" sz="2000" i="0" dirty="0">
                <a:ea typeface="ＭＳ Ｐゴシック" charset="0"/>
                <a:cs typeface="ＭＳ Ｐゴシック" charset="0"/>
              </a:rPr>
              <a:t> beams,  neutrino events are expected to be spatially confined in a small ~ 3 m long section of T600, </a:t>
            </a:r>
            <a:r>
              <a:rPr lang="en-US" altLang="x-none" sz="2000" i="0" dirty="0">
                <a:cs typeface="ＭＳ Ｐゴシック" charset="0"/>
              </a:rPr>
              <a:t>involving  </a:t>
            </a:r>
            <a:r>
              <a:rPr lang="en-US" sz="2000" i="0" dirty="0"/>
              <a:t>~ 15 neighboring PMTs. </a:t>
            </a:r>
          </a:p>
        </p:txBody>
      </p:sp>
      <p:sp>
        <p:nvSpPr>
          <p:cNvPr id="30" name="TextBox 19"/>
          <p:cNvSpPr txBox="1"/>
          <p:nvPr/>
        </p:nvSpPr>
        <p:spPr>
          <a:xfrm>
            <a:off x="1" y="4358552"/>
            <a:ext cx="4800599" cy="1356448"/>
          </a:xfrm>
          <a:prstGeom prst="rect">
            <a:avLst/>
          </a:prstGeom>
          <a:noFill/>
        </p:spPr>
        <p:txBody>
          <a:bodyPr wrap="square" lIns="124130" tIns="62065" rIns="124130" bIns="62065" rtlCol="0">
            <a:spAutoFit/>
          </a:bodyPr>
          <a:lstStyle/>
          <a:p>
            <a:pPr marL="287338" lvl="2" indent="-287338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US" altLang="x-none" sz="2000" i="0" dirty="0">
                <a:ea typeface="ＭＳ Ｐゴシック" charset="0"/>
                <a:cs typeface="ＭＳ Ｐゴシック" charset="0"/>
              </a:rPr>
              <a:t>Each PMT line can be split to feed both digitizers and  15 signal adder where waveforms are summed up and then discriminated /digitized. </a:t>
            </a:r>
          </a:p>
        </p:txBody>
      </p:sp>
      <p:sp>
        <p:nvSpPr>
          <p:cNvPr id="55" name="TextBox 19"/>
          <p:cNvSpPr txBox="1"/>
          <p:nvPr/>
        </p:nvSpPr>
        <p:spPr>
          <a:xfrm>
            <a:off x="2269" y="2910752"/>
            <a:ext cx="4798331" cy="1356448"/>
          </a:xfrm>
          <a:prstGeom prst="rect">
            <a:avLst/>
          </a:prstGeom>
          <a:noFill/>
        </p:spPr>
        <p:txBody>
          <a:bodyPr wrap="square" lIns="124130" tIns="62065" rIns="124130" bIns="62065" rtlCol="0">
            <a:spAutoFit/>
          </a:bodyPr>
          <a:lstStyle/>
          <a:p>
            <a:pPr marL="287338" lvl="2" indent="-287338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US" altLang="x-none" sz="2000" i="0" dirty="0">
                <a:ea typeface="ＭＳ Ｐゴシック" charset="0"/>
                <a:cs typeface="ＭＳ Ｐゴシック" charset="0"/>
              </a:rPr>
              <a:t>The analogue sum of 15 PMT signals in a ~3 m slice can be included in the trigger scheme to identify neutrino interaction. </a:t>
            </a:r>
          </a:p>
        </p:txBody>
      </p:sp>
      <p:grpSp>
        <p:nvGrpSpPr>
          <p:cNvPr id="56" name="Group 55"/>
          <p:cNvGrpSpPr/>
          <p:nvPr/>
        </p:nvGrpSpPr>
        <p:grpSpPr>
          <a:xfrm>
            <a:off x="4800600" y="2438400"/>
            <a:ext cx="5029200" cy="1143000"/>
            <a:chOff x="3458111" y="2133600"/>
            <a:chExt cx="6447889" cy="1600201"/>
          </a:xfrm>
        </p:grpSpPr>
        <p:grpSp>
          <p:nvGrpSpPr>
            <p:cNvPr id="57" name="Group 56"/>
            <p:cNvGrpSpPr/>
            <p:nvPr/>
          </p:nvGrpSpPr>
          <p:grpSpPr>
            <a:xfrm>
              <a:off x="3458111" y="2133600"/>
              <a:ext cx="6282559" cy="1600201"/>
              <a:chOff x="3400304" y="3273623"/>
              <a:chExt cx="6282559" cy="1600201"/>
            </a:xfrm>
          </p:grpSpPr>
          <p:pic>
            <p:nvPicPr>
              <p:cNvPr id="72" name="Picture 71"/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400304" y="3654623"/>
                <a:ext cx="6282559" cy="1166516"/>
              </a:xfrm>
              <a:prstGeom prst="rect">
                <a:avLst/>
              </a:prstGeom>
            </p:spPr>
          </p:pic>
          <p:sp>
            <p:nvSpPr>
              <p:cNvPr id="73" name="Oval 72"/>
              <p:cNvSpPr/>
              <p:nvPr/>
            </p:nvSpPr>
            <p:spPr bwMode="auto">
              <a:xfrm>
                <a:off x="3675993" y="3683312"/>
                <a:ext cx="1143000" cy="1190512"/>
              </a:xfrm>
              <a:prstGeom prst="ellips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-25000">
                  <a:ln>
                    <a:noFill/>
                  </a:ln>
                  <a:solidFill>
                    <a:schemeClr val="tx1"/>
                  </a:solidFill>
                  <a:effectLst/>
                  <a:latin typeface="Helvetica" charset="0"/>
                </a:endParaRPr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4299666" y="3273623"/>
                <a:ext cx="65569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0" b="1" dirty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PMTs</a:t>
                </a:r>
              </a:p>
            </p:txBody>
          </p:sp>
          <p:sp>
            <p:nvSpPr>
              <p:cNvPr id="75" name="CustomShape 15"/>
              <p:cNvSpPr/>
              <p:nvPr/>
            </p:nvSpPr>
            <p:spPr>
              <a:xfrm flipH="1">
                <a:off x="4144168" y="3429000"/>
                <a:ext cx="151935" cy="228600"/>
              </a:xfrm>
              <a:prstGeom prst="straightConnector1">
                <a:avLst/>
              </a:prstGeom>
              <a:solidFill>
                <a:srgbClr val="00CC99"/>
              </a:solidFill>
              <a:ln w="28575">
                <a:solidFill>
                  <a:srgbClr val="0070C0"/>
                </a:solidFill>
                <a:round/>
                <a:tailEnd type="arrow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CustomShape 15"/>
              <p:cNvSpPr/>
              <p:nvPr/>
            </p:nvSpPr>
            <p:spPr>
              <a:xfrm flipH="1">
                <a:off x="3886200" y="3352800"/>
                <a:ext cx="181304" cy="304800"/>
              </a:xfrm>
              <a:prstGeom prst="straightConnector1">
                <a:avLst/>
              </a:prstGeom>
              <a:solidFill>
                <a:srgbClr val="00CC99"/>
              </a:solidFill>
              <a:ln w="28575">
                <a:solidFill>
                  <a:srgbClr val="0070C0"/>
                </a:solidFill>
                <a:round/>
                <a:tailEnd type="arrow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8" name="Oval 57"/>
            <p:cNvSpPr/>
            <p:nvPr/>
          </p:nvSpPr>
          <p:spPr bwMode="auto">
            <a:xfrm>
              <a:off x="4724400" y="2514600"/>
              <a:ext cx="1143000" cy="1190512"/>
            </a:xfrm>
            <a:prstGeom prst="ellips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-2500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</a:endParaRPr>
            </a:p>
          </p:txBody>
        </p:sp>
        <p:sp>
          <p:nvSpPr>
            <p:cNvPr id="59" name="Oval 58"/>
            <p:cNvSpPr/>
            <p:nvPr/>
          </p:nvSpPr>
          <p:spPr bwMode="auto">
            <a:xfrm>
              <a:off x="5715000" y="2514600"/>
              <a:ext cx="1143000" cy="1190512"/>
            </a:xfrm>
            <a:prstGeom prst="ellips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-2500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</a:endParaRPr>
            </a:p>
          </p:txBody>
        </p:sp>
        <p:sp>
          <p:nvSpPr>
            <p:cNvPr id="60" name="Oval 59"/>
            <p:cNvSpPr/>
            <p:nvPr/>
          </p:nvSpPr>
          <p:spPr bwMode="auto">
            <a:xfrm>
              <a:off x="6705600" y="2514600"/>
              <a:ext cx="1143000" cy="1190512"/>
            </a:xfrm>
            <a:prstGeom prst="ellips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-2500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</a:endParaRPr>
            </a:p>
          </p:txBody>
        </p:sp>
        <p:sp>
          <p:nvSpPr>
            <p:cNvPr id="69" name="Oval 68"/>
            <p:cNvSpPr/>
            <p:nvPr/>
          </p:nvSpPr>
          <p:spPr bwMode="auto">
            <a:xfrm>
              <a:off x="7772400" y="2514600"/>
              <a:ext cx="1143000" cy="1190512"/>
            </a:xfrm>
            <a:prstGeom prst="ellips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-2500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</a:endParaRPr>
            </a:p>
          </p:txBody>
        </p:sp>
        <p:sp>
          <p:nvSpPr>
            <p:cNvPr id="70" name="Oval 69"/>
            <p:cNvSpPr/>
            <p:nvPr/>
          </p:nvSpPr>
          <p:spPr bwMode="auto">
            <a:xfrm>
              <a:off x="8763000" y="2514600"/>
              <a:ext cx="1143000" cy="1190512"/>
            </a:xfrm>
            <a:prstGeom prst="ellips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-2500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0" y="7140714"/>
            <a:ext cx="9906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</a:pPr>
            <a:r>
              <a:rPr lang="en-US" altLang="x-none" sz="2000" i="0" dirty="0">
                <a:ea typeface="ＭＳ Ｐゴシック" charset="0"/>
                <a:cs typeface="ＭＳ Ｐゴシック" charset="0"/>
              </a:rPr>
              <a:t>The proposed PMT clustering would  allow to increase the event recognition capability of Trigger system, possibly identifying the interested detector region.</a:t>
            </a:r>
          </a:p>
        </p:txBody>
      </p:sp>
      <p:grpSp>
        <p:nvGrpSpPr>
          <p:cNvPr id="77" name="Group 76"/>
          <p:cNvGrpSpPr/>
          <p:nvPr/>
        </p:nvGrpSpPr>
        <p:grpSpPr>
          <a:xfrm>
            <a:off x="5105400" y="3657600"/>
            <a:ext cx="4601618" cy="2133600"/>
            <a:chOff x="4600962" y="4343400"/>
            <a:chExt cx="5106056" cy="2438400"/>
          </a:xfrm>
        </p:grpSpPr>
        <p:cxnSp>
          <p:nvCxnSpPr>
            <p:cNvPr id="78" name="Elbow Connector 77"/>
            <p:cNvCxnSpPr/>
            <p:nvPr/>
          </p:nvCxnSpPr>
          <p:spPr bwMode="auto">
            <a:xfrm>
              <a:off x="6302014" y="6044625"/>
              <a:ext cx="923721" cy="313213"/>
            </a:xfrm>
            <a:prstGeom prst="bentConnector3">
              <a:avLst>
                <a:gd name="adj1" fmla="val -15009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9" name="Elbow Connector 78"/>
            <p:cNvCxnSpPr/>
            <p:nvPr/>
          </p:nvCxnSpPr>
          <p:spPr bwMode="auto">
            <a:xfrm>
              <a:off x="6302014" y="5943600"/>
              <a:ext cx="923721" cy="261838"/>
            </a:xfrm>
            <a:prstGeom prst="bentConnector3">
              <a:avLst>
                <a:gd name="adj1" fmla="val 7153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0" name="Elbow Connector 79"/>
            <p:cNvCxnSpPr/>
            <p:nvPr/>
          </p:nvCxnSpPr>
          <p:spPr bwMode="auto">
            <a:xfrm>
              <a:off x="6073883" y="5715000"/>
              <a:ext cx="1151852" cy="795238"/>
            </a:xfrm>
            <a:prstGeom prst="bentConnector3">
              <a:avLst>
                <a:gd name="adj1" fmla="val -12797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81" name="Rectangle 80"/>
            <p:cNvSpPr/>
            <p:nvPr/>
          </p:nvSpPr>
          <p:spPr bwMode="auto">
            <a:xfrm>
              <a:off x="5531697" y="4343400"/>
              <a:ext cx="1027737" cy="52367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1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7329995" y="6290846"/>
              <a:ext cx="89960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i="0" dirty="0">
                  <a:latin typeface="Arial" pitchFamily="34" charset="0"/>
                  <a:cs typeface="Arial" pitchFamily="34" charset="0"/>
                </a:rPr>
                <a:t>ADDER</a:t>
              </a: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5473135" y="4435960"/>
              <a:ext cx="11624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i="0" dirty="0">
                  <a:latin typeface="Arial" pitchFamily="34" charset="0"/>
                  <a:cs typeface="Arial" pitchFamily="34" charset="0"/>
                </a:rPr>
                <a:t>SPLITTER</a:t>
              </a: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7225735" y="6105725"/>
              <a:ext cx="1027737" cy="67607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1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5551196" y="4962725"/>
              <a:ext cx="1027737" cy="52367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1" charset="0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5492634" y="5055285"/>
              <a:ext cx="11624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i="0" dirty="0">
                  <a:latin typeface="Arial" pitchFamily="34" charset="0"/>
                  <a:cs typeface="Arial" pitchFamily="34" charset="0"/>
                </a:rPr>
                <a:t>SPLITTER</a:t>
              </a:r>
            </a:p>
          </p:txBody>
        </p:sp>
        <p:sp>
          <p:nvSpPr>
            <p:cNvPr id="87" name="Rectangle 86"/>
            <p:cNvSpPr/>
            <p:nvPr/>
          </p:nvSpPr>
          <p:spPr bwMode="auto">
            <a:xfrm>
              <a:off x="5551196" y="5562600"/>
              <a:ext cx="1027737" cy="52367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1" charset="0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5492634" y="5655160"/>
              <a:ext cx="11624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i="0" dirty="0">
                  <a:latin typeface="Arial" pitchFamily="34" charset="0"/>
                  <a:cs typeface="Arial" pitchFamily="34" charset="0"/>
                </a:rPr>
                <a:t>SPLITTER</a:t>
              </a:r>
            </a:p>
          </p:txBody>
        </p:sp>
        <p:sp>
          <p:nvSpPr>
            <p:cNvPr id="89" name="Right Arrow 88"/>
            <p:cNvSpPr/>
            <p:nvPr/>
          </p:nvSpPr>
          <p:spPr bwMode="auto">
            <a:xfrm>
              <a:off x="5244535" y="4569876"/>
              <a:ext cx="248099" cy="154524"/>
            </a:xfrm>
            <a:prstGeom prst="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1" charset="0"/>
              </a:endParaRPr>
            </a:p>
          </p:txBody>
        </p:sp>
        <p:sp>
          <p:nvSpPr>
            <p:cNvPr id="90" name="Right Arrow 89"/>
            <p:cNvSpPr/>
            <p:nvPr/>
          </p:nvSpPr>
          <p:spPr bwMode="auto">
            <a:xfrm>
              <a:off x="5244535" y="5179476"/>
              <a:ext cx="248099" cy="154524"/>
            </a:xfrm>
            <a:prstGeom prst="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1" charset="0"/>
              </a:endParaRPr>
            </a:p>
          </p:txBody>
        </p:sp>
        <p:sp>
          <p:nvSpPr>
            <p:cNvPr id="91" name="Right Arrow 90"/>
            <p:cNvSpPr/>
            <p:nvPr/>
          </p:nvSpPr>
          <p:spPr bwMode="auto">
            <a:xfrm>
              <a:off x="5244535" y="5715000"/>
              <a:ext cx="248099" cy="154524"/>
            </a:xfrm>
            <a:prstGeom prst="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1" charset="0"/>
              </a:endParaRPr>
            </a:p>
          </p:txBody>
        </p:sp>
        <p:sp>
          <p:nvSpPr>
            <p:cNvPr id="92" name="Right Arrow 91"/>
            <p:cNvSpPr/>
            <p:nvPr/>
          </p:nvSpPr>
          <p:spPr bwMode="auto">
            <a:xfrm>
              <a:off x="6616135" y="4572000"/>
              <a:ext cx="1981200" cy="154524"/>
            </a:xfrm>
            <a:prstGeom prst="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1" charset="0"/>
              </a:endParaRPr>
            </a:p>
          </p:txBody>
        </p:sp>
        <p:sp>
          <p:nvSpPr>
            <p:cNvPr id="93" name="Right Arrow 92"/>
            <p:cNvSpPr/>
            <p:nvPr/>
          </p:nvSpPr>
          <p:spPr bwMode="auto">
            <a:xfrm>
              <a:off x="6616135" y="5179476"/>
              <a:ext cx="1981200" cy="154524"/>
            </a:xfrm>
            <a:prstGeom prst="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1" charset="0"/>
              </a:endParaRPr>
            </a:p>
          </p:txBody>
        </p:sp>
        <p:sp>
          <p:nvSpPr>
            <p:cNvPr id="94" name="Right Arrow 93"/>
            <p:cNvSpPr/>
            <p:nvPr/>
          </p:nvSpPr>
          <p:spPr bwMode="auto">
            <a:xfrm>
              <a:off x="6616135" y="5712876"/>
              <a:ext cx="1981200" cy="154524"/>
            </a:xfrm>
            <a:prstGeom prst="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1" charset="0"/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4631867" y="4462046"/>
              <a:ext cx="61266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bg1">
                      <a:lumMod val="50000"/>
                    </a:schemeClr>
                  </a:solidFill>
                </a:rPr>
                <a:t>PMT</a:t>
              </a: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4634935" y="5071646"/>
              <a:ext cx="61266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bg1">
                      <a:lumMod val="50000"/>
                    </a:schemeClr>
                  </a:solidFill>
                </a:rPr>
                <a:t>PMT</a:t>
              </a: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4634935" y="5638800"/>
              <a:ext cx="61266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bg1">
                      <a:lumMod val="50000"/>
                    </a:schemeClr>
                  </a:solidFill>
                </a:rPr>
                <a:t>PMT</a:t>
              </a: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6768535" y="4876800"/>
              <a:ext cx="12795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bg1">
                      <a:lumMod val="50000"/>
                    </a:schemeClr>
                  </a:solidFill>
                </a:rPr>
                <a:t>90% Signal</a:t>
              </a: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4600962" y="6214646"/>
              <a:ext cx="12795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bg1">
                      <a:lumMod val="50000"/>
                    </a:schemeClr>
                  </a:solidFill>
                </a:rPr>
                <a:t>10% Signal</a:t>
              </a:r>
            </a:p>
          </p:txBody>
        </p:sp>
        <p:sp>
          <p:nvSpPr>
            <p:cNvPr id="100" name="Right Arrow 99"/>
            <p:cNvSpPr/>
            <p:nvPr/>
          </p:nvSpPr>
          <p:spPr bwMode="auto">
            <a:xfrm>
              <a:off x="8253473" y="6324600"/>
              <a:ext cx="343574" cy="154524"/>
            </a:xfrm>
            <a:prstGeom prst="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1" charset="0"/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8231934" y="4876800"/>
              <a:ext cx="147508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bg1">
                      <a:lumMod val="50000"/>
                    </a:schemeClr>
                  </a:solidFill>
                </a:rPr>
                <a:t>To Digitizers</a:t>
              </a: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8659516" y="6044625"/>
              <a:ext cx="100219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bg1">
                      <a:lumMod val="50000"/>
                    </a:schemeClr>
                  </a:solidFill>
                </a:rPr>
                <a:t>To DAQ</a:t>
              </a:r>
            </a:p>
            <a:p>
              <a:r>
                <a:rPr lang="en-US" b="1" dirty="0">
                  <a:solidFill>
                    <a:schemeClr val="bg1">
                      <a:lumMod val="50000"/>
                    </a:schemeClr>
                  </a:solidFill>
                </a:rPr>
                <a:t>Trigger</a:t>
              </a:r>
            </a:p>
          </p:txBody>
        </p:sp>
        <p:cxnSp>
          <p:nvCxnSpPr>
            <p:cNvPr id="103" name="Straight Arrow Connector 102"/>
            <p:cNvCxnSpPr/>
            <p:nvPr/>
          </p:nvCxnSpPr>
          <p:spPr bwMode="auto">
            <a:xfrm>
              <a:off x="6010479" y="6705600"/>
              <a:ext cx="1215256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4" name="Rectangle 3"/>
          <p:cNvSpPr/>
          <p:nvPr/>
        </p:nvSpPr>
        <p:spPr>
          <a:xfrm>
            <a:off x="0" y="5791200"/>
            <a:ext cx="9753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7338" lvl="2" indent="-287338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US" altLang="x-none" sz="2000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According to ICARUS experiment at LNGS this would  increase the Trigger recognition capability rejecting at same time detector noise, and  possibly identifying the interested detector region.</a:t>
            </a:r>
          </a:p>
        </p:txBody>
      </p:sp>
    </p:spTree>
    <p:extLst>
      <p:ext uri="{BB962C8B-B14F-4D97-AF65-F5344CB8AC3E}">
        <p14:creationId xmlns:p14="http://schemas.microsoft.com/office/powerpoint/2010/main" val="2121355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927" y="6927"/>
            <a:ext cx="9906000" cy="533400"/>
          </a:xfrm>
        </p:spPr>
        <p:txBody>
          <a:bodyPr/>
          <a:lstStyle/>
          <a:p>
            <a:r>
              <a:rPr lang="en-US" dirty="0"/>
              <a:t>ICARUS trigger crate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842250" y="6629400"/>
            <a:ext cx="2063750" cy="228600"/>
          </a:xfrm>
        </p:spPr>
        <p:txBody>
          <a:bodyPr/>
          <a:lstStyle/>
          <a:p>
            <a:r>
              <a:rPr lang="en-GB" dirty="0"/>
              <a:t>Slide# :  </a:t>
            </a:r>
            <a:fld id="{D05931B6-DFFB-0A40-833F-329CB0688972}" type="slidenum">
              <a:rPr lang="en-GB" smtClean="0"/>
              <a:pPr/>
              <a:t>4</a:t>
            </a:fld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533400"/>
            <a:ext cx="9906000" cy="1054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88925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234950" lvl="0" indent="-234950" eaLnBrk="1" hangingPunct="1">
              <a:lnSpc>
                <a:spcPts val="2500"/>
              </a:lnSpc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US" altLang="zh-CN" sz="2000" i="0" dirty="0">
                <a:latin typeface="+mn-lt"/>
                <a:ea typeface="Calibri" pitchFamily="34" charset="0"/>
                <a:cs typeface="Times New Roman" pitchFamily="18" charset="0"/>
              </a:rPr>
              <a:t>Based on NI PXIe instrumentation: PXIe-8135 CPU, a Real Time (RT) controller, SPEXI board by </a:t>
            </a:r>
            <a:r>
              <a:rPr lang="en-US" altLang="zh-CN" sz="2000" i="0" dirty="0" err="1">
                <a:latin typeface="+mn-lt"/>
                <a:ea typeface="Calibri" pitchFamily="34" charset="0"/>
                <a:cs typeface="Times New Roman" pitchFamily="18" charset="0"/>
              </a:rPr>
              <a:t>Incaa</a:t>
            </a:r>
            <a:r>
              <a:rPr lang="en-US" altLang="zh-CN" sz="2000" i="0" dirty="0">
                <a:latin typeface="+mn-lt"/>
                <a:ea typeface="Calibri" pitchFamily="34" charset="0"/>
                <a:cs typeface="Times New Roman" pitchFamily="18" charset="0"/>
              </a:rPr>
              <a:t> Computers and 3 NI boards (PXIe-7820R) for the PMT Trigger and the General Trigger:</a:t>
            </a:r>
            <a:r>
              <a:rPr lang="en-US" altLang="zh-CN" sz="2000" i="0" dirty="0">
                <a:latin typeface="+mn-lt"/>
              </a:rPr>
              <a:t> </a:t>
            </a:r>
            <a:r>
              <a:rPr lang="en-US" altLang="zh-CN" sz="2000" i="0" dirty="0"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endParaRPr lang="en-US" altLang="zh-CN" sz="2000" i="0" dirty="0"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689586"/>
            <a:ext cx="5943600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3550" lvl="0" indent="-22860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SzPct val="90000"/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</a:rPr>
              <a:t>RT controller </a:t>
            </a:r>
            <a:r>
              <a:rPr lang="en-US" sz="2000" i="0" dirty="0"/>
              <a:t>implements all features for communication with DAQ, monitoring of available buffer/veto generation;</a:t>
            </a:r>
          </a:p>
          <a:p>
            <a:pPr marL="463550" lvl="0" indent="-22860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SzPct val="90000"/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</a:rPr>
              <a:t>SPEXI </a:t>
            </a:r>
            <a:r>
              <a:rPr lang="en-US" sz="2000" i="0" dirty="0"/>
              <a:t>synchronizes timing of whole detector handles beam extraction messages, and generates signals for TPC readout, Clock &amp; Reset for PMT;</a:t>
            </a:r>
          </a:p>
          <a:p>
            <a:pPr marL="463550" indent="-22860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SzPct val="90000"/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</a:rPr>
              <a:t>PMT trigger 7820  boards</a:t>
            </a:r>
            <a:r>
              <a:rPr lang="en-US" sz="2000" i="0" dirty="0"/>
              <a:t>:  generate a PMT Trigger &amp; the start to pulse digitizers for PMT activity recording in </a:t>
            </a:r>
            <a:r>
              <a:rPr lang="en-US" altLang="zh-CN" sz="2000" i="0" dirty="0">
                <a:ea typeface="Calibri" pitchFamily="34" charset="0"/>
                <a:cs typeface="Times New Roman" pitchFamily="18" charset="0"/>
              </a:rPr>
              <a:t> correspondence of interactions in LAr </a:t>
            </a:r>
            <a:r>
              <a:rPr lang="en-US" altLang="zh-CN" sz="2000" i="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as detected by PMTs</a:t>
            </a:r>
            <a:r>
              <a:rPr lang="en-US" sz="2000" i="0" dirty="0"/>
              <a:t>;</a:t>
            </a:r>
          </a:p>
          <a:p>
            <a:pPr marL="463550" indent="-228600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SzPct val="90000"/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</a:rPr>
              <a:t>General Trigger 7820 board </a:t>
            </a:r>
            <a:r>
              <a:rPr lang="en-US" sz="2000" i="0" dirty="0"/>
              <a:t>combines PMT Trigger with SPEXI signal to generate a Global Trigger </a:t>
            </a:r>
            <a:r>
              <a:rPr lang="en-US" altLang="zh-CN" sz="2000" i="0" dirty="0">
                <a:ea typeface="Calibri" pitchFamily="34" charset="0"/>
                <a:cs typeface="Times New Roman" pitchFamily="18" charset="0"/>
              </a:rPr>
              <a:t>in coincidence with beam extraction from BNB/</a:t>
            </a:r>
            <a:r>
              <a:rPr lang="en-US" altLang="zh-CN" sz="2000" i="0" dirty="0" err="1">
                <a:ea typeface="Calibri" pitchFamily="34" charset="0"/>
                <a:cs typeface="Times New Roman" pitchFamily="18" charset="0"/>
              </a:rPr>
              <a:t>NuMI</a:t>
            </a:r>
            <a:r>
              <a:rPr lang="en-US" altLang="zh-CN" sz="2000" i="0" dirty="0">
                <a:ea typeface="Calibri" pitchFamily="34" charset="0"/>
                <a:cs typeface="Times New Roman" pitchFamily="18" charset="0"/>
              </a:rPr>
              <a:t> (early warning).  </a:t>
            </a:r>
            <a:endParaRPr lang="en-US" sz="2000" i="0" dirty="0"/>
          </a:p>
        </p:txBody>
      </p:sp>
      <p:grpSp>
        <p:nvGrpSpPr>
          <p:cNvPr id="23" name="Group 22"/>
          <p:cNvGrpSpPr/>
          <p:nvPr/>
        </p:nvGrpSpPr>
        <p:grpSpPr>
          <a:xfrm>
            <a:off x="5791201" y="1981200"/>
            <a:ext cx="4190999" cy="3352800"/>
            <a:chOff x="5245199" y="2590800"/>
            <a:chExt cx="4508400" cy="3278293"/>
          </a:xfrm>
        </p:grpSpPr>
        <p:grpSp>
          <p:nvGrpSpPr>
            <p:cNvPr id="5" name="Group 4"/>
            <p:cNvGrpSpPr/>
            <p:nvPr/>
          </p:nvGrpSpPr>
          <p:grpSpPr>
            <a:xfrm>
              <a:off x="5245199" y="2590800"/>
              <a:ext cx="4508400" cy="3278293"/>
              <a:chOff x="5245199" y="2743200"/>
              <a:chExt cx="4508400" cy="3278293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5245199" y="2743200"/>
                <a:ext cx="4508400" cy="3278293"/>
                <a:chOff x="0" y="62370"/>
                <a:chExt cx="5079838" cy="2481556"/>
              </a:xfrm>
            </p:grpSpPr>
            <p:grpSp>
              <p:nvGrpSpPr>
                <p:cNvPr id="10" name="Group 9"/>
                <p:cNvGrpSpPr/>
                <p:nvPr/>
              </p:nvGrpSpPr>
              <p:grpSpPr>
                <a:xfrm>
                  <a:off x="0" y="62370"/>
                  <a:ext cx="5079838" cy="2481556"/>
                  <a:chOff x="5" y="68108"/>
                  <a:chExt cx="3431769" cy="3459461"/>
                </a:xfrm>
              </p:grpSpPr>
              <p:sp>
                <p:nvSpPr>
                  <p:cNvPr id="13" name="Flowchart: Process 12"/>
                  <p:cNvSpPr/>
                  <p:nvPr/>
                </p:nvSpPr>
                <p:spPr bwMode="auto">
                  <a:xfrm>
                    <a:off x="116012" y="481992"/>
                    <a:ext cx="3190970" cy="3045577"/>
                  </a:xfrm>
                  <a:prstGeom prst="flowChartProcess">
                    <a:avLst/>
                  </a:prstGeom>
                  <a:solidFill>
                    <a:sysClr val="window" lastClr="FFFFFF"/>
                  </a:solidFill>
                  <a:ln w="28575" cap="flat" cmpd="sng" algn="ctr">
                    <a:solidFill>
                      <a:sysClr val="windowText" lastClr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14" name="Group 13"/>
                  <p:cNvGrpSpPr/>
                  <p:nvPr/>
                </p:nvGrpSpPr>
                <p:grpSpPr>
                  <a:xfrm>
                    <a:off x="5" y="68108"/>
                    <a:ext cx="3431769" cy="3457673"/>
                    <a:chOff x="5" y="37136"/>
                    <a:chExt cx="2045874" cy="1885389"/>
                  </a:xfrm>
                </p:grpSpPr>
                <p:sp>
                  <p:nvSpPr>
                    <p:cNvPr id="15" name="Rectangle 14"/>
                    <p:cNvSpPr/>
                    <p:nvPr/>
                  </p:nvSpPr>
                  <p:spPr>
                    <a:xfrm>
                      <a:off x="83331" y="300214"/>
                      <a:ext cx="230888" cy="1622311"/>
                    </a:xfrm>
                    <a:prstGeom prst="rect">
                      <a:avLst/>
                    </a:prstGeom>
                    <a:solidFill>
                      <a:srgbClr val="1F497D">
                        <a:lumMod val="20000"/>
                        <a:lumOff val="80000"/>
                      </a:srgbClr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indent="0" algn="ctr" eaLnBrk="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i="1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MS Mincho"/>
                      </a:endParaRPr>
                    </a:p>
                  </p:txBody>
                </p:sp>
                <p:sp>
                  <p:nvSpPr>
                    <p:cNvPr id="16" name="Rectangle 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" y="37136"/>
                      <a:ext cx="2045874" cy="27302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0" tIns="0" rIns="0" bIns="0" numCol="1" anchor="t" anchorCtr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indent="28321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 kern="1200" dirty="0">
                          <a:solidFill>
                            <a:srgbClr val="000000"/>
                          </a:solidFill>
                          <a:effectLst/>
                          <a:latin typeface="Helvetica Bold"/>
                          <a:ea typeface="MS PGothic"/>
                          <a:cs typeface="MS PGothic"/>
                        </a:rPr>
                        <a:t>ICARUS Trigger NI Crate</a:t>
                      </a:r>
                      <a:endParaRPr lang="en-US" sz="1200" dirty="0">
                        <a:effectLst/>
                        <a:latin typeface="Times New Roman"/>
                        <a:ea typeface="MS Mincho"/>
                      </a:endParaRPr>
                    </a:p>
                  </p:txBody>
                </p:sp>
                <p:sp>
                  <p:nvSpPr>
                    <p:cNvPr id="17" name="Rectangle 16"/>
                    <p:cNvSpPr/>
                    <p:nvPr/>
                  </p:nvSpPr>
                  <p:spPr>
                    <a:xfrm>
                      <a:off x="505368" y="294367"/>
                      <a:ext cx="461777" cy="1619313"/>
                    </a:xfrm>
                    <a:prstGeom prst="rect">
                      <a:avLst/>
                    </a:prstGeom>
                    <a:solidFill>
                      <a:srgbClr val="1F497D">
                        <a:lumMod val="20000"/>
                        <a:lumOff val="80000"/>
                      </a:srgbClr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indent="0" algn="ctr" eaLnBrk="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MS Mincho"/>
                        </a:rPr>
                        <a:t>7</a:t>
                      </a:r>
                      <a:endParaRPr lang="en-US" sz="1200" dirty="0">
                        <a:effectLst/>
                        <a:latin typeface="Times New Roman"/>
                        <a:ea typeface="MS Mincho"/>
                      </a:endParaRPr>
                    </a:p>
                    <a:p>
                      <a:pPr marL="0" marR="0" indent="0" algn="ctr" eaLnBrk="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MS Mincho"/>
                        </a:rPr>
                        <a:t>8</a:t>
                      </a:r>
                      <a:endParaRPr lang="en-US" sz="1200" dirty="0">
                        <a:effectLst/>
                        <a:latin typeface="Times New Roman"/>
                        <a:ea typeface="MS Mincho"/>
                      </a:endParaRPr>
                    </a:p>
                    <a:p>
                      <a:pPr marL="0" marR="0" indent="0" algn="ctr" eaLnBrk="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MS Mincho"/>
                        </a:rPr>
                        <a:t>2</a:t>
                      </a:r>
                      <a:endParaRPr lang="en-US" sz="1200" dirty="0">
                        <a:effectLst/>
                        <a:latin typeface="Times New Roman"/>
                        <a:ea typeface="MS Mincho"/>
                      </a:endParaRPr>
                    </a:p>
                    <a:p>
                      <a:pPr marL="0" marR="0" indent="0" algn="ctr" eaLnBrk="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MS Mincho"/>
                        </a:rPr>
                        <a:t>0</a:t>
                      </a:r>
                      <a:endParaRPr lang="en-US" sz="1200" dirty="0">
                        <a:effectLst/>
                        <a:latin typeface="Times New Roman"/>
                        <a:ea typeface="MS Mincho"/>
                      </a:endParaRPr>
                    </a:p>
                    <a:p>
                      <a:pPr marL="0" marR="0" indent="0" algn="ctr" eaLnBrk="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MS Mincho"/>
                        </a:rPr>
                        <a:t>R </a:t>
                      </a:r>
                      <a:endParaRPr lang="en-US" sz="1200" dirty="0">
                        <a:effectLst/>
                        <a:latin typeface="Times New Roman"/>
                        <a:ea typeface="MS Mincho"/>
                      </a:endParaRPr>
                    </a:p>
                    <a:p>
                      <a:pPr marL="0" marR="0" indent="0" algn="ctr" eaLnBrk="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MS Mincho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MS Mincho"/>
                      </a:endParaRPr>
                    </a:p>
                    <a:p>
                      <a:pPr marL="0" marR="0" indent="0" algn="ctr" eaLnBrk="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MS Mincho"/>
                        </a:rPr>
                        <a:t>General Trigger</a:t>
                      </a:r>
                      <a:endParaRPr lang="en-US" sz="1200" dirty="0">
                        <a:effectLst/>
                        <a:latin typeface="Times New Roman"/>
                        <a:ea typeface="MS Mincho"/>
                      </a:endParaRPr>
                    </a:p>
                    <a:p>
                      <a:pPr marL="0" marR="0" indent="0" algn="ctr" eaLnBrk="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MS Mincho"/>
                        </a:rPr>
                        <a:t>  </a:t>
                      </a:r>
                    </a:p>
                  </p:txBody>
                </p:sp>
                <p:sp>
                  <p:nvSpPr>
                    <p:cNvPr id="18" name="Rectangle 17"/>
                    <p:cNvSpPr/>
                    <p:nvPr/>
                  </p:nvSpPr>
                  <p:spPr>
                    <a:xfrm>
                      <a:off x="1405127" y="294368"/>
                      <a:ext cx="380368" cy="1618828"/>
                    </a:xfrm>
                    <a:prstGeom prst="rect">
                      <a:avLst/>
                    </a:prstGeom>
                    <a:solidFill>
                      <a:srgbClr val="1F497D">
                        <a:lumMod val="20000"/>
                        <a:lumOff val="80000"/>
                      </a:srgbClr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104775" indent="0" algn="ctr" eaLnBrk="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400" i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MS Mincho"/>
                        </a:rPr>
                        <a:t>    7</a:t>
                      </a:r>
                      <a:endParaRPr lang="en-US" sz="1200" dirty="0">
                        <a:effectLst/>
                        <a:latin typeface="Times New Roman"/>
                        <a:ea typeface="MS Mincho"/>
                      </a:endParaRPr>
                    </a:p>
                    <a:p>
                      <a:pPr marL="0" marR="104775" indent="0" algn="ctr" eaLnBrk="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400" i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MS Mincho"/>
                        </a:rPr>
                        <a:t>    8</a:t>
                      </a:r>
                      <a:endParaRPr lang="en-US" sz="1200" dirty="0">
                        <a:effectLst/>
                        <a:latin typeface="Times New Roman"/>
                        <a:ea typeface="MS Mincho"/>
                      </a:endParaRPr>
                    </a:p>
                    <a:p>
                      <a:pPr marL="0" marR="104775" indent="0" algn="ctr" eaLnBrk="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400" i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MS Mincho"/>
                        </a:rPr>
                        <a:t>    2</a:t>
                      </a:r>
                      <a:endParaRPr lang="en-US" sz="1200" dirty="0">
                        <a:effectLst/>
                        <a:latin typeface="Times New Roman"/>
                        <a:ea typeface="MS Mincho"/>
                      </a:endParaRPr>
                    </a:p>
                    <a:p>
                      <a:pPr marL="0" marR="104775" indent="0" algn="ctr" eaLnBrk="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400" i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MS Mincho"/>
                        </a:rPr>
                        <a:t>    0</a:t>
                      </a:r>
                      <a:endParaRPr lang="en-US" sz="1200" dirty="0">
                        <a:effectLst/>
                        <a:latin typeface="Times New Roman"/>
                        <a:ea typeface="MS Mincho"/>
                      </a:endParaRPr>
                    </a:p>
                    <a:p>
                      <a:pPr marL="0" marR="104775" indent="0" algn="ctr" eaLnBrk="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400" i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MS Mincho"/>
                        </a:rPr>
                        <a:t>   R   </a:t>
                      </a:r>
                      <a:endParaRPr lang="en-US" sz="1200" dirty="0">
                        <a:effectLst/>
                        <a:latin typeface="Times New Roman"/>
                        <a:ea typeface="MS Mincho"/>
                      </a:endParaRPr>
                    </a:p>
                    <a:p>
                      <a:pPr marL="0" marR="28575" indent="0" algn="ctr" eaLnBrk="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MS Mincho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MS Mincho"/>
                      </a:endParaRPr>
                    </a:p>
                    <a:p>
                      <a:pPr marL="0" marR="28575" indent="0" algn="ctr" eaLnBrk="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MS Mincho"/>
                        </a:rPr>
                        <a:t>PMT</a:t>
                      </a:r>
                      <a:endParaRPr lang="en-US" sz="1200" dirty="0">
                        <a:effectLst/>
                        <a:latin typeface="Times New Roman"/>
                        <a:ea typeface="MS Mincho"/>
                      </a:endParaRPr>
                    </a:p>
                    <a:p>
                      <a:pPr marL="0" marR="28575" indent="0" algn="ctr" eaLnBrk="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MS Mincho"/>
                        </a:rPr>
                        <a:t>Trigger</a:t>
                      </a:r>
                      <a:endParaRPr lang="en-US" sz="1200" dirty="0">
                        <a:effectLst/>
                        <a:latin typeface="Times New Roman"/>
                        <a:ea typeface="MS Mincho"/>
                      </a:endParaRPr>
                    </a:p>
                    <a:p>
                      <a:pPr marL="0" marR="104775" indent="0" algn="ctr" eaLnBrk="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200" dirty="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</a:p>
                  </p:txBody>
                </p:sp>
                <p:sp>
                  <p:nvSpPr>
                    <p:cNvPr id="19" name="Rectangle 18"/>
                    <p:cNvSpPr/>
                    <p:nvPr/>
                  </p:nvSpPr>
                  <p:spPr>
                    <a:xfrm>
                      <a:off x="329295" y="300214"/>
                      <a:ext cx="154280" cy="1622311"/>
                    </a:xfrm>
                    <a:prstGeom prst="rect">
                      <a:avLst/>
                    </a:prstGeom>
                    <a:solidFill>
                      <a:srgbClr val="1F497D">
                        <a:lumMod val="20000"/>
                        <a:lumOff val="80000"/>
                      </a:srgbClr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41275" indent="57150" algn="ctr" eaLnBrk="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MS Mincho"/>
                        </a:rPr>
                        <a:t>S</a:t>
                      </a:r>
                      <a:endParaRPr lang="en-US" sz="1200" dirty="0">
                        <a:effectLst/>
                        <a:latin typeface="Times New Roman"/>
                        <a:ea typeface="MS Mincho"/>
                      </a:endParaRPr>
                    </a:p>
                    <a:p>
                      <a:pPr marL="0" marR="41275" indent="57150" algn="ctr" eaLnBrk="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MS Mincho"/>
                        </a:rPr>
                        <a:t>P</a:t>
                      </a:r>
                      <a:endParaRPr lang="en-US" sz="1200" dirty="0">
                        <a:effectLst/>
                        <a:latin typeface="Times New Roman"/>
                        <a:ea typeface="MS Mincho"/>
                      </a:endParaRPr>
                    </a:p>
                    <a:p>
                      <a:pPr marL="0" marR="41275" indent="57150" algn="ctr" eaLnBrk="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MS Mincho"/>
                        </a:rPr>
                        <a:t>E</a:t>
                      </a:r>
                      <a:endParaRPr lang="en-US" sz="1200" dirty="0">
                        <a:effectLst/>
                        <a:latin typeface="Times New Roman"/>
                        <a:ea typeface="MS Mincho"/>
                      </a:endParaRPr>
                    </a:p>
                    <a:p>
                      <a:pPr marL="0" marR="41275" indent="57150" algn="ctr" eaLnBrk="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MS Mincho"/>
                        </a:rPr>
                        <a:t>X</a:t>
                      </a:r>
                      <a:endParaRPr lang="en-US" sz="1200" dirty="0">
                        <a:effectLst/>
                        <a:latin typeface="Times New Roman"/>
                        <a:ea typeface="MS Mincho"/>
                      </a:endParaRPr>
                    </a:p>
                    <a:p>
                      <a:pPr marL="0" marR="41275" indent="57150" algn="ctr" eaLnBrk="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MS Mincho"/>
                        </a:rPr>
                        <a:t>I</a:t>
                      </a:r>
                      <a:endParaRPr lang="en-US" sz="1200" dirty="0">
                        <a:effectLst/>
                        <a:latin typeface="Times New Roman"/>
                        <a:ea typeface="MS Mincho"/>
                      </a:endParaRPr>
                    </a:p>
                  </p:txBody>
                </p:sp>
              </p:grpSp>
            </p:grpSp>
            <p:sp>
              <p:nvSpPr>
                <p:cNvPr id="12" name="Rectangle 11"/>
                <p:cNvSpPr/>
                <p:nvPr/>
              </p:nvSpPr>
              <p:spPr>
                <a:xfrm>
                  <a:off x="2466441" y="400764"/>
                  <a:ext cx="950904" cy="2129605"/>
                </a:xfrm>
                <a:prstGeom prst="rect">
                  <a:avLst/>
                </a:prstGeom>
                <a:solidFill>
                  <a:srgbClr val="1F497D">
                    <a:lumMod val="20000"/>
                    <a:lumOff val="80000"/>
                  </a:srgbClr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104775" indent="0" algn="just" eaLnBrk="0" fontAlgn="base" hangingPunct="0">
                    <a:spcBef>
                      <a:spcPts val="0"/>
                    </a:spcBef>
                    <a:spcAft>
                      <a:spcPts val="0"/>
                    </a:spcAft>
                    <a:tabLst>
                      <a:tab pos="400050" algn="l"/>
                    </a:tabLst>
                  </a:pPr>
                  <a:r>
                    <a:rPr lang="en-US" sz="1400" i="1" kern="1200" dirty="0">
                      <a:solidFill>
                        <a:srgbClr val="000000"/>
                      </a:solidFill>
                      <a:effectLst/>
                      <a:latin typeface="Arial"/>
                      <a:ea typeface="MS Mincho"/>
                    </a:rPr>
                    <a:t>    7</a:t>
                  </a:r>
                  <a:endParaRPr lang="en-US" sz="1200" dirty="0">
                    <a:effectLst/>
                    <a:latin typeface="Times New Roman"/>
                    <a:ea typeface="MS Mincho"/>
                  </a:endParaRPr>
                </a:p>
                <a:p>
                  <a:pPr marL="0" marR="104775" indent="0" algn="just" eaLnBrk="0" fontAlgn="base" hangingPunct="0">
                    <a:spcBef>
                      <a:spcPts val="0"/>
                    </a:spcBef>
                    <a:spcAft>
                      <a:spcPts val="0"/>
                    </a:spcAft>
                    <a:tabLst>
                      <a:tab pos="400050" algn="l"/>
                    </a:tabLst>
                  </a:pPr>
                  <a:r>
                    <a:rPr lang="en-US" sz="1400" i="1" kern="1200" dirty="0">
                      <a:solidFill>
                        <a:srgbClr val="000000"/>
                      </a:solidFill>
                      <a:effectLst/>
                      <a:latin typeface="Arial"/>
                      <a:ea typeface="MS Mincho"/>
                    </a:rPr>
                    <a:t>    8</a:t>
                  </a:r>
                  <a:endParaRPr lang="en-US" sz="1200" dirty="0">
                    <a:effectLst/>
                    <a:latin typeface="Times New Roman"/>
                    <a:ea typeface="MS Mincho"/>
                  </a:endParaRPr>
                </a:p>
                <a:p>
                  <a:pPr marL="0" marR="104775" indent="0" algn="just" eaLnBrk="0" fontAlgn="base" hangingPunct="0">
                    <a:spcBef>
                      <a:spcPts val="0"/>
                    </a:spcBef>
                    <a:spcAft>
                      <a:spcPts val="0"/>
                    </a:spcAft>
                    <a:tabLst>
                      <a:tab pos="400050" algn="l"/>
                    </a:tabLst>
                  </a:pPr>
                  <a:r>
                    <a:rPr lang="en-US" sz="1400" i="1" kern="1200" dirty="0">
                      <a:solidFill>
                        <a:srgbClr val="000000"/>
                      </a:solidFill>
                      <a:effectLst/>
                      <a:latin typeface="Arial"/>
                      <a:ea typeface="MS Mincho"/>
                    </a:rPr>
                    <a:t>    2</a:t>
                  </a:r>
                  <a:endParaRPr lang="en-US" sz="1200" dirty="0">
                    <a:effectLst/>
                    <a:latin typeface="Times New Roman"/>
                    <a:ea typeface="MS Mincho"/>
                  </a:endParaRPr>
                </a:p>
                <a:p>
                  <a:pPr marL="0" marR="104775" indent="0" algn="ctr" eaLnBrk="0" fontAlgn="base" hangingPunct="0">
                    <a:spcBef>
                      <a:spcPts val="0"/>
                    </a:spcBef>
                    <a:spcAft>
                      <a:spcPts val="0"/>
                    </a:spcAft>
                    <a:tabLst>
                      <a:tab pos="400050" algn="l"/>
                    </a:tabLst>
                  </a:pPr>
                  <a:r>
                    <a:rPr lang="en-US" sz="1400" i="1" kern="1200" dirty="0">
                      <a:solidFill>
                        <a:srgbClr val="000000"/>
                      </a:solidFill>
                      <a:effectLst/>
                      <a:latin typeface="Arial"/>
                      <a:ea typeface="MS Mincho"/>
                    </a:rPr>
                    <a:t>0</a:t>
                  </a:r>
                  <a:endParaRPr lang="en-US" sz="1200" dirty="0">
                    <a:effectLst/>
                    <a:latin typeface="Times New Roman"/>
                    <a:ea typeface="MS Mincho"/>
                  </a:endParaRPr>
                </a:p>
                <a:p>
                  <a:pPr marL="0" marR="104775" indent="0" algn="just" eaLnBrk="0" fontAlgn="base" hangingPunct="0">
                    <a:spcBef>
                      <a:spcPts val="0"/>
                    </a:spcBef>
                    <a:spcAft>
                      <a:spcPts val="0"/>
                    </a:spcAft>
                    <a:tabLst>
                      <a:tab pos="400050" algn="l"/>
                    </a:tabLst>
                  </a:pPr>
                  <a:r>
                    <a:rPr lang="en-US" sz="1400" i="1" kern="1200" dirty="0">
                      <a:solidFill>
                        <a:srgbClr val="000000"/>
                      </a:solidFill>
                      <a:effectLst/>
                      <a:latin typeface="Arial"/>
                      <a:ea typeface="MS Mincho"/>
                    </a:rPr>
                    <a:t>    R </a:t>
                  </a:r>
                  <a:endParaRPr lang="en-US" sz="1200" dirty="0">
                    <a:effectLst/>
                    <a:latin typeface="Times New Roman"/>
                    <a:ea typeface="MS Mincho"/>
                  </a:endParaRPr>
                </a:p>
                <a:p>
                  <a:pPr marL="0" marR="28575" indent="0" algn="ctr" eaLnBrk="0" fontAlgn="base" hangingPunct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400" i="1" kern="1200" dirty="0">
                      <a:solidFill>
                        <a:srgbClr val="000000"/>
                      </a:solidFill>
                      <a:effectLst/>
                      <a:latin typeface="Arial"/>
                      <a:ea typeface="MS Mincho"/>
                    </a:rPr>
                    <a:t> </a:t>
                  </a:r>
                  <a:endParaRPr lang="en-US" sz="1200" dirty="0">
                    <a:effectLst/>
                    <a:latin typeface="Times New Roman"/>
                    <a:ea typeface="MS Mincho"/>
                  </a:endParaRPr>
                </a:p>
                <a:p>
                  <a:pPr marL="0" marR="28575" indent="0" algn="ctr" eaLnBrk="0" fontAlgn="base" hangingPunct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400" i="1" kern="1200" dirty="0">
                      <a:solidFill>
                        <a:srgbClr val="000000"/>
                      </a:solidFill>
                      <a:effectLst/>
                      <a:latin typeface="Arial"/>
                      <a:ea typeface="MS Mincho"/>
                    </a:rPr>
                    <a:t>PMT</a:t>
                  </a:r>
                  <a:endParaRPr lang="en-US" sz="1200" dirty="0">
                    <a:effectLst/>
                    <a:latin typeface="Times New Roman"/>
                    <a:ea typeface="MS Mincho"/>
                  </a:endParaRPr>
                </a:p>
                <a:p>
                  <a:pPr marL="0" marR="28575" indent="0" algn="ctr" eaLnBrk="0" fontAlgn="base" hangingPunct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400" i="1" kern="1200" dirty="0">
                      <a:solidFill>
                        <a:srgbClr val="000000"/>
                      </a:solidFill>
                      <a:effectLst/>
                      <a:latin typeface="Arial"/>
                      <a:ea typeface="MS Mincho"/>
                    </a:rPr>
                    <a:t>Trigger</a:t>
                  </a:r>
                  <a:endParaRPr lang="en-US" sz="1200" dirty="0">
                    <a:effectLst/>
                    <a:latin typeface="Times New Roman"/>
                    <a:ea typeface="MS Mincho"/>
                  </a:endParaRPr>
                </a:p>
                <a:p>
                  <a:pPr marL="0" marR="104775" indent="0" algn="just" eaLnBrk="0" fontAlgn="base" hangingPunct="0">
                    <a:spcBef>
                      <a:spcPts val="0"/>
                    </a:spcBef>
                    <a:spcAft>
                      <a:spcPts val="0"/>
                    </a:spcAft>
                    <a:tabLst>
                      <a:tab pos="400050" algn="l"/>
                    </a:tabLst>
                  </a:pPr>
                  <a:r>
                    <a:rPr lang="en-US" sz="1200" dirty="0">
                      <a:effectLst/>
                      <a:latin typeface="Times New Roman"/>
                      <a:ea typeface="MS Mincho"/>
                    </a:rPr>
                    <a:t> </a:t>
                  </a:r>
                </a:p>
              </p:txBody>
            </p:sp>
          </p:grpSp>
          <p:sp>
            <p:nvSpPr>
              <p:cNvPr id="21" name="Rectangle 20"/>
              <p:cNvSpPr/>
              <p:nvPr/>
            </p:nvSpPr>
            <p:spPr>
              <a:xfrm>
                <a:off x="9261773" y="3190240"/>
                <a:ext cx="327884" cy="2831253"/>
              </a:xfrm>
              <a:prstGeom prst="rect">
                <a:avLst/>
              </a:prstGeom>
              <a:solidFill>
                <a:srgbClr val="1F497D">
                  <a:lumMod val="20000"/>
                  <a:lumOff val="80000"/>
                </a:srgbClr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vert="wordArtVert" rtlCol="0" anchor="ctr">
                <a:noAutofit/>
              </a:bodyPr>
              <a:lstStyle/>
              <a:p>
                <a:pPr marR="41275" eaLnBrk="0" fontAlgn="base" hangingPunct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>
                    <a:solidFill>
                      <a:srgbClr val="000000"/>
                    </a:solidFill>
                    <a:latin typeface="Arial"/>
                    <a:ea typeface="MS Mincho"/>
                  </a:rPr>
                  <a:t>RT Controller</a:t>
                </a:r>
                <a:endParaRPr lang="en-US" sz="1200" dirty="0">
                  <a:effectLst/>
                  <a:latin typeface="Times New Roman"/>
                  <a:ea typeface="MS Mincho"/>
                </a:endParaRPr>
              </a:p>
            </p:txBody>
          </p:sp>
        </p:grpSp>
        <p:sp>
          <p:nvSpPr>
            <p:cNvPr id="20" name="Rectangle 19"/>
            <p:cNvSpPr/>
            <p:nvPr/>
          </p:nvSpPr>
          <p:spPr>
            <a:xfrm>
              <a:off x="5566019" y="3429000"/>
              <a:ext cx="286801" cy="10772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srgbClr val="000000"/>
                  </a:solidFill>
                  <a:latin typeface="Arial"/>
                  <a:ea typeface="MS Mincho"/>
                </a:rPr>
                <a:t>8135</a:t>
              </a:r>
              <a:endParaRPr lang="en-US" sz="1400" dirty="0">
                <a:latin typeface="Times New Roman"/>
                <a:ea typeface="MS Mincho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344022" y="4614446"/>
              <a:ext cx="6142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latin typeface="Arial"/>
                  <a:ea typeface="MS Mincho"/>
                </a:rPr>
                <a:t> CPU</a:t>
              </a:r>
              <a:endParaRPr lang="en-US" sz="1400" dirty="0">
                <a:latin typeface="Times New Roman"/>
                <a:ea typeface="MS Mincho"/>
              </a:endParaRPr>
            </a:p>
          </p:txBody>
        </p:sp>
      </p:grpSp>
      <p:sp>
        <p:nvSpPr>
          <p:cNvPr id="24" name="Rectangle 23"/>
          <p:cNvSpPr/>
          <p:nvPr/>
        </p:nvSpPr>
        <p:spPr>
          <a:xfrm>
            <a:off x="5867400" y="5536793"/>
            <a:ext cx="396240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ts val="2600"/>
              </a:lnSpc>
              <a:spcBef>
                <a:spcPts val="1800"/>
              </a:spcBef>
              <a:buClr>
                <a:srgbClr val="FF0000"/>
              </a:buClr>
            </a:pPr>
            <a:r>
              <a:rPr lang="en-US" sz="1800" dirty="0">
                <a:latin typeface="+mn-lt"/>
                <a:cs typeface="Times New Roman" pitchFamily="18" charset="0"/>
              </a:rPr>
              <a:t>Dedicated algorithms will be implemented  in PMT Trigger Logic to select </a:t>
            </a:r>
            <a:r>
              <a:rPr lang="en-US" sz="1800" dirty="0">
                <a:latin typeface="Symbol" panose="05050102010706020507" pitchFamily="18" charset="2"/>
                <a:cs typeface="Times New Roman" pitchFamily="18" charset="0"/>
              </a:rPr>
              <a:t>n </a:t>
            </a:r>
            <a:r>
              <a:rPr lang="en-US" sz="1800" dirty="0">
                <a:latin typeface="+mn-lt"/>
                <a:cs typeface="Times New Roman" pitchFamily="18" charset="0"/>
              </a:rPr>
              <a:t>events from of </a:t>
            </a:r>
            <a:r>
              <a:rPr lang="en-US" sz="1800" dirty="0" err="1">
                <a:latin typeface="+mn-lt"/>
                <a:cs typeface="Times New Roman" pitchFamily="18" charset="0"/>
              </a:rPr>
              <a:t>cosmics</a:t>
            </a:r>
            <a:r>
              <a:rPr lang="en-US" sz="1800" dirty="0">
                <a:latin typeface="+mn-lt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79742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PMT DAQ + Trigger Test Bench/Studies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3333CC"/>
                </a:solidFill>
              </a:rPr>
              <a:t>Slide: </a:t>
            </a:r>
            <a:fld id="{C0367892-4C36-1744-A726-262AF37AA8B7}" type="slidenum">
              <a:rPr lang="en-GB" smtClean="0">
                <a:solidFill>
                  <a:srgbClr val="3333CC"/>
                </a:solidFill>
              </a:rPr>
              <a:pPr/>
              <a:t>5</a:t>
            </a:fld>
            <a:endParaRPr lang="en-GB" dirty="0">
              <a:solidFill>
                <a:srgbClr val="00CC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906000" cy="6324600"/>
          </a:xfrm>
        </p:spPr>
        <p:txBody>
          <a:bodyPr/>
          <a:lstStyle/>
          <a:p>
            <a:pPr marL="234950" indent="-234950">
              <a:lnSpc>
                <a:spcPts val="2400"/>
              </a:lnSpc>
              <a:spcBef>
                <a:spcPts val="600"/>
              </a:spcBef>
              <a:buSzPct val="100000"/>
              <a:buFont typeface="Wingdings" pitchFamily="2" charset="2"/>
              <a:buChar char="l"/>
            </a:pPr>
            <a:r>
              <a:rPr lang="en-US" sz="2000" dirty="0"/>
              <a:t>A test bench set-up to test V1730B PMT digitizers and FPGA programming, test of 7820 board + SPEXI board + 8135 CPU + LVDS-TTL level-shifter:</a:t>
            </a:r>
          </a:p>
          <a:p>
            <a:pPr marL="287338" indent="285750">
              <a:lnSpc>
                <a:spcPts val="2400"/>
              </a:lnSpc>
              <a:spcBef>
                <a:spcPts val="600"/>
              </a:spcBef>
              <a:buSzPct val="90000"/>
              <a:buFont typeface="Wingdings" pitchFamily="2" charset="2"/>
              <a:buChar char="Ø"/>
            </a:pPr>
            <a:r>
              <a:rPr lang="en-US" sz="2000" dirty="0"/>
              <a:t>Programming of trigger logics and measuring the occurring rates of different configurations in terms of coincidence/majority of PMTs; </a:t>
            </a:r>
          </a:p>
          <a:p>
            <a:pPr marL="287338" indent="285750">
              <a:lnSpc>
                <a:spcPts val="2400"/>
              </a:lnSpc>
              <a:spcBef>
                <a:spcPts val="600"/>
              </a:spcBef>
              <a:buSzPct val="90000"/>
              <a:buFont typeface="Wingdings" pitchFamily="2" charset="2"/>
              <a:buChar char="Ø"/>
            </a:pPr>
            <a:r>
              <a:rPr lang="en-US" sz="2000" dirty="0"/>
              <a:t>Programming SPEXI to generate TT-Link, Clock &amp; Beam Gate signals to be  combined in the PMT trigger;</a:t>
            </a:r>
          </a:p>
          <a:p>
            <a:pPr marL="287338" indent="285750">
              <a:lnSpc>
                <a:spcPts val="2400"/>
              </a:lnSpc>
              <a:spcBef>
                <a:spcPts val="600"/>
              </a:spcBef>
              <a:buSzPct val="90000"/>
              <a:buFont typeface="Wingdings" pitchFamily="2" charset="2"/>
              <a:buChar char="Ø"/>
            </a:pPr>
            <a:r>
              <a:rPr lang="en-US" sz="2000" dirty="0"/>
              <a:t>Clock distribution/synchronization of different boards; timing resolution of different PMT ‘s lit by the laser to optimize the PMT time alignment.</a:t>
            </a:r>
          </a:p>
          <a:p>
            <a:pPr marL="225425" indent="-225425">
              <a:lnSpc>
                <a:spcPts val="2400"/>
              </a:lnSpc>
              <a:spcBef>
                <a:spcPts val="800"/>
              </a:spcBef>
              <a:buFont typeface="Wingdings" panose="05000000000000000000" pitchFamily="2" charset="2"/>
              <a:buChar char="l"/>
            </a:pPr>
            <a:r>
              <a:rPr lang="en-US" sz="2000" dirty="0">
                <a:cs typeface="Arial" panose="020B0604020202020204" pitchFamily="34" charset="0"/>
              </a:rPr>
              <a:t>Firmware for programming FPGA:</a:t>
            </a:r>
          </a:p>
          <a:p>
            <a:pPr marL="573088" lvl="1">
              <a:lnSpc>
                <a:spcPts val="2400"/>
              </a:lnSpc>
              <a:spcBef>
                <a:spcPts val="600"/>
              </a:spcBef>
              <a:buSzPct val="90000"/>
            </a:pPr>
            <a:r>
              <a:rPr lang="en-US" sz="2000" dirty="0">
                <a:cs typeface="Arial" panose="020B0604020202020204" pitchFamily="34" charset="0"/>
              </a:rPr>
              <a:t>VHDL codes for generating TT-Link and clock are ready for test (Padova);</a:t>
            </a:r>
          </a:p>
          <a:p>
            <a:pPr marL="573088" lvl="1">
              <a:lnSpc>
                <a:spcPts val="2400"/>
              </a:lnSpc>
              <a:spcBef>
                <a:spcPts val="600"/>
              </a:spcBef>
              <a:buSzPct val="90000"/>
            </a:pPr>
            <a:r>
              <a:rPr lang="en-US" sz="2000" dirty="0">
                <a:cs typeface="Arial" panose="020B0604020202020204" pitchFamily="34" charset="0"/>
              </a:rPr>
              <a:t>VHDL codes for reception of beam Early Warning in preparation (Padova);</a:t>
            </a:r>
          </a:p>
          <a:p>
            <a:pPr marL="573088" lvl="1">
              <a:lnSpc>
                <a:spcPts val="2400"/>
              </a:lnSpc>
              <a:spcBef>
                <a:spcPts val="600"/>
              </a:spcBef>
              <a:buSzPct val="90000"/>
            </a:pPr>
            <a:r>
              <a:rPr lang="en-US" sz="2000" dirty="0">
                <a:cs typeface="Arial" panose="020B0604020202020204" pitchFamily="34" charset="0"/>
              </a:rPr>
              <a:t>LabVIEW driver for SPEXI/FMC-DIO hardware in preparation (Pavia).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5425" lvl="1" indent="-225425">
              <a:lnSpc>
                <a:spcPts val="2400"/>
              </a:lnSpc>
              <a:spcBef>
                <a:spcPts val="800"/>
              </a:spcBef>
              <a:buSzPct val="100000"/>
              <a:buFont typeface="Wingdings" panose="05000000000000000000" pitchFamily="2" charset="2"/>
              <a:buChar char="l"/>
            </a:pPr>
            <a:r>
              <a:rPr lang="en-US" sz="2000" dirty="0">
                <a:cs typeface="Arial" panose="020B0604020202020204" pitchFamily="34" charset="0"/>
              </a:rPr>
              <a:t>Software for WR calibration/configuration is being prepared by FNAL group. Latency tests and beam counter signal tests in progress.</a:t>
            </a:r>
          </a:p>
          <a:p>
            <a:pPr marL="225425" lvl="1" indent="-225425">
              <a:lnSpc>
                <a:spcPts val="2400"/>
              </a:lnSpc>
              <a:spcBef>
                <a:spcPts val="800"/>
              </a:spcBef>
              <a:buSzPct val="100000"/>
              <a:buFont typeface="Wingdings" panose="05000000000000000000" pitchFamily="2" charset="2"/>
              <a:buChar char="l"/>
            </a:pPr>
            <a:r>
              <a:rPr lang="en-US" sz="2000" i="1" dirty="0">
                <a:solidFill>
                  <a:srgbClr val="FF0000"/>
                </a:solidFill>
              </a:rPr>
              <a:t>Study of both beam and cosmic MC events from point of view of PMT response planned according to Software WG activities:  waiting for the first MC event release.</a:t>
            </a:r>
          </a:p>
          <a:p>
            <a:pPr marL="287338" indent="339725">
              <a:spcBef>
                <a:spcPts val="600"/>
              </a:spcBef>
              <a:buSzPct val="100000"/>
              <a:buFont typeface="Wingdings" pitchFamily="2" charset="2"/>
              <a:buChar char="Ø"/>
            </a:pPr>
            <a:endParaRPr lang="en-US" sz="2000" dirty="0"/>
          </a:p>
          <a:p>
            <a:pPr marL="0" indent="519113">
              <a:spcBef>
                <a:spcPts val="600"/>
              </a:spcBef>
              <a:buSzPct val="100000"/>
              <a:buNone/>
            </a:pPr>
            <a:endParaRPr lang="en-US" sz="2000" dirty="0"/>
          </a:p>
          <a:p>
            <a:pPr marL="234950" indent="-234950">
              <a:spcBef>
                <a:spcPts val="600"/>
              </a:spcBef>
              <a:buSzPct val="100000"/>
              <a:buFont typeface="Wingdings" pitchFamily="2" charset="2"/>
              <a:buChar char="l"/>
            </a:pPr>
            <a:endParaRPr lang="en-US" sz="2000" dirty="0"/>
          </a:p>
          <a:p>
            <a:pPr marL="234950" indent="-234950">
              <a:spcBef>
                <a:spcPts val="600"/>
              </a:spcBef>
              <a:buSzPct val="100000"/>
              <a:buFont typeface="Wingdings" pitchFamily="2" charset="2"/>
              <a:buChar char="l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358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LAr test facility to test DAQ/ Trigger systems (CERN)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3333CC"/>
                </a:solidFill>
              </a:rPr>
              <a:t>Slide: </a:t>
            </a:r>
            <a:fld id="{C0367892-4C36-1744-A726-262AF37AA8B7}" type="slidenum">
              <a:rPr lang="en-GB" smtClean="0">
                <a:solidFill>
                  <a:srgbClr val="3333CC"/>
                </a:solidFill>
              </a:rPr>
              <a:pPr/>
              <a:t>6</a:t>
            </a:fld>
            <a:endParaRPr lang="en-GB" dirty="0">
              <a:solidFill>
                <a:srgbClr val="00CC99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533400"/>
            <a:ext cx="9906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4950" indent="-234950">
              <a:lnSpc>
                <a:spcPts val="2400"/>
              </a:lnSpc>
              <a:spcBef>
                <a:spcPts val="120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US" sz="2000" i="0" dirty="0"/>
              <a:t>A small scale LAr test facility is ongoing  at CERN to test DAQ, on-line and define electronic synchronization (trigger/wire/PMT) and the DAQ timing. 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6934200" y="1219200"/>
            <a:ext cx="2895600" cy="2819400"/>
            <a:chOff x="2288140" y="3289707"/>
            <a:chExt cx="3052318" cy="2656313"/>
          </a:xfrm>
        </p:grpSpPr>
        <p:sp>
          <p:nvSpPr>
            <p:cNvPr id="8" name="Rounded Rectangle 7"/>
            <p:cNvSpPr/>
            <p:nvPr/>
          </p:nvSpPr>
          <p:spPr bwMode="auto">
            <a:xfrm>
              <a:off x="3320279" y="3921048"/>
              <a:ext cx="1159131" cy="2024972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1" charset="0"/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3416276" y="4608185"/>
              <a:ext cx="960876" cy="285629"/>
              <a:chOff x="6553200" y="3995942"/>
              <a:chExt cx="1676400" cy="450043"/>
            </a:xfrm>
          </p:grpSpPr>
          <p:grpSp>
            <p:nvGrpSpPr>
              <p:cNvPr id="52" name="Group 51"/>
              <p:cNvGrpSpPr/>
              <p:nvPr/>
            </p:nvGrpSpPr>
            <p:grpSpPr>
              <a:xfrm>
                <a:off x="7009549" y="3995942"/>
                <a:ext cx="307354" cy="433302"/>
                <a:chOff x="4953000" y="3774760"/>
                <a:chExt cx="371898" cy="524301"/>
              </a:xfrm>
            </p:grpSpPr>
            <p:sp>
              <p:nvSpPr>
                <p:cNvPr id="65" name="Rounded Rectangle 64"/>
                <p:cNvSpPr/>
                <p:nvPr/>
              </p:nvSpPr>
              <p:spPr bwMode="auto">
                <a:xfrm>
                  <a:off x="5045974" y="3774760"/>
                  <a:ext cx="185950" cy="275447"/>
                </a:xfrm>
                <a:prstGeom prst="roundRect">
                  <a:avLst/>
                </a:prstGeom>
                <a:solidFill>
                  <a:schemeClr val="bg1">
                    <a:lumMod val="5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omic Sans MS" pitchFamily="1" charset="0"/>
                  </a:endParaRPr>
                </a:p>
              </p:txBody>
            </p:sp>
            <p:sp>
              <p:nvSpPr>
                <p:cNvPr id="66" name="Oval 65"/>
                <p:cNvSpPr/>
                <p:nvPr/>
              </p:nvSpPr>
              <p:spPr bwMode="auto">
                <a:xfrm>
                  <a:off x="4953000" y="3927149"/>
                  <a:ext cx="371898" cy="371912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omic Sans MS" pitchFamily="1" charset="0"/>
                  </a:endParaRPr>
                </a:p>
              </p:txBody>
            </p:sp>
            <p:sp>
              <p:nvSpPr>
                <p:cNvPr id="67" name="Rectangle 66"/>
                <p:cNvSpPr/>
                <p:nvPr/>
              </p:nvSpPr>
              <p:spPr bwMode="auto">
                <a:xfrm>
                  <a:off x="5045974" y="3811552"/>
                  <a:ext cx="185950" cy="199250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317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omic Sans MS" pitchFamily="1" charset="0"/>
                  </a:endParaRPr>
                </a:p>
              </p:txBody>
            </p:sp>
          </p:grpSp>
          <p:grpSp>
            <p:nvGrpSpPr>
              <p:cNvPr id="53" name="Group 52"/>
              <p:cNvGrpSpPr/>
              <p:nvPr/>
            </p:nvGrpSpPr>
            <p:grpSpPr>
              <a:xfrm>
                <a:off x="7465898" y="4012656"/>
                <a:ext cx="307354" cy="433329"/>
                <a:chOff x="4953000" y="3774760"/>
                <a:chExt cx="371898" cy="524321"/>
              </a:xfrm>
            </p:grpSpPr>
            <p:sp>
              <p:nvSpPr>
                <p:cNvPr id="62" name="Rounded Rectangle 61"/>
                <p:cNvSpPr/>
                <p:nvPr/>
              </p:nvSpPr>
              <p:spPr bwMode="auto">
                <a:xfrm>
                  <a:off x="5045974" y="3774760"/>
                  <a:ext cx="185950" cy="275431"/>
                </a:xfrm>
                <a:prstGeom prst="roundRect">
                  <a:avLst/>
                </a:prstGeom>
                <a:solidFill>
                  <a:schemeClr val="bg1">
                    <a:lumMod val="5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omic Sans MS" pitchFamily="1" charset="0"/>
                  </a:endParaRPr>
                </a:p>
              </p:txBody>
            </p:sp>
            <p:sp>
              <p:nvSpPr>
                <p:cNvPr id="63" name="Oval 62"/>
                <p:cNvSpPr/>
                <p:nvPr/>
              </p:nvSpPr>
              <p:spPr bwMode="auto">
                <a:xfrm>
                  <a:off x="4953000" y="3927175"/>
                  <a:ext cx="371898" cy="371906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omic Sans MS" pitchFamily="1" charset="0"/>
                  </a:endParaRPr>
                </a:p>
              </p:txBody>
            </p:sp>
            <p:sp>
              <p:nvSpPr>
                <p:cNvPr id="64" name="Rectangle 63"/>
                <p:cNvSpPr/>
                <p:nvPr/>
              </p:nvSpPr>
              <p:spPr bwMode="auto">
                <a:xfrm>
                  <a:off x="5045974" y="3791867"/>
                  <a:ext cx="185950" cy="199249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317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omic Sans MS" pitchFamily="1" charset="0"/>
                  </a:endParaRPr>
                </a:p>
              </p:txBody>
            </p:sp>
          </p:grpSp>
          <p:grpSp>
            <p:nvGrpSpPr>
              <p:cNvPr id="54" name="Group 53"/>
              <p:cNvGrpSpPr/>
              <p:nvPr/>
            </p:nvGrpSpPr>
            <p:grpSpPr>
              <a:xfrm>
                <a:off x="6553200" y="4012643"/>
                <a:ext cx="307354" cy="433330"/>
                <a:chOff x="4953000" y="3774764"/>
                <a:chExt cx="371898" cy="524322"/>
              </a:xfrm>
            </p:grpSpPr>
            <p:sp>
              <p:nvSpPr>
                <p:cNvPr id="59" name="Rounded Rectangle 58"/>
                <p:cNvSpPr/>
                <p:nvPr/>
              </p:nvSpPr>
              <p:spPr bwMode="auto">
                <a:xfrm>
                  <a:off x="5045974" y="3774764"/>
                  <a:ext cx="185950" cy="275422"/>
                </a:xfrm>
                <a:prstGeom prst="roundRect">
                  <a:avLst/>
                </a:prstGeom>
                <a:solidFill>
                  <a:schemeClr val="bg1">
                    <a:lumMod val="5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omic Sans MS" pitchFamily="1" charset="0"/>
                  </a:endParaRPr>
                </a:p>
              </p:txBody>
            </p:sp>
            <p:sp>
              <p:nvSpPr>
                <p:cNvPr id="60" name="Oval 59"/>
                <p:cNvSpPr/>
                <p:nvPr/>
              </p:nvSpPr>
              <p:spPr bwMode="auto">
                <a:xfrm>
                  <a:off x="4953000" y="3927172"/>
                  <a:ext cx="371898" cy="371914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omic Sans MS" pitchFamily="1" charset="0"/>
                  </a:endParaRPr>
                </a:p>
              </p:txBody>
            </p:sp>
            <p:sp>
              <p:nvSpPr>
                <p:cNvPr id="61" name="Rectangle 60"/>
                <p:cNvSpPr/>
                <p:nvPr/>
              </p:nvSpPr>
              <p:spPr bwMode="auto">
                <a:xfrm>
                  <a:off x="5045974" y="3801725"/>
                  <a:ext cx="185950" cy="199247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317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omic Sans MS" pitchFamily="1" charset="0"/>
                  </a:endParaRPr>
                </a:p>
              </p:txBody>
            </p:sp>
          </p:grpSp>
          <p:grpSp>
            <p:nvGrpSpPr>
              <p:cNvPr id="55" name="Group 54"/>
              <p:cNvGrpSpPr/>
              <p:nvPr/>
            </p:nvGrpSpPr>
            <p:grpSpPr>
              <a:xfrm>
                <a:off x="7922246" y="4012661"/>
                <a:ext cx="307354" cy="433323"/>
                <a:chOff x="4953000" y="3774770"/>
                <a:chExt cx="371898" cy="524314"/>
              </a:xfrm>
            </p:grpSpPr>
            <p:sp>
              <p:nvSpPr>
                <p:cNvPr id="56" name="Rounded Rectangle 55"/>
                <p:cNvSpPr/>
                <p:nvPr/>
              </p:nvSpPr>
              <p:spPr bwMode="auto">
                <a:xfrm>
                  <a:off x="5045974" y="3774770"/>
                  <a:ext cx="185950" cy="275435"/>
                </a:xfrm>
                <a:prstGeom prst="roundRect">
                  <a:avLst/>
                </a:prstGeom>
                <a:solidFill>
                  <a:schemeClr val="bg1">
                    <a:lumMod val="5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omic Sans MS" pitchFamily="1" charset="0"/>
                  </a:endParaRPr>
                </a:p>
              </p:txBody>
            </p:sp>
            <p:sp>
              <p:nvSpPr>
                <p:cNvPr id="57" name="Oval 56"/>
                <p:cNvSpPr/>
                <p:nvPr/>
              </p:nvSpPr>
              <p:spPr bwMode="auto">
                <a:xfrm>
                  <a:off x="4953000" y="3927176"/>
                  <a:ext cx="371898" cy="371908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omic Sans MS" pitchFamily="1" charset="0"/>
                  </a:endParaRPr>
                </a:p>
              </p:txBody>
            </p:sp>
            <p:sp>
              <p:nvSpPr>
                <p:cNvPr id="58" name="Rectangle 57"/>
                <p:cNvSpPr/>
                <p:nvPr/>
              </p:nvSpPr>
              <p:spPr bwMode="auto">
                <a:xfrm>
                  <a:off x="5045974" y="3791863"/>
                  <a:ext cx="185950" cy="199250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317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omic Sans MS" pitchFamily="1" charset="0"/>
                  </a:endParaRPr>
                </a:p>
              </p:txBody>
            </p:sp>
          </p:grpSp>
        </p:grpSp>
        <p:sp>
          <p:nvSpPr>
            <p:cNvPr id="10" name="Rectangle 9"/>
            <p:cNvSpPr/>
            <p:nvPr/>
          </p:nvSpPr>
          <p:spPr bwMode="auto">
            <a:xfrm>
              <a:off x="3396138" y="4811763"/>
              <a:ext cx="1008920" cy="3263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1" charset="0"/>
              </a:endParaRPr>
            </a:p>
          </p:txBody>
        </p:sp>
        <p:cxnSp>
          <p:nvCxnSpPr>
            <p:cNvPr id="11" name="Straight Connector 10"/>
            <p:cNvCxnSpPr>
              <a:endCxn id="44" idx="4"/>
            </p:cNvCxnSpPr>
            <p:nvPr/>
          </p:nvCxnSpPr>
          <p:spPr bwMode="auto">
            <a:xfrm>
              <a:off x="3620371" y="3867166"/>
              <a:ext cx="9493" cy="1041337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>
              <a:off x="4115094" y="3899682"/>
              <a:ext cx="0" cy="788433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" name="TextBox 12"/>
            <p:cNvSpPr txBox="1"/>
            <p:nvPr/>
          </p:nvSpPr>
          <p:spPr>
            <a:xfrm>
              <a:off x="3612539" y="4235688"/>
              <a:ext cx="385956" cy="2332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>
                  <a:latin typeface="Arial" pitchFamily="34" charset="0"/>
                  <a:cs typeface="Arial" pitchFamily="34" charset="0"/>
                </a:rPr>
                <a:t>LAr</a:t>
              </a:r>
              <a:endParaRPr lang="en-US" sz="1400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411908" y="4575793"/>
              <a:ext cx="1008920" cy="335817"/>
              <a:chOff x="6511290" y="3945452"/>
              <a:chExt cx="1760220" cy="529195"/>
            </a:xfrm>
          </p:grpSpPr>
          <p:grpSp>
            <p:nvGrpSpPr>
              <p:cNvPr id="38" name="Group 37"/>
              <p:cNvGrpSpPr/>
              <p:nvPr/>
            </p:nvGrpSpPr>
            <p:grpSpPr>
              <a:xfrm>
                <a:off x="6705600" y="3945452"/>
                <a:ext cx="1371600" cy="529195"/>
                <a:chOff x="6705600" y="3945452"/>
                <a:chExt cx="1371600" cy="529195"/>
              </a:xfrm>
            </p:grpSpPr>
            <p:grpSp>
              <p:nvGrpSpPr>
                <p:cNvPr id="40" name="Group 39"/>
                <p:cNvGrpSpPr/>
                <p:nvPr/>
              </p:nvGrpSpPr>
              <p:grpSpPr>
                <a:xfrm>
                  <a:off x="7207028" y="3945455"/>
                  <a:ext cx="371898" cy="529192"/>
                  <a:chOff x="4954577" y="3860153"/>
                  <a:chExt cx="371898" cy="529192"/>
                </a:xfrm>
              </p:grpSpPr>
              <p:sp>
                <p:nvSpPr>
                  <p:cNvPr id="49" name="Rounded Rectangle 48"/>
                  <p:cNvSpPr/>
                  <p:nvPr/>
                </p:nvSpPr>
                <p:spPr bwMode="auto">
                  <a:xfrm>
                    <a:off x="5045974" y="3860153"/>
                    <a:ext cx="185949" cy="275449"/>
                  </a:xfrm>
                  <a:prstGeom prst="roundRect">
                    <a:avLst/>
                  </a:prstGeom>
                  <a:solidFill>
                    <a:schemeClr val="bg1">
                      <a:lumMod val="50000"/>
                    </a:schemeClr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6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omic Sans MS" pitchFamily="1" charset="0"/>
                    </a:endParaRPr>
                  </a:p>
                </p:txBody>
              </p:sp>
              <p:sp>
                <p:nvSpPr>
                  <p:cNvPr id="50" name="Oval 49"/>
                  <p:cNvSpPr/>
                  <p:nvPr/>
                </p:nvSpPr>
                <p:spPr bwMode="auto">
                  <a:xfrm>
                    <a:off x="4954577" y="4017444"/>
                    <a:ext cx="371898" cy="371901"/>
                  </a:xfrm>
                  <a:prstGeom prst="ellipse">
                    <a:avLst/>
                  </a:prstGeom>
                  <a:solidFill>
                    <a:schemeClr val="bg1">
                      <a:lumMod val="50000"/>
                    </a:schemeClr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6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omic Sans MS" pitchFamily="1" charset="0"/>
                    </a:endParaRPr>
                  </a:p>
                </p:txBody>
              </p:sp>
              <p:sp>
                <p:nvSpPr>
                  <p:cNvPr id="51" name="Rectangle 50"/>
                  <p:cNvSpPr/>
                  <p:nvPr/>
                </p:nvSpPr>
                <p:spPr bwMode="auto">
                  <a:xfrm>
                    <a:off x="5045974" y="3936353"/>
                    <a:ext cx="185949" cy="199250"/>
                  </a:xfrm>
                  <a:prstGeom prst="rect">
                    <a:avLst/>
                  </a:prstGeom>
                  <a:solidFill>
                    <a:schemeClr val="tx1">
                      <a:lumMod val="50000"/>
                      <a:lumOff val="50000"/>
                    </a:schemeClr>
                  </a:solidFill>
                  <a:ln w="317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6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omic Sans MS" pitchFamily="1" charset="0"/>
                    </a:endParaRPr>
                  </a:p>
                </p:txBody>
              </p:sp>
            </p:grpSp>
            <p:grpSp>
              <p:nvGrpSpPr>
                <p:cNvPr id="41" name="Group 40"/>
                <p:cNvGrpSpPr/>
                <p:nvPr/>
              </p:nvGrpSpPr>
              <p:grpSpPr>
                <a:xfrm>
                  <a:off x="7705302" y="3945452"/>
                  <a:ext cx="371898" cy="524302"/>
                  <a:chOff x="4953000" y="3860150"/>
                  <a:chExt cx="371898" cy="524302"/>
                </a:xfrm>
              </p:grpSpPr>
              <p:sp>
                <p:nvSpPr>
                  <p:cNvPr id="46" name="Rounded Rectangle 45"/>
                  <p:cNvSpPr/>
                  <p:nvPr/>
                </p:nvSpPr>
                <p:spPr bwMode="auto">
                  <a:xfrm>
                    <a:off x="5045975" y="3860150"/>
                    <a:ext cx="185949" cy="275450"/>
                  </a:xfrm>
                  <a:prstGeom prst="roundRect">
                    <a:avLst/>
                  </a:prstGeom>
                  <a:solidFill>
                    <a:schemeClr val="bg1">
                      <a:lumMod val="50000"/>
                    </a:schemeClr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6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omic Sans MS" pitchFamily="1" charset="0"/>
                    </a:endParaRPr>
                  </a:p>
                </p:txBody>
              </p:sp>
              <p:sp>
                <p:nvSpPr>
                  <p:cNvPr id="47" name="Oval 46"/>
                  <p:cNvSpPr/>
                  <p:nvPr/>
                </p:nvSpPr>
                <p:spPr bwMode="auto">
                  <a:xfrm>
                    <a:off x="4953000" y="4012548"/>
                    <a:ext cx="371898" cy="371904"/>
                  </a:xfrm>
                  <a:prstGeom prst="ellipse">
                    <a:avLst/>
                  </a:prstGeom>
                  <a:solidFill>
                    <a:schemeClr val="bg1">
                      <a:lumMod val="50000"/>
                    </a:schemeClr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6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omic Sans MS" pitchFamily="1" charset="0"/>
                    </a:endParaRPr>
                  </a:p>
                </p:txBody>
              </p:sp>
              <p:sp>
                <p:nvSpPr>
                  <p:cNvPr id="48" name="Rectangle 47"/>
                  <p:cNvSpPr/>
                  <p:nvPr/>
                </p:nvSpPr>
                <p:spPr bwMode="auto">
                  <a:xfrm>
                    <a:off x="5045975" y="3895655"/>
                    <a:ext cx="185949" cy="199245"/>
                  </a:xfrm>
                  <a:prstGeom prst="rect">
                    <a:avLst/>
                  </a:prstGeom>
                  <a:solidFill>
                    <a:schemeClr val="tx1">
                      <a:lumMod val="50000"/>
                      <a:lumOff val="50000"/>
                    </a:schemeClr>
                  </a:solidFill>
                  <a:ln w="317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6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omic Sans MS" pitchFamily="1" charset="0"/>
                    </a:endParaRPr>
                  </a:p>
                </p:txBody>
              </p:sp>
            </p:grpSp>
            <p:grpSp>
              <p:nvGrpSpPr>
                <p:cNvPr id="42" name="Group 41"/>
                <p:cNvGrpSpPr/>
                <p:nvPr/>
              </p:nvGrpSpPr>
              <p:grpSpPr>
                <a:xfrm>
                  <a:off x="6705600" y="3945452"/>
                  <a:ext cx="371898" cy="524298"/>
                  <a:chOff x="4953000" y="3860150"/>
                  <a:chExt cx="371898" cy="524298"/>
                </a:xfrm>
              </p:grpSpPr>
              <p:sp>
                <p:nvSpPr>
                  <p:cNvPr id="43" name="Rounded Rectangle 42"/>
                  <p:cNvSpPr/>
                  <p:nvPr/>
                </p:nvSpPr>
                <p:spPr bwMode="auto">
                  <a:xfrm>
                    <a:off x="5045975" y="3860150"/>
                    <a:ext cx="185949" cy="275449"/>
                  </a:xfrm>
                  <a:prstGeom prst="roundRect">
                    <a:avLst/>
                  </a:prstGeom>
                  <a:solidFill>
                    <a:schemeClr val="bg1">
                      <a:lumMod val="50000"/>
                    </a:schemeClr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6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omic Sans MS" pitchFamily="1" charset="0"/>
                    </a:endParaRPr>
                  </a:p>
                </p:txBody>
              </p:sp>
              <p:sp>
                <p:nvSpPr>
                  <p:cNvPr id="44" name="Oval 43"/>
                  <p:cNvSpPr/>
                  <p:nvPr/>
                </p:nvSpPr>
                <p:spPr bwMode="auto">
                  <a:xfrm>
                    <a:off x="4953000" y="4012551"/>
                    <a:ext cx="371898" cy="371897"/>
                  </a:xfrm>
                  <a:prstGeom prst="ellipse">
                    <a:avLst/>
                  </a:prstGeom>
                  <a:solidFill>
                    <a:schemeClr val="bg1">
                      <a:lumMod val="50000"/>
                    </a:schemeClr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6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omic Sans MS" pitchFamily="1" charset="0"/>
                    </a:endParaRPr>
                  </a:p>
                </p:txBody>
              </p:sp>
              <p:sp>
                <p:nvSpPr>
                  <p:cNvPr id="45" name="Rectangle 44"/>
                  <p:cNvSpPr/>
                  <p:nvPr/>
                </p:nvSpPr>
                <p:spPr bwMode="auto">
                  <a:xfrm>
                    <a:off x="5045975" y="3887513"/>
                    <a:ext cx="185949" cy="199245"/>
                  </a:xfrm>
                  <a:prstGeom prst="rect">
                    <a:avLst/>
                  </a:prstGeom>
                  <a:solidFill>
                    <a:schemeClr val="tx1">
                      <a:lumMod val="50000"/>
                      <a:lumOff val="50000"/>
                    </a:schemeClr>
                  </a:solidFill>
                  <a:ln w="317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6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omic Sans MS" pitchFamily="1" charset="0"/>
                    </a:endParaRPr>
                  </a:p>
                </p:txBody>
              </p:sp>
            </p:grpSp>
          </p:grpSp>
          <p:sp>
            <p:nvSpPr>
              <p:cNvPr id="39" name="Rectangle 38"/>
              <p:cNvSpPr/>
              <p:nvPr/>
            </p:nvSpPr>
            <p:spPr bwMode="auto">
              <a:xfrm>
                <a:off x="6511290" y="4067091"/>
                <a:ext cx="1760220" cy="51423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1" charset="0"/>
                </a:endParaRPr>
              </a:p>
            </p:txBody>
          </p:sp>
        </p:grpSp>
        <p:cxnSp>
          <p:nvCxnSpPr>
            <p:cNvPr id="15" name="Straight Arrow Connector 14"/>
            <p:cNvCxnSpPr>
              <a:stCxn id="28" idx="3"/>
            </p:cNvCxnSpPr>
            <p:nvPr/>
          </p:nvCxnSpPr>
          <p:spPr bwMode="auto">
            <a:xfrm flipV="1">
              <a:off x="3024713" y="5105756"/>
              <a:ext cx="587827" cy="415953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>
              <a:off x="4333110" y="3392086"/>
              <a:ext cx="0" cy="29578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17" name="Explosion 1 16"/>
            <p:cNvSpPr/>
            <p:nvPr/>
          </p:nvSpPr>
          <p:spPr bwMode="auto">
            <a:xfrm>
              <a:off x="4268862" y="5390093"/>
              <a:ext cx="165100" cy="215900"/>
            </a:xfrm>
            <a:prstGeom prst="irregularSeal1">
              <a:avLst/>
            </a:prstGeom>
            <a:solidFill>
              <a:schemeClr val="tx1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1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4393142" y="3392086"/>
              <a:ext cx="45719" cy="2232957"/>
            </a:xfrm>
            <a:prstGeom prst="rect">
              <a:avLst/>
            </a:prstGeom>
            <a:solidFill>
              <a:schemeClr val="bg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1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3197895" y="3809421"/>
              <a:ext cx="1353963" cy="22974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1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435971" y="3809420"/>
              <a:ext cx="763639" cy="209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" pitchFamily="34" charset="0"/>
                  <a:cs typeface="Arial" pitchFamily="34" charset="0"/>
                </a:rPr>
                <a:t>Dewar cap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748989" y="5267210"/>
              <a:ext cx="558115" cy="3498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latin typeface="Arial" pitchFamily="34" charset="0"/>
                  <a:cs typeface="Arial" pitchFamily="34" charset="0"/>
                </a:rPr>
                <a:t>Alpha</a:t>
              </a:r>
            </a:p>
            <a:p>
              <a:pPr algn="ctr"/>
              <a:r>
                <a:rPr lang="en-US" sz="1200" dirty="0">
                  <a:latin typeface="Arial" pitchFamily="34" charset="0"/>
                  <a:cs typeface="Arial" pitchFamily="34" charset="0"/>
                </a:rPr>
                <a:t>Source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376891" y="3289707"/>
              <a:ext cx="877076" cy="3498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latin typeface="Arial" pitchFamily="34" charset="0"/>
                  <a:cs typeface="Arial" pitchFamily="34" charset="0"/>
                </a:rPr>
                <a:t>Extendible</a:t>
              </a:r>
            </a:p>
            <a:p>
              <a:pPr algn="ctr"/>
              <a:r>
                <a:rPr lang="en-US" sz="1200" dirty="0">
                  <a:latin typeface="Arial" pitchFamily="34" charset="0"/>
                  <a:cs typeface="Arial" pitchFamily="34" charset="0"/>
                </a:rPr>
                <a:t>feed-through</a:t>
              </a:r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4505364" y="4655008"/>
              <a:ext cx="119045" cy="1019887"/>
              <a:chOff x="8201667" y="5503700"/>
              <a:chExt cx="119045" cy="1019887"/>
            </a:xfrm>
          </p:grpSpPr>
          <p:sp>
            <p:nvSpPr>
              <p:cNvPr id="36" name="Rectangle 35"/>
              <p:cNvSpPr/>
              <p:nvPr/>
            </p:nvSpPr>
            <p:spPr bwMode="auto">
              <a:xfrm>
                <a:off x="8234635" y="5764941"/>
                <a:ext cx="45719" cy="758646"/>
              </a:xfrm>
              <a:prstGeom prst="rect">
                <a:avLst/>
              </a:prstGeom>
              <a:solidFill>
                <a:schemeClr val="bg2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1" charset="0"/>
                </a:endParaRPr>
              </a:p>
            </p:txBody>
          </p:sp>
          <p:sp>
            <p:nvSpPr>
              <p:cNvPr id="37" name="Flowchart: Magnetic Disk 36"/>
              <p:cNvSpPr/>
              <p:nvPr/>
            </p:nvSpPr>
            <p:spPr bwMode="auto">
              <a:xfrm>
                <a:off x="8201667" y="5503700"/>
                <a:ext cx="119045" cy="270622"/>
              </a:xfrm>
              <a:prstGeom prst="flowChartMagneticDisk">
                <a:avLst/>
              </a:prstGeom>
              <a:solidFill>
                <a:schemeClr val="bg2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1" charset="0"/>
                </a:endParaRPr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3032419" y="4000767"/>
              <a:ext cx="119045" cy="1021318"/>
              <a:chOff x="8248161" y="5439262"/>
              <a:chExt cx="119045" cy="1021318"/>
            </a:xfrm>
          </p:grpSpPr>
          <p:sp>
            <p:nvSpPr>
              <p:cNvPr id="34" name="Rectangle 33"/>
              <p:cNvSpPr/>
              <p:nvPr/>
            </p:nvSpPr>
            <p:spPr bwMode="auto">
              <a:xfrm>
                <a:off x="8286295" y="5701934"/>
                <a:ext cx="45719" cy="758646"/>
              </a:xfrm>
              <a:prstGeom prst="rect">
                <a:avLst/>
              </a:prstGeom>
              <a:solidFill>
                <a:schemeClr val="bg2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1" charset="0"/>
                </a:endParaRPr>
              </a:p>
            </p:txBody>
          </p:sp>
          <p:sp>
            <p:nvSpPr>
              <p:cNvPr id="35" name="Flowchart: Magnetic Disk 34"/>
              <p:cNvSpPr/>
              <p:nvPr/>
            </p:nvSpPr>
            <p:spPr bwMode="auto">
              <a:xfrm>
                <a:off x="8248161" y="5439262"/>
                <a:ext cx="119045" cy="270622"/>
              </a:xfrm>
              <a:prstGeom prst="flowChartMagneticDisk">
                <a:avLst/>
              </a:prstGeom>
              <a:solidFill>
                <a:schemeClr val="bg2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1" charset="0"/>
                </a:endParaRPr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2434798" y="4714824"/>
              <a:ext cx="579468" cy="3498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latin typeface="Arial" pitchFamily="34" charset="0"/>
                  <a:cs typeface="Arial" pitchFamily="34" charset="0"/>
                </a:rPr>
                <a:t>Cosmic</a:t>
              </a:r>
            </a:p>
            <a:p>
              <a:pPr algn="ctr"/>
              <a:r>
                <a:rPr lang="en-US" sz="1200" dirty="0">
                  <a:latin typeface="Arial" pitchFamily="34" charset="0"/>
                  <a:cs typeface="Arial" pitchFamily="34" charset="0"/>
                </a:rPr>
                <a:t>Ray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 rot="16200000">
              <a:off x="2574396" y="3976313"/>
              <a:ext cx="725977" cy="2254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latin typeface="Arial" pitchFamily="34" charset="0"/>
                  <a:cs typeface="Arial" pitchFamily="34" charset="0"/>
                </a:rPr>
                <a:t>Scintillator</a:t>
              </a:r>
              <a:endParaRPr lang="en-US" sz="1200" i="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 rot="16200000">
              <a:off x="4331473" y="4502638"/>
              <a:ext cx="725977" cy="2254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latin typeface="Arial" pitchFamily="34" charset="0"/>
                  <a:cs typeface="Arial" pitchFamily="34" charset="0"/>
                </a:rPr>
                <a:t>Scintillator</a:t>
              </a:r>
              <a:endParaRPr lang="en-US" sz="1200" i="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288140" y="5405088"/>
              <a:ext cx="736573" cy="2332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Arial" pitchFamily="34" charset="0"/>
                  <a:cs typeface="Arial" pitchFamily="34" charset="0"/>
                </a:rPr>
                <a:t>10 PMTs</a:t>
              </a:r>
            </a:p>
          </p:txBody>
        </p:sp>
        <p:sp>
          <p:nvSpPr>
            <p:cNvPr id="29" name="Rounded Rectangle 28"/>
            <p:cNvSpPr/>
            <p:nvPr/>
          </p:nvSpPr>
          <p:spPr bwMode="auto">
            <a:xfrm>
              <a:off x="4672117" y="5276093"/>
              <a:ext cx="446895" cy="663933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1" charset="0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4639724" y="5256989"/>
              <a:ext cx="522012" cy="7076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1" charset="0"/>
              </a:endParaRPr>
            </a:p>
          </p:txBody>
        </p:sp>
        <p:sp>
          <p:nvSpPr>
            <p:cNvPr id="31" name="Rounded Rectangle 30"/>
            <p:cNvSpPr/>
            <p:nvPr/>
          </p:nvSpPr>
          <p:spPr bwMode="auto">
            <a:xfrm>
              <a:off x="4795148" y="5341565"/>
              <a:ext cx="190500" cy="466974"/>
            </a:xfrm>
            <a:prstGeom prst="round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1" charset="0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 bwMode="auto">
            <a:xfrm>
              <a:off x="2644472" y="4534851"/>
              <a:ext cx="2624778" cy="12736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3" name="TextBox 32"/>
            <p:cNvSpPr txBox="1"/>
            <p:nvPr/>
          </p:nvSpPr>
          <p:spPr>
            <a:xfrm>
              <a:off x="4691219" y="4788825"/>
              <a:ext cx="649239" cy="3498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latin typeface="Arial" pitchFamily="34" charset="0"/>
                  <a:cs typeface="Arial" pitchFamily="34" charset="0"/>
                </a:rPr>
                <a:t>50 l</a:t>
              </a:r>
            </a:p>
            <a:p>
              <a:pPr algn="ctr"/>
              <a:r>
                <a:rPr lang="en-US" sz="1200" dirty="0">
                  <a:latin typeface="Arial" pitchFamily="34" charset="0"/>
                  <a:cs typeface="Arial" pitchFamily="34" charset="0"/>
                </a:rPr>
                <a:t>LAr-TPC</a:t>
              </a:r>
            </a:p>
          </p:txBody>
        </p:sp>
      </p:grpSp>
      <p:sp>
        <p:nvSpPr>
          <p:cNvPr id="3" name="Rectangle 2"/>
          <p:cNvSpPr/>
          <p:nvPr/>
        </p:nvSpPr>
        <p:spPr>
          <a:xfrm>
            <a:off x="0" y="1303377"/>
            <a:ext cx="67056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4950" indent="-234950">
              <a:lnSpc>
                <a:spcPts val="2400"/>
              </a:lnSpc>
              <a:spcBef>
                <a:spcPts val="120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US" altLang="en-US" sz="2000" i="0" dirty="0">
                <a:ea typeface="MS Mincho" pitchFamily="49" charset="-128"/>
              </a:rPr>
              <a:t>10 </a:t>
            </a:r>
            <a:r>
              <a:rPr lang="en-US" sz="2000" i="0" dirty="0"/>
              <a:t>R5912 Hamamatsu PMTs equipped with laser calibration system </a:t>
            </a:r>
            <a:r>
              <a:rPr lang="en-US" sz="2000" i="0" dirty="0">
                <a:ea typeface="MS Mincho" pitchFamily="49" charset="-128"/>
              </a:rPr>
              <a:t>are</a:t>
            </a:r>
            <a:r>
              <a:rPr lang="en-US" altLang="en-US" sz="2000" i="0" dirty="0">
                <a:ea typeface="MS Mincho" pitchFamily="49" charset="-128"/>
              </a:rPr>
              <a:t> arranged into </a:t>
            </a:r>
            <a:r>
              <a:rPr lang="en-US" sz="2000" i="0" dirty="0"/>
              <a:t>~1600 liters LAr </a:t>
            </a:r>
            <a:r>
              <a:rPr lang="en-US" altLang="en-US" sz="2000" i="0" dirty="0">
                <a:ea typeface="MS Mincho" pitchFamily="49" charset="-128"/>
              </a:rPr>
              <a:t>cryostat exposed to c-rays</a:t>
            </a:r>
            <a:r>
              <a:rPr lang="en-US" sz="2000" i="0" dirty="0">
                <a:solidFill>
                  <a:srgbClr val="000000"/>
                </a:solidFill>
              </a:rPr>
              <a:t> /</a:t>
            </a:r>
            <a:r>
              <a:rPr lang="en-US" sz="2000" i="0" dirty="0">
                <a:solidFill>
                  <a:srgbClr val="000000"/>
                </a:solidFill>
                <a:latin typeface="Symbol" panose="05050102010706020507" pitchFamily="18" charset="2"/>
              </a:rPr>
              <a:t>a </a:t>
            </a:r>
            <a:r>
              <a:rPr lang="en-US" sz="2000" i="0" dirty="0">
                <a:solidFill>
                  <a:srgbClr val="000000"/>
                </a:solidFill>
              </a:rPr>
              <a:t>source</a:t>
            </a:r>
            <a:r>
              <a:rPr lang="en-US" sz="2000" i="0" dirty="0"/>
              <a:t> inserted in LAr</a:t>
            </a:r>
            <a:endParaRPr lang="en-US" altLang="en-US" sz="2000" i="0" dirty="0">
              <a:ea typeface="MS Mincho" pitchFamily="49" charset="-128"/>
            </a:endParaRPr>
          </a:p>
          <a:p>
            <a:pPr marL="234950" indent="-234950">
              <a:lnSpc>
                <a:spcPts val="2400"/>
              </a:lnSpc>
              <a:spcBef>
                <a:spcPts val="120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US" altLang="en-US" sz="2000" i="0" dirty="0">
                <a:ea typeface="MS Mincho" pitchFamily="49" charset="-128"/>
              </a:rPr>
              <a:t>PMT array is complemented aside with the already operational ICARUS  50 l LAr-TPC to perform synchronous DAQ for both PMTs and TPC wire Signals. </a:t>
            </a:r>
          </a:p>
          <a:p>
            <a:pPr marL="234950" indent="-234950">
              <a:lnSpc>
                <a:spcPts val="2400"/>
              </a:lnSpc>
              <a:spcBef>
                <a:spcPts val="120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US" sz="2000" i="0" dirty="0"/>
              <a:t> Cosmic muons crossing both TPC  and PMT </a:t>
            </a:r>
            <a:r>
              <a:rPr lang="en-US" sz="2000" i="0" dirty="0" err="1"/>
              <a:t>dewar</a:t>
            </a:r>
            <a:r>
              <a:rPr lang="en-US" sz="2000" i="0" dirty="0"/>
              <a:t> will be selected by external plastic scintillators.</a:t>
            </a:r>
          </a:p>
          <a:p>
            <a:pPr marL="234950" indent="-234950">
              <a:lnSpc>
                <a:spcPts val="2400"/>
              </a:lnSpc>
              <a:spcBef>
                <a:spcPts val="120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US" sz="2000" i="0" dirty="0"/>
              <a:t>PMT waveform recording, initially performed with CAEN software, will later be based on </a:t>
            </a:r>
            <a:r>
              <a:rPr lang="en-US" sz="2000" i="0" dirty="0" err="1"/>
              <a:t>ArtDAQ</a:t>
            </a:r>
            <a:endParaRPr lang="en-US" sz="2000" i="0" dirty="0"/>
          </a:p>
          <a:p>
            <a:pPr marL="234950" indent="-234950">
              <a:lnSpc>
                <a:spcPts val="2400"/>
              </a:lnSpc>
              <a:spcBef>
                <a:spcPts val="120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US" sz="2000" i="0" dirty="0"/>
              <a:t>Also a test bench for prototypes or components of  trigger system, i.e. analog adders, level shifters and laser components.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7162800" y="4267200"/>
            <a:ext cx="2590798" cy="2386924"/>
            <a:chOff x="1066800" y="743549"/>
            <a:chExt cx="2819400" cy="3479739"/>
          </a:xfrm>
        </p:grpSpPr>
        <p:pic>
          <p:nvPicPr>
            <p:cNvPr id="69" name="Picture 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066800" y="743549"/>
              <a:ext cx="2819400" cy="34797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0" name="TextBox 69"/>
            <p:cNvSpPr txBox="1"/>
            <p:nvPr/>
          </p:nvSpPr>
          <p:spPr>
            <a:xfrm>
              <a:off x="2766906" y="2796626"/>
              <a:ext cx="9383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i="0" dirty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DEWAR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1167207" y="2474668"/>
              <a:ext cx="164019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i="0" dirty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ELECTRONICS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47584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1FFAC-34A9-E647-8743-F59B6D7A2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Monte Carlo studies 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5E564-2EF3-D94C-9542-0DD05111CA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Trigger studies using Monte Carlo simulation:</a:t>
            </a:r>
          </a:p>
          <a:p>
            <a:r>
              <a:rPr lang="en-US" dirty="0" err="1"/>
              <a:t>Animesh</a:t>
            </a:r>
            <a:r>
              <a:rPr lang="en-US" dirty="0"/>
              <a:t> Chatterjee, Andrea Falcone, Gianluca Petrillo, Yun-</a:t>
            </a:r>
            <a:r>
              <a:rPr lang="en-US" dirty="0" err="1"/>
              <a:t>Tse</a:t>
            </a:r>
            <a:r>
              <a:rPr lang="en-US" dirty="0"/>
              <a:t> Tsai</a:t>
            </a:r>
            <a:br>
              <a:rPr lang="en-US" dirty="0"/>
            </a:br>
            <a:r>
              <a:rPr lang="en-US" dirty="0"/>
              <a:t>(within the trigger group)</a:t>
            </a:r>
          </a:p>
          <a:p>
            <a:r>
              <a:rPr lang="en-US" dirty="0"/>
              <a:t>more people (and also support from software working group) welcome!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Goals:</a:t>
            </a:r>
          </a:p>
          <a:p>
            <a:r>
              <a:rPr lang="en-US" dirty="0"/>
              <a:t>determination of thresholds and topology for trigger settings </a:t>
            </a:r>
            <a:r>
              <a:rPr lang="en-US" i="1" dirty="0">
                <a:solidFill>
                  <a:schemeClr val="accent2"/>
                </a:solidFill>
              </a:rPr>
              <a:t>(end of 2018)</a:t>
            </a:r>
          </a:p>
          <a:p>
            <a:r>
              <a:rPr lang="en-US" dirty="0"/>
              <a:t>estimation of trigger efficiencies for selected signal processes </a:t>
            </a:r>
            <a:r>
              <a:rPr lang="en-US" i="1" dirty="0">
                <a:solidFill>
                  <a:schemeClr val="accent2"/>
                </a:solidFill>
              </a:rPr>
              <a:t>(spring 2019)</a:t>
            </a:r>
          </a:p>
          <a:p>
            <a:r>
              <a:rPr lang="en-US" dirty="0"/>
              <a:t>estimation of the trigger rates for DAQ </a:t>
            </a:r>
            <a:r>
              <a:rPr lang="en-US" i="1" dirty="0">
                <a:solidFill>
                  <a:schemeClr val="accent2"/>
                </a:solidFill>
              </a:rPr>
              <a:t>(spring 2019)</a:t>
            </a:r>
          </a:p>
          <a:p>
            <a:r>
              <a:rPr lang="en-US" dirty="0"/>
              <a:t>with commissioning data, measure trigger efficiency </a:t>
            </a:r>
            <a:r>
              <a:rPr lang="en-US" i="1" dirty="0">
                <a:solidFill>
                  <a:schemeClr val="accent2"/>
                </a:solidFill>
              </a:rPr>
              <a:t>(summer 2019)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Other tasks:</a:t>
            </a:r>
          </a:p>
          <a:p>
            <a:r>
              <a:rPr lang="en-US" dirty="0"/>
              <a:t>understand CRT and how to take advantage of it</a:t>
            </a:r>
          </a:p>
          <a:p>
            <a:r>
              <a:rPr lang="en-US" dirty="0"/>
              <a:t>consider whether TPC may help with triggering on wires</a:t>
            </a:r>
          </a:p>
          <a:p>
            <a:r>
              <a:rPr lang="en-US" dirty="0"/>
              <a:t>make a plan for trigger efficiency measurement from data</a:t>
            </a:r>
            <a:br>
              <a:rPr lang="en-US" dirty="0"/>
            </a:br>
            <a:r>
              <a:rPr lang="en-US" dirty="0"/>
              <a:t>(including how much zero bias data is needed, the matching with different subdetectors…)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F890B5-23BC-F245-96FE-4FD9FAD24B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/>
              <a:t>Slide: </a:t>
            </a:r>
            <a:fld id="{C0367892-4C36-1744-A726-262AF37AA8B7}" type="slidenum">
              <a:rPr lang="en-GB" smtClean="0"/>
              <a:pPr/>
              <a:t>7</a:t>
            </a:fld>
            <a:endParaRPr lang="en-GB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699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 for implementation of Trigger system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685800"/>
            <a:ext cx="9906000" cy="4170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</a:pPr>
            <a:r>
              <a:rPr lang="en-US" sz="2400" dirty="0">
                <a:solidFill>
                  <a:srgbClr val="FF0000"/>
                </a:solidFill>
              </a:rPr>
              <a:t>                       </a:t>
            </a:r>
            <a:r>
              <a:rPr lang="en-US" sz="2400" u="sng" dirty="0">
                <a:solidFill>
                  <a:srgbClr val="FF0000"/>
                </a:solidFill>
              </a:rPr>
              <a:t>A tentative time schedule: to be discussed</a:t>
            </a:r>
          </a:p>
          <a:p>
            <a:pPr>
              <a:lnSpc>
                <a:spcPts val="24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</a:pPr>
            <a:endParaRPr lang="en-US" sz="2000" u="sng" dirty="0">
              <a:solidFill>
                <a:srgbClr val="FF0000"/>
              </a:solidFill>
            </a:endParaRPr>
          </a:p>
          <a:p>
            <a:pPr marL="342900" indent="-342900">
              <a:lnSpc>
                <a:spcPts val="24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90000"/>
              <a:buFont typeface="Wingdings" panose="05000000000000000000" pitchFamily="2" charset="2"/>
              <a:buChar char=""/>
            </a:pPr>
            <a:r>
              <a:rPr lang="en-US" sz="2000" dirty="0">
                <a:solidFill>
                  <a:srgbClr val="FF0000"/>
                </a:solidFill>
              </a:rPr>
              <a:t>Sept -&gt;:  </a:t>
            </a:r>
            <a:r>
              <a:rPr lang="en-US" sz="2000" i="0" dirty="0"/>
              <a:t>study of both </a:t>
            </a:r>
            <a:r>
              <a:rPr lang="en-US" sz="2000" i="0" dirty="0" err="1"/>
              <a:t>cosmics</a:t>
            </a:r>
            <a:r>
              <a:rPr lang="en-US" sz="2000" i="0" dirty="0"/>
              <a:t>/ </a:t>
            </a:r>
            <a:r>
              <a:rPr lang="en-US" sz="2000" i="0" dirty="0">
                <a:latin typeface="Symbol" panose="05050102010706020507" pitchFamily="18" charset="2"/>
              </a:rPr>
              <a:t>n </a:t>
            </a:r>
            <a:r>
              <a:rPr lang="en-US" sz="2000" i="0" dirty="0"/>
              <a:t>interactions MC events </a:t>
            </a:r>
            <a:r>
              <a:rPr lang="en-US" sz="2000" dirty="0"/>
              <a:t>(previous slide)</a:t>
            </a:r>
          </a:p>
          <a:p>
            <a:pPr marL="342900" indent="-342900">
              <a:lnSpc>
                <a:spcPts val="24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90000"/>
              <a:buFont typeface="Wingdings" panose="05000000000000000000" pitchFamily="2" charset="2"/>
              <a:buChar char=""/>
            </a:pPr>
            <a:r>
              <a:rPr lang="en-US" sz="2000" dirty="0">
                <a:solidFill>
                  <a:srgbClr val="FF0000"/>
                </a:solidFill>
              </a:rPr>
              <a:t>Oct:  </a:t>
            </a:r>
            <a:r>
              <a:rPr lang="en-US" sz="2000" i="0" dirty="0"/>
              <a:t>test of beam signal receiving/decoding  (SPEXI board) at Fermilab </a:t>
            </a:r>
          </a:p>
          <a:p>
            <a:pPr marL="342900" indent="-342900">
              <a:lnSpc>
                <a:spcPts val="24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90000"/>
              <a:buFont typeface="Wingdings" panose="05000000000000000000" pitchFamily="2" charset="2"/>
              <a:buChar char=""/>
            </a:pPr>
            <a:r>
              <a:rPr lang="en-US" sz="2000" dirty="0">
                <a:solidFill>
                  <a:srgbClr val="FF0000"/>
                </a:solidFill>
              </a:rPr>
              <a:t>Sept- Jan ‘19:  </a:t>
            </a:r>
            <a:r>
              <a:rPr lang="en-US" sz="2000" i="0" dirty="0"/>
              <a:t>test of DAQ, timing of event building, LAr-test facility  CERN</a:t>
            </a:r>
          </a:p>
          <a:p>
            <a:pPr marL="342900" indent="-342900">
              <a:lnSpc>
                <a:spcPts val="24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90000"/>
              <a:buFont typeface="Wingdings" panose="05000000000000000000" pitchFamily="2" charset="2"/>
              <a:buChar char=""/>
            </a:pPr>
            <a:r>
              <a:rPr lang="en-US" sz="2000" dirty="0">
                <a:solidFill>
                  <a:srgbClr val="FF0000"/>
                </a:solidFill>
              </a:rPr>
              <a:t>Feb ‘19:  </a:t>
            </a:r>
            <a:r>
              <a:rPr lang="en-US" sz="2000" i="0" dirty="0"/>
              <a:t>test of trigger gate generation with beam signals </a:t>
            </a:r>
          </a:p>
          <a:p>
            <a:pPr marL="342900" indent="-342900">
              <a:lnSpc>
                <a:spcPts val="24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90000"/>
              <a:buFont typeface="Wingdings" panose="05000000000000000000" pitchFamily="2" charset="2"/>
              <a:buChar char=""/>
            </a:pPr>
            <a:r>
              <a:rPr lang="en-US" sz="2000" dirty="0">
                <a:solidFill>
                  <a:srgbClr val="FF0000"/>
                </a:solidFill>
              </a:rPr>
              <a:t>Mid Feb:</a:t>
            </a:r>
            <a:r>
              <a:rPr lang="en-US" sz="2000" i="0" dirty="0"/>
              <a:t> DAQ/Trigger ready for installation; test-pulse on 1</a:t>
            </a:r>
            <a:r>
              <a:rPr lang="en-US" sz="2000" i="0" baseline="30000" dirty="0"/>
              <a:t>st</a:t>
            </a:r>
            <a:r>
              <a:rPr lang="en-US" sz="2000" i="0" dirty="0"/>
              <a:t> T300</a:t>
            </a:r>
          </a:p>
          <a:p>
            <a:pPr marL="342900" indent="-342900">
              <a:lnSpc>
                <a:spcPts val="24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90000"/>
              <a:buFont typeface="Wingdings" panose="05000000000000000000" pitchFamily="2" charset="2"/>
              <a:buChar char=""/>
            </a:pPr>
            <a:r>
              <a:rPr lang="en-US" sz="2000" dirty="0">
                <a:solidFill>
                  <a:srgbClr val="FF0000"/>
                </a:solidFill>
              </a:rPr>
              <a:t>March:</a:t>
            </a:r>
            <a:r>
              <a:rPr lang="en-US" sz="2000" i="0" dirty="0"/>
              <a:t>  completion of trigger installation on 2</a:t>
            </a:r>
            <a:r>
              <a:rPr lang="en-US" sz="2000" i="0" baseline="30000" dirty="0"/>
              <a:t>nd</a:t>
            </a:r>
            <a:r>
              <a:rPr lang="en-US" sz="2000" i="0" dirty="0"/>
              <a:t> T300</a:t>
            </a:r>
          </a:p>
          <a:p>
            <a:pPr marL="342900" indent="-342900">
              <a:lnSpc>
                <a:spcPts val="24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90000"/>
              <a:buFont typeface="Wingdings" panose="05000000000000000000" pitchFamily="2" charset="2"/>
              <a:buChar char=""/>
            </a:pPr>
            <a:r>
              <a:rPr lang="en-US" sz="2000" dirty="0">
                <a:solidFill>
                  <a:srgbClr val="FF0000"/>
                </a:solidFill>
              </a:rPr>
              <a:t>Mid June:  </a:t>
            </a:r>
            <a:r>
              <a:rPr lang="en-US" sz="2000" i="0" dirty="0"/>
              <a:t>activation/commissioning of T600 Trigger/data taking with c-rays, BNB and NuMi beams;</a:t>
            </a:r>
          </a:p>
          <a:p>
            <a:pPr marL="342900" indent="-342900">
              <a:lnSpc>
                <a:spcPts val="24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90000"/>
              <a:buFont typeface="Wingdings" panose="05000000000000000000" pitchFamily="2" charset="2"/>
              <a:buChar char=""/>
            </a:pPr>
            <a:r>
              <a:rPr lang="en-US" sz="2000" dirty="0">
                <a:solidFill>
                  <a:srgbClr val="FF0000"/>
                </a:solidFill>
              </a:rPr>
              <a:t>Mid July: </a:t>
            </a:r>
            <a:r>
              <a:rPr lang="en-US" sz="2000" i="0" dirty="0"/>
              <a:t>post commissioning run: detector calibration and trigger studies;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842250" y="6629400"/>
            <a:ext cx="2063750" cy="228600"/>
          </a:xfrm>
        </p:spPr>
        <p:txBody>
          <a:bodyPr/>
          <a:lstStyle/>
          <a:p>
            <a:r>
              <a:rPr lang="en-GB" dirty="0"/>
              <a:t>Slide# :  </a:t>
            </a:r>
            <a:fld id="{D05931B6-DFFB-0A40-833F-329CB0688972}" type="slidenum">
              <a:rPr lang="en-GB" smtClean="0"/>
              <a:pPr/>
              <a:t>8</a:t>
            </a:fld>
            <a:endParaRPr lang="en-GB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194361"/>
      </p:ext>
    </p:extLst>
  </p:cSld>
  <p:clrMapOvr>
    <a:masterClrMapping/>
  </p:clrMapOvr>
</p:sld>
</file>

<file path=ppt/theme/theme1.xml><?xml version="1.0" encoding="utf-8"?>
<a:theme xmlns:a="http://schemas.openxmlformats.org/drawingml/2006/main" name="OECD_TALK">
  <a:themeElements>
    <a:clrScheme name="OECD_TAL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ECD_TALK">
      <a:majorFont>
        <a:latin typeface="Helvetica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1" charset="0"/>
          </a:defRPr>
        </a:defPPr>
      </a:lstStyle>
    </a:lnDef>
  </a:objectDefaults>
  <a:extraClrSchemeLst>
    <a:extraClrScheme>
      <a:clrScheme name="OECD_TAL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ECD_TALK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ECD_TALK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ECD_TALK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ECD_TAL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ECD_TAL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ECD_TAL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43435</TotalTime>
  <Words>1254</Words>
  <Application>Microsoft Macintosh PowerPoint</Application>
  <PresentationFormat>A4 Paper (210x297 mm)</PresentationFormat>
  <Paragraphs>153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22" baseType="lpstr">
      <vt:lpstr>MS Mincho</vt:lpstr>
      <vt:lpstr>MS PGothic</vt:lpstr>
      <vt:lpstr>MS PGothic</vt:lpstr>
      <vt:lpstr>Arial</vt:lpstr>
      <vt:lpstr>Calibri</vt:lpstr>
      <vt:lpstr>Comic Sans MS</vt:lpstr>
      <vt:lpstr>Helvetica</vt:lpstr>
      <vt:lpstr>Helvetica Bold</vt:lpstr>
      <vt:lpstr>Symbol</vt:lpstr>
      <vt:lpstr>Times</vt:lpstr>
      <vt:lpstr>Times New Roman</vt:lpstr>
      <vt:lpstr>Wingdings</vt:lpstr>
      <vt:lpstr>Zapf Dingbats</vt:lpstr>
      <vt:lpstr>OECD_TALK</vt:lpstr>
      <vt:lpstr>PowerPoint Presentation</vt:lpstr>
      <vt:lpstr>ICARUS Trigger system</vt:lpstr>
      <vt:lpstr>ICARUS Trigger layout</vt:lpstr>
      <vt:lpstr>ICARUS trigger crate</vt:lpstr>
      <vt:lpstr>PMT DAQ + Trigger Test Bench/Studies</vt:lpstr>
      <vt:lpstr>LAr test facility to test DAQ/ Trigger systems (CERN) </vt:lpstr>
      <vt:lpstr>Monte Carlo studies plans</vt:lpstr>
      <vt:lpstr>Planning for implementation of Trigger system</vt:lpstr>
    </vt:vector>
  </TitlesOfParts>
  <Company>Carlo Rubbia</Company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optical astronomy to astro-particle physics    Carlo Rubbia CERN, Geneva, Switzerland</dc:title>
  <dc:creator>Carlo Rubbia</dc:creator>
  <cp:lastModifiedBy>Microsoft Office User</cp:lastModifiedBy>
  <cp:revision>1137</cp:revision>
  <cp:lastPrinted>2014-03-19T14:44:10Z</cp:lastPrinted>
  <dcterms:created xsi:type="dcterms:W3CDTF">2014-01-31T11:06:17Z</dcterms:created>
  <dcterms:modified xsi:type="dcterms:W3CDTF">2018-09-20T14:23:00Z</dcterms:modified>
</cp:coreProperties>
</file>