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1011" r:id="rId2"/>
    <p:sldId id="1012" r:id="rId3"/>
    <p:sldId id="1013" r:id="rId4"/>
  </p:sldIdLst>
  <p:sldSz cx="9906000" cy="6858000" type="A4"/>
  <p:notesSz cx="68580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i="1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1600" i="1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1600" i="1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1600" i="1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1600" i="1" kern="1200">
        <a:solidFill>
          <a:schemeClr val="tx1"/>
        </a:solidFill>
        <a:latin typeface="Comic Sans MS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208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30224"/>
    <a:srgbClr val="16165C"/>
    <a:srgbClr val="FF963B"/>
    <a:srgbClr val="98183B"/>
    <a:srgbClr val="16175E"/>
    <a:srgbClr val="17176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97" autoAdjust="0"/>
    <p:restoredTop sz="88682" autoAdjust="0"/>
  </p:normalViewPr>
  <p:slideViewPr>
    <p:cSldViewPr showGuides="1">
      <p:cViewPr varScale="1">
        <p:scale>
          <a:sx n="85" d="100"/>
          <a:sy n="85" d="100"/>
        </p:scale>
        <p:origin x="576" y="176"/>
      </p:cViewPr>
      <p:guideLst>
        <p:guide orient="horz" pos="2208"/>
        <p:guide pos="3120"/>
      </p:guideLst>
    </p:cSldViewPr>
  </p:slideViewPr>
  <p:outlineViewPr>
    <p:cViewPr>
      <p:scale>
        <a:sx n="100" d="100"/>
        <a:sy n="100" d="100"/>
      </p:scale>
      <p:origin x="0" y="168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-2178" y="-90"/>
      </p:cViewPr>
      <p:guideLst>
        <p:guide orient="horz" pos="312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i="0">
                <a:latin typeface="Comic Sans MS" pitchFamily="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53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fld id="{C319C5C9-DA1D-1C4C-A301-05BA5DE7EAB4}" type="datetime1">
              <a:rPr lang="en-US"/>
              <a:pPr/>
              <a:t>9/20/18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718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i="0">
                <a:latin typeface="Comic Sans MS" pitchFamily="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09113"/>
            <a:ext cx="2971800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fld id="{1CE650DB-E14E-BB4A-BC0B-3C62F3DC71D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0473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latin typeface="Times" pitchFamily="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Times" pitchFamily="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46125" y="742950"/>
            <a:ext cx="536575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05350"/>
            <a:ext cx="50292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71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latin typeface="Times" pitchFamily="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10700"/>
            <a:ext cx="2971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Times" charset="0"/>
              </a:defRPr>
            </a:lvl1pPr>
          </a:lstStyle>
          <a:p>
            <a:fld id="{408D4CCD-20F6-FF4A-87C4-46AB805AB9BB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8210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ＭＳ Ｐゴシック" charset="0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B4A416-4414-7548-BF94-D128DD688C4A}" type="slidenum">
              <a:rPr lang="en-GB"/>
              <a:pPr/>
              <a:t>1</a:t>
            </a:fld>
            <a:endParaRPr lang="en-GB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14413" y="1238250"/>
            <a:ext cx="4829175" cy="3343275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D4CCD-20F6-FF4A-87C4-46AB805AB9B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8783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D4CCD-20F6-FF4A-87C4-46AB805AB9B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276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38250" y="1524000"/>
            <a:ext cx="7264400" cy="1524000"/>
          </a:xfrm>
        </p:spPr>
        <p:txBody>
          <a:bodyPr/>
          <a:lstStyle>
            <a:lvl1pPr marL="0" indent="0" algn="ctr">
              <a:lnSpc>
                <a:spcPct val="128000"/>
              </a:lnSpc>
              <a:buFont typeface="Zapf Dingbats" pitchFamily="1" charset="2"/>
              <a:buNone/>
              <a:defRPr sz="2400">
                <a:solidFill>
                  <a:schemeClr val="accent2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latin typeface="Times" charset="0"/>
              </a:defRPr>
            </a:lvl1pPr>
          </a:lstStyle>
          <a:p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 algn="ctr">
              <a:defRPr sz="1400" i="0" smtClean="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r>
              <a:rPr lang="en-US" smtClean="0"/>
              <a:t>ICARUS Meeting, September 20, 2018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8400"/>
            <a:ext cx="2063750" cy="457200"/>
          </a:xfrm>
        </p:spPr>
        <p:txBody>
          <a:bodyPr/>
          <a:lstStyle>
            <a:lvl1pPr>
              <a:defRPr sz="1400" i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BEBFC4ED-8E6F-ED43-A724-E3F24B75823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Wingdings" pitchFamily="2" charset="2"/>
              <a:buChar char="Ø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Slide: </a:t>
            </a:r>
            <a:fld id="{C0367892-4C36-1744-A726-262AF37AA8B7}" type="slidenum">
              <a:rPr lang="en-GB"/>
              <a:pPr/>
              <a:t>‹#›</a:t>
            </a:fld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62" y="6629400"/>
            <a:ext cx="44136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accent2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ICARUS Meeting, September 20,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Slide: </a:t>
            </a:r>
            <a:fld id="{376D9610-EE21-EF47-B0E0-B514E2693501}" type="slidenum">
              <a:rPr lang="en-GB"/>
              <a:pPr/>
              <a:t>‹#›</a:t>
            </a:fld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62" y="6629400"/>
            <a:ext cx="47184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accent2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ICARUS Meeting, September 20, 2018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1" y="685800"/>
            <a:ext cx="94488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62" y="6629400"/>
            <a:ext cx="46422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accent2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ICARUS Meeting, September 20, 2018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2250" y="6629400"/>
            <a:ext cx="2063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accent2"/>
                </a:solidFill>
                <a:latin typeface="Helvetica" charset="0"/>
              </a:defRPr>
            </a:lvl1pPr>
          </a:lstStyle>
          <a:p>
            <a:r>
              <a:rPr lang="en-GB" dirty="0"/>
              <a:t>Slide: </a:t>
            </a:r>
            <a:fld id="{D05931B6-DFFB-0A40-833F-329CB0688972}" type="slidenum">
              <a:rPr lang="en-GB"/>
              <a:pPr/>
              <a:t>‹#›</a:t>
            </a:fld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2" name="AutoShape 8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6000" cy="533400"/>
          </a:xfrm>
          <a:prstGeom prst="bevel">
            <a:avLst>
              <a:gd name="adj" fmla="val 3787"/>
            </a:avLst>
          </a:prstGeom>
          <a:gradFill rotWithShape="0">
            <a:gsLst>
              <a:gs pos="0">
                <a:srgbClr val="002F47"/>
              </a:gs>
              <a:gs pos="100000">
                <a:srgbClr val="006699"/>
              </a:gs>
            </a:gsLst>
            <a:lin ang="0" scaled="1"/>
          </a:gradFill>
          <a:ln w="9525">
            <a:solidFill>
              <a:srgbClr val="00669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6" r:id="rId2"/>
    <p:sldLayoutId id="2147483781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ＭＳ Ｐゴシック" charset="0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" pitchFamily="1" charset="0"/>
          <a:ea typeface="ＭＳ Ｐゴシック" charset="0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" pitchFamily="1" charset="0"/>
          <a:ea typeface="ＭＳ Ｐゴシック" charset="0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" pitchFamily="1" charset="0"/>
          <a:ea typeface="ＭＳ Ｐゴシック" charset="0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" pitchFamily="1" charset="0"/>
          <a:ea typeface="ＭＳ Ｐゴシック" charset="0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" pitchFamily="1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" pitchFamily="1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" pitchFamily="1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" pitchFamily="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Zapf Dingbats" charset="2"/>
        <a:buChar char="l"/>
        <a:defRPr>
          <a:solidFill>
            <a:schemeClr val="tx1"/>
          </a:solidFill>
          <a:latin typeface="+mn-lt"/>
          <a:ea typeface="ＭＳ Ｐゴシック" charset="0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55000"/>
        <a:buFont typeface="Zapf Dingbats" charset="2"/>
        <a:buChar char=""/>
        <a:defRPr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j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j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j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j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j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676400"/>
            <a:ext cx="99060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0" dirty="0">
                <a:solidFill>
                  <a:srgbClr val="FF0000"/>
                </a:solidFill>
              </a:rPr>
              <a:t>ICARUS </a:t>
            </a:r>
            <a:r>
              <a:rPr lang="en-US" sz="4000" i="0" dirty="0" smtClean="0">
                <a:solidFill>
                  <a:srgbClr val="FF0000"/>
                </a:solidFill>
              </a:rPr>
              <a:t>Technical Board Meeting</a:t>
            </a:r>
            <a:endParaRPr lang="en-US" sz="3600" i="0" dirty="0" smtClean="0">
              <a:solidFill>
                <a:srgbClr val="FF0000"/>
              </a:solidFill>
            </a:endParaRPr>
          </a:p>
          <a:p>
            <a:pPr algn="ctr"/>
            <a:endParaRPr lang="en-US" sz="3600" i="0" dirty="0">
              <a:solidFill>
                <a:srgbClr val="FF0000"/>
              </a:solidFill>
            </a:endParaRPr>
          </a:p>
          <a:p>
            <a:pPr algn="ctr"/>
            <a:r>
              <a:rPr lang="en-US" sz="1800" dirty="0" smtClean="0"/>
              <a:t>C. </a:t>
            </a:r>
            <a:r>
              <a:rPr lang="en-US" sz="1800" dirty="0" err="1" smtClean="0"/>
              <a:t>Montanari</a:t>
            </a:r>
            <a:r>
              <a:rPr lang="en-US" sz="1800" dirty="0" smtClean="0"/>
              <a:t> </a:t>
            </a:r>
            <a:r>
              <a:rPr lang="mr-IN" sz="1800" dirty="0" smtClean="0"/>
              <a:t>–</a:t>
            </a:r>
            <a:r>
              <a:rPr lang="en-US" sz="1800" dirty="0" smtClean="0"/>
              <a:t> FNAL and INFN-Pavia</a:t>
            </a:r>
            <a:endParaRPr lang="en-GB" sz="1800" dirty="0"/>
          </a:p>
          <a:p>
            <a:pPr algn="ctr"/>
            <a:r>
              <a:rPr lang="en-GB" sz="2800" dirty="0">
                <a:solidFill>
                  <a:srgbClr val="0000FF"/>
                </a:solidFill>
              </a:rPr>
              <a:t>                                           </a:t>
            </a:r>
          </a:p>
          <a:p>
            <a:pPr algn="ctr"/>
            <a:r>
              <a:rPr lang="en-GB" sz="2400" dirty="0">
                <a:solidFill>
                  <a:srgbClr val="0000FF"/>
                </a:solidFill>
              </a:rPr>
              <a:t>                                      </a:t>
            </a:r>
            <a:endParaRPr lang="en-GB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2514600" y="6400800"/>
            <a:ext cx="6210299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ICARUS Meeting, September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20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2018</a:t>
            </a:r>
            <a:endParaRPr lang="en-GB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365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Technical Board Composition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533400"/>
            <a:ext cx="99060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en-US" sz="2000" i="0" dirty="0" smtClean="0"/>
              <a:t>Technical Coordinator (chair): </a:t>
            </a:r>
            <a:r>
              <a:rPr lang="en-US" sz="2000" dirty="0" smtClean="0"/>
              <a:t>C. </a:t>
            </a:r>
            <a:r>
              <a:rPr lang="en-US" sz="2000" dirty="0" err="1" smtClean="0"/>
              <a:t>Montanari</a:t>
            </a:r>
            <a:endParaRPr lang="en-US" sz="2000" dirty="0"/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en-US" sz="2000" i="0" dirty="0" smtClean="0"/>
              <a:t>Technical Coordinator Deputy: </a:t>
            </a:r>
            <a:r>
              <a:rPr lang="en-US" sz="2000" dirty="0" smtClean="0"/>
              <a:t>A. Fava</a:t>
            </a:r>
            <a:endParaRPr lang="en-US" sz="2000" dirty="0" smtClean="0"/>
          </a:p>
          <a:p>
            <a:pPr marL="169863" indent="-287338">
              <a:lnSpc>
                <a:spcPct val="150000"/>
              </a:lnSpc>
              <a:spcBef>
                <a:spcPts val="6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en-US" sz="2000" i="1" dirty="0" smtClean="0">
                <a:solidFill>
                  <a:srgbClr val="002060"/>
                </a:solidFill>
              </a:rPr>
              <a:t>TPC Electronics WG Conveners: </a:t>
            </a:r>
            <a:r>
              <a:rPr lang="en-GB" sz="2000" dirty="0"/>
              <a:t>S. Centro and M. Worcester</a:t>
            </a:r>
            <a:r>
              <a:rPr lang="en-GB" sz="2000" dirty="0"/>
              <a:t> </a:t>
            </a:r>
            <a:endParaRPr lang="en-US" sz="2000" i="1" dirty="0" smtClean="0">
              <a:solidFill>
                <a:srgbClr val="002060"/>
              </a:solidFill>
            </a:endParaRPr>
          </a:p>
          <a:p>
            <a:pPr marL="169863" indent="-287338">
              <a:lnSpc>
                <a:spcPct val="150000"/>
              </a:lnSpc>
              <a:spcBef>
                <a:spcPts val="2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en-US" sz="2000" i="1" dirty="0" smtClean="0">
                <a:solidFill>
                  <a:srgbClr val="002060"/>
                </a:solidFill>
              </a:rPr>
              <a:t>DAQ WG Convener: Y-T. Tsai</a:t>
            </a:r>
          </a:p>
          <a:p>
            <a:pPr marL="169863" indent="-287338">
              <a:lnSpc>
                <a:spcPct val="150000"/>
              </a:lnSpc>
              <a:spcBef>
                <a:spcPts val="2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en-US" sz="2000" i="1" dirty="0" smtClean="0">
                <a:solidFill>
                  <a:srgbClr val="002060"/>
                </a:solidFill>
              </a:rPr>
              <a:t>TPC HV WG Convener: </a:t>
            </a:r>
            <a:r>
              <a:rPr lang="en-GB" sz="2000" dirty="0"/>
              <a:t>F. Garcia </a:t>
            </a:r>
            <a:endParaRPr lang="en-US" sz="2000" i="1" dirty="0" smtClean="0">
              <a:solidFill>
                <a:srgbClr val="002060"/>
              </a:solidFill>
            </a:endParaRPr>
          </a:p>
          <a:p>
            <a:pPr marL="169863" indent="-287338">
              <a:lnSpc>
                <a:spcPct val="150000"/>
              </a:lnSpc>
              <a:spcBef>
                <a:spcPts val="2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en-US" sz="2000" i="1" dirty="0" smtClean="0">
                <a:solidFill>
                  <a:srgbClr val="002060"/>
                </a:solidFill>
              </a:rPr>
              <a:t>Trigger WG Convener: </a:t>
            </a:r>
            <a:r>
              <a:rPr lang="en-GB" sz="2000" dirty="0"/>
              <a:t>A. </a:t>
            </a:r>
            <a:r>
              <a:rPr lang="en-GB" sz="2000" dirty="0" err="1"/>
              <a:t>Guglielmi</a:t>
            </a:r>
            <a:r>
              <a:rPr lang="en-GB" sz="2000" dirty="0"/>
              <a:t> </a:t>
            </a:r>
            <a:endParaRPr lang="en-US" sz="2000" i="1" dirty="0" smtClean="0">
              <a:solidFill>
                <a:srgbClr val="002060"/>
              </a:solidFill>
            </a:endParaRPr>
          </a:p>
          <a:p>
            <a:pPr marL="169863" indent="-287338">
              <a:lnSpc>
                <a:spcPct val="150000"/>
              </a:lnSpc>
              <a:spcBef>
                <a:spcPts val="2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en-US" sz="2000" i="1" dirty="0" smtClean="0">
                <a:solidFill>
                  <a:srgbClr val="002060"/>
                </a:solidFill>
              </a:rPr>
              <a:t>Calibration WG Conveners: </a:t>
            </a:r>
            <a:r>
              <a:rPr lang="en-GB" sz="2000" dirty="0"/>
              <a:t>C. Farnese </a:t>
            </a:r>
            <a:r>
              <a:rPr lang="en-GB" sz="2000" dirty="0" smtClean="0"/>
              <a:t>and </a:t>
            </a:r>
            <a:r>
              <a:rPr lang="en-GB" sz="2000" dirty="0"/>
              <a:t>M. Mooney</a:t>
            </a:r>
            <a:r>
              <a:rPr lang="en-GB" sz="2000" dirty="0"/>
              <a:t> </a:t>
            </a:r>
            <a:endParaRPr lang="en-US" sz="2000" i="1" dirty="0" smtClean="0">
              <a:solidFill>
                <a:srgbClr val="002060"/>
              </a:solidFill>
            </a:endParaRPr>
          </a:p>
          <a:p>
            <a:pPr marL="169863" indent="-287338">
              <a:lnSpc>
                <a:spcPct val="150000"/>
              </a:lnSpc>
              <a:spcBef>
                <a:spcPts val="2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en-US" sz="2000" i="1" dirty="0" smtClean="0">
                <a:solidFill>
                  <a:srgbClr val="002060"/>
                </a:solidFill>
              </a:rPr>
              <a:t>Electrical WG Convener: </a:t>
            </a:r>
            <a:r>
              <a:rPr lang="en-GB" sz="2000" dirty="0"/>
              <a:t>L. </a:t>
            </a:r>
            <a:r>
              <a:rPr lang="en-GB" sz="2000" dirty="0" err="1"/>
              <a:t>Bagby</a:t>
            </a:r>
            <a:r>
              <a:rPr lang="en-GB" sz="2000" dirty="0"/>
              <a:t> </a:t>
            </a:r>
            <a:endParaRPr lang="en-GB" sz="2000" dirty="0" smtClean="0"/>
          </a:p>
          <a:p>
            <a:pPr marL="169863" indent="-287338">
              <a:lnSpc>
                <a:spcPct val="150000"/>
              </a:lnSpc>
              <a:spcBef>
                <a:spcPts val="2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en-GB" sz="2000" i="1" dirty="0" smtClean="0">
                <a:solidFill>
                  <a:srgbClr val="002060"/>
                </a:solidFill>
              </a:rPr>
              <a:t>Cryogenics WG Convener: </a:t>
            </a:r>
            <a:r>
              <a:rPr lang="en-GB" sz="2000" dirty="0" smtClean="0"/>
              <a:t>M. </a:t>
            </a:r>
            <a:r>
              <a:rPr lang="en-GB" sz="2000" dirty="0" err="1" smtClean="0"/>
              <a:t>Geynisman</a:t>
            </a:r>
            <a:endParaRPr lang="en-GB" sz="2000" dirty="0" smtClean="0"/>
          </a:p>
          <a:p>
            <a:pPr marL="169863" indent="-287338">
              <a:lnSpc>
                <a:spcPct val="150000"/>
              </a:lnSpc>
              <a:spcBef>
                <a:spcPts val="2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en-GB" sz="2000" i="1" dirty="0" smtClean="0">
                <a:solidFill>
                  <a:srgbClr val="002060"/>
                </a:solidFill>
              </a:rPr>
              <a:t>Vacuum WG Convener: </a:t>
            </a:r>
            <a:r>
              <a:rPr lang="en-GB" sz="2000" dirty="0" smtClean="0"/>
              <a:t>K. Hardin</a:t>
            </a:r>
            <a:endParaRPr lang="en-US" sz="2000" i="1" dirty="0" smtClean="0">
              <a:solidFill>
                <a:srgbClr val="002060"/>
              </a:solidFill>
            </a:endParaRPr>
          </a:p>
          <a:p>
            <a:pPr marL="169863" indent="-287338">
              <a:lnSpc>
                <a:spcPct val="150000"/>
              </a:lnSpc>
              <a:spcBef>
                <a:spcPts val="2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en-US" sz="2000" i="1" dirty="0" smtClean="0">
                <a:solidFill>
                  <a:srgbClr val="002060"/>
                </a:solidFill>
              </a:rPr>
              <a:t>BNB/</a:t>
            </a:r>
            <a:r>
              <a:rPr lang="en-US" sz="2000" i="1" dirty="0" err="1" smtClean="0">
                <a:solidFill>
                  <a:srgbClr val="002060"/>
                </a:solidFill>
              </a:rPr>
              <a:t>NuMI</a:t>
            </a:r>
            <a:r>
              <a:rPr lang="en-US" sz="2000" i="1" dirty="0" smtClean="0">
                <a:solidFill>
                  <a:srgbClr val="002060"/>
                </a:solidFill>
              </a:rPr>
              <a:t> Interface: </a:t>
            </a:r>
            <a:r>
              <a:rPr lang="en-GB" sz="2000" dirty="0"/>
              <a:t>D. </a:t>
            </a:r>
            <a:r>
              <a:rPr lang="en-GB" sz="2000" dirty="0" err="1"/>
              <a:t>Torretta</a:t>
            </a:r>
            <a:r>
              <a:rPr lang="en-GB" sz="2000" dirty="0"/>
              <a:t> </a:t>
            </a:r>
            <a:r>
              <a:rPr lang="en-GB" sz="2000" dirty="0" smtClean="0"/>
              <a:t>and </a:t>
            </a:r>
            <a:r>
              <a:rPr lang="en-GB" sz="2000" dirty="0"/>
              <a:t>L. Worcester </a:t>
            </a:r>
            <a:endParaRPr lang="en-US" sz="2000" i="1" dirty="0" smtClean="0">
              <a:solidFill>
                <a:srgbClr val="002060"/>
              </a:solidFill>
            </a:endParaRPr>
          </a:p>
          <a:p>
            <a:pPr marL="169863" indent="-287338">
              <a:lnSpc>
                <a:spcPct val="150000"/>
              </a:lnSpc>
              <a:spcBef>
                <a:spcPts val="200"/>
              </a:spcBef>
              <a:buClr>
                <a:srgbClr val="FF0000"/>
              </a:buClr>
              <a:buFont typeface="+mj-lt"/>
              <a:buAutoNum type="arabicPeriod"/>
            </a:pPr>
            <a:r>
              <a:rPr lang="en-US" sz="2000" i="1" dirty="0" smtClean="0">
                <a:solidFill>
                  <a:srgbClr val="002060"/>
                </a:solidFill>
              </a:rPr>
              <a:t>Interface to FNAL Tech &amp; Op. Divisions: </a:t>
            </a:r>
            <a:r>
              <a:rPr lang="en-GB" sz="2000" dirty="0"/>
              <a:t>A. </a:t>
            </a:r>
            <a:r>
              <a:rPr lang="en-GB" sz="2000" dirty="0" err="1" smtClean="0"/>
              <a:t>Soha</a:t>
            </a:r>
            <a:endParaRPr lang="en-US" sz="2000" i="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ICARUS Meeting, September 19,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73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Technical Board Scope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533400"/>
            <a:ext cx="9906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1200"/>
              </a:spcBef>
              <a:buClr>
                <a:srgbClr val="FF0000"/>
              </a:buClr>
              <a:buFont typeface="Arial" charset="0"/>
              <a:buChar char="•"/>
            </a:pPr>
            <a:r>
              <a:rPr lang="en-US" sz="2000" i="0" dirty="0" smtClean="0"/>
              <a:t>The technical board meets about every month to:</a:t>
            </a:r>
          </a:p>
          <a:p>
            <a:pPr marL="800100" lvl="1" indent="-342900">
              <a:lnSpc>
                <a:spcPct val="150000"/>
              </a:lnSpc>
              <a:spcBef>
                <a:spcPts val="1200"/>
              </a:spcBef>
              <a:buClr>
                <a:srgbClr val="FF0000"/>
              </a:buClr>
              <a:buFont typeface="Arial" charset="0"/>
              <a:buChar char="•"/>
            </a:pPr>
            <a:r>
              <a:rPr lang="en-US" sz="2000" i="0" dirty="0" smtClean="0"/>
              <a:t>Overview the status of the activities of the Working Groups;</a:t>
            </a:r>
          </a:p>
          <a:p>
            <a:pPr marL="800100" lvl="1" indent="-342900">
              <a:lnSpc>
                <a:spcPct val="150000"/>
              </a:lnSpc>
              <a:spcBef>
                <a:spcPts val="1200"/>
              </a:spcBef>
              <a:buClr>
                <a:srgbClr val="FF0000"/>
              </a:buClr>
              <a:buFont typeface="Arial" charset="0"/>
              <a:buChar char="•"/>
            </a:pPr>
            <a:r>
              <a:rPr lang="en-US" sz="2000" i="0" dirty="0" smtClean="0"/>
              <a:t>Identify criticalities and update the schedule, if needed;</a:t>
            </a:r>
          </a:p>
          <a:p>
            <a:pPr marL="800100" lvl="1" indent="-342900">
              <a:lnSpc>
                <a:spcPct val="150000"/>
              </a:lnSpc>
              <a:spcBef>
                <a:spcPts val="1200"/>
              </a:spcBef>
              <a:buClr>
                <a:srgbClr val="FF0000"/>
              </a:buClr>
              <a:buFont typeface="Arial" charset="0"/>
              <a:buChar char="•"/>
            </a:pPr>
            <a:r>
              <a:rPr lang="en-US" sz="2000" i="0" dirty="0" smtClean="0"/>
              <a:t>Provide an additional, formal way to exchange information between the </a:t>
            </a:r>
            <a:r>
              <a:rPr lang="en-US" sz="2000" i="0" smtClean="0"/>
              <a:t>Working Groups.</a:t>
            </a:r>
            <a:endParaRPr lang="en-US" sz="2000" i="0" dirty="0" smtClean="0"/>
          </a:p>
          <a:p>
            <a:pPr marL="1257300" lvl="2" indent="-342900">
              <a:lnSpc>
                <a:spcPct val="150000"/>
              </a:lnSpc>
              <a:spcBef>
                <a:spcPts val="1200"/>
              </a:spcBef>
              <a:buClr>
                <a:srgbClr val="FF0000"/>
              </a:buClr>
              <a:buFont typeface="Arial" charset="0"/>
              <a:buChar char="•"/>
            </a:pPr>
            <a:r>
              <a:rPr lang="en-US" sz="2000" i="0" dirty="0" smtClean="0"/>
              <a:t>Liaisons have also been identified towards the WG on simulation</a:t>
            </a:r>
            <a:endParaRPr lang="en-US" sz="2000" i="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ICARUS Meeting, September 19,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9103979"/>
      </p:ext>
    </p:extLst>
  </p:cSld>
  <p:clrMapOvr>
    <a:masterClrMapping/>
  </p:clrMapOvr>
</p:sld>
</file>

<file path=ppt/theme/theme1.xml><?xml version="1.0" encoding="utf-8"?>
<a:theme xmlns:a="http://schemas.openxmlformats.org/drawingml/2006/main" name="OECD_TALK">
  <a:themeElements>
    <a:clrScheme name="OECD_TAL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ECD_TALK">
      <a:majorFont>
        <a:latin typeface="Helvetica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1" charset="0"/>
          </a:defRPr>
        </a:defPPr>
      </a:lstStyle>
    </a:lnDef>
  </a:objectDefaults>
  <a:extraClrSchemeLst>
    <a:extraClrScheme>
      <a:clrScheme name="OECD_TAL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ECD_TAL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ECD_TAL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ECD_TAL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ECD_TAL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ECD_TAL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ECD_TAL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48607</TotalTime>
  <Words>202</Words>
  <Application>Microsoft Macintosh PowerPoint</Application>
  <PresentationFormat>A4 Paper (210x297 mm)</PresentationFormat>
  <Paragraphs>30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Comic Sans MS</vt:lpstr>
      <vt:lpstr>Helvetica</vt:lpstr>
      <vt:lpstr>ＭＳ Ｐゴシック</vt:lpstr>
      <vt:lpstr>Times</vt:lpstr>
      <vt:lpstr>Wingdings</vt:lpstr>
      <vt:lpstr>Zapf Dingbats</vt:lpstr>
      <vt:lpstr>Arial</vt:lpstr>
      <vt:lpstr>OECD_TALK</vt:lpstr>
      <vt:lpstr>PowerPoint Presentation</vt:lpstr>
      <vt:lpstr> Technical Board Composition</vt:lpstr>
      <vt:lpstr> Technical Board Scope</vt:lpstr>
    </vt:vector>
  </TitlesOfParts>
  <Company>Carlo Rubbia</Company>
  <LinksUpToDate>false</LinksUpToDate>
  <SharedDoc>false</SharedDoc>
  <HyperlinkBase/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optical astronomy to astro-particle physics    Carlo Rubbia CERN, Geneva, Switzerland</dc:title>
  <dc:creator>Carlo Rubbia</dc:creator>
  <cp:lastModifiedBy>claudiosilverio1@outlook.com</cp:lastModifiedBy>
  <cp:revision>1432</cp:revision>
  <cp:lastPrinted>2014-03-19T14:44:10Z</cp:lastPrinted>
  <dcterms:created xsi:type="dcterms:W3CDTF">2014-01-31T11:06:17Z</dcterms:created>
  <dcterms:modified xsi:type="dcterms:W3CDTF">2018-09-20T15:23:35Z</dcterms:modified>
</cp:coreProperties>
</file>