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7"/>
  </p:notesMasterIdLst>
  <p:handoutMasterIdLst>
    <p:handoutMasterId r:id="rId8"/>
  </p:handoutMasterIdLst>
  <p:sldIdLst>
    <p:sldId id="265" r:id="rId3"/>
    <p:sldId id="312" r:id="rId4"/>
    <p:sldId id="553" r:id="rId5"/>
    <p:sldId id="552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66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8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203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9/19/2018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9/19/2018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09/19/2018 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09/19/2018 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09/19/2018 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09/19/2018 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09/19/2018 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09/19/2018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09/19/2018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09/19/2018 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09/19/2018 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09/19/2018 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ICARUS Technical Board Meeting</a:t>
            </a:r>
            <a:b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</a:b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WG: HV System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Fernanda G. Garcia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ICARUS – HV System Working Group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20 September 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 and Scope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09/19/2018 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961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B6409-91FC-42DE-8F91-8932CC1BA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and Scope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35973-338F-4591-A023-0A05F5E53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857" y="855254"/>
            <a:ext cx="8761543" cy="2857916"/>
          </a:xfrm>
        </p:spPr>
        <p:txBody>
          <a:bodyPr/>
          <a:lstStyle/>
          <a:p>
            <a:r>
              <a:rPr lang="en-US" sz="1800" dirty="0"/>
              <a:t>C. Montanari distributed the provisional ICARUS Working Group early summer</a:t>
            </a:r>
          </a:p>
          <a:p>
            <a:pPr lvl="1"/>
            <a:r>
              <a:rPr lang="en-US" sz="1800" dirty="0"/>
              <a:t>Suggestion made by S. Centro to include PMT into the scope of the HV distribution</a:t>
            </a:r>
          </a:p>
          <a:p>
            <a:pPr lvl="1"/>
            <a:r>
              <a:rPr lang="en-US" sz="1800" dirty="0"/>
              <a:t>HV Distribution WG participates on TPC and PMT meetings </a:t>
            </a:r>
          </a:p>
          <a:p>
            <a:r>
              <a:rPr lang="en-US" sz="1800" dirty="0"/>
              <a:t>Organization</a:t>
            </a:r>
          </a:p>
          <a:p>
            <a:pPr lvl="1"/>
            <a:r>
              <a:rPr lang="en-US" sz="1800" dirty="0"/>
              <a:t>Current members are</a:t>
            </a:r>
          </a:p>
          <a:p>
            <a:pPr lvl="2"/>
            <a:r>
              <a:rPr lang="en-US" sz="1800" dirty="0"/>
              <a:t>A. </a:t>
            </a:r>
            <a:r>
              <a:rPr lang="en-US" sz="1800" dirty="0" err="1"/>
              <a:t>Braggiotti</a:t>
            </a:r>
            <a:r>
              <a:rPr lang="en-US" sz="1800" dirty="0"/>
              <a:t> (Padova)</a:t>
            </a:r>
          </a:p>
          <a:p>
            <a:pPr lvl="2"/>
            <a:r>
              <a:rPr lang="en-US" sz="1800" dirty="0"/>
              <a:t>J. Yu (UTA)</a:t>
            </a:r>
          </a:p>
          <a:p>
            <a:pPr lvl="2"/>
            <a:r>
              <a:rPr lang="en-US" sz="1800" dirty="0"/>
              <a:t>L. </a:t>
            </a:r>
            <a:r>
              <a:rPr lang="en-US" sz="1800" dirty="0" err="1"/>
              <a:t>Bagby</a:t>
            </a:r>
            <a:r>
              <a:rPr lang="en-US" sz="1800" dirty="0"/>
              <a:t>, F.G. Garcia* (FNAL)</a:t>
            </a:r>
          </a:p>
          <a:p>
            <a:pPr lvl="2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C6F00-A5B1-47E4-8B5F-7CE38F6FC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09/19/2018 </a:t>
            </a: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E0B8E-5C27-461F-9FEA-1540C9F4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6972B-B990-441C-8A67-E7B789975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8928A4F-73FC-4743-ADDA-2A81DDD6928D}"/>
              </a:ext>
            </a:extLst>
          </p:cNvPr>
          <p:cNvSpPr txBox="1"/>
          <p:nvPr/>
        </p:nvSpPr>
        <p:spPr>
          <a:xfrm>
            <a:off x="4262089" y="3383991"/>
            <a:ext cx="18517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 Interim convener</a:t>
            </a:r>
          </a:p>
        </p:txBody>
      </p:sp>
      <p:pic>
        <p:nvPicPr>
          <p:cNvPr id="22" name="Picture 21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F1E359DD-9343-4B56-BB3A-5D33EF8BD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26" y="3739673"/>
            <a:ext cx="8908744" cy="24953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927915-73E2-40A2-864B-ABFDBE171E03}"/>
              </a:ext>
            </a:extLst>
          </p:cNvPr>
          <p:cNvSpPr txBox="1"/>
          <p:nvPr/>
        </p:nvSpPr>
        <p:spPr>
          <a:xfrm>
            <a:off x="4166582" y="2782302"/>
            <a:ext cx="3894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Welcome more collaborators!</a:t>
            </a:r>
          </a:p>
        </p:txBody>
      </p:sp>
    </p:spTree>
    <p:extLst>
      <p:ext uri="{BB962C8B-B14F-4D97-AF65-F5344CB8AC3E}">
        <p14:creationId xmlns:p14="http://schemas.microsoft.com/office/powerpoint/2010/main" val="294921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B6409-91FC-42DE-8F91-8932CC1BA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and Scope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35973-338F-4591-A023-0A05F5E53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80" y="1043046"/>
            <a:ext cx="8912888" cy="2026969"/>
          </a:xfrm>
        </p:spPr>
        <p:txBody>
          <a:bodyPr/>
          <a:lstStyle/>
          <a:p>
            <a:r>
              <a:rPr lang="en-US" sz="2200" dirty="0"/>
              <a:t>Scope of Work </a:t>
            </a:r>
            <a:r>
              <a:rPr lang="en-US" sz="1600" dirty="0"/>
              <a:t>List of activities include but not limited to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/>
              <a:t>Participate on the installation of the HV feedthrough (w/o Sept 10)</a:t>
            </a:r>
            <a:endParaRPr lang="en-US" sz="2000" dirty="0">
              <a:solidFill>
                <a:schemeClr val="tx2"/>
              </a:solidFill>
            </a:endParaRPr>
          </a:p>
          <a:p>
            <a:pPr marL="1314450" lvl="2" indent="-457200">
              <a:buFont typeface="+mj-lt"/>
              <a:buAutoNum type="alphaLcParenR"/>
            </a:pPr>
            <a:r>
              <a:rPr lang="en-US" sz="1800" dirty="0"/>
              <a:t>verify the correct positioning of the HV electrodes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/>
              <a:t>Perform HV test prior cooling down the cryostat (before April’19)</a:t>
            </a:r>
          </a:p>
          <a:p>
            <a:pPr marL="1314450" lvl="2" indent="-457200">
              <a:buFont typeface="+mj-lt"/>
              <a:buAutoNum type="alphaLcParenR"/>
            </a:pPr>
            <a:r>
              <a:rPr lang="en-US" sz="1800" dirty="0"/>
              <a:t>perform test of the HV divider in air at a safe working position and check for any deviation from uniformity along the chain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/>
              <a:t>Generation of the Field Map inside the drift volumes</a:t>
            </a:r>
          </a:p>
          <a:p>
            <a:pPr marL="1314450" lvl="2" indent="-457200">
              <a:buFont typeface="+mj-lt"/>
              <a:buAutoNum type="alphaLcParenR"/>
            </a:pPr>
            <a:r>
              <a:rPr lang="en-US" sz="1800" dirty="0"/>
              <a:t>calculate voltage contours near the field electrodes in normal and breakdown conditions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/>
              <a:t>Procedure for HV ON/OFF during operations based on various plausible scenarios</a:t>
            </a:r>
          </a:p>
          <a:p>
            <a:pPr marL="1314450" lvl="2" indent="-457200">
              <a:buFont typeface="+mj-lt"/>
              <a:buAutoNum type="alphaLcParenR"/>
            </a:pPr>
            <a:r>
              <a:rPr lang="en-US" sz="1800" dirty="0"/>
              <a:t>verify no short-circuits are present before raising the HV</a:t>
            </a:r>
          </a:p>
          <a:p>
            <a:pPr marL="1771650" lvl="3" indent="-457200">
              <a:buFont typeface="+mj-lt"/>
              <a:buAutoNum type="romanLcPeriod"/>
            </a:pPr>
            <a:r>
              <a:rPr lang="en-US" dirty="0"/>
              <a:t>ramp up in steps of XX/min</a:t>
            </a:r>
          </a:p>
          <a:p>
            <a:pPr marL="1771650" lvl="3" indent="-457200">
              <a:buFont typeface="+mj-lt"/>
              <a:buAutoNum type="romanLcPeriod"/>
            </a:pPr>
            <a:r>
              <a:rPr lang="en-US" dirty="0"/>
              <a:t>ramp-down in steps of YY/min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/>
              <a:t>Provide an event display of the HV monitoring to be used during operations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C6F00-A5B1-47E4-8B5F-7CE38F6FC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09/19/2018 </a:t>
            </a: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E0B8E-5C27-461F-9FEA-1540C9F4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ICARUS - Working Group HV System                                               F.G. Garcia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6972B-B990-441C-8A67-E7B789975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90541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80968</TotalTime>
  <Words>284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ICARUS Technical Board Meeting WG: HV System</vt:lpstr>
      <vt:lpstr>Outline</vt:lpstr>
      <vt:lpstr>Organization and Scope (1/2)</vt:lpstr>
      <vt:lpstr>Organization and Scope (2/2)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ICARUS HV Distribution WG</dc:title>
  <dc:creator>Fernanda G. Garcia</dc:creator>
  <cp:lastModifiedBy>Fernanda G. Garcia x3798 13038N</cp:lastModifiedBy>
  <cp:revision>1214</cp:revision>
  <cp:lastPrinted>2014-01-20T19:40:21Z</cp:lastPrinted>
  <dcterms:created xsi:type="dcterms:W3CDTF">2016-03-31T13:59:26Z</dcterms:created>
  <dcterms:modified xsi:type="dcterms:W3CDTF">2018-09-19T19:39:53Z</dcterms:modified>
</cp:coreProperties>
</file>