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6" r:id="rId2"/>
    <p:sldId id="298" r:id="rId3"/>
    <p:sldId id="287" r:id="rId4"/>
    <p:sldId id="292" r:id="rId5"/>
    <p:sldId id="297" r:id="rId6"/>
    <p:sldId id="299" r:id="rId7"/>
    <p:sldId id="300" r:id="rId8"/>
    <p:sldId id="302" r:id="rId9"/>
    <p:sldId id="303" r:id="rId10"/>
    <p:sldId id="301" r:id="rId11"/>
    <p:sldId id="293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404040"/>
    <a:srgbClr val="004C97"/>
    <a:srgbClr val="63666A"/>
    <a:srgbClr val="99D6EA"/>
    <a:srgbClr val="505050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4" autoAdjust="0"/>
    <p:restoredTop sz="94660"/>
  </p:normalViewPr>
  <p:slideViewPr>
    <p:cSldViewPr snapToGrid="0" snapToObjects="1" showGuides="1">
      <p:cViewPr>
        <p:scale>
          <a:sx n="102" d="100"/>
          <a:sy n="102" d="100"/>
        </p:scale>
        <p:origin x="92" y="460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670218" y="5977379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2" name="Picture 31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5665201" y="5725585"/>
            <a:ext cx="31437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  <a:p>
            <a:endParaRPr lang="en-US" dirty="0"/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10" name="Picture 2" descr="Image result for CERN">
            <a:extLst>
              <a:ext uri="{FF2B5EF4-FFF2-40B4-BE49-F238E27FC236}">
                <a16:creationId xmlns:a16="http://schemas.microsoft.com/office/drawing/2014/main" id="{EC53067D-C967-4814-9ACD-BE9E74AC6D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20" y="608076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INFN logo">
            <a:extLst>
              <a:ext uri="{FF2B5EF4-FFF2-40B4-BE49-F238E27FC236}">
                <a16:creationId xmlns:a16="http://schemas.microsoft.com/office/drawing/2014/main" id="{AFF0CA51-8DA1-4D1C-91E8-A56900832B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139" y="6080760"/>
            <a:ext cx="645563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ICARUS experiment">
            <a:extLst>
              <a:ext uri="{FF2B5EF4-FFF2-40B4-BE49-F238E27FC236}">
                <a16:creationId xmlns:a16="http://schemas.microsoft.com/office/drawing/2014/main" id="{96E5C251-6A12-4ACC-A5DD-5132F15BA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6080760"/>
            <a:ext cx="461925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7EDD03E-6223-4DAA-BC0E-27EA206328C5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495482"/>
            <a:ext cx="554156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Aria Soha | SBN-FD Installation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B059D6A-0210-4788-B59F-A47CF4C3B382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53853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Aria Soha | SBN-FD Installation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AA1617D-175D-46AD-BBCD-5580A08602E9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Aria Soha | SBN-FD Installation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86F073FA-0D10-4678-9303-F9340CC3757C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Aria Soha | SBN-FD Installation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3AD07-909C-4C90-862B-FEF65B931F59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37285"/>
          </a:xfrm>
        </p:spPr>
        <p:txBody>
          <a:bodyPr/>
          <a:lstStyle/>
          <a:p>
            <a:pPr>
              <a:defRPr/>
            </a:pPr>
            <a:r>
              <a:rPr lang="en-US"/>
              <a:t>Aria Soha | SBN-FD Installation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F0676-D863-48E6-8CCE-319682038273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/>
          <a:p>
            <a:pPr>
              <a:defRPr/>
            </a:pPr>
            <a:r>
              <a:rPr lang="en-US"/>
              <a:t>Aria Soha | SBN-FD Installation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F4B2B-31CB-42DE-9551-DB09B904B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1737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76BFB-7897-4D31-9B95-83D52174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AF1513-211F-49AA-BCD7-486B68D77DE7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4DE64-93AC-4B8A-AFAC-673618B7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Aria Soha | SBN-FD Installation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3B70B-2047-4D0B-950C-6ACE2270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29F51EE4-1042-471B-AFDE-12AC624E94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042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AAF1513-211F-49AA-BCD7-486B68D77DE7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679043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Aria Soha | SBN-FD Installation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214800" y="6315146"/>
            <a:ext cx="799353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2" descr="Image result for ICARUS experiment">
            <a:extLst>
              <a:ext uri="{FF2B5EF4-FFF2-40B4-BE49-F238E27FC236}">
                <a16:creationId xmlns:a16="http://schemas.microsoft.com/office/drawing/2014/main" id="{889F934E-A79D-4711-A83B-A2DCB37614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6116200"/>
            <a:ext cx="461925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  <p:sldLayoutId id="2147484122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forms/7qgOR6WtzXTAdc7W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4941110" cy="1529241"/>
          </a:xfrm>
        </p:spPr>
        <p:txBody>
          <a:bodyPr/>
          <a:lstStyle/>
          <a:p>
            <a:r>
              <a:rPr lang="en-US" dirty="0"/>
              <a:t>Aria Soha, Installation Working Group</a:t>
            </a:r>
          </a:p>
          <a:p>
            <a:r>
              <a:rPr lang="en-US" dirty="0"/>
              <a:t>ICARUS Collaboration Meeting</a:t>
            </a:r>
          </a:p>
          <a:p>
            <a:r>
              <a:rPr lang="en-US" dirty="0"/>
              <a:t>19 Sept 2018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Installation Progress</a:t>
            </a:r>
          </a:p>
        </p:txBody>
      </p:sp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4D96B-D2F5-4DDB-AA04-8ABFFDAB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Scheduled: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5E501-3199-44D4-BAAD-8C35B1354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Warm Vessel Roof </a:t>
            </a:r>
            <a:r>
              <a:rPr lang="en-US" dirty="0"/>
              <a:t>– </a:t>
            </a:r>
            <a:r>
              <a:rPr lang="en-US" dirty="0" err="1"/>
              <a:t>Nessi</a:t>
            </a:r>
            <a:r>
              <a:rPr lang="en-US" dirty="0"/>
              <a:t> or designee  (in a couple weeks) </a:t>
            </a:r>
          </a:p>
          <a:p>
            <a:r>
              <a:rPr lang="en-US" dirty="0"/>
              <a:t>Installing the condensation prevention system – Nichols </a:t>
            </a:r>
          </a:p>
          <a:p>
            <a:r>
              <a:rPr lang="en-US" dirty="0"/>
              <a:t>Side CRT Installation – Cat James </a:t>
            </a:r>
          </a:p>
          <a:p>
            <a:r>
              <a:rPr lang="en-US" dirty="0"/>
              <a:t>Installation of Decking – Cat James</a:t>
            </a:r>
          </a:p>
          <a:p>
            <a:r>
              <a:rPr lang="en-US" dirty="0"/>
              <a:t>Installation of AC Power Distribution &amp; Racks – </a:t>
            </a:r>
            <a:r>
              <a:rPr lang="en-US" dirty="0" err="1"/>
              <a:t>Torretta</a:t>
            </a:r>
            <a:r>
              <a:rPr lang="en-US" dirty="0"/>
              <a:t>  </a:t>
            </a:r>
          </a:p>
          <a:p>
            <a:r>
              <a:rPr lang="en-US" dirty="0"/>
              <a:t>Installation of Pipe Stands &amp; </a:t>
            </a:r>
            <a:r>
              <a:rPr lang="en-US" dirty="0" err="1"/>
              <a:t>Valvebox</a:t>
            </a:r>
            <a:r>
              <a:rPr lang="en-US" dirty="0"/>
              <a:t> stands – </a:t>
            </a:r>
            <a:r>
              <a:rPr lang="en-US" dirty="0" err="1"/>
              <a:t>Geynisman</a:t>
            </a:r>
            <a:r>
              <a:rPr lang="en-US" dirty="0"/>
              <a:t> </a:t>
            </a:r>
          </a:p>
          <a:p>
            <a:r>
              <a:rPr lang="en-US" dirty="0" err="1"/>
              <a:t>Cryo</a:t>
            </a:r>
            <a:r>
              <a:rPr lang="en-US" dirty="0"/>
              <a:t> Controls – Nichols </a:t>
            </a:r>
          </a:p>
          <a:p>
            <a:r>
              <a:rPr lang="en-US" dirty="0"/>
              <a:t>Cable Trays – </a:t>
            </a:r>
            <a:r>
              <a:rPr lang="en-US" dirty="0" err="1"/>
              <a:t>Bagby</a:t>
            </a:r>
            <a:r>
              <a:rPr lang="en-US" dirty="0"/>
              <a:t>/</a:t>
            </a:r>
            <a:r>
              <a:rPr lang="en-US" dirty="0" err="1"/>
              <a:t>Torretta</a:t>
            </a:r>
            <a:r>
              <a:rPr lang="en-US" dirty="0"/>
              <a:t> </a:t>
            </a:r>
          </a:p>
          <a:p>
            <a:r>
              <a:rPr lang="en-US" dirty="0"/>
              <a:t>Gas Sealing of the Warm vessel (boots?) – </a:t>
            </a:r>
            <a:r>
              <a:rPr lang="en-US" dirty="0" err="1"/>
              <a:t>Montanari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working 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84FF1-8B02-4564-AA6E-BF9CF9BEA7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7EDD03E-6223-4DAA-BC0E-27EA206328C5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363FA-6012-46AD-A6D1-B24529FE8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Aria Soha | SBN-FD Installation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663BC-7607-488E-AA6C-AB2C94526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13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33B254-678D-4690-82BF-D386135BF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6D851-E170-46D7-B063-F2E5B414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EDD03E-6223-4DAA-BC0E-27EA206328C5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54195-F7F5-4B7B-83A6-554510B8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Aria Soha | SBN-FD Installation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02114-E22D-4D10-B03E-BDB1A3A7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69D146-71BB-4F7A-B7DE-7E88A3F322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90798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CB7372-49EA-4D8C-B4A4-3E1A9F5E8945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49872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Chimney Installation </a:t>
            </a:r>
            <a:r>
              <a:rPr lang="en-US" dirty="0">
                <a:solidFill>
                  <a:srgbClr val="00B050"/>
                </a:solidFill>
              </a:rPr>
              <a:t>Complete</a:t>
            </a:r>
          </a:p>
          <a:p>
            <a:r>
              <a:rPr lang="en-US" dirty="0"/>
              <a:t>Side Penetration Job </a:t>
            </a:r>
            <a:r>
              <a:rPr lang="en-US" dirty="0">
                <a:solidFill>
                  <a:srgbClr val="00B050"/>
                </a:solidFill>
              </a:rPr>
              <a:t>Complete</a:t>
            </a:r>
            <a:r>
              <a:rPr lang="en-US" dirty="0"/>
              <a:t> </a:t>
            </a:r>
          </a:p>
          <a:p>
            <a:r>
              <a:rPr lang="en-US" dirty="0"/>
              <a:t>Man holes </a:t>
            </a:r>
            <a:r>
              <a:rPr lang="en-US" dirty="0">
                <a:solidFill>
                  <a:srgbClr val="00B050"/>
                </a:solidFill>
              </a:rPr>
              <a:t>7942 In Progress</a:t>
            </a:r>
            <a:r>
              <a:rPr lang="en-US" dirty="0"/>
              <a:t> </a:t>
            </a:r>
          </a:p>
          <a:p>
            <a:r>
              <a:rPr lang="en-US" dirty="0"/>
              <a:t>Vacuum Equipment Installing  </a:t>
            </a:r>
          </a:p>
          <a:p>
            <a:r>
              <a:rPr lang="en-US" dirty="0"/>
              <a:t>Test placement of Warm Vessel roof piece on Friday morning </a:t>
            </a:r>
          </a:p>
          <a:p>
            <a:r>
              <a:rPr lang="en-US" dirty="0"/>
              <a:t>Proto-typing the decking in SBND with 3 south most roof pieces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50719-82DA-40BA-8739-B641CCC8D1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469F80-CD51-4CD9-B547-8BE9E44FC8C4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4A2A5-625F-4D30-A1A5-69E8758C2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Aria Soha | SBN-FD Installation</a:t>
            </a:r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59BDB2-D3B1-4D8F-8FB8-2159E06A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00CB7-29DE-460D-BBF5-1AA5884BD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1BA1383-A875-426B-ADA0-A1DE862D651F}"/>
              </a:ext>
            </a:extLst>
          </p:cNvPr>
          <p:cNvPicPr>
            <a:picLocks noGrp="1" noChangeAspect="1"/>
          </p:cNvPicPr>
          <p:nvPr>
            <p:ph sz="half" idx="18"/>
          </p:nvPr>
        </p:nvPicPr>
        <p:blipFill>
          <a:blip r:embed="rId2"/>
          <a:stretch>
            <a:fillRect/>
          </a:stretch>
        </p:blipFill>
        <p:spPr>
          <a:xfrm rot="5400000">
            <a:off x="3789911" y="1165712"/>
            <a:ext cx="5739598" cy="4304699"/>
          </a:xfrm>
        </p:spPr>
      </p:pic>
    </p:spTree>
    <p:extLst>
      <p:ext uri="{BB962C8B-B14F-4D97-AF65-F5344CB8AC3E}">
        <p14:creationId xmlns:p14="http://schemas.microsoft.com/office/powerpoint/2010/main" val="58394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9BDB2-D3B1-4D8F-8FB8-2159E06A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CB7372-49EA-4D8C-B4A4-3E1A9F5E8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Cold Shield supply lines</a:t>
            </a:r>
          </a:p>
          <a:p>
            <a:pPr lvl="1"/>
            <a:r>
              <a:rPr lang="en-US" dirty="0"/>
              <a:t>Ready to weld spool pieces on supply lines </a:t>
            </a:r>
          </a:p>
          <a:p>
            <a:r>
              <a:rPr lang="en-US" dirty="0"/>
              <a:t>Installation of Guardrails </a:t>
            </a:r>
            <a:r>
              <a:rPr lang="en-US" dirty="0">
                <a:solidFill>
                  <a:srgbClr val="00B050"/>
                </a:solidFill>
              </a:rPr>
              <a:t>8080</a:t>
            </a:r>
          </a:p>
          <a:p>
            <a:pPr lvl="1"/>
            <a:r>
              <a:rPr lang="en-US" dirty="0"/>
              <a:t>Will start grinding edges where box beam goes</a:t>
            </a:r>
          </a:p>
          <a:p>
            <a:pPr lvl="1"/>
            <a:r>
              <a:rPr lang="en-US" dirty="0"/>
              <a:t>Waiting on stud gun &amp; part to begin outside </a:t>
            </a:r>
          </a:p>
          <a:p>
            <a:r>
              <a:rPr lang="en-US" dirty="0"/>
              <a:t>Piping work in chase can continue </a:t>
            </a:r>
            <a:r>
              <a:rPr lang="en-US" dirty="0">
                <a:solidFill>
                  <a:schemeClr val="accent3"/>
                </a:solidFill>
              </a:rPr>
              <a:t>7170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Needs to be complete before </a:t>
            </a:r>
            <a:r>
              <a:rPr lang="en-US" dirty="0" err="1"/>
              <a:t>cyo</a:t>
            </a:r>
            <a:r>
              <a:rPr lang="en-US" dirty="0"/>
              <a:t> platform goes in</a:t>
            </a:r>
          </a:p>
          <a:p>
            <a:pPr lvl="1"/>
            <a:r>
              <a:rPr lang="en-US" dirty="0"/>
              <a:t>Bob is working on Muon; Need parts? </a:t>
            </a:r>
          </a:p>
          <a:p>
            <a:r>
              <a:rPr lang="en-US" dirty="0"/>
              <a:t>Instrument air skid in place. (needs electrical work) </a:t>
            </a:r>
            <a:r>
              <a:rPr lang="en-US" dirty="0">
                <a:solidFill>
                  <a:srgbClr val="00B050"/>
                </a:solidFill>
              </a:rPr>
              <a:t>7918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50719-82DA-40BA-8739-B641CCC8D1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469F80-CD51-4CD9-B547-8BE9E44FC8C4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4A2A5-625F-4D30-A1A5-69E8758C2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Aria Soha | SBN-FD Installation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00CB7-29DE-460D-BBF5-1AA5884BD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46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97496-070F-4806-B14F-CB0F79861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4173F-ECBF-452A-AD85-BF09219F9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Grounding tied together for vessels – waiting on safety line removal</a:t>
            </a:r>
          </a:p>
          <a:p>
            <a:r>
              <a:rPr lang="en-US" dirty="0"/>
              <a:t>Vacuum test – </a:t>
            </a:r>
            <a:r>
              <a:rPr lang="en-US" dirty="0">
                <a:solidFill>
                  <a:schemeClr val="accent5"/>
                </a:solidFill>
              </a:rPr>
              <a:t>Sept 21 – 28 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Setting up now</a:t>
            </a:r>
          </a:p>
          <a:p>
            <a:r>
              <a:rPr lang="en-US" dirty="0">
                <a:solidFill>
                  <a:schemeClr val="accent2"/>
                </a:solidFill>
              </a:rPr>
              <a:t>CRT steel to be installed – Sept 18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Fit Up Steel Framing </a:t>
            </a:r>
            <a:r>
              <a:rPr lang="en-US" dirty="0">
                <a:solidFill>
                  <a:schemeClr val="accent2"/>
                </a:solidFill>
              </a:rPr>
              <a:t>(3 days) Tue 9/18/18 Thu 9/20/18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Remove Steel Framing </a:t>
            </a:r>
            <a:r>
              <a:rPr lang="en-US" dirty="0">
                <a:solidFill>
                  <a:schemeClr val="accent2"/>
                </a:solidFill>
              </a:rPr>
              <a:t>(2 days) Fri 9/21/18 Mon 9/24/18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EC 01 Install </a:t>
            </a:r>
            <a:r>
              <a:rPr lang="en-US" dirty="0" err="1">
                <a:solidFill>
                  <a:schemeClr val="accent6"/>
                </a:solidFill>
              </a:rPr>
              <a:t>Cryo</a:t>
            </a:r>
            <a:r>
              <a:rPr lang="en-US" dirty="0">
                <a:solidFill>
                  <a:schemeClr val="accent6"/>
                </a:solidFill>
              </a:rPr>
              <a:t> Platform </a:t>
            </a:r>
            <a:r>
              <a:rPr lang="en-US" dirty="0">
                <a:solidFill>
                  <a:schemeClr val="accent2"/>
                </a:solidFill>
              </a:rPr>
              <a:t>(8 days) Thu 9/20/18 Mon 10/1/18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EC 01 Install </a:t>
            </a:r>
            <a:r>
              <a:rPr lang="en-US" dirty="0" err="1">
                <a:solidFill>
                  <a:schemeClr val="accent6"/>
                </a:solidFill>
              </a:rPr>
              <a:t>Cryo</a:t>
            </a:r>
            <a:r>
              <a:rPr lang="en-US" dirty="0">
                <a:solidFill>
                  <a:schemeClr val="accent6"/>
                </a:solidFill>
              </a:rPr>
              <a:t> Grating </a:t>
            </a:r>
            <a:r>
              <a:rPr lang="en-US" dirty="0">
                <a:solidFill>
                  <a:schemeClr val="accent2"/>
                </a:solidFill>
              </a:rPr>
              <a:t>(2 days) Wed 9/26/18 Thu 9/27/18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EC 04 Stair Installation </a:t>
            </a:r>
            <a:r>
              <a:rPr lang="en-US" dirty="0">
                <a:solidFill>
                  <a:schemeClr val="accent2"/>
                </a:solidFill>
              </a:rPr>
              <a:t>(2 days) Mon 9/24/18 Tue 9/25/18</a:t>
            </a:r>
          </a:p>
          <a:p>
            <a:r>
              <a:rPr lang="en-US" dirty="0">
                <a:solidFill>
                  <a:srgbClr val="FFC000"/>
                </a:solidFill>
              </a:rPr>
              <a:t>Terminating Strain gauge cables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Sean Johnson will get plan from </a:t>
            </a:r>
            <a:r>
              <a:rPr lang="en-US" dirty="0" err="1">
                <a:solidFill>
                  <a:srgbClr val="FFC000"/>
                </a:solidFill>
              </a:rPr>
              <a:t>Marzio</a:t>
            </a:r>
            <a:r>
              <a:rPr lang="en-US" dirty="0">
                <a:solidFill>
                  <a:srgbClr val="FFC000"/>
                </a:solidFill>
              </a:rPr>
              <a:t>/Olga </a:t>
            </a:r>
          </a:p>
          <a:p>
            <a:r>
              <a:rPr lang="en-US" dirty="0"/>
              <a:t>Install &amp; weld cold shield top panels &amp; return lines – </a:t>
            </a:r>
            <a:r>
              <a:rPr lang="en-US" dirty="0">
                <a:solidFill>
                  <a:schemeClr val="tx1"/>
                </a:solidFill>
              </a:rPr>
              <a:t>Oct 1-8</a:t>
            </a:r>
          </a:p>
          <a:p>
            <a:r>
              <a:rPr lang="en-US" dirty="0"/>
              <a:t>Pressure test of full cold shield loops – </a:t>
            </a:r>
            <a:r>
              <a:rPr lang="en-US" dirty="0">
                <a:solidFill>
                  <a:schemeClr val="tx1"/>
                </a:solidFill>
              </a:rPr>
              <a:t>Oct 9-12</a:t>
            </a:r>
          </a:p>
          <a:p>
            <a:r>
              <a:rPr lang="en-US" dirty="0">
                <a:solidFill>
                  <a:schemeClr val="accent6"/>
                </a:solidFill>
              </a:rPr>
              <a:t>Need a Low-dust area to work on HV flanges – 3 East bay?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90A32-8C80-4FE8-B3B1-87B3DAE982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21166CA-AB5F-40F1-ADC9-C839AD20EFD6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573CB-B1B2-45FA-8BA6-8B6D82558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Aria Soha | SBN-FD Installation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0F8CF-E95A-4AAC-B6D6-8CFCCAF9E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96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7B1A7-2C55-4CCF-904F-E1151040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1E853-4DFB-47AA-98A9-561A7A4B0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Shifting Detector Electrical power from East to West?</a:t>
            </a:r>
            <a:r>
              <a:rPr lang="en-US" dirty="0"/>
              <a:t>  </a:t>
            </a:r>
          </a:p>
          <a:p>
            <a:r>
              <a:rPr lang="en-US" dirty="0"/>
              <a:t>Install Warm Vessel Roof Pieces – Oct 15 (5 </a:t>
            </a:r>
            <a:r>
              <a:rPr lang="en-US" dirty="0" err="1"/>
              <a:t>wks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Cut adjustments to holes – Test on Friday </a:t>
            </a:r>
          </a:p>
          <a:p>
            <a:pPr lvl="1"/>
            <a:r>
              <a:rPr lang="en-US" dirty="0"/>
              <a:t>Weld Warm Vessel Roof  (Bold later) </a:t>
            </a:r>
          </a:p>
          <a:p>
            <a:pPr lvl="1"/>
            <a:r>
              <a:rPr lang="en-US" dirty="0"/>
              <a:t>Leak check Warm Vessel *</a:t>
            </a:r>
          </a:p>
          <a:p>
            <a:r>
              <a:rPr lang="en-US" dirty="0">
                <a:solidFill>
                  <a:srgbClr val="FFC000"/>
                </a:solidFill>
              </a:rPr>
              <a:t>American Thanksgiving Holiday Nov 22-25</a:t>
            </a:r>
          </a:p>
          <a:p>
            <a:r>
              <a:rPr lang="en-US" dirty="0">
                <a:solidFill>
                  <a:schemeClr val="accent4"/>
                </a:solidFill>
              </a:rPr>
              <a:t>Install side CRTs?</a:t>
            </a:r>
            <a:r>
              <a:rPr lang="en-US" dirty="0"/>
              <a:t> </a:t>
            </a:r>
          </a:p>
          <a:p>
            <a:r>
              <a:rPr lang="en-US" dirty="0"/>
              <a:t>Install grid decking – Dec 3-14</a:t>
            </a:r>
          </a:p>
          <a:p>
            <a:r>
              <a:rPr lang="en-US" dirty="0"/>
              <a:t>Install pipe stands, valve box stands – Dec 17-21 </a:t>
            </a:r>
          </a:p>
          <a:p>
            <a:r>
              <a:rPr lang="en-US" dirty="0"/>
              <a:t>Install Crosses – Dec 17</a:t>
            </a:r>
          </a:p>
          <a:p>
            <a:r>
              <a:rPr lang="en-US" dirty="0"/>
              <a:t>Install AC distribution on top of vessel </a:t>
            </a:r>
          </a:p>
          <a:p>
            <a:r>
              <a:rPr lang="en-US" b="1" dirty="0" err="1"/>
              <a:t>Demaco</a:t>
            </a:r>
            <a:r>
              <a:rPr lang="en-US" b="1" dirty="0"/>
              <a:t> – January 2019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47E4C-51E3-4DD4-93D1-8BFFF4E01D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7EDD03E-6223-4DAA-BC0E-27EA206328C5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A0D54-6EDB-45C7-AF38-27C4C0BDB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Aria Soha | SBN-FD Installation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4010B-8EDD-430D-9CA7-CDFE6F54D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8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58A5D-79F0-49B1-B27E-EA841EB6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Policy – Work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31520-7C3C-4C78-A4DE-A082443CB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groups may not be aware of each other’s plans</a:t>
            </a:r>
          </a:p>
          <a:p>
            <a:r>
              <a:rPr lang="en-US" dirty="0"/>
              <a:t>Implementing a policy based on CERN </a:t>
            </a:r>
          </a:p>
          <a:p>
            <a:r>
              <a:rPr lang="en-US" dirty="0"/>
              <a:t>Planning work makes everything more efficient and less stressful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A0728-E5B8-4B47-8A18-BD3DEEDF81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7EDD03E-6223-4DAA-BC0E-27EA206328C5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2741D-B75F-4FA0-AB24-E8F5B1270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Aria Soha | SBN-FD Installation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9BC2-563D-4AE2-AB0F-50E684CDE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434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EB392-8D94-4AF5-84DF-BC416A9A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E728F-B791-46C3-AC10-0349FE686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Write down </a:t>
            </a:r>
          </a:p>
          <a:p>
            <a:pPr lvl="1"/>
            <a:r>
              <a:rPr lang="en-US" dirty="0"/>
              <a:t>what you want to accomplish</a:t>
            </a:r>
          </a:p>
          <a:p>
            <a:pPr lvl="1"/>
            <a:r>
              <a:rPr lang="en-US" dirty="0"/>
              <a:t>the steps to accomplish it</a:t>
            </a:r>
          </a:p>
          <a:p>
            <a:pPr lvl="1"/>
            <a:r>
              <a:rPr lang="en-US" dirty="0"/>
              <a:t>The people (names and/or roles) needed to accomplish it</a:t>
            </a:r>
          </a:p>
          <a:p>
            <a:pPr lvl="1"/>
            <a:r>
              <a:rPr lang="en-US" dirty="0"/>
              <a:t>The equipment/tools/materials needed</a:t>
            </a:r>
          </a:p>
          <a:p>
            <a:pPr lvl="1"/>
            <a:r>
              <a:rPr lang="en-US" dirty="0"/>
              <a:t>Pre-conditions (what needs to be in place before you can do it)</a:t>
            </a:r>
          </a:p>
          <a:p>
            <a:pPr lvl="1"/>
            <a:r>
              <a:rPr lang="en-US" dirty="0"/>
              <a:t>Schedule constraints (Does it have to happen before something? Are there experts only available at certain times?)</a:t>
            </a:r>
          </a:p>
          <a:p>
            <a:pPr lvl="1"/>
            <a:r>
              <a:rPr lang="en-US" dirty="0"/>
              <a:t>Do you need Engineering documents?</a:t>
            </a:r>
          </a:p>
          <a:p>
            <a:pPr lvl="1"/>
            <a:r>
              <a:rPr lang="en-US" dirty="0"/>
              <a:t>Do you need a written Hazard Analysis</a:t>
            </a:r>
          </a:p>
          <a:p>
            <a:r>
              <a:rPr lang="en-US" dirty="0"/>
              <a:t>Submit a Work Request here: </a:t>
            </a:r>
            <a:r>
              <a:rPr lang="en-US" dirty="0">
                <a:hlinkClick r:id="rId2"/>
              </a:rPr>
              <a:t>https://goo.gl/forms/7qgOR6WtzXTAdc7W2</a:t>
            </a:r>
            <a:r>
              <a:rPr lang="en-US" dirty="0"/>
              <a:t> </a:t>
            </a:r>
          </a:p>
          <a:p>
            <a:r>
              <a:rPr lang="en-US" dirty="0"/>
              <a:t>Present your plan at a scheduled meeting</a:t>
            </a:r>
          </a:p>
          <a:p>
            <a:r>
              <a:rPr lang="en-US" dirty="0"/>
              <a:t>Revise your plan as needed </a:t>
            </a:r>
          </a:p>
          <a:p>
            <a:r>
              <a:rPr lang="en-US" dirty="0"/>
              <a:t>Get approval </a:t>
            </a:r>
          </a:p>
          <a:p>
            <a:r>
              <a:rPr lang="en-US" dirty="0"/>
              <a:t>Work is Scheduled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41A4A-CC67-43C3-9CE8-AEFB33F5CD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7EDD03E-6223-4DAA-BC0E-27EA206328C5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133AA-C63E-41B1-9453-65DDD29F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Aria Soha | SBN-FD Installation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E7EDB-F798-4690-A889-52A3E667B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4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984989-254D-4BFE-B14B-D61FBC3713C3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28600" y="1043694"/>
            <a:ext cx="4206240" cy="1265812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ICARUS Installation Coordinator</a:t>
            </a:r>
          </a:p>
          <a:p>
            <a:r>
              <a:rPr lang="en-US" dirty="0">
                <a:solidFill>
                  <a:schemeClr val="accent3"/>
                </a:solidFill>
              </a:rPr>
              <a:t>(Aria Soha)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0935A8-7B21-4602-9068-1B04B33D6403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687970" y="1043694"/>
            <a:ext cx="4206240" cy="1265812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ICARUS Technical Coordinator</a:t>
            </a:r>
          </a:p>
          <a:p>
            <a:r>
              <a:rPr lang="en-US" dirty="0">
                <a:solidFill>
                  <a:schemeClr val="accent3"/>
                </a:solidFill>
              </a:rPr>
              <a:t>(Claudio </a:t>
            </a:r>
            <a:r>
              <a:rPr lang="en-US" dirty="0" err="1">
                <a:solidFill>
                  <a:schemeClr val="accent3"/>
                </a:solidFill>
              </a:rPr>
              <a:t>Montanari</a:t>
            </a:r>
            <a:r>
              <a:rPr lang="en-US" dirty="0">
                <a:solidFill>
                  <a:schemeClr val="accent3"/>
                </a:solidFill>
              </a:rPr>
              <a:t>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5FE80AA-0454-4F18-AB0A-E6B15BFD71E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28600" y="2462212"/>
            <a:ext cx="4206240" cy="3568701"/>
          </a:xfrm>
        </p:spPr>
        <p:txBody>
          <a:bodyPr>
            <a:normAutofit/>
          </a:bodyPr>
          <a:lstStyle/>
          <a:p>
            <a:r>
              <a:rPr lang="en-US" sz="1800" dirty="0"/>
              <a:t>Environment, Safety &amp; Health – Angela Aparicio</a:t>
            </a:r>
          </a:p>
          <a:p>
            <a:r>
              <a:rPr lang="en-US" sz="1800" dirty="0"/>
              <a:t>Floor Manager – Kelly Hardin </a:t>
            </a:r>
          </a:p>
          <a:p>
            <a:r>
              <a:rPr lang="en-US" sz="1800" dirty="0"/>
              <a:t>Program Engineer – Barry Norris </a:t>
            </a:r>
          </a:p>
          <a:p>
            <a:r>
              <a:rPr lang="en-US" sz="1800" dirty="0"/>
              <a:t>Program Electrical Coordinator – Linda </a:t>
            </a:r>
            <a:r>
              <a:rPr lang="en-US" sz="1800" dirty="0" err="1"/>
              <a:t>Bagby</a:t>
            </a:r>
            <a:endParaRPr lang="en-US" sz="1800" dirty="0"/>
          </a:p>
          <a:p>
            <a:r>
              <a:rPr lang="en-US" sz="1800" dirty="0"/>
              <a:t>Infrastructure Technical Coordinator – Cat James</a:t>
            </a:r>
          </a:p>
          <a:p>
            <a:r>
              <a:rPr lang="en-US" sz="1800" dirty="0"/>
              <a:t>Program Coordinator – Peter Wilson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7A7E87A-D9AE-4A6A-ABFD-391FE1CEF6B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87970" y="2462212"/>
            <a:ext cx="4206240" cy="3568701"/>
          </a:xfrm>
        </p:spPr>
        <p:txBody>
          <a:bodyPr/>
          <a:lstStyle/>
          <a:p>
            <a:r>
              <a:rPr lang="en-US" sz="1800" dirty="0"/>
              <a:t>Deputy Technical Coordinator – Angela Fava</a:t>
            </a:r>
          </a:p>
          <a:p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13E8F-5DD1-4868-B7C9-15032F2351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7EDD03E-6223-4DAA-BC0E-27EA206328C5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26642-7A44-4756-90EA-6D7EC4D39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Aria Soha | SBN-FD Installation</a:t>
            </a:r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FE799-7431-4F00-AA2A-9FDE44A8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Plan Approval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76D2E-84E7-4926-89D3-CB2657EA3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ABEE25-2006-44AE-965E-BEDBE35EFB80}"/>
              </a:ext>
            </a:extLst>
          </p:cNvPr>
          <p:cNvSpPr txBox="1"/>
          <p:nvPr/>
        </p:nvSpPr>
        <p:spPr>
          <a:xfrm>
            <a:off x="582460" y="5423770"/>
            <a:ext cx="757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approved, Note will be made in </a:t>
            </a:r>
            <a:r>
              <a:rPr lang="en-US" dirty="0" err="1"/>
              <a:t>elog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0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BC303-5194-43AF-9A69-28D2C6B95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Job Plans: </a:t>
            </a:r>
            <a:r>
              <a:rPr lang="en-US" dirty="0">
                <a:solidFill>
                  <a:schemeClr val="accent3"/>
                </a:solidFill>
              </a:rPr>
              <a:t>Approved</a:t>
            </a:r>
            <a:r>
              <a:rPr lang="en-US" dirty="0"/>
              <a:t>, </a:t>
            </a:r>
            <a:r>
              <a:rPr lang="en-US" dirty="0">
                <a:solidFill>
                  <a:schemeClr val="accent5"/>
                </a:solidFill>
              </a:rPr>
              <a:t>Submitted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B2087-AB2F-4671-9C49-23970E6FC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7170: Installation of piping in SBNFD crawl space (Phase 2)</a:t>
            </a:r>
            <a:r>
              <a:rPr lang="en-US" dirty="0"/>
              <a:t> – </a:t>
            </a:r>
            <a:r>
              <a:rPr lang="en-US" dirty="0" err="1"/>
              <a:t>Geynisman</a:t>
            </a:r>
            <a:r>
              <a:rPr lang="en-US" dirty="0"/>
              <a:t> &amp; Tillman</a:t>
            </a:r>
          </a:p>
          <a:p>
            <a:r>
              <a:rPr lang="en-US" dirty="0">
                <a:solidFill>
                  <a:schemeClr val="accent3"/>
                </a:solidFill>
              </a:rPr>
              <a:t>7942: Welding Access ports shut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– </a:t>
            </a:r>
            <a:r>
              <a:rPr lang="en-US" dirty="0" err="1"/>
              <a:t>Geynisman</a:t>
            </a:r>
            <a:r>
              <a:rPr lang="en-US" dirty="0"/>
              <a:t>/Wilson </a:t>
            </a:r>
          </a:p>
          <a:p>
            <a:r>
              <a:rPr lang="en-US" dirty="0">
                <a:solidFill>
                  <a:schemeClr val="accent3"/>
                </a:solidFill>
              </a:rPr>
              <a:t>7918: Installation of Instrument Air Skid </a:t>
            </a:r>
            <a:r>
              <a:rPr lang="en-US" dirty="0"/>
              <a:t>– </a:t>
            </a:r>
            <a:r>
              <a:rPr lang="en-US" dirty="0" err="1"/>
              <a:t>Geynisman</a:t>
            </a:r>
            <a:endParaRPr lang="en-US" dirty="0"/>
          </a:p>
          <a:p>
            <a:pPr lvl="1"/>
            <a:r>
              <a:rPr lang="en-US" dirty="0"/>
              <a:t>Need electricians </a:t>
            </a:r>
          </a:p>
          <a:p>
            <a:r>
              <a:rPr lang="en-US" dirty="0">
                <a:solidFill>
                  <a:schemeClr val="accent3"/>
                </a:solidFill>
              </a:rPr>
              <a:t>8080: Installation of Guard Rails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– Cat James </a:t>
            </a:r>
          </a:p>
          <a:p>
            <a:pPr lvl="1"/>
            <a:r>
              <a:rPr lang="en-US" dirty="0"/>
              <a:t>Ordering stud gun &amp; part…. </a:t>
            </a:r>
          </a:p>
          <a:p>
            <a:r>
              <a:rPr lang="en-US" dirty="0">
                <a:solidFill>
                  <a:srgbClr val="00B0F0"/>
                </a:solidFill>
              </a:rPr>
              <a:t>8245: Installation of Cold shield phase 2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– </a:t>
            </a:r>
            <a:r>
              <a:rPr lang="en-US" dirty="0" err="1"/>
              <a:t>Montanari</a:t>
            </a:r>
            <a:r>
              <a:rPr lang="en-US" dirty="0"/>
              <a:t> &amp; Zuckerbrot</a:t>
            </a:r>
          </a:p>
          <a:p>
            <a:pPr lvl="1"/>
            <a:r>
              <a:rPr lang="en-US" dirty="0"/>
              <a:t>Need Drawings from Claudio</a:t>
            </a:r>
          </a:p>
          <a:p>
            <a:pPr lvl="1"/>
            <a:r>
              <a:rPr lang="en-US" dirty="0"/>
              <a:t>Need to understand support for supply lines after 90 bend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FEC65-AD7A-4468-8215-BA26B578AD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7EDD03E-6223-4DAA-BC0E-27EA206328C5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7474E-E941-40A5-9929-06252BC71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Aria Soha | SBN-FD Installation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1F9FE-FF17-4822-AD0A-31CB28DEF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8952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Partnerships_PPT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BNFD_Template" id="{1E3824D3-91EF-4B55-B928-F9206CB5CAA4}" vid="{C8379033-C38C-4537-908E-D23EC4752E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6493</TotalTime>
  <Words>804</Words>
  <Application>Microsoft Office PowerPoint</Application>
  <PresentationFormat>On-screen Show (4:3)</PresentationFormat>
  <Paragraphs>135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Geneva</vt:lpstr>
      <vt:lpstr>Helvetica</vt:lpstr>
      <vt:lpstr>FermilabPartnerships_PPT_090915</vt:lpstr>
      <vt:lpstr>PowerPoint Presentation</vt:lpstr>
      <vt:lpstr>Current Status</vt:lpstr>
      <vt:lpstr>Current Status</vt:lpstr>
      <vt:lpstr>Short-Term Schedule</vt:lpstr>
      <vt:lpstr>Long term schedule</vt:lpstr>
      <vt:lpstr>A New Policy – Work Planning</vt:lpstr>
      <vt:lpstr>How to plan</vt:lpstr>
      <vt:lpstr>Work Plan Approval</vt:lpstr>
      <vt:lpstr>Active Job Plans: Approved, Submitted, Planning</vt:lpstr>
      <vt:lpstr>To be Scheduled:</vt:lpstr>
      <vt:lpstr>Thank you for your attention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 Soha</dc:creator>
  <cp:lastModifiedBy>Aria Soha</cp:lastModifiedBy>
  <cp:revision>113</cp:revision>
  <cp:lastPrinted>2014-01-20T19:40:21Z</cp:lastPrinted>
  <dcterms:created xsi:type="dcterms:W3CDTF">2018-05-16T20:25:47Z</dcterms:created>
  <dcterms:modified xsi:type="dcterms:W3CDTF">2018-09-19T13:47:12Z</dcterms:modified>
</cp:coreProperties>
</file>