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</p:sldMasterIdLst>
  <p:notesMasterIdLst>
    <p:notesMasterId r:id="rId14"/>
  </p:notesMasterIdLst>
  <p:handoutMasterIdLst>
    <p:handoutMasterId r:id="rId15"/>
  </p:handoutMasterIdLst>
  <p:sldIdLst>
    <p:sldId id="820" r:id="rId2"/>
    <p:sldId id="1213" r:id="rId3"/>
    <p:sldId id="1272" r:id="rId4"/>
    <p:sldId id="1254" r:id="rId5"/>
    <p:sldId id="1256" r:id="rId6"/>
    <p:sldId id="1275" r:id="rId7"/>
    <p:sldId id="1276" r:id="rId8"/>
    <p:sldId id="1262" r:id="rId9"/>
    <p:sldId id="1273" r:id="rId10"/>
    <p:sldId id="1268" r:id="rId11"/>
    <p:sldId id="1274" r:id="rId12"/>
    <p:sldId id="125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00"/>
    <a:srgbClr val="FF6600"/>
    <a:srgbClr val="004479"/>
    <a:srgbClr val="00609C"/>
    <a:srgbClr val="007600"/>
    <a:srgbClr val="FF2841"/>
    <a:srgbClr val="D82042"/>
    <a:srgbClr val="0048AA"/>
    <a:srgbClr val="407AAA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85" autoAdjust="0"/>
    <p:restoredTop sz="94715" autoAdjust="0"/>
  </p:normalViewPr>
  <p:slideViewPr>
    <p:cSldViewPr>
      <p:cViewPr varScale="1">
        <p:scale>
          <a:sx n="97" d="100"/>
          <a:sy n="97" d="100"/>
        </p:scale>
        <p:origin x="8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lide foot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13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lide header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52999" y="152400"/>
            <a:ext cx="1903413" cy="304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18B65-4CBA-DB46-9D73-AD0C58E7BE22}" type="datetime1">
              <a:rPr lang="en-US" smtClean="0"/>
              <a:pPr/>
              <a:t>9/29/18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62000" y="8610601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24599" y="8685213"/>
            <a:ext cx="53181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64200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69693-4B73-3F4B-BE08-27CE2957F7EB}" type="datetime1">
              <a:rPr lang="en-US" smtClean="0"/>
              <a:pPr/>
              <a:t>9/29/18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0601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208" y="6699250"/>
            <a:ext cx="3883142" cy="158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215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711594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5497444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710816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5496666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75120"/>
            <a:ext cx="650122" cy="182880"/>
          </a:xfrm>
        </p:spPr>
        <p:txBody>
          <a:bodyPr/>
          <a:lstStyle/>
          <a:p>
            <a:r>
              <a:rPr lang="en-US" dirty="0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208" y="6699250"/>
            <a:ext cx="3883142" cy="158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38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618612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699592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75120"/>
            <a:ext cx="650122" cy="182880"/>
          </a:xfrm>
        </p:spPr>
        <p:txBody>
          <a:bodyPr/>
          <a:lstStyle/>
          <a:p>
            <a:r>
              <a:rPr lang="en-US" dirty="0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208" y="6699250"/>
            <a:ext cx="3883142" cy="158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706193"/>
            <a:ext cx="8434552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75120"/>
            <a:ext cx="650122" cy="182880"/>
          </a:xfrm>
        </p:spPr>
        <p:txBody>
          <a:bodyPr/>
          <a:lstStyle/>
          <a:p>
            <a:r>
              <a:rPr lang="en-US" dirty="0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208" y="6699250"/>
            <a:ext cx="3883142" cy="158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260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589851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5902307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75120"/>
            <a:ext cx="650122" cy="182880"/>
          </a:xfrm>
        </p:spPr>
        <p:txBody>
          <a:bodyPr/>
          <a:lstStyle/>
          <a:p>
            <a:r>
              <a:rPr lang="en-US" dirty="0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208" y="6699250"/>
            <a:ext cx="3883142" cy="158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94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606"/>
            <a:ext cx="8372901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75120"/>
            <a:ext cx="650122" cy="182880"/>
          </a:xfrm>
        </p:spPr>
        <p:txBody>
          <a:bodyPr/>
          <a:lstStyle/>
          <a:p>
            <a:r>
              <a:rPr lang="en-US" dirty="0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208" y="6699250"/>
            <a:ext cx="4642592" cy="158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320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469900" y="6247222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>
                <a:solidFill>
                  <a:srgbClr val="47484A">
                    <a:lumMod val="50000"/>
                  </a:srgbClr>
                </a:solidFill>
                <a:latin typeface="Arial"/>
              </a:rPr>
              <a:t>www.anl.gov</a:t>
            </a:r>
          </a:p>
        </p:txBody>
      </p:sp>
      <p:pic>
        <p:nvPicPr>
          <p:cNvPr id="8" name="Picture 7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</p:spTree>
    <p:extLst>
      <p:ext uri="{BB962C8B-B14F-4D97-AF65-F5344CB8AC3E}">
        <p14:creationId xmlns:p14="http://schemas.microsoft.com/office/powerpoint/2010/main" val="313324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9144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372901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</p:spTree>
    <p:extLst>
      <p:ext uri="{BB962C8B-B14F-4D97-AF65-F5344CB8AC3E}">
        <p14:creationId xmlns:p14="http://schemas.microsoft.com/office/powerpoint/2010/main" val="27133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21" y="627296"/>
            <a:ext cx="1859645" cy="669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</p:spTree>
    <p:extLst>
      <p:ext uri="{BB962C8B-B14F-4D97-AF65-F5344CB8AC3E}">
        <p14:creationId xmlns:p14="http://schemas.microsoft.com/office/powerpoint/2010/main" val="304470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7020"/>
            <a:ext cx="9144000" cy="6011938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9144000" cy="6011938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2"/>
            <a:ext cx="5851526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174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79" y="167614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899574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726366"/>
            <a:ext cx="8452904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4589246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899573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66274"/>
            <a:ext cx="8484914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265350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995"/>
            <a:ext cx="8372901" cy="4422776"/>
          </a:xfrm>
        </p:spPr>
        <p:txBody>
          <a:bodyPr/>
          <a:lstStyle>
            <a:lvl1pPr marL="265176" indent="-265176">
              <a:defRPr baseline="0"/>
            </a:lvl1pPr>
            <a:lvl2pPr>
              <a:spcBef>
                <a:spcPts val="300"/>
              </a:spcBef>
              <a:defRPr/>
            </a:lvl2pPr>
            <a:lvl3pPr>
              <a:spcBef>
                <a:spcPts val="300"/>
              </a:spcBef>
              <a:defRPr/>
            </a:lvl3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75120"/>
            <a:ext cx="650122" cy="182880"/>
          </a:xfrm>
        </p:spPr>
        <p:txBody>
          <a:bodyPr/>
          <a:lstStyle/>
          <a:p>
            <a:r>
              <a:rPr lang="en-US" dirty="0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208" y="6675120"/>
            <a:ext cx="4337792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9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320210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59068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681606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116710"/>
            <a:ext cx="6776128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229593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1605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Arial"/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Use the crop tool to position the image within the shape.  </a:t>
            </a:r>
          </a:p>
          <a:p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18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9144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5042974"/>
            <a:ext cx="832104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Arial"/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Use the crop tool to position the image within the shape.  </a:t>
            </a:r>
          </a:p>
          <a:p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3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-1"/>
            <a:ext cx="8925873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Arial"/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Use the crop tool to position the image within the shape.  </a:t>
            </a:r>
          </a:p>
          <a:p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30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Arial"/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Use the crop tool to position the image within the shape.  </a:t>
            </a:r>
          </a:p>
          <a:p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77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Arial"/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Use the crop tool to position the image within the shape.  </a:t>
            </a:r>
          </a:p>
          <a:p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191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6858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Arial"/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Use the crop tool to position the image within the shape.  </a:t>
            </a:r>
          </a:p>
          <a:p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71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899574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726366"/>
            <a:ext cx="8452904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4589246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899573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Arial"/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Use the crop tool to position the image within the shape.  </a:t>
            </a:r>
          </a:p>
          <a:p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9" name="Picture 48" descr="ANL_new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838" y="271629"/>
            <a:ext cx="1371600" cy="36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50"/>
            <a:ext cx="8372901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445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47484A"/>
              </a:solidFill>
              <a:latin typeface="Arial"/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75120"/>
            <a:ext cx="650122" cy="182880"/>
          </a:xfrm>
        </p:spPr>
        <p:txBody>
          <a:bodyPr/>
          <a:lstStyle/>
          <a:p>
            <a:r>
              <a:rPr lang="en-US" dirty="0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208" y="6699250"/>
            <a:ext cx="4337792" cy="158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370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75120"/>
            <a:ext cx="650122" cy="182880"/>
          </a:xfrm>
        </p:spPr>
        <p:txBody>
          <a:bodyPr/>
          <a:lstStyle/>
          <a:p>
            <a:r>
              <a:rPr lang="en-US" dirty="0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208" y="6699250"/>
            <a:ext cx="4466380" cy="158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556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75120"/>
            <a:ext cx="650122" cy="182880"/>
          </a:xfrm>
        </p:spPr>
        <p:txBody>
          <a:bodyPr/>
          <a:lstStyle/>
          <a:p>
            <a:r>
              <a:rPr lang="en-US" dirty="0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207" y="6699250"/>
            <a:ext cx="4480667" cy="158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21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699995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79" y="4080588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4066957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lide Number Placeholder 4"/>
          <p:cNvSpPr txBox="1">
            <a:spLocks/>
          </p:cNvSpPr>
          <p:nvPr userDrawn="1"/>
        </p:nvSpPr>
        <p:spPr>
          <a:xfrm>
            <a:off x="8382000" y="6675120"/>
            <a:ext cx="650122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208" y="6699250"/>
            <a:ext cx="4490192" cy="158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262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731527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720414"/>
            <a:ext cx="202374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4" y="3290408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3304768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3" y="4872981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4856121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75120"/>
            <a:ext cx="650122" cy="182880"/>
          </a:xfrm>
        </p:spPr>
        <p:txBody>
          <a:bodyPr/>
          <a:lstStyle/>
          <a:p>
            <a:r>
              <a:rPr lang="en-US" dirty="0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208" y="6699250"/>
            <a:ext cx="4337792" cy="158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11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998349"/>
            <a:ext cx="41148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3998349"/>
            <a:ext cx="4097585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75120"/>
            <a:ext cx="650122" cy="182880"/>
          </a:xfrm>
        </p:spPr>
        <p:txBody>
          <a:bodyPr/>
          <a:lstStyle/>
          <a:p>
            <a:r>
              <a:rPr lang="en-US" dirty="0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208" y="6699250"/>
            <a:ext cx="3883142" cy="158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262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5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89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75120"/>
            <a:ext cx="650122" cy="182880"/>
          </a:xfrm>
        </p:spPr>
        <p:txBody>
          <a:bodyPr/>
          <a:lstStyle/>
          <a:p>
            <a:r>
              <a:rPr lang="en-US" dirty="0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208" y="6699250"/>
            <a:ext cx="3883142" cy="158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14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0" y="6436886"/>
            <a:ext cx="769422" cy="277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9995"/>
            <a:ext cx="8372901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4922" y="6675120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r">
              <a:defRPr sz="8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  <a:latin typeface="Arial"/>
              </a:rPr>
              <a:t>Slide 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endParaRPr lang="en-US" sz="100">
              <a:solidFill>
                <a:srgbClr val="7AB800"/>
              </a:solidFill>
              <a:latin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208" y="6699250"/>
            <a:ext cx="3883142" cy="158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16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6" r:id="rId17"/>
    <p:sldLayoutId id="2147483837" r:id="rId18"/>
    <p:sldLayoutId id="2147483838" r:id="rId19"/>
    <p:sldLayoutId id="2147483839" r:id="rId20"/>
    <p:sldLayoutId id="2147483840" r:id="rId21"/>
    <p:sldLayoutId id="2147483841" r:id="rId22"/>
    <p:sldLayoutId id="2147483842" r:id="rId23"/>
    <p:sldLayoutId id="2147483843" r:id="rId24"/>
    <p:sldLayoutId id="2147483844" r:id="rId25"/>
    <p:sldLayoutId id="2147483845" r:id="rId2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opscience.iop.org/article/10.1088/1748-0221/13/07/P07007/meta" TargetMode="External"/><Relationship Id="rId4" Type="http://schemas.openxmlformats.org/officeDocument/2006/relationships/hyperlink" Target="http://iopscience.iop.org/article/10.1088/1748-0221/12/08/P08003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" y="1689100"/>
            <a:ext cx="5523330" cy="2706624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2400" dirty="0"/>
              <a:t>Summary </a:t>
            </a:r>
            <a:br>
              <a:rPr lang="en-US" sz="2400" dirty="0"/>
            </a:br>
            <a:r>
              <a:rPr lang="en-US" sz="2400" dirty="0"/>
              <a:t>Argonne workshop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14 August 2018 </a:t>
            </a:r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2"/>
          </p:nvPr>
        </p:nvSpPr>
        <p:spPr>
          <a:solidFill>
            <a:srgbClr val="003768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469900" y="4582947"/>
            <a:ext cx="3721100" cy="393700"/>
          </a:xfrm>
        </p:spPr>
        <p:txBody>
          <a:bodyPr>
            <a:normAutofit/>
          </a:bodyPr>
          <a:lstStyle/>
          <a:p>
            <a:r>
              <a:rPr lang="en-US" sz="1800" cap="none" dirty="0"/>
              <a:t>Marcel </a:t>
            </a:r>
            <a:r>
              <a:rPr lang="en-US" sz="1800" cap="none" dirty="0" err="1"/>
              <a:t>Demarteau</a:t>
            </a:r>
            <a:r>
              <a:rPr lang="en-US" sz="1800" cap="none" dirty="0"/>
              <a:t> &amp; Dave Nygren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469900" y="5029200"/>
            <a:ext cx="3721100" cy="914400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r>
              <a:rPr lang="en-US" sz="1600" dirty="0"/>
              <a:t>University of Texas at Arlington </a:t>
            </a:r>
            <a:br>
              <a:rPr lang="en-US" sz="1600" dirty="0"/>
            </a:br>
            <a:r>
              <a:rPr lang="en-US" sz="1600" dirty="0"/>
              <a:t>Argonne High Energy Physics Division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0"/>
            <a:r>
              <a:rPr lang="en-US" dirty="0"/>
              <a:t>September 29, 2018 </a:t>
            </a:r>
            <a:br>
              <a:rPr lang="en-US" dirty="0"/>
            </a:br>
            <a:r>
              <a:rPr lang="en-US" dirty="0" err="1"/>
              <a:t>Fermilab</a:t>
            </a:r>
            <a:r>
              <a:rPr lang="en-US" dirty="0"/>
              <a:t>, Batavia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736E1B-A8CA-7A42-BAA5-77DDF882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055" y="1687751"/>
            <a:ext cx="3617945" cy="27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2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304"/>
            <a:ext cx="8372901" cy="448742"/>
          </a:xfrm>
        </p:spPr>
        <p:txBody>
          <a:bodyPr/>
          <a:lstStyle/>
          <a:p>
            <a:r>
              <a:rPr lang="en-US" dirty="0"/>
              <a:t>Photodetection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4778" y="810244"/>
            <a:ext cx="7049022" cy="380208"/>
          </a:xfrm>
        </p:spPr>
        <p:txBody>
          <a:bodyPr/>
          <a:lstStyle/>
          <a:p>
            <a:r>
              <a:rPr lang="en-US" dirty="0"/>
              <a:t>A Non-trivial Issue (Vishnu)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10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681320-1AEA-A64C-8F04-053443F5D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8424"/>
            <a:ext cx="8372901" cy="4422776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Light yield for </a:t>
            </a:r>
            <a:r>
              <a:rPr lang="en-US" dirty="0" err="1">
                <a:solidFill>
                  <a:srgbClr val="000000"/>
                </a:solidFill>
              </a:rPr>
              <a:t>Arapuca</a:t>
            </a:r>
            <a:r>
              <a:rPr lang="en-US" dirty="0">
                <a:solidFill>
                  <a:srgbClr val="000000"/>
                </a:solidFill>
              </a:rPr>
              <a:t> like design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6C08FA-65DA-1243-96E9-C4A671E1D4AB}"/>
              </a:ext>
            </a:extLst>
          </p:cNvPr>
          <p:cNvSpPr txBox="1"/>
          <p:nvPr/>
        </p:nvSpPr>
        <p:spPr>
          <a:xfrm>
            <a:off x="4379899" y="4548352"/>
            <a:ext cx="42811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Simulated dark matter density in a large cluster of galaxies, using ALCF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238827-CA80-B04D-8E61-6C87BB9C9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5" b="3213"/>
          <a:stretch/>
        </p:blipFill>
        <p:spPr>
          <a:xfrm>
            <a:off x="498450" y="1809666"/>
            <a:ext cx="8107747" cy="459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D74640-8548-6646-8D3B-6C393800A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20785" r="46902" b="21663"/>
          <a:stretch/>
        </p:blipFill>
        <p:spPr>
          <a:xfrm>
            <a:off x="6414052" y="1832043"/>
            <a:ext cx="2729947" cy="2435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304"/>
            <a:ext cx="8372901" cy="448742"/>
          </a:xfrm>
        </p:spPr>
        <p:txBody>
          <a:bodyPr/>
          <a:lstStyle/>
          <a:p>
            <a:r>
              <a:rPr lang="en-US" dirty="0"/>
              <a:t>Photodetection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4778" y="810244"/>
            <a:ext cx="7049022" cy="380208"/>
          </a:xfrm>
        </p:spPr>
        <p:txBody>
          <a:bodyPr/>
          <a:lstStyle/>
          <a:p>
            <a:r>
              <a:rPr lang="en-US" dirty="0"/>
              <a:t>A Non-trivial Issue (Vishnu)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11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681320-1AEA-A64C-8F04-053443F5D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372901" cy="4422776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SiPM</a:t>
            </a:r>
            <a:r>
              <a:rPr lang="en-US" dirty="0">
                <a:solidFill>
                  <a:srgbClr val="000000"/>
                </a:solidFill>
              </a:rPr>
              <a:t> possibilities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Xe</a:t>
            </a:r>
            <a:r>
              <a:rPr lang="en-US" dirty="0">
                <a:solidFill>
                  <a:srgbClr val="000000"/>
                </a:solidFill>
              </a:rPr>
              <a:t> doping, amorphous Se, …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6C08FA-65DA-1243-96E9-C4A671E1D4AB}"/>
              </a:ext>
            </a:extLst>
          </p:cNvPr>
          <p:cNvSpPr txBox="1"/>
          <p:nvPr/>
        </p:nvSpPr>
        <p:spPr>
          <a:xfrm>
            <a:off x="4379899" y="4548352"/>
            <a:ext cx="42811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Simulated dark matter density in a large cluster of galaxies, using ALCF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E3A96B-B471-B540-9AD9-AD3ED7F0E9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21111" r="4425" b="7777"/>
          <a:stretch/>
        </p:blipFill>
        <p:spPr>
          <a:xfrm>
            <a:off x="304800" y="1535503"/>
            <a:ext cx="6109252" cy="356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0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304"/>
            <a:ext cx="8372901" cy="448742"/>
          </a:xfrm>
        </p:spPr>
        <p:txBody>
          <a:bodyPr/>
          <a:lstStyle/>
          <a:p>
            <a:r>
              <a:rPr lang="en-US" dirty="0"/>
              <a:t>conclusion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4778" y="810244"/>
            <a:ext cx="7049022" cy="380208"/>
          </a:xfrm>
        </p:spPr>
        <p:txBody>
          <a:bodyPr/>
          <a:lstStyle/>
          <a:p>
            <a:r>
              <a:rPr lang="en-US" dirty="0"/>
              <a:t>A Theory Program Poised for the Next Decade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12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1224FA-4F96-494E-A869-DC206F1A3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574921" cy="4876800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We carry a responsibility as a community to optimize the DUNE detector for discovery</a:t>
            </a:r>
          </a:p>
          <a:p>
            <a:r>
              <a:rPr lang="en-US" sz="2400" dirty="0">
                <a:solidFill>
                  <a:srgbClr val="000000"/>
                </a:solidFill>
              </a:rPr>
              <a:t>All current </a:t>
            </a:r>
            <a:r>
              <a:rPr lang="en-US" sz="2400" dirty="0" err="1">
                <a:solidFill>
                  <a:srgbClr val="000000"/>
                </a:solidFill>
              </a:rPr>
              <a:t>LAr</a:t>
            </a:r>
            <a:r>
              <a:rPr lang="en-US" sz="2400" dirty="0">
                <a:solidFill>
                  <a:srgbClr val="000000"/>
                </a:solidFill>
              </a:rPr>
              <a:t> projects are very informative and form the foundation for our current efforts looking into advanced technologies that may offer unanticipated advantages 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There is a lot of common ground between the pixelated readout efforts for both the Near and Far detector</a:t>
            </a:r>
          </a:p>
          <a:p>
            <a:r>
              <a:rPr lang="en-US" sz="2400" dirty="0">
                <a:solidFill>
                  <a:srgbClr val="000000"/>
                </a:solidFill>
              </a:rPr>
              <a:t>One of our goals today is to continue on the path set by the Argonne workshop to develop a coherent plan that advances pixelated readout for </a:t>
            </a:r>
            <a:r>
              <a:rPr lang="en-US" sz="2400" dirty="0" err="1">
                <a:solidFill>
                  <a:srgbClr val="000000"/>
                </a:solidFill>
              </a:rPr>
              <a:t>LAr</a:t>
            </a:r>
            <a:r>
              <a:rPr lang="en-US" sz="2400" dirty="0">
                <a:solidFill>
                  <a:srgbClr val="000000"/>
                </a:solidFill>
              </a:rPr>
              <a:t> as a </a:t>
            </a:r>
            <a:r>
              <a:rPr lang="en-US" sz="2400">
                <a:solidFill>
                  <a:srgbClr val="000000"/>
                </a:solidFill>
              </a:rPr>
              <a:t>pathway for </a:t>
            </a:r>
            <a:r>
              <a:rPr lang="en-US" sz="2400" dirty="0">
                <a:solidFill>
                  <a:srgbClr val="000000"/>
                </a:solidFill>
              </a:rPr>
              <a:t>maximum sensitivity to new physics at the threshold </a:t>
            </a:r>
            <a:r>
              <a:rPr lang="en-US" sz="2400">
                <a:solidFill>
                  <a:srgbClr val="000000"/>
                </a:solidFill>
              </a:rPr>
              <a:t>of detection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932D0D-4B57-D744-BCA1-CF97F10DE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574922" cy="4999514"/>
          </a:xfrm>
        </p:spPr>
        <p:txBody>
          <a:bodyPr/>
          <a:lstStyle/>
          <a:p>
            <a:r>
              <a:rPr lang="en-US" dirty="0"/>
              <a:t>LBNF/DUNE is the flagship program for the US with a significant capital investment that promises to make definitive measurements in the neutrino sector</a:t>
            </a:r>
          </a:p>
          <a:p>
            <a:r>
              <a:rPr lang="en-US" dirty="0"/>
              <a:t>Dave and I asked ourselves the question: </a:t>
            </a:r>
            <a:br>
              <a:rPr lang="en-US" dirty="0"/>
            </a:br>
            <a:r>
              <a:rPr lang="en-US" dirty="0"/>
              <a:t>	</a:t>
            </a:r>
            <a:r>
              <a:rPr lang="en-US" i="1" dirty="0">
                <a:solidFill>
                  <a:srgbClr val="FF6600"/>
                </a:solidFill>
              </a:rPr>
              <a:t>Is the current technology optimized for DUNE to be a discovery machine, given 	that much is likely to be known in the neutrino sector when DUNE starts to take 	data?</a:t>
            </a:r>
            <a:r>
              <a:rPr lang="en-US" i="1" dirty="0"/>
              <a:t> </a:t>
            </a:r>
          </a:p>
          <a:p>
            <a:r>
              <a:rPr lang="en-US" dirty="0"/>
              <a:t>We answered, for ourselves, that question in the negative.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304"/>
            <a:ext cx="8372901" cy="448742"/>
          </a:xfrm>
        </p:spPr>
        <p:txBody>
          <a:bodyPr/>
          <a:lstStyle/>
          <a:p>
            <a:r>
              <a:rPr lang="en-US" dirty="0"/>
              <a:t>Background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4778" y="810244"/>
            <a:ext cx="7049022" cy="380208"/>
          </a:xfrm>
        </p:spPr>
        <p:txBody>
          <a:bodyPr/>
          <a:lstStyle/>
          <a:p>
            <a:r>
              <a:rPr lang="en-US" dirty="0"/>
              <a:t>A Brief Historical Perspective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2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61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932D0D-4B57-D744-BCA1-CF97F10DE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574922" cy="4999514"/>
          </a:xfrm>
        </p:spPr>
        <p:txBody>
          <a:bodyPr/>
          <a:lstStyle/>
          <a:p>
            <a:r>
              <a:rPr lang="en-US" dirty="0"/>
              <a:t>LBNF/DUNE is the flagship program for the US with a significant capital investment that promises to make definitive measurements in the neutrino sector</a:t>
            </a:r>
          </a:p>
          <a:p>
            <a:r>
              <a:rPr lang="en-US" dirty="0"/>
              <a:t>Dave and I asked ourselves the question: </a:t>
            </a:r>
            <a:br>
              <a:rPr lang="en-US" dirty="0"/>
            </a:br>
            <a:r>
              <a:rPr lang="en-US" dirty="0"/>
              <a:t>	</a:t>
            </a:r>
            <a:r>
              <a:rPr lang="en-US" i="1" dirty="0">
                <a:solidFill>
                  <a:srgbClr val="FF6600"/>
                </a:solidFill>
              </a:rPr>
              <a:t>Is the current technology optimized for DUNE to be a discovery machine, given 	that much is likely to be known in the neutrino sector when DUNE starts to take 	data?</a:t>
            </a:r>
            <a:r>
              <a:rPr lang="en-US" i="1" dirty="0"/>
              <a:t> </a:t>
            </a:r>
          </a:p>
          <a:p>
            <a:r>
              <a:rPr lang="en-US" dirty="0"/>
              <a:t>We answered, for ourselves, that question in the negative. </a:t>
            </a:r>
          </a:p>
          <a:p>
            <a:endParaRPr lang="en-US" dirty="0"/>
          </a:p>
          <a:p>
            <a:r>
              <a:rPr lang="en-US" dirty="0"/>
              <a:t>Enter CPAD meeting at Caltech </a:t>
            </a:r>
            <a:br>
              <a:rPr lang="en-US" dirty="0"/>
            </a:br>
            <a:r>
              <a:rPr lang="en-US" dirty="0"/>
              <a:t>on October 13, 2017: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“Must think out of the box! (perhaps </a:t>
            </a:r>
            <a:br>
              <a:rPr lang="en-US" dirty="0"/>
            </a:br>
            <a:r>
              <a:rPr lang="en-US" dirty="0"/>
              <a:t>over the cliff … )”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Proof of Concept in </a:t>
            </a:r>
            <a:r>
              <a:rPr lang="en-US" dirty="0" err="1"/>
              <a:t>IceCube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Clocks ±2 ns </a:t>
            </a:r>
            <a:r>
              <a:rPr lang="en-US" dirty="0" err="1"/>
              <a:t>rms</a:t>
            </a:r>
            <a:r>
              <a:rPr lang="en-US" dirty="0"/>
              <a:t> within 1 km</a:t>
            </a:r>
            <a:r>
              <a:rPr lang="en-US" baseline="30000" dirty="0"/>
              <a:t>3</a:t>
            </a:r>
            <a:r>
              <a:rPr lang="en-US" dirty="0"/>
              <a:t> of ice,</a:t>
            </a:r>
            <a:br>
              <a:rPr lang="en-US" dirty="0"/>
            </a:br>
            <a:r>
              <a:rPr lang="en-US" dirty="0"/>
              <a:t>with oscillator precision ~1 x 10</a:t>
            </a:r>
            <a:r>
              <a:rPr lang="en-US" baseline="30000" dirty="0"/>
              <a:t>–10</a:t>
            </a:r>
            <a:r>
              <a:rPr lang="en-US" dirty="0"/>
              <a:t>/s </a:t>
            </a:r>
          </a:p>
          <a:p>
            <a:r>
              <a:rPr lang="en-US" dirty="0"/>
              <a:t>Decided to have a small ‘brain-storming’ workshop ….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34E644E-3D02-6243-B0FF-B1AC3394B9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16666" r="10606" b="24510"/>
          <a:stretch/>
        </p:blipFill>
        <p:spPr>
          <a:xfrm>
            <a:off x="4572000" y="3505200"/>
            <a:ext cx="4490720" cy="259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304"/>
            <a:ext cx="8372901" cy="448742"/>
          </a:xfrm>
        </p:spPr>
        <p:txBody>
          <a:bodyPr/>
          <a:lstStyle/>
          <a:p>
            <a:r>
              <a:rPr lang="en-US" dirty="0"/>
              <a:t>Background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4778" y="810244"/>
            <a:ext cx="7049022" cy="380208"/>
          </a:xfrm>
        </p:spPr>
        <p:txBody>
          <a:bodyPr/>
          <a:lstStyle/>
          <a:p>
            <a:r>
              <a:rPr lang="en-US" dirty="0"/>
              <a:t>A Brief Historical Perspective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3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6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304"/>
            <a:ext cx="8372901" cy="448742"/>
          </a:xfrm>
        </p:spPr>
        <p:txBody>
          <a:bodyPr/>
          <a:lstStyle/>
          <a:p>
            <a:r>
              <a:rPr lang="en-US" dirty="0"/>
              <a:t>Workshop agenda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4778" y="810244"/>
            <a:ext cx="7049022" cy="380208"/>
          </a:xfrm>
        </p:spPr>
        <p:txBody>
          <a:bodyPr/>
          <a:lstStyle/>
          <a:p>
            <a:r>
              <a:rPr lang="en-US" dirty="0"/>
              <a:t>Aspirations of the Workshop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4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1224FA-4F96-494E-A869-DC206F1A3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574921" cy="4876800"/>
          </a:xfrm>
        </p:spPr>
        <p:txBody>
          <a:bodyPr/>
          <a:lstStyle/>
          <a:p>
            <a:r>
              <a:rPr lang="en-US" dirty="0"/>
              <a:t>What are the current performance metrics ? </a:t>
            </a:r>
          </a:p>
          <a:p>
            <a:pPr lvl="1"/>
            <a:r>
              <a:rPr lang="en-US" dirty="0"/>
              <a:t>single-phase, dual-phase, … </a:t>
            </a:r>
          </a:p>
          <a:p>
            <a:r>
              <a:rPr lang="en-US" dirty="0"/>
              <a:t>What are the limitations and challenges of the current technologies ? </a:t>
            </a:r>
          </a:p>
          <a:p>
            <a:r>
              <a:rPr lang="en-US" dirty="0"/>
              <a:t>What is needed to know whether pixelization is beneficial for FD optimization ?</a:t>
            </a:r>
          </a:p>
          <a:p>
            <a:r>
              <a:rPr lang="en-US" dirty="0"/>
              <a:t>Is it conceivable that FD </a:t>
            </a:r>
            <a:r>
              <a:rPr lang="en-US" dirty="0" err="1"/>
              <a:t>pixelization</a:t>
            </a:r>
            <a:r>
              <a:rPr lang="en-US" dirty="0"/>
              <a:t> is both technically possible and affordable?</a:t>
            </a:r>
          </a:p>
          <a:p>
            <a:r>
              <a:rPr lang="en-US" dirty="0"/>
              <a:t>What is the status and promise of current approaches to pixelization of </a:t>
            </a:r>
            <a:r>
              <a:rPr lang="en-US" dirty="0" err="1"/>
              <a:t>LAr</a:t>
            </a:r>
            <a:r>
              <a:rPr lang="en-US" dirty="0"/>
              <a:t> TPCs?</a:t>
            </a:r>
          </a:p>
          <a:p>
            <a:r>
              <a:rPr lang="en-US" dirty="0"/>
              <a:t>What is the sense of overall feasibility including schedule and demonstrators?</a:t>
            </a:r>
          </a:p>
          <a:p>
            <a:r>
              <a:rPr lang="en-US" dirty="0"/>
              <a:t>What actions should / should not be undertaken to understand opportunity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FB0E39-B363-D94A-B1DF-450106F0B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82"/>
          <a:stretch/>
        </p:blipFill>
        <p:spPr>
          <a:xfrm>
            <a:off x="228600" y="4467052"/>
            <a:ext cx="5024155" cy="23147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BAA7CA-1421-4243-BDCD-6318F06B6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09"/>
          <a:stretch/>
        </p:blipFill>
        <p:spPr>
          <a:xfrm>
            <a:off x="4119845" y="4479234"/>
            <a:ext cx="5024155" cy="237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3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304"/>
            <a:ext cx="8372901" cy="448742"/>
          </a:xfrm>
        </p:spPr>
        <p:txBody>
          <a:bodyPr/>
          <a:lstStyle/>
          <a:p>
            <a:r>
              <a:rPr lang="en-US" dirty="0"/>
              <a:t>metrics…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4778" y="810244"/>
            <a:ext cx="7049022" cy="380208"/>
          </a:xfrm>
        </p:spPr>
        <p:txBody>
          <a:bodyPr/>
          <a:lstStyle/>
          <a:p>
            <a:r>
              <a:rPr lang="en-US" dirty="0"/>
              <a:t>Defining The Metric for Pixel Readout (Jonathan)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5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1224FA-4F96-494E-A869-DC206F1A3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574921" cy="4876800"/>
          </a:xfrm>
        </p:spPr>
        <p:txBody>
          <a:bodyPr/>
          <a:lstStyle/>
          <a:p>
            <a:r>
              <a:rPr lang="en-US" dirty="0"/>
              <a:t>For the Far Detector, to be able to move forward, the metric that demonstrates the scientific advantages of pixelated readout will have to be demonstrated quantitatively.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other quantitative measures can we define for discovery science? 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A54CCF-884E-8242-82EA-B155AD173DB3}"/>
              </a:ext>
            </a:extLst>
          </p:cNvPr>
          <p:cNvSpPr txBox="1"/>
          <p:nvPr/>
        </p:nvSpPr>
        <p:spPr>
          <a:xfrm>
            <a:off x="7818680" y="762000"/>
            <a:ext cx="1338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5-7 April 2017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DEA97-CFB3-3F48-A1FB-3F6827A5F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" t="41064" r="8736"/>
          <a:stretch/>
        </p:blipFill>
        <p:spPr>
          <a:xfrm>
            <a:off x="762000" y="2057400"/>
            <a:ext cx="7696200" cy="387519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DDBC22A-D837-8B4E-8827-7EE72A5075AF}"/>
              </a:ext>
            </a:extLst>
          </p:cNvPr>
          <p:cNvCxnSpPr/>
          <p:nvPr/>
        </p:nvCxnSpPr>
        <p:spPr>
          <a:xfrm>
            <a:off x="6400800" y="3810000"/>
            <a:ext cx="106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19C849-833A-E140-B6A3-DED77C12E5D5}"/>
              </a:ext>
            </a:extLst>
          </p:cNvPr>
          <p:cNvSpPr txBox="1"/>
          <p:nvPr/>
        </p:nvSpPr>
        <p:spPr>
          <a:xfrm>
            <a:off x="6400800" y="30480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 years !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C02E1BE-08D5-5F43-A1AB-40A4EFEA18BE}"/>
              </a:ext>
            </a:extLst>
          </p:cNvPr>
          <p:cNvCxnSpPr>
            <a:stCxn id="20" idx="1"/>
          </p:cNvCxnSpPr>
          <p:nvPr/>
        </p:nvCxnSpPr>
        <p:spPr>
          <a:xfrm>
            <a:off x="6400800" y="3232666"/>
            <a:ext cx="0" cy="5011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4A9DA48-87C6-7645-A981-C302D2282AD6}"/>
              </a:ext>
            </a:extLst>
          </p:cNvPr>
          <p:cNvCxnSpPr/>
          <p:nvPr/>
        </p:nvCxnSpPr>
        <p:spPr>
          <a:xfrm>
            <a:off x="7467600" y="3232150"/>
            <a:ext cx="0" cy="5011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5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9AF2B-F048-EB46-AAC9-7C898A9C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Signal Processing in </a:t>
            </a:r>
            <a:r>
              <a:rPr lang="en-US" dirty="0" err="1"/>
              <a:t>MicroBooNE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1FA49-8B96-774C-85DF-4827E48DEA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Algorithmic Enhancement of Track Reconstruction (Xin)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0636B-9158-8C4F-85D9-5B7914EFAF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6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178AB-7339-854B-AE95-73FF038A1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CE1EA-6C4E-DB49-B440-A6102F763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55" y="1699913"/>
            <a:ext cx="7432105" cy="4200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C2A3E3-65EC-8A45-A770-434E47523B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28911"/>
            <a:ext cx="1589210" cy="4956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1A0E4E-8AB5-B642-9D9D-74B97AE2E31F}"/>
              </a:ext>
            </a:extLst>
          </p:cNvPr>
          <p:cNvSpPr/>
          <p:nvPr/>
        </p:nvSpPr>
        <p:spPr>
          <a:xfrm>
            <a:off x="2987582" y="5949785"/>
            <a:ext cx="38556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 err="1">
                <a:hlinkClick r:id="rId4"/>
              </a:rPr>
              <a:t>MicroBooNE</a:t>
            </a:r>
            <a:r>
              <a:rPr lang="en-US" sz="1350" dirty="0">
                <a:hlinkClick r:id="rId5"/>
              </a:rPr>
              <a:t>: JINST 13 P07006/P07007 </a:t>
            </a:r>
            <a:r>
              <a:rPr lang="en-US" sz="1350" dirty="0">
                <a:hlinkClick r:id="rId4"/>
              </a:rPr>
              <a:t>(2017) 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90248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5EBE8-93A6-0946-8B9B-865F65494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on Pixel Readout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F436B-8327-5E4C-8EC1-932476156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372901" cy="4422776"/>
          </a:xfrm>
        </p:spPr>
        <p:txBody>
          <a:bodyPr/>
          <a:lstStyle/>
          <a:p>
            <a:r>
              <a:rPr lang="en-US" dirty="0"/>
              <a:t>Statistical uncertainty of charge determination</a:t>
            </a:r>
          </a:p>
          <a:p>
            <a:pPr lvl="1"/>
            <a:r>
              <a:rPr lang="en-US" dirty="0"/>
              <a:t>Control electronics noise </a:t>
            </a:r>
            <a:r>
              <a:rPr lang="en-US" dirty="0">
                <a:sym typeface="Wingdings" panose="05000000000000000000" pitchFamily="2" charset="2"/>
              </a:rPr>
              <a:t> low ENC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Ability to filter electronics noise is desired  scheme of zero suppression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Systematic uncertainties of charge determination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Field response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Scheme of zero suppression, grid plane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Electronics response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Uniformity and calibration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ADC performance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Nonlinearity and calibration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Charge readout must respect the fully-active detector design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No gap is crucial for subsequent pattern recognition steps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E83E5-9D64-7E48-8AB5-4800B841FE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762000"/>
            <a:ext cx="8372901" cy="499715"/>
          </a:xfrm>
        </p:spPr>
        <p:txBody>
          <a:bodyPr/>
          <a:lstStyle/>
          <a:p>
            <a:r>
              <a:rPr lang="en-US" dirty="0"/>
              <a:t>Requirements for Reconstruction (Xin)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A54B8-C0CA-3C4D-953B-59C7CD689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7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48628-6837-8648-98DA-6FDAE67422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069C2F-899A-2C4B-9BCA-1299DF21E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799" y="2209801"/>
            <a:ext cx="3207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3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304"/>
            <a:ext cx="8372901" cy="448742"/>
          </a:xfrm>
        </p:spPr>
        <p:txBody>
          <a:bodyPr/>
          <a:lstStyle/>
          <a:p>
            <a:r>
              <a:rPr lang="en-US" dirty="0"/>
              <a:t>Event reconstruction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4778" y="810244"/>
            <a:ext cx="7049022" cy="380208"/>
          </a:xfrm>
        </p:spPr>
        <p:txBody>
          <a:bodyPr/>
          <a:lstStyle/>
          <a:p>
            <a:r>
              <a:rPr lang="en-US" dirty="0"/>
              <a:t>Comparing 2D vs 3D Reconstruction using ML  (Roxanne)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8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B9DDF05-DF36-674D-BCDF-F0684A109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372901" cy="4422776"/>
          </a:xfrm>
        </p:spPr>
        <p:txBody>
          <a:bodyPr/>
          <a:lstStyle/>
          <a:p>
            <a:r>
              <a:rPr lang="en-US" dirty="0"/>
              <a:t>Parameters of the study: </a:t>
            </a:r>
          </a:p>
          <a:p>
            <a:pPr lvl="1"/>
            <a:r>
              <a:rPr lang="en-US" dirty="0"/>
              <a:t>BNB energy spectrum; peak at 800MeV, lower than DUNE</a:t>
            </a:r>
          </a:p>
          <a:p>
            <a:pPr lvl="1"/>
            <a:r>
              <a:rPr lang="en-US" dirty="0"/>
              <a:t>No signal digitization for the pixels </a:t>
            </a:r>
          </a:p>
          <a:p>
            <a:pPr lvl="1"/>
            <a:r>
              <a:rPr lang="en-US" dirty="0"/>
              <a:t>Noise not included</a:t>
            </a:r>
          </a:p>
          <a:p>
            <a:pPr lvl="1"/>
            <a:r>
              <a:rPr lang="en-US" dirty="0"/>
              <a:t>2D: 3mm x 3mm; 3D 1.2cm x 1.2cm </a:t>
            </a:r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F49EE7-2A90-5342-A87B-8D36B04334F4}"/>
              </a:ext>
            </a:extLst>
          </p:cNvPr>
          <p:cNvGrpSpPr>
            <a:grpSpLocks noChangeAspect="1"/>
          </p:cNvGrpSpPr>
          <p:nvPr/>
        </p:nvGrpSpPr>
        <p:grpSpPr>
          <a:xfrm>
            <a:off x="914400" y="2813463"/>
            <a:ext cx="4876800" cy="3739737"/>
            <a:chOff x="609600" y="3314700"/>
            <a:chExt cx="4223162" cy="32385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2C5366-BA4B-4242-81B9-AE2BD1980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" y="3314700"/>
              <a:ext cx="2222500" cy="32385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28D637-7F3D-1546-9D62-013F9F65C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312"/>
            <a:stretch/>
          </p:blipFill>
          <p:spPr>
            <a:xfrm>
              <a:off x="3505200" y="3329056"/>
              <a:ext cx="1327562" cy="319598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03957A-DD31-0140-9CD7-1B4B3D433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8249"/>
            <a:stretch/>
          </p:blipFill>
          <p:spPr>
            <a:xfrm>
              <a:off x="2819400" y="3314700"/>
              <a:ext cx="705678" cy="323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148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304"/>
            <a:ext cx="8372901" cy="448742"/>
          </a:xfrm>
        </p:spPr>
        <p:txBody>
          <a:bodyPr/>
          <a:lstStyle/>
          <a:p>
            <a:r>
              <a:rPr lang="en-US" dirty="0"/>
              <a:t>System aspects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4778" y="810244"/>
            <a:ext cx="7049022" cy="380208"/>
          </a:xfrm>
        </p:spPr>
        <p:txBody>
          <a:bodyPr/>
          <a:lstStyle/>
          <a:p>
            <a:r>
              <a:rPr lang="en-US" dirty="0"/>
              <a:t>Readout, Rates, Data Volume, … (Rick)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t>Slide  </a:t>
            </a:r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9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47484A">
                    <a:tint val="75000"/>
                  </a:srgbClr>
                </a:solidFill>
                <a:latin typeface="Arial"/>
              </a:rPr>
              <a:t>DUNE Pixel Detectors, Fermilab -- September 29, 2018   -- M. Demarteau</a:t>
            </a:r>
            <a:endParaRPr lang="en-US" dirty="0">
              <a:solidFill>
                <a:srgbClr val="47484A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B9DDF05-DF36-674D-BCDF-F0684A109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372901" cy="4422776"/>
          </a:xfrm>
        </p:spPr>
        <p:txBody>
          <a:bodyPr/>
          <a:lstStyle/>
          <a:p>
            <a:r>
              <a:rPr lang="en-US" dirty="0"/>
              <a:t>Assume 5 mm x 5 mm pixel → 500 x 1200 for DUNE APA = 600,000 pixels </a:t>
            </a:r>
          </a:p>
          <a:p>
            <a:r>
              <a:rPr lang="en-US" dirty="0"/>
              <a:t>10 </a:t>
            </a:r>
            <a:r>
              <a:rPr lang="en-US" dirty="0" err="1"/>
              <a:t>MBq</a:t>
            </a:r>
            <a:r>
              <a:rPr lang="en-US" dirty="0"/>
              <a:t>/cavern → 50,000 </a:t>
            </a:r>
            <a:r>
              <a:rPr lang="en-US" baseline="30000" dirty="0"/>
              <a:t>39</a:t>
            </a:r>
            <a:r>
              <a:rPr lang="en-US" dirty="0"/>
              <a:t>Ar / APA volume / sec</a:t>
            </a:r>
          </a:p>
          <a:p>
            <a:pPr lvl="1"/>
            <a:r>
              <a:rPr lang="en-US" dirty="0"/>
              <a:t>Pixel # - 20 bits</a:t>
            </a:r>
          </a:p>
          <a:p>
            <a:pPr lvl="1"/>
            <a:r>
              <a:rPr lang="en-US" dirty="0"/>
              <a:t>Time – 32 bits (if 2 MHz clock, rolls over in ~ .5 hour)</a:t>
            </a:r>
          </a:p>
          <a:p>
            <a:pPr lvl="1"/>
            <a:r>
              <a:rPr lang="en-US" dirty="0"/>
              <a:t>Charge – 8 bits </a:t>
            </a:r>
          </a:p>
          <a:p>
            <a:pPr lvl="1"/>
            <a:r>
              <a:rPr lang="en-US" dirty="0"/>
              <a:t>→ 8 B / hit → 400 kB/sec (peanuts!) </a:t>
            </a:r>
          </a:p>
          <a:p>
            <a:r>
              <a:rPr lang="en-US" dirty="0"/>
              <a:t>Take 64 channels per chip, ~10,000 chips per APA</a:t>
            </a:r>
          </a:p>
          <a:p>
            <a:r>
              <a:rPr lang="en-US" dirty="0"/>
              <a:t>Cheap circuit boards want to be &lt; 22” x 22” so 0.5m x 0.5m PCB </a:t>
            </a:r>
          </a:p>
          <a:p>
            <a:pPr lvl="1"/>
            <a:r>
              <a:rPr lang="en-US" dirty="0"/>
              <a:t>10,000 pixels per board → 156 chips/board and 60 boards per APA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Energy sensitivity down to near </a:t>
            </a:r>
            <a:r>
              <a:rPr lang="en-US" baseline="30000" dirty="0"/>
              <a:t>39</a:t>
            </a:r>
            <a:r>
              <a:rPr lang="en-US" dirty="0"/>
              <a:t>Ar level –so “trigger” at a few MeV or less, which sets a noise level of &lt;&lt; 1,000 e-</a:t>
            </a:r>
          </a:p>
          <a:p>
            <a:r>
              <a:rPr lang="en-US" dirty="0"/>
              <a:t>Rate capability: </a:t>
            </a:r>
          </a:p>
          <a:p>
            <a:pPr lvl="1"/>
            <a:r>
              <a:rPr lang="en-US" dirty="0"/>
              <a:t>assume nearby SN, &gt;10</a:t>
            </a:r>
            <a:r>
              <a:rPr lang="en-US" baseline="30000" dirty="0"/>
              <a:t>6</a:t>
            </a:r>
            <a:r>
              <a:rPr lang="en-US" dirty="0"/>
              <a:t> events in 10 sec so &gt;&gt; 1 hit per second per pixel </a:t>
            </a:r>
          </a:p>
          <a:p>
            <a:pPr lvl="1"/>
            <a:r>
              <a:rPr lang="en-US" dirty="0"/>
              <a:t>Or, if track perpendicular to pixel plane ~ 100 hits in 0.5 </a:t>
            </a:r>
            <a:r>
              <a:rPr lang="en-US" dirty="0" err="1"/>
              <a:t>ms</a:t>
            </a:r>
            <a:r>
              <a:rPr lang="en-US" dirty="0"/>
              <a:t> </a:t>
            </a:r>
          </a:p>
          <a:p>
            <a:r>
              <a:rPr lang="en-US" dirty="0"/>
              <a:t>Required deep first stage buffer or readout at hundreds of kHz / hit – shared buffers in front end chip probably best but need simulation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89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4x3 General 111715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blue_2007.potx</Template>
  <TotalTime>213048</TotalTime>
  <Words>939</Words>
  <Application>Microsoft Macintosh PowerPoint</Application>
  <PresentationFormat>On-screen Show (4:3)</PresentationFormat>
  <Paragraphs>138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1_4x3 General 111715</vt:lpstr>
      <vt:lpstr>Summary  Argonne workshop  14 August 2018 </vt:lpstr>
      <vt:lpstr>Background </vt:lpstr>
      <vt:lpstr>Background </vt:lpstr>
      <vt:lpstr>Workshop agenda</vt:lpstr>
      <vt:lpstr>metrics…</vt:lpstr>
      <vt:lpstr>Evolution of Signal Processing in MicroBooNE</vt:lpstr>
      <vt:lpstr>Thoughts on Pixel Readout </vt:lpstr>
      <vt:lpstr>Event reconstruction </vt:lpstr>
      <vt:lpstr>System aspects</vt:lpstr>
      <vt:lpstr>Photodetection</vt:lpstr>
      <vt:lpstr>Photodetection</vt:lpstr>
      <vt:lpstr>conclusion </vt:lpstr>
    </vt:vector>
  </TitlesOfParts>
  <Manager/>
  <Company>Argonne National Laboratory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Marcel Demarteau</dc:creator>
  <cp:keywords/>
  <dc:description/>
  <cp:lastModifiedBy>Marcel Demarteau</cp:lastModifiedBy>
  <cp:revision>1028</cp:revision>
  <cp:lastPrinted>2018-07-06T04:02:19Z</cp:lastPrinted>
  <dcterms:created xsi:type="dcterms:W3CDTF">2015-03-24T00:25:16Z</dcterms:created>
  <dcterms:modified xsi:type="dcterms:W3CDTF">2018-09-29T13:41:36Z</dcterms:modified>
  <cp:category/>
</cp:coreProperties>
</file>