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03" r:id="rId2"/>
    <p:sldId id="313" r:id="rId3"/>
    <p:sldId id="304" r:id="rId4"/>
    <p:sldId id="305" r:id="rId5"/>
    <p:sldId id="306" r:id="rId6"/>
    <p:sldId id="307" r:id="rId7"/>
    <p:sldId id="308" r:id="rId8"/>
    <p:sldId id="262" r:id="rId9"/>
    <p:sldId id="297" r:id="rId10"/>
    <p:sldId id="309" r:id="rId11"/>
    <p:sldId id="283" r:id="rId12"/>
    <p:sldId id="298" r:id="rId13"/>
    <p:sldId id="300" r:id="rId14"/>
    <p:sldId id="264" r:id="rId15"/>
    <p:sldId id="284" r:id="rId16"/>
    <p:sldId id="314" r:id="rId17"/>
    <p:sldId id="315" r:id="rId18"/>
    <p:sldId id="267" r:id="rId19"/>
    <p:sldId id="296" r:id="rId20"/>
    <p:sldId id="271" r:id="rId21"/>
    <p:sldId id="272" r:id="rId22"/>
    <p:sldId id="273" r:id="rId23"/>
    <p:sldId id="274" r:id="rId24"/>
    <p:sldId id="316" r:id="rId25"/>
    <p:sldId id="317" r:id="rId26"/>
    <p:sldId id="295" r:id="rId27"/>
    <p:sldId id="290" r:id="rId28"/>
    <p:sldId id="277" r:id="rId29"/>
    <p:sldId id="279" r:id="rId30"/>
    <p:sldId id="318" r:id="rId31"/>
    <p:sldId id="312" r:id="rId32"/>
    <p:sldId id="301" r:id="rId33"/>
    <p:sldId id="293" r:id="rId34"/>
    <p:sldId id="302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FFF"/>
    <a:srgbClr val="A42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5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6F2E-AF51-254B-8154-D3392622188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B6250-0A14-C748-A18A-2C0407EE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1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57C2-A521-0645-96F2-FEAB662F3919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4625B-CA7B-3D46-8F3E-21516E92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78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C2F7A-2287-4D4A-A5EB-E00EFC6A97FF}" type="slidenum">
              <a:rPr lang="en-US"/>
              <a:pPr/>
              <a:t>18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3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6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7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1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8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1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2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0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6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56BF-BC72-7B49-AE01-0944634C0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4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2831"/>
            <a:ext cx="7772400" cy="229131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Q-Pix: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Pixel-scale 3-D Signal Capture</a:t>
            </a:r>
            <a:br>
              <a:rPr lang="en-US" sz="3200" dirty="0" smtClean="0"/>
            </a:br>
            <a:r>
              <a:rPr lang="en-US" sz="3200" dirty="0" smtClean="0"/>
              <a:t>for the DUNE Far Detector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David Nygren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University of Texas at Arlington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29 September 2018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2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two RTD </a:t>
            </a:r>
            <a:r>
              <a:rPr lang="en-US" dirty="0"/>
              <a:t>patterns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CSArstSchmittSi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43" y="1603907"/>
            <a:ext cx="7061179" cy="20395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5640" y="3390234"/>
            <a:ext cx="15785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/>
              </a:rPr>
              <a:t>Seconds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66733" y="3302197"/>
            <a:ext cx="619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µs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575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ignal Characteristics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</a:t>
            </a:r>
            <a:r>
              <a:rPr lang="en-US" dirty="0" smtClean="0"/>
              <a:t>ΔQ </a:t>
            </a:r>
            <a:r>
              <a:rPr lang="en-US" dirty="0"/>
              <a:t>such that Min-I track will cause several </a:t>
            </a:r>
            <a:r>
              <a:rPr lang="en-US" dirty="0" smtClean="0"/>
              <a:t>resets during one track arrival: </a:t>
            </a:r>
          </a:p>
          <a:p>
            <a:pPr marL="457200" lvl="1" indent="0" algn="ctr">
              <a:buNone/>
            </a:pPr>
            <a:r>
              <a:rPr lang="en-US" dirty="0" smtClean="0"/>
              <a:t>Choose ΔQ </a:t>
            </a:r>
            <a:r>
              <a:rPr lang="en-US" dirty="0"/>
              <a:t>= </a:t>
            </a:r>
            <a:r>
              <a:rPr lang="en-US" dirty="0" smtClean="0"/>
              <a:t>0.7 </a:t>
            </a:r>
            <a:r>
              <a:rPr lang="en-US" dirty="0" err="1"/>
              <a:t>fC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Signal: a contiguous sequence of small </a:t>
            </a:r>
            <a:r>
              <a:rPr lang="en-US" b="1" dirty="0" smtClean="0">
                <a:solidFill>
                  <a:srgbClr val="0000FF"/>
                </a:solidFill>
              </a:rPr>
              <a:t>RTDs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conventional current waveform of arbitrary length and complexity can be reconstructed from the RTD sequence.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732026" y="395788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2" y="279400"/>
            <a:ext cx="9025467" cy="62918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11177" y="916952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ΔQ </a:t>
            </a:r>
            <a:r>
              <a:rPr lang="en-US" dirty="0" smtClean="0"/>
              <a:t>~1.0 </a:t>
            </a:r>
            <a:r>
              <a:rPr lang="en-US" dirty="0" err="1"/>
              <a:t>fC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1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3955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0941" y="95623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ΔQ ~0.3 </a:t>
            </a:r>
            <a:r>
              <a:rPr lang="en-US" dirty="0" err="1" smtClean="0"/>
              <a:t>fC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46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Signal capture: 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RTD</a:t>
            </a:r>
            <a:r>
              <a:rPr lang="en-US" dirty="0" smtClean="0"/>
              <a:t> = inversely proportional to input current</a:t>
            </a:r>
          </a:p>
          <a:p>
            <a:r>
              <a:rPr lang="en-US" dirty="0" smtClean="0">
                <a:solidFill>
                  <a:srgbClr val="A422FF"/>
                </a:solidFill>
              </a:rPr>
              <a:t>Background</a:t>
            </a:r>
            <a:r>
              <a:rPr lang="en-US" dirty="0" smtClean="0"/>
              <a:t>: </a:t>
            </a:r>
            <a:r>
              <a:rPr lang="en-US" baseline="30000" dirty="0" smtClean="0"/>
              <a:t>39</a:t>
            </a:r>
            <a:r>
              <a:rPr lang="en-US" dirty="0" smtClean="0"/>
              <a:t>Ar decays lead to ‘heartbeat’</a:t>
            </a:r>
          </a:p>
          <a:p>
            <a:pPr lvl="1"/>
            <a:r>
              <a:rPr lang="en-US" dirty="0" smtClean="0"/>
              <a:t>heartbeat </a:t>
            </a:r>
            <a:r>
              <a:rPr lang="en-US" dirty="0" smtClean="0">
                <a:solidFill>
                  <a:srgbClr val="0000FF"/>
                </a:solidFill>
              </a:rPr>
              <a:t>RTD ~11 seconds</a:t>
            </a:r>
          </a:p>
          <a:p>
            <a:pPr lvl="1"/>
            <a:r>
              <a:rPr lang="en-US" dirty="0" smtClean="0"/>
              <a:t>automatic absolute charge calibration</a:t>
            </a:r>
          </a:p>
          <a:p>
            <a:r>
              <a:rPr lang="en-US" dirty="0" smtClean="0">
                <a:solidFill>
                  <a:srgbClr val="A422FF"/>
                </a:solidFill>
              </a:rPr>
              <a:t>Signal</a:t>
            </a:r>
            <a:r>
              <a:rPr lang="en-US" dirty="0" smtClean="0"/>
              <a:t>: typically a few </a:t>
            </a:r>
            <a:r>
              <a:rPr lang="en-US" dirty="0" err="1" smtClean="0"/>
              <a:t>na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0000FF"/>
                </a:solidFill>
              </a:rPr>
              <a:t> RTD &lt; 1 µs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ive or more contiguous small RTDs</a:t>
            </a:r>
          </a:p>
          <a:p>
            <a:pPr lvl="1"/>
            <a:r>
              <a:rPr lang="en-US" dirty="0" smtClean="0"/>
              <a:t>Easy to recognize signal against background!</a:t>
            </a:r>
          </a:p>
          <a:p>
            <a:pPr lvl="1"/>
            <a:r>
              <a:rPr lang="en-US" dirty="0" smtClean="0"/>
              <a:t>No signal differentiation! (unlike induction wires)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2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Time-stamping: how does that work?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clock per ASIC, runs </a:t>
            </a:r>
            <a:r>
              <a:rPr lang="en-US" dirty="0"/>
              <a:t>freely at f </a:t>
            </a:r>
            <a:r>
              <a:rPr lang="en-US" dirty="0" smtClean="0"/>
              <a:t>~50 - 100 </a:t>
            </a:r>
            <a:r>
              <a:rPr lang="en-US" dirty="0"/>
              <a:t>MHz</a:t>
            </a:r>
          </a:p>
          <a:p>
            <a:pPr lvl="1"/>
            <a:r>
              <a:rPr lang="en-US" dirty="0"/>
              <a:t>No phase-locked </a:t>
            </a:r>
            <a:r>
              <a:rPr lang="en-US" dirty="0" smtClean="0"/>
              <a:t>loop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Requirement: Local </a:t>
            </a:r>
            <a:r>
              <a:rPr lang="en-US" dirty="0">
                <a:solidFill>
                  <a:srgbClr val="0000FF"/>
                </a:solidFill>
              </a:rPr>
              <a:t>clock must be stable: 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δf</a:t>
            </a:r>
            <a:r>
              <a:rPr lang="en-US" dirty="0">
                <a:solidFill>
                  <a:srgbClr val="0000FF"/>
                </a:solidFill>
              </a:rPr>
              <a:t>/f &lt; 1 x 10</a:t>
            </a:r>
            <a:r>
              <a:rPr lang="en-US" baseline="30000" dirty="0">
                <a:solidFill>
                  <a:srgbClr val="0000FF"/>
                </a:solidFill>
              </a:rPr>
              <a:t>–6</a:t>
            </a:r>
            <a:r>
              <a:rPr lang="en-US" dirty="0">
                <a:solidFill>
                  <a:srgbClr val="0000FF"/>
                </a:solidFill>
              </a:rPr>
              <a:t> per </a:t>
            </a:r>
            <a:r>
              <a:rPr lang="en-US" dirty="0" smtClean="0">
                <a:solidFill>
                  <a:srgbClr val="0000FF"/>
                </a:solidFill>
              </a:rPr>
              <a:t>second</a:t>
            </a:r>
          </a:p>
          <a:p>
            <a:r>
              <a:rPr lang="en-US" dirty="0">
                <a:solidFill>
                  <a:srgbClr val="A817FF"/>
                </a:solidFill>
              </a:rPr>
              <a:t>Time-stamping routine:</a:t>
            </a:r>
          </a:p>
          <a:p>
            <a:pPr lvl="1"/>
            <a:r>
              <a:rPr lang="en-US" dirty="0"/>
              <a:t>Once a second, ask ASIC “What time is it?”</a:t>
            </a:r>
          </a:p>
          <a:p>
            <a:pPr lvl="1"/>
            <a:r>
              <a:rPr lang="en-US" dirty="0"/>
              <a:t>ASIC captures local time and sends it @ </a:t>
            </a:r>
            <a:r>
              <a:rPr lang="en-US" dirty="0" smtClean="0"/>
              <a:t>~1Hz</a:t>
            </a:r>
            <a:endParaRPr lang="en-US" dirty="0"/>
          </a:p>
          <a:p>
            <a:pPr lvl="1"/>
            <a:r>
              <a:rPr lang="en-US" dirty="0"/>
              <a:t>Simple linear transformation: T = A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/>
              <a:t>F/f + B</a:t>
            </a:r>
          </a:p>
          <a:p>
            <a:pPr lvl="1"/>
            <a:r>
              <a:rPr lang="en-US" dirty="0"/>
              <a:t>F is master clock synched to GMT</a:t>
            </a:r>
          </a:p>
          <a:p>
            <a:pPr lvl="1"/>
            <a:endParaRPr lang="en-US" baseline="30000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8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422FF"/>
                </a:solidFill>
              </a:rPr>
              <a:t>This method is proven to work !</a:t>
            </a:r>
            <a:endParaRPr lang="en-US" dirty="0">
              <a:solidFill>
                <a:srgbClr val="A42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has this idea been realized?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56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422FF"/>
                </a:solidFill>
              </a:rPr>
              <a:t>This method is proven to work !</a:t>
            </a:r>
            <a:endParaRPr lang="en-US" dirty="0">
              <a:solidFill>
                <a:srgbClr val="A422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has this idea been realized?</a:t>
            </a:r>
          </a:p>
          <a:p>
            <a:r>
              <a:rPr lang="en-US" b="1" dirty="0" err="1">
                <a:solidFill>
                  <a:srgbClr val="0000FF"/>
                </a:solidFill>
              </a:rPr>
              <a:t>IceCube</a:t>
            </a:r>
            <a:r>
              <a:rPr lang="en-US" dirty="0"/>
              <a:t>: ±2 ns </a:t>
            </a:r>
            <a:r>
              <a:rPr lang="en-US" dirty="0" err="1"/>
              <a:t>rms</a:t>
            </a:r>
            <a:r>
              <a:rPr lang="en-US" dirty="0"/>
              <a:t> within 1 km</a:t>
            </a:r>
            <a:r>
              <a:rPr lang="en-US" baseline="30000" dirty="0"/>
              <a:t>3</a:t>
            </a:r>
            <a:r>
              <a:rPr lang="en-US" dirty="0"/>
              <a:t> of ice!</a:t>
            </a:r>
          </a:p>
          <a:p>
            <a:pPr lvl="1"/>
            <a:r>
              <a:rPr lang="en-US" dirty="0"/>
              <a:t>works flawlessly and invisibly</a:t>
            </a:r>
          </a:p>
          <a:p>
            <a:r>
              <a:rPr lang="en-US" dirty="0"/>
              <a:t>Oscillator precision in </a:t>
            </a:r>
            <a:r>
              <a:rPr lang="en-US" dirty="0" err="1"/>
              <a:t>IceCube</a:t>
            </a:r>
            <a:r>
              <a:rPr lang="en-US" dirty="0"/>
              <a:t> is ~1 x 10</a:t>
            </a:r>
            <a:r>
              <a:rPr lang="en-US" baseline="30000" dirty="0"/>
              <a:t> –10</a:t>
            </a:r>
            <a:r>
              <a:rPr lang="en-US" dirty="0"/>
              <a:t>/s</a:t>
            </a:r>
          </a:p>
          <a:p>
            <a:pPr lvl="1"/>
            <a:r>
              <a:rPr lang="en-US" dirty="0"/>
              <a:t>hard to </a:t>
            </a:r>
            <a:r>
              <a:rPr lang="en-US" dirty="0" smtClean="0"/>
              <a:t>measure</a:t>
            </a:r>
            <a:endParaRPr lang="en-US" dirty="0"/>
          </a:p>
          <a:p>
            <a:r>
              <a:rPr lang="en-US" dirty="0"/>
              <a:t>DUNE: ±1 µs precision</a:t>
            </a:r>
          </a:p>
          <a:p>
            <a:pPr lvl="1"/>
            <a:r>
              <a:rPr lang="en-US" dirty="0"/>
              <a:t>requires  </a:t>
            </a:r>
            <a:r>
              <a:rPr lang="en-US" dirty="0" err="1"/>
              <a:t>δf</a:t>
            </a:r>
            <a:r>
              <a:rPr lang="en-US" dirty="0"/>
              <a:t>/f &lt; 1 x 10</a:t>
            </a:r>
            <a:r>
              <a:rPr lang="en-US" baseline="30000" dirty="0"/>
              <a:t>–6</a:t>
            </a:r>
            <a:r>
              <a:rPr lang="en-US" dirty="0"/>
              <a:t> per second for local clock</a:t>
            </a:r>
          </a:p>
          <a:p>
            <a:pPr lvl="1"/>
            <a:r>
              <a:rPr lang="en-US" dirty="0"/>
              <a:t>This is probably easy to achieve in </a:t>
            </a:r>
            <a:r>
              <a:rPr lang="en-US" dirty="0" err="1"/>
              <a:t>LAr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92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DB3B-2774-6449-8744-D92275698D3B}" type="slidenum">
              <a:rPr lang="en-US"/>
              <a:pPr/>
              <a:t>18</a:t>
            </a:fld>
            <a:endParaRPr lang="en-US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81000" y="5562600"/>
            <a:ext cx="87630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609600" y="304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685800" y="2667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/>
              <a:t> </a:t>
            </a: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3733800" y="3400425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7239000" y="2022475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6134100" y="19939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AutoShape 9"/>
          <p:cNvSpPr>
            <a:spLocks noChangeArrowheads="1"/>
          </p:cNvSpPr>
          <p:nvPr/>
        </p:nvSpPr>
        <p:spPr bwMode="auto">
          <a:xfrm>
            <a:off x="6143625" y="1371600"/>
            <a:ext cx="381000" cy="762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Freeform 10"/>
          <p:cNvSpPr>
            <a:spLocks/>
          </p:cNvSpPr>
          <p:nvPr/>
        </p:nvSpPr>
        <p:spPr bwMode="auto">
          <a:xfrm>
            <a:off x="2895600" y="3429000"/>
            <a:ext cx="1371600" cy="609600"/>
          </a:xfrm>
          <a:custGeom>
            <a:avLst/>
            <a:gdLst>
              <a:gd name="T0" fmla="*/ 0 w 912"/>
              <a:gd name="T1" fmla="*/ 288 h 384"/>
              <a:gd name="T2" fmla="*/ 0 w 912"/>
              <a:gd name="T3" fmla="*/ 384 h 384"/>
              <a:gd name="T4" fmla="*/ 432 w 912"/>
              <a:gd name="T5" fmla="*/ 384 h 384"/>
              <a:gd name="T6" fmla="*/ 432 w 912"/>
              <a:gd name="T7" fmla="*/ 0 h 384"/>
              <a:gd name="T8" fmla="*/ 432 w 912"/>
              <a:gd name="T9" fmla="*/ 384 h 384"/>
              <a:gd name="T10" fmla="*/ 912 w 912"/>
              <a:gd name="T11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2" h="384">
                <a:moveTo>
                  <a:pt x="0" y="288"/>
                </a:moveTo>
                <a:lnTo>
                  <a:pt x="0" y="384"/>
                </a:lnTo>
                <a:lnTo>
                  <a:pt x="432" y="384"/>
                </a:lnTo>
                <a:lnTo>
                  <a:pt x="432" y="0"/>
                </a:lnTo>
                <a:lnTo>
                  <a:pt x="432" y="384"/>
                </a:lnTo>
                <a:lnTo>
                  <a:pt x="912" y="38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2667000" y="2895600"/>
            <a:ext cx="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4" name="Freeform 12"/>
          <p:cNvSpPr>
            <a:spLocks/>
          </p:cNvSpPr>
          <p:nvPr/>
        </p:nvSpPr>
        <p:spPr bwMode="auto">
          <a:xfrm>
            <a:off x="2590800" y="3810000"/>
            <a:ext cx="4343400" cy="2971800"/>
          </a:xfrm>
          <a:custGeom>
            <a:avLst/>
            <a:gdLst>
              <a:gd name="T0" fmla="*/ 0 w 2880"/>
              <a:gd name="T1" fmla="*/ 0 h 1968"/>
              <a:gd name="T2" fmla="*/ 0 w 2880"/>
              <a:gd name="T3" fmla="*/ 1968 h 1968"/>
              <a:gd name="T4" fmla="*/ 2784 w 2880"/>
              <a:gd name="T5" fmla="*/ 1968 h 1968"/>
              <a:gd name="T6" fmla="*/ 2784 w 2880"/>
              <a:gd name="T7" fmla="*/ 1872 h 1968"/>
              <a:gd name="T8" fmla="*/ 2880 w 2880"/>
              <a:gd name="T9" fmla="*/ 1872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0" h="1968">
                <a:moveTo>
                  <a:pt x="0" y="0"/>
                </a:moveTo>
                <a:lnTo>
                  <a:pt x="0" y="1968"/>
                </a:lnTo>
                <a:lnTo>
                  <a:pt x="2784" y="1968"/>
                </a:lnTo>
                <a:lnTo>
                  <a:pt x="2784" y="1872"/>
                </a:lnTo>
                <a:lnTo>
                  <a:pt x="2880" y="187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>
            <a:off x="2133600" y="3429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6" name="Freeform 14"/>
          <p:cNvSpPr>
            <a:spLocks/>
          </p:cNvSpPr>
          <p:nvPr/>
        </p:nvSpPr>
        <p:spPr bwMode="auto">
          <a:xfrm>
            <a:off x="6096000" y="4267200"/>
            <a:ext cx="1676400" cy="1295400"/>
          </a:xfrm>
          <a:custGeom>
            <a:avLst/>
            <a:gdLst>
              <a:gd name="T0" fmla="*/ 0 w 1056"/>
              <a:gd name="T1" fmla="*/ 0 h 816"/>
              <a:gd name="T2" fmla="*/ 192 w 1056"/>
              <a:gd name="T3" fmla="*/ 0 h 816"/>
              <a:gd name="T4" fmla="*/ 192 w 1056"/>
              <a:gd name="T5" fmla="*/ 816 h 816"/>
              <a:gd name="T6" fmla="*/ 0 w 1056"/>
              <a:gd name="T7" fmla="*/ 816 h 816"/>
              <a:gd name="T8" fmla="*/ 1056 w 1056"/>
              <a:gd name="T9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816">
                <a:moveTo>
                  <a:pt x="0" y="0"/>
                </a:moveTo>
                <a:lnTo>
                  <a:pt x="192" y="0"/>
                </a:lnTo>
                <a:lnTo>
                  <a:pt x="192" y="816"/>
                </a:lnTo>
                <a:lnTo>
                  <a:pt x="0" y="816"/>
                </a:lnTo>
                <a:lnTo>
                  <a:pt x="1056" y="816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7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67200" y="1219200"/>
            <a:ext cx="1866900" cy="3657600"/>
          </a:xfrm>
          <a:prstGeom prst="rect">
            <a:avLst/>
          </a:prstGeom>
          <a:solidFill>
            <a:srgbClr val="E0EA1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FPGA</a:t>
            </a:r>
            <a:br>
              <a:rPr lang="en-US">
                <a:solidFill>
                  <a:srgbClr val="000000"/>
                </a:solidFill>
                <a:latin typeface="Times New Roman" charset="0"/>
              </a:rPr>
            </a:br>
            <a:r>
              <a:rPr lang="en-US">
                <a:solidFill>
                  <a:srgbClr val="00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5524500" y="2438400"/>
            <a:ext cx="609600" cy="243840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/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pPr algn="ctr"/>
            <a:endParaRPr lang="en-US">
              <a:solidFill>
                <a:srgbClr val="000000"/>
              </a:solidFill>
              <a:latin typeface="Times New Roman" charset="0"/>
            </a:endParaRPr>
          </a:p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CPU</a:t>
            </a:r>
          </a:p>
        </p:txBody>
      </p:sp>
      <p:sp>
        <p:nvSpPr>
          <p:cNvPr id="105489" name="AutoShape 17"/>
          <p:cNvSpPr>
            <a:spLocks noChangeArrowheads="1"/>
          </p:cNvSpPr>
          <p:nvPr/>
        </p:nvSpPr>
        <p:spPr bwMode="auto">
          <a:xfrm>
            <a:off x="5372100" y="2514600"/>
            <a:ext cx="3048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0" name="AutoShape 18"/>
          <p:cNvSpPr>
            <a:spLocks noChangeArrowheads="1"/>
          </p:cNvSpPr>
          <p:nvPr/>
        </p:nvSpPr>
        <p:spPr bwMode="auto">
          <a:xfrm>
            <a:off x="5372100" y="4419600"/>
            <a:ext cx="3048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4533900" y="5257800"/>
            <a:ext cx="1600200" cy="9144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CPLD</a:t>
            </a:r>
          </a:p>
        </p:txBody>
      </p:sp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6934200" y="5029200"/>
            <a:ext cx="685800" cy="7620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Flash</a:t>
            </a:r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7696200" y="5029200"/>
            <a:ext cx="685800" cy="7620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Flash</a:t>
            </a:r>
          </a:p>
        </p:txBody>
      </p:sp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8632825" y="5603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4191000" y="6324600"/>
            <a:ext cx="1600200" cy="3048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PMT Power</a:t>
            </a:r>
          </a:p>
        </p:txBody>
      </p:sp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7048500" y="4419600"/>
            <a:ext cx="1143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SDRAM</a:t>
            </a:r>
          </a:p>
        </p:txBody>
      </p:sp>
      <p:sp>
        <p:nvSpPr>
          <p:cNvPr id="105497" name="Rectangle 25"/>
          <p:cNvSpPr>
            <a:spLocks noChangeArrowheads="1"/>
          </p:cNvSpPr>
          <p:nvPr/>
        </p:nvSpPr>
        <p:spPr bwMode="auto">
          <a:xfrm>
            <a:off x="7048500" y="3886200"/>
            <a:ext cx="1143000" cy="4572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SDRAM</a:t>
            </a:r>
          </a:p>
        </p:txBody>
      </p:sp>
      <p:sp>
        <p:nvSpPr>
          <p:cNvPr id="105498" name="Rectangle 26"/>
          <p:cNvSpPr>
            <a:spLocks noChangeArrowheads="1"/>
          </p:cNvSpPr>
          <p:nvPr/>
        </p:nvSpPr>
        <p:spPr bwMode="auto">
          <a:xfrm>
            <a:off x="3048000" y="1905000"/>
            <a:ext cx="7620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charset="0"/>
              </a:rPr>
              <a:t>ATWD</a:t>
            </a: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3048000" y="2590800"/>
            <a:ext cx="762000" cy="533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charset="0"/>
              </a:rPr>
              <a:t>ATWD</a:t>
            </a:r>
          </a:p>
        </p:txBody>
      </p:sp>
      <p:grpSp>
        <p:nvGrpSpPr>
          <p:cNvPr id="105500" name="Group 28"/>
          <p:cNvGrpSpPr>
            <a:grpSpLocks/>
          </p:cNvGrpSpPr>
          <p:nvPr/>
        </p:nvGrpSpPr>
        <p:grpSpPr bwMode="auto">
          <a:xfrm>
            <a:off x="3124200" y="3200400"/>
            <a:ext cx="757238" cy="457200"/>
            <a:chOff x="1104" y="2304"/>
            <a:chExt cx="477" cy="288"/>
          </a:xfrm>
        </p:grpSpPr>
        <p:sp>
          <p:nvSpPr>
            <p:cNvPr id="105501" name="Freeform 29"/>
            <p:cNvSpPr>
              <a:spLocks/>
            </p:cNvSpPr>
            <p:nvPr/>
          </p:nvSpPr>
          <p:spPr bwMode="auto">
            <a:xfrm>
              <a:off x="1104" y="2304"/>
              <a:ext cx="432" cy="288"/>
            </a:xfrm>
            <a:custGeom>
              <a:avLst/>
              <a:gdLst>
                <a:gd name="T0" fmla="*/ 0 w 432"/>
                <a:gd name="T1" fmla="*/ 144 h 288"/>
                <a:gd name="T2" fmla="*/ 144 w 432"/>
                <a:gd name="T3" fmla="*/ 0 h 288"/>
                <a:gd name="T4" fmla="*/ 432 w 432"/>
                <a:gd name="T5" fmla="*/ 0 h 288"/>
                <a:gd name="T6" fmla="*/ 432 w 432"/>
                <a:gd name="T7" fmla="*/ 288 h 288"/>
                <a:gd name="T8" fmla="*/ 144 w 432"/>
                <a:gd name="T9" fmla="*/ 288 h 288"/>
                <a:gd name="T10" fmla="*/ 0 w 432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288">
                  <a:moveTo>
                    <a:pt x="0" y="144"/>
                  </a:moveTo>
                  <a:lnTo>
                    <a:pt x="144" y="0"/>
                  </a:lnTo>
                  <a:lnTo>
                    <a:pt x="432" y="0"/>
                  </a:lnTo>
                  <a:lnTo>
                    <a:pt x="432" y="288"/>
                  </a:lnTo>
                  <a:lnTo>
                    <a:pt x="144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2" name="Text Box 30"/>
            <p:cNvSpPr txBox="1">
              <a:spLocks noChangeArrowheads="1"/>
            </p:cNvSpPr>
            <p:nvPr/>
          </p:nvSpPr>
          <p:spPr bwMode="auto">
            <a:xfrm>
              <a:off x="1152" y="2352"/>
              <a:ext cx="4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fADC</a:t>
              </a:r>
            </a:p>
          </p:txBody>
        </p:sp>
      </p:grpSp>
      <p:sp>
        <p:nvSpPr>
          <p:cNvPr id="105503" name="Freeform 31"/>
          <p:cNvSpPr>
            <a:spLocks/>
          </p:cNvSpPr>
          <p:nvPr/>
        </p:nvSpPr>
        <p:spPr bwMode="auto">
          <a:xfrm>
            <a:off x="1752600" y="17526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4" name="Freeform 32"/>
          <p:cNvSpPr>
            <a:spLocks/>
          </p:cNvSpPr>
          <p:nvPr/>
        </p:nvSpPr>
        <p:spPr bwMode="auto">
          <a:xfrm>
            <a:off x="1905000" y="32004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05" name="Freeform 33"/>
          <p:cNvSpPr>
            <a:spLocks/>
          </p:cNvSpPr>
          <p:nvPr/>
        </p:nvSpPr>
        <p:spPr bwMode="auto">
          <a:xfrm flipH="1">
            <a:off x="7162800" y="1143000"/>
            <a:ext cx="304800" cy="5334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506" name="Group 34"/>
          <p:cNvGrpSpPr>
            <a:grpSpLocks/>
          </p:cNvGrpSpPr>
          <p:nvPr/>
        </p:nvGrpSpPr>
        <p:grpSpPr bwMode="auto">
          <a:xfrm flipH="1">
            <a:off x="6667500" y="1793875"/>
            <a:ext cx="615950" cy="457200"/>
            <a:chOff x="1104" y="2304"/>
            <a:chExt cx="432" cy="288"/>
          </a:xfrm>
        </p:grpSpPr>
        <p:sp>
          <p:nvSpPr>
            <p:cNvPr id="105507" name="Freeform 35"/>
            <p:cNvSpPr>
              <a:spLocks/>
            </p:cNvSpPr>
            <p:nvPr/>
          </p:nvSpPr>
          <p:spPr bwMode="auto">
            <a:xfrm>
              <a:off x="1104" y="2304"/>
              <a:ext cx="432" cy="288"/>
            </a:xfrm>
            <a:custGeom>
              <a:avLst/>
              <a:gdLst>
                <a:gd name="T0" fmla="*/ 0 w 432"/>
                <a:gd name="T1" fmla="*/ 144 h 288"/>
                <a:gd name="T2" fmla="*/ 144 w 432"/>
                <a:gd name="T3" fmla="*/ 0 h 288"/>
                <a:gd name="T4" fmla="*/ 432 w 432"/>
                <a:gd name="T5" fmla="*/ 0 h 288"/>
                <a:gd name="T6" fmla="*/ 432 w 432"/>
                <a:gd name="T7" fmla="*/ 288 h 288"/>
                <a:gd name="T8" fmla="*/ 144 w 432"/>
                <a:gd name="T9" fmla="*/ 288 h 288"/>
                <a:gd name="T10" fmla="*/ 0 w 432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288">
                  <a:moveTo>
                    <a:pt x="0" y="144"/>
                  </a:moveTo>
                  <a:lnTo>
                    <a:pt x="144" y="0"/>
                  </a:lnTo>
                  <a:lnTo>
                    <a:pt x="432" y="0"/>
                  </a:lnTo>
                  <a:lnTo>
                    <a:pt x="432" y="288"/>
                  </a:lnTo>
                  <a:lnTo>
                    <a:pt x="144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08" name="Text Box 36"/>
            <p:cNvSpPr txBox="1">
              <a:spLocks noChangeArrowheads="1"/>
            </p:cNvSpPr>
            <p:nvPr/>
          </p:nvSpPr>
          <p:spPr bwMode="auto">
            <a:xfrm>
              <a:off x="1104" y="2352"/>
              <a:ext cx="4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DAC</a:t>
              </a:r>
            </a:p>
          </p:txBody>
        </p:sp>
      </p:grpSp>
      <p:sp>
        <p:nvSpPr>
          <p:cNvPr id="105509" name="Rectangle 37"/>
          <p:cNvSpPr>
            <a:spLocks noChangeArrowheads="1"/>
          </p:cNvSpPr>
          <p:nvPr/>
        </p:nvSpPr>
        <p:spPr bwMode="auto">
          <a:xfrm>
            <a:off x="2781300" y="5410200"/>
            <a:ext cx="1485900" cy="838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Monitor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&amp; Control</a:t>
            </a:r>
          </a:p>
        </p:txBody>
      </p:sp>
      <p:sp>
        <p:nvSpPr>
          <p:cNvPr id="105510" name="AutoShape 38"/>
          <p:cNvSpPr>
            <a:spLocks noChangeArrowheads="1"/>
          </p:cNvSpPr>
          <p:nvPr/>
        </p:nvSpPr>
        <p:spPr bwMode="auto">
          <a:xfrm>
            <a:off x="7620000" y="1736725"/>
            <a:ext cx="609600" cy="84138"/>
          </a:xfrm>
          <a:prstGeom prst="leftRightArrow">
            <a:avLst>
              <a:gd name="adj1" fmla="val 50000"/>
              <a:gd name="adj2" fmla="val 14490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>
            <a:off x="8001000" y="1793875"/>
            <a:ext cx="0" cy="914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7696200" y="1946275"/>
            <a:ext cx="609600" cy="339725"/>
          </a:xfrm>
          <a:prstGeom prst="rect">
            <a:avLst/>
          </a:prstGeom>
          <a:solidFill>
            <a:srgbClr val="00B8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LPF</a:t>
            </a:r>
          </a:p>
        </p:txBody>
      </p:sp>
      <p:sp>
        <p:nvSpPr>
          <p:cNvPr id="105513" name="Freeform 41"/>
          <p:cNvSpPr>
            <a:spLocks/>
          </p:cNvSpPr>
          <p:nvPr/>
        </p:nvSpPr>
        <p:spPr bwMode="auto">
          <a:xfrm>
            <a:off x="6134100" y="4114800"/>
            <a:ext cx="914400" cy="523875"/>
          </a:xfrm>
          <a:custGeom>
            <a:avLst/>
            <a:gdLst>
              <a:gd name="T0" fmla="*/ 0 w 576"/>
              <a:gd name="T1" fmla="*/ 0 h 330"/>
              <a:gd name="T2" fmla="*/ 576 w 576"/>
              <a:gd name="T3" fmla="*/ 0 h 330"/>
              <a:gd name="T4" fmla="*/ 432 w 576"/>
              <a:gd name="T5" fmla="*/ 0 h 330"/>
              <a:gd name="T6" fmla="*/ 438 w 576"/>
              <a:gd name="T7" fmla="*/ 330 h 330"/>
              <a:gd name="T8" fmla="*/ 570 w 576"/>
              <a:gd name="T9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330">
                <a:moveTo>
                  <a:pt x="0" y="0"/>
                </a:moveTo>
                <a:lnTo>
                  <a:pt x="576" y="0"/>
                </a:lnTo>
                <a:lnTo>
                  <a:pt x="432" y="0"/>
                </a:lnTo>
                <a:lnTo>
                  <a:pt x="438" y="330"/>
                </a:lnTo>
                <a:lnTo>
                  <a:pt x="570" y="330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4" name="Freeform 42"/>
          <p:cNvSpPr>
            <a:spLocks/>
          </p:cNvSpPr>
          <p:nvPr/>
        </p:nvSpPr>
        <p:spPr bwMode="auto">
          <a:xfrm>
            <a:off x="5981700" y="6172200"/>
            <a:ext cx="952500" cy="228600"/>
          </a:xfrm>
          <a:custGeom>
            <a:avLst/>
            <a:gdLst>
              <a:gd name="T0" fmla="*/ 0 w 672"/>
              <a:gd name="T1" fmla="*/ 0 h 336"/>
              <a:gd name="T2" fmla="*/ 0 w 672"/>
              <a:gd name="T3" fmla="*/ 336 h 336"/>
              <a:gd name="T4" fmla="*/ 672 w 672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336">
                <a:moveTo>
                  <a:pt x="0" y="0"/>
                </a:moveTo>
                <a:lnTo>
                  <a:pt x="0" y="336"/>
                </a:lnTo>
                <a:lnTo>
                  <a:pt x="672" y="336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5" name="AutoShape 43"/>
          <p:cNvSpPr>
            <a:spLocks noChangeArrowheads="1"/>
          </p:cNvSpPr>
          <p:nvPr/>
        </p:nvSpPr>
        <p:spPr bwMode="auto">
          <a:xfrm>
            <a:off x="4762500" y="6172200"/>
            <a:ext cx="74613" cy="152400"/>
          </a:xfrm>
          <a:prstGeom prst="upDownArrow">
            <a:avLst>
              <a:gd name="adj1" fmla="val 50000"/>
              <a:gd name="adj2" fmla="val 40851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16" name="AutoShape 44"/>
          <p:cNvSpPr>
            <a:spLocks noChangeArrowheads="1"/>
          </p:cNvSpPr>
          <p:nvPr/>
        </p:nvSpPr>
        <p:spPr bwMode="auto">
          <a:xfrm>
            <a:off x="4914900" y="4876800"/>
            <a:ext cx="76200" cy="381000"/>
          </a:xfrm>
          <a:prstGeom prst="upDownArrow">
            <a:avLst>
              <a:gd name="adj1" fmla="val 50000"/>
              <a:gd name="adj2" fmla="val 10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17" name="Freeform 45"/>
          <p:cNvSpPr>
            <a:spLocks/>
          </p:cNvSpPr>
          <p:nvPr/>
        </p:nvSpPr>
        <p:spPr bwMode="auto">
          <a:xfrm>
            <a:off x="5334000" y="4876800"/>
            <a:ext cx="1752600" cy="1371600"/>
          </a:xfrm>
          <a:custGeom>
            <a:avLst/>
            <a:gdLst>
              <a:gd name="T0" fmla="*/ 0 w 1152"/>
              <a:gd name="T1" fmla="*/ 0 h 1056"/>
              <a:gd name="T2" fmla="*/ 0 w 1152"/>
              <a:gd name="T3" fmla="*/ 144 h 1056"/>
              <a:gd name="T4" fmla="*/ 624 w 1152"/>
              <a:gd name="T5" fmla="*/ 144 h 1056"/>
              <a:gd name="T6" fmla="*/ 624 w 1152"/>
              <a:gd name="T7" fmla="*/ 1056 h 1056"/>
              <a:gd name="T8" fmla="*/ 1152 w 1152"/>
              <a:gd name="T9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" h="1056">
                <a:moveTo>
                  <a:pt x="0" y="0"/>
                </a:moveTo>
                <a:lnTo>
                  <a:pt x="0" y="144"/>
                </a:lnTo>
                <a:lnTo>
                  <a:pt x="624" y="144"/>
                </a:lnTo>
                <a:lnTo>
                  <a:pt x="624" y="1056"/>
                </a:lnTo>
                <a:lnTo>
                  <a:pt x="1152" y="1056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18" name="AutoShape 46"/>
          <p:cNvSpPr>
            <a:spLocks noChangeArrowheads="1"/>
          </p:cNvSpPr>
          <p:nvPr/>
        </p:nvSpPr>
        <p:spPr bwMode="auto">
          <a:xfrm>
            <a:off x="3810000" y="2828925"/>
            <a:ext cx="457200" cy="762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19" name="AutoShape 47"/>
          <p:cNvSpPr>
            <a:spLocks noChangeArrowheads="1"/>
          </p:cNvSpPr>
          <p:nvPr/>
        </p:nvSpPr>
        <p:spPr bwMode="auto">
          <a:xfrm>
            <a:off x="3810000" y="2143125"/>
            <a:ext cx="457200" cy="762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20" name="AutoShape 48"/>
          <p:cNvSpPr>
            <a:spLocks noChangeArrowheads="1"/>
          </p:cNvSpPr>
          <p:nvPr/>
        </p:nvSpPr>
        <p:spPr bwMode="auto">
          <a:xfrm>
            <a:off x="4267200" y="5715000"/>
            <a:ext cx="266700" cy="76200"/>
          </a:xfrm>
          <a:prstGeom prst="leftRightArrow">
            <a:avLst>
              <a:gd name="adj1" fmla="val 50000"/>
              <a:gd name="adj2" fmla="val 7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21" name="Line 49"/>
          <p:cNvSpPr>
            <a:spLocks noChangeShapeType="1"/>
          </p:cNvSpPr>
          <p:nvPr/>
        </p:nvSpPr>
        <p:spPr bwMode="auto">
          <a:xfrm>
            <a:off x="4686300" y="48768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2" name="Freeform 50"/>
          <p:cNvSpPr>
            <a:spLocks/>
          </p:cNvSpPr>
          <p:nvPr/>
        </p:nvSpPr>
        <p:spPr bwMode="auto">
          <a:xfrm>
            <a:off x="2895600" y="1981200"/>
            <a:ext cx="1524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3" name="Freeform 51"/>
          <p:cNvSpPr>
            <a:spLocks/>
          </p:cNvSpPr>
          <p:nvPr/>
        </p:nvSpPr>
        <p:spPr bwMode="auto">
          <a:xfrm>
            <a:off x="2819400" y="2057400"/>
            <a:ext cx="2286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4" name="Freeform 52"/>
          <p:cNvSpPr>
            <a:spLocks/>
          </p:cNvSpPr>
          <p:nvPr/>
        </p:nvSpPr>
        <p:spPr bwMode="auto">
          <a:xfrm>
            <a:off x="2743200" y="2133600"/>
            <a:ext cx="3048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5" name="Freeform 53"/>
          <p:cNvSpPr>
            <a:spLocks/>
          </p:cNvSpPr>
          <p:nvPr/>
        </p:nvSpPr>
        <p:spPr bwMode="auto">
          <a:xfrm>
            <a:off x="2667000" y="2209800"/>
            <a:ext cx="381000" cy="685800"/>
          </a:xfrm>
          <a:custGeom>
            <a:avLst/>
            <a:gdLst>
              <a:gd name="T0" fmla="*/ 96 w 96"/>
              <a:gd name="T1" fmla="*/ 0 h 432"/>
              <a:gd name="T2" fmla="*/ 0 w 96"/>
              <a:gd name="T3" fmla="*/ 0 h 432"/>
              <a:gd name="T4" fmla="*/ 0 w 96"/>
              <a:gd name="T5" fmla="*/ 432 h 432"/>
              <a:gd name="T6" fmla="*/ 96 w 96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432">
                <a:moveTo>
                  <a:pt x="96" y="0"/>
                </a:moveTo>
                <a:lnTo>
                  <a:pt x="0" y="0"/>
                </a:lnTo>
                <a:lnTo>
                  <a:pt x="0" y="432"/>
                </a:lnTo>
                <a:lnTo>
                  <a:pt x="96" y="43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6" name="Line 54"/>
          <p:cNvSpPr>
            <a:spLocks noChangeShapeType="1"/>
          </p:cNvSpPr>
          <p:nvPr/>
        </p:nvSpPr>
        <p:spPr bwMode="auto">
          <a:xfrm flipH="1">
            <a:off x="1981200" y="1981200"/>
            <a:ext cx="9144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7" name="Line 55"/>
          <p:cNvSpPr>
            <a:spLocks noChangeShapeType="1"/>
          </p:cNvSpPr>
          <p:nvPr/>
        </p:nvSpPr>
        <p:spPr bwMode="auto">
          <a:xfrm>
            <a:off x="2057400" y="23622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8" name="Line 56"/>
          <p:cNvSpPr>
            <a:spLocks noChangeShapeType="1"/>
          </p:cNvSpPr>
          <p:nvPr/>
        </p:nvSpPr>
        <p:spPr bwMode="auto">
          <a:xfrm>
            <a:off x="2209800" y="27432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29" name="AutoShape 57"/>
          <p:cNvSpPr>
            <a:spLocks noChangeArrowheads="1"/>
          </p:cNvSpPr>
          <p:nvPr/>
        </p:nvSpPr>
        <p:spPr bwMode="auto">
          <a:xfrm flipV="1">
            <a:off x="2324100" y="3505200"/>
            <a:ext cx="6858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5530" name="Freeform 58"/>
          <p:cNvSpPr>
            <a:spLocks/>
          </p:cNvSpPr>
          <p:nvPr/>
        </p:nvSpPr>
        <p:spPr bwMode="auto">
          <a:xfrm>
            <a:off x="1524000" y="3886200"/>
            <a:ext cx="3162300" cy="2057400"/>
          </a:xfrm>
          <a:custGeom>
            <a:avLst/>
            <a:gdLst>
              <a:gd name="T0" fmla="*/ 1920 w 1920"/>
              <a:gd name="T1" fmla="*/ 720 h 1248"/>
              <a:gd name="T2" fmla="*/ 768 w 1920"/>
              <a:gd name="T3" fmla="*/ 720 h 1248"/>
              <a:gd name="T4" fmla="*/ 768 w 1920"/>
              <a:gd name="T5" fmla="*/ 0 h 1248"/>
              <a:gd name="T6" fmla="*/ 768 w 1920"/>
              <a:gd name="T7" fmla="*/ 720 h 1248"/>
              <a:gd name="T8" fmla="*/ 0 w 1920"/>
              <a:gd name="T9" fmla="*/ 720 h 1248"/>
              <a:gd name="T10" fmla="*/ 0 w 1920"/>
              <a:gd name="T11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20" h="1248">
                <a:moveTo>
                  <a:pt x="1920" y="720"/>
                </a:moveTo>
                <a:lnTo>
                  <a:pt x="768" y="720"/>
                </a:lnTo>
                <a:lnTo>
                  <a:pt x="768" y="0"/>
                </a:lnTo>
                <a:lnTo>
                  <a:pt x="768" y="720"/>
                </a:lnTo>
                <a:lnTo>
                  <a:pt x="0" y="720"/>
                </a:lnTo>
                <a:lnTo>
                  <a:pt x="0" y="124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1" name="AutoShape 59"/>
          <p:cNvSpPr>
            <a:spLocks noChangeArrowheads="1"/>
          </p:cNvSpPr>
          <p:nvPr/>
        </p:nvSpPr>
        <p:spPr bwMode="auto">
          <a:xfrm flipH="1" flipV="1">
            <a:off x="990600" y="3810000"/>
            <a:ext cx="304800" cy="466725"/>
          </a:xfrm>
          <a:prstGeom prst="lightningBol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32" name="Freeform 60"/>
          <p:cNvSpPr>
            <a:spLocks/>
          </p:cNvSpPr>
          <p:nvPr/>
        </p:nvSpPr>
        <p:spPr bwMode="auto">
          <a:xfrm>
            <a:off x="1219200" y="3886200"/>
            <a:ext cx="1181100" cy="152400"/>
          </a:xfrm>
          <a:custGeom>
            <a:avLst/>
            <a:gdLst>
              <a:gd name="T0" fmla="*/ 0 w 768"/>
              <a:gd name="T1" fmla="*/ 240 h 240"/>
              <a:gd name="T2" fmla="*/ 768 w 768"/>
              <a:gd name="T3" fmla="*/ 240 h 240"/>
              <a:gd name="T4" fmla="*/ 768 w 768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240">
                <a:moveTo>
                  <a:pt x="0" y="240"/>
                </a:moveTo>
                <a:lnTo>
                  <a:pt x="768" y="240"/>
                </a:lnTo>
                <a:lnTo>
                  <a:pt x="7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3" name="Line 61"/>
          <p:cNvSpPr>
            <a:spLocks noChangeShapeType="1"/>
          </p:cNvSpPr>
          <p:nvPr/>
        </p:nvSpPr>
        <p:spPr bwMode="auto">
          <a:xfrm flipH="1">
            <a:off x="1295400" y="4191000"/>
            <a:ext cx="297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4" name="Rectangle 62"/>
          <p:cNvSpPr>
            <a:spLocks noChangeArrowheads="1"/>
          </p:cNvSpPr>
          <p:nvPr/>
        </p:nvSpPr>
        <p:spPr bwMode="auto">
          <a:xfrm>
            <a:off x="1485900" y="4419600"/>
            <a:ext cx="685800" cy="4572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LC</a:t>
            </a:r>
          </a:p>
        </p:txBody>
      </p:sp>
      <p:sp>
        <p:nvSpPr>
          <p:cNvPr id="105535" name="AutoShape 63"/>
          <p:cNvSpPr>
            <a:spLocks noChangeArrowheads="1"/>
          </p:cNvSpPr>
          <p:nvPr/>
        </p:nvSpPr>
        <p:spPr bwMode="auto">
          <a:xfrm>
            <a:off x="790575" y="4495800"/>
            <a:ext cx="685800" cy="76200"/>
          </a:xfrm>
          <a:prstGeom prst="leftRightArrow">
            <a:avLst>
              <a:gd name="adj1" fmla="val 50000"/>
              <a:gd name="adj2" fmla="val 18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6" name="AutoShape 64"/>
          <p:cNvSpPr>
            <a:spLocks noChangeArrowheads="1"/>
          </p:cNvSpPr>
          <p:nvPr/>
        </p:nvSpPr>
        <p:spPr bwMode="auto">
          <a:xfrm>
            <a:off x="790575" y="4724400"/>
            <a:ext cx="685800" cy="76200"/>
          </a:xfrm>
          <a:prstGeom prst="leftRightArrow">
            <a:avLst>
              <a:gd name="adj1" fmla="val 50000"/>
              <a:gd name="adj2" fmla="val 18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37" name="Line 65"/>
          <p:cNvSpPr>
            <a:spLocks noChangeShapeType="1"/>
          </p:cNvSpPr>
          <p:nvPr/>
        </p:nvSpPr>
        <p:spPr bwMode="auto">
          <a:xfrm>
            <a:off x="2171700" y="4648200"/>
            <a:ext cx="2095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8" name="Line 66"/>
          <p:cNvSpPr>
            <a:spLocks noChangeShapeType="1"/>
          </p:cNvSpPr>
          <p:nvPr/>
        </p:nvSpPr>
        <p:spPr bwMode="auto">
          <a:xfrm flipH="1">
            <a:off x="2171700" y="4800600"/>
            <a:ext cx="2095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39" name="AutoShape 67"/>
          <p:cNvSpPr>
            <a:spLocks noChangeArrowheads="1"/>
          </p:cNvSpPr>
          <p:nvPr/>
        </p:nvSpPr>
        <p:spPr bwMode="auto">
          <a:xfrm flipH="1">
            <a:off x="247650" y="1752600"/>
            <a:ext cx="76200" cy="457200"/>
          </a:xfrm>
          <a:prstGeom prst="flowChartDelay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0" name="Freeform 68"/>
          <p:cNvSpPr>
            <a:spLocks/>
          </p:cNvSpPr>
          <p:nvPr/>
        </p:nvSpPr>
        <p:spPr bwMode="auto">
          <a:xfrm>
            <a:off x="323850" y="1752600"/>
            <a:ext cx="152400" cy="457200"/>
          </a:xfrm>
          <a:custGeom>
            <a:avLst/>
            <a:gdLst>
              <a:gd name="T0" fmla="*/ 0 w 96"/>
              <a:gd name="T1" fmla="*/ 0 h 288"/>
              <a:gd name="T2" fmla="*/ 48 w 96"/>
              <a:gd name="T3" fmla="*/ 96 h 288"/>
              <a:gd name="T4" fmla="*/ 96 w 96"/>
              <a:gd name="T5" fmla="*/ 96 h 288"/>
              <a:gd name="T6" fmla="*/ 96 w 96"/>
              <a:gd name="T7" fmla="*/ 192 h 288"/>
              <a:gd name="T8" fmla="*/ 48 w 96"/>
              <a:gd name="T9" fmla="*/ 192 h 288"/>
              <a:gd name="T10" fmla="*/ 0 w 96"/>
              <a:gd name="T11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288">
                <a:moveTo>
                  <a:pt x="0" y="0"/>
                </a:moveTo>
                <a:lnTo>
                  <a:pt x="48" y="96"/>
                </a:lnTo>
                <a:lnTo>
                  <a:pt x="96" y="96"/>
                </a:lnTo>
                <a:lnTo>
                  <a:pt x="96" y="192"/>
                </a:lnTo>
                <a:lnTo>
                  <a:pt x="48" y="192"/>
                </a:lnTo>
                <a:lnTo>
                  <a:pt x="0" y="28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1" name="Freeform 69"/>
          <p:cNvSpPr>
            <a:spLocks/>
          </p:cNvSpPr>
          <p:nvPr/>
        </p:nvSpPr>
        <p:spPr bwMode="auto">
          <a:xfrm>
            <a:off x="2171700" y="3886200"/>
            <a:ext cx="304800" cy="609600"/>
          </a:xfrm>
          <a:custGeom>
            <a:avLst/>
            <a:gdLst>
              <a:gd name="T0" fmla="*/ 0 w 240"/>
              <a:gd name="T1" fmla="*/ 384 h 384"/>
              <a:gd name="T2" fmla="*/ 240 w 240"/>
              <a:gd name="T3" fmla="*/ 384 h 384"/>
              <a:gd name="T4" fmla="*/ 240 w 240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384">
                <a:moveTo>
                  <a:pt x="0" y="384"/>
                </a:moveTo>
                <a:lnTo>
                  <a:pt x="240" y="384"/>
                </a:lnTo>
                <a:lnTo>
                  <a:pt x="24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2" name="Text Box 70"/>
          <p:cNvSpPr txBox="1">
            <a:spLocks noChangeArrowheads="1"/>
          </p:cNvSpPr>
          <p:nvPr/>
        </p:nvSpPr>
        <p:spPr bwMode="auto">
          <a:xfrm>
            <a:off x="1905000" y="1752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x16</a:t>
            </a:r>
          </a:p>
        </p:txBody>
      </p:sp>
      <p:sp>
        <p:nvSpPr>
          <p:cNvPr id="105543" name="Text Box 71"/>
          <p:cNvSpPr txBox="1">
            <a:spLocks noChangeArrowheads="1"/>
          </p:cNvSpPr>
          <p:nvPr/>
        </p:nvSpPr>
        <p:spPr bwMode="auto">
          <a:xfrm>
            <a:off x="2057400" y="2133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x2</a:t>
            </a:r>
          </a:p>
        </p:txBody>
      </p:sp>
      <p:sp>
        <p:nvSpPr>
          <p:cNvPr id="105544" name="Text Box 72"/>
          <p:cNvSpPr txBox="1">
            <a:spLocks noChangeArrowheads="1"/>
          </p:cNvSpPr>
          <p:nvPr/>
        </p:nvSpPr>
        <p:spPr bwMode="auto">
          <a:xfrm>
            <a:off x="2149475" y="2514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x0.25</a:t>
            </a:r>
          </a:p>
        </p:txBody>
      </p:sp>
      <p:sp>
        <p:nvSpPr>
          <p:cNvPr id="105545" name="Arc 73"/>
          <p:cNvSpPr>
            <a:spLocks/>
          </p:cNvSpPr>
          <p:nvPr/>
        </p:nvSpPr>
        <p:spPr bwMode="auto">
          <a:xfrm>
            <a:off x="2209800" y="3200400"/>
            <a:ext cx="3048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46" name="Rectangle 74"/>
          <p:cNvSpPr>
            <a:spLocks noChangeArrowheads="1"/>
          </p:cNvSpPr>
          <p:nvPr/>
        </p:nvSpPr>
        <p:spPr bwMode="auto">
          <a:xfrm>
            <a:off x="6934200" y="6096000"/>
            <a:ext cx="914400" cy="60960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Flasher</a:t>
            </a:r>
          </a:p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Board</a:t>
            </a:r>
          </a:p>
        </p:txBody>
      </p:sp>
      <p:sp>
        <p:nvSpPr>
          <p:cNvPr id="105547" name="Rectangle 75"/>
          <p:cNvSpPr>
            <a:spLocks noChangeArrowheads="1"/>
          </p:cNvSpPr>
          <p:nvPr/>
        </p:nvSpPr>
        <p:spPr bwMode="auto">
          <a:xfrm>
            <a:off x="3048000" y="1485900"/>
            <a:ext cx="762000" cy="228600"/>
          </a:xfrm>
          <a:prstGeom prst="rect">
            <a:avLst/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Times New Roman" charset="0"/>
              </a:rPr>
              <a:t>Pulser</a:t>
            </a:r>
          </a:p>
        </p:txBody>
      </p:sp>
      <p:sp>
        <p:nvSpPr>
          <p:cNvPr id="105548" name="Line 76"/>
          <p:cNvSpPr>
            <a:spLocks noChangeShapeType="1"/>
          </p:cNvSpPr>
          <p:nvPr/>
        </p:nvSpPr>
        <p:spPr bwMode="auto">
          <a:xfrm flipH="1">
            <a:off x="3810000" y="1609725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49" name="Text Box 77"/>
          <p:cNvSpPr txBox="1">
            <a:spLocks noChangeArrowheads="1"/>
          </p:cNvSpPr>
          <p:nvPr/>
        </p:nvSpPr>
        <p:spPr bwMode="auto">
          <a:xfrm>
            <a:off x="2743200" y="62484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DACs &amp; ADCs</a:t>
            </a:r>
          </a:p>
        </p:txBody>
      </p:sp>
      <p:sp>
        <p:nvSpPr>
          <p:cNvPr id="105550" name="Text Box 78"/>
          <p:cNvSpPr txBox="1">
            <a:spLocks noChangeArrowheads="1"/>
          </p:cNvSpPr>
          <p:nvPr/>
        </p:nvSpPr>
        <p:spPr bwMode="auto">
          <a:xfrm>
            <a:off x="609600" y="5905500"/>
            <a:ext cx="1828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Corning Frequency Ctl </a:t>
            </a:r>
            <a:br>
              <a:rPr lang="en-US" sz="1400">
                <a:solidFill>
                  <a:srgbClr val="000000"/>
                </a:solidFill>
                <a:latin typeface="Times New Roman" charset="0"/>
              </a:rPr>
            </a:br>
            <a:r>
              <a:rPr lang="en-US" sz="1400">
                <a:solidFill>
                  <a:srgbClr val="000000"/>
                </a:solidFill>
                <a:latin typeface="Times New Roman" charset="0"/>
              </a:rPr>
              <a:t>(was Toyocom)</a:t>
            </a:r>
          </a:p>
        </p:txBody>
      </p:sp>
      <p:sp>
        <p:nvSpPr>
          <p:cNvPr id="105551" name="Text Box 79"/>
          <p:cNvSpPr txBox="1">
            <a:spLocks noChangeArrowheads="1"/>
          </p:cNvSpPr>
          <p:nvPr/>
        </p:nvSpPr>
        <p:spPr bwMode="auto">
          <a:xfrm>
            <a:off x="7162800" y="573405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4Mb    4Mb</a:t>
            </a:r>
          </a:p>
        </p:txBody>
      </p:sp>
      <p:sp>
        <p:nvSpPr>
          <p:cNvPr id="105552" name="Text Box 80"/>
          <p:cNvSpPr txBox="1">
            <a:spLocks noChangeArrowheads="1"/>
          </p:cNvSpPr>
          <p:nvPr/>
        </p:nvSpPr>
        <p:spPr bwMode="auto">
          <a:xfrm>
            <a:off x="8153400" y="3962400"/>
            <a:ext cx="685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16Mb</a:t>
            </a:r>
          </a:p>
          <a:p>
            <a:endParaRPr lang="en-US" sz="1400">
              <a:solidFill>
                <a:srgbClr val="000000"/>
              </a:solidFill>
              <a:latin typeface="Times New Roman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16Mb</a:t>
            </a:r>
          </a:p>
        </p:txBody>
      </p:sp>
      <p:sp>
        <p:nvSpPr>
          <p:cNvPr id="105553" name="Text Box 81"/>
          <p:cNvSpPr txBox="1">
            <a:spLocks noChangeArrowheads="1"/>
          </p:cNvSpPr>
          <p:nvPr/>
        </p:nvSpPr>
        <p:spPr bwMode="auto">
          <a:xfrm>
            <a:off x="6400800" y="2438400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+/</a:t>
            </a:r>
            <a:r>
              <a:rPr lang="en-US" sz="1400">
                <a:solidFill>
                  <a:srgbClr val="000000"/>
                </a:solidFill>
                <a:latin typeface="Times New Roman" charset="0"/>
              </a:rPr>
              <a:t>-5V, 3.3V,</a:t>
            </a:r>
            <a:br>
              <a:rPr lang="en-US" sz="1400">
                <a:solidFill>
                  <a:srgbClr val="000000"/>
                </a:solidFill>
                <a:latin typeface="Times New Roman" charset="0"/>
              </a:rPr>
            </a:br>
            <a:r>
              <a:rPr lang="en-US" sz="1400">
                <a:solidFill>
                  <a:srgbClr val="000000"/>
                </a:solidFill>
                <a:latin typeface="Times New Roman" charset="0"/>
              </a:rPr>
              <a:t>  2.5V, 1.8V</a:t>
            </a:r>
          </a:p>
        </p:txBody>
      </p:sp>
      <p:sp>
        <p:nvSpPr>
          <p:cNvPr id="105554" name="Text Box 82"/>
          <p:cNvSpPr txBox="1">
            <a:spLocks noChangeArrowheads="1"/>
          </p:cNvSpPr>
          <p:nvPr/>
        </p:nvSpPr>
        <p:spPr bwMode="auto">
          <a:xfrm>
            <a:off x="7848600" y="62484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64 Bytes</a:t>
            </a:r>
          </a:p>
        </p:txBody>
      </p:sp>
      <p:sp>
        <p:nvSpPr>
          <p:cNvPr id="105555" name="Freeform 83"/>
          <p:cNvSpPr>
            <a:spLocks/>
          </p:cNvSpPr>
          <p:nvPr/>
        </p:nvSpPr>
        <p:spPr bwMode="auto">
          <a:xfrm>
            <a:off x="1066800" y="11430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56" name="Rectangle 84"/>
          <p:cNvSpPr>
            <a:spLocks noChangeArrowheads="1"/>
          </p:cNvSpPr>
          <p:nvPr/>
        </p:nvSpPr>
        <p:spPr bwMode="auto">
          <a:xfrm>
            <a:off x="1143000" y="1857375"/>
            <a:ext cx="457200" cy="2286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rgbClr val="FFFFFF"/>
                </a:solidFill>
                <a:latin typeface="Times New Roman" charset="0"/>
              </a:rPr>
              <a:t>Delay</a:t>
            </a:r>
          </a:p>
        </p:txBody>
      </p:sp>
      <p:sp>
        <p:nvSpPr>
          <p:cNvPr id="105557" name="Freeform 85"/>
          <p:cNvSpPr>
            <a:spLocks/>
          </p:cNvSpPr>
          <p:nvPr/>
        </p:nvSpPr>
        <p:spPr bwMode="auto">
          <a:xfrm>
            <a:off x="762000" y="1371600"/>
            <a:ext cx="1143000" cy="2057400"/>
          </a:xfrm>
          <a:custGeom>
            <a:avLst/>
            <a:gdLst>
              <a:gd name="T0" fmla="*/ 192 w 720"/>
              <a:gd name="T1" fmla="*/ 0 h 1296"/>
              <a:gd name="T2" fmla="*/ 96 w 720"/>
              <a:gd name="T3" fmla="*/ 0 h 1296"/>
              <a:gd name="T4" fmla="*/ 96 w 720"/>
              <a:gd name="T5" fmla="*/ 384 h 1296"/>
              <a:gd name="T6" fmla="*/ 0 w 720"/>
              <a:gd name="T7" fmla="*/ 384 h 1296"/>
              <a:gd name="T8" fmla="*/ 240 w 720"/>
              <a:gd name="T9" fmla="*/ 384 h 1296"/>
              <a:gd name="T10" fmla="*/ 96 w 720"/>
              <a:gd name="T11" fmla="*/ 384 h 1296"/>
              <a:gd name="T12" fmla="*/ 96 w 720"/>
              <a:gd name="T13" fmla="*/ 1296 h 1296"/>
              <a:gd name="T14" fmla="*/ 720 w 720"/>
              <a:gd name="T15" fmla="*/ 1296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20" h="1296">
                <a:moveTo>
                  <a:pt x="192" y="0"/>
                </a:moveTo>
                <a:lnTo>
                  <a:pt x="96" y="0"/>
                </a:lnTo>
                <a:lnTo>
                  <a:pt x="96" y="384"/>
                </a:lnTo>
                <a:lnTo>
                  <a:pt x="0" y="384"/>
                </a:lnTo>
                <a:lnTo>
                  <a:pt x="240" y="384"/>
                </a:lnTo>
                <a:lnTo>
                  <a:pt x="96" y="384"/>
                </a:lnTo>
                <a:lnTo>
                  <a:pt x="96" y="1296"/>
                </a:lnTo>
                <a:lnTo>
                  <a:pt x="720" y="12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58" name="Line 86"/>
          <p:cNvSpPr>
            <a:spLocks noChangeShapeType="1"/>
          </p:cNvSpPr>
          <p:nvPr/>
        </p:nvSpPr>
        <p:spPr bwMode="auto">
          <a:xfrm flipV="1">
            <a:off x="990600" y="1143000"/>
            <a:ext cx="3810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59" name="Line 87"/>
          <p:cNvSpPr>
            <a:spLocks noChangeShapeType="1"/>
          </p:cNvSpPr>
          <p:nvPr/>
        </p:nvSpPr>
        <p:spPr bwMode="auto">
          <a:xfrm>
            <a:off x="1295400" y="1371600"/>
            <a:ext cx="297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0" name="Line 88"/>
          <p:cNvSpPr>
            <a:spLocks noChangeShapeType="1"/>
          </p:cNvSpPr>
          <p:nvPr/>
        </p:nvSpPr>
        <p:spPr bwMode="auto">
          <a:xfrm>
            <a:off x="914400" y="167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1" name="Line 89"/>
          <p:cNvSpPr>
            <a:spLocks noChangeShapeType="1"/>
          </p:cNvSpPr>
          <p:nvPr/>
        </p:nvSpPr>
        <p:spPr bwMode="auto">
          <a:xfrm>
            <a:off x="1295400" y="16002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2" name="Line 90"/>
          <p:cNvSpPr>
            <a:spLocks noChangeShapeType="1"/>
          </p:cNvSpPr>
          <p:nvPr/>
        </p:nvSpPr>
        <p:spPr bwMode="auto">
          <a:xfrm>
            <a:off x="1371600" y="16002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3" name="Freeform 91"/>
          <p:cNvSpPr>
            <a:spLocks/>
          </p:cNvSpPr>
          <p:nvPr/>
        </p:nvSpPr>
        <p:spPr bwMode="auto">
          <a:xfrm>
            <a:off x="1371600" y="1600200"/>
            <a:ext cx="1676400" cy="76200"/>
          </a:xfrm>
          <a:custGeom>
            <a:avLst/>
            <a:gdLst>
              <a:gd name="T0" fmla="*/ 0 w 1056"/>
              <a:gd name="T1" fmla="*/ 96 h 96"/>
              <a:gd name="T2" fmla="*/ 96 w 1056"/>
              <a:gd name="T3" fmla="*/ 96 h 96"/>
              <a:gd name="T4" fmla="*/ 96 w 1056"/>
              <a:gd name="T5" fmla="*/ 0 h 96"/>
              <a:gd name="T6" fmla="*/ 1056 w 1056"/>
              <a:gd name="T7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6" h="96">
                <a:moveTo>
                  <a:pt x="0" y="96"/>
                </a:moveTo>
                <a:lnTo>
                  <a:pt x="96" y="96"/>
                </a:lnTo>
                <a:lnTo>
                  <a:pt x="96" y="0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4" name="Text Box 92"/>
          <p:cNvSpPr txBox="1">
            <a:spLocks noChangeArrowheads="1"/>
          </p:cNvSpPr>
          <p:nvPr/>
        </p:nvSpPr>
        <p:spPr bwMode="auto">
          <a:xfrm>
            <a:off x="1524000" y="10668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Trigger (2)</a:t>
            </a:r>
          </a:p>
        </p:txBody>
      </p:sp>
      <p:sp>
        <p:nvSpPr>
          <p:cNvPr id="105565" name="Freeform 93"/>
          <p:cNvSpPr>
            <a:spLocks/>
          </p:cNvSpPr>
          <p:nvPr/>
        </p:nvSpPr>
        <p:spPr bwMode="auto">
          <a:xfrm>
            <a:off x="1600200" y="1981200"/>
            <a:ext cx="403225" cy="762000"/>
          </a:xfrm>
          <a:custGeom>
            <a:avLst/>
            <a:gdLst>
              <a:gd name="T0" fmla="*/ 96 w 254"/>
              <a:gd name="T1" fmla="*/ 0 h 480"/>
              <a:gd name="T2" fmla="*/ 0 w 254"/>
              <a:gd name="T3" fmla="*/ 0 h 480"/>
              <a:gd name="T4" fmla="*/ 48 w 254"/>
              <a:gd name="T5" fmla="*/ 0 h 480"/>
              <a:gd name="T6" fmla="*/ 48 w 254"/>
              <a:gd name="T7" fmla="*/ 240 h 480"/>
              <a:gd name="T8" fmla="*/ 173 w 254"/>
              <a:gd name="T9" fmla="*/ 240 h 480"/>
              <a:gd name="T10" fmla="*/ 48 w 254"/>
              <a:gd name="T11" fmla="*/ 240 h 480"/>
              <a:gd name="T12" fmla="*/ 48 w 254"/>
              <a:gd name="T13" fmla="*/ 480 h 480"/>
              <a:gd name="T14" fmla="*/ 254 w 254"/>
              <a:gd name="T1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4" h="480">
                <a:moveTo>
                  <a:pt x="96" y="0"/>
                </a:moveTo>
                <a:lnTo>
                  <a:pt x="0" y="0"/>
                </a:lnTo>
                <a:lnTo>
                  <a:pt x="48" y="0"/>
                </a:lnTo>
                <a:lnTo>
                  <a:pt x="48" y="240"/>
                </a:lnTo>
                <a:lnTo>
                  <a:pt x="173" y="240"/>
                </a:lnTo>
                <a:lnTo>
                  <a:pt x="48" y="240"/>
                </a:lnTo>
                <a:lnTo>
                  <a:pt x="48" y="480"/>
                </a:lnTo>
                <a:lnTo>
                  <a:pt x="254" y="4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5566" name="Group 94"/>
          <p:cNvGrpSpPr>
            <a:grpSpLocks/>
          </p:cNvGrpSpPr>
          <p:nvPr/>
        </p:nvGrpSpPr>
        <p:grpSpPr bwMode="auto">
          <a:xfrm flipH="1">
            <a:off x="6475413" y="1184275"/>
            <a:ext cx="612775" cy="457200"/>
            <a:chOff x="1095" y="2304"/>
            <a:chExt cx="442" cy="288"/>
          </a:xfrm>
        </p:grpSpPr>
        <p:sp>
          <p:nvSpPr>
            <p:cNvPr id="105567" name="Freeform 95"/>
            <p:cNvSpPr>
              <a:spLocks/>
            </p:cNvSpPr>
            <p:nvPr/>
          </p:nvSpPr>
          <p:spPr bwMode="auto">
            <a:xfrm>
              <a:off x="1104" y="2304"/>
              <a:ext cx="432" cy="288"/>
            </a:xfrm>
            <a:custGeom>
              <a:avLst/>
              <a:gdLst>
                <a:gd name="T0" fmla="*/ 0 w 432"/>
                <a:gd name="T1" fmla="*/ 144 h 288"/>
                <a:gd name="T2" fmla="*/ 144 w 432"/>
                <a:gd name="T3" fmla="*/ 0 h 288"/>
                <a:gd name="T4" fmla="*/ 432 w 432"/>
                <a:gd name="T5" fmla="*/ 0 h 288"/>
                <a:gd name="T6" fmla="*/ 432 w 432"/>
                <a:gd name="T7" fmla="*/ 288 h 288"/>
                <a:gd name="T8" fmla="*/ 144 w 432"/>
                <a:gd name="T9" fmla="*/ 288 h 288"/>
                <a:gd name="T10" fmla="*/ 0 w 432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" h="288">
                  <a:moveTo>
                    <a:pt x="0" y="144"/>
                  </a:moveTo>
                  <a:lnTo>
                    <a:pt x="144" y="0"/>
                  </a:lnTo>
                  <a:lnTo>
                    <a:pt x="432" y="0"/>
                  </a:lnTo>
                  <a:lnTo>
                    <a:pt x="432" y="288"/>
                  </a:lnTo>
                  <a:lnTo>
                    <a:pt x="144" y="28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68" name="Text Box 96"/>
            <p:cNvSpPr txBox="1">
              <a:spLocks noChangeArrowheads="1"/>
            </p:cNvSpPr>
            <p:nvPr/>
          </p:nvSpPr>
          <p:spPr bwMode="auto">
            <a:xfrm>
              <a:off x="1095" y="2352"/>
              <a:ext cx="4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>
                  <a:solidFill>
                    <a:srgbClr val="000000"/>
                  </a:solidFill>
                  <a:latin typeface="Times New Roman" charset="0"/>
                </a:rPr>
                <a:t>ADC</a:t>
              </a:r>
            </a:p>
          </p:txBody>
        </p:sp>
      </p:grpSp>
      <p:sp>
        <p:nvSpPr>
          <p:cNvPr id="105569" name="Line 97"/>
          <p:cNvSpPr>
            <a:spLocks noChangeShapeType="1"/>
          </p:cNvSpPr>
          <p:nvPr/>
        </p:nvSpPr>
        <p:spPr bwMode="auto">
          <a:xfrm flipH="1">
            <a:off x="7086600" y="1409700"/>
            <a:ext cx="7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0" name="Line 98"/>
          <p:cNvSpPr>
            <a:spLocks noChangeShapeType="1"/>
          </p:cNvSpPr>
          <p:nvPr/>
        </p:nvSpPr>
        <p:spPr bwMode="auto">
          <a:xfrm flipH="1">
            <a:off x="7467600" y="14097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1" name="Line 99"/>
          <p:cNvSpPr>
            <a:spLocks noChangeShapeType="1"/>
          </p:cNvSpPr>
          <p:nvPr/>
        </p:nvSpPr>
        <p:spPr bwMode="auto">
          <a:xfrm>
            <a:off x="7620000" y="1412875"/>
            <a:ext cx="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2" name="Rectangle 100"/>
          <p:cNvSpPr>
            <a:spLocks noChangeArrowheads="1"/>
          </p:cNvSpPr>
          <p:nvPr/>
        </p:nvSpPr>
        <p:spPr bwMode="auto">
          <a:xfrm>
            <a:off x="990600" y="5562600"/>
            <a:ext cx="10668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New Roman" charset="0"/>
              </a:rPr>
              <a:t>Oscillator</a:t>
            </a:r>
          </a:p>
        </p:txBody>
      </p:sp>
      <p:sp>
        <p:nvSpPr>
          <p:cNvPr id="105573" name="Freeform 101"/>
          <p:cNvSpPr>
            <a:spLocks/>
          </p:cNvSpPr>
          <p:nvPr/>
        </p:nvSpPr>
        <p:spPr bwMode="auto">
          <a:xfrm>
            <a:off x="1524000" y="32004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4" name="Text Box 102"/>
          <p:cNvSpPr txBox="1">
            <a:spLocks noChangeArrowheads="1"/>
          </p:cNvSpPr>
          <p:nvPr/>
        </p:nvSpPr>
        <p:spPr bwMode="auto">
          <a:xfrm>
            <a:off x="3581400" y="482917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20 MHz</a:t>
            </a:r>
          </a:p>
        </p:txBody>
      </p:sp>
      <p:sp>
        <p:nvSpPr>
          <p:cNvPr id="105575" name="Text Box 103"/>
          <p:cNvSpPr txBox="1">
            <a:spLocks noChangeArrowheads="1"/>
          </p:cNvSpPr>
          <p:nvPr/>
        </p:nvSpPr>
        <p:spPr bwMode="auto">
          <a:xfrm>
            <a:off x="3505200" y="37814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40 MHz</a:t>
            </a:r>
          </a:p>
        </p:txBody>
      </p:sp>
      <p:sp>
        <p:nvSpPr>
          <p:cNvPr id="105576" name="Text Box 104"/>
          <p:cNvSpPr txBox="1">
            <a:spLocks noChangeArrowheads="1"/>
          </p:cNvSpPr>
          <p:nvPr/>
        </p:nvSpPr>
        <p:spPr bwMode="auto">
          <a:xfrm>
            <a:off x="2362200" y="35909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FFFFFF"/>
                </a:solidFill>
                <a:latin typeface="Times New Roman" charset="0"/>
              </a:rPr>
              <a:t>MUX</a:t>
            </a:r>
          </a:p>
        </p:txBody>
      </p:sp>
      <p:sp>
        <p:nvSpPr>
          <p:cNvPr id="105577" name="Text Box 105"/>
          <p:cNvSpPr txBox="1">
            <a:spLocks noChangeArrowheads="1"/>
          </p:cNvSpPr>
          <p:nvPr/>
        </p:nvSpPr>
        <p:spPr bwMode="auto">
          <a:xfrm>
            <a:off x="285750" y="43529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(n+1)</a:t>
            </a:r>
          </a:p>
        </p:txBody>
      </p:sp>
      <p:sp>
        <p:nvSpPr>
          <p:cNvPr id="105578" name="Text Box 106"/>
          <p:cNvSpPr txBox="1">
            <a:spLocks noChangeArrowheads="1"/>
          </p:cNvSpPr>
          <p:nvPr/>
        </p:nvSpPr>
        <p:spPr bwMode="auto">
          <a:xfrm>
            <a:off x="304800" y="460057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(n</a:t>
            </a:r>
            <a:r>
              <a:rPr lang="en-US" sz="140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–</a:t>
            </a:r>
            <a:r>
              <a:rPr lang="en-US" sz="14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1)</a:t>
            </a:r>
          </a:p>
        </p:txBody>
      </p:sp>
      <p:sp>
        <p:nvSpPr>
          <p:cNvPr id="105579" name="Text Box 107"/>
          <p:cNvSpPr txBox="1">
            <a:spLocks noChangeArrowheads="1"/>
          </p:cNvSpPr>
          <p:nvPr/>
        </p:nvSpPr>
        <p:spPr bwMode="auto">
          <a:xfrm>
            <a:off x="8258175" y="1600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DOR</a:t>
            </a:r>
          </a:p>
        </p:txBody>
      </p:sp>
      <p:sp>
        <p:nvSpPr>
          <p:cNvPr id="105580" name="Text Box 108"/>
          <p:cNvSpPr txBox="1">
            <a:spLocks noChangeArrowheads="1"/>
          </p:cNvSpPr>
          <p:nvPr/>
        </p:nvSpPr>
        <p:spPr bwMode="auto">
          <a:xfrm>
            <a:off x="365125" y="3846513"/>
            <a:ext cx="768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OB-LED</a:t>
            </a:r>
          </a:p>
        </p:txBody>
      </p:sp>
      <p:pic>
        <p:nvPicPr>
          <p:cNvPr id="105581" name="Picture 1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952625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5582" name="Oval 110"/>
          <p:cNvSpPr>
            <a:spLocks noChangeArrowheads="1"/>
          </p:cNvSpPr>
          <p:nvPr/>
        </p:nvSpPr>
        <p:spPr bwMode="auto">
          <a:xfrm>
            <a:off x="876300" y="1943100"/>
            <a:ext cx="76200" cy="762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83" name="Text Box 111"/>
          <p:cNvSpPr txBox="1">
            <a:spLocks noChangeArrowheads="1"/>
          </p:cNvSpPr>
          <p:nvPr/>
        </p:nvSpPr>
        <p:spPr bwMode="auto">
          <a:xfrm>
            <a:off x="1219200" y="29432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 2.6</a:t>
            </a:r>
          </a:p>
        </p:txBody>
      </p:sp>
      <p:sp>
        <p:nvSpPr>
          <p:cNvPr id="105584" name="Text Box 112"/>
          <p:cNvSpPr txBox="1">
            <a:spLocks noChangeArrowheads="1"/>
          </p:cNvSpPr>
          <p:nvPr/>
        </p:nvSpPr>
        <p:spPr bwMode="auto">
          <a:xfrm>
            <a:off x="1752600" y="29337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x 9</a:t>
            </a:r>
          </a:p>
        </p:txBody>
      </p:sp>
      <p:sp>
        <p:nvSpPr>
          <p:cNvPr id="105585" name="Text Box 113"/>
          <p:cNvSpPr txBox="1">
            <a:spLocks noChangeArrowheads="1"/>
          </p:cNvSpPr>
          <p:nvPr/>
        </p:nvSpPr>
        <p:spPr bwMode="auto">
          <a:xfrm>
            <a:off x="3829050" y="2590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6" name="Text Box 114"/>
          <p:cNvSpPr txBox="1">
            <a:spLocks noChangeArrowheads="1"/>
          </p:cNvSpPr>
          <p:nvPr/>
        </p:nvSpPr>
        <p:spPr bwMode="auto">
          <a:xfrm>
            <a:off x="3848100" y="1905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7" name="Text Box 115"/>
          <p:cNvSpPr txBox="1">
            <a:spLocks noChangeArrowheads="1"/>
          </p:cNvSpPr>
          <p:nvPr/>
        </p:nvSpPr>
        <p:spPr bwMode="auto">
          <a:xfrm>
            <a:off x="3810000" y="31623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8" name="Text Box 116"/>
          <p:cNvSpPr txBox="1">
            <a:spLocks noChangeArrowheads="1"/>
          </p:cNvSpPr>
          <p:nvPr/>
        </p:nvSpPr>
        <p:spPr bwMode="auto">
          <a:xfrm>
            <a:off x="6076950" y="114617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10b</a:t>
            </a:r>
          </a:p>
        </p:txBody>
      </p:sp>
      <p:sp>
        <p:nvSpPr>
          <p:cNvPr id="105589" name="Text Box 117"/>
          <p:cNvSpPr txBox="1">
            <a:spLocks noChangeArrowheads="1"/>
          </p:cNvSpPr>
          <p:nvPr/>
        </p:nvSpPr>
        <p:spPr bwMode="auto">
          <a:xfrm>
            <a:off x="6105525" y="17653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8b</a:t>
            </a:r>
          </a:p>
        </p:txBody>
      </p:sp>
      <p:sp>
        <p:nvSpPr>
          <p:cNvPr id="105590" name="Text Box 118"/>
          <p:cNvSpPr txBox="1">
            <a:spLocks noChangeArrowheads="1"/>
          </p:cNvSpPr>
          <p:nvPr/>
        </p:nvSpPr>
        <p:spPr bwMode="auto">
          <a:xfrm>
            <a:off x="6391275" y="383857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32b</a:t>
            </a:r>
          </a:p>
        </p:txBody>
      </p:sp>
      <p:sp>
        <p:nvSpPr>
          <p:cNvPr id="105591" name="Text Box 119"/>
          <p:cNvSpPr txBox="1">
            <a:spLocks noChangeArrowheads="1"/>
          </p:cNvSpPr>
          <p:nvPr/>
        </p:nvSpPr>
        <p:spPr bwMode="auto">
          <a:xfrm>
            <a:off x="6429375" y="52959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16b</a:t>
            </a:r>
          </a:p>
        </p:txBody>
      </p:sp>
      <p:sp>
        <p:nvSpPr>
          <p:cNvPr id="105592" name="Text Box 120"/>
          <p:cNvSpPr txBox="1">
            <a:spLocks noChangeArrowheads="1"/>
          </p:cNvSpPr>
          <p:nvPr/>
        </p:nvSpPr>
        <p:spPr bwMode="auto">
          <a:xfrm>
            <a:off x="5972175" y="615315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8b</a:t>
            </a:r>
          </a:p>
        </p:txBody>
      </p:sp>
      <p:sp>
        <p:nvSpPr>
          <p:cNvPr id="105593" name="Text Box 121"/>
          <p:cNvSpPr txBox="1">
            <a:spLocks noChangeArrowheads="1"/>
          </p:cNvSpPr>
          <p:nvPr/>
        </p:nvSpPr>
        <p:spPr bwMode="auto">
          <a:xfrm>
            <a:off x="2867025" y="6477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8b, 10b, 12b</a:t>
            </a:r>
          </a:p>
        </p:txBody>
      </p:sp>
      <p:grpSp>
        <p:nvGrpSpPr>
          <p:cNvPr id="105594" name="Group 122"/>
          <p:cNvGrpSpPr>
            <a:grpSpLocks/>
          </p:cNvGrpSpPr>
          <p:nvPr/>
        </p:nvGrpSpPr>
        <p:grpSpPr bwMode="auto">
          <a:xfrm>
            <a:off x="5105400" y="3657600"/>
            <a:ext cx="762000" cy="609600"/>
            <a:chOff x="3216" y="1872"/>
            <a:chExt cx="480" cy="384"/>
          </a:xfrm>
        </p:grpSpPr>
        <p:sp>
          <p:nvSpPr>
            <p:cNvPr id="105595" name="AutoShape 123"/>
            <p:cNvSpPr>
              <a:spLocks noChangeArrowheads="1"/>
            </p:cNvSpPr>
            <p:nvPr/>
          </p:nvSpPr>
          <p:spPr bwMode="auto">
            <a:xfrm>
              <a:off x="3216" y="1872"/>
              <a:ext cx="240" cy="38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96" name="AutoShape 124"/>
            <p:cNvSpPr>
              <a:spLocks noChangeArrowheads="1"/>
            </p:cNvSpPr>
            <p:nvPr/>
          </p:nvSpPr>
          <p:spPr bwMode="auto">
            <a:xfrm flipH="1">
              <a:off x="3456" y="1872"/>
              <a:ext cx="240" cy="384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99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97" name="Text Box 125"/>
            <p:cNvSpPr txBox="1">
              <a:spLocks noChangeArrowheads="1"/>
            </p:cNvSpPr>
            <p:nvPr/>
          </p:nvSpPr>
          <p:spPr bwMode="auto">
            <a:xfrm>
              <a:off x="3264" y="1929"/>
              <a:ext cx="384" cy="27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Times New Roman" charset="0"/>
                </a:rPr>
                <a:t>DP</a:t>
              </a:r>
              <a:br>
                <a:rPr lang="en-US" sz="1400">
                  <a:latin typeface="Times New Roman" charset="0"/>
                </a:rPr>
              </a:br>
              <a:r>
                <a:rPr lang="en-US" sz="1400">
                  <a:latin typeface="Times New Roman" charset="0"/>
                </a:rPr>
                <a:t>Ram</a:t>
              </a:r>
            </a:p>
          </p:txBody>
        </p:sp>
      </p:grpSp>
      <p:sp>
        <p:nvSpPr>
          <p:cNvPr id="105598" name="Text Box 126"/>
          <p:cNvSpPr txBox="1">
            <a:spLocks noChangeArrowheads="1"/>
          </p:cNvSpPr>
          <p:nvPr/>
        </p:nvSpPr>
        <p:spPr bwMode="auto">
          <a:xfrm>
            <a:off x="7680325" y="1443038"/>
            <a:ext cx="9255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charset="0"/>
              </a:rPr>
              <a:t>1 megabaud</a:t>
            </a:r>
          </a:p>
        </p:txBody>
      </p:sp>
      <p:sp>
        <p:nvSpPr>
          <p:cNvPr id="105599" name="Freeform 127"/>
          <p:cNvSpPr>
            <a:spLocks/>
          </p:cNvSpPr>
          <p:nvPr/>
        </p:nvSpPr>
        <p:spPr bwMode="auto">
          <a:xfrm>
            <a:off x="2941638" y="3725863"/>
            <a:ext cx="1592262" cy="1608137"/>
          </a:xfrm>
          <a:custGeom>
            <a:avLst/>
            <a:gdLst>
              <a:gd name="T0" fmla="*/ 1003 w 1003"/>
              <a:gd name="T1" fmla="*/ 1013 h 1013"/>
              <a:gd name="T2" fmla="*/ 163 w 1003"/>
              <a:gd name="T3" fmla="*/ 1013 h 1013"/>
              <a:gd name="T4" fmla="*/ 163 w 1003"/>
              <a:gd name="T5" fmla="*/ 0 h 1013"/>
              <a:gd name="T6" fmla="*/ 0 w 1003"/>
              <a:gd name="T7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3" h="1013">
                <a:moveTo>
                  <a:pt x="1003" y="1013"/>
                </a:moveTo>
                <a:lnTo>
                  <a:pt x="163" y="1013"/>
                </a:lnTo>
                <a:lnTo>
                  <a:pt x="163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00" name="Freeform 128"/>
          <p:cNvSpPr>
            <a:spLocks/>
          </p:cNvSpPr>
          <p:nvPr/>
        </p:nvSpPr>
        <p:spPr bwMode="auto">
          <a:xfrm>
            <a:off x="1876425" y="21336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01" name="Freeform 129"/>
          <p:cNvSpPr>
            <a:spLocks/>
          </p:cNvSpPr>
          <p:nvPr/>
        </p:nvSpPr>
        <p:spPr bwMode="auto">
          <a:xfrm>
            <a:off x="2001838" y="2514600"/>
            <a:ext cx="228600" cy="457200"/>
          </a:xfrm>
          <a:custGeom>
            <a:avLst/>
            <a:gdLst>
              <a:gd name="T0" fmla="*/ 0 w 240"/>
              <a:gd name="T1" fmla="*/ 0 h 480"/>
              <a:gd name="T2" fmla="*/ 0 w 240"/>
              <a:gd name="T3" fmla="*/ 480 h 480"/>
              <a:gd name="T4" fmla="*/ 240 w 240"/>
              <a:gd name="T5" fmla="*/ 240 h 480"/>
              <a:gd name="T6" fmla="*/ 0 w 240"/>
              <a:gd name="T7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480">
                <a:moveTo>
                  <a:pt x="0" y="0"/>
                </a:moveTo>
                <a:lnTo>
                  <a:pt x="0" y="480"/>
                </a:lnTo>
                <a:lnTo>
                  <a:pt x="240" y="24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02" name="Rectangle 130"/>
          <p:cNvSpPr>
            <a:spLocks noChangeArrowheads="1"/>
          </p:cNvSpPr>
          <p:nvPr/>
        </p:nvSpPr>
        <p:spPr bwMode="auto">
          <a:xfrm>
            <a:off x="7467600" y="2438400"/>
            <a:ext cx="1066800" cy="533400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charset="0"/>
              </a:rPr>
              <a:t>DC-DC</a:t>
            </a:r>
          </a:p>
        </p:txBody>
      </p:sp>
      <p:sp>
        <p:nvSpPr>
          <p:cNvPr id="105603" name="Rectangle 131"/>
          <p:cNvSpPr>
            <a:spLocks noChangeArrowheads="1"/>
          </p:cNvSpPr>
          <p:nvPr/>
        </p:nvSpPr>
        <p:spPr bwMode="auto">
          <a:xfrm>
            <a:off x="6524625" y="3200400"/>
            <a:ext cx="1524000" cy="53340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Configuration</a:t>
            </a:r>
          </a:p>
          <a:p>
            <a:pPr algn="ctr"/>
            <a:r>
              <a:rPr lang="en-US" sz="2000">
                <a:solidFill>
                  <a:srgbClr val="000000"/>
                </a:solidFill>
                <a:latin typeface="Times New Roman" charset="0"/>
              </a:rPr>
              <a:t>Device</a:t>
            </a:r>
          </a:p>
        </p:txBody>
      </p:sp>
      <p:sp>
        <p:nvSpPr>
          <p:cNvPr id="105604" name="AutoShape 132"/>
          <p:cNvSpPr>
            <a:spLocks noChangeArrowheads="1"/>
          </p:cNvSpPr>
          <p:nvPr/>
        </p:nvSpPr>
        <p:spPr bwMode="auto">
          <a:xfrm>
            <a:off x="6143625" y="3429000"/>
            <a:ext cx="381000" cy="762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05" name="AutoShape 133"/>
          <p:cNvSpPr>
            <a:spLocks noChangeArrowheads="1"/>
          </p:cNvSpPr>
          <p:nvPr/>
        </p:nvSpPr>
        <p:spPr bwMode="auto">
          <a:xfrm flipH="1">
            <a:off x="6153150" y="3581400"/>
            <a:ext cx="381000" cy="762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06" name="Text Box 134"/>
          <p:cNvSpPr txBox="1">
            <a:spLocks noChangeArrowheads="1"/>
          </p:cNvSpPr>
          <p:nvPr/>
        </p:nvSpPr>
        <p:spPr bwMode="auto">
          <a:xfrm>
            <a:off x="8077200" y="321945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charset="0"/>
              </a:rPr>
              <a:t>8Mbit</a:t>
            </a:r>
          </a:p>
        </p:txBody>
      </p:sp>
      <p:sp>
        <p:nvSpPr>
          <p:cNvPr id="105607" name="Rectangle 13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800" dirty="0" err="1" smtClean="0">
                <a:cs typeface="Times New Roman" charset="0"/>
              </a:rPr>
              <a:t>IceCube</a:t>
            </a:r>
            <a:r>
              <a:rPr lang="en-US" sz="2800" dirty="0" smtClean="0">
                <a:cs typeface="Times New Roman" charset="0"/>
              </a:rPr>
              <a:t>: Digital </a:t>
            </a:r>
            <a:r>
              <a:rPr lang="en-US" sz="2800" dirty="0">
                <a:cs typeface="Times New Roman" charset="0"/>
              </a:rPr>
              <a:t>Optical Module Block Diagram</a:t>
            </a:r>
          </a:p>
        </p:txBody>
      </p:sp>
      <p:sp>
        <p:nvSpPr>
          <p:cNvPr id="105608" name="Text Box 136"/>
          <p:cNvSpPr txBox="1">
            <a:spLocks noChangeArrowheads="1"/>
          </p:cNvSpPr>
          <p:nvPr/>
        </p:nvSpPr>
        <p:spPr bwMode="auto">
          <a:xfrm>
            <a:off x="0" y="6583363"/>
            <a:ext cx="1847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charset="0"/>
              </a:rPr>
              <a:t>GTP, LBNL, 26 Mar, 2004</a:t>
            </a:r>
          </a:p>
        </p:txBody>
      </p:sp>
      <p:sp>
        <p:nvSpPr>
          <p:cNvPr id="105609" name="Oval 137"/>
          <p:cNvSpPr>
            <a:spLocks noChangeArrowheads="1"/>
          </p:cNvSpPr>
          <p:nvPr/>
        </p:nvSpPr>
        <p:spPr bwMode="auto">
          <a:xfrm>
            <a:off x="533400" y="5334000"/>
            <a:ext cx="1905000" cy="1295400"/>
          </a:xfrm>
          <a:prstGeom prst="ellipse">
            <a:avLst/>
          </a:prstGeom>
          <a:noFill/>
          <a:ln w="19050">
            <a:solidFill>
              <a:srgbClr val="FF0A2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30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ASIC concept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16 -32 pixels/ASIC </a:t>
            </a:r>
          </a:p>
          <a:p>
            <a:r>
              <a:rPr lang="en-US" dirty="0" smtClean="0"/>
              <a:t>1 free-running clock/ASIC</a:t>
            </a:r>
          </a:p>
          <a:p>
            <a:r>
              <a:rPr lang="en-US" dirty="0" smtClean="0"/>
              <a:t>1 capture register for clock value, ASIC, pixel subset, </a:t>
            </a:r>
          </a:p>
          <a:p>
            <a:r>
              <a:rPr lang="en-US" dirty="0" smtClean="0"/>
              <a:t>Buffer depth as needed to store beam, SN event… </a:t>
            </a:r>
          </a:p>
          <a:p>
            <a:r>
              <a:rPr lang="en-US" dirty="0" smtClean="0"/>
              <a:t>State machine to manage: </a:t>
            </a:r>
          </a:p>
          <a:p>
            <a:pPr lvl="1"/>
            <a:r>
              <a:rPr lang="en-US" dirty="0" smtClean="0"/>
              <a:t>dynamic network,</a:t>
            </a:r>
          </a:p>
          <a:p>
            <a:pPr lvl="1"/>
            <a:r>
              <a:rPr lang="en-US" dirty="0" smtClean="0"/>
              <a:t>token passing, </a:t>
            </a:r>
          </a:p>
          <a:p>
            <a:pPr lvl="1"/>
            <a:r>
              <a:rPr lang="en-US" dirty="0" smtClean="0"/>
              <a:t>clock domain crossing, </a:t>
            </a:r>
          </a:p>
          <a:p>
            <a:pPr lvl="1"/>
            <a:r>
              <a:rPr lang="en-US" dirty="0" smtClean="0"/>
              <a:t>data transfer to neighbor in network,</a:t>
            </a:r>
          </a:p>
          <a:p>
            <a:pPr lvl="1"/>
            <a:r>
              <a:rPr lang="en-US" dirty="0" smtClean="0"/>
              <a:t>exception states</a:t>
            </a:r>
            <a:r>
              <a:rPr lang="en-US" dirty="0"/>
              <a:t> (</a:t>
            </a:r>
            <a:r>
              <a:rPr lang="en-US" dirty="0" smtClean="0"/>
              <a:t>devils in the details)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4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0"/>
            <a:ext cx="675883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544218" y="4005515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422FF"/>
                </a:solidFill>
              </a:rPr>
              <a:t>Available yesterday</a:t>
            </a:r>
            <a:endParaRPr lang="en-US" sz="2400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24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817FF"/>
                </a:solidFill>
              </a:rPr>
              <a:t>16-Pixel ASIC</a:t>
            </a:r>
            <a:endParaRPr lang="en-US" dirty="0">
              <a:solidFill>
                <a:srgbClr val="A817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local clock serves all pixels in one ASIC</a:t>
            </a:r>
          </a:p>
          <a:p>
            <a:endParaRPr lang="en-US" dirty="0"/>
          </a:p>
        </p:txBody>
      </p:sp>
      <p:pic>
        <p:nvPicPr>
          <p:cNvPr id="4" name="Picture 3" descr="Individual-gr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96" y="2509624"/>
            <a:ext cx="3821298" cy="34771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2104" y="2379579"/>
            <a:ext cx="3523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View from inactive side</a:t>
            </a:r>
          </a:p>
          <a:p>
            <a:endParaRPr lang="en-US" sz="2400" dirty="0" smtClean="0"/>
          </a:p>
          <a:p>
            <a:r>
              <a:rPr lang="en-US" sz="2400" dirty="0" smtClean="0"/>
              <a:t>Wire-bonds connect </a:t>
            </a:r>
          </a:p>
          <a:p>
            <a:r>
              <a:rPr lang="en-US" sz="2400" dirty="0" smtClean="0"/>
              <a:t>each pixel to ASIC; via connects to small button on active side, minimizing capacitance and noise.</a:t>
            </a:r>
          </a:p>
          <a:p>
            <a:endParaRPr lang="en-US" sz="2400" dirty="0" smtClean="0"/>
          </a:p>
          <a:p>
            <a:r>
              <a:rPr lang="en-US" sz="2400" dirty="0" smtClean="0"/>
              <a:t>Pixels are 4 x 4 mm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57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X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937329"/>
            <a:ext cx="5373848" cy="5185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9014" y="1209457"/>
            <a:ext cx="210172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 x 16 </a:t>
            </a:r>
            <a:r>
              <a:rPr lang="en-US" sz="2800" b="1" dirty="0" smtClean="0"/>
              <a:t>Tile</a:t>
            </a:r>
            <a:r>
              <a:rPr lang="en-US" sz="2800" dirty="0" smtClean="0"/>
              <a:t> of 256 ASICs,  = 4092 pixels</a:t>
            </a:r>
          </a:p>
          <a:p>
            <a:endParaRPr lang="en-US" sz="2800" dirty="0"/>
          </a:p>
          <a:p>
            <a:r>
              <a:rPr lang="en-US" sz="2800" b="1" dirty="0" smtClean="0"/>
              <a:t>Tile</a:t>
            </a:r>
            <a:r>
              <a:rPr lang="en-US" sz="2800" dirty="0" smtClean="0"/>
              <a:t> size:</a:t>
            </a:r>
          </a:p>
          <a:p>
            <a:r>
              <a:rPr lang="en-US" sz="2800" dirty="0" smtClean="0"/>
              <a:t>256 mm x</a:t>
            </a:r>
          </a:p>
          <a:p>
            <a:r>
              <a:rPr lang="en-US" sz="2800" dirty="0" smtClean="0"/>
              <a:t>256 mm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01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X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937329"/>
            <a:ext cx="5373848" cy="5185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9014" y="1693240"/>
            <a:ext cx="210172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Local clock interrogation</a:t>
            </a:r>
          </a:p>
          <a:p>
            <a:r>
              <a:rPr lang="en-US" sz="2800" dirty="0" smtClean="0"/>
              <a:t>signal enters at any edge of tile, and propagates as a wave to any neighbor</a:t>
            </a:r>
            <a:endParaRPr lang="en-US" sz="28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290045" y="771029"/>
            <a:ext cx="1270104" cy="34771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60149" y="401697"/>
            <a:ext cx="79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here…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7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X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937329"/>
            <a:ext cx="5373848" cy="51855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9014" y="1693240"/>
            <a:ext cx="210172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Local clock interrogation</a:t>
            </a:r>
          </a:p>
          <a:p>
            <a:r>
              <a:rPr lang="en-US" sz="2800" dirty="0" smtClean="0"/>
              <a:t>signal enters at any corner of tile, and propagates as a wave to any neighbor</a:t>
            </a:r>
            <a:endParaRPr lang="en-US" sz="28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380766" y="5593740"/>
            <a:ext cx="1270104" cy="34771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50870" y="5295127"/>
            <a:ext cx="1287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here…</a:t>
            </a:r>
          </a:p>
          <a:p>
            <a:r>
              <a:rPr lang="en-US" dirty="0" smtClean="0"/>
              <a:t>or any edge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62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DAQ Concept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Once per second, introduce “time token” at one ASIC somewhere on the tile periphery</a:t>
            </a:r>
          </a:p>
          <a:p>
            <a:r>
              <a:rPr lang="en-US" sz="3000" dirty="0" smtClean="0"/>
              <a:t>ASIC accepts token &amp; offers it to all neighbors</a:t>
            </a:r>
          </a:p>
          <a:p>
            <a:r>
              <a:rPr lang="en-US" sz="3000" dirty="0" smtClean="0"/>
              <a:t>ASICs remember who gave them a token</a:t>
            </a:r>
          </a:p>
          <a:p>
            <a:r>
              <a:rPr lang="en-US" sz="3000" dirty="0" smtClean="0"/>
              <a:t>Wave propagates across tile and establishes a network for reverse data push</a:t>
            </a:r>
          </a:p>
          <a:p>
            <a:r>
              <a:rPr lang="en-US" sz="3000" dirty="0" smtClean="0"/>
              <a:t>Dead or defective chips are bypassed by encircling wave of DAQ</a:t>
            </a:r>
          </a:p>
          <a:p>
            <a:pPr marL="342900" lvl="1" indent="-342900"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No master clock distribution + flat </a:t>
            </a:r>
            <a:r>
              <a:rPr lang="en-US" sz="3000" dirty="0" smtClean="0">
                <a:solidFill>
                  <a:srgbClr val="000000"/>
                </a:solidFill>
              </a:rPr>
              <a:t>architecture</a:t>
            </a:r>
            <a:endParaRPr lang="en-US" sz="3000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bg1"/>
                </a:solidFill>
              </a:rPr>
              <a:t>Very high resilience against </a:t>
            </a:r>
            <a:r>
              <a:rPr lang="en-US" u="sng" dirty="0" smtClean="0">
                <a:solidFill>
                  <a:schemeClr val="bg1"/>
                </a:solidFill>
              </a:rPr>
              <a:t>single-point-failure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90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DAQ Concept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Once per second, introduce “time token” at one ASIC somewhere on the tile periphery</a:t>
            </a:r>
          </a:p>
          <a:p>
            <a:r>
              <a:rPr lang="en-US" sz="3000" dirty="0" smtClean="0"/>
              <a:t>ASIC accepts token &amp; offers it to all neighbors</a:t>
            </a:r>
          </a:p>
          <a:p>
            <a:r>
              <a:rPr lang="en-US" sz="3000" dirty="0" smtClean="0"/>
              <a:t>ASICs remember who gave them a token</a:t>
            </a:r>
          </a:p>
          <a:p>
            <a:r>
              <a:rPr lang="en-US" sz="3000" dirty="0" smtClean="0"/>
              <a:t>Wave propagates across tile and establishes a network for reverse data push</a:t>
            </a:r>
          </a:p>
          <a:p>
            <a:r>
              <a:rPr lang="en-US" sz="3000" dirty="0" smtClean="0"/>
              <a:t>Dead or defective chips are bypassed by encircling wave of DAQ</a:t>
            </a:r>
          </a:p>
          <a:p>
            <a:pPr marL="342900" lvl="1" indent="-342900">
              <a:buFont typeface="Arial"/>
              <a:buChar char="•"/>
            </a:pPr>
            <a:r>
              <a:rPr lang="en-US" sz="3000" dirty="0">
                <a:solidFill>
                  <a:srgbClr val="000000"/>
                </a:solidFill>
              </a:rPr>
              <a:t>No master clock distribution + flat </a:t>
            </a:r>
            <a:r>
              <a:rPr lang="en-US" sz="3000" dirty="0" smtClean="0">
                <a:solidFill>
                  <a:srgbClr val="000000"/>
                </a:solidFill>
              </a:rPr>
              <a:t>architecture</a:t>
            </a:r>
            <a:endParaRPr lang="en-US" sz="3000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Very high resilience against </a:t>
            </a:r>
            <a:r>
              <a:rPr lang="en-US" u="sng" dirty="0" smtClean="0">
                <a:solidFill>
                  <a:srgbClr val="A422FF"/>
                </a:solidFill>
              </a:rPr>
              <a:t>single-point-failure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47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Data Flow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calibration: once per second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16,384 bits/tile</a:t>
            </a:r>
          </a:p>
          <a:p>
            <a:r>
              <a:rPr lang="en-US" dirty="0" smtClean="0"/>
              <a:t>Assume 20,000 tiles/10 </a:t>
            </a:r>
            <a:r>
              <a:rPr lang="en-US" dirty="0" err="1" smtClean="0"/>
              <a:t>kton</a:t>
            </a:r>
            <a:r>
              <a:rPr lang="en-US" dirty="0" smtClean="0"/>
              <a:t> module</a:t>
            </a:r>
          </a:p>
          <a:p>
            <a:pPr lvl="1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~40 MB/s per module</a:t>
            </a:r>
          </a:p>
          <a:p>
            <a:pPr marL="57150" indent="0">
              <a:buNone/>
            </a:pPr>
            <a:r>
              <a:rPr lang="en-US" dirty="0" smtClean="0">
                <a:sym typeface="Wingdings"/>
              </a:rPr>
              <a:t>Easily digestible locally by GPU to transform data to global time frame &amp; prepare histograms.</a:t>
            </a:r>
          </a:p>
          <a:p>
            <a:pPr marL="57150" indent="0">
              <a:buNone/>
            </a:pPr>
            <a:r>
              <a:rPr lang="en-US" dirty="0" smtClean="0">
                <a:sym typeface="Wingdings"/>
              </a:rPr>
              <a:t>Very little data corresponds to real event data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 Central Technical Issues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CIR Input: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all extraneous leakage currents at the CIR input node are small compared to </a:t>
            </a:r>
            <a:r>
              <a:rPr lang="en-US" baseline="30000" dirty="0">
                <a:solidFill>
                  <a:srgbClr val="FF0000"/>
                </a:solidFill>
              </a:rPr>
              <a:t>39</a:t>
            </a:r>
            <a:r>
              <a:rPr lang="en-US" dirty="0">
                <a:solidFill>
                  <a:srgbClr val="FF0000"/>
                </a:solidFill>
              </a:rPr>
              <a:t>Ar </a:t>
            </a:r>
            <a:r>
              <a:rPr lang="en-US" dirty="0" smtClean="0">
                <a:solidFill>
                  <a:srgbClr val="FF0000"/>
                </a:solidFill>
              </a:rPr>
              <a:t>current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This must be tested in a realistic setup…</a:t>
            </a:r>
            <a:endParaRPr lang="en-US" dirty="0" smtClean="0"/>
          </a:p>
          <a:p>
            <a:r>
              <a:rPr lang="en-US" dirty="0" smtClean="0"/>
              <a:t>Clock: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Must be stable: </a:t>
            </a:r>
            <a:r>
              <a:rPr lang="en-US" dirty="0" err="1">
                <a:solidFill>
                  <a:srgbClr val="FF0000"/>
                </a:solidFill>
              </a:rPr>
              <a:t>δf</a:t>
            </a:r>
            <a:r>
              <a:rPr lang="en-US" dirty="0">
                <a:solidFill>
                  <a:srgbClr val="FF0000"/>
                </a:solidFill>
              </a:rPr>
              <a:t>/f &lt; 1 x 10</a:t>
            </a:r>
            <a:r>
              <a:rPr lang="en-US" baseline="30000" dirty="0">
                <a:solidFill>
                  <a:srgbClr val="FF0000"/>
                </a:solidFill>
              </a:rPr>
              <a:t>–6</a:t>
            </a:r>
            <a:r>
              <a:rPr lang="en-US" dirty="0">
                <a:solidFill>
                  <a:srgbClr val="FF0000"/>
                </a:solidFill>
              </a:rPr>
              <a:t> per </a:t>
            </a:r>
            <a:r>
              <a:rPr lang="en-US" dirty="0" smtClean="0">
                <a:solidFill>
                  <a:srgbClr val="FF0000"/>
                </a:solidFill>
              </a:rPr>
              <a:t>second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I think this will be easy…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Surface Charge Creep: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Must be negligible relative to </a:t>
            </a:r>
            <a:r>
              <a:rPr lang="en-US" baseline="30000" dirty="0" smtClean="0">
                <a:solidFill>
                  <a:srgbClr val="FF0000"/>
                </a:solidFill>
              </a:rPr>
              <a:t>39</a:t>
            </a:r>
            <a:r>
              <a:rPr lang="en-US" dirty="0" smtClean="0">
                <a:solidFill>
                  <a:srgbClr val="FF0000"/>
                </a:solidFill>
              </a:rPr>
              <a:t>Ar current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This may require surface physics expertise…</a:t>
            </a:r>
          </a:p>
          <a:p>
            <a:pPr lvl="1"/>
            <a:endParaRPr lang="en-US" baseline="30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33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Perspective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IceCube</a:t>
            </a:r>
            <a:r>
              <a:rPr lang="en-US" dirty="0" smtClean="0"/>
              <a:t> demonstrated that it is rational to embed complex electronics in perpetuity</a:t>
            </a:r>
          </a:p>
          <a:p>
            <a:pPr lvl="1"/>
            <a:r>
              <a:rPr lang="en-US" dirty="0" smtClean="0"/>
              <a:t>care taken in design phase to avoid bleeding edge</a:t>
            </a:r>
          </a:p>
          <a:p>
            <a:pPr lvl="1"/>
            <a:r>
              <a:rPr lang="en-US" dirty="0" smtClean="0"/>
              <a:t>care taken in qualifying parts list</a:t>
            </a:r>
          </a:p>
          <a:p>
            <a:pPr lvl="1"/>
            <a:r>
              <a:rPr lang="en-US" dirty="0" smtClean="0"/>
              <a:t>care taken in fabrication &amp; test</a:t>
            </a:r>
          </a:p>
          <a:p>
            <a:r>
              <a:rPr lang="en-US" dirty="0" err="1" smtClean="0"/>
              <a:t>IceCube</a:t>
            </a:r>
            <a:r>
              <a:rPr lang="en-US" dirty="0" smtClean="0"/>
              <a:t> demonstrated that unorthodox time-stamp method meets high performance goals.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190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Q</a:t>
            </a:r>
            <a:r>
              <a:rPr lang="en-US" b="1" dirty="0">
                <a:solidFill>
                  <a:srgbClr val="FF6600"/>
                </a:solidFill>
              </a:rPr>
              <a:t>-</a:t>
            </a:r>
            <a:r>
              <a:rPr lang="en-US" b="1" dirty="0" smtClean="0">
                <a:solidFill>
                  <a:srgbClr val="FF6600"/>
                </a:solidFill>
              </a:rPr>
              <a:t>pix  </a:t>
            </a:r>
            <a:r>
              <a:rPr lang="en-US" dirty="0" smtClean="0"/>
              <a:t>extracts energy, spatial and time information with high precision, exquisite detail and appropriate dynamic range.</a:t>
            </a:r>
          </a:p>
          <a:p>
            <a:r>
              <a:rPr lang="en-US" dirty="0">
                <a:solidFill>
                  <a:srgbClr val="FFFFFF"/>
                </a:solidFill>
              </a:rPr>
              <a:t>The unorthodox Q-Pix scheme to realize a fully </a:t>
            </a:r>
            <a:r>
              <a:rPr lang="en-US" dirty="0" err="1">
                <a:solidFill>
                  <a:srgbClr val="FFFFFF"/>
                </a:solidFill>
              </a:rPr>
              <a:t>pixelized</a:t>
            </a:r>
            <a:r>
              <a:rPr lang="en-US" dirty="0">
                <a:solidFill>
                  <a:srgbClr val="FFFFFF"/>
                </a:solidFill>
              </a:rPr>
              <a:t> DUNE FD  might provide advantage for discovery at the threshold of detection.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Q-pix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</a:t>
            </a:r>
            <a:r>
              <a:rPr lang="en-US" dirty="0"/>
              <a:t>: Optimized discovery potential 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err="1" smtClean="0"/>
              <a:t>LAr</a:t>
            </a:r>
            <a:r>
              <a:rPr lang="en-US" dirty="0" smtClean="0"/>
              <a:t> TPC: information quality is very high</a:t>
            </a:r>
          </a:p>
          <a:p>
            <a:pPr lvl="1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 Technical pathway must:</a:t>
            </a:r>
          </a:p>
          <a:p>
            <a:pPr lvl="2"/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A422FF"/>
                </a:solidFill>
                <a:sym typeface="Wingdings"/>
              </a:rPr>
              <a:t>capture information without compromise !</a:t>
            </a:r>
          </a:p>
          <a:p>
            <a:pPr lvl="2"/>
            <a:r>
              <a:rPr lang="en-US" dirty="0" smtClean="0">
                <a:solidFill>
                  <a:srgbClr val="A422FF"/>
                </a:solidFill>
              </a:rPr>
              <a:t> maintain intrinsic 3-D quality !</a:t>
            </a:r>
          </a:p>
          <a:p>
            <a:r>
              <a:rPr lang="en-US" dirty="0" smtClean="0"/>
              <a:t>Aspiration: complete </a:t>
            </a:r>
            <a:r>
              <a:rPr lang="en-US" dirty="0" err="1" smtClean="0"/>
              <a:t>pixelization</a:t>
            </a:r>
            <a:r>
              <a:rPr lang="en-US" dirty="0" smtClean="0"/>
              <a:t> of DUNE FD</a:t>
            </a:r>
          </a:p>
          <a:p>
            <a:r>
              <a:rPr lang="en-US" dirty="0" smtClean="0">
                <a:sym typeface="Wingdings"/>
              </a:rPr>
              <a:t>Immense FD scale  unorthodox solution</a:t>
            </a:r>
            <a:endParaRPr lang="en-US" dirty="0" smtClean="0"/>
          </a:p>
          <a:p>
            <a:pPr lvl="1">
              <a:buFont typeface="Wingdings" charset="0"/>
              <a:buChar char="à"/>
            </a:pPr>
            <a:r>
              <a:rPr lang="en-US" dirty="0" smtClean="0"/>
              <a:t>Electronic </a:t>
            </a:r>
            <a:r>
              <a:rPr lang="en-US" dirty="0"/>
              <a:t>principle of “Least Action</a:t>
            </a:r>
            <a:r>
              <a:rPr lang="en-US" dirty="0" smtClean="0"/>
              <a:t>”</a:t>
            </a:r>
          </a:p>
          <a:p>
            <a:pPr lvl="1">
              <a:buFont typeface="Wingdings" charset="0"/>
              <a:buChar char="à"/>
            </a:pPr>
            <a:r>
              <a:rPr lang="en-US" dirty="0" smtClean="0"/>
              <a:t>New approach: measure </a:t>
            </a:r>
            <a:r>
              <a:rPr lang="en-US" u="sng" dirty="0" smtClean="0">
                <a:solidFill>
                  <a:srgbClr val="A422FF"/>
                </a:solidFill>
              </a:rPr>
              <a:t>time-to-charge: ΔQ</a:t>
            </a:r>
            <a:endParaRPr lang="en-US" u="sng" dirty="0">
              <a:solidFill>
                <a:srgbClr val="A422FF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97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Q</a:t>
            </a:r>
            <a:r>
              <a:rPr lang="en-US" b="1" dirty="0">
                <a:solidFill>
                  <a:srgbClr val="FF6600"/>
                </a:solidFill>
              </a:rPr>
              <a:t>-</a:t>
            </a:r>
            <a:r>
              <a:rPr lang="en-US" b="1" dirty="0" smtClean="0">
                <a:solidFill>
                  <a:srgbClr val="FF6600"/>
                </a:solidFill>
              </a:rPr>
              <a:t>pix  </a:t>
            </a:r>
            <a:r>
              <a:rPr lang="en-US" dirty="0" smtClean="0"/>
              <a:t>extracts energy, spatial and time information with high precision, exquisite detail and appropriate dynamic range.</a:t>
            </a:r>
          </a:p>
          <a:p>
            <a:r>
              <a:rPr lang="en-US" dirty="0"/>
              <a:t>The </a:t>
            </a:r>
            <a:r>
              <a:rPr lang="en-US" dirty="0" smtClean="0"/>
              <a:t>Q</a:t>
            </a:r>
            <a:r>
              <a:rPr lang="en-US" dirty="0"/>
              <a:t>-Pix </a:t>
            </a:r>
            <a:r>
              <a:rPr lang="en-US" dirty="0" smtClean="0"/>
              <a:t>scheme, however unorthodox, to </a:t>
            </a:r>
            <a:r>
              <a:rPr lang="en-US" dirty="0"/>
              <a:t>realize a fully </a:t>
            </a:r>
            <a:r>
              <a:rPr lang="en-US" dirty="0" err="1"/>
              <a:t>pixelized</a:t>
            </a:r>
            <a:r>
              <a:rPr lang="en-US" dirty="0"/>
              <a:t> DUNE </a:t>
            </a:r>
            <a:r>
              <a:rPr lang="en-US" dirty="0" smtClean="0"/>
              <a:t>FD </a:t>
            </a:r>
            <a:r>
              <a:rPr lang="en-US" dirty="0"/>
              <a:t>might </a:t>
            </a:r>
            <a:r>
              <a:rPr lang="en-US" dirty="0" smtClean="0"/>
              <a:t>offer a unique advantage </a:t>
            </a:r>
            <a:r>
              <a:rPr lang="en-US" dirty="0"/>
              <a:t>for discovery </a:t>
            </a:r>
            <a:r>
              <a:rPr lang="en-US" dirty="0" smtClean="0"/>
              <a:t>of new physics at </a:t>
            </a:r>
            <a:r>
              <a:rPr lang="en-US" dirty="0"/>
              <a:t>the threshold of detection.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44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5289" y="2967335"/>
            <a:ext cx="317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42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422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873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817FF"/>
                </a:solidFill>
              </a:rPr>
              <a:t>Photon detection ?</a:t>
            </a:r>
            <a:endParaRPr lang="en-US" dirty="0">
              <a:solidFill>
                <a:srgbClr val="A817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pixel surface also detect photons?</a:t>
            </a:r>
          </a:p>
          <a:p>
            <a:r>
              <a:rPr lang="en-US" dirty="0" smtClean="0"/>
              <a:t>Wild speculation: coat surface with a-Se</a:t>
            </a:r>
          </a:p>
          <a:p>
            <a:pPr lvl="1"/>
            <a:r>
              <a:rPr lang="en-US" dirty="0" smtClean="0"/>
              <a:t>a-Se is a photoconductor (old copiers had it)</a:t>
            </a:r>
          </a:p>
          <a:p>
            <a:pPr lvl="1"/>
            <a:r>
              <a:rPr lang="en-US" dirty="0" smtClean="0"/>
              <a:t>VUV photon might liberate free electrons…</a:t>
            </a:r>
          </a:p>
          <a:p>
            <a:pPr lvl="1"/>
            <a:r>
              <a:rPr lang="en-US" dirty="0" smtClean="0"/>
              <a:t>Some avalanche gain will trigger some pixels that are near trigger point.</a:t>
            </a:r>
          </a:p>
          <a:p>
            <a:pPr lvl="1"/>
            <a:r>
              <a:rPr lang="en-US" dirty="0" smtClean="0"/>
              <a:t>Look for clustering of Hits in time </a:t>
            </a:r>
            <a:r>
              <a:rPr lang="en-US" dirty="0" smtClean="0">
                <a:sym typeface="Wingdings"/>
              </a:rPr>
              <a:t> S1 signal</a:t>
            </a:r>
          </a:p>
          <a:p>
            <a:r>
              <a:rPr lang="en-US" dirty="0" smtClean="0">
                <a:sym typeface="Wingdings"/>
              </a:rPr>
              <a:t>Far-fetched, but would be fabulous if real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64-bit datum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value			38 bits</a:t>
            </a:r>
          </a:p>
          <a:p>
            <a:r>
              <a:rPr lang="en-US" dirty="0" smtClean="0"/>
              <a:t>ASIC location		  8 bits</a:t>
            </a:r>
          </a:p>
          <a:p>
            <a:r>
              <a:rPr lang="en-US" dirty="0" smtClean="0"/>
              <a:t>Pixel address		16 bits</a:t>
            </a:r>
          </a:p>
          <a:p>
            <a:r>
              <a:rPr lang="en-US" dirty="0" smtClean="0"/>
              <a:t>Flags					  2 bits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</a:t>
            </a:r>
          </a:p>
          <a:p>
            <a:pPr marL="0" indent="0" algn="ctr">
              <a:buNone/>
            </a:pPr>
            <a:r>
              <a:rPr lang="en-US" dirty="0" smtClean="0"/>
              <a:t>Total: 64 bits</a:t>
            </a:r>
          </a:p>
          <a:p>
            <a:pPr marL="0" indent="0" algn="ctr">
              <a:buNone/>
            </a:pPr>
            <a:r>
              <a:rPr lang="en-US" dirty="0" smtClean="0"/>
              <a:t>Datum is always the same format                   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79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888706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1295" y="486343"/>
            <a:ext cx="733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A817FF"/>
                </a:solidFill>
              </a:rPr>
              <a:t>Simulation of this idea at U Penn – Mitch Newcomer et al</a:t>
            </a:r>
            <a:endParaRPr lang="en-US" sz="2400" dirty="0">
              <a:solidFill>
                <a:srgbClr val="A81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60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pixel “button”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pixel must be a </a:t>
            </a:r>
            <a:r>
              <a:rPr lang="en-US" dirty="0" smtClean="0">
                <a:solidFill>
                  <a:srgbClr val="0000FF"/>
                </a:solidFill>
              </a:rPr>
              <a:t>small button </a:t>
            </a:r>
            <a:r>
              <a:rPr lang="en-US" dirty="0" smtClean="0"/>
              <a:t>exposed to </a:t>
            </a:r>
            <a:r>
              <a:rPr lang="en-US" dirty="0" err="1" smtClean="0"/>
              <a:t>LAr</a:t>
            </a:r>
            <a:r>
              <a:rPr lang="en-US" dirty="0" smtClean="0"/>
              <a:t> active volume, not a space-filling square</a:t>
            </a:r>
          </a:p>
          <a:p>
            <a:r>
              <a:rPr lang="en-US" dirty="0" smtClean="0"/>
              <a:t>The dielectric surface exposed to </a:t>
            </a:r>
            <a:r>
              <a:rPr lang="en-US" dirty="0" err="1" smtClean="0"/>
              <a:t>LAr</a:t>
            </a:r>
            <a:r>
              <a:rPr lang="en-US" dirty="0" smtClean="0"/>
              <a:t> active volume will automatically ‘heal” to create the desired electrostatics: “</a:t>
            </a:r>
            <a:r>
              <a:rPr lang="en-US" dirty="0" smtClean="0">
                <a:solidFill>
                  <a:srgbClr val="0000FF"/>
                </a:solidFill>
              </a:rPr>
              <a:t>all charge to button”</a:t>
            </a:r>
          </a:p>
          <a:p>
            <a:r>
              <a:rPr lang="en-US" dirty="0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</a:rPr>
              <a:t> Dielectric properties of first dielectric surface are important: </a:t>
            </a:r>
            <a:r>
              <a:rPr lang="en-US" dirty="0" err="1" smtClean="0">
                <a:solidFill>
                  <a:srgbClr val="0000FF"/>
                </a:solidFill>
              </a:rPr>
              <a:t>teflon</a:t>
            </a:r>
            <a:r>
              <a:rPr lang="en-US" dirty="0" smtClean="0">
                <a:solidFill>
                  <a:srgbClr val="0000FF"/>
                </a:solidFill>
              </a:rPr>
              <a:t>, 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5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Q-pix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genuine innovation for signal capture:</a:t>
            </a:r>
          </a:p>
          <a:p>
            <a:pPr lvl="1"/>
            <a:r>
              <a:rPr lang="en-US" dirty="0" smtClean="0"/>
              <a:t>Detailed waveforms </a:t>
            </a:r>
            <a:r>
              <a:rPr lang="en-US" dirty="0" smtClean="0">
                <a:sym typeface="Wingdings"/>
              </a:rPr>
              <a:t>provide: </a:t>
            </a:r>
          </a:p>
          <a:p>
            <a:pPr lvl="2"/>
            <a:r>
              <a:rPr lang="en-US" dirty="0" smtClean="0">
                <a:sym typeface="Wingdings"/>
              </a:rPr>
              <a:t>track profiles, track continuity, </a:t>
            </a:r>
            <a:r>
              <a:rPr lang="en-US" dirty="0" err="1" smtClean="0">
                <a:sym typeface="Wingdings"/>
              </a:rPr>
              <a:t>dE</a:t>
            </a:r>
            <a:r>
              <a:rPr lang="en-US" dirty="0" smtClean="0">
                <a:sym typeface="Wingdings"/>
              </a:rPr>
              <a:t>/dx, …</a:t>
            </a:r>
          </a:p>
          <a:p>
            <a:pPr lvl="1"/>
            <a:r>
              <a:rPr lang="en-US" dirty="0" smtClean="0">
                <a:sym typeface="Wingdings"/>
              </a:rPr>
              <a:t>Exploit </a:t>
            </a:r>
            <a:r>
              <a:rPr lang="en-US" baseline="30000" dirty="0" smtClean="0">
                <a:sym typeface="Wingdings"/>
              </a:rPr>
              <a:t>39</a:t>
            </a:r>
            <a:r>
              <a:rPr lang="en-US" dirty="0" smtClean="0">
                <a:sym typeface="Wingdings"/>
              </a:rPr>
              <a:t>Ar decays to provide: </a:t>
            </a:r>
          </a:p>
          <a:p>
            <a:pPr lvl="2"/>
            <a:r>
              <a:rPr lang="en-US" dirty="0" smtClean="0">
                <a:sym typeface="Wingdings"/>
              </a:rPr>
              <a:t>automatic absolute charge-energy calibration</a:t>
            </a:r>
          </a:p>
          <a:p>
            <a:r>
              <a:rPr lang="en-US" dirty="0" smtClean="0">
                <a:sym typeface="Wingdings"/>
              </a:rPr>
              <a:t>High intrinsic </a:t>
            </a:r>
            <a:r>
              <a:rPr lang="en-US" i="1" dirty="0" smtClean="0">
                <a:solidFill>
                  <a:srgbClr val="A422FF"/>
                </a:solidFill>
                <a:sym typeface="Wingdings"/>
              </a:rPr>
              <a:t>single-point-failure </a:t>
            </a:r>
            <a:r>
              <a:rPr lang="en-US" dirty="0">
                <a:sym typeface="Wingdings"/>
              </a:rPr>
              <a:t>resilience </a:t>
            </a:r>
            <a:endParaRPr lang="en-US" i="1" dirty="0" smtClean="0">
              <a:solidFill>
                <a:srgbClr val="A422FF"/>
              </a:solidFill>
              <a:sym typeface="Wingdings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Electronics permanently immersed in </a:t>
            </a:r>
            <a:r>
              <a:rPr lang="en-US" dirty="0" err="1" smtClean="0">
                <a:sym typeface="Wingdings"/>
              </a:rPr>
              <a:t>LAr</a:t>
            </a:r>
            <a:endParaRPr lang="en-US" dirty="0" smtClean="0">
              <a:sym typeface="Wingdings"/>
            </a:endParaRPr>
          </a:p>
          <a:p>
            <a:pPr lvl="1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Allows </a:t>
            </a:r>
            <a:r>
              <a:rPr lang="en-US" dirty="0" smtClean="0">
                <a:sym typeface="Wingdings"/>
              </a:rPr>
              <a:t>maximal functional </a:t>
            </a:r>
            <a:r>
              <a:rPr lang="en-US" dirty="0" smtClean="0">
                <a:sym typeface="Wingdings"/>
              </a:rPr>
              <a:t>devolution</a:t>
            </a:r>
          </a:p>
          <a:p>
            <a:r>
              <a:rPr lang="en-US" dirty="0" smtClean="0">
                <a:sym typeface="Wingdings"/>
              </a:rPr>
              <a:t>Novelty does not automatically confer benefit!</a:t>
            </a:r>
          </a:p>
          <a:p>
            <a:pPr lvl="1"/>
            <a:r>
              <a:rPr lang="en-US" dirty="0" smtClean="0">
                <a:sym typeface="Wingdings"/>
              </a:rPr>
              <a:t>Much remains to </a:t>
            </a:r>
            <a:r>
              <a:rPr lang="en-US" smtClean="0">
                <a:sym typeface="Wingdings"/>
              </a:rPr>
              <a:t>be explored…</a:t>
            </a:r>
            <a:r>
              <a:rPr lang="en-US" smtClean="0">
                <a:sym typeface="Wingdings"/>
              </a:rPr>
              <a:t>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6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The Charge Integrate-Reset (CIR</a:t>
            </a:r>
            <a:r>
              <a:rPr lang="en-US" dirty="0" smtClean="0">
                <a:solidFill>
                  <a:srgbClr val="0000FF"/>
                </a:solidFill>
              </a:rPr>
              <a:t>) Block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 descr="CSArstSchmit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25" y="1641391"/>
            <a:ext cx="6668050" cy="3507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7218" y="5369095"/>
            <a:ext cx="295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Charge sensitive amplifier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22614" y="5369095"/>
            <a:ext cx="189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Schmitt trigger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 = threshold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41455" y="1868164"/>
            <a:ext cx="151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“reset” switch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61102" y="2805493"/>
            <a:ext cx="112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ΔQ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f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64453" y="4565700"/>
            <a:ext cx="142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= “reset”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5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“Advanced” (</a:t>
            </a:r>
            <a:r>
              <a:rPr lang="en-US" dirty="0">
                <a:solidFill>
                  <a:srgbClr val="0000FF"/>
                </a:solidFill>
              </a:rPr>
              <a:t>CIR</a:t>
            </a:r>
            <a:r>
              <a:rPr lang="en-US" dirty="0" smtClean="0">
                <a:solidFill>
                  <a:srgbClr val="0000FF"/>
                </a:solidFill>
              </a:rPr>
              <a:t>) Block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 descr="CSArstSchmit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25" y="1641391"/>
            <a:ext cx="6668050" cy="35074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7218" y="5369095"/>
            <a:ext cx="295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Charge sensitive amplifier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22614" y="5369095"/>
            <a:ext cx="189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= Schmitt trigger</a:t>
            </a:r>
          </a:p>
          <a:p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 smtClean="0"/>
              <a:t> = threshold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41455" y="1868164"/>
            <a:ext cx="151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“reset” switch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61102" y="2805493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ΔQ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f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r>
              <a:rPr lang="en-US" dirty="0"/>
              <a:t> </a:t>
            </a:r>
            <a:r>
              <a:rPr lang="en-US" dirty="0" smtClean="0"/>
              <a:t>~ 0.7 </a:t>
            </a:r>
            <a:r>
              <a:rPr lang="en-US" dirty="0" err="1" smtClean="0"/>
              <a:t>fC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64453" y="4565700"/>
            <a:ext cx="1422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= “reset”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40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Measure time of “reset”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CSArstSchmittCnt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01" y="1678123"/>
            <a:ext cx="7136780" cy="2948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4813" y="5109956"/>
            <a:ext cx="822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Clock: local (within ASIC) </a:t>
            </a:r>
            <a:r>
              <a:rPr lang="en-US" sz="2400" dirty="0">
                <a:solidFill>
                  <a:srgbClr val="0000FF"/>
                </a:solidFill>
              </a:rPr>
              <a:t>oscillator</a:t>
            </a:r>
            <a:r>
              <a:rPr lang="en-US" sz="2400" dirty="0" smtClean="0">
                <a:solidFill>
                  <a:srgbClr val="0000FF"/>
                </a:solidFill>
              </a:rPr>
              <a:t> free-running at 50 – 100 MHz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Basic datum is 64 bits: 32 bit time, pixel addresses,  ASIC ID, …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2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What’s new here?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</a:t>
            </a:r>
            <a:r>
              <a:rPr lang="en-US" u="sng" dirty="0" smtClean="0"/>
              <a:t>difference</a:t>
            </a:r>
            <a:r>
              <a:rPr lang="en-US" dirty="0" smtClean="0"/>
              <a:t> between </a:t>
            </a:r>
            <a:r>
              <a:rPr lang="en-US" u="sng" dirty="0" smtClean="0"/>
              <a:t>sequential</a:t>
            </a:r>
            <a:r>
              <a:rPr lang="en-US" dirty="0" smtClean="0"/>
              <a:t> resets</a:t>
            </a:r>
          </a:p>
          <a:p>
            <a:pPr marL="0" indent="0" algn="ctr">
              <a:buNone/>
            </a:pPr>
            <a:r>
              <a:rPr lang="en-US" sz="3000" dirty="0" smtClean="0"/>
              <a:t>This is the </a:t>
            </a:r>
            <a:r>
              <a:rPr lang="en-US" sz="3000" b="1" dirty="0">
                <a:solidFill>
                  <a:srgbClr val="0000FF"/>
                </a:solidFill>
              </a:rPr>
              <a:t>R</a:t>
            </a:r>
            <a:r>
              <a:rPr lang="en-US" sz="3000" b="1" dirty="0" smtClean="0">
                <a:solidFill>
                  <a:srgbClr val="0000FF"/>
                </a:solidFill>
              </a:rPr>
              <a:t>eset </a:t>
            </a:r>
            <a:r>
              <a:rPr lang="en-US" sz="3000" b="1" dirty="0">
                <a:solidFill>
                  <a:srgbClr val="0000FF"/>
                </a:solidFill>
              </a:rPr>
              <a:t>T</a:t>
            </a:r>
            <a:r>
              <a:rPr lang="en-US" sz="3000" b="1" dirty="0" smtClean="0">
                <a:solidFill>
                  <a:srgbClr val="0000FF"/>
                </a:solidFill>
              </a:rPr>
              <a:t>ime </a:t>
            </a:r>
            <a:r>
              <a:rPr lang="en-US" sz="3000" b="1" dirty="0">
                <a:solidFill>
                  <a:srgbClr val="0000FF"/>
                </a:solidFill>
              </a:rPr>
              <a:t>D</a:t>
            </a:r>
            <a:r>
              <a:rPr lang="en-US" sz="3000" b="1" dirty="0" smtClean="0">
                <a:solidFill>
                  <a:srgbClr val="0000FF"/>
                </a:solidFill>
              </a:rPr>
              <a:t>ifference = RTD</a:t>
            </a:r>
          </a:p>
          <a:p>
            <a:pPr marL="0" indent="0" algn="ctr">
              <a:buNone/>
            </a:pPr>
            <a:r>
              <a:rPr lang="en-US" dirty="0" smtClean="0"/>
              <a:t>Total charge for any </a:t>
            </a:r>
            <a:r>
              <a:rPr lang="en-US" b="1" dirty="0" smtClean="0">
                <a:solidFill>
                  <a:srgbClr val="0000FF"/>
                </a:solidFill>
              </a:rPr>
              <a:t>RTD = ΔQ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RTDs</a:t>
            </a:r>
            <a:r>
              <a:rPr lang="en-US" dirty="0"/>
              <a:t> are not generated at ASIC </a:t>
            </a:r>
            <a:r>
              <a:rPr lang="en-US" dirty="0" smtClean="0"/>
              <a:t>level;</a:t>
            </a:r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RTDs </a:t>
            </a:r>
            <a:r>
              <a:rPr lang="en-US" dirty="0" smtClean="0"/>
              <a:t>are computed off-detector (GPU)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90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RTDs capture the waveform 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RTD </a:t>
            </a:r>
            <a:r>
              <a:rPr lang="en-US" dirty="0" smtClean="0"/>
              <a:t>measures instantaneous current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 average current (background): </a:t>
            </a:r>
            <a:r>
              <a:rPr lang="en-US" u="sng" dirty="0" smtClean="0"/>
              <a:t>Large</a:t>
            </a:r>
            <a:r>
              <a:rPr lang="en-US" dirty="0" smtClean="0"/>
              <a:t> RTD</a:t>
            </a:r>
          </a:p>
          <a:p>
            <a:pPr lvl="2"/>
            <a:r>
              <a:rPr lang="en-US" dirty="0" smtClean="0"/>
              <a:t>“Background” current from </a:t>
            </a:r>
            <a:r>
              <a:rPr lang="en-US" baseline="30000" dirty="0" smtClean="0"/>
              <a:t>39</a:t>
            </a:r>
            <a:r>
              <a:rPr lang="en-US" dirty="0" smtClean="0"/>
              <a:t>Ar is ~100 </a:t>
            </a:r>
            <a:r>
              <a:rPr lang="en-US" dirty="0" err="1" smtClean="0"/>
              <a:t>aA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arge average current (signal): </a:t>
            </a:r>
            <a:r>
              <a:rPr lang="en-US" u="sng" dirty="0" smtClean="0"/>
              <a:t>Small</a:t>
            </a:r>
            <a:r>
              <a:rPr lang="en-US" dirty="0" smtClean="0"/>
              <a:t> RTD</a:t>
            </a:r>
          </a:p>
          <a:p>
            <a:pPr lvl="2"/>
            <a:r>
              <a:rPr lang="en-US" dirty="0" smtClean="0"/>
              <a:t>Typical track current from min-I is ~1.5 </a:t>
            </a:r>
            <a:r>
              <a:rPr lang="en-US" dirty="0" err="1" smtClean="0"/>
              <a:t>nA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S/B ~ 10</a:t>
            </a:r>
            <a:r>
              <a:rPr lang="en-US" baseline="30000" dirty="0" smtClean="0">
                <a:solidFill>
                  <a:srgbClr val="0000FF"/>
                </a:solidFill>
              </a:rPr>
              <a:t>7</a:t>
            </a:r>
            <a:endParaRPr lang="en-US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Background and signal are easy to distinguish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56BF-BC72-7B49-AE01-0944634C0D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1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1742</Words>
  <Application>Microsoft Macintosh PowerPoint</Application>
  <PresentationFormat>On-screen Show (4:3)</PresentationFormat>
  <Paragraphs>334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Q-Pix:  Pixel-scale 3-D Signal Capture for the DUNE Far Detector</vt:lpstr>
      <vt:lpstr>PowerPoint Presentation</vt:lpstr>
      <vt:lpstr>Q-pix</vt:lpstr>
      <vt:lpstr>Q-pix</vt:lpstr>
      <vt:lpstr>The Charge Integrate-Reset (CIR) Block</vt:lpstr>
      <vt:lpstr>The “Advanced” (CIR) Block</vt:lpstr>
      <vt:lpstr>Measure time of “reset”</vt:lpstr>
      <vt:lpstr>What’s new here?</vt:lpstr>
      <vt:lpstr>RTDs capture the waveform !</vt:lpstr>
      <vt:lpstr>The two RTD patterns</vt:lpstr>
      <vt:lpstr>Signal Characteristics</vt:lpstr>
      <vt:lpstr>PowerPoint Presentation</vt:lpstr>
      <vt:lpstr>PowerPoint Presentation</vt:lpstr>
      <vt:lpstr>Signal capture: summary</vt:lpstr>
      <vt:lpstr>Time-stamping: how does that work?</vt:lpstr>
      <vt:lpstr>This method is proven to work !</vt:lpstr>
      <vt:lpstr>This method is proven to work !</vt:lpstr>
      <vt:lpstr>IceCube: Digital Optical Module Block Diagram</vt:lpstr>
      <vt:lpstr>ASIC concept  </vt:lpstr>
      <vt:lpstr>16-Pixel ASIC</vt:lpstr>
      <vt:lpstr>PowerPoint Presentation</vt:lpstr>
      <vt:lpstr>PowerPoint Presentation</vt:lpstr>
      <vt:lpstr>PowerPoint Presentation</vt:lpstr>
      <vt:lpstr>DAQ Concept </vt:lpstr>
      <vt:lpstr>DAQ Concept </vt:lpstr>
      <vt:lpstr>Data Flow</vt:lpstr>
      <vt:lpstr>Three Central Technical Issues</vt:lpstr>
      <vt:lpstr>Perspective </vt:lpstr>
      <vt:lpstr>Summary</vt:lpstr>
      <vt:lpstr>Summary</vt:lpstr>
      <vt:lpstr>PowerPoint Presentation</vt:lpstr>
      <vt:lpstr>Photon detection ?</vt:lpstr>
      <vt:lpstr>The 64-bit datum</vt:lpstr>
      <vt:lpstr>PowerPoint Presentation</vt:lpstr>
      <vt:lpstr>The pixel “button”</vt:lpstr>
    </vt:vector>
  </TitlesOfParts>
  <Company>University of Texas at Arlington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Unorthodox Musings toward True 3-D Readout  for a Multi-kton LAr TPC</dc:title>
  <dc:creator>David Nygren</dc:creator>
  <cp:lastModifiedBy>David Nygren</cp:lastModifiedBy>
  <cp:revision>215</cp:revision>
  <dcterms:created xsi:type="dcterms:W3CDTF">2017-10-11T18:52:28Z</dcterms:created>
  <dcterms:modified xsi:type="dcterms:W3CDTF">2018-09-29T13:33:59Z</dcterms:modified>
</cp:coreProperties>
</file>