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67" r:id="rId5"/>
    <p:sldId id="268" r:id="rId6"/>
    <p:sldId id="266" r:id="rId7"/>
    <p:sldId id="269" r:id="rId8"/>
    <p:sldId id="261" r:id="rId9"/>
    <p:sldId id="258" r:id="rId10"/>
    <p:sldId id="259" r:id="rId11"/>
    <p:sldId id="260" r:id="rId12"/>
    <p:sldId id="262" r:id="rId13"/>
    <p:sldId id="263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78" y="73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265F9-9AD4-4B26-8515-3CC3E2684597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215ED-8B3A-4E72-832C-4603099BB3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89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AF5A-7623-4231-BFA5-EDE1B74264E3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8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473A-8355-4DD0-AAEC-550E96B1B8A4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2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B32B-4099-42BD-AC11-32E8BCF6E7A3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5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DB347-04ED-43F1-855D-9EB49F0835FE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01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44D1-D365-47BC-BB4E-193F081B5105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48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205D-C34D-4E9D-822A-156ECD333842}" type="datetime1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9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247D-46C0-46EE-8A62-C8D99B8A6D12}" type="datetime1">
              <a:rPr lang="en-GB" smtClean="0"/>
              <a:t>21/09/2018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232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6A2F-AA05-4C5C-964F-65EB0045F9BA}" type="datetime1">
              <a:rPr lang="en-GB" smtClean="0"/>
              <a:t>21/09/2018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0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F415-ACDA-4216-8AAE-4A863AE43252}" type="datetime1">
              <a:rPr lang="en-GB" smtClean="0"/>
              <a:t>21/09/2018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3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B568A-8952-457B-A0B5-9E2C0402E096}" type="datetime1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0DE-22D9-4A65-A3AA-BE3570A7B00A}" type="datetime1">
              <a:rPr lang="en-GB" smtClean="0"/>
              <a:t>21/09/2018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7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AECDC-76FD-43E3-A6BE-5C2C89C2E50A}" type="datetime1">
              <a:rPr lang="en-GB" smtClean="0"/>
              <a:t>21/09/2018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C2E06-7A17-4405-97D5-13EBA4C05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bn-docdb.fnal.gov/cgi-bin/private/DisplayMeeting?conferenceid=3564" TargetMode="External"/><Relationship Id="rId2" Type="http://schemas.openxmlformats.org/officeDocument/2006/relationships/hyperlink" Target="https://sbn-docdb.fnal.gov/cgi-bin/private/DisplayMeeting?sessionid=407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bn-docdb.fnal.gov/cgi-bin/private/DisplayMeeting?sessionid=412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bn-docdb.fnal.gov/cgi-bin/private/DisplayMeeting?sessionid=4131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bn-docdb.fnal.gov/cgi-bin/private/DisplayMeeting?sessionid=413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bn-docdb.fnal.gov/cgi-bin/private/DisplayMeeting?sessionid=413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4317" y="2496017"/>
            <a:ext cx="55033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Status </a:t>
            </a: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of </a:t>
            </a:r>
          </a:p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SBN CRT Group Activities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1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140817" y="5211013"/>
            <a:ext cx="391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Umut KOSE, Igor KRESLO, Bob WILSON </a:t>
            </a:r>
          </a:p>
        </p:txBody>
      </p:sp>
    </p:spTree>
    <p:extLst>
      <p:ext uri="{BB962C8B-B14F-4D97-AF65-F5344CB8AC3E}">
        <p14:creationId xmlns:p14="http://schemas.microsoft.com/office/powerpoint/2010/main" val="263479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213" y="1880108"/>
            <a:ext cx="11375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GB" sz="2400" b="1" dirty="0"/>
              <a:t>Identify which data/analyses are most critical to be performed in either the near or far detector.</a:t>
            </a:r>
          </a:p>
          <a:p>
            <a:pPr marL="457200" indent="-457200">
              <a:buFont typeface="+mj-lt"/>
              <a:buAutoNum type="arabicPeriod" startAt="4"/>
            </a:pPr>
            <a:endParaRPr lang="en-GB" sz="2400" b="1" dirty="0"/>
          </a:p>
          <a:p>
            <a:pPr marL="457200" indent="-457200">
              <a:buFont typeface="+mj-lt"/>
              <a:buAutoNum type="arabicPeriod" startAt="4"/>
            </a:pPr>
            <a:r>
              <a:rPr lang="en-GB" sz="2400" b="1" dirty="0">
                <a:solidFill>
                  <a:srgbClr val="00B050"/>
                </a:solidFill>
              </a:rPr>
              <a:t>Review the timing references </a:t>
            </a:r>
            <a:r>
              <a:rPr lang="en-GB" sz="2400" b="1" dirty="0"/>
              <a:t>to be supplied to the CRT FEBs: GPS time and beam-spill time.</a:t>
            </a:r>
          </a:p>
          <a:p>
            <a:pPr marL="457200" indent="-457200">
              <a:buFont typeface="+mj-lt"/>
              <a:buAutoNum type="arabicPeriod" startAt="4"/>
            </a:pPr>
            <a:endParaRPr lang="en-GB" sz="2400" b="1" dirty="0"/>
          </a:p>
          <a:p>
            <a:pPr marL="457200" indent="-457200">
              <a:buFont typeface="+mj-lt"/>
              <a:buAutoNum type="arabicPeriod" startAt="4"/>
            </a:pPr>
            <a:r>
              <a:rPr lang="en-GB" sz="2400" b="1" dirty="0">
                <a:solidFill>
                  <a:srgbClr val="00B050"/>
                </a:solidFill>
              </a:rPr>
              <a:t>Investigate the impact of the concrete overburden</a:t>
            </a:r>
            <a:r>
              <a:rPr lang="en-GB" sz="2400" b="1" dirty="0"/>
              <a:t> on the CRT rate both for near and far detectors.</a:t>
            </a:r>
          </a:p>
          <a:p>
            <a:pPr marL="457200" indent="-457200">
              <a:buFont typeface="+mj-lt"/>
              <a:buAutoNum type="arabicPeriod" startAt="4"/>
            </a:pP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83771"/>
            <a:ext cx="3174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Proposed tasks II: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03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714592"/>
            <a:ext cx="1143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GB" sz="2400" b="1" dirty="0" smtClean="0">
                <a:solidFill>
                  <a:srgbClr val="00B050"/>
                </a:solidFill>
              </a:rPr>
              <a:t>Develop a common data model </a:t>
            </a:r>
            <a:r>
              <a:rPr lang="en-GB" sz="2400" b="1" dirty="0" smtClean="0"/>
              <a:t>for the CRT detector systems.</a:t>
            </a:r>
          </a:p>
          <a:p>
            <a:pPr marL="457200" indent="-457200">
              <a:buFont typeface="+mj-lt"/>
              <a:buAutoNum type="arabicPeriod" startAt="7"/>
            </a:pPr>
            <a:endParaRPr lang="en-GB" sz="2400" b="1" dirty="0" smtClean="0"/>
          </a:p>
          <a:p>
            <a:pPr marL="457200" indent="-457200">
              <a:buFont typeface="+mj-lt"/>
              <a:buAutoNum type="arabicPeriod" startAt="7"/>
            </a:pPr>
            <a:r>
              <a:rPr lang="en-GB" sz="2400" b="1" dirty="0" smtClean="0">
                <a:solidFill>
                  <a:srgbClr val="00B050"/>
                </a:solidFill>
              </a:rPr>
              <a:t>Review the DAQ scheme </a:t>
            </a:r>
            <a:r>
              <a:rPr lang="en-GB" sz="2400" b="1" dirty="0" smtClean="0"/>
              <a:t>(adjust if needed). </a:t>
            </a:r>
            <a:r>
              <a:rPr lang="en-GB" sz="2400" b="1" dirty="0" smtClean="0">
                <a:solidFill>
                  <a:srgbClr val="00B050"/>
                </a:solidFill>
              </a:rPr>
              <a:t>Deﬁne a common data output format </a:t>
            </a:r>
            <a:r>
              <a:rPr lang="en-GB" sz="2400" b="1" dirty="0" smtClean="0"/>
              <a:t>for the CRTs together with the SBN-DAQ working group.</a:t>
            </a:r>
          </a:p>
          <a:p>
            <a:pPr marL="457200" indent="-457200">
              <a:buFont typeface="+mj-lt"/>
              <a:buAutoNum type="arabicPeriod" startAt="7"/>
            </a:pPr>
            <a:endParaRPr lang="en-GB" sz="2400" b="1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GB" sz="2400" b="1" dirty="0" smtClean="0">
                <a:solidFill>
                  <a:srgbClr val="00B050"/>
                </a:solidFill>
              </a:rPr>
              <a:t>Develop a common strategy for CRT data management </a:t>
            </a:r>
            <a:r>
              <a:rPr lang="en-GB" sz="2400" b="1" dirty="0" smtClean="0"/>
              <a:t>proﬁting from the </a:t>
            </a:r>
            <a:r>
              <a:rPr lang="en-GB" sz="2400" b="1" dirty="0" err="1" smtClean="0"/>
              <a:t>MicroBooNE</a:t>
            </a:r>
            <a:r>
              <a:rPr lang="en-GB" sz="2400" b="1" dirty="0" smtClean="0"/>
              <a:t> experience.</a:t>
            </a:r>
          </a:p>
          <a:p>
            <a:pPr marL="457200" indent="-457200">
              <a:buFont typeface="+mj-lt"/>
              <a:buAutoNum type="arabicPeriod" startAt="7"/>
            </a:pPr>
            <a:endParaRPr lang="en-GB" sz="2400" b="1" dirty="0"/>
          </a:p>
          <a:p>
            <a:pPr marL="457200" indent="-457200">
              <a:buFont typeface="+mj-lt"/>
              <a:buAutoNum type="arabicPeriod" startAt="7"/>
            </a:pPr>
            <a:r>
              <a:rPr lang="en-GB" sz="2400" b="1" dirty="0" smtClean="0">
                <a:solidFill>
                  <a:srgbClr val="00B050"/>
                </a:solidFill>
              </a:rPr>
              <a:t>Develop </a:t>
            </a:r>
            <a:r>
              <a:rPr lang="en-GB" sz="2400" b="1" dirty="0">
                <a:solidFill>
                  <a:srgbClr val="00B050"/>
                </a:solidFill>
              </a:rPr>
              <a:t>common CRT monitoring plots </a:t>
            </a:r>
            <a:r>
              <a:rPr lang="en-GB" sz="2400" b="1" dirty="0"/>
              <a:t>for all CRT systems to follow the performance; these may be shown on a common web page.</a:t>
            </a:r>
          </a:p>
          <a:p>
            <a:pPr marL="457200" indent="-457200">
              <a:buFont typeface="+mj-lt"/>
              <a:buAutoNum type="arabicPeriod" startAt="7"/>
            </a:pP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83771"/>
            <a:ext cx="3283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Proposed tasks III: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8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080" y="1452065"/>
            <a:ext cx="10911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GB" sz="2400" b="1" dirty="0" smtClean="0"/>
              <a:t>Together with SBN Analysis groups, </a:t>
            </a:r>
            <a:r>
              <a:rPr lang="en-GB" sz="2400" b="1" dirty="0" smtClean="0">
                <a:solidFill>
                  <a:srgbClr val="00B050"/>
                </a:solidFill>
              </a:rPr>
              <a:t>identify physics scenarios </a:t>
            </a:r>
            <a:r>
              <a:rPr lang="en-GB" sz="2400" b="1" dirty="0" smtClean="0"/>
              <a:t>where CRT detector system will be valuable, such 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calibration;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rejection of cosmic muon;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rejection of electromagnetic activity;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beam-based background, "dirt events";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 smtClean="0"/>
              <a:t>understanding systematics.</a:t>
            </a:r>
          </a:p>
          <a:p>
            <a:pPr marL="457200" indent="-457200">
              <a:buFont typeface="+mj-lt"/>
              <a:buAutoNum type="arabicPeriod" startAt="11"/>
            </a:pPr>
            <a:endParaRPr lang="en-GB" sz="2400" b="1" dirty="0" smtClean="0"/>
          </a:p>
          <a:p>
            <a:pPr marL="457200" indent="-457200">
              <a:buFont typeface="+mj-lt"/>
              <a:buAutoNum type="arabicPeriod" startAt="11"/>
            </a:pPr>
            <a:r>
              <a:rPr lang="en-GB" sz="2400" b="1" dirty="0" smtClean="0"/>
              <a:t>Follow the tasks and organize bi-weekly SBN-CRT meetings.</a:t>
            </a:r>
            <a:endParaRPr lang="en-GB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83771"/>
            <a:ext cx="3295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Proposed tasks IV: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9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13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96950" y="1346200"/>
            <a:ext cx="101981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mtClean="0">
                <a:solidFill>
                  <a:srgbClr val="FF0000"/>
                </a:solidFill>
              </a:rPr>
              <a:t>Summary: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sz="2000" b="1" dirty="0" smtClean="0"/>
              <a:t>SBN CRT working group was established to </a:t>
            </a:r>
            <a:r>
              <a:rPr lang="en-GB" sz="2000" b="1" dirty="0"/>
              <a:t>develop common strategies </a:t>
            </a:r>
            <a:r>
              <a:rPr lang="en-GB" sz="2000" b="1" dirty="0" smtClean="0"/>
              <a:t>.</a:t>
            </a:r>
          </a:p>
          <a:p>
            <a:endParaRPr lang="en-GB" sz="2000" b="1" dirty="0"/>
          </a:p>
          <a:p>
            <a:r>
              <a:rPr lang="en-GB" sz="2000" b="1" dirty="0" smtClean="0"/>
              <a:t>The goal and tasks were defined and opened to the collaboration for the discussions.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Two meetings have been held up to now, bi-weekly meetings will be followed.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We will do our best to accomplish our missions.</a:t>
            </a:r>
          </a:p>
          <a:p>
            <a:endParaRPr lang="en-GB" sz="2000" b="1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85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14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717962" y="2828835"/>
            <a:ext cx="47560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7200" b="1" dirty="0">
                <a:latin typeface="Blackadder ITC" panose="04020505051007020D02" pitchFamily="82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8896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799" y="944225"/>
            <a:ext cx="1005840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Group introduction:</a:t>
            </a:r>
          </a:p>
          <a:p>
            <a:endParaRPr lang="en-GB" b="1" dirty="0"/>
          </a:p>
          <a:p>
            <a:r>
              <a:rPr lang="en-GB" sz="2400" b="1" dirty="0" smtClean="0">
                <a:solidFill>
                  <a:srgbClr val="0070C0"/>
                </a:solidFill>
              </a:rPr>
              <a:t>SBN CRT Working Group </a:t>
            </a:r>
            <a:r>
              <a:rPr lang="en-GB" sz="2000" b="1" dirty="0" smtClean="0"/>
              <a:t>was established </a:t>
            </a:r>
            <a:r>
              <a:rPr lang="en-GB" sz="2000" b="1" dirty="0"/>
              <a:t>to develop common strategies for the Cosmic Ray Taggers of the SBN detectors.</a:t>
            </a:r>
          </a:p>
          <a:p>
            <a:endParaRPr lang="en-GB" sz="2000" b="1" dirty="0" smtClean="0"/>
          </a:p>
          <a:p>
            <a:r>
              <a:rPr lang="en-GB" sz="2000" b="1" dirty="0" smtClean="0"/>
              <a:t>It is convened by </a:t>
            </a:r>
            <a:r>
              <a:rPr lang="en-GB" sz="2000" b="1" dirty="0" smtClean="0">
                <a:solidFill>
                  <a:srgbClr val="7030A0"/>
                </a:solidFill>
              </a:rPr>
              <a:t>Umut KOSE, Igor KRESLO, Bob WILSON</a:t>
            </a:r>
          </a:p>
          <a:p>
            <a:endParaRPr lang="en-GB" sz="2000" b="1" dirty="0" smtClean="0"/>
          </a:p>
          <a:p>
            <a:r>
              <a:rPr lang="en-GB" sz="2000" b="1" dirty="0" smtClean="0">
                <a:solidFill>
                  <a:srgbClr val="FF0000"/>
                </a:solidFill>
              </a:rPr>
              <a:t>Composed of:</a:t>
            </a:r>
            <a:endParaRPr lang="en-GB" sz="2000" b="1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Near detector (</a:t>
            </a:r>
            <a:r>
              <a:rPr lang="en-GB" sz="2000" b="1" dirty="0" smtClean="0">
                <a:solidFill>
                  <a:srgbClr val="FFC000"/>
                </a:solidFill>
              </a:rPr>
              <a:t>SBND</a:t>
            </a:r>
            <a:r>
              <a:rPr lang="en-GB" sz="2000" b="1" dirty="0" smtClean="0"/>
              <a:t>) CRT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Intermediate detector (</a:t>
            </a:r>
            <a:r>
              <a:rPr lang="en-GB" sz="2000" b="1" dirty="0" err="1" smtClean="0">
                <a:solidFill>
                  <a:srgbClr val="FFC000"/>
                </a:solidFill>
              </a:rPr>
              <a:t>MicroBooNE</a:t>
            </a:r>
            <a:r>
              <a:rPr lang="en-GB" sz="2000" b="1" dirty="0" smtClean="0"/>
              <a:t>) CRT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Far detector (</a:t>
            </a:r>
            <a:r>
              <a:rPr lang="en-GB" sz="2000" b="1" dirty="0" smtClean="0">
                <a:solidFill>
                  <a:srgbClr val="FFC000"/>
                </a:solidFill>
              </a:rPr>
              <a:t>ICARUS</a:t>
            </a:r>
            <a:r>
              <a:rPr lang="en-GB" sz="2000" b="1" dirty="0" smtClean="0"/>
              <a:t>) CRT groups: Side/Bottom and Top CRTs</a:t>
            </a:r>
          </a:p>
          <a:p>
            <a:endParaRPr lang="en-GB" sz="2000" b="1" dirty="0"/>
          </a:p>
          <a:p>
            <a:endParaRPr lang="en-GB" sz="2000" b="1" dirty="0" smtClean="0"/>
          </a:p>
          <a:p>
            <a:r>
              <a:rPr lang="en-GB" sz="2000" b="1" dirty="0">
                <a:solidFill>
                  <a:srgbClr val="FF0000"/>
                </a:solidFill>
              </a:rPr>
              <a:t>Mailing list: </a:t>
            </a:r>
            <a:r>
              <a:rPr lang="en-GB" sz="2000" b="1" dirty="0" smtClean="0">
                <a:solidFill>
                  <a:srgbClr val="0070C0"/>
                </a:solidFill>
              </a:rPr>
              <a:t>SBN-CRT@fnal.gov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794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3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30250" y="1880463"/>
            <a:ext cx="107315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Two meetings have been held: </a:t>
            </a:r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/>
              <a:t>	September 14</a:t>
            </a:r>
            <a:r>
              <a:rPr lang="en-GB" sz="2000" b="1" baseline="30000" dirty="0"/>
              <a:t>th</a:t>
            </a:r>
            <a:r>
              <a:rPr lang="en-GB" sz="2000" b="1" dirty="0"/>
              <a:t> Kick-off meeting:</a:t>
            </a:r>
            <a:r>
              <a:rPr lang="en-GB" sz="2000" b="1" dirty="0">
                <a:solidFill>
                  <a:srgbClr val="0070C0"/>
                </a:solidFill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</a:rPr>
              <a:t>setting the official start of the working group, introducing the team, define the scope of the tasks and prepare for next joint working group meeting.</a:t>
            </a:r>
          </a:p>
          <a:p>
            <a:r>
              <a:rPr lang="en-GB" sz="2000" b="1" dirty="0"/>
              <a:t>	</a:t>
            </a:r>
            <a:r>
              <a:rPr lang="en-GB" sz="2000" b="1" dirty="0">
                <a:hlinkClick r:id="rId2"/>
              </a:rPr>
              <a:t>https://</a:t>
            </a:r>
            <a:r>
              <a:rPr lang="en-GB" sz="2000" b="1" dirty="0" smtClean="0">
                <a:hlinkClick r:id="rId2"/>
              </a:rPr>
              <a:t>sbn-docdb.fnal.gov/cgi-bin/private/DisplayMeeting?sessionid=4072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endParaRPr lang="en-GB" sz="2000" b="1" dirty="0" smtClean="0"/>
          </a:p>
          <a:p>
            <a:r>
              <a:rPr lang="en-GB" sz="2000" b="1" dirty="0"/>
              <a:t>	</a:t>
            </a:r>
            <a:r>
              <a:rPr lang="en-GB" sz="2000" b="1" dirty="0" smtClean="0"/>
              <a:t>September </a:t>
            </a:r>
            <a:r>
              <a:rPr lang="en-GB" sz="2000" b="1" dirty="0"/>
              <a:t>21</a:t>
            </a:r>
            <a:r>
              <a:rPr lang="en-GB" sz="2000" b="1" baseline="30000" dirty="0"/>
              <a:t>st</a:t>
            </a:r>
            <a:r>
              <a:rPr lang="en-GB" sz="2000" b="1" dirty="0"/>
              <a:t> : </a:t>
            </a:r>
            <a:r>
              <a:rPr lang="en-GB" sz="2000" b="1" dirty="0" smtClean="0">
                <a:solidFill>
                  <a:srgbClr val="00B050"/>
                </a:solidFill>
              </a:rPr>
              <a:t>first discussions on SBN CRT systems; Near, Intermediate and Far CRTs.</a:t>
            </a:r>
          </a:p>
          <a:p>
            <a:r>
              <a:rPr lang="en-GB" sz="2000" b="1" dirty="0" smtClean="0"/>
              <a:t>	</a:t>
            </a:r>
            <a:r>
              <a:rPr lang="en-GB" sz="2000" b="1" dirty="0" smtClean="0">
                <a:hlinkClick r:id="rId3"/>
              </a:rPr>
              <a:t>https</a:t>
            </a:r>
            <a:r>
              <a:rPr lang="en-GB" sz="2000" b="1" dirty="0">
                <a:hlinkClick r:id="rId3"/>
              </a:rPr>
              <a:t>://</a:t>
            </a:r>
            <a:r>
              <a:rPr lang="en-GB" sz="2000" b="1" dirty="0" smtClean="0">
                <a:hlinkClick r:id="rId3"/>
              </a:rPr>
              <a:t>sbn-docdb.fnal.gov/cgi-bin/private/DisplayMeeting?conferenceid=3564</a:t>
            </a:r>
            <a:endParaRPr lang="en-GB" sz="2000" b="1" dirty="0" smtClean="0"/>
          </a:p>
          <a:p>
            <a:endParaRPr lang="en-GB" sz="2000" b="1" dirty="0" smtClean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>
                <a:solidFill>
                  <a:srgbClr val="FF0000"/>
                </a:solidFill>
              </a:rPr>
              <a:t>Bi-weekly meetings </a:t>
            </a:r>
            <a:r>
              <a:rPr lang="en-GB" sz="2000" b="1" dirty="0"/>
              <a:t>on Friday 9:00 Fermilab /16:00 CERN time, keeping the off week with respect to SBN Analysis Working Group meetings.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1159" y="1021834"/>
            <a:ext cx="30265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Group </a:t>
            </a:r>
            <a:r>
              <a:rPr lang="en-GB" sz="3200" b="1" dirty="0" smtClean="0">
                <a:solidFill>
                  <a:srgbClr val="FF0000"/>
                </a:solidFill>
              </a:rPr>
              <a:t>Activities: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55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159" t="21447" r="14993" b="2901"/>
          <a:stretch/>
        </p:blipFill>
        <p:spPr>
          <a:xfrm>
            <a:off x="6121400" y="1409699"/>
            <a:ext cx="6006817" cy="4615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007" t="20141" r="14717" b="4489"/>
          <a:stretch/>
        </p:blipFill>
        <p:spPr>
          <a:xfrm>
            <a:off x="94673" y="317500"/>
            <a:ext cx="6021270" cy="4582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500" y="5549900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Igor Kreslo:  </a:t>
            </a:r>
            <a:r>
              <a:rPr lang="en-GB" b="1" dirty="0" smtClean="0">
                <a:hlinkClick r:id="rId4"/>
              </a:rPr>
              <a:t>SBN Near Detector (SBND) CRT System</a:t>
            </a:r>
            <a:endParaRPr lang="en-GB" b="1" dirty="0" smtClean="0"/>
          </a:p>
          <a:p>
            <a:r>
              <a:rPr lang="en-GB" dirty="0" smtClean="0"/>
              <a:t>SBN CRT Working Group meeting, 21 Sep 2018</a:t>
            </a:r>
          </a:p>
        </p:txBody>
      </p:sp>
    </p:spTree>
    <p:extLst>
      <p:ext uri="{BB962C8B-B14F-4D97-AF65-F5344CB8AC3E}">
        <p14:creationId xmlns:p14="http://schemas.microsoft.com/office/powerpoint/2010/main" val="53201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5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907" t="23282" r="14843" b="8126"/>
          <a:stretch/>
        </p:blipFill>
        <p:spPr>
          <a:xfrm>
            <a:off x="208321" y="224672"/>
            <a:ext cx="5887679" cy="44236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338" t="27898" r="2532" b="7362"/>
          <a:stretch/>
        </p:blipFill>
        <p:spPr>
          <a:xfrm>
            <a:off x="6198510" y="1286388"/>
            <a:ext cx="5706657" cy="42159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050" t="25959" r="2750" b="7076"/>
          <a:stretch/>
        </p:blipFill>
        <p:spPr>
          <a:xfrm>
            <a:off x="3246843" y="3167959"/>
            <a:ext cx="2951667" cy="2230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" y="5502326"/>
            <a:ext cx="675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David Lorca:  </a:t>
            </a:r>
            <a:r>
              <a:rPr lang="en-GB" b="1" dirty="0">
                <a:hlinkClick r:id="rId5"/>
              </a:rPr>
              <a:t>SBN Intermediate Detector (</a:t>
            </a:r>
            <a:r>
              <a:rPr lang="en-GB" b="1" dirty="0" err="1">
                <a:hlinkClick r:id="rId5"/>
              </a:rPr>
              <a:t>MicroBooNE</a:t>
            </a:r>
            <a:r>
              <a:rPr lang="en-GB" b="1" dirty="0">
                <a:hlinkClick r:id="rId5"/>
              </a:rPr>
              <a:t>) CRT System </a:t>
            </a:r>
            <a:endParaRPr lang="en-GB" b="1" dirty="0" smtClean="0"/>
          </a:p>
          <a:p>
            <a:r>
              <a:rPr lang="en-GB" dirty="0" smtClean="0"/>
              <a:t>SBN CRT Working Group meeting, 21 Sep 2018</a:t>
            </a:r>
          </a:p>
        </p:txBody>
      </p:sp>
    </p:spTree>
    <p:extLst>
      <p:ext uri="{BB962C8B-B14F-4D97-AF65-F5344CB8AC3E}">
        <p14:creationId xmlns:p14="http://schemas.microsoft.com/office/powerpoint/2010/main" val="41548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419100"/>
            <a:ext cx="6050843" cy="3721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792" y="1981200"/>
            <a:ext cx="5830007" cy="34825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500" y="5463779"/>
            <a:ext cx="821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Anne Schukraft:  </a:t>
            </a:r>
            <a:r>
              <a:rPr lang="en-GB" b="1" dirty="0">
                <a:hlinkClick r:id="rId4"/>
              </a:rPr>
              <a:t>SBN Far Detector (ICARUS) CRT System: </a:t>
            </a:r>
            <a:r>
              <a:rPr lang="en-GB" b="1" dirty="0" err="1">
                <a:hlinkClick r:id="rId4"/>
              </a:rPr>
              <a:t>Bottom&amp;Side</a:t>
            </a:r>
            <a:r>
              <a:rPr lang="en-GB" b="1" dirty="0">
                <a:hlinkClick r:id="rId4"/>
              </a:rPr>
              <a:t> </a:t>
            </a:r>
            <a:r>
              <a:rPr lang="en-GB" b="1" dirty="0" smtClean="0">
                <a:hlinkClick r:id="rId4"/>
              </a:rPr>
              <a:t>CRT</a:t>
            </a:r>
            <a:r>
              <a:rPr lang="en-GB" b="1" dirty="0" smtClean="0"/>
              <a:t> </a:t>
            </a:r>
            <a:r>
              <a:rPr lang="en-GB" dirty="0" smtClean="0"/>
              <a:t>SBN CRT Working Group meeting, 21 Sep 2018</a:t>
            </a:r>
          </a:p>
        </p:txBody>
      </p:sp>
    </p:spTree>
    <p:extLst>
      <p:ext uri="{BB962C8B-B14F-4D97-AF65-F5344CB8AC3E}">
        <p14:creationId xmlns:p14="http://schemas.microsoft.com/office/powerpoint/2010/main" val="3089653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66" t="28819" r="3338" b="15874"/>
          <a:stretch/>
        </p:blipFill>
        <p:spPr>
          <a:xfrm>
            <a:off x="122989" y="265112"/>
            <a:ext cx="5939614" cy="33289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736" t="27807" r="2780" b="15050"/>
          <a:stretch/>
        </p:blipFill>
        <p:spPr>
          <a:xfrm>
            <a:off x="5561793" y="2253169"/>
            <a:ext cx="6097613" cy="3444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0" y="5710019"/>
            <a:ext cx="821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Paola Sala:  </a:t>
            </a:r>
            <a:r>
              <a:rPr lang="en-GB" b="1" dirty="0">
                <a:hlinkClick r:id="rId4"/>
              </a:rPr>
              <a:t>SBN Far Detector (ICARUS) CRT System: </a:t>
            </a:r>
            <a:r>
              <a:rPr lang="en-GB" b="1" dirty="0" smtClean="0">
                <a:hlinkClick r:id="rId4"/>
              </a:rPr>
              <a:t>Top CRT</a:t>
            </a:r>
            <a:r>
              <a:rPr lang="en-GB" b="1" dirty="0" smtClean="0"/>
              <a:t> </a:t>
            </a:r>
            <a:r>
              <a:rPr lang="en-GB" dirty="0" smtClean="0"/>
              <a:t>SBN CRT Working Group meeting, 21 Sep 2018</a:t>
            </a:r>
          </a:p>
        </p:txBody>
      </p:sp>
    </p:spTree>
    <p:extLst>
      <p:ext uri="{BB962C8B-B14F-4D97-AF65-F5344CB8AC3E}">
        <p14:creationId xmlns:p14="http://schemas.microsoft.com/office/powerpoint/2010/main" val="132308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807" y="1055646"/>
            <a:ext cx="1099038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B050"/>
                </a:solidFill>
              </a:rPr>
              <a:t>reviewing the </a:t>
            </a:r>
            <a:r>
              <a:rPr lang="en-GB" sz="2400" b="1" u="sng" dirty="0">
                <a:solidFill>
                  <a:srgbClr val="00B050"/>
                </a:solidFill>
              </a:rPr>
              <a:t>requirements and performance </a:t>
            </a:r>
            <a:r>
              <a:rPr lang="en-GB" sz="2000" b="1" dirty="0"/>
              <a:t>of the three systems; </a:t>
            </a: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B050"/>
                </a:solidFill>
              </a:rPr>
              <a:t>improving </a:t>
            </a:r>
            <a:r>
              <a:rPr lang="en-GB" sz="2400" b="1" u="sng" dirty="0">
                <a:solidFill>
                  <a:srgbClr val="00B050"/>
                </a:solidFill>
              </a:rPr>
              <a:t>communications </a:t>
            </a:r>
            <a:r>
              <a:rPr lang="en-GB" sz="2000" b="1" dirty="0"/>
              <a:t>and</a:t>
            </a:r>
            <a:r>
              <a:rPr lang="en-GB" b="1" dirty="0"/>
              <a:t> </a:t>
            </a:r>
            <a:r>
              <a:rPr lang="en-GB" sz="2400" b="1" u="sng" dirty="0">
                <a:solidFill>
                  <a:srgbClr val="00B050"/>
                </a:solidFill>
              </a:rPr>
              <a:t>sharing </a:t>
            </a:r>
            <a:r>
              <a:rPr lang="en-GB" sz="2400" b="1" u="sng" dirty="0" smtClean="0">
                <a:solidFill>
                  <a:srgbClr val="00B050"/>
                </a:solidFill>
              </a:rPr>
              <a:t>of experience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sz="2000" b="1" dirty="0"/>
              <a:t>between the three detectors; </a:t>
            </a: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B050"/>
                </a:solidFill>
              </a:rPr>
              <a:t>identifying </a:t>
            </a:r>
            <a:r>
              <a:rPr lang="en-GB" sz="2400" b="1" u="sng" dirty="0">
                <a:solidFill>
                  <a:srgbClr val="00B050"/>
                </a:solidFill>
              </a:rPr>
              <a:t>common technical and operational solutions </a:t>
            </a:r>
            <a:r>
              <a:rPr lang="en-GB" sz="2000" b="1" dirty="0"/>
              <a:t>to </a:t>
            </a:r>
            <a:r>
              <a:rPr lang="en-GB" sz="2000" b="1" dirty="0" smtClean="0"/>
              <a:t>the greatest </a:t>
            </a:r>
            <a:r>
              <a:rPr lang="en-GB" sz="2000" b="1" dirty="0"/>
              <a:t>extent possible; </a:t>
            </a: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u="sng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u="sng" dirty="0" smtClean="0">
                <a:solidFill>
                  <a:srgbClr val="00B050"/>
                </a:solidFill>
              </a:rPr>
              <a:t>establishing </a:t>
            </a:r>
            <a:r>
              <a:rPr lang="en-GB" sz="2400" b="1" u="sng" dirty="0">
                <a:solidFill>
                  <a:srgbClr val="00B050"/>
                </a:solidFill>
              </a:rPr>
              <a:t>a common framework for analysis of the data </a:t>
            </a:r>
            <a:r>
              <a:rPr lang="en-GB" sz="2000" b="1" dirty="0"/>
              <a:t>with a </a:t>
            </a:r>
            <a:r>
              <a:rPr lang="en-GB" sz="2000" b="1" dirty="0" smtClean="0"/>
              <a:t>focus on </a:t>
            </a:r>
            <a:r>
              <a:rPr lang="en-GB" sz="2000" b="1" dirty="0"/>
              <a:t>reducing systematic uncertainties in the oscillation analyses. </a:t>
            </a:r>
            <a:endParaRPr lang="en-GB" sz="2000" b="1" dirty="0" smtClean="0"/>
          </a:p>
          <a:p>
            <a:endParaRPr lang="en-GB" b="1" dirty="0"/>
          </a:p>
          <a:p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working </a:t>
            </a:r>
            <a:r>
              <a:rPr lang="en-GB" sz="2400" b="1" u="sng" dirty="0">
                <a:solidFill>
                  <a:srgbClr val="00B050"/>
                </a:solidFill>
              </a:rPr>
              <a:t>in close communication with other joint SBN groups </a:t>
            </a:r>
            <a:r>
              <a:rPr lang="en-GB" sz="2000" b="1" dirty="0"/>
              <a:t>such as SBN-Physics Analysis group </a:t>
            </a:r>
            <a:r>
              <a:rPr lang="en-GB" sz="2000" b="1" dirty="0" smtClean="0"/>
              <a:t>and SBN-DAQ </a:t>
            </a:r>
            <a:r>
              <a:rPr lang="en-GB" sz="2000" b="1" dirty="0"/>
              <a:t>group. </a:t>
            </a:r>
            <a:endParaRPr lang="en-GB" sz="2000" b="1" dirty="0" smtClean="0"/>
          </a:p>
          <a:p>
            <a:endParaRPr lang="en-GB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A5264-A4F8-402F-A967-E69E89F0B531}" type="slidenum">
              <a:rPr lang="en-GB" smtClean="0"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00807" y="763258"/>
            <a:ext cx="1735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The goal: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98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83771"/>
            <a:ext cx="2863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Proposed tasks: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1817002"/>
            <a:ext cx="113516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u="sng" dirty="0" smtClean="0">
                <a:solidFill>
                  <a:srgbClr val="00B050"/>
                </a:solidFill>
              </a:rPr>
              <a:t>Review </a:t>
            </a:r>
            <a:r>
              <a:rPr lang="en-GB" sz="2400" b="1" u="sng" dirty="0">
                <a:solidFill>
                  <a:srgbClr val="00B050"/>
                </a:solidFill>
              </a:rPr>
              <a:t>the requirements and expected performances </a:t>
            </a:r>
            <a:r>
              <a:rPr lang="en-GB" sz="2400" b="1" dirty="0"/>
              <a:t>of the CRT system for all three </a:t>
            </a:r>
            <a:r>
              <a:rPr lang="en-GB" sz="2400" b="1" dirty="0" smtClean="0"/>
              <a:t>detectors.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u="sng" dirty="0" smtClean="0">
                <a:solidFill>
                  <a:srgbClr val="00B050"/>
                </a:solidFill>
              </a:rPr>
              <a:t>Review the production status and the installation plans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smtClean="0"/>
              <a:t>of the CRT detector system and comment on </a:t>
            </a:r>
            <a:r>
              <a:rPr lang="en-GB" sz="2400" b="1" dirty="0"/>
              <a:t>the potential impact on the oscillation </a:t>
            </a:r>
            <a:r>
              <a:rPr lang="en-GB" sz="2400" b="1" dirty="0" smtClean="0"/>
              <a:t>analyses.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b="1" u="sng" dirty="0" smtClean="0">
                <a:solidFill>
                  <a:srgbClr val="00B050"/>
                </a:solidFill>
              </a:rPr>
              <a:t>Identify </a:t>
            </a:r>
            <a:r>
              <a:rPr lang="en-GB" sz="2400" b="1" u="sng" dirty="0">
                <a:solidFill>
                  <a:srgbClr val="00B050"/>
                </a:solidFill>
              </a:rPr>
              <a:t>similarities and diﬀerences</a:t>
            </a:r>
            <a:r>
              <a:rPr lang="en-GB" sz="2400" b="1" dirty="0">
                <a:solidFill>
                  <a:srgbClr val="00B050"/>
                </a:solidFill>
              </a:rPr>
              <a:t> </a:t>
            </a:r>
            <a:r>
              <a:rPr lang="en-GB" sz="2400" b="1" dirty="0"/>
              <a:t>in the near and far detectors CRT systems that may </a:t>
            </a:r>
            <a:r>
              <a:rPr lang="en-GB" sz="2400" b="1" dirty="0" smtClean="0"/>
              <a:t>impact oscillation analysis.   </a:t>
            </a:r>
          </a:p>
          <a:p>
            <a:r>
              <a:rPr lang="en-GB" sz="2400" b="1" dirty="0"/>
              <a:t> </a:t>
            </a:r>
            <a:r>
              <a:rPr lang="en-GB" sz="2400" b="1" dirty="0" smtClean="0"/>
              <a:t>        </a:t>
            </a:r>
          </a:p>
          <a:p>
            <a:endParaRPr lang="en-GB" sz="24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SBN Collaboration Meeting, 21 September 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2E06-7A17-4405-97D5-13EBA4C05D2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18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639</Words>
  <Application>Microsoft Office PowerPoint</Application>
  <PresentationFormat>Widescreen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Blackadder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Umut Kose</dc:creator>
  <cp:lastModifiedBy>Umut Kose</cp:lastModifiedBy>
  <cp:revision>16</cp:revision>
  <dcterms:created xsi:type="dcterms:W3CDTF">2018-09-21T07:25:16Z</dcterms:created>
  <dcterms:modified xsi:type="dcterms:W3CDTF">2018-09-21T18:23:54Z</dcterms:modified>
</cp:coreProperties>
</file>