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8.xml" ContentType="application/vnd.openxmlformats-officedocument.presentationml.notesSlide+xml"/>
  <Override PartName="/ppt/embeddings/oleObject5.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handoutMasterIdLst>
    <p:handoutMasterId r:id="rId53"/>
  </p:handoutMasterIdLst>
  <p:sldIdLst>
    <p:sldId id="419" r:id="rId2"/>
    <p:sldId id="612" r:id="rId3"/>
    <p:sldId id="479" r:id="rId4"/>
    <p:sldId id="594" r:id="rId5"/>
    <p:sldId id="600" r:id="rId6"/>
    <p:sldId id="573" r:id="rId7"/>
    <p:sldId id="420" r:id="rId8"/>
    <p:sldId id="597" r:id="rId9"/>
    <p:sldId id="514" r:id="rId10"/>
    <p:sldId id="515" r:id="rId11"/>
    <p:sldId id="611" r:id="rId12"/>
    <p:sldId id="517" r:id="rId13"/>
    <p:sldId id="518" r:id="rId14"/>
    <p:sldId id="603" r:id="rId15"/>
    <p:sldId id="604" r:id="rId16"/>
    <p:sldId id="532" r:id="rId17"/>
    <p:sldId id="432" r:id="rId18"/>
    <p:sldId id="504" r:id="rId19"/>
    <p:sldId id="505" r:id="rId20"/>
    <p:sldId id="583" r:id="rId21"/>
    <p:sldId id="538" r:id="rId22"/>
    <p:sldId id="539" r:id="rId23"/>
    <p:sldId id="548" r:id="rId24"/>
    <p:sldId id="620" r:id="rId25"/>
    <p:sldId id="541" r:id="rId26"/>
    <p:sldId id="497" r:id="rId27"/>
    <p:sldId id="498" r:id="rId28"/>
    <p:sldId id="613" r:id="rId29"/>
    <p:sldId id="499" r:id="rId30"/>
    <p:sldId id="557" r:id="rId31"/>
    <p:sldId id="502" r:id="rId32"/>
    <p:sldId id="439" r:id="rId33"/>
    <p:sldId id="440" r:id="rId34"/>
    <p:sldId id="441" r:id="rId35"/>
    <p:sldId id="605" r:id="rId36"/>
    <p:sldId id="607" r:id="rId37"/>
    <p:sldId id="608" r:id="rId38"/>
    <p:sldId id="569" r:id="rId39"/>
    <p:sldId id="606" r:id="rId40"/>
    <p:sldId id="609" r:id="rId41"/>
    <p:sldId id="560" r:id="rId42"/>
    <p:sldId id="561" r:id="rId43"/>
    <p:sldId id="562" r:id="rId44"/>
    <p:sldId id="614" r:id="rId45"/>
    <p:sldId id="616" r:id="rId46"/>
    <p:sldId id="509" r:id="rId47"/>
    <p:sldId id="617" r:id="rId48"/>
    <p:sldId id="618" r:id="rId49"/>
    <p:sldId id="621" r:id="rId50"/>
    <p:sldId id="508" r:id="rId51"/>
  </p:sldIdLst>
  <p:sldSz cx="9906000" cy="6858000" type="A4"/>
  <p:notesSz cx="6858000" cy="9906000"/>
  <p:defaultTextStyle>
    <a:defPPr>
      <a:defRPr lang="en-US"/>
    </a:defPPr>
    <a:lvl1pPr algn="l" rtl="0" eaLnBrk="0" fontAlgn="base" hangingPunct="0">
      <a:spcBef>
        <a:spcPct val="0"/>
      </a:spcBef>
      <a:spcAft>
        <a:spcPct val="0"/>
      </a:spcAft>
      <a:defRPr sz="1600" kern="1200" baseline="-25000">
        <a:solidFill>
          <a:schemeClr val="tx1"/>
        </a:solidFill>
        <a:latin typeface="Helvetica" charset="0"/>
        <a:ea typeface="+mn-ea"/>
        <a:cs typeface="+mn-cs"/>
      </a:defRPr>
    </a:lvl1pPr>
    <a:lvl2pPr marL="457200" algn="l" rtl="0" eaLnBrk="0" fontAlgn="base" hangingPunct="0">
      <a:spcBef>
        <a:spcPct val="0"/>
      </a:spcBef>
      <a:spcAft>
        <a:spcPct val="0"/>
      </a:spcAft>
      <a:defRPr sz="1600" kern="1200" baseline="-25000">
        <a:solidFill>
          <a:schemeClr val="tx1"/>
        </a:solidFill>
        <a:latin typeface="Helvetica" charset="0"/>
        <a:ea typeface="+mn-ea"/>
        <a:cs typeface="+mn-cs"/>
      </a:defRPr>
    </a:lvl2pPr>
    <a:lvl3pPr marL="914400" algn="l" rtl="0" eaLnBrk="0" fontAlgn="base" hangingPunct="0">
      <a:spcBef>
        <a:spcPct val="0"/>
      </a:spcBef>
      <a:spcAft>
        <a:spcPct val="0"/>
      </a:spcAft>
      <a:defRPr sz="1600" kern="1200" baseline="-25000">
        <a:solidFill>
          <a:schemeClr val="tx1"/>
        </a:solidFill>
        <a:latin typeface="Helvetica" charset="0"/>
        <a:ea typeface="+mn-ea"/>
        <a:cs typeface="+mn-cs"/>
      </a:defRPr>
    </a:lvl3pPr>
    <a:lvl4pPr marL="1371600" algn="l" rtl="0" eaLnBrk="0" fontAlgn="base" hangingPunct="0">
      <a:spcBef>
        <a:spcPct val="0"/>
      </a:spcBef>
      <a:spcAft>
        <a:spcPct val="0"/>
      </a:spcAft>
      <a:defRPr sz="1600" kern="1200" baseline="-25000">
        <a:solidFill>
          <a:schemeClr val="tx1"/>
        </a:solidFill>
        <a:latin typeface="Helvetica" charset="0"/>
        <a:ea typeface="+mn-ea"/>
        <a:cs typeface="+mn-cs"/>
      </a:defRPr>
    </a:lvl4pPr>
    <a:lvl5pPr marL="1828800" algn="l" rtl="0" eaLnBrk="0" fontAlgn="base" hangingPunct="0">
      <a:spcBef>
        <a:spcPct val="0"/>
      </a:spcBef>
      <a:spcAft>
        <a:spcPct val="0"/>
      </a:spcAft>
      <a:defRPr sz="1600" kern="1200" baseline="-25000">
        <a:solidFill>
          <a:schemeClr val="tx1"/>
        </a:solidFill>
        <a:latin typeface="Helvetica" charset="0"/>
        <a:ea typeface="+mn-ea"/>
        <a:cs typeface="+mn-cs"/>
      </a:defRPr>
    </a:lvl5pPr>
    <a:lvl6pPr marL="2286000" algn="l" defTabSz="457200" rtl="0" eaLnBrk="1" latinLnBrk="0" hangingPunct="1">
      <a:defRPr sz="1600" kern="1200" baseline="-25000">
        <a:solidFill>
          <a:schemeClr val="tx1"/>
        </a:solidFill>
        <a:latin typeface="Helvetica" charset="0"/>
        <a:ea typeface="+mn-ea"/>
        <a:cs typeface="+mn-cs"/>
      </a:defRPr>
    </a:lvl6pPr>
    <a:lvl7pPr marL="2743200" algn="l" defTabSz="457200" rtl="0" eaLnBrk="1" latinLnBrk="0" hangingPunct="1">
      <a:defRPr sz="1600" kern="1200" baseline="-25000">
        <a:solidFill>
          <a:schemeClr val="tx1"/>
        </a:solidFill>
        <a:latin typeface="Helvetica" charset="0"/>
        <a:ea typeface="+mn-ea"/>
        <a:cs typeface="+mn-cs"/>
      </a:defRPr>
    </a:lvl7pPr>
    <a:lvl8pPr marL="3200400" algn="l" defTabSz="457200" rtl="0" eaLnBrk="1" latinLnBrk="0" hangingPunct="1">
      <a:defRPr sz="1600" kern="1200" baseline="-25000">
        <a:solidFill>
          <a:schemeClr val="tx1"/>
        </a:solidFill>
        <a:latin typeface="Helvetica" charset="0"/>
        <a:ea typeface="+mn-ea"/>
        <a:cs typeface="+mn-cs"/>
      </a:defRPr>
    </a:lvl8pPr>
    <a:lvl9pPr marL="3657600" algn="l" defTabSz="457200" rtl="0" eaLnBrk="1" latinLnBrk="0" hangingPunct="1">
      <a:defRPr sz="1600" kern="1200" baseline="-25000">
        <a:solidFill>
          <a:schemeClr val="tx1"/>
        </a:solidFill>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00"/>
    <a:srgbClr val="33FF00"/>
    <a:srgbClr val="0000FF"/>
    <a:srgbClr val="FEB212"/>
    <a:srgbClr val="FEC517"/>
    <a:srgbClr val="FFC738"/>
    <a:srgbClr val="F0D74C"/>
    <a:srgbClr val="98183B"/>
    <a:srgbClr val="C30224"/>
    <a:srgbClr val="161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45" autoAdjust="0"/>
    <p:restoredTop sz="99425" autoAdjust="0"/>
  </p:normalViewPr>
  <p:slideViewPr>
    <p:cSldViewPr showGuides="1">
      <p:cViewPr>
        <p:scale>
          <a:sx n="63" d="100"/>
          <a:sy n="63" d="100"/>
        </p:scale>
        <p:origin x="-656" y="-176"/>
      </p:cViewPr>
      <p:guideLst>
        <p:guide orient="horz" pos="2160"/>
        <p:guide pos="3120"/>
      </p:guideLst>
    </p:cSldViewPr>
  </p:slideViewPr>
  <p:outlineViewPr>
    <p:cViewPr>
      <p:scale>
        <a:sx n="100" d="100"/>
        <a:sy n="100" d="100"/>
      </p:scale>
      <p:origin x="11224" y="0"/>
    </p:cViewPr>
  </p:outlineViewPr>
  <p:notesTextViewPr>
    <p:cViewPr>
      <p:scale>
        <a:sx n="100" d="100"/>
        <a:sy n="100" d="100"/>
      </p:scale>
      <p:origin x="0" y="0"/>
    </p:cViewPr>
  </p:notesTextViewPr>
  <p:sorterViewPr>
    <p:cViewPr>
      <p:scale>
        <a:sx n="206" d="100"/>
        <a:sy n="206" d="100"/>
      </p:scale>
      <p:origin x="0" y="57584"/>
    </p:cViewPr>
  </p:sorterViewPr>
  <p:notesViewPr>
    <p:cSldViewPr showGuides="1">
      <p:cViewPr varScale="1">
        <p:scale>
          <a:sx n="61" d="100"/>
          <a:sy n="61" d="100"/>
        </p:scale>
        <p:origin x="-2720" y="-104"/>
      </p:cViewPr>
      <p:guideLst>
        <p:guide orient="horz" pos="312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hdr" sz="quarter"/>
          </p:nvPr>
        </p:nvSpPr>
        <p:spPr bwMode="auto">
          <a:xfrm>
            <a:off x="0" y="0"/>
            <a:ext cx="2971800" cy="53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657411" name="Rectangle 3"/>
          <p:cNvSpPr>
            <a:spLocks noGrp="1" noChangeArrowheads="1"/>
          </p:cNvSpPr>
          <p:nvPr>
            <p:ph type="dt" sz="quarter" idx="1"/>
          </p:nvPr>
        </p:nvSpPr>
        <p:spPr bwMode="auto">
          <a:xfrm>
            <a:off x="3886200" y="0"/>
            <a:ext cx="2971800" cy="53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dirty="0"/>
          </a:p>
        </p:txBody>
      </p:sp>
      <p:sp>
        <p:nvSpPr>
          <p:cNvPr id="657412" name="Rectangle 4"/>
          <p:cNvSpPr>
            <a:spLocks noGrp="1" noChangeArrowheads="1"/>
          </p:cNvSpPr>
          <p:nvPr>
            <p:ph type="ftr" sz="quarter" idx="2"/>
          </p:nvPr>
        </p:nvSpPr>
        <p:spPr bwMode="auto">
          <a:xfrm>
            <a:off x="0" y="9371013"/>
            <a:ext cx="2971800" cy="534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657413" name="Rectangle 5"/>
          <p:cNvSpPr>
            <a:spLocks noGrp="1" noChangeArrowheads="1"/>
          </p:cNvSpPr>
          <p:nvPr>
            <p:ph type="sldNum" sz="quarter" idx="3"/>
          </p:nvPr>
        </p:nvSpPr>
        <p:spPr bwMode="auto">
          <a:xfrm>
            <a:off x="3886200" y="9371013"/>
            <a:ext cx="2971800" cy="534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7B82A7B-F487-3148-809A-7D72B097E1B7}" type="slidenum">
              <a:rPr lang="en-GB"/>
              <a:pPr>
                <a:defRPr/>
              </a:pPr>
              <a:t>‹#›</a:t>
            </a:fld>
            <a:endParaRPr lang="en-GB" dirty="0"/>
          </a:p>
        </p:txBody>
      </p:sp>
    </p:spTree>
    <p:extLst>
      <p:ext uri="{BB962C8B-B14F-4D97-AF65-F5344CB8AC3E}">
        <p14:creationId xmlns:p14="http://schemas.microsoft.com/office/powerpoint/2010/main" val="3491838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0">
                <a:latin typeface="Times" charset="0"/>
              </a:defRPr>
            </a:lvl1pPr>
          </a:lstStyle>
          <a:p>
            <a:pPr>
              <a:defRPr/>
            </a:pPr>
            <a:endParaRPr lang="en-GB" dirty="0"/>
          </a:p>
        </p:txBody>
      </p:sp>
      <p:sp>
        <p:nvSpPr>
          <p:cNvPr id="4099" name="Rectangle 3"/>
          <p:cNvSpPr>
            <a:spLocks noGrp="1" noChangeArrowheads="1"/>
          </p:cNvSpPr>
          <p:nvPr>
            <p:ph type="dt" idx="1"/>
          </p:nvPr>
        </p:nvSpPr>
        <p:spPr bwMode="auto">
          <a:xfrm>
            <a:off x="388620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atin typeface="Times" charset="0"/>
              </a:defRPr>
            </a:lvl1pPr>
          </a:lstStyle>
          <a:p>
            <a:pPr>
              <a:defRPr/>
            </a:pPr>
            <a:endParaRPr lang="en-GB" dirty="0"/>
          </a:p>
        </p:txBody>
      </p:sp>
      <p:sp>
        <p:nvSpPr>
          <p:cNvPr id="14340" name="Rectangle 4"/>
          <p:cNvSpPr>
            <a:spLocks noGrp="1" noRot="1" noChangeAspect="1" noChangeArrowheads="1" noTextEdit="1"/>
          </p:cNvSpPr>
          <p:nvPr>
            <p:ph type="sldImg" idx="2"/>
          </p:nvPr>
        </p:nvSpPr>
        <p:spPr bwMode="auto">
          <a:xfrm>
            <a:off x="746125" y="742950"/>
            <a:ext cx="5365750" cy="3714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705350"/>
            <a:ext cx="50292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latin typeface="Times" charset="0"/>
              </a:defRPr>
            </a:lvl1pPr>
          </a:lstStyle>
          <a:p>
            <a:pPr>
              <a:defRPr/>
            </a:pPr>
            <a:endParaRPr lang="en-GB" dirty="0"/>
          </a:p>
        </p:txBody>
      </p:sp>
      <p:sp>
        <p:nvSpPr>
          <p:cNvPr id="4103" name="Rectangle 7"/>
          <p:cNvSpPr>
            <a:spLocks noGrp="1" noChangeArrowheads="1"/>
          </p:cNvSpPr>
          <p:nvPr>
            <p:ph type="sldNum" sz="quarter" idx="5"/>
          </p:nvPr>
        </p:nvSpPr>
        <p:spPr bwMode="auto">
          <a:xfrm>
            <a:off x="388620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atin typeface="Times" charset="0"/>
              </a:defRPr>
            </a:lvl1pPr>
          </a:lstStyle>
          <a:p>
            <a:pPr>
              <a:defRPr/>
            </a:pPr>
            <a:fld id="{BB8B0BFD-D931-FB46-A565-213BA1919A81}" type="slidenum">
              <a:rPr lang="en-GB"/>
              <a:pPr>
                <a:defRPr/>
              </a:pPr>
              <a:t>‹#›</a:t>
            </a:fld>
            <a:endParaRPr lang="en-GB" dirty="0"/>
          </a:p>
        </p:txBody>
      </p:sp>
    </p:spTree>
    <p:extLst>
      <p:ext uri="{BB962C8B-B14F-4D97-AF65-F5344CB8AC3E}">
        <p14:creationId xmlns:p14="http://schemas.microsoft.com/office/powerpoint/2010/main" val="16969540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F67131C7-1D6B-2F4F-81BC-42446A46F372}" type="slidenum">
              <a:rPr lang="en-GB"/>
              <a:pPr/>
              <a:t>1</a:t>
            </a:fld>
            <a:endParaRPr lang="en-GB" dirty="0"/>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bwMode="auto">
          <a:xfrm>
            <a:off x="746125" y="742950"/>
            <a:ext cx="5365750" cy="3716338"/>
          </a:xfrm>
          <a:solidFill>
            <a:srgbClr val="FFFFFF"/>
          </a:solidFill>
          <a:ln>
            <a:solidFill>
              <a:srgbClr val="000000"/>
            </a:solidFill>
            <a:miter lim="800000"/>
            <a:headEnd/>
            <a:tailEnd/>
          </a:ln>
        </p:spPr>
      </p:sp>
      <p:sp>
        <p:nvSpPr>
          <p:cNvPr id="146435" name="Rectangle 3"/>
          <p:cNvSpPr>
            <a:spLocks noGrp="1" noChangeArrowheads="1"/>
          </p:cNvSpPr>
          <p:nvPr>
            <p:ph type="body" idx="1"/>
          </p:nvPr>
        </p:nvSpPr>
        <p:spPr>
          <a:xfrm>
            <a:off x="913805" y="4705678"/>
            <a:ext cx="5030391" cy="4456717"/>
          </a:xfrm>
          <a:solidFill>
            <a:srgbClr val="FFFFFF"/>
          </a:solidFill>
          <a:ln>
            <a:solidFill>
              <a:srgbClr val="000000"/>
            </a:solidFill>
          </a:ln>
        </p:spPr>
        <p:txBody>
          <a:bodyPr/>
          <a:lstStyle/>
          <a:p>
            <a:pPr defTabSz="914400"/>
            <a:endParaRPr lang="en-GB"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746125" y="742950"/>
            <a:ext cx="5365750" cy="3714750"/>
          </a:xfrm>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p:spPr>
        <p:txBody>
          <a:bodyPr/>
          <a:lstStyle/>
          <a:p>
            <a:endParaRPr lang="en-GB">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fld id="{0C57A57A-288F-5D4A-A09D-BE866E0B083B}" type="slidenum">
              <a:rPr lang="en-GB" sz="1200" i="0">
                <a:latin typeface="Times" charset="0"/>
              </a:rPr>
              <a:pPr/>
              <a:t>2</a:t>
            </a:fld>
            <a:endParaRPr lang="en-GB" sz="1200" i="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fld id="{F0EC695D-28B2-A940-8394-A125156E3828}" type="slidenum">
              <a:rPr lang="en-GB" sz="1200" i="0">
                <a:latin typeface="Times" charset="0"/>
              </a:rPr>
              <a:pPr/>
              <a:t>4</a:t>
            </a:fld>
            <a:endParaRPr lang="en-GB" sz="1200" i="0">
              <a:latin typeface="Times"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D4CCD-20F6-FF4A-87C4-46AB805AB9BB}"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xfrm>
            <a:off x="0" y="0"/>
            <a:ext cx="0" cy="0"/>
          </a:xfrm>
          <a:ln/>
        </p:spPr>
      </p:sp>
      <p:sp>
        <p:nvSpPr>
          <p:cNvPr id="60418" name="Notes Placeholder 2"/>
          <p:cNvSpPr>
            <a:spLocks noGrp="1"/>
          </p:cNvSpPr>
          <p:nvPr>
            <p:ph type="body" idx="1"/>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charset="0"/>
            </a:endParaRPr>
          </a:p>
        </p:txBody>
      </p:sp>
      <p:sp>
        <p:nvSpPr>
          <p:cNvPr id="60419" name="Slide Number Placeholder 3"/>
          <p:cNvSpPr txBox="1">
            <a:spLocks noGrp="1"/>
          </p:cNvSpPr>
          <p:nvPr/>
        </p:nvSpPr>
        <p:spPr bwMode="auto">
          <a:xfrm>
            <a:off x="3886200" y="9410700"/>
            <a:ext cx="2971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pPr algn="r"/>
            <a:fld id="{25D0F597-C201-0C44-90AD-BEA986656593}" type="slidenum">
              <a:rPr lang="en-GB" sz="1200" i="0">
                <a:latin typeface="Times" charset="0"/>
              </a:rPr>
              <a:pPr algn="r"/>
              <a:t>19</a:t>
            </a:fld>
            <a:endParaRPr lang="en-GB" sz="1200" i="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solidFill>
            <a:srgbClr val="FFFFFF"/>
          </a:solidFill>
          <a:ln/>
        </p:spPr>
      </p:sp>
      <p:sp>
        <p:nvSpPr>
          <p:cNvPr id="74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endParaRPr lang="en-GB">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solidFill>
            <a:srgbClr val="FFFFFF"/>
          </a:solidFill>
          <a:ln/>
        </p:spPr>
      </p:sp>
      <p:sp>
        <p:nvSpPr>
          <p:cNvPr id="103426" name="Rectangle 3"/>
          <p:cNvSpPr>
            <a:spLocks noGrp="1" noChangeArrowheads="1"/>
          </p:cNvSpPr>
          <p:nvPr>
            <p:ph type="body" idx="1"/>
          </p:nvPr>
        </p:nvSpPr>
        <p:spPr>
          <a:solidFill>
            <a:srgbClr val="FFFFFF"/>
          </a:solidFill>
          <a:ln>
            <a:solidFill>
              <a:srgbClr val="000000"/>
            </a:solidFill>
          </a:ln>
        </p:spPr>
        <p:txBody>
          <a:bodyPr/>
          <a:lstStyle/>
          <a:p>
            <a:endParaRPr lang="en-GB" dirty="0">
              <a:latin typeface="Times"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1238250" y="1524000"/>
            <a:ext cx="7264400" cy="1524000"/>
          </a:xfrm>
        </p:spPr>
        <p:txBody>
          <a:bodyPr/>
          <a:lstStyle>
            <a:lvl1pPr marL="0" indent="0" algn="ctr">
              <a:lnSpc>
                <a:spcPct val="128000"/>
              </a:lnSpc>
              <a:buFont typeface="Wingdings" charset="2"/>
              <a:buNone/>
              <a:defRPr sz="2400">
                <a:solidFill>
                  <a:schemeClr val="accent2"/>
                </a:solidFill>
              </a:defRPr>
            </a:lvl1pPr>
          </a:lstStyle>
          <a:p>
            <a:r>
              <a:rPr lang="en-GB"/>
              <a:t>Click to edit Master subtitle style</a:t>
            </a:r>
          </a:p>
        </p:txBody>
      </p:sp>
      <p:sp>
        <p:nvSpPr>
          <p:cNvPr id="3" name="Rectangle 4"/>
          <p:cNvSpPr>
            <a:spLocks noGrp="1" noChangeArrowheads="1"/>
          </p:cNvSpPr>
          <p:nvPr>
            <p:ph type="dt" sz="half" idx="10"/>
          </p:nvPr>
        </p:nvSpPr>
        <p:spPr bwMode="auto">
          <a:xfrm>
            <a:off x="742950" y="6248400"/>
            <a:ext cx="206375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aseline="0">
                <a:latin typeface="Times" charset="0"/>
              </a:defRPr>
            </a:lvl1pPr>
          </a:lstStyle>
          <a:p>
            <a:pPr>
              <a:defRPr/>
            </a:pPr>
            <a:endParaRPr lang="en-GB" dirty="0"/>
          </a:p>
        </p:txBody>
      </p:sp>
      <p:sp>
        <p:nvSpPr>
          <p:cNvPr id="4" name="Rectangle 5"/>
          <p:cNvSpPr>
            <a:spLocks noGrp="1" noChangeArrowheads="1"/>
          </p:cNvSpPr>
          <p:nvPr>
            <p:ph type="ftr" sz="quarter" idx="11"/>
          </p:nvPr>
        </p:nvSpPr>
        <p:spPr>
          <a:xfrm>
            <a:off x="3384550" y="6248400"/>
            <a:ext cx="3136900" cy="457200"/>
          </a:xfrm>
        </p:spPr>
        <p:txBody>
          <a:bodyPr/>
          <a:lstStyle>
            <a:lvl1pPr algn="ctr">
              <a:defRPr sz="1400" i="0" smtClean="0">
                <a:solidFill>
                  <a:schemeClr val="tx1"/>
                </a:solidFill>
                <a:latin typeface="Times" charset="0"/>
              </a:defRPr>
            </a:lvl1pPr>
          </a:lstStyle>
          <a:p>
            <a:pPr>
              <a:defRPr/>
            </a:pPr>
            <a:r>
              <a:rPr lang="en-US" smtClean="0"/>
              <a:t>Fermilab.Nov.21 2018</a:t>
            </a:r>
            <a:endParaRPr lang="en-GB" dirty="0"/>
          </a:p>
        </p:txBody>
      </p:sp>
      <p:sp>
        <p:nvSpPr>
          <p:cNvPr id="5" name="Rectangle 6"/>
          <p:cNvSpPr>
            <a:spLocks noGrp="1" noChangeArrowheads="1"/>
          </p:cNvSpPr>
          <p:nvPr>
            <p:ph type="sldNum" sz="quarter" idx="12"/>
          </p:nvPr>
        </p:nvSpPr>
        <p:spPr>
          <a:xfrm>
            <a:off x="7099300" y="6248400"/>
            <a:ext cx="2063750" cy="457200"/>
          </a:xfrm>
        </p:spPr>
        <p:txBody>
          <a:bodyPr/>
          <a:lstStyle>
            <a:lvl1pPr>
              <a:defRPr sz="1400" i="0">
                <a:solidFill>
                  <a:schemeClr val="tx1"/>
                </a:solidFill>
                <a:latin typeface="Times" charset="0"/>
              </a:defRPr>
            </a:lvl1pPr>
          </a:lstStyle>
          <a:p>
            <a:pPr>
              <a:defRPr/>
            </a:pPr>
            <a:fld id="{26D79638-33C1-D847-964B-6DBCECEFFCD0}"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a:t>Slide# : </a:t>
            </a:r>
            <a:fld id="{83536344-AE6D-674E-AFA3-6B434CD41C44}"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9500" y="0"/>
            <a:ext cx="24765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72771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a:t>Slide# : </a:t>
            </a:r>
            <a:fld id="{F91CC7D9-E1F7-B848-9B21-7AF9A1699C92}"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0" name="Shape 10"/>
          <p:cNvSpPr>
            <a:spLocks noGrp="1"/>
          </p:cNvSpPr>
          <p:nvPr>
            <p:ph type="title"/>
          </p:nvPr>
        </p:nvSpPr>
        <p:spPr>
          <a:xfrm>
            <a:off x="78339" y="-2637"/>
            <a:ext cx="9740901" cy="818517"/>
          </a:xfrm>
          <a:prstGeom prst="rect">
            <a:avLst/>
          </a:prstGeom>
        </p:spPr>
        <p:txBody>
          <a:bodyPr>
            <a:normAutofit/>
          </a:bodyPr>
          <a:lstStyle/>
          <a:p>
            <a:pPr lvl="0">
              <a:defRPr sz="1800">
                <a:solidFill>
                  <a:srgbClr val="000000"/>
                </a:solidFill>
                <a:uFillTx/>
              </a:defRPr>
            </a:pPr>
            <a:r>
              <a:rPr sz="4800">
                <a:solidFill>
                  <a:srgbClr val="9A403E"/>
                </a:solidFill>
                <a:uFill>
                  <a:solidFill>
                    <a:srgbClr val="953735"/>
                  </a:solidFill>
                </a:uFill>
              </a:rPr>
              <a:t>Title Text</a:t>
            </a:r>
          </a:p>
        </p:txBody>
      </p:sp>
      <p:sp>
        <p:nvSpPr>
          <p:cNvPr id="11" name="Shape 11"/>
          <p:cNvSpPr>
            <a:spLocks noGrp="1"/>
          </p:cNvSpPr>
          <p:nvPr>
            <p:ph type="body" idx="1"/>
          </p:nvPr>
        </p:nvSpPr>
        <p:spPr>
          <a:xfrm>
            <a:off x="82550" y="1181100"/>
            <a:ext cx="9632029" cy="5487818"/>
          </a:xfrm>
          <a:prstGeom prst="rect">
            <a:avLst/>
          </a:prstGeom>
        </p:spPr>
        <p:txBody>
          <a:bodyPr lIns="45690" tIns="45690" rIns="45690" bIns="45690"/>
          <a:lstStyle>
            <a:lvl1pPr>
              <a:buChar char="❖"/>
            </a:lvl1pPr>
            <a:lvl2pPr marL="469900" indent="-279400">
              <a:defRPr sz="1700"/>
            </a:lvl2pPr>
            <a:lvl3pPr marL="647700" indent="-292100">
              <a:buChar char="๏"/>
              <a:defRPr sz="1500"/>
            </a:lvl3pPr>
            <a:lvl4pPr marL="952500" indent="-292100">
              <a:defRPr sz="1500"/>
            </a:lvl4pPr>
            <a:lvl5pPr marL="1193800" indent="-279400">
              <a:defRPr sz="1500"/>
            </a:lvl5pPr>
          </a:lstStyle>
          <a:p>
            <a:pPr lvl="0">
              <a:defRPr sz="1800">
                <a:uFillTx/>
              </a:defRPr>
            </a:pPr>
            <a:r>
              <a:rPr sz="2000">
                <a:uFill>
                  <a:solidFill/>
                </a:uFill>
              </a:rPr>
              <a:t>Body Level One</a:t>
            </a:r>
          </a:p>
          <a:p>
            <a:pPr lvl="1">
              <a:defRPr sz="1800">
                <a:uFillTx/>
              </a:defRPr>
            </a:pPr>
            <a:r>
              <a:rPr sz="1700">
                <a:uFill>
                  <a:solidFill/>
                </a:uFill>
              </a:rPr>
              <a:t>Body Level Two</a:t>
            </a:r>
          </a:p>
          <a:p>
            <a:pPr lvl="2">
              <a:defRPr sz="1800">
                <a:uFillTx/>
              </a:defRPr>
            </a:pPr>
            <a:r>
              <a:rPr sz="1500">
                <a:uFill>
                  <a:solidFill/>
                </a:uFill>
              </a:rPr>
              <a:t>Body Level Three</a:t>
            </a:r>
          </a:p>
          <a:p>
            <a:pPr lvl="3">
              <a:defRPr sz="1800">
                <a:uFillTx/>
              </a:defRPr>
            </a:pPr>
            <a:r>
              <a:rPr sz="1500">
                <a:uFill>
                  <a:solidFill/>
                </a:uFill>
              </a:rPr>
              <a:t>Body Level Four</a:t>
            </a:r>
          </a:p>
          <a:p>
            <a:pPr lvl="4">
              <a:defRPr sz="1800">
                <a:uFillTx/>
              </a:defRPr>
            </a:pPr>
            <a:r>
              <a:rPr sz="1500">
                <a:uFill>
                  <a:solidFill/>
                </a:uFill>
              </a:rPr>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13" name="Shape 13"/>
          <p:cNvSpPr/>
          <p:nvPr/>
        </p:nvSpPr>
        <p:spPr>
          <a:xfrm flipV="1">
            <a:off x="22636" y="800097"/>
            <a:ext cx="9860729" cy="1"/>
          </a:xfrm>
          <a:prstGeom prst="line">
            <a:avLst/>
          </a:prstGeom>
          <a:ln w="25400">
            <a:solidFill>
              <a:srgbClr val="941100"/>
            </a:solidFill>
            <a:round/>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sp>
        <p:nvSpPr>
          <p:cNvPr id="14" name="Shape 14"/>
          <p:cNvSpPr/>
          <p:nvPr/>
        </p:nvSpPr>
        <p:spPr>
          <a:xfrm>
            <a:off x="99431" y="6585281"/>
            <a:ext cx="2189070" cy="2000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300">
                <a:solidFill>
                  <a:srgbClr val="941100"/>
                </a:solidFill>
              </a:defRPr>
            </a:lvl1pPr>
          </a:lstStyle>
          <a:p>
            <a:pPr lvl="0">
              <a:defRPr sz="1800">
                <a:solidFill>
                  <a:srgbClr val="000000"/>
                </a:solidFill>
                <a:uFillTx/>
              </a:defRPr>
            </a:pPr>
            <a:r>
              <a:rPr sz="1300">
                <a:solidFill>
                  <a:srgbClr val="941100"/>
                </a:solidFill>
                <a:uFill>
                  <a:solidFill/>
                </a:uFill>
              </a:rPr>
              <a:t>D. Schmitz (EFI, UChicago)</a:t>
            </a:r>
          </a:p>
        </p:txBody>
      </p:sp>
      <p:sp>
        <p:nvSpPr>
          <p:cNvPr id="15" name="Shape 15"/>
          <p:cNvSpPr/>
          <p:nvPr/>
        </p:nvSpPr>
        <p:spPr>
          <a:xfrm>
            <a:off x="3350772" y="6585281"/>
            <a:ext cx="4476154" cy="2000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300">
                <a:solidFill>
                  <a:srgbClr val="941100"/>
                </a:solidFill>
              </a:defRPr>
            </a:lvl1pPr>
          </a:lstStyle>
          <a:p>
            <a:pPr lvl="0">
              <a:defRPr sz="1800">
                <a:solidFill>
                  <a:srgbClr val="000000"/>
                </a:solidFill>
                <a:uFillTx/>
              </a:defRPr>
            </a:pPr>
            <a:r>
              <a:rPr sz="1300">
                <a:solidFill>
                  <a:srgbClr val="941100"/>
                </a:solidFill>
                <a:uFill>
                  <a:solidFill/>
                </a:uFill>
              </a:rPr>
              <a:t>47th Fermilab Users Meeting - Future SBN Experiments</a:t>
            </a:r>
          </a:p>
        </p:txBody>
      </p:sp>
    </p:spTree>
    <p:extLst>
      <p:ext uri="{BB962C8B-B14F-4D97-AF65-F5344CB8AC3E}">
        <p14:creationId xmlns:p14="http://schemas.microsoft.com/office/powerpoint/2010/main" val="3052354577"/>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a:t>Slide# : </a:t>
            </a:r>
            <a:fld id="{A86CEAE1-7B07-CE4F-A20C-236EDAD9CE90}"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a:t>Slide# : </a:t>
            </a:r>
            <a:fld id="{680CC8D7-B184-5D45-9441-F27E722268EA}"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09600"/>
            <a:ext cx="4572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609600"/>
            <a:ext cx="4572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GB" dirty="0"/>
              <a:t>Slide# : </a:t>
            </a:r>
            <a:fld id="{BDD4BEDE-D40E-4549-86DF-49EA7E4226C1}"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8" name="Rectangle 6"/>
          <p:cNvSpPr>
            <a:spLocks noGrp="1" noChangeArrowheads="1"/>
          </p:cNvSpPr>
          <p:nvPr>
            <p:ph type="sldNum" sz="quarter" idx="11"/>
          </p:nvPr>
        </p:nvSpPr>
        <p:spPr>
          <a:ln/>
        </p:spPr>
        <p:txBody>
          <a:bodyPr/>
          <a:lstStyle>
            <a:lvl1pPr>
              <a:defRPr/>
            </a:lvl1pPr>
          </a:lstStyle>
          <a:p>
            <a:pPr>
              <a:defRPr/>
            </a:pPr>
            <a:r>
              <a:rPr lang="en-GB" dirty="0"/>
              <a:t>Slide# : </a:t>
            </a:r>
            <a:fld id="{15BBACF8-7C48-1D4F-89A1-624411AAA2F1}"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4" name="Rectangle 6"/>
          <p:cNvSpPr>
            <a:spLocks noGrp="1" noChangeArrowheads="1"/>
          </p:cNvSpPr>
          <p:nvPr>
            <p:ph type="sldNum" sz="quarter" idx="11"/>
          </p:nvPr>
        </p:nvSpPr>
        <p:spPr>
          <a:ln/>
        </p:spPr>
        <p:txBody>
          <a:bodyPr/>
          <a:lstStyle>
            <a:lvl1pPr>
              <a:defRPr/>
            </a:lvl1pPr>
          </a:lstStyle>
          <a:p>
            <a:pPr>
              <a:defRPr/>
            </a:pPr>
            <a:r>
              <a:rPr lang="en-GB" dirty="0"/>
              <a:t>Slide# : </a:t>
            </a:r>
            <a:fld id="{DD1D2092-0777-BF4C-88E2-1340A0000308}"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3" name="Rectangle 6"/>
          <p:cNvSpPr>
            <a:spLocks noGrp="1" noChangeArrowheads="1"/>
          </p:cNvSpPr>
          <p:nvPr>
            <p:ph type="sldNum" sz="quarter" idx="11"/>
          </p:nvPr>
        </p:nvSpPr>
        <p:spPr>
          <a:ln/>
        </p:spPr>
        <p:txBody>
          <a:bodyPr/>
          <a:lstStyle>
            <a:lvl1pPr>
              <a:defRPr/>
            </a:lvl1pPr>
          </a:lstStyle>
          <a:p>
            <a:pPr>
              <a:defRPr/>
            </a:pPr>
            <a:r>
              <a:rPr lang="en-GB" dirty="0"/>
              <a:t>Slide# : </a:t>
            </a:r>
            <a:fld id="{4C531B78-991B-8F42-B930-01AC4862E0CC}"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GB" dirty="0"/>
              <a:t>Slide# : </a:t>
            </a:r>
            <a:fld id="{25F82D41-45D3-5B43-9969-AC02E2EA88FA}"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Fermilab.Nov.21 2018</a:t>
            </a:r>
            <a:endParaRPr lang="en-GB"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GB" dirty="0"/>
              <a:t>Slide# : </a:t>
            </a:r>
            <a:fld id="{590E3617-DCC1-9141-916C-B24AFA9CDB1B}"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04800" y="609600"/>
            <a:ext cx="9296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685800" y="6400800"/>
            <a:ext cx="31369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1" baseline="0" smtClean="0">
                <a:solidFill>
                  <a:schemeClr val="accent1"/>
                </a:solidFill>
              </a:defRPr>
            </a:lvl1pPr>
          </a:lstStyle>
          <a:p>
            <a:pPr>
              <a:defRPr/>
            </a:pPr>
            <a:r>
              <a:rPr lang="en-US" smtClean="0"/>
              <a:t>Fermilab.Nov.21 2018</a:t>
            </a:r>
            <a:endParaRPr lang="en-GB" dirty="0"/>
          </a:p>
        </p:txBody>
      </p:sp>
      <p:sp>
        <p:nvSpPr>
          <p:cNvPr id="1030" name="Rectangle 6"/>
          <p:cNvSpPr>
            <a:spLocks noGrp="1" noChangeArrowheads="1"/>
          </p:cNvSpPr>
          <p:nvPr>
            <p:ph type="sldNum" sz="quarter" idx="4"/>
          </p:nvPr>
        </p:nvSpPr>
        <p:spPr bwMode="auto">
          <a:xfrm>
            <a:off x="7181850" y="6400800"/>
            <a:ext cx="206375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baseline="0">
                <a:solidFill>
                  <a:schemeClr val="accent1"/>
                </a:solidFill>
              </a:defRPr>
            </a:lvl1pPr>
          </a:lstStyle>
          <a:p>
            <a:pPr>
              <a:defRPr/>
            </a:pPr>
            <a:r>
              <a:rPr lang="en-GB" dirty="0"/>
              <a:t>Slide# : </a:t>
            </a:r>
            <a:fld id="{740F9DD0-2E84-1144-8C3B-A5A01696510F}" type="slidenum">
              <a:rPr lang="en-GB"/>
              <a:pPr>
                <a:defRPr/>
              </a:pPr>
              <a:t>‹#›</a:t>
            </a:fld>
            <a:endParaRPr lang="en-GB" dirty="0"/>
          </a:p>
        </p:txBody>
      </p:sp>
      <p:sp>
        <p:nvSpPr>
          <p:cNvPr id="2" name="AutoShape 8"/>
          <p:cNvSpPr>
            <a:spLocks noGrp="1" noChangeArrowheads="1"/>
          </p:cNvSpPr>
          <p:nvPr>
            <p:ph type="title"/>
          </p:nvPr>
        </p:nvSpPr>
        <p:spPr bwMode="auto">
          <a:xfrm>
            <a:off x="0" y="0"/>
            <a:ext cx="9906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800">
          <a:solidFill>
            <a:schemeClr val="bg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800">
          <a:solidFill>
            <a:schemeClr val="bg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800">
          <a:solidFill>
            <a:schemeClr val="bg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800">
          <a:solidFill>
            <a:schemeClr val="bg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2800">
          <a:solidFill>
            <a:schemeClr val="bg1"/>
          </a:solidFill>
          <a:latin typeface="Helvetica" charset="0"/>
        </a:defRPr>
      </a:lvl6pPr>
      <a:lvl7pPr marL="914400" algn="ctr" rtl="0" eaLnBrk="0" fontAlgn="base" hangingPunct="0">
        <a:spcBef>
          <a:spcPct val="0"/>
        </a:spcBef>
        <a:spcAft>
          <a:spcPct val="0"/>
        </a:spcAft>
        <a:defRPr sz="2800">
          <a:solidFill>
            <a:schemeClr val="bg1"/>
          </a:solidFill>
          <a:latin typeface="Helvetica" charset="0"/>
        </a:defRPr>
      </a:lvl7pPr>
      <a:lvl8pPr marL="1371600" algn="ctr" rtl="0" eaLnBrk="0" fontAlgn="base" hangingPunct="0">
        <a:spcBef>
          <a:spcPct val="0"/>
        </a:spcBef>
        <a:spcAft>
          <a:spcPct val="0"/>
        </a:spcAft>
        <a:defRPr sz="2800">
          <a:solidFill>
            <a:schemeClr val="bg1"/>
          </a:solidFill>
          <a:latin typeface="Helvetica" charset="0"/>
        </a:defRPr>
      </a:lvl8pPr>
      <a:lvl9pPr marL="1828800" algn="ctr" rtl="0" eaLnBrk="0" fontAlgn="base" hangingPunct="0">
        <a:spcBef>
          <a:spcPct val="0"/>
        </a:spcBef>
        <a:spcAft>
          <a:spcPct val="0"/>
        </a:spcAft>
        <a:defRPr sz="2800">
          <a:solidFill>
            <a:schemeClr val="bg1"/>
          </a:solidFill>
          <a:latin typeface="Helvetica" charset="0"/>
        </a:defRPr>
      </a:lvl9pPr>
    </p:titleStyle>
    <p:body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hyperlink" Target="https://en.wikipedia.org/wiki/WMAP" TargetMode="External"/><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emf"/><Relationship Id="rId5" Type="http://schemas.openxmlformats.org/officeDocument/2006/relationships/image" Target="../media/image12.ti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7.jpeg"/><Relationship Id="rId5" Type="http://schemas.openxmlformats.org/officeDocument/2006/relationships/oleObject" Target="../embeddings/oleObject3.bin"/><Relationship Id="rId6" Type="http://schemas.openxmlformats.org/officeDocument/2006/relationships/oleObject" Target="../embeddings/Microsoft_Word_97_-_2004_Document1.doc"/><Relationship Id="rId7" Type="http://schemas.openxmlformats.org/officeDocument/2006/relationships/image" Target="../media/image25.emf"/><Relationship Id="rId8" Type="http://schemas.openxmlformats.org/officeDocument/2006/relationships/image" Target="../media/image28.jpeg"/><Relationship Id="rId9" Type="http://schemas.openxmlformats.org/officeDocument/2006/relationships/oleObject" Target="../embeddings/oleObject4.bin"/><Relationship Id="rId10" Type="http://schemas.openxmlformats.org/officeDocument/2006/relationships/oleObject" Target="../embeddings/Microsoft_Word_97_-_2004_Document2.doc"/><Relationship Id="rId11"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 Id="rId3" Type="http://schemas.openxmlformats.org/officeDocument/2006/relationships/image" Target="../media/image4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jpe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p:spPr>
        <p:txBody>
          <a:bodyPr/>
          <a:lstStyle/>
          <a:p>
            <a:fld id="{B6DE4749-2CD5-4443-B1B1-7F9F2F27E758}" type="slidenum">
              <a:rPr lang="en-GB"/>
              <a:pPr/>
              <a:t>1</a:t>
            </a:fld>
            <a:endParaRPr lang="en-GB" dirty="0"/>
          </a:p>
        </p:txBody>
      </p:sp>
      <p:sp>
        <p:nvSpPr>
          <p:cNvPr id="15364" name="Footer Placeholder 5"/>
          <p:cNvSpPr>
            <a:spLocks noGrp="1"/>
          </p:cNvSpPr>
          <p:nvPr>
            <p:ph type="ftr" sz="quarter" idx="11"/>
          </p:nvPr>
        </p:nvSpPr>
        <p:spPr>
          <a:noFill/>
        </p:spPr>
        <p:txBody>
          <a:bodyPr/>
          <a:lstStyle/>
          <a:p>
            <a:pPr>
              <a:defRPr/>
            </a:pPr>
            <a:r>
              <a:rPr lang="en-US" dirty="0" smtClean="0"/>
              <a:t>Fermilab.Nov.21 2018</a:t>
            </a:r>
            <a:endParaRPr lang="en-GB" dirty="0"/>
          </a:p>
        </p:txBody>
      </p:sp>
      <p:sp>
        <p:nvSpPr>
          <p:cNvPr id="10" name="Rectangle 2"/>
          <p:cNvSpPr txBox="1">
            <a:spLocks noChangeArrowheads="1"/>
          </p:cNvSpPr>
          <p:nvPr/>
        </p:nvSpPr>
        <p:spPr bwMode="auto">
          <a:xfrm>
            <a:off x="0" y="548680"/>
            <a:ext cx="9901408" cy="5544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lnSpc>
                <a:spcPct val="128000"/>
              </a:lnSpc>
              <a:spcBef>
                <a:spcPct val="20000"/>
              </a:spcBef>
              <a:spcAft>
                <a:spcPct val="0"/>
              </a:spcAft>
              <a:buClr>
                <a:srgbClr val="FF0000"/>
              </a:buClr>
              <a:buFont typeface="Wingdings" charset="2"/>
              <a:buNone/>
              <a:defRPr sz="24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endParaRPr lang="en-GB" sz="4400" baseline="0" dirty="0" smtClean="0">
              <a:solidFill>
                <a:srgbClr val="FF0000"/>
              </a:solidFill>
            </a:endParaRPr>
          </a:p>
          <a:p>
            <a:r>
              <a:rPr lang="en-GB" sz="5400" baseline="0" dirty="0" smtClean="0"/>
              <a:t>A vision </a:t>
            </a:r>
            <a:r>
              <a:rPr lang="en-GB" sz="5400" baseline="0" dirty="0"/>
              <a:t>for the SBN </a:t>
            </a:r>
            <a:r>
              <a:rPr lang="en-GB" sz="5400" baseline="0" dirty="0" smtClean="0"/>
              <a:t>Program</a:t>
            </a:r>
          </a:p>
          <a:p>
            <a:endParaRPr lang="en-US" sz="2000" baseline="0" dirty="0" smtClean="0">
              <a:solidFill>
                <a:srgbClr val="0000FF"/>
              </a:solidFill>
            </a:endParaRPr>
          </a:p>
          <a:p>
            <a:pPr>
              <a:lnSpc>
                <a:spcPct val="100000"/>
              </a:lnSpc>
            </a:pPr>
            <a:r>
              <a:rPr lang="en-US" sz="2800" baseline="0" dirty="0">
                <a:solidFill>
                  <a:srgbClr val="0000FF"/>
                </a:solidFill>
              </a:rPr>
              <a:t>Carlo </a:t>
            </a:r>
            <a:r>
              <a:rPr lang="en-US" sz="2800" baseline="0" dirty="0" smtClean="0">
                <a:solidFill>
                  <a:srgbClr val="0000FF"/>
                </a:solidFill>
              </a:rPr>
              <a:t>Rubbia</a:t>
            </a:r>
          </a:p>
          <a:p>
            <a:pPr>
              <a:lnSpc>
                <a:spcPct val="100000"/>
              </a:lnSpc>
            </a:pPr>
            <a:endParaRPr lang="en-US" sz="2800" baseline="0" dirty="0" smtClean="0">
              <a:solidFill>
                <a:srgbClr val="0000FF"/>
              </a:solidFill>
            </a:endParaRPr>
          </a:p>
          <a:p>
            <a:r>
              <a:rPr lang="en-US" sz="2000" i="1" baseline="0" dirty="0">
                <a:solidFill>
                  <a:srgbClr val="0000FF"/>
                </a:solidFill>
              </a:rPr>
              <a:t>GSSI, Gran </a:t>
            </a:r>
            <a:r>
              <a:rPr lang="en-US" sz="2000" i="1" baseline="0" dirty="0" err="1">
                <a:solidFill>
                  <a:srgbClr val="0000FF"/>
                </a:solidFill>
              </a:rPr>
              <a:t>Sasso</a:t>
            </a:r>
            <a:r>
              <a:rPr lang="en-US" sz="2000" i="1" baseline="0" dirty="0">
                <a:solidFill>
                  <a:srgbClr val="0000FF"/>
                </a:solidFill>
              </a:rPr>
              <a:t> Science Institute, L’Aquila, Italy</a:t>
            </a:r>
            <a:endParaRPr lang="en-US" sz="2000" baseline="0" dirty="0">
              <a:solidFill>
                <a:srgbClr val="0000FF"/>
              </a:solidFill>
            </a:endParaRPr>
          </a:p>
          <a:p>
            <a:r>
              <a:rPr lang="en-US" sz="2000" i="1" baseline="0" dirty="0">
                <a:solidFill>
                  <a:srgbClr val="0000FF"/>
                </a:solidFill>
              </a:rPr>
              <a:t>CERN, Geneva Switzerland</a:t>
            </a:r>
            <a:endParaRPr lang="en-US" sz="2000" baseline="0" dirty="0">
              <a:solidFill>
                <a:srgbClr val="0000FF"/>
              </a:solidFill>
            </a:endParaRPr>
          </a:p>
          <a:p>
            <a:r>
              <a:rPr lang="en-US" sz="2000" i="1" baseline="0" dirty="0">
                <a:solidFill>
                  <a:srgbClr val="0000FF"/>
                </a:solidFill>
              </a:rPr>
              <a:t>Life Member of the Senate of the Italian Republic</a:t>
            </a:r>
            <a:endParaRPr lang="en-US" sz="2000" baseline="0" dirty="0">
              <a:solidFill>
                <a:srgbClr val="0000FF"/>
              </a:solidFill>
            </a:endParaRPr>
          </a:p>
          <a:p>
            <a:endParaRPr lang="en-US" sz="2000" baseline="0" dirty="0" smtClean="0">
              <a:solidFill>
                <a:srgbClr val="3366FF"/>
              </a:solidFill>
            </a:endParaRPr>
          </a:p>
        </p:txBody>
      </p:sp>
    </p:spTree>
    <p:extLst>
      <p:ext uri="{BB962C8B-B14F-4D97-AF65-F5344CB8AC3E}">
        <p14:creationId xmlns:p14="http://schemas.microsoft.com/office/powerpoint/2010/main" val="40177603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utr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1560" y="3212976"/>
            <a:ext cx="3276600" cy="3251200"/>
          </a:xfrm>
          <a:prstGeom prst="rect">
            <a:avLst/>
          </a:prstGeom>
        </p:spPr>
      </p:pic>
      <p:sp>
        <p:nvSpPr>
          <p:cNvPr id="2" name="Title 1"/>
          <p:cNvSpPr>
            <a:spLocks noGrp="1"/>
          </p:cNvSpPr>
          <p:nvPr>
            <p:ph type="title"/>
          </p:nvPr>
        </p:nvSpPr>
        <p:spPr/>
        <p:txBody>
          <a:bodyPr/>
          <a:lstStyle/>
          <a:p>
            <a:r>
              <a:rPr lang="en-GB" dirty="0" smtClean="0"/>
              <a:t>The standard neutrino picture</a:t>
            </a:r>
            <a:endParaRPr lang="en-GB" dirty="0"/>
          </a:p>
        </p:txBody>
      </p:sp>
      <p:sp>
        <p:nvSpPr>
          <p:cNvPr id="3" name="Content Placeholder 2"/>
          <p:cNvSpPr>
            <a:spLocks noGrp="1"/>
          </p:cNvSpPr>
          <p:nvPr>
            <p:ph idx="1"/>
          </p:nvPr>
        </p:nvSpPr>
        <p:spPr>
          <a:xfrm>
            <a:off x="-425" y="548680"/>
            <a:ext cx="9777536" cy="2376264"/>
          </a:xfrm>
        </p:spPr>
        <p:txBody>
          <a:bodyPr/>
          <a:lstStyle/>
          <a:p>
            <a:r>
              <a:rPr lang="en-GB" sz="2400" dirty="0"/>
              <a:t>The sum of the strengths of the </a:t>
            </a:r>
            <a:r>
              <a:rPr lang="en-GB" sz="2400" dirty="0" smtClean="0"/>
              <a:t>electro-weak coupling </a:t>
            </a:r>
            <a:r>
              <a:rPr lang="en-GB" sz="2400" dirty="0"/>
              <a:t>to all </a:t>
            </a:r>
            <a:r>
              <a:rPr lang="en-GB" sz="2400" dirty="0" err="1">
                <a:sym typeface="Symbol" charset="0"/>
              </a:rPr>
              <a:t>ν’s</a:t>
            </a:r>
            <a:r>
              <a:rPr lang="en-GB" sz="2400" dirty="0">
                <a:sym typeface="Symbol" charset="0"/>
              </a:rPr>
              <a:t> states </a:t>
            </a:r>
            <a:r>
              <a:rPr lang="en-GB" sz="2400" dirty="0" smtClean="0">
                <a:sym typeface="Symbol" charset="0"/>
              </a:rPr>
              <a:t>has been observed </a:t>
            </a:r>
            <a:r>
              <a:rPr lang="en-GB" sz="2400" dirty="0">
                <a:sym typeface="Symbol" charset="0"/>
              </a:rPr>
              <a:t>from </a:t>
            </a:r>
            <a:r>
              <a:rPr lang="en-GB" sz="2400" dirty="0" err="1">
                <a:sym typeface="Symbol" charset="0"/>
              </a:rPr>
              <a:t>Z</a:t>
            </a:r>
            <a:r>
              <a:rPr lang="en-GB" sz="2400" baseline="-25000" dirty="0" err="1">
                <a:sym typeface="Symbol" charset="0"/>
              </a:rPr>
              <a:t>o</a:t>
            </a:r>
            <a:r>
              <a:rPr lang="en-GB" sz="2400" dirty="0">
                <a:sym typeface="Symbol" charset="0"/>
              </a:rPr>
              <a:t> decays </a:t>
            </a:r>
            <a:r>
              <a:rPr lang="en-GB" sz="2400" dirty="0" smtClean="0"/>
              <a:t>and found </a:t>
            </a:r>
            <a:r>
              <a:rPr lang="en-GB" sz="2400" dirty="0"/>
              <a:t>very close to 3. </a:t>
            </a:r>
            <a:r>
              <a:rPr lang="en-GB" sz="2400" i="1" dirty="0" smtClean="0">
                <a:solidFill>
                  <a:srgbClr val="FF0000"/>
                </a:solidFill>
              </a:rPr>
              <a:t>However the number of neutrino-is so far undefined</a:t>
            </a:r>
            <a:r>
              <a:rPr lang="en-GB" sz="2400" dirty="0" smtClean="0"/>
              <a:t>.</a:t>
            </a:r>
          </a:p>
          <a:p>
            <a:r>
              <a:rPr lang="en-GB" sz="2400" dirty="0"/>
              <a:t>Neutrino oscillations have established a picture consistent with the mixing of three physical neutrino</a:t>
            </a:r>
            <a:r>
              <a:rPr lang="en-GB" sz="2400" dirty="0">
                <a:solidFill>
                  <a:srgbClr val="FF0000"/>
                </a:solidFill>
              </a:rPr>
              <a:t> </a:t>
            </a:r>
            <a:r>
              <a:rPr lang="en-GB" sz="2400" dirty="0">
                <a:solidFill>
                  <a:srgbClr val="FF0000"/>
                </a:solidFill>
                <a:latin typeface="Symbol" charset="2"/>
                <a:cs typeface="Symbol" charset="2"/>
              </a:rPr>
              <a:t>n</a:t>
            </a:r>
            <a:r>
              <a:rPr lang="en-GB" sz="2400" dirty="0">
                <a:solidFill>
                  <a:srgbClr val="FF0000"/>
                </a:solidFill>
              </a:rPr>
              <a:t>e, </a:t>
            </a:r>
            <a:r>
              <a:rPr lang="en-GB" sz="2400" dirty="0" smtClean="0">
                <a:solidFill>
                  <a:srgbClr val="FF0000"/>
                </a:solidFill>
                <a:latin typeface="Symbol" charset="2"/>
                <a:cs typeface="Symbol" charset="2"/>
              </a:rPr>
              <a:t>nm</a:t>
            </a:r>
            <a:r>
              <a:rPr lang="en-GB" sz="2400" dirty="0" smtClean="0">
                <a:solidFill>
                  <a:srgbClr val="FF0000"/>
                </a:solidFill>
              </a:rPr>
              <a:t> </a:t>
            </a:r>
            <a:r>
              <a:rPr lang="en-GB" sz="2400" dirty="0">
                <a:solidFill>
                  <a:srgbClr val="FF0000"/>
                </a:solidFill>
              </a:rPr>
              <a:t>and </a:t>
            </a:r>
            <a:r>
              <a:rPr lang="en-GB" sz="2400" dirty="0" err="1" smtClean="0">
                <a:solidFill>
                  <a:srgbClr val="FF0000"/>
                </a:solidFill>
                <a:latin typeface="Symbol" charset="2"/>
                <a:cs typeface="Symbol" charset="2"/>
              </a:rPr>
              <a:t>nt</a:t>
            </a:r>
            <a:r>
              <a:rPr lang="en-GB" sz="2400" dirty="0" smtClean="0">
                <a:solidFill>
                  <a:srgbClr val="FF0000"/>
                </a:solidFill>
              </a:rPr>
              <a:t> </a:t>
            </a:r>
            <a:r>
              <a:rPr lang="en-GB" sz="2400" dirty="0"/>
              <a:t>with the help of three mass </a:t>
            </a:r>
            <a:r>
              <a:rPr lang="en-GB" sz="2400" dirty="0" err="1"/>
              <a:t>eigenstates</a:t>
            </a:r>
            <a:r>
              <a:rPr lang="en-GB" sz="2400" dirty="0"/>
              <a:t> </a:t>
            </a:r>
            <a:r>
              <a:rPr lang="en-GB" sz="2400" dirty="0">
                <a:solidFill>
                  <a:srgbClr val="FF0000"/>
                </a:solidFill>
                <a:latin typeface="Symbol" charset="2"/>
                <a:cs typeface="Symbol" charset="2"/>
              </a:rPr>
              <a:t>n</a:t>
            </a:r>
            <a:r>
              <a:rPr lang="en-GB" sz="2400" dirty="0">
                <a:solidFill>
                  <a:srgbClr val="FF0000"/>
                </a:solidFill>
              </a:rPr>
              <a:t>1, </a:t>
            </a:r>
            <a:r>
              <a:rPr lang="en-GB" sz="2400" dirty="0">
                <a:solidFill>
                  <a:srgbClr val="FF0000"/>
                </a:solidFill>
                <a:latin typeface="Symbol" charset="2"/>
                <a:cs typeface="Symbol" charset="2"/>
              </a:rPr>
              <a:t>n</a:t>
            </a:r>
            <a:r>
              <a:rPr lang="en-GB" sz="2400" dirty="0">
                <a:solidFill>
                  <a:srgbClr val="FF0000"/>
                </a:solidFill>
              </a:rPr>
              <a:t>2 and </a:t>
            </a:r>
            <a:r>
              <a:rPr lang="en-GB" sz="2400" dirty="0">
                <a:solidFill>
                  <a:srgbClr val="FF0000"/>
                </a:solidFill>
                <a:latin typeface="Symbol" charset="2"/>
                <a:cs typeface="Symbol" charset="2"/>
              </a:rPr>
              <a:t>n</a:t>
            </a:r>
            <a:r>
              <a:rPr lang="en-GB" sz="2400" dirty="0">
                <a:solidFill>
                  <a:srgbClr val="FF0000"/>
                </a:solidFill>
              </a:rPr>
              <a:t>3</a:t>
            </a:r>
            <a:r>
              <a:rPr lang="en-GB" sz="2400" dirty="0"/>
              <a:t>.</a:t>
            </a:r>
          </a:p>
          <a:p>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dirty="0" smtClean="0"/>
              <a:t>Slide# : </a:t>
            </a:r>
            <a:fld id="{A86CEAE1-7B07-CE4F-A20C-236EDAD9CE90}" type="slidenum">
              <a:rPr lang="en-GB" smtClean="0"/>
              <a:pPr>
                <a:defRPr/>
              </a:pPr>
              <a:t>10</a:t>
            </a:fld>
            <a:endParaRPr lang="en-GB" dirty="0"/>
          </a:p>
        </p:txBody>
      </p:sp>
      <p:sp>
        <p:nvSpPr>
          <p:cNvPr id="10" name="Content Placeholder 2"/>
          <p:cNvSpPr txBox="1">
            <a:spLocks/>
          </p:cNvSpPr>
          <p:nvPr/>
        </p:nvSpPr>
        <p:spPr bwMode="auto">
          <a:xfrm>
            <a:off x="19295" y="2852936"/>
            <a:ext cx="6609184" cy="36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2680"/>
              </a:lnSpc>
            </a:pPr>
            <a:r>
              <a:rPr lang="en-GB" sz="2400" baseline="0" dirty="0"/>
              <a:t>A neutrino created with a specific </a:t>
            </a:r>
            <a:r>
              <a:rPr lang="en-GB" sz="2400" baseline="0" dirty="0" err="1"/>
              <a:t>flavor</a:t>
            </a:r>
            <a:r>
              <a:rPr lang="en-GB" sz="2400" baseline="0" dirty="0"/>
              <a:t> is in an associated specific quantum superposition of all three mass states.</a:t>
            </a:r>
          </a:p>
          <a:p>
            <a:pPr>
              <a:lnSpc>
                <a:spcPts val="2680"/>
              </a:lnSpc>
            </a:pPr>
            <a:r>
              <a:rPr lang="en-GB" sz="2400" baseline="0" dirty="0"/>
              <a:t>Neutrinos oscillate in flight between different </a:t>
            </a:r>
            <a:r>
              <a:rPr lang="en-GB" sz="2400" baseline="0" dirty="0" err="1"/>
              <a:t>flavors</a:t>
            </a:r>
            <a:r>
              <a:rPr lang="en-GB" sz="2400" baseline="0" dirty="0"/>
              <a:t>, </a:t>
            </a:r>
            <a:r>
              <a:rPr lang="en-GB" sz="2400" baseline="0" dirty="0" err="1"/>
              <a:t>f.i</a:t>
            </a:r>
            <a:r>
              <a:rPr lang="en-GB" sz="2400" baseline="0" dirty="0"/>
              <a:t>., a </a:t>
            </a:r>
            <a:r>
              <a:rPr lang="en-GB" sz="2400" baseline="0" dirty="0">
                <a:latin typeface="Symbol" charset="2"/>
                <a:cs typeface="Symbol" charset="2"/>
              </a:rPr>
              <a:t>n</a:t>
            </a:r>
            <a:r>
              <a:rPr lang="en-GB" sz="2400" baseline="0" dirty="0"/>
              <a:t>e may </a:t>
            </a:r>
            <a:r>
              <a:rPr lang="en-GB" sz="2400" baseline="0" dirty="0" err="1"/>
              <a:t>decsy</a:t>
            </a:r>
            <a:r>
              <a:rPr lang="en-GB" sz="2400" baseline="0" dirty="0"/>
              <a:t> as a </a:t>
            </a:r>
            <a:r>
              <a:rPr lang="en-GB" sz="2400" baseline="0" dirty="0" err="1"/>
              <a:t>muon</a:t>
            </a:r>
            <a:r>
              <a:rPr lang="en-GB" sz="2400" baseline="0" dirty="0"/>
              <a:t> or tau  </a:t>
            </a:r>
            <a:r>
              <a:rPr lang="en-GB" sz="2400" baseline="0" dirty="0" err="1" smtClean="0"/>
              <a:t>nneutrino</a:t>
            </a:r>
            <a:endParaRPr lang="en-GB" sz="2400" baseline="0" dirty="0" smtClean="0"/>
          </a:p>
          <a:p>
            <a:pPr lvl="1">
              <a:lnSpc>
                <a:spcPts val="2780"/>
              </a:lnSpc>
            </a:pPr>
            <a:r>
              <a:rPr lang="en-US" sz="2400" i="1" baseline="0" dirty="0">
                <a:solidFill>
                  <a:srgbClr val="FF0000"/>
                </a:solidFill>
              </a:rPr>
              <a:t>Three angles (θ</a:t>
            </a:r>
            <a:r>
              <a:rPr lang="en-US" sz="2400" i="1" dirty="0">
                <a:solidFill>
                  <a:srgbClr val="FF0000"/>
                </a:solidFill>
              </a:rPr>
              <a:t>12</a:t>
            </a:r>
            <a:r>
              <a:rPr lang="en-US" sz="2400" i="1" baseline="0" dirty="0">
                <a:solidFill>
                  <a:srgbClr val="FF0000"/>
                </a:solidFill>
              </a:rPr>
              <a:t>, θ</a:t>
            </a:r>
            <a:r>
              <a:rPr lang="en-US" sz="2400" i="1" dirty="0">
                <a:solidFill>
                  <a:srgbClr val="FF0000"/>
                </a:solidFill>
              </a:rPr>
              <a:t>13</a:t>
            </a:r>
            <a:r>
              <a:rPr lang="en-US" sz="2400" i="1" baseline="0" dirty="0">
                <a:solidFill>
                  <a:srgbClr val="FF0000"/>
                </a:solidFill>
              </a:rPr>
              <a:t>, θ</a:t>
            </a:r>
            <a:r>
              <a:rPr lang="en-US" sz="2400" i="1" dirty="0">
                <a:solidFill>
                  <a:srgbClr val="FF0000"/>
                </a:solidFill>
              </a:rPr>
              <a:t>23</a:t>
            </a:r>
            <a:r>
              <a:rPr lang="en-US" sz="2400" i="1" baseline="0" dirty="0">
                <a:solidFill>
                  <a:srgbClr val="FF0000"/>
                </a:solidFill>
              </a:rPr>
              <a:t>)</a:t>
            </a:r>
          </a:p>
          <a:p>
            <a:pPr lvl="1">
              <a:lnSpc>
                <a:spcPts val="2780"/>
              </a:lnSpc>
            </a:pPr>
            <a:r>
              <a:rPr lang="en-GB" sz="2400" i="1" baseline="0" dirty="0" smtClean="0">
                <a:solidFill>
                  <a:srgbClr val="FF0000"/>
                </a:solidFill>
              </a:rPr>
              <a:t>T</a:t>
            </a:r>
            <a:r>
              <a:rPr lang="en-US" sz="2400" i="1" baseline="0" dirty="0" err="1" smtClean="0">
                <a:solidFill>
                  <a:srgbClr val="FF0000"/>
                </a:solidFill>
              </a:rPr>
              <a:t>wo</a:t>
            </a:r>
            <a:r>
              <a:rPr lang="en-US" sz="2400" i="1" baseline="0" dirty="0" smtClean="0">
                <a:solidFill>
                  <a:srgbClr val="FF0000"/>
                </a:solidFill>
              </a:rPr>
              <a:t> </a:t>
            </a:r>
            <a:r>
              <a:rPr lang="en-US" sz="2400" i="1" baseline="0" dirty="0">
                <a:solidFill>
                  <a:srgbClr val="FF0000"/>
                </a:solidFill>
              </a:rPr>
              <a:t>mass differences (Δm</a:t>
            </a:r>
            <a:r>
              <a:rPr lang="en-US" sz="2400" i="1" baseline="30000" dirty="0">
                <a:solidFill>
                  <a:srgbClr val="FF0000"/>
                </a:solidFill>
              </a:rPr>
              <a:t>2</a:t>
            </a:r>
            <a:r>
              <a:rPr lang="en-US" sz="2400" i="1" dirty="0">
                <a:solidFill>
                  <a:srgbClr val="FF0000"/>
                </a:solidFill>
              </a:rPr>
              <a:t>12</a:t>
            </a:r>
            <a:r>
              <a:rPr lang="en-US" sz="2400" i="1" baseline="0" dirty="0">
                <a:solidFill>
                  <a:srgbClr val="FF0000"/>
                </a:solidFill>
              </a:rPr>
              <a:t>, Δm</a:t>
            </a:r>
            <a:r>
              <a:rPr lang="en-US" sz="2400" i="1" baseline="30000" dirty="0">
                <a:solidFill>
                  <a:srgbClr val="FF0000"/>
                </a:solidFill>
              </a:rPr>
              <a:t>2</a:t>
            </a:r>
            <a:r>
              <a:rPr lang="en-US" sz="2400" i="1" dirty="0">
                <a:solidFill>
                  <a:srgbClr val="FF0000"/>
                </a:solidFill>
              </a:rPr>
              <a:t>23</a:t>
            </a:r>
            <a:r>
              <a:rPr lang="en-US" sz="2400" i="1" baseline="0" dirty="0">
                <a:solidFill>
                  <a:srgbClr val="FF0000"/>
                </a:solidFill>
              </a:rPr>
              <a:t>)</a:t>
            </a:r>
          </a:p>
          <a:p>
            <a:pPr lvl="1">
              <a:lnSpc>
                <a:spcPts val="2780"/>
              </a:lnSpc>
            </a:pPr>
            <a:r>
              <a:rPr lang="en-GB" sz="2400" baseline="0" dirty="0" smtClean="0"/>
              <a:t> </a:t>
            </a:r>
            <a:r>
              <a:rPr lang="en-US" sz="2400" i="1" baseline="0" dirty="0">
                <a:solidFill>
                  <a:srgbClr val="FF0000"/>
                </a:solidFill>
              </a:rPr>
              <a:t>One </a:t>
            </a:r>
            <a:r>
              <a:rPr lang="en-US" sz="2400" i="1" baseline="0" dirty="0" err="1">
                <a:solidFill>
                  <a:srgbClr val="FF0000"/>
                </a:solidFill>
              </a:rPr>
              <a:t>unkown</a:t>
            </a:r>
            <a:r>
              <a:rPr lang="en-US" sz="2400" i="1" baseline="0" dirty="0">
                <a:solidFill>
                  <a:srgbClr val="FF0000"/>
                </a:solidFill>
              </a:rPr>
              <a:t> offset from m = 0</a:t>
            </a:r>
          </a:p>
          <a:p>
            <a:pPr lvl="1">
              <a:lnSpc>
                <a:spcPts val="2780"/>
              </a:lnSpc>
            </a:pPr>
            <a:endParaRPr lang="en-GB" sz="2400" baseline="0" dirty="0" smtClean="0"/>
          </a:p>
        </p:txBody>
      </p:sp>
      <p:sp>
        <p:nvSpPr>
          <p:cNvPr id="9" name="TextBox 8"/>
          <p:cNvSpPr txBox="1"/>
          <p:nvPr/>
        </p:nvSpPr>
        <p:spPr>
          <a:xfrm>
            <a:off x="7295435" y="2780928"/>
            <a:ext cx="1762021" cy="461665"/>
          </a:xfrm>
          <a:prstGeom prst="rect">
            <a:avLst/>
          </a:prstGeom>
          <a:noFill/>
        </p:spPr>
        <p:txBody>
          <a:bodyPr wrap="none" rtlCol="0">
            <a:spAutoFit/>
          </a:bodyPr>
          <a:lstStyle/>
          <a:p>
            <a:r>
              <a:rPr lang="en-GB" sz="2400" baseline="0" dirty="0" smtClean="0">
                <a:solidFill>
                  <a:srgbClr val="FF0000"/>
                </a:solidFill>
                <a:latin typeface="Symbol" charset="2"/>
                <a:cs typeface="Symbol" charset="2"/>
              </a:rPr>
              <a:t>n</a:t>
            </a:r>
            <a:r>
              <a:rPr lang="en-GB" sz="2400" dirty="0" smtClean="0">
                <a:solidFill>
                  <a:srgbClr val="FF0000"/>
                </a:solidFill>
              </a:rPr>
              <a:t>e</a:t>
            </a:r>
            <a:r>
              <a:rPr lang="en-GB" sz="2400" baseline="0" dirty="0" smtClean="0">
                <a:solidFill>
                  <a:srgbClr val="FF0000"/>
                </a:solidFill>
              </a:rPr>
              <a:t>    </a:t>
            </a:r>
            <a:r>
              <a:rPr lang="en-GB" sz="2400" baseline="0" dirty="0">
                <a:solidFill>
                  <a:srgbClr val="3366FF"/>
                </a:solidFill>
                <a:latin typeface="Symbol" charset="2"/>
                <a:cs typeface="Symbol" charset="2"/>
              </a:rPr>
              <a:t>n</a:t>
            </a:r>
            <a:r>
              <a:rPr lang="en-GB" sz="2400" dirty="0">
                <a:solidFill>
                  <a:srgbClr val="3366FF"/>
                </a:solidFill>
                <a:latin typeface="Symbol" charset="2"/>
                <a:cs typeface="Symbol" charset="2"/>
              </a:rPr>
              <a:t>m</a:t>
            </a:r>
            <a:r>
              <a:rPr lang="en-GB" sz="2400" baseline="0" dirty="0">
                <a:solidFill>
                  <a:srgbClr val="FF0000"/>
                </a:solidFill>
              </a:rPr>
              <a:t> </a:t>
            </a:r>
            <a:r>
              <a:rPr lang="en-GB" sz="2400" baseline="0" dirty="0" smtClean="0">
                <a:solidFill>
                  <a:srgbClr val="FF0000"/>
                </a:solidFill>
              </a:rPr>
              <a:t>    </a:t>
            </a:r>
            <a:r>
              <a:rPr lang="en-GB" sz="2400" baseline="0" dirty="0" err="1" smtClean="0">
                <a:solidFill>
                  <a:srgbClr val="339900"/>
                </a:solidFill>
                <a:latin typeface="Symbol" charset="2"/>
                <a:cs typeface="Symbol" charset="2"/>
              </a:rPr>
              <a:t>n</a:t>
            </a:r>
            <a:r>
              <a:rPr lang="en-GB" sz="2400" dirty="0" err="1" smtClean="0">
                <a:solidFill>
                  <a:srgbClr val="339900"/>
                </a:solidFill>
                <a:latin typeface="Symbol" charset="2"/>
                <a:cs typeface="Symbol" charset="2"/>
              </a:rPr>
              <a:t>t</a:t>
            </a:r>
            <a:r>
              <a:rPr lang="en-GB" sz="2400" baseline="0" dirty="0" smtClean="0">
                <a:solidFill>
                  <a:srgbClr val="FF0000"/>
                </a:solidFill>
              </a:rPr>
              <a:t> </a:t>
            </a:r>
            <a:endParaRPr lang="en-GB" sz="2400" baseline="0" dirty="0"/>
          </a:p>
        </p:txBody>
      </p:sp>
      <p:cxnSp>
        <p:nvCxnSpPr>
          <p:cNvPr id="11" name="Straight Arrow Connector 10"/>
          <p:cNvCxnSpPr/>
          <p:nvPr/>
        </p:nvCxnSpPr>
        <p:spPr bwMode="auto">
          <a:xfrm>
            <a:off x="5385048" y="6165304"/>
            <a:ext cx="3888432" cy="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622997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Accelerators as fundamental tools in </a:t>
            </a:r>
            <a:r>
              <a:rPr lang="en-GB" dirty="0" err="1" smtClean="0"/>
              <a:t>Astro</a:t>
            </a:r>
            <a:r>
              <a:rPr lang="en-GB" dirty="0"/>
              <a:t>-particle physics</a:t>
            </a:r>
          </a:p>
        </p:txBody>
      </p:sp>
      <p:sp>
        <p:nvSpPr>
          <p:cNvPr id="3" name="Content Placeholder 2"/>
          <p:cNvSpPr>
            <a:spLocks noGrp="1"/>
          </p:cNvSpPr>
          <p:nvPr>
            <p:ph idx="1"/>
          </p:nvPr>
        </p:nvSpPr>
        <p:spPr>
          <a:xfrm>
            <a:off x="0" y="609600"/>
            <a:ext cx="9906000" cy="1523256"/>
          </a:xfrm>
        </p:spPr>
        <p:txBody>
          <a:bodyPr/>
          <a:lstStyle/>
          <a:p>
            <a:pPr>
              <a:lnSpc>
                <a:spcPts val="2680"/>
              </a:lnSpc>
            </a:pPr>
            <a:r>
              <a:rPr lang="en-GB" sz="2400" dirty="0"/>
              <a:t>Today the Cosmos is characterized by an immense variety of individual configurations.  But </a:t>
            </a:r>
            <a:r>
              <a:rPr lang="en-GB" sz="2400" dirty="0" smtClean="0"/>
              <a:t>shortly </a:t>
            </a:r>
            <a:r>
              <a:rPr lang="en-GB" sz="2400" dirty="0"/>
              <a:t>after the “Big Bang” it was remarkably uniform. </a:t>
            </a:r>
            <a:r>
              <a:rPr lang="en-GB" sz="2400" i="1" dirty="0">
                <a:solidFill>
                  <a:srgbClr val="FF0000"/>
                </a:solidFill>
              </a:rPr>
              <a:t>Therefore the re-creation with high energy accelerators of a</a:t>
            </a:r>
            <a:r>
              <a:rPr lang="en-GB" sz="2400" i="1" dirty="0" smtClean="0">
                <a:solidFill>
                  <a:srgbClr val="FF0000"/>
                </a:solidFill>
              </a:rPr>
              <a:t> </a:t>
            </a:r>
            <a:r>
              <a:rPr lang="en-GB" sz="2400" i="1" dirty="0">
                <a:solidFill>
                  <a:srgbClr val="FF0000"/>
                </a:solidFill>
              </a:rPr>
              <a:t>tiny configuration </a:t>
            </a:r>
            <a:r>
              <a:rPr lang="en-GB" sz="2400" i="1" dirty="0" smtClean="0">
                <a:solidFill>
                  <a:srgbClr val="FF0000"/>
                </a:solidFill>
              </a:rPr>
              <a:t>represents a universal </a:t>
            </a:r>
            <a:r>
              <a:rPr lang="en-GB" sz="2400" i="1" dirty="0">
                <a:solidFill>
                  <a:srgbClr val="FF0000"/>
                </a:solidFill>
              </a:rPr>
              <a:t>model</a:t>
            </a:r>
            <a:r>
              <a:rPr lang="en-GB" dirty="0"/>
              <a:t>.</a:t>
            </a:r>
          </a:p>
          <a:p>
            <a:pPr marL="0" indent="0">
              <a:buNone/>
            </a:pPr>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11</a:t>
            </a:fld>
            <a:endParaRPr lang="en-GB" dirty="0"/>
          </a:p>
        </p:txBody>
      </p:sp>
      <p:pic>
        <p:nvPicPr>
          <p:cNvPr id="6" name="Picture 5" descr="Cobe+wmap+planc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992" y="2204864"/>
            <a:ext cx="4826372" cy="2666626"/>
          </a:xfrm>
          <a:prstGeom prst="rect">
            <a:avLst/>
          </a:prstGeom>
        </p:spPr>
      </p:pic>
      <p:sp>
        <p:nvSpPr>
          <p:cNvPr id="7" name="Content Placeholder 2"/>
          <p:cNvSpPr txBox="1">
            <a:spLocks/>
          </p:cNvSpPr>
          <p:nvPr/>
        </p:nvSpPr>
        <p:spPr bwMode="auto">
          <a:xfrm>
            <a:off x="14502" y="2060848"/>
            <a:ext cx="4793369" cy="3096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2680"/>
              </a:lnSpc>
            </a:pPr>
            <a:r>
              <a:rPr lang="en-GB" sz="2400" baseline="0" dirty="0" smtClean="0"/>
              <a:t>COBE, WMAP and PLANCK space-crafts have recorded</a:t>
            </a:r>
            <a:r>
              <a:rPr lang="en-GB" sz="2400" dirty="0" smtClean="0"/>
              <a:t>.</a:t>
            </a:r>
            <a:r>
              <a:rPr lang="en-GB" sz="2400" baseline="0" dirty="0" smtClean="0"/>
              <a:t> cosmic </a:t>
            </a:r>
            <a:r>
              <a:rPr lang="en-GB" sz="2400" baseline="0" dirty="0"/>
              <a:t>microwave background </a:t>
            </a:r>
            <a:r>
              <a:rPr lang="en-GB" sz="2400" baseline="0" dirty="0" smtClean="0"/>
              <a:t>radiation (</a:t>
            </a:r>
            <a:r>
              <a:rPr lang="en-GB" sz="2400" baseline="0" dirty="0"/>
              <a:t>CMB) </a:t>
            </a:r>
            <a:r>
              <a:rPr lang="en-GB" sz="2400" baseline="0" dirty="0" smtClean="0"/>
              <a:t>emitted after </a:t>
            </a:r>
            <a:r>
              <a:rPr lang="en-GB" sz="2400" baseline="0" dirty="0"/>
              <a:t>the </a:t>
            </a:r>
            <a:r>
              <a:rPr lang="en-GB" sz="2400" baseline="0" dirty="0" smtClean="0"/>
              <a:t>oldest </a:t>
            </a:r>
            <a:r>
              <a:rPr lang="en-GB" sz="2400" baseline="0" dirty="0"/>
              <a:t>moment </a:t>
            </a:r>
            <a:r>
              <a:rPr lang="en-GB" sz="2400" baseline="0" dirty="0" smtClean="0"/>
              <a:t>in which visible </a:t>
            </a:r>
            <a:r>
              <a:rPr lang="en-GB" sz="2400" baseline="0" dirty="0"/>
              <a:t>light and matter </a:t>
            </a:r>
            <a:r>
              <a:rPr lang="en-GB" sz="2400" baseline="0" dirty="0" smtClean="0"/>
              <a:t>separated out and the Cosmos become transparent to light.</a:t>
            </a:r>
          </a:p>
          <a:p>
            <a:endParaRPr lang="en-GB" sz="2400" baseline="0" dirty="0" smtClean="0"/>
          </a:p>
          <a:p>
            <a:endParaRPr lang="en-GB" sz="2400" dirty="0" smtClean="0"/>
          </a:p>
          <a:p>
            <a:pPr marL="0" indent="0">
              <a:buNone/>
            </a:pPr>
            <a:endParaRPr lang="en-GB" sz="2400" baseline="0" dirty="0" smtClean="0"/>
          </a:p>
          <a:p>
            <a:pPr marL="0" indent="0">
              <a:buNone/>
            </a:pPr>
            <a:endParaRPr lang="en-GB" sz="2400" baseline="0" dirty="0"/>
          </a:p>
          <a:p>
            <a:endParaRPr lang="en-GB" sz="2400" baseline="0" dirty="0"/>
          </a:p>
          <a:p>
            <a:endParaRPr lang="en-GB" sz="2400" baseline="0" dirty="0" smtClean="0"/>
          </a:p>
          <a:p>
            <a:endParaRPr lang="en-GB" sz="2400" baseline="0" dirty="0" smtClean="0"/>
          </a:p>
          <a:p>
            <a:endParaRPr lang="en-GB" dirty="0"/>
          </a:p>
        </p:txBody>
      </p:sp>
      <p:sp>
        <p:nvSpPr>
          <p:cNvPr id="8" name="Content Placeholder 2"/>
          <p:cNvSpPr txBox="1">
            <a:spLocks/>
          </p:cNvSpPr>
          <p:nvPr/>
        </p:nvSpPr>
        <p:spPr bwMode="auto">
          <a:xfrm>
            <a:off x="0" y="5085184"/>
            <a:ext cx="9906000" cy="159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2680"/>
              </a:lnSpc>
            </a:pPr>
            <a:r>
              <a:rPr lang="en-GB" sz="2400" baseline="0" dirty="0" smtClean="0"/>
              <a:t>Changes due to </a:t>
            </a:r>
            <a:r>
              <a:rPr lang="en-GB" sz="2400" baseline="0" dirty="0"/>
              <a:t>non uniformity </a:t>
            </a:r>
            <a:r>
              <a:rPr lang="en-GB" sz="2400" baseline="0" dirty="0" smtClean="0"/>
              <a:t>of the Cosmos were of order ≈10</a:t>
            </a:r>
            <a:r>
              <a:rPr lang="en-GB" sz="2400" baseline="30000" dirty="0" smtClean="0"/>
              <a:t>-5</a:t>
            </a:r>
          </a:p>
          <a:p>
            <a:pPr>
              <a:lnSpc>
                <a:spcPts val="2680"/>
              </a:lnSpc>
            </a:pPr>
            <a:r>
              <a:rPr lang="en-GB" sz="2400" i="1" baseline="0" dirty="0" smtClean="0">
                <a:solidFill>
                  <a:srgbClr val="FF0000"/>
                </a:solidFill>
              </a:rPr>
              <a:t>Particle accelerators of growing energies are therefore the main tool to study events at earlier times near the “Big Bang</a:t>
            </a:r>
            <a:r>
              <a:rPr lang="en-GB" sz="2400" baseline="0" dirty="0" smtClean="0"/>
              <a:t>”.</a:t>
            </a:r>
            <a:endParaRPr lang="en-GB" sz="2400" dirty="0"/>
          </a:p>
        </p:txBody>
      </p:sp>
    </p:spTree>
    <p:extLst>
      <p:ext uri="{BB962C8B-B14F-4D97-AF65-F5344CB8AC3E}">
        <p14:creationId xmlns:p14="http://schemas.microsoft.com/office/powerpoint/2010/main" val="1502281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cosmic </a:t>
            </a:r>
            <a:r>
              <a:rPr lang="en-GB" dirty="0"/>
              <a:t>microwave background (CMB) </a:t>
            </a:r>
          </a:p>
        </p:txBody>
      </p:sp>
      <p:sp>
        <p:nvSpPr>
          <p:cNvPr id="3" name="Content Placeholder 2"/>
          <p:cNvSpPr>
            <a:spLocks noGrp="1"/>
          </p:cNvSpPr>
          <p:nvPr>
            <p:ph idx="1"/>
          </p:nvPr>
        </p:nvSpPr>
        <p:spPr>
          <a:xfrm>
            <a:off x="-14372" y="548680"/>
            <a:ext cx="9906000" cy="3456384"/>
          </a:xfrm>
        </p:spPr>
        <p:txBody>
          <a:bodyPr/>
          <a:lstStyle/>
          <a:p>
            <a:pPr>
              <a:lnSpc>
                <a:spcPts val="2680"/>
              </a:lnSpc>
            </a:pPr>
            <a:r>
              <a:rPr lang="en-GB" sz="2400" dirty="0"/>
              <a:t>The cosmic microwave background (CMB) </a:t>
            </a:r>
            <a:r>
              <a:rPr lang="en-GB" sz="2400" dirty="0" smtClean="0"/>
              <a:t>is </a:t>
            </a:r>
            <a:r>
              <a:rPr lang="en-GB" sz="2400" dirty="0"/>
              <a:t>the oldest light in the </a:t>
            </a:r>
            <a:r>
              <a:rPr lang="en-GB" sz="2400" dirty="0" smtClean="0"/>
              <a:t>Universe</a:t>
            </a:r>
            <a:r>
              <a:rPr lang="en-GB" sz="2400" dirty="0"/>
              <a:t>, </a:t>
            </a:r>
            <a:r>
              <a:rPr lang="en-GB" sz="2400" dirty="0" smtClean="0"/>
              <a:t>left </a:t>
            </a:r>
            <a:r>
              <a:rPr lang="en-GB" sz="2400" dirty="0"/>
              <a:t>over from the time of </a:t>
            </a:r>
            <a:r>
              <a:rPr lang="en-GB" sz="2400" dirty="0" smtClean="0"/>
              <a:t>recombination, a signal </a:t>
            </a:r>
            <a:r>
              <a:rPr lang="en-GB" sz="2400" dirty="0"/>
              <a:t>that is not associated with any star, galaxy, or other </a:t>
            </a:r>
            <a:r>
              <a:rPr lang="en-GB" sz="2400" dirty="0" smtClean="0"/>
              <a:t>object and for which Penzias and Wilson earned the </a:t>
            </a:r>
            <a:r>
              <a:rPr lang="en-GB" sz="2400" dirty="0"/>
              <a:t>1978 Nobel </a:t>
            </a:r>
            <a:r>
              <a:rPr lang="en-GB" sz="2400" dirty="0" smtClean="0"/>
              <a:t>Prize.</a:t>
            </a:r>
          </a:p>
          <a:p>
            <a:pPr>
              <a:lnSpc>
                <a:spcPts val="2680"/>
              </a:lnSpc>
            </a:pPr>
            <a:r>
              <a:rPr lang="en-GB" sz="2400" dirty="0"/>
              <a:t> The radiation is isotropic to roughly one part in </a:t>
            </a:r>
            <a:r>
              <a:rPr lang="en-GB" sz="2400" dirty="0" smtClean="0"/>
              <a:t>100,000. with characteristic physical signatures for which Smoot and Mather have received the 2006 </a:t>
            </a:r>
            <a:r>
              <a:rPr lang="en-GB" sz="2400" dirty="0"/>
              <a:t>Nobel </a:t>
            </a:r>
            <a:r>
              <a:rPr lang="en-GB" sz="2400" dirty="0" smtClean="0"/>
              <a:t>Prize.</a:t>
            </a:r>
          </a:p>
          <a:p>
            <a:pPr>
              <a:lnSpc>
                <a:spcPts val="2680"/>
              </a:lnSpc>
            </a:pPr>
            <a:r>
              <a:rPr lang="en-GB" sz="2400" dirty="0" smtClean="0"/>
              <a:t>For instance based </a:t>
            </a:r>
            <a:r>
              <a:rPr lang="en-GB" sz="2400" dirty="0"/>
              <a:t>on the PLANCK data, the </a:t>
            </a:r>
            <a:r>
              <a:rPr lang="en-GB" sz="2400" dirty="0" smtClean="0"/>
              <a:t>Universe </a:t>
            </a:r>
            <a:r>
              <a:rPr lang="en-GB" sz="2400" dirty="0"/>
              <a:t>contains 4.9% ordinary matter, 26.8% dark matter and 68.3% dark energy</a:t>
            </a:r>
            <a:r>
              <a:rPr lang="en-GB" dirty="0"/>
              <a:t>. </a:t>
            </a:r>
          </a:p>
          <a:p>
            <a:endParaRPr lang="en-GB" dirty="0"/>
          </a:p>
          <a:p>
            <a:endParaRPr lang="en-GB" dirty="0"/>
          </a:p>
        </p:txBody>
      </p:sp>
      <p:sp>
        <p:nvSpPr>
          <p:cNvPr id="4" name="Footer Placeholder 3"/>
          <p:cNvSpPr>
            <a:spLocks noGrp="1"/>
          </p:cNvSpPr>
          <p:nvPr>
            <p:ph type="ftr" sz="quarter" idx="10"/>
          </p:nvPr>
        </p:nvSpPr>
        <p:spPr>
          <a:xfrm>
            <a:off x="0" y="6525344"/>
            <a:ext cx="3136900" cy="228600"/>
          </a:xfrm>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a:xfrm>
            <a:off x="7617296" y="6621350"/>
            <a:ext cx="2063750" cy="228600"/>
          </a:xfrm>
        </p:spPr>
        <p:txBody>
          <a:bodyPr/>
          <a:lstStyle/>
          <a:p>
            <a:pPr>
              <a:defRPr/>
            </a:pPr>
            <a:r>
              <a:rPr lang="en-GB" dirty="0" smtClean="0"/>
              <a:t>Slide# : </a:t>
            </a:r>
            <a:fld id="{A86CEAE1-7B07-CE4F-A20C-236EDAD9CE90}" type="slidenum">
              <a:rPr lang="en-GB" smtClean="0"/>
              <a:pPr>
                <a:defRPr/>
              </a:pPr>
              <a:t>12</a:t>
            </a:fld>
            <a:endParaRPr lang="en-GB" dirty="0"/>
          </a:p>
        </p:txBody>
      </p:sp>
      <p:grpSp>
        <p:nvGrpSpPr>
          <p:cNvPr id="11" name="Group 10"/>
          <p:cNvGrpSpPr/>
          <p:nvPr/>
        </p:nvGrpSpPr>
        <p:grpSpPr>
          <a:xfrm>
            <a:off x="4498532" y="3861048"/>
            <a:ext cx="5357582" cy="2796118"/>
            <a:chOff x="4498532" y="3861048"/>
            <a:chExt cx="5357582" cy="2796118"/>
          </a:xfrm>
        </p:grpSpPr>
        <p:pic>
          <p:nvPicPr>
            <p:cNvPr id="7" name="Picture 6" descr="multipole_planc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952" y="3861048"/>
              <a:ext cx="5184576" cy="2232248"/>
            </a:xfrm>
            <a:prstGeom prst="rect">
              <a:avLst/>
            </a:prstGeom>
          </p:spPr>
        </p:pic>
        <p:sp>
          <p:nvSpPr>
            <p:cNvPr id="8" name="TextBox 7"/>
            <p:cNvSpPr txBox="1"/>
            <p:nvPr/>
          </p:nvSpPr>
          <p:spPr>
            <a:xfrm>
              <a:off x="4498532" y="5949280"/>
              <a:ext cx="5357582" cy="707886"/>
            </a:xfrm>
            <a:prstGeom prst="rect">
              <a:avLst/>
            </a:prstGeom>
            <a:noFill/>
          </p:spPr>
          <p:txBody>
            <a:bodyPr wrap="none" rtlCol="0">
              <a:spAutoFit/>
            </a:bodyPr>
            <a:lstStyle/>
            <a:p>
              <a:pPr algn="ctr"/>
              <a:r>
                <a:rPr lang="en-GB" sz="2000" i="1" baseline="0" dirty="0">
                  <a:solidFill>
                    <a:srgbClr val="FF0000"/>
                  </a:solidFill>
                  <a:latin typeface="+mn-lt"/>
                </a:rPr>
                <a:t>The power spectrum of the </a:t>
              </a:r>
              <a:r>
                <a:rPr lang="en-GB" sz="2000" i="1" baseline="0" dirty="0" smtClean="0">
                  <a:solidFill>
                    <a:srgbClr val="FF0000"/>
                  </a:solidFill>
                  <a:latin typeface="+mn-lt"/>
                </a:rPr>
                <a:t>anisotropy</a:t>
              </a:r>
            </a:p>
            <a:p>
              <a:pPr algn="ctr"/>
              <a:r>
                <a:rPr lang="en-GB" sz="2000" i="1" baseline="0" dirty="0" smtClean="0">
                  <a:solidFill>
                    <a:srgbClr val="FF0000"/>
                  </a:solidFill>
                  <a:latin typeface="+mn-lt"/>
                </a:rPr>
                <a:t> as function of </a:t>
              </a:r>
              <a:r>
                <a:rPr lang="en-GB" sz="2000" i="1" baseline="0" dirty="0">
                  <a:solidFill>
                    <a:srgbClr val="FF0000"/>
                  </a:solidFill>
                  <a:latin typeface="+mn-lt"/>
                </a:rPr>
                <a:t>the angular </a:t>
              </a:r>
              <a:r>
                <a:rPr lang="en-GB" sz="2000" i="1" baseline="0" dirty="0" smtClean="0">
                  <a:solidFill>
                    <a:srgbClr val="FF0000"/>
                  </a:solidFill>
                  <a:latin typeface="+mn-lt"/>
                </a:rPr>
                <a:t>scale (PLANCK)</a:t>
              </a:r>
              <a:endParaRPr lang="en-GB" sz="2000" i="1" baseline="0" dirty="0">
                <a:solidFill>
                  <a:srgbClr val="FF0000"/>
                </a:solidFill>
                <a:latin typeface="+mn-lt"/>
              </a:endParaRPr>
            </a:p>
          </p:txBody>
        </p:sp>
      </p:grpSp>
      <p:grpSp>
        <p:nvGrpSpPr>
          <p:cNvPr id="10" name="Group 9"/>
          <p:cNvGrpSpPr/>
          <p:nvPr/>
        </p:nvGrpSpPr>
        <p:grpSpPr>
          <a:xfrm>
            <a:off x="482678" y="3861048"/>
            <a:ext cx="3845774" cy="2796118"/>
            <a:chOff x="482678" y="3861048"/>
            <a:chExt cx="3845774" cy="2796118"/>
          </a:xfrm>
        </p:grpSpPr>
        <p:pic>
          <p:nvPicPr>
            <p:cNvPr id="6" name="Picture 5" descr="planck_pi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20" y="3861048"/>
              <a:ext cx="3672408" cy="2213817"/>
            </a:xfrm>
            <a:prstGeom prst="rect">
              <a:avLst/>
            </a:prstGeom>
          </p:spPr>
        </p:pic>
        <p:sp>
          <p:nvSpPr>
            <p:cNvPr id="9" name="TextBox 8"/>
            <p:cNvSpPr txBox="1"/>
            <p:nvPr/>
          </p:nvSpPr>
          <p:spPr>
            <a:xfrm>
              <a:off x="482678" y="5949280"/>
              <a:ext cx="3845774" cy="707886"/>
            </a:xfrm>
            <a:prstGeom prst="rect">
              <a:avLst/>
            </a:prstGeom>
            <a:noFill/>
          </p:spPr>
          <p:txBody>
            <a:bodyPr wrap="none" rtlCol="0">
              <a:spAutoFit/>
            </a:bodyPr>
            <a:lstStyle/>
            <a:p>
              <a:pPr algn="ctr"/>
              <a:r>
                <a:rPr lang="en-GB" sz="2000" i="1" baseline="0" dirty="0" smtClean="0">
                  <a:solidFill>
                    <a:srgbClr val="FF0000"/>
                  </a:solidFill>
                  <a:hlinkClick r:id="rId4"/>
                </a:rPr>
                <a:t> </a:t>
              </a:r>
              <a:r>
                <a:rPr lang="en-GB" sz="2000" i="1" baseline="0" dirty="0">
                  <a:solidFill>
                    <a:srgbClr val="FF0000"/>
                  </a:solidFill>
                </a:rPr>
                <a:t>All-sky map of CMB, </a:t>
              </a:r>
              <a:r>
                <a:rPr lang="en-GB" sz="2000" i="1" baseline="0" dirty="0" smtClean="0">
                  <a:solidFill>
                    <a:srgbClr val="FF0000"/>
                  </a:solidFill>
                </a:rPr>
                <a:t>generated </a:t>
              </a:r>
              <a:endParaRPr lang="en-GB" sz="2000" i="1" baseline="0" dirty="0">
                <a:solidFill>
                  <a:srgbClr val="FF0000"/>
                </a:solidFill>
              </a:endParaRPr>
            </a:p>
            <a:p>
              <a:pPr algn="ctr"/>
              <a:r>
                <a:rPr lang="en-GB" sz="2000" i="1" baseline="0" dirty="0" smtClean="0">
                  <a:solidFill>
                    <a:srgbClr val="FF0000"/>
                  </a:solidFill>
                </a:rPr>
                <a:t>in </a:t>
              </a:r>
              <a:r>
                <a:rPr lang="en-GB" sz="2000" i="1" baseline="0" dirty="0">
                  <a:solidFill>
                    <a:srgbClr val="FF0000"/>
                  </a:solidFill>
                </a:rPr>
                <a:t>4 years </a:t>
              </a:r>
              <a:r>
                <a:rPr lang="en-GB" sz="2000" i="1" baseline="0" dirty="0" smtClean="0">
                  <a:solidFill>
                    <a:srgbClr val="FF0000"/>
                  </a:solidFill>
                </a:rPr>
                <a:t>with PLANCK </a:t>
              </a:r>
              <a:r>
                <a:rPr lang="en-GB" sz="2000" i="1" baseline="0" dirty="0">
                  <a:solidFill>
                    <a:srgbClr val="FF0000"/>
                  </a:solidFill>
                </a:rPr>
                <a:t>data</a:t>
              </a:r>
            </a:p>
          </p:txBody>
        </p:sp>
      </p:grpSp>
    </p:spTree>
    <p:extLst>
      <p:ext uri="{BB962C8B-B14F-4D97-AF65-F5344CB8AC3E}">
        <p14:creationId xmlns:p14="http://schemas.microsoft.com/office/powerpoint/2010/main" val="1378474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PLANCK result on the total number of v species</a:t>
            </a:r>
            <a:endParaRPr lang="en-US" dirty="0"/>
          </a:p>
        </p:txBody>
      </p:sp>
      <p:sp>
        <p:nvSpPr>
          <p:cNvPr id="3" name="Content Placeholder 2"/>
          <p:cNvSpPr>
            <a:spLocks noGrp="1"/>
          </p:cNvSpPr>
          <p:nvPr>
            <p:ph idx="1"/>
          </p:nvPr>
        </p:nvSpPr>
        <p:spPr>
          <a:xfrm>
            <a:off x="0" y="476672"/>
            <a:ext cx="9906000" cy="2209800"/>
          </a:xfrm>
        </p:spPr>
        <p:txBody>
          <a:bodyPr/>
          <a:lstStyle/>
          <a:p>
            <a:pPr>
              <a:lnSpc>
                <a:spcPts val="2680"/>
              </a:lnSpc>
            </a:pPr>
            <a:r>
              <a:rPr lang="en-US" sz="2400" dirty="0" smtClean="0"/>
              <a:t>The </a:t>
            </a:r>
            <a:r>
              <a:rPr lang="en-US" sz="2400" dirty="0"/>
              <a:t>PLANCK </a:t>
            </a:r>
            <a:r>
              <a:rPr lang="en-US" sz="2400" dirty="0" smtClean="0"/>
              <a:t>collaboration has reported a cosmologic search for additional neutrino-like relativistic particles beyond the three families of neutrinos in the Standard Model. </a:t>
            </a:r>
          </a:p>
          <a:p>
            <a:pPr>
              <a:lnSpc>
                <a:spcPts val="2680"/>
              </a:lnSpc>
            </a:pPr>
            <a:r>
              <a:rPr lang="en-GB" sz="2400" dirty="0" smtClean="0"/>
              <a:t>Data may be combined with BAO, “Baryon </a:t>
            </a:r>
            <a:r>
              <a:rPr lang="en-GB" sz="2400" dirty="0"/>
              <a:t>acoustic </a:t>
            </a:r>
            <a:r>
              <a:rPr lang="en-GB" sz="2400" dirty="0" smtClean="0"/>
              <a:t>oscillations”, i.e. periodic </a:t>
            </a:r>
            <a:r>
              <a:rPr lang="en-GB" sz="2400" dirty="0"/>
              <a:t>fluctuations </a:t>
            </a:r>
            <a:r>
              <a:rPr lang="en-GB" sz="2400" dirty="0" smtClean="0"/>
              <a:t>of density </a:t>
            </a:r>
            <a:r>
              <a:rPr lang="en-GB" sz="2400" dirty="0"/>
              <a:t>of </a:t>
            </a:r>
            <a:r>
              <a:rPr lang="en-GB" sz="2400" dirty="0" smtClean="0"/>
              <a:t>visible matter </a:t>
            </a:r>
            <a:r>
              <a:rPr lang="en-GB" sz="2400" dirty="0"/>
              <a:t>of the </a:t>
            </a:r>
            <a:r>
              <a:rPr lang="en-GB" sz="2400" dirty="0" smtClean="0"/>
              <a:t>Universe and H0, the Hubble parameter</a:t>
            </a:r>
            <a:endParaRPr lang="en-US"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a:xfrm>
            <a:off x="7713786" y="6525344"/>
            <a:ext cx="2063750" cy="228600"/>
          </a:xfrm>
        </p:spPr>
        <p:txBody>
          <a:bodyPr/>
          <a:lstStyle/>
          <a:p>
            <a:pPr>
              <a:defRPr/>
            </a:pPr>
            <a:r>
              <a:rPr lang="en-GB" dirty="0" smtClean="0"/>
              <a:t>Slide# : </a:t>
            </a:r>
            <a:fld id="{A86CEAE1-7B07-CE4F-A20C-236EDAD9CE90}" type="slidenum">
              <a:rPr lang="en-GB" smtClean="0"/>
              <a:pPr>
                <a:defRPr/>
              </a:pPr>
              <a:t>13</a:t>
            </a:fld>
            <a:endParaRPr lang="en-GB" dirty="0"/>
          </a:p>
        </p:txBody>
      </p:sp>
      <p:sp>
        <p:nvSpPr>
          <p:cNvPr id="8" name="Content Placeholder 2"/>
          <p:cNvSpPr txBox="1">
            <a:spLocks/>
          </p:cNvSpPr>
          <p:nvPr/>
        </p:nvSpPr>
        <p:spPr bwMode="auto">
          <a:xfrm>
            <a:off x="76200" y="3810000"/>
            <a:ext cx="6248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Clr>
                <a:srgbClr val="FF0000"/>
              </a:buClr>
              <a:buFont typeface="Wingdings" charset="2"/>
              <a:buChar char="l"/>
              <a:defRPr/>
            </a:pPr>
            <a:endParaRPr lang="en-US" sz="2400" kern="0" baseline="0" dirty="0">
              <a:latin typeface="+mn-lt"/>
              <a:ea typeface="ＭＳ Ｐゴシック" charset="-128"/>
              <a:cs typeface="ＭＳ Ｐゴシック" charset="-128"/>
            </a:endParaRPr>
          </a:p>
          <a:p>
            <a:pPr marL="342900" indent="-342900">
              <a:spcBef>
                <a:spcPct val="20000"/>
              </a:spcBef>
              <a:buClr>
                <a:srgbClr val="FF0000"/>
              </a:buClr>
              <a:buFont typeface="Wingdings" charset="2"/>
              <a:buChar char="l"/>
              <a:defRPr/>
            </a:pPr>
            <a:endParaRPr lang="en-US" sz="2400" baseline="0" dirty="0" smtClean="0">
              <a:latin typeface="+mn-lt"/>
            </a:endParaRPr>
          </a:p>
        </p:txBody>
      </p:sp>
      <p:grpSp>
        <p:nvGrpSpPr>
          <p:cNvPr id="13" name="Group 12"/>
          <p:cNvGrpSpPr/>
          <p:nvPr/>
        </p:nvGrpSpPr>
        <p:grpSpPr>
          <a:xfrm>
            <a:off x="200472" y="2781672"/>
            <a:ext cx="5715000" cy="1295400"/>
            <a:chOff x="152400" y="2590800"/>
            <a:chExt cx="5715000" cy="1295400"/>
          </a:xfrm>
        </p:grpSpPr>
        <p:graphicFrame>
          <p:nvGraphicFramePr>
            <p:cNvPr id="7" name="Object 6"/>
            <p:cNvGraphicFramePr>
              <a:graphicFrameLocks noChangeAspect="1"/>
            </p:cNvGraphicFramePr>
            <p:nvPr>
              <p:extLst>
                <p:ext uri="{D42A27DB-BD31-4B8C-83A1-F6EECF244321}">
                  <p14:modId xmlns:p14="http://schemas.microsoft.com/office/powerpoint/2010/main" val="1968375696"/>
                </p:ext>
              </p:extLst>
            </p:nvPr>
          </p:nvGraphicFramePr>
          <p:xfrm>
            <a:off x="228600" y="2590800"/>
            <a:ext cx="5578577" cy="1295400"/>
          </p:xfrm>
          <a:graphic>
            <a:graphicData uri="http://schemas.openxmlformats.org/presentationml/2006/ole">
              <mc:AlternateContent xmlns:mc="http://schemas.openxmlformats.org/markup-compatibility/2006">
                <mc:Choice xmlns:v="urn:schemas-microsoft-com:vml" Requires="v">
                  <p:oleObj spid="_x0000_s3125" name="Equation" r:id="rId3" imgW="3390900" imgH="787400" progId="Equation.3">
                    <p:embed/>
                  </p:oleObj>
                </mc:Choice>
                <mc:Fallback>
                  <p:oleObj name="Equation" r:id="rId3" imgW="33909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0800"/>
                          <a:ext cx="5578577"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bwMode="auto">
            <a:xfrm>
              <a:off x="152400" y="2590800"/>
              <a:ext cx="5715000" cy="1219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grpSp>
      <p:sp>
        <p:nvSpPr>
          <p:cNvPr id="20" name="Content Placeholder 2"/>
          <p:cNvSpPr txBox="1">
            <a:spLocks/>
          </p:cNvSpPr>
          <p:nvPr/>
        </p:nvSpPr>
        <p:spPr bwMode="auto">
          <a:xfrm>
            <a:off x="0" y="4189040"/>
            <a:ext cx="6177136"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2680"/>
              </a:lnSpc>
            </a:pPr>
            <a:r>
              <a:rPr lang="en-US" sz="2400" baseline="0" dirty="0" smtClean="0"/>
              <a:t>Using also Ho and BAO, PLANCK finds the highest value N</a:t>
            </a:r>
            <a:r>
              <a:rPr lang="en-US" sz="2400" dirty="0" smtClean="0"/>
              <a:t>eff</a:t>
            </a:r>
            <a:r>
              <a:rPr lang="en-US" sz="2400" baseline="0" dirty="0" smtClean="0"/>
              <a:t> = 3.52 ± 0.45. </a:t>
            </a:r>
          </a:p>
          <a:p>
            <a:pPr>
              <a:lnSpc>
                <a:spcPts val="2680"/>
              </a:lnSpc>
            </a:pPr>
            <a:r>
              <a:rPr lang="en-US" sz="2400" kern="0" baseline="0" dirty="0" smtClean="0"/>
              <a:t>Therefore there may be only room left eventually for</a:t>
            </a:r>
            <a:r>
              <a:rPr lang="en-US" sz="2400" i="1" kern="0" baseline="0" dirty="0" smtClean="0">
                <a:solidFill>
                  <a:srgbClr val="FF0000"/>
                </a:solidFill>
              </a:rPr>
              <a:t> only one </a:t>
            </a:r>
            <a:r>
              <a:rPr lang="en-US" sz="2400" i="1" kern="0" baseline="0" dirty="0">
                <a:solidFill>
                  <a:srgbClr val="FF0000"/>
                </a:solidFill>
              </a:rPr>
              <a:t>more N</a:t>
            </a:r>
            <a:r>
              <a:rPr lang="en-US" sz="2400" i="1" kern="0" dirty="0">
                <a:solidFill>
                  <a:srgbClr val="FF0000"/>
                </a:solidFill>
              </a:rPr>
              <a:t>eff</a:t>
            </a:r>
            <a:r>
              <a:rPr lang="en-US" sz="2400" i="1" kern="0" baseline="0" dirty="0">
                <a:solidFill>
                  <a:srgbClr val="FF0000"/>
                </a:solidFill>
              </a:rPr>
              <a:t> state </a:t>
            </a:r>
            <a:r>
              <a:rPr lang="en-US" sz="2400" kern="0" baseline="0" dirty="0"/>
              <a:t>of unknown </a:t>
            </a:r>
            <a:r>
              <a:rPr lang="en-US" sz="2400" kern="0" baseline="0" dirty="0" smtClean="0"/>
              <a:t>nature since </a:t>
            </a:r>
            <a:r>
              <a:rPr lang="en-US" sz="2400" baseline="0" dirty="0" smtClean="0"/>
              <a:t>N</a:t>
            </a:r>
            <a:r>
              <a:rPr lang="en-US" sz="2400" dirty="0" smtClean="0"/>
              <a:t>eff </a:t>
            </a:r>
            <a:r>
              <a:rPr lang="en-US" sz="2400" baseline="0" dirty="0" smtClean="0"/>
              <a:t>&lt; 4</a:t>
            </a:r>
            <a:r>
              <a:rPr lang="en-US" sz="2400" kern="0" baseline="0" dirty="0" smtClean="0"/>
              <a:t> .</a:t>
            </a:r>
          </a:p>
          <a:p>
            <a:pPr marL="0" indent="0">
              <a:buNone/>
            </a:pPr>
            <a:endParaRPr lang="en-US" sz="2400" baseline="0" dirty="0" smtClean="0"/>
          </a:p>
          <a:p>
            <a:endParaRPr lang="en-GB" sz="2400" baseline="0" dirty="0"/>
          </a:p>
        </p:txBody>
      </p:sp>
      <p:grpSp>
        <p:nvGrpSpPr>
          <p:cNvPr id="15" name="Group 14"/>
          <p:cNvGrpSpPr/>
          <p:nvPr/>
        </p:nvGrpSpPr>
        <p:grpSpPr>
          <a:xfrm>
            <a:off x="6038484" y="2708920"/>
            <a:ext cx="3883068" cy="3888432"/>
            <a:chOff x="6038484" y="2708920"/>
            <a:chExt cx="3883068" cy="3888432"/>
          </a:xfrm>
        </p:grpSpPr>
        <p:pic>
          <p:nvPicPr>
            <p:cNvPr id="9" name="Picture 8" descr="neff.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484" y="2708920"/>
              <a:ext cx="3883068" cy="2880986"/>
            </a:xfrm>
            <a:prstGeom prst="rect">
              <a:avLst/>
            </a:prstGeom>
          </p:spPr>
        </p:pic>
        <p:sp>
          <p:nvSpPr>
            <p:cNvPr id="11" name="TextBox 10"/>
            <p:cNvSpPr txBox="1"/>
            <p:nvPr/>
          </p:nvSpPr>
          <p:spPr>
            <a:xfrm>
              <a:off x="6264782" y="5520134"/>
              <a:ext cx="3656770" cy="1077218"/>
            </a:xfrm>
            <a:prstGeom prst="rect">
              <a:avLst/>
            </a:prstGeom>
            <a:noFill/>
          </p:spPr>
          <p:txBody>
            <a:bodyPr wrap="none" rtlCol="0">
              <a:spAutoFit/>
            </a:bodyPr>
            <a:lstStyle/>
            <a:p>
              <a:pPr algn="ctr"/>
              <a:r>
                <a:rPr lang="it-IT" i="1" baseline="0" dirty="0" err="1">
                  <a:latin typeface="+mn-lt"/>
                </a:rPr>
                <a:t>Number</a:t>
              </a:r>
              <a:r>
                <a:rPr lang="it-IT" i="1" baseline="0" dirty="0">
                  <a:latin typeface="+mn-lt"/>
                </a:rPr>
                <a:t> </a:t>
              </a:r>
              <a:r>
                <a:rPr lang="it-IT" i="1" baseline="0" dirty="0" smtClean="0">
                  <a:latin typeface="+mn-lt"/>
                </a:rPr>
                <a:t>of </a:t>
              </a:r>
              <a:r>
                <a:rPr lang="it-IT" i="1" baseline="0" dirty="0">
                  <a:latin typeface="+mn-lt"/>
                </a:rPr>
                <a:t>neutrino </a:t>
              </a:r>
              <a:r>
                <a:rPr lang="it-IT" i="1" baseline="0" dirty="0" err="1">
                  <a:latin typeface="+mn-lt"/>
                </a:rPr>
                <a:t>like</a:t>
              </a:r>
              <a:r>
                <a:rPr lang="it-IT" i="1" baseline="0" dirty="0">
                  <a:latin typeface="+mn-lt"/>
                </a:rPr>
                <a:t> </a:t>
              </a:r>
              <a:r>
                <a:rPr lang="it-IT" i="1" baseline="0" dirty="0" err="1">
                  <a:latin typeface="+mn-lt"/>
                </a:rPr>
                <a:t>events</a:t>
              </a:r>
              <a:r>
                <a:rPr lang="it-IT" i="1" baseline="0" dirty="0">
                  <a:latin typeface="+mn-lt"/>
                </a:rPr>
                <a:t> </a:t>
              </a:r>
              <a:r>
                <a:rPr lang="it-IT" i="1" baseline="0" dirty="0" err="1">
                  <a:latin typeface="+mn-lt"/>
                </a:rPr>
                <a:t>N</a:t>
              </a:r>
              <a:r>
                <a:rPr lang="it-IT" i="1" dirty="0" err="1">
                  <a:latin typeface="+mn-lt"/>
                </a:rPr>
                <a:t>eff</a:t>
              </a:r>
              <a:endParaRPr lang="en-US" i="1" dirty="0">
                <a:latin typeface="+mn-lt"/>
              </a:endParaRPr>
            </a:p>
            <a:p>
              <a:pPr algn="ctr"/>
              <a:r>
                <a:rPr lang="it-IT" i="1" baseline="0" dirty="0">
                  <a:latin typeface="+mn-lt"/>
                </a:rPr>
                <a:t>for</a:t>
              </a:r>
              <a:r>
                <a:rPr lang="it-IT" i="1" baseline="0" dirty="0">
                  <a:solidFill>
                    <a:srgbClr val="FF0000"/>
                  </a:solidFill>
                  <a:latin typeface="+mn-lt"/>
                </a:rPr>
                <a:t> </a:t>
              </a:r>
              <a:r>
                <a:rPr lang="it-IT" i="1" baseline="0" dirty="0" err="1">
                  <a:latin typeface="+mn-lt"/>
                </a:rPr>
                <a:t>PLANCK+WP+HighL</a:t>
              </a:r>
              <a:r>
                <a:rPr lang="it-IT" i="1" baseline="0" dirty="0">
                  <a:latin typeface="+mn-lt"/>
                </a:rPr>
                <a:t> (</a:t>
              </a:r>
              <a:r>
                <a:rPr lang="it-IT" i="1" baseline="0" dirty="0" err="1">
                  <a:latin typeface="+mn-lt"/>
                </a:rPr>
                <a:t>black</a:t>
              </a:r>
              <a:r>
                <a:rPr lang="it-IT" i="1" baseline="0" dirty="0" smtClean="0">
                  <a:latin typeface="+mn-lt"/>
                </a:rPr>
                <a:t>),  </a:t>
              </a:r>
              <a:endParaRPr lang="en-US" i="1" baseline="0" dirty="0">
                <a:latin typeface="+mn-lt"/>
              </a:endParaRPr>
            </a:p>
            <a:p>
              <a:pPr algn="ctr"/>
              <a:r>
                <a:rPr lang="it-IT" i="1" baseline="0" dirty="0">
                  <a:latin typeface="+mn-lt"/>
                </a:rPr>
                <a:t>with</a:t>
              </a:r>
              <a:r>
                <a:rPr lang="it-IT" i="1" baseline="0" dirty="0">
                  <a:solidFill>
                    <a:srgbClr val="FF0000"/>
                  </a:solidFill>
                  <a:latin typeface="+mn-lt"/>
                </a:rPr>
                <a:t> </a:t>
              </a:r>
              <a:r>
                <a:rPr lang="it-IT" i="1" baseline="0" dirty="0" err="1">
                  <a:solidFill>
                    <a:srgbClr val="3366FF"/>
                  </a:solidFill>
                  <a:latin typeface="+mn-lt"/>
                </a:rPr>
                <a:t>added</a:t>
              </a:r>
              <a:r>
                <a:rPr lang="it-IT" i="1" baseline="0" dirty="0">
                  <a:solidFill>
                    <a:srgbClr val="3366FF"/>
                  </a:solidFill>
                  <a:latin typeface="+mn-lt"/>
                </a:rPr>
                <a:t> BAO (blue</a:t>
              </a:r>
              <a:r>
                <a:rPr lang="it-IT" i="1" baseline="0" dirty="0" smtClean="0">
                  <a:solidFill>
                    <a:srgbClr val="008000"/>
                  </a:solidFill>
                  <a:latin typeface="+mn-lt"/>
                </a:rPr>
                <a:t>), </a:t>
              </a:r>
              <a:r>
                <a:rPr lang="it-IT" i="1" baseline="0" dirty="0" smtClean="0">
                  <a:solidFill>
                    <a:srgbClr val="FF0000"/>
                  </a:solidFill>
                  <a:latin typeface="+mn-lt"/>
                </a:rPr>
                <a:t>Ho </a:t>
              </a:r>
              <a:r>
                <a:rPr lang="it-IT" i="1" baseline="0" dirty="0">
                  <a:solidFill>
                    <a:srgbClr val="FF0000"/>
                  </a:solidFill>
                  <a:latin typeface="+mn-lt"/>
                </a:rPr>
                <a:t>(</a:t>
              </a:r>
              <a:r>
                <a:rPr lang="it-IT" i="1" baseline="0" dirty="0" err="1">
                  <a:solidFill>
                    <a:srgbClr val="FF0000"/>
                  </a:solidFill>
                  <a:latin typeface="+mn-lt"/>
                </a:rPr>
                <a:t>red</a:t>
              </a:r>
              <a:r>
                <a:rPr lang="it-IT" i="1" baseline="0" dirty="0">
                  <a:solidFill>
                    <a:srgbClr val="FF0000"/>
                  </a:solidFill>
                  <a:latin typeface="+mn-lt"/>
                </a:rPr>
                <a:t>) </a:t>
              </a:r>
              <a:endParaRPr lang="en-US" i="1" baseline="0" dirty="0">
                <a:solidFill>
                  <a:srgbClr val="FF0000"/>
                </a:solidFill>
                <a:latin typeface="+mn-lt"/>
              </a:endParaRPr>
            </a:p>
            <a:p>
              <a:pPr algn="ctr"/>
              <a:r>
                <a:rPr lang="it-IT" i="1" baseline="0" dirty="0" smtClean="0">
                  <a:latin typeface="+mn-lt"/>
                </a:rPr>
                <a:t>and </a:t>
              </a:r>
              <a:r>
                <a:rPr lang="it-IT" i="1" baseline="0" dirty="0" err="1">
                  <a:solidFill>
                    <a:srgbClr val="008000"/>
                  </a:solidFill>
                  <a:latin typeface="+mn-lt"/>
                </a:rPr>
                <a:t>both</a:t>
              </a:r>
              <a:r>
                <a:rPr lang="it-IT" i="1" baseline="0" dirty="0">
                  <a:solidFill>
                    <a:srgbClr val="008000"/>
                  </a:solidFill>
                  <a:latin typeface="+mn-lt"/>
                </a:rPr>
                <a:t> BAO and Ho (</a:t>
              </a:r>
              <a:r>
                <a:rPr lang="it-IT" i="1" baseline="0" dirty="0" smtClean="0">
                  <a:solidFill>
                    <a:srgbClr val="008000"/>
                  </a:solidFill>
                  <a:latin typeface="+mn-lt"/>
                </a:rPr>
                <a:t>green)</a:t>
              </a:r>
              <a:r>
                <a:rPr lang="en-US" i="1" baseline="0" dirty="0" smtClean="0">
                  <a:solidFill>
                    <a:srgbClr val="008000"/>
                  </a:solidFill>
                  <a:latin typeface="+mn-lt"/>
                </a:rPr>
                <a:t> </a:t>
              </a:r>
              <a:endParaRPr lang="en-GB" i="1" baseline="0" dirty="0">
                <a:solidFill>
                  <a:srgbClr val="008000"/>
                </a:solidFill>
                <a:latin typeface="+mn-lt"/>
              </a:endParaRPr>
            </a:p>
          </p:txBody>
        </p:sp>
        <p:sp>
          <p:nvSpPr>
            <p:cNvPr id="14" name="TextBox 13"/>
            <p:cNvSpPr txBox="1"/>
            <p:nvPr/>
          </p:nvSpPr>
          <p:spPr>
            <a:xfrm>
              <a:off x="7366973" y="3018438"/>
              <a:ext cx="610363" cy="338554"/>
            </a:xfrm>
            <a:prstGeom prst="rect">
              <a:avLst/>
            </a:prstGeom>
            <a:noFill/>
          </p:spPr>
          <p:txBody>
            <a:bodyPr wrap="none" rtlCol="0">
              <a:spAutoFit/>
            </a:bodyPr>
            <a:lstStyle/>
            <a:p>
              <a:r>
                <a:rPr lang="en-GB" i="1" baseline="0" dirty="0" smtClean="0">
                  <a:solidFill>
                    <a:srgbClr val="3366FF"/>
                  </a:solidFill>
                </a:rPr>
                <a:t>N=3</a:t>
              </a:r>
              <a:endParaRPr lang="en-GB" i="1" baseline="0" dirty="0">
                <a:solidFill>
                  <a:srgbClr val="3366FF"/>
                </a:solidFill>
              </a:endParaRPr>
            </a:p>
          </p:txBody>
        </p:sp>
      </p:grpSp>
    </p:spTree>
    <p:extLst>
      <p:ext uri="{BB962C8B-B14F-4D97-AF65-F5344CB8AC3E}">
        <p14:creationId xmlns:p14="http://schemas.microsoft.com/office/powerpoint/2010/main" val="3578992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“Sterile” neutrinos ?</a:t>
            </a:r>
            <a:endParaRPr lang="en-US" dirty="0"/>
          </a:p>
        </p:txBody>
      </p:sp>
      <p:sp>
        <p:nvSpPr>
          <p:cNvPr id="3" name="Content Placeholder 2"/>
          <p:cNvSpPr>
            <a:spLocks noGrp="1"/>
          </p:cNvSpPr>
          <p:nvPr>
            <p:ph idx="1"/>
          </p:nvPr>
        </p:nvSpPr>
        <p:spPr>
          <a:xfrm>
            <a:off x="0" y="699864"/>
            <a:ext cx="6400800" cy="5105400"/>
          </a:xfrm>
        </p:spPr>
        <p:txBody>
          <a:bodyPr/>
          <a:lstStyle/>
          <a:p>
            <a:r>
              <a:rPr lang="en-GB" sz="2400" dirty="0"/>
              <a:t>Sterile neutrinos are a hypothetical type of </a:t>
            </a:r>
            <a:r>
              <a:rPr lang="en-GB" sz="2400" dirty="0" smtClean="0"/>
              <a:t>neutrinos </a:t>
            </a:r>
            <a:r>
              <a:rPr lang="en-GB" sz="2400" dirty="0"/>
              <a:t>that </a:t>
            </a:r>
            <a:r>
              <a:rPr lang="en-GB" sz="2400" dirty="0" smtClean="0"/>
              <a:t>do </a:t>
            </a:r>
            <a:r>
              <a:rPr lang="en-GB" sz="2400" dirty="0"/>
              <a:t>not interact via any of the fundamental interactions of the Standard Model except </a:t>
            </a:r>
            <a:r>
              <a:rPr lang="en-GB" sz="2400" dirty="0" smtClean="0"/>
              <a:t>gravity.</a:t>
            </a:r>
          </a:p>
          <a:p>
            <a:r>
              <a:rPr lang="en-US" sz="2400" dirty="0" smtClean="0"/>
              <a:t>The name was coined in 1957 by Bruno </a:t>
            </a:r>
            <a:r>
              <a:rPr lang="en-US" sz="2400" dirty="0" err="1" smtClean="0"/>
              <a:t>Pontecorvo</a:t>
            </a:r>
            <a:r>
              <a:rPr lang="en-US" sz="2400" dirty="0" smtClean="0"/>
              <a:t>, who hypothesized their existence in a seminal paper. </a:t>
            </a:r>
          </a:p>
          <a:p>
            <a:r>
              <a:rPr lang="en-GB" sz="2400" dirty="0" smtClean="0"/>
              <a:t>Since per se they would not interact electromagnetically, weakly, or strongly, they are extremely difficult to detect.  </a:t>
            </a:r>
          </a:p>
          <a:p>
            <a:pPr lvl="0">
              <a:defRPr/>
            </a:pPr>
            <a:r>
              <a:rPr lang="en-GB" sz="2400" dirty="0" smtClean="0"/>
              <a:t>If they are heavy enough, they may also contribute to cold dark matter or warm dark matter. </a:t>
            </a:r>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r>
              <a:rPr lang="en-GB" smtClean="0"/>
              <a:t>Slide#  : </a:t>
            </a:r>
            <a:fld id="{C0367892-4C36-1744-A726-262AF37AA8B7}" type="slidenum">
              <a:rPr lang="en-GB" smtClean="0"/>
              <a:pPr/>
              <a:t>14</a:t>
            </a:fld>
            <a:endParaRPr lang="en-GB">
              <a:solidFill>
                <a:schemeClr val="accent1"/>
              </a:solidFill>
            </a:endParaRPr>
          </a:p>
        </p:txBody>
      </p:sp>
      <p:sp>
        <p:nvSpPr>
          <p:cNvPr id="6" name="Content Placeholder 2"/>
          <p:cNvSpPr txBox="1">
            <a:spLocks/>
          </p:cNvSpPr>
          <p:nvPr/>
        </p:nvSpPr>
        <p:spPr bwMode="auto">
          <a:xfrm>
            <a:off x="228600" y="2971800"/>
            <a:ext cx="9448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endParaRPr>
          </a:p>
        </p:txBody>
      </p:sp>
      <p:grpSp>
        <p:nvGrpSpPr>
          <p:cNvPr id="9" name="Group 8"/>
          <p:cNvGrpSpPr/>
          <p:nvPr/>
        </p:nvGrpSpPr>
        <p:grpSpPr>
          <a:xfrm>
            <a:off x="6400800" y="990600"/>
            <a:ext cx="3505200" cy="4422145"/>
            <a:chOff x="6400800" y="609600"/>
            <a:chExt cx="3505200" cy="4422145"/>
          </a:xfrm>
        </p:grpSpPr>
        <p:pic>
          <p:nvPicPr>
            <p:cNvPr id="7" name="Picture 6" descr="pontecorvo.tiff"/>
            <p:cNvPicPr>
              <a:picLocks noChangeAspect="1"/>
            </p:cNvPicPr>
            <p:nvPr/>
          </p:nvPicPr>
          <p:blipFill>
            <a:blip r:embed="rId3"/>
            <a:stretch>
              <a:fillRect/>
            </a:stretch>
          </p:blipFill>
          <p:spPr>
            <a:xfrm>
              <a:off x="6400800" y="609600"/>
              <a:ext cx="3505200" cy="4422145"/>
            </a:xfrm>
            <a:prstGeom prst="rect">
              <a:avLst/>
            </a:prstGeom>
          </p:spPr>
        </p:pic>
        <p:sp>
          <p:nvSpPr>
            <p:cNvPr id="8" name="TextBox 7"/>
            <p:cNvSpPr txBox="1"/>
            <p:nvPr/>
          </p:nvSpPr>
          <p:spPr>
            <a:xfrm>
              <a:off x="7086600" y="4495800"/>
              <a:ext cx="2081482" cy="369332"/>
            </a:xfrm>
            <a:prstGeom prst="rect">
              <a:avLst/>
            </a:prstGeom>
            <a:noFill/>
          </p:spPr>
          <p:txBody>
            <a:bodyPr wrap="none" rtlCol="0">
              <a:spAutoFit/>
            </a:bodyPr>
            <a:lstStyle/>
            <a:p>
              <a:r>
                <a:rPr lang="en-US" sz="1800" i="1" baseline="0" dirty="0" smtClean="0">
                  <a:solidFill>
                    <a:schemeClr val="bg1"/>
                  </a:solidFill>
                </a:rPr>
                <a:t>Bruno </a:t>
              </a:r>
              <a:r>
                <a:rPr lang="en-US" sz="1800" i="1" baseline="0" dirty="0" err="1" smtClean="0">
                  <a:solidFill>
                    <a:schemeClr val="bg1"/>
                  </a:solidFill>
                </a:rPr>
                <a:t>Pontecorvo</a:t>
              </a:r>
              <a:endParaRPr lang="en-US" sz="1800" i="1" baseline="0" dirty="0">
                <a:solidFill>
                  <a:schemeClr val="bg1"/>
                </a:solidFill>
              </a:endParaRPr>
            </a:p>
          </p:txBody>
        </p:sp>
      </p:grpSp>
      <p:sp>
        <p:nvSpPr>
          <p:cNvPr id="10" name="Content Placeholder 2"/>
          <p:cNvSpPr txBox="1">
            <a:spLocks/>
          </p:cNvSpPr>
          <p:nvPr/>
        </p:nvSpPr>
        <p:spPr bwMode="auto">
          <a:xfrm>
            <a:off x="0" y="5638800"/>
            <a:ext cx="9448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Sterile neutrinos may mix with ordinary neutrinos via a mass term. Such evidence may be building up from experiments. </a:t>
            </a:r>
          </a:p>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endParaRPr kumimoji="0" lang="en-US" sz="1800" b="0" i="0" u="none" strike="noStrike" kern="0" cap="none" spc="0" normalizeH="0" baseline="0" noProof="0" dirty="0">
              <a:ln>
                <a:noFill/>
              </a:ln>
              <a:solidFill>
                <a:schemeClr val="tx1"/>
              </a:solidFill>
              <a:effectLst/>
              <a:uLnTx/>
              <a:uFillTx/>
              <a:latin typeface="+mn-lt"/>
              <a:ea typeface="ＭＳ Ｐゴシック" charset="0"/>
              <a:cs typeface="ＭＳ Ｐゴシック" charset="-128"/>
            </a:endParaRPr>
          </a:p>
        </p:txBody>
      </p:sp>
    </p:spTree>
    <p:extLst>
      <p:ext uri="{BB962C8B-B14F-4D97-AF65-F5344CB8AC3E}">
        <p14:creationId xmlns:p14="http://schemas.microsoft.com/office/powerpoint/2010/main" val="1532622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titled-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96" y="1772816"/>
            <a:ext cx="4622104" cy="3312368"/>
          </a:xfrm>
          <a:prstGeom prst="rect">
            <a:avLst/>
          </a:prstGeom>
        </p:spPr>
      </p:pic>
      <p:sp>
        <p:nvSpPr>
          <p:cNvPr id="2" name="Title 1"/>
          <p:cNvSpPr>
            <a:spLocks noGrp="1"/>
          </p:cNvSpPr>
          <p:nvPr>
            <p:ph type="title"/>
          </p:nvPr>
        </p:nvSpPr>
        <p:spPr>
          <a:xfrm>
            <a:off x="-15552" y="0"/>
            <a:ext cx="9906000" cy="533400"/>
          </a:xfrm>
        </p:spPr>
        <p:txBody>
          <a:bodyPr/>
          <a:lstStyle/>
          <a:p>
            <a:r>
              <a:rPr lang="en-GB" dirty="0" smtClean="0"/>
              <a:t>Models with sterile neutrinos</a:t>
            </a:r>
            <a:endParaRPr lang="en-GB" dirty="0"/>
          </a:p>
        </p:txBody>
      </p:sp>
      <p:sp>
        <p:nvSpPr>
          <p:cNvPr id="4" name="Footer Placeholder 3"/>
          <p:cNvSpPr>
            <a:spLocks noGrp="1"/>
          </p:cNvSpPr>
          <p:nvPr>
            <p:ph type="ftr" sz="quarter" idx="10"/>
          </p:nvPr>
        </p:nvSpPr>
        <p:spPr>
          <a:xfrm>
            <a:off x="685800" y="6584776"/>
            <a:ext cx="3136900" cy="228600"/>
          </a:xfrm>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a:xfrm>
            <a:off x="7181850" y="6584776"/>
            <a:ext cx="2063750" cy="228600"/>
          </a:xfrm>
        </p:spPr>
        <p:txBody>
          <a:bodyPr/>
          <a:lstStyle/>
          <a:p>
            <a:pPr>
              <a:defRPr/>
            </a:pPr>
            <a:r>
              <a:rPr lang="en-GB" smtClean="0"/>
              <a:t>Slide# : </a:t>
            </a:r>
            <a:fld id="{A86CEAE1-7B07-CE4F-A20C-236EDAD9CE90}" type="slidenum">
              <a:rPr lang="en-GB" smtClean="0"/>
              <a:pPr>
                <a:defRPr/>
              </a:pPr>
              <a:t>15</a:t>
            </a:fld>
            <a:endParaRPr lang="en-GB" dirty="0"/>
          </a:p>
        </p:txBody>
      </p:sp>
      <p:sp>
        <p:nvSpPr>
          <p:cNvPr id="3" name="Content Placeholder 2"/>
          <p:cNvSpPr>
            <a:spLocks noGrp="1"/>
          </p:cNvSpPr>
          <p:nvPr>
            <p:ph idx="1"/>
          </p:nvPr>
        </p:nvSpPr>
        <p:spPr>
          <a:xfrm>
            <a:off x="19620" y="620688"/>
            <a:ext cx="9886380" cy="1152128"/>
          </a:xfrm>
        </p:spPr>
        <p:txBody>
          <a:bodyPr/>
          <a:lstStyle/>
          <a:p>
            <a:pPr marL="342900" lvl="1" indent="-342900">
              <a:lnSpc>
                <a:spcPts val="2680"/>
              </a:lnSpc>
              <a:buFont typeface="Wingdings" charset="2"/>
              <a:buChar char="l"/>
            </a:pPr>
            <a:r>
              <a:rPr lang="en-US" sz="2400" dirty="0" smtClean="0"/>
              <a:t>Models </a:t>
            </a:r>
            <a:r>
              <a:rPr lang="en-US" sz="2400" dirty="0"/>
              <a:t>with </a:t>
            </a:r>
            <a:r>
              <a:rPr lang="en-US" sz="2400" i="1" dirty="0">
                <a:solidFill>
                  <a:srgbClr val="FF0000"/>
                </a:solidFill>
              </a:rPr>
              <a:t>one </a:t>
            </a:r>
            <a:r>
              <a:rPr lang="en-US" sz="2400" i="1" dirty="0" smtClean="0">
                <a:solidFill>
                  <a:srgbClr val="FF0000"/>
                </a:solidFill>
              </a:rPr>
              <a:t>additional sterile</a:t>
            </a:r>
            <a:r>
              <a:rPr lang="en-US" sz="2400" dirty="0" smtClean="0"/>
              <a:t> </a:t>
            </a:r>
            <a:r>
              <a:rPr lang="en-US" sz="2400" dirty="0"/>
              <a:t>particle give different </a:t>
            </a:r>
            <a:r>
              <a:rPr lang="en-US" sz="2400" dirty="0" err="1">
                <a:latin typeface="Symbol" charset="2"/>
                <a:cs typeface="Symbol" charset="2"/>
              </a:rPr>
              <a:t>D</a:t>
            </a:r>
            <a:r>
              <a:rPr lang="en-US" sz="2400" dirty="0" err="1"/>
              <a:t>N</a:t>
            </a:r>
            <a:r>
              <a:rPr lang="en-US" sz="2400" baseline="-25000" dirty="0" err="1"/>
              <a:t>eff</a:t>
            </a:r>
            <a:r>
              <a:rPr lang="en-US" sz="2400" dirty="0"/>
              <a:t> </a:t>
            </a:r>
            <a:r>
              <a:rPr lang="en-US" sz="2400" dirty="0" smtClean="0"/>
              <a:t>values according to the </a:t>
            </a:r>
            <a:r>
              <a:rPr lang="en-US" sz="2400" dirty="0"/>
              <a:t>actual </a:t>
            </a:r>
            <a:r>
              <a:rPr lang="en-US" sz="2400" dirty="0" smtClean="0"/>
              <a:t>decoupling. </a:t>
            </a:r>
            <a:r>
              <a:rPr lang="en-US" sz="2400" dirty="0" err="1">
                <a:latin typeface="Symbol" charset="2"/>
                <a:cs typeface="Symbol" charset="2"/>
              </a:rPr>
              <a:t>D</a:t>
            </a:r>
            <a:r>
              <a:rPr lang="en-US" sz="2400" dirty="0" err="1"/>
              <a:t>Neff</a:t>
            </a:r>
            <a:r>
              <a:rPr lang="en-US" sz="2400" dirty="0"/>
              <a:t> = 0.57 if at the same time as </a:t>
            </a:r>
            <a:r>
              <a:rPr lang="en-US" sz="2400" dirty="0">
                <a:latin typeface="Symbol" charset="2"/>
                <a:cs typeface="Symbol" charset="2"/>
              </a:rPr>
              <a:t>n</a:t>
            </a:r>
            <a:r>
              <a:rPr lang="en-US" sz="2400" dirty="0"/>
              <a:t> ‘</a:t>
            </a:r>
            <a:r>
              <a:rPr lang="en-US" sz="2400" dirty="0" smtClean="0"/>
              <a:t>s and </a:t>
            </a:r>
            <a:r>
              <a:rPr lang="en-US" sz="2400" dirty="0" err="1" smtClean="0">
                <a:latin typeface="Symbol" charset="2"/>
                <a:cs typeface="Symbol" charset="2"/>
              </a:rPr>
              <a:t>D</a:t>
            </a:r>
            <a:r>
              <a:rPr lang="en-US" sz="2400" dirty="0" err="1" smtClean="0"/>
              <a:t>Neff</a:t>
            </a:r>
            <a:r>
              <a:rPr lang="en-US" sz="2400" dirty="0"/>
              <a:t>= 0.39 </a:t>
            </a:r>
            <a:r>
              <a:rPr lang="en-US" sz="2400" dirty="0" smtClean="0"/>
              <a:t>before </a:t>
            </a:r>
            <a:r>
              <a:rPr lang="en-US" sz="2400" dirty="0" err="1"/>
              <a:t>muon</a:t>
            </a:r>
            <a:r>
              <a:rPr lang="en-US" sz="2400" dirty="0"/>
              <a:t> annihilation.  </a:t>
            </a:r>
          </a:p>
          <a:p>
            <a:pPr marL="342900" lvl="1" indent="-342900">
              <a:lnSpc>
                <a:spcPts val="2680"/>
              </a:lnSpc>
              <a:buFont typeface="Wingdings" charset="2"/>
              <a:buChar char="l"/>
            </a:pPr>
            <a:endParaRPr lang="en-US" sz="2400" dirty="0"/>
          </a:p>
          <a:p>
            <a:pPr>
              <a:lnSpc>
                <a:spcPts val="2680"/>
              </a:lnSpc>
            </a:pPr>
            <a:endParaRPr lang="en-US" sz="2400" dirty="0"/>
          </a:p>
          <a:p>
            <a:pPr>
              <a:lnSpc>
                <a:spcPts val="2680"/>
              </a:lnSpc>
            </a:pPr>
            <a:endParaRPr lang="en-US" dirty="0" smtClean="0"/>
          </a:p>
        </p:txBody>
      </p:sp>
      <p:grpSp>
        <p:nvGrpSpPr>
          <p:cNvPr id="21" name="Group 20"/>
          <p:cNvGrpSpPr/>
          <p:nvPr/>
        </p:nvGrpSpPr>
        <p:grpSpPr>
          <a:xfrm>
            <a:off x="5025008" y="1700808"/>
            <a:ext cx="4086159" cy="3240360"/>
            <a:chOff x="5025008" y="3212976"/>
            <a:chExt cx="4086159" cy="3240360"/>
          </a:xfrm>
        </p:grpSpPr>
        <p:pic>
          <p:nvPicPr>
            <p:cNvPr id="18" name="Image 2"/>
            <p:cNvPicPr>
              <a:picLocks noChangeAspect="1"/>
            </p:cNvPicPr>
            <p:nvPr/>
          </p:nvPicPr>
          <p:blipFill>
            <a:blip r:embed="rId3"/>
            <a:stretch>
              <a:fillRect/>
            </a:stretch>
          </p:blipFill>
          <p:spPr>
            <a:xfrm>
              <a:off x="5025008" y="3212976"/>
              <a:ext cx="4086159" cy="3240360"/>
            </a:xfrm>
            <a:prstGeom prst="rect">
              <a:avLst/>
            </a:prstGeom>
          </p:spPr>
        </p:pic>
        <p:sp>
          <p:nvSpPr>
            <p:cNvPr id="20" name="TextBox 19"/>
            <p:cNvSpPr txBox="1"/>
            <p:nvPr/>
          </p:nvSpPr>
          <p:spPr>
            <a:xfrm>
              <a:off x="5529064" y="3369186"/>
              <a:ext cx="2579001" cy="707886"/>
            </a:xfrm>
            <a:prstGeom prst="rect">
              <a:avLst/>
            </a:prstGeom>
            <a:noFill/>
          </p:spPr>
          <p:txBody>
            <a:bodyPr wrap="none" rtlCol="0">
              <a:spAutoFit/>
            </a:bodyPr>
            <a:lstStyle/>
            <a:p>
              <a:pPr algn="ctr"/>
              <a:r>
                <a:rPr lang="en-GB" sz="2000" i="1" baseline="0" dirty="0" smtClean="0">
                  <a:solidFill>
                    <a:srgbClr val="FF0000"/>
                  </a:solidFill>
                  <a:latin typeface="+mn-lt"/>
                </a:rPr>
                <a:t>Strong dependence</a:t>
              </a:r>
            </a:p>
            <a:p>
              <a:pPr algn="ctr"/>
              <a:r>
                <a:rPr lang="en-GB" sz="2000" i="1" baseline="0" dirty="0" smtClean="0">
                  <a:solidFill>
                    <a:srgbClr val="FF0000"/>
                  </a:solidFill>
                  <a:latin typeface="+mn-lt"/>
                </a:rPr>
                <a:t> from Hubble c.</a:t>
              </a:r>
              <a:endParaRPr lang="en-GB" sz="2000" i="1" baseline="0" dirty="0">
                <a:solidFill>
                  <a:srgbClr val="FF0000"/>
                </a:solidFill>
                <a:latin typeface="+mn-lt"/>
              </a:endParaRPr>
            </a:p>
          </p:txBody>
        </p:sp>
      </p:grpSp>
      <p:grpSp>
        <p:nvGrpSpPr>
          <p:cNvPr id="17" name="Group 16"/>
          <p:cNvGrpSpPr/>
          <p:nvPr/>
        </p:nvGrpSpPr>
        <p:grpSpPr>
          <a:xfrm>
            <a:off x="160402" y="2132856"/>
            <a:ext cx="4504566" cy="2133918"/>
            <a:chOff x="160402" y="3095282"/>
            <a:chExt cx="4504566" cy="2133918"/>
          </a:xfrm>
        </p:grpSpPr>
        <p:grpSp>
          <p:nvGrpSpPr>
            <p:cNvPr id="13" name="Group 12"/>
            <p:cNvGrpSpPr/>
            <p:nvPr/>
          </p:nvGrpSpPr>
          <p:grpSpPr>
            <a:xfrm>
              <a:off x="1208584" y="3167290"/>
              <a:ext cx="3456384" cy="1512168"/>
              <a:chOff x="1064568" y="3167290"/>
              <a:chExt cx="3744416" cy="1512168"/>
            </a:xfrm>
          </p:grpSpPr>
          <p:cxnSp>
            <p:nvCxnSpPr>
              <p:cNvPr id="9" name="Straight Connector 8"/>
              <p:cNvCxnSpPr/>
              <p:nvPr/>
            </p:nvCxnSpPr>
            <p:spPr bwMode="auto">
              <a:xfrm>
                <a:off x="1064568" y="3743354"/>
                <a:ext cx="3744416"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0" name="Straight Connector 9"/>
              <p:cNvCxnSpPr/>
              <p:nvPr/>
            </p:nvCxnSpPr>
            <p:spPr bwMode="auto">
              <a:xfrm>
                <a:off x="1064568" y="4679458"/>
                <a:ext cx="3744416"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sp>
            <p:nvSpPr>
              <p:cNvPr id="11" name="Rectangle 10"/>
              <p:cNvSpPr/>
              <p:nvPr/>
            </p:nvSpPr>
            <p:spPr>
              <a:xfrm>
                <a:off x="4088904" y="4175402"/>
                <a:ext cx="478315" cy="461665"/>
              </a:xfrm>
              <a:prstGeom prst="rect">
                <a:avLst/>
              </a:prstGeom>
            </p:spPr>
            <p:txBody>
              <a:bodyPr wrap="none">
                <a:spAutoFit/>
              </a:bodyPr>
              <a:lstStyle/>
              <a:p>
                <a:pPr lvl="0"/>
                <a:r>
                  <a:rPr lang="en-GB" sz="2400" i="1" baseline="0" dirty="0">
                    <a:solidFill>
                      <a:srgbClr val="FF0000"/>
                    </a:solidFill>
                    <a:latin typeface="Comic Sans MS"/>
                  </a:rPr>
                  <a:t>3</a:t>
                </a:r>
              </a:p>
            </p:txBody>
          </p:sp>
          <p:sp>
            <p:nvSpPr>
              <p:cNvPr id="12" name="Rectangle 11"/>
              <p:cNvSpPr/>
              <p:nvPr/>
            </p:nvSpPr>
            <p:spPr>
              <a:xfrm>
                <a:off x="4088904" y="3167290"/>
                <a:ext cx="478315" cy="461665"/>
              </a:xfrm>
              <a:prstGeom prst="rect">
                <a:avLst/>
              </a:prstGeom>
            </p:spPr>
            <p:txBody>
              <a:bodyPr wrap="none">
                <a:spAutoFit/>
              </a:bodyPr>
              <a:lstStyle/>
              <a:p>
                <a:pPr lvl="0"/>
                <a:r>
                  <a:rPr lang="en-GB" sz="2400" i="1" baseline="0" dirty="0" smtClean="0">
                    <a:solidFill>
                      <a:srgbClr val="FF0000"/>
                    </a:solidFill>
                    <a:latin typeface="Comic Sans MS"/>
                  </a:rPr>
                  <a:t>4</a:t>
                </a:r>
                <a:endParaRPr lang="en-GB" sz="2400" i="1" baseline="0" dirty="0">
                  <a:solidFill>
                    <a:srgbClr val="FF0000"/>
                  </a:solidFill>
                  <a:latin typeface="Comic Sans MS"/>
                </a:endParaRPr>
              </a:p>
            </p:txBody>
          </p:sp>
        </p:grpSp>
        <p:sp>
          <p:nvSpPr>
            <p:cNvPr id="15" name="TextBox 14"/>
            <p:cNvSpPr txBox="1"/>
            <p:nvPr/>
          </p:nvSpPr>
          <p:spPr>
            <a:xfrm rot="16200000">
              <a:off x="-706502" y="3962186"/>
              <a:ext cx="2133918" cy="400110"/>
            </a:xfrm>
            <a:prstGeom prst="rect">
              <a:avLst/>
            </a:prstGeom>
            <a:noFill/>
          </p:spPr>
          <p:txBody>
            <a:bodyPr wrap="none" rtlCol="0">
              <a:spAutoFit/>
            </a:bodyPr>
            <a:lstStyle/>
            <a:p>
              <a:r>
                <a:rPr lang="en-GB" sz="2000" baseline="0" dirty="0" smtClean="0">
                  <a:solidFill>
                    <a:srgbClr val="FF0000"/>
                  </a:solidFill>
                  <a:latin typeface="+mn-lt"/>
                </a:rPr>
                <a:t>Number of v’s -&gt;</a:t>
              </a:r>
              <a:endParaRPr lang="en-GB" sz="2000" baseline="0" dirty="0">
                <a:solidFill>
                  <a:srgbClr val="FF0000"/>
                </a:solidFill>
                <a:latin typeface="+mn-lt"/>
              </a:endParaRPr>
            </a:p>
          </p:txBody>
        </p:sp>
      </p:grpSp>
      <p:pic>
        <p:nvPicPr>
          <p:cNvPr id="23" name="Picture 22" descr="pix7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936" y="4869160"/>
            <a:ext cx="5616624" cy="1671384"/>
          </a:xfrm>
          <a:prstGeom prst="rect">
            <a:avLst/>
          </a:prstGeom>
        </p:spPr>
      </p:pic>
      <p:sp>
        <p:nvSpPr>
          <p:cNvPr id="24" name="Content Placeholder 2"/>
          <p:cNvSpPr txBox="1">
            <a:spLocks/>
          </p:cNvSpPr>
          <p:nvPr/>
        </p:nvSpPr>
        <p:spPr bwMode="auto">
          <a:xfrm>
            <a:off x="200472" y="4941168"/>
            <a:ext cx="4176464"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342900" lvl="1" indent="-342900">
              <a:lnSpc>
                <a:spcPts val="2680"/>
              </a:lnSpc>
              <a:buFont typeface="Wingdings" charset="2"/>
              <a:buChar char="l"/>
            </a:pPr>
            <a:r>
              <a:rPr lang="en-US" sz="2400" baseline="0" dirty="0" smtClean="0"/>
              <a:t>The </a:t>
            </a:r>
            <a:r>
              <a:rPr lang="en-US" sz="2400" i="1" baseline="0" dirty="0" smtClean="0">
                <a:solidFill>
                  <a:srgbClr val="FF0000"/>
                </a:solidFill>
              </a:rPr>
              <a:t>sum </a:t>
            </a:r>
            <a:r>
              <a:rPr lang="en-US" sz="2400" baseline="0" dirty="0" smtClean="0"/>
              <a:t>of all neutrino-like relativistic masses has a upper bound of the order </a:t>
            </a:r>
            <a:r>
              <a:rPr lang="en-US" sz="2400" i="1" baseline="0" dirty="0" smtClean="0">
                <a:solidFill>
                  <a:srgbClr val="FF0000"/>
                </a:solidFill>
              </a:rPr>
              <a:t>of a fraction of </a:t>
            </a:r>
            <a:r>
              <a:rPr lang="en-US" sz="2400" i="1" baseline="0" dirty="0" err="1" smtClean="0">
                <a:solidFill>
                  <a:srgbClr val="FF0000"/>
                </a:solidFill>
              </a:rPr>
              <a:t>eV</a:t>
            </a:r>
            <a:endParaRPr lang="en-US" sz="2400" i="1" baseline="0" dirty="0" smtClean="0">
              <a:solidFill>
                <a:srgbClr val="FF0000"/>
              </a:solidFill>
            </a:endParaRPr>
          </a:p>
          <a:p>
            <a:pPr>
              <a:lnSpc>
                <a:spcPts val="2680"/>
              </a:lnSpc>
            </a:pPr>
            <a:endParaRPr lang="en-US" sz="2400" dirty="0" smtClean="0"/>
          </a:p>
          <a:p>
            <a:pPr>
              <a:lnSpc>
                <a:spcPts val="2680"/>
              </a:lnSpc>
            </a:pPr>
            <a:endParaRPr lang="en-US" dirty="0" smtClean="0"/>
          </a:p>
        </p:txBody>
      </p:sp>
    </p:spTree>
    <p:extLst>
      <p:ext uri="{BB962C8B-B14F-4D97-AF65-F5344CB8AC3E}">
        <p14:creationId xmlns:p14="http://schemas.microsoft.com/office/powerpoint/2010/main" val="1831343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24"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Persisting anomalies in the neutrino detection</a:t>
            </a:r>
            <a:endParaRPr lang="en-GB" dirty="0"/>
          </a:p>
        </p:txBody>
      </p:sp>
      <p:sp>
        <p:nvSpPr>
          <p:cNvPr id="3" name="Content Placeholder 2"/>
          <p:cNvSpPr>
            <a:spLocks noGrp="1"/>
          </p:cNvSpPr>
          <p:nvPr>
            <p:ph idx="1"/>
          </p:nvPr>
        </p:nvSpPr>
        <p:spPr>
          <a:xfrm>
            <a:off x="128464" y="609600"/>
            <a:ext cx="9677400" cy="6019800"/>
          </a:xfrm>
        </p:spPr>
        <p:txBody>
          <a:bodyPr/>
          <a:lstStyle/>
          <a:p>
            <a:pPr>
              <a:lnSpc>
                <a:spcPts val="2580"/>
              </a:lnSpc>
            </a:pPr>
            <a:r>
              <a:rPr lang="en-GB" sz="2400" dirty="0" smtClean="0"/>
              <a:t>Several anomalies have been reported:</a:t>
            </a:r>
          </a:p>
          <a:p>
            <a:pPr lvl="1">
              <a:lnSpc>
                <a:spcPts val="2580"/>
              </a:lnSpc>
            </a:pPr>
            <a:r>
              <a:rPr lang="en-GB" sz="2400" dirty="0" smtClean="0"/>
              <a:t>The observation </a:t>
            </a:r>
            <a:r>
              <a:rPr lang="en-GB" sz="2400" dirty="0"/>
              <a:t>of presumed </a:t>
            </a:r>
            <a:r>
              <a:rPr lang="en-GB" sz="2400" i="1" dirty="0">
                <a:solidFill>
                  <a:srgbClr val="FA012E"/>
                </a:solidFill>
              </a:rPr>
              <a:t>excess signals </a:t>
            </a:r>
            <a:r>
              <a:rPr lang="en-GB" sz="2400" dirty="0"/>
              <a:t>of </a:t>
            </a:r>
            <a:r>
              <a:rPr lang="en-US" sz="2400" dirty="0">
                <a:latin typeface="Symbol" charset="2"/>
              </a:rPr>
              <a:t>n</a:t>
            </a:r>
            <a:r>
              <a:rPr lang="en-US" sz="2400" baseline="-25000" dirty="0"/>
              <a:t>e </a:t>
            </a:r>
            <a:r>
              <a:rPr lang="en-GB" sz="2400" dirty="0"/>
              <a:t>electrons from </a:t>
            </a:r>
            <a:r>
              <a:rPr lang="en-GB" sz="2400" dirty="0" err="1"/>
              <a:t>muon</a:t>
            </a:r>
            <a:r>
              <a:rPr lang="en-GB" sz="2400" dirty="0"/>
              <a:t> neutrinos from particle </a:t>
            </a:r>
            <a:r>
              <a:rPr lang="en-GB" sz="2400" dirty="0" err="1" smtClean="0"/>
              <a:t>accelerators,the</a:t>
            </a:r>
            <a:r>
              <a:rPr lang="en-GB" sz="2400" dirty="0" smtClean="0"/>
              <a:t> by now 20 years old </a:t>
            </a:r>
            <a:r>
              <a:rPr lang="en-GB" sz="2400" i="1" dirty="0">
                <a:solidFill>
                  <a:srgbClr val="FF0000"/>
                </a:solidFill>
              </a:rPr>
              <a:t>LSND </a:t>
            </a:r>
            <a:r>
              <a:rPr lang="en-GB" sz="2400" i="1" dirty="0" smtClean="0">
                <a:solidFill>
                  <a:srgbClr val="FF0000"/>
                </a:solidFill>
              </a:rPr>
              <a:t>effect</a:t>
            </a:r>
            <a:r>
              <a:rPr lang="en-GB" sz="2400" dirty="0" smtClean="0"/>
              <a:t>;</a:t>
            </a:r>
            <a:endParaRPr lang="en-GB" sz="2400" dirty="0"/>
          </a:p>
          <a:p>
            <a:pPr lvl="1">
              <a:lnSpc>
                <a:spcPts val="2580"/>
              </a:lnSpc>
            </a:pPr>
            <a:r>
              <a:rPr lang="en-GB" sz="2400" dirty="0" smtClean="0"/>
              <a:t> apparent </a:t>
            </a:r>
            <a:r>
              <a:rPr lang="en-GB" sz="2400" i="1" dirty="0" smtClean="0">
                <a:solidFill>
                  <a:srgbClr val="FA012E"/>
                </a:solidFill>
              </a:rPr>
              <a:t>disappearance</a:t>
            </a:r>
            <a:r>
              <a:rPr lang="en-GB" sz="2400" dirty="0" smtClean="0"/>
              <a:t> </a:t>
            </a:r>
            <a:r>
              <a:rPr lang="en-GB" sz="2400" i="1" dirty="0" smtClean="0">
                <a:solidFill>
                  <a:srgbClr val="FA012E"/>
                </a:solidFill>
              </a:rPr>
              <a:t>signals </a:t>
            </a:r>
            <a:r>
              <a:rPr lang="en-GB" sz="2400" dirty="0" smtClean="0"/>
              <a:t>in the anti-</a:t>
            </a:r>
            <a:r>
              <a:rPr lang="en-US" sz="2400" dirty="0" smtClean="0">
                <a:latin typeface="Symbol" charset="2"/>
              </a:rPr>
              <a:t>n</a:t>
            </a:r>
            <a:r>
              <a:rPr lang="en-US" sz="2400" baseline="-25000" dirty="0" smtClean="0"/>
              <a:t>e</a:t>
            </a:r>
            <a:r>
              <a:rPr lang="en-GB" sz="2400" dirty="0" smtClean="0"/>
              <a:t> events </a:t>
            </a:r>
            <a:r>
              <a:rPr lang="en-GB" sz="2400" dirty="0"/>
              <a:t>detected </a:t>
            </a:r>
            <a:r>
              <a:rPr lang="en-GB" sz="2400" dirty="0" smtClean="0"/>
              <a:t>from </a:t>
            </a:r>
            <a:r>
              <a:rPr lang="en-GB" sz="2400" i="1" dirty="0" smtClean="0">
                <a:solidFill>
                  <a:srgbClr val="FF0000"/>
                </a:solidFill>
              </a:rPr>
              <a:t>near-by nuclear reactors </a:t>
            </a:r>
            <a:r>
              <a:rPr lang="en-GB" sz="2400" dirty="0" smtClean="0"/>
              <a:t>and from Mega-Curie </a:t>
            </a:r>
            <a:r>
              <a:rPr lang="en-GB" sz="2400" i="1" dirty="0" smtClean="0">
                <a:solidFill>
                  <a:srgbClr val="FF0000"/>
                </a:solidFill>
              </a:rPr>
              <a:t>k-capture calibration sources </a:t>
            </a:r>
            <a:r>
              <a:rPr lang="en-GB" sz="2400" dirty="0" smtClean="0"/>
              <a:t>to detect solar </a:t>
            </a:r>
            <a:r>
              <a:rPr lang="en-US" sz="2400" dirty="0" smtClean="0">
                <a:latin typeface="Symbol" charset="2"/>
              </a:rPr>
              <a:t>n</a:t>
            </a:r>
            <a:r>
              <a:rPr lang="en-US" sz="2400" baseline="-25000" dirty="0" smtClean="0"/>
              <a:t>e(</a:t>
            </a:r>
            <a:endParaRPr lang="en-GB" sz="2400" dirty="0" smtClean="0"/>
          </a:p>
          <a:p>
            <a:pPr>
              <a:lnSpc>
                <a:spcPts val="2580"/>
              </a:lnSpc>
            </a:pPr>
            <a:r>
              <a:rPr lang="en-GB" sz="2400" dirty="0" smtClean="0"/>
              <a:t>However none of these anomalies presents </a:t>
            </a:r>
            <a:r>
              <a:rPr lang="en-GB" sz="2400" dirty="0" err="1" smtClean="0"/>
              <a:t>sofar</a:t>
            </a:r>
            <a:r>
              <a:rPr lang="en-GB" sz="2400" dirty="0" smtClean="0"/>
              <a:t> the sufficient statistical impact to ensure their definitive confirmation</a:t>
            </a:r>
          </a:p>
          <a:p>
            <a:pPr>
              <a:lnSpc>
                <a:spcPts val="2580"/>
              </a:lnSpc>
            </a:pPr>
            <a:r>
              <a:rPr lang="en-GB" sz="2400" dirty="0" smtClean="0"/>
              <a:t>The most popular common direction is the one of a ”sterile neutrino” although other alternatives are also possible</a:t>
            </a:r>
          </a:p>
          <a:p>
            <a:pPr>
              <a:lnSpc>
                <a:spcPts val="2580"/>
              </a:lnSpc>
            </a:pPr>
            <a:r>
              <a:rPr lang="en-GB" sz="2400" dirty="0">
                <a:ea typeface="ＭＳ Ｐゴシック" charset="-128"/>
              </a:rPr>
              <a:t>These </a:t>
            </a:r>
            <a:r>
              <a:rPr lang="en-GB" sz="2400" dirty="0" smtClean="0">
                <a:ea typeface="ＭＳ Ｐゴシック" charset="-128"/>
              </a:rPr>
              <a:t>signals </a:t>
            </a:r>
            <a:r>
              <a:rPr lang="en-GB" sz="2400" dirty="0">
                <a:ea typeface="ＭＳ Ｐゴシック" charset="-128"/>
              </a:rPr>
              <a:t>may all point out to the possible existence of at least </a:t>
            </a:r>
            <a:r>
              <a:rPr lang="en-GB" sz="2400" dirty="0" smtClean="0">
                <a:ea typeface="ＭＳ Ｐゴシック" charset="-128"/>
              </a:rPr>
              <a:t>one </a:t>
            </a:r>
            <a:r>
              <a:rPr lang="en-GB" sz="2400" dirty="0">
                <a:ea typeface="ＭＳ Ｐゴシック" charset="-128"/>
              </a:rPr>
              <a:t>fourth non standard and heavier neutrino state driving oscillations at a small distances, with </a:t>
            </a:r>
            <a:r>
              <a:rPr lang="en-US" sz="2400" dirty="0">
                <a:latin typeface="Symbol" charset="2"/>
                <a:ea typeface="ＭＳ Ｐゴシック" charset="-128"/>
              </a:rPr>
              <a:t>D</a:t>
            </a:r>
            <a:r>
              <a:rPr lang="en-US" sz="2400" dirty="0">
                <a:ea typeface="ＭＳ Ｐゴシック" charset="-128"/>
              </a:rPr>
              <a:t>m</a:t>
            </a:r>
            <a:r>
              <a:rPr lang="en-US" sz="2400" baseline="30000" dirty="0">
                <a:ea typeface="ＭＳ Ｐゴシック" charset="-128"/>
              </a:rPr>
              <a:t>2</a:t>
            </a:r>
            <a:r>
              <a:rPr lang="en-US" sz="2400" baseline="-25000" dirty="0">
                <a:ea typeface="ＭＳ Ｐゴシック" charset="-128"/>
              </a:rPr>
              <a:t>new</a:t>
            </a:r>
            <a:r>
              <a:rPr lang="en-US" sz="2400" dirty="0">
                <a:ea typeface="ＭＳ Ｐゴシック" charset="-128"/>
              </a:rPr>
              <a:t> </a:t>
            </a:r>
            <a:r>
              <a:rPr lang="en-GB" sz="2400" dirty="0">
                <a:ea typeface="ＭＳ Ｐゴシック" charset="-128"/>
              </a:rPr>
              <a:t>of the order of </a:t>
            </a:r>
            <a:r>
              <a:rPr lang="en-US" sz="2400" dirty="0">
                <a:ea typeface="ＭＳ Ｐゴシック" charset="-128"/>
              </a:rPr>
              <a:t>≈ 1 eV</a:t>
            </a:r>
            <a:r>
              <a:rPr lang="en-US" sz="2400" baseline="30000" dirty="0">
                <a:ea typeface="ＭＳ Ｐゴシック" charset="-128"/>
              </a:rPr>
              <a:t>2 </a:t>
            </a:r>
            <a:r>
              <a:rPr lang="en-GB" sz="2400" dirty="0">
                <a:ea typeface="ＭＳ Ｐゴシック" charset="-128"/>
              </a:rPr>
              <a:t> and relatively small  sin</a:t>
            </a:r>
            <a:r>
              <a:rPr lang="en-GB" sz="2400" baseline="30000" dirty="0">
                <a:ea typeface="ＭＳ Ｐゴシック" charset="-128"/>
              </a:rPr>
              <a:t>2</a:t>
            </a:r>
            <a:r>
              <a:rPr lang="en-GB" sz="2400" dirty="0">
                <a:ea typeface="ＭＳ Ｐゴシック" charset="-128"/>
              </a:rPr>
              <a:t>(2</a:t>
            </a:r>
            <a:r>
              <a:rPr lang="en-GB" sz="2400" dirty="0">
                <a:latin typeface="Symbol" charset="2"/>
                <a:ea typeface="ＭＳ Ｐゴシック" charset="-128"/>
              </a:rPr>
              <a:t>q</a:t>
            </a:r>
            <a:r>
              <a:rPr lang="en-GB" sz="2400" baseline="-25000" dirty="0">
                <a:ea typeface="ＭＳ Ｐゴシック" charset="-128"/>
              </a:rPr>
              <a:t>new</a:t>
            </a:r>
            <a:r>
              <a:rPr lang="en-GB" sz="2400" dirty="0">
                <a:ea typeface="ＭＳ Ｐゴシック" charset="-128"/>
              </a:rPr>
              <a:t>) mixing </a:t>
            </a:r>
            <a:r>
              <a:rPr lang="en-GB" sz="2400" dirty="0" smtClean="0">
                <a:ea typeface="ＭＳ Ｐゴシック" charset="-128"/>
              </a:rPr>
              <a:t>angles,</a:t>
            </a:r>
          </a:p>
          <a:p>
            <a:pPr>
              <a:lnSpc>
                <a:spcPts val="2580"/>
              </a:lnSpc>
            </a:pPr>
            <a:r>
              <a:rPr lang="en-GB" sz="2400" dirty="0" smtClean="0"/>
              <a:t>This may be a main discovery of the future SBN/FNAL program </a:t>
            </a:r>
            <a:endParaRPr lang="en-GB" sz="2400" dirty="0">
              <a:ea typeface="ＭＳ Ｐゴシック" charset="-128"/>
            </a:endParaRPr>
          </a:p>
          <a:p>
            <a:pPr marL="0" indent="0">
              <a:lnSpc>
                <a:spcPct val="90000"/>
              </a:lnSpc>
              <a:buNone/>
            </a:pPr>
            <a:endParaRPr lang="en-GB" sz="2400" dirty="0" smtClean="0">
              <a:ea typeface="ＭＳ Ｐゴシック" charset="-128"/>
            </a:endParaRPr>
          </a:p>
        </p:txBody>
      </p:sp>
      <p:sp>
        <p:nvSpPr>
          <p:cNvPr id="4" name="Footer Placeholder 3"/>
          <p:cNvSpPr>
            <a:spLocks noGrp="1"/>
          </p:cNvSpPr>
          <p:nvPr>
            <p:ph type="ftr" sz="quarter" idx="10"/>
          </p:nvPr>
        </p:nvSpPr>
        <p:spPr/>
        <p:txBody>
          <a:bodyPr/>
          <a:lstStyle/>
          <a:p>
            <a:pPr>
              <a:defRPr/>
            </a:pPr>
            <a:r>
              <a:rPr lang="en-US" dirty="0" smtClean="0"/>
              <a:t>Fermilab.Nov.21 2018</a:t>
            </a:r>
            <a:endParaRPr lang="en-GB" dirty="0"/>
          </a:p>
        </p:txBody>
      </p:sp>
      <p:sp>
        <p:nvSpPr>
          <p:cNvPr id="5" name="Slide Number Placeholder 4"/>
          <p:cNvSpPr>
            <a:spLocks noGrp="1"/>
          </p:cNvSpPr>
          <p:nvPr>
            <p:ph type="sldNum" sz="quarter" idx="11"/>
          </p:nvPr>
        </p:nvSpPr>
        <p:spPr/>
        <p:txBody>
          <a:bodyPr/>
          <a:lstStyle/>
          <a:p>
            <a:r>
              <a:rPr lang="en-GB" smtClean="0"/>
              <a:t>Slide#  : </a:t>
            </a:r>
            <a:fld id="{C0367892-4C36-1744-A726-262AF37AA8B7}" type="slidenum">
              <a:rPr lang="en-GB" smtClean="0"/>
              <a:pPr/>
              <a:t>16</a:t>
            </a:fld>
            <a:endParaRPr lang="en-GB">
              <a:solidFill>
                <a:schemeClr val="accent1"/>
              </a:solidFill>
            </a:endParaRPr>
          </a:p>
        </p:txBody>
      </p:sp>
    </p:spTree>
    <p:extLst>
      <p:ext uri="{BB962C8B-B14F-4D97-AF65-F5344CB8AC3E}">
        <p14:creationId xmlns:p14="http://schemas.microsoft.com/office/powerpoint/2010/main" val="2987547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Unexplained (seminal) </a:t>
            </a:r>
            <a:r>
              <a:rPr lang="en-US" dirty="0" smtClean="0">
                <a:latin typeface="Symbol" charset="2"/>
                <a:cs typeface="Symbol" charset="2"/>
              </a:rPr>
              <a:t>nm</a:t>
            </a:r>
            <a:r>
              <a:rPr lang="en-US" dirty="0" smtClean="0"/>
              <a:t>-&gt;</a:t>
            </a:r>
            <a:r>
              <a:rPr lang="en-US" dirty="0" smtClean="0">
                <a:latin typeface="Symbol" charset="2"/>
                <a:cs typeface="Symbol" charset="2"/>
              </a:rPr>
              <a:t>n</a:t>
            </a:r>
            <a:r>
              <a:rPr lang="en-US" dirty="0" smtClean="0"/>
              <a:t>e events: The LNSD Anomaly</a:t>
            </a:r>
            <a:endParaRPr lang="en-US"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r>
              <a:rPr lang="en-GB" smtClean="0"/>
              <a:t>Slide#  : </a:t>
            </a:r>
            <a:fld id="{C0367892-4C36-1744-A726-262AF37AA8B7}" type="slidenum">
              <a:rPr lang="en-GB" smtClean="0"/>
              <a:pPr/>
              <a:t>17</a:t>
            </a:fld>
            <a:endParaRPr lang="en-GB">
              <a:solidFill>
                <a:schemeClr val="accent1"/>
              </a:solidFill>
            </a:endParaRPr>
          </a:p>
        </p:txBody>
      </p:sp>
      <p:grpSp>
        <p:nvGrpSpPr>
          <p:cNvPr id="3" name="Group 7"/>
          <p:cNvGrpSpPr/>
          <p:nvPr/>
        </p:nvGrpSpPr>
        <p:grpSpPr>
          <a:xfrm>
            <a:off x="152400" y="762684"/>
            <a:ext cx="9525000" cy="5402620"/>
            <a:chOff x="414867" y="964313"/>
            <a:chExt cx="9491133" cy="5893687"/>
          </a:xfrm>
        </p:grpSpPr>
        <p:pic>
          <p:nvPicPr>
            <p:cNvPr id="6" name="Picture 5" descr="LSND.pix.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4867" y="964313"/>
              <a:ext cx="9491133" cy="5893687"/>
            </a:xfrm>
            <a:prstGeom prst="rect">
              <a:avLst/>
            </a:prstGeom>
          </p:spPr>
        </p:pic>
        <p:sp>
          <p:nvSpPr>
            <p:cNvPr id="7" name="Rectangle 6"/>
            <p:cNvSpPr/>
            <p:nvPr/>
          </p:nvSpPr>
          <p:spPr bwMode="auto">
            <a:xfrm>
              <a:off x="2133600" y="1066800"/>
              <a:ext cx="3657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omic Sans MS" pitchFamily="1" charset="0"/>
              </a:endParaRPr>
            </a:p>
          </p:txBody>
        </p:sp>
      </p:grpSp>
    </p:spTree>
    <p:extLst>
      <p:ext uri="{BB962C8B-B14F-4D97-AF65-F5344CB8AC3E}">
        <p14:creationId xmlns:p14="http://schemas.microsoft.com/office/powerpoint/2010/main" val="1531660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reactor (anti)-neutrino disappearance anomaly</a:t>
            </a:r>
            <a:r>
              <a:rPr lang="en-US" dirty="0"/>
              <a:t> </a:t>
            </a:r>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18</a:t>
            </a:fld>
            <a:endParaRPr lang="en-GB"/>
          </a:p>
        </p:txBody>
      </p:sp>
      <p:grpSp>
        <p:nvGrpSpPr>
          <p:cNvPr id="8" name="Group 7"/>
          <p:cNvGrpSpPr/>
          <p:nvPr/>
        </p:nvGrpSpPr>
        <p:grpSpPr>
          <a:xfrm>
            <a:off x="488504" y="1412776"/>
            <a:ext cx="7992888" cy="4108318"/>
            <a:chOff x="488504" y="2060848"/>
            <a:chExt cx="7992888" cy="4108318"/>
          </a:xfrm>
        </p:grpSpPr>
        <p:pic>
          <p:nvPicPr>
            <p:cNvPr id="6" name="Picture 5" descr="Untitled-1.png"/>
            <p:cNvPicPr>
              <a:picLocks noChangeAspect="1"/>
            </p:cNvPicPr>
            <p:nvPr/>
          </p:nvPicPr>
          <p:blipFill>
            <a:blip r:embed="rId2"/>
            <a:stretch>
              <a:fillRect/>
            </a:stretch>
          </p:blipFill>
          <p:spPr>
            <a:xfrm>
              <a:off x="1064568" y="2132856"/>
              <a:ext cx="7163974" cy="4036310"/>
            </a:xfrm>
            <a:prstGeom prst="rect">
              <a:avLst/>
            </a:prstGeom>
            <a:solidFill>
              <a:schemeClr val="bg1"/>
            </a:solidFill>
          </p:spPr>
        </p:pic>
        <p:sp>
          <p:nvSpPr>
            <p:cNvPr id="7" name="Rectangle 6"/>
            <p:cNvSpPr/>
            <p:nvPr/>
          </p:nvSpPr>
          <p:spPr bwMode="auto">
            <a:xfrm>
              <a:off x="488504" y="2060848"/>
              <a:ext cx="7992888"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25000">
                <a:ln>
                  <a:noFill/>
                </a:ln>
                <a:solidFill>
                  <a:schemeClr val="tx1"/>
                </a:solidFill>
                <a:effectLst/>
                <a:latin typeface="Helvetica" charset="0"/>
              </a:endParaRPr>
            </a:p>
          </p:txBody>
        </p:sp>
      </p:grpSp>
      <p:sp>
        <p:nvSpPr>
          <p:cNvPr id="3" name="Content Placeholder 2"/>
          <p:cNvSpPr>
            <a:spLocks noGrp="1"/>
          </p:cNvSpPr>
          <p:nvPr>
            <p:ph idx="1"/>
          </p:nvPr>
        </p:nvSpPr>
        <p:spPr>
          <a:xfrm>
            <a:off x="128464" y="476672"/>
            <a:ext cx="9777536" cy="1523256"/>
          </a:xfrm>
        </p:spPr>
        <p:txBody>
          <a:bodyPr/>
          <a:lstStyle/>
          <a:p>
            <a:r>
              <a:rPr lang="en-GB" sz="2400" dirty="0"/>
              <a:t>A recent re-evaluation of all the reactor antineutrino spectra has increased the expected flux: the ratio R between observed and predicted rates of previous experiments has been decreased to R = 0.938 ± 0.023, leading to a deviation of </a:t>
            </a:r>
            <a:r>
              <a:rPr lang="en-GB" sz="2400" b="1" dirty="0">
                <a:solidFill>
                  <a:srgbClr val="FF0000"/>
                </a:solidFill>
              </a:rPr>
              <a:t>2.7 </a:t>
            </a:r>
            <a:r>
              <a:rPr lang="en-GB" sz="2400" b="1" dirty="0">
                <a:solidFill>
                  <a:srgbClr val="FF0000"/>
                </a:solidFill>
                <a:sym typeface="Symbol" charset="2"/>
              </a:rPr>
              <a:t></a:t>
            </a:r>
            <a:r>
              <a:rPr lang="en-GB" sz="2400" b="1" dirty="0">
                <a:solidFill>
                  <a:srgbClr val="FF0000"/>
                </a:solidFill>
              </a:rPr>
              <a:t> </a:t>
            </a:r>
            <a:r>
              <a:rPr lang="en-GB" sz="2400" dirty="0"/>
              <a:t>from unity</a:t>
            </a:r>
            <a:endParaRPr lang="it-IT" sz="2400" dirty="0">
              <a:latin typeface="Comic Sans MS" panose="030F0702030302020204" pitchFamily="66" charset="0"/>
            </a:endParaRPr>
          </a:p>
          <a:p>
            <a:endParaRPr lang="en-GB" dirty="0"/>
          </a:p>
        </p:txBody>
      </p:sp>
      <p:sp>
        <p:nvSpPr>
          <p:cNvPr id="9" name="Rectangle 8"/>
          <p:cNvSpPr/>
          <p:nvPr/>
        </p:nvSpPr>
        <p:spPr>
          <a:xfrm>
            <a:off x="1640632" y="3121804"/>
            <a:ext cx="1115046" cy="523220"/>
          </a:xfrm>
          <a:prstGeom prst="rect">
            <a:avLst/>
          </a:prstGeom>
          <a:solidFill>
            <a:schemeClr val="bg1"/>
          </a:solidFill>
        </p:spPr>
        <p:txBody>
          <a:bodyPr wrap="none">
            <a:spAutoFit/>
          </a:bodyPr>
          <a:lstStyle/>
          <a:p>
            <a:pPr algn="ctr"/>
            <a:r>
              <a:rPr lang="en-US" sz="1400" baseline="0" dirty="0" smtClean="0">
                <a:solidFill>
                  <a:srgbClr val="FF0000"/>
                </a:solidFill>
                <a:latin typeface="+mn-lt"/>
              </a:rPr>
              <a:t>Sterile </a:t>
            </a:r>
          </a:p>
          <a:p>
            <a:r>
              <a:rPr lang="en-US" sz="1400" baseline="0" dirty="0" smtClean="0">
                <a:solidFill>
                  <a:srgbClr val="FF0000"/>
                </a:solidFill>
                <a:latin typeface="+mn-lt"/>
              </a:rPr>
              <a:t>neutrinos ?</a:t>
            </a:r>
            <a:endParaRPr lang="en-US" sz="1400" baseline="0" dirty="0">
              <a:solidFill>
                <a:srgbClr val="FF0000"/>
              </a:solidFill>
              <a:latin typeface="+mn-lt"/>
            </a:endParaRPr>
          </a:p>
        </p:txBody>
      </p:sp>
      <p:sp>
        <p:nvSpPr>
          <p:cNvPr id="10" name="Rectangle 9"/>
          <p:cNvSpPr/>
          <p:nvPr/>
        </p:nvSpPr>
        <p:spPr>
          <a:xfrm>
            <a:off x="6465168" y="2996952"/>
            <a:ext cx="1991816" cy="307777"/>
          </a:xfrm>
          <a:prstGeom prst="rect">
            <a:avLst/>
          </a:prstGeom>
        </p:spPr>
        <p:txBody>
          <a:bodyPr wrap="square">
            <a:spAutoFit/>
          </a:bodyPr>
          <a:lstStyle/>
          <a:p>
            <a:r>
              <a:rPr lang="en-US" sz="1400" baseline="0" dirty="0">
                <a:solidFill>
                  <a:srgbClr val="FF0000"/>
                </a:solidFill>
                <a:latin typeface="Symbol" charset="0"/>
              </a:rPr>
              <a:t>D</a:t>
            </a:r>
            <a:r>
              <a:rPr lang="en-US" sz="1400" baseline="0" dirty="0">
                <a:solidFill>
                  <a:srgbClr val="FF0000"/>
                </a:solidFill>
              </a:rPr>
              <a:t>m</a:t>
            </a:r>
            <a:r>
              <a:rPr lang="en-US" sz="1400" baseline="30000" dirty="0">
                <a:solidFill>
                  <a:srgbClr val="FF0000"/>
                </a:solidFill>
              </a:rPr>
              <a:t>2</a:t>
            </a:r>
            <a:r>
              <a:rPr lang="en-US" sz="1400" dirty="0">
                <a:solidFill>
                  <a:srgbClr val="FF0000"/>
                </a:solidFill>
              </a:rPr>
              <a:t>21</a:t>
            </a:r>
            <a:r>
              <a:rPr lang="en-US" sz="1400" baseline="0" dirty="0">
                <a:solidFill>
                  <a:srgbClr val="FF0000"/>
                </a:solidFill>
              </a:rPr>
              <a:t> ≈ 8 x 10</a:t>
            </a:r>
            <a:r>
              <a:rPr lang="en-US" sz="1400" baseline="30000" dirty="0">
                <a:solidFill>
                  <a:srgbClr val="FF0000"/>
                </a:solidFill>
              </a:rPr>
              <a:t>-5</a:t>
            </a:r>
            <a:r>
              <a:rPr lang="en-US" sz="1400" baseline="0" dirty="0">
                <a:solidFill>
                  <a:srgbClr val="FF0000"/>
                </a:solidFill>
              </a:rPr>
              <a:t> eV</a:t>
            </a:r>
            <a:r>
              <a:rPr lang="en-US" sz="1400" baseline="30000" dirty="0">
                <a:solidFill>
                  <a:srgbClr val="FF0000"/>
                </a:solidFill>
              </a:rPr>
              <a:t>2</a:t>
            </a:r>
            <a:r>
              <a:rPr lang="en-US" sz="1400" baseline="0" dirty="0">
                <a:solidFill>
                  <a:srgbClr val="FF0000"/>
                </a:solidFill>
              </a:rPr>
              <a:t> </a:t>
            </a:r>
          </a:p>
        </p:txBody>
      </p:sp>
      <p:sp>
        <p:nvSpPr>
          <p:cNvPr id="11" name="Rectangle 10"/>
          <p:cNvSpPr/>
          <p:nvPr/>
        </p:nvSpPr>
        <p:spPr>
          <a:xfrm>
            <a:off x="4664968" y="4221088"/>
            <a:ext cx="1923339" cy="307777"/>
          </a:xfrm>
          <a:prstGeom prst="rect">
            <a:avLst/>
          </a:prstGeom>
        </p:spPr>
        <p:txBody>
          <a:bodyPr wrap="none">
            <a:spAutoFit/>
          </a:bodyPr>
          <a:lstStyle/>
          <a:p>
            <a:r>
              <a:rPr lang="en-US" sz="1400" baseline="0" dirty="0">
                <a:solidFill>
                  <a:srgbClr val="FF0000"/>
                </a:solidFill>
                <a:latin typeface="Symbol" charset="0"/>
              </a:rPr>
              <a:t>D</a:t>
            </a:r>
            <a:r>
              <a:rPr lang="en-US" sz="1400" baseline="0" dirty="0">
                <a:solidFill>
                  <a:srgbClr val="FF0000"/>
                </a:solidFill>
              </a:rPr>
              <a:t>m</a:t>
            </a:r>
            <a:r>
              <a:rPr lang="en-US" sz="1400" baseline="30000" dirty="0">
                <a:solidFill>
                  <a:srgbClr val="FF0000"/>
                </a:solidFill>
              </a:rPr>
              <a:t>2</a:t>
            </a:r>
            <a:r>
              <a:rPr lang="en-US" sz="1400" dirty="0">
                <a:solidFill>
                  <a:srgbClr val="FF0000"/>
                </a:solidFill>
              </a:rPr>
              <a:t>31</a:t>
            </a:r>
            <a:r>
              <a:rPr lang="en-US" sz="1400" baseline="0" dirty="0">
                <a:solidFill>
                  <a:srgbClr val="FF0000"/>
                </a:solidFill>
              </a:rPr>
              <a:t> ≈ 2.4 x 10</a:t>
            </a:r>
            <a:r>
              <a:rPr lang="en-US" sz="1400" baseline="30000" dirty="0">
                <a:solidFill>
                  <a:srgbClr val="FF0000"/>
                </a:solidFill>
              </a:rPr>
              <a:t>-3</a:t>
            </a:r>
            <a:r>
              <a:rPr lang="en-US" sz="1400" baseline="0" dirty="0">
                <a:solidFill>
                  <a:srgbClr val="FF0000"/>
                </a:solidFill>
              </a:rPr>
              <a:t> eV</a:t>
            </a:r>
            <a:r>
              <a:rPr lang="en-US" sz="1400" baseline="30000" dirty="0">
                <a:solidFill>
                  <a:srgbClr val="FF0000"/>
                </a:solidFill>
              </a:rPr>
              <a:t>2</a:t>
            </a:r>
          </a:p>
        </p:txBody>
      </p:sp>
      <p:grpSp>
        <p:nvGrpSpPr>
          <p:cNvPr id="16" name="Group 15"/>
          <p:cNvGrpSpPr/>
          <p:nvPr/>
        </p:nvGrpSpPr>
        <p:grpSpPr>
          <a:xfrm>
            <a:off x="2792760" y="2996952"/>
            <a:ext cx="1820362" cy="554578"/>
            <a:chOff x="2792760" y="2996952"/>
            <a:chExt cx="1820362" cy="554578"/>
          </a:xfrm>
        </p:grpSpPr>
        <p:sp>
          <p:nvSpPr>
            <p:cNvPr id="13" name="Rectangle 12"/>
            <p:cNvSpPr/>
            <p:nvPr/>
          </p:nvSpPr>
          <p:spPr>
            <a:xfrm>
              <a:off x="3152800" y="3212976"/>
              <a:ext cx="1460322" cy="338554"/>
            </a:xfrm>
            <a:prstGeom prst="rect">
              <a:avLst/>
            </a:prstGeom>
          </p:spPr>
          <p:txBody>
            <a:bodyPr wrap="none">
              <a:spAutoFit/>
            </a:bodyPr>
            <a:lstStyle/>
            <a:p>
              <a:r>
                <a:rPr lang="en-US" baseline="0" dirty="0" smtClean="0">
                  <a:solidFill>
                    <a:srgbClr val="FF0000"/>
                  </a:solidFill>
                  <a:latin typeface="Symbol" charset="0"/>
                </a:rPr>
                <a:t>D</a:t>
              </a:r>
              <a:r>
                <a:rPr lang="en-US" baseline="0" dirty="0" smtClean="0">
                  <a:solidFill>
                    <a:srgbClr val="FF0000"/>
                  </a:solidFill>
                </a:rPr>
                <a:t>m</a:t>
              </a:r>
              <a:r>
                <a:rPr lang="en-US" baseline="30000" dirty="0" smtClean="0">
                  <a:solidFill>
                    <a:srgbClr val="FF0000"/>
                  </a:solidFill>
                </a:rPr>
                <a:t>2</a:t>
              </a:r>
              <a:r>
                <a:rPr lang="en-US" baseline="0" dirty="0" smtClean="0">
                  <a:solidFill>
                    <a:srgbClr val="FF0000"/>
                  </a:solidFill>
                </a:rPr>
                <a:t> = 1.5 eV</a:t>
              </a:r>
              <a:r>
                <a:rPr lang="en-US" baseline="30000" dirty="0" smtClean="0">
                  <a:solidFill>
                    <a:srgbClr val="FF0000"/>
                  </a:solidFill>
                </a:rPr>
                <a:t>2</a:t>
              </a:r>
              <a:endParaRPr lang="en-US" baseline="30000" dirty="0">
                <a:solidFill>
                  <a:srgbClr val="FF0000"/>
                </a:solidFill>
              </a:endParaRPr>
            </a:p>
          </p:txBody>
        </p:sp>
        <p:cxnSp>
          <p:nvCxnSpPr>
            <p:cNvPr id="15" name="Straight Arrow Connector 14"/>
            <p:cNvCxnSpPr/>
            <p:nvPr/>
          </p:nvCxnSpPr>
          <p:spPr bwMode="auto">
            <a:xfrm flipH="1" flipV="1">
              <a:off x="2792760" y="2996952"/>
              <a:ext cx="360040" cy="36004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2" name="Content Placeholder 2"/>
          <p:cNvSpPr txBox="1">
            <a:spLocks/>
          </p:cNvSpPr>
          <p:nvPr/>
        </p:nvSpPr>
        <p:spPr bwMode="auto">
          <a:xfrm>
            <a:off x="272480" y="5301208"/>
            <a:ext cx="9906000" cy="1080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Zapf Dingbats" charset="2"/>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a:spcBef>
                <a:spcPts val="1200"/>
              </a:spcBef>
            </a:pPr>
            <a:r>
              <a:rPr lang="en-US" sz="2200" i="0" baseline="0" dirty="0"/>
              <a:t>R</a:t>
            </a:r>
            <a:r>
              <a:rPr lang="en-US" sz="2200" i="0" baseline="0" dirty="0" smtClean="0"/>
              <a:t>eactor experiments explore distances generally far away from the perspective oscillation region</a:t>
            </a:r>
            <a:r>
              <a:rPr lang="en-US" sz="2200" baseline="0" dirty="0" smtClean="0"/>
              <a:t>s related to sterile neutrinos, giving therefore only an asymptotic value and </a:t>
            </a:r>
            <a:r>
              <a:rPr lang="en-US" sz="2200" baseline="0" dirty="0" smtClean="0">
                <a:latin typeface="Symbol" charset="2"/>
                <a:cs typeface="Symbol" charset="2"/>
              </a:rPr>
              <a:t>D</a:t>
            </a:r>
            <a:r>
              <a:rPr lang="en-US" sz="2200" baseline="0" dirty="0" smtClean="0"/>
              <a:t>m</a:t>
            </a:r>
            <a:r>
              <a:rPr lang="en-US" sz="2200" baseline="30000" dirty="0" smtClean="0"/>
              <a:t>2</a:t>
            </a:r>
            <a:r>
              <a:rPr lang="en-US" sz="2200" baseline="0" dirty="0" smtClean="0"/>
              <a:t> greater than ≈ 0.1 </a:t>
            </a:r>
            <a:r>
              <a:rPr lang="en-US" sz="2200" baseline="0" dirty="0" err="1" smtClean="0"/>
              <a:t>eV</a:t>
            </a:r>
            <a:r>
              <a:rPr lang="en-US" sz="2200" baseline="0" dirty="0" smtClean="0"/>
              <a:t>/c</a:t>
            </a:r>
            <a:r>
              <a:rPr lang="en-US" sz="2200" baseline="30000" dirty="0" smtClean="0"/>
              <a:t>2</a:t>
            </a:r>
            <a:endParaRPr lang="en-US" sz="2200" i="0" baseline="0" dirty="0" smtClean="0"/>
          </a:p>
        </p:txBody>
      </p:sp>
    </p:spTree>
    <p:extLst>
      <p:ext uri="{BB962C8B-B14F-4D97-AF65-F5344CB8AC3E}">
        <p14:creationId xmlns:p14="http://schemas.microsoft.com/office/powerpoint/2010/main" val="1198483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US" sz="1200" smtClean="0">
                <a:solidFill>
                  <a:srgbClr val="800000"/>
                </a:solidFill>
                <a:latin typeface="Helvetica" charset="0"/>
              </a:rPr>
              <a:t>Fermilab.Nov.21 2018</a:t>
            </a:r>
            <a:endParaRPr lang="en-GB" sz="1200" dirty="0">
              <a:solidFill>
                <a:srgbClr val="800000"/>
              </a:solidFill>
              <a:latin typeface="Helvetica" charset="0"/>
            </a:endParaRPr>
          </a:p>
        </p:txBody>
      </p:sp>
      <p:sp>
        <p:nvSpPr>
          <p:cNvPr id="593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dirty="0">
                <a:solidFill>
                  <a:srgbClr val="800000"/>
                </a:solidFill>
                <a:latin typeface="Helvetica" charset="0"/>
              </a:rPr>
              <a:t>Slide#  : </a:t>
            </a:r>
            <a:fld id="{450DC2F7-48BD-1945-89D2-3B8D93A5A35B}" type="slidenum">
              <a:rPr lang="en-GB" sz="1200">
                <a:solidFill>
                  <a:srgbClr val="800000"/>
                </a:solidFill>
                <a:latin typeface="Helvetica" charset="0"/>
              </a:rPr>
              <a:pPr/>
              <a:t>19</a:t>
            </a:fld>
            <a:endParaRPr lang="en-GB" sz="1200" dirty="0">
              <a:solidFill>
                <a:srgbClr val="800000"/>
              </a:solidFill>
              <a:latin typeface="Helvetica" charset="0"/>
            </a:endParaRPr>
          </a:p>
        </p:txBody>
      </p:sp>
      <p:sp>
        <p:nvSpPr>
          <p:cNvPr id="59395" name="Title 1"/>
          <p:cNvSpPr>
            <a:spLocks noGrp="1"/>
          </p:cNvSpPr>
          <p:nvPr>
            <p:ph type="title" idx="4294967295"/>
          </p:nvPr>
        </p:nvSpPr>
        <p:spPr/>
        <p:txBody>
          <a:bodyPr/>
          <a:lstStyle/>
          <a:p>
            <a:r>
              <a:rPr lang="en-US" dirty="0" smtClean="0">
                <a:latin typeface="Helvetica" charset="0"/>
              </a:rPr>
              <a:t>The Gallium </a:t>
            </a:r>
            <a:r>
              <a:rPr lang="en-US" dirty="0" smtClean="0"/>
              <a:t>disappearance </a:t>
            </a:r>
            <a:r>
              <a:rPr lang="en-US" dirty="0"/>
              <a:t>anomaly </a:t>
            </a:r>
            <a:r>
              <a:rPr lang="en-US" dirty="0" smtClean="0"/>
              <a:t> </a:t>
            </a:r>
            <a:endParaRPr lang="en-US" dirty="0">
              <a:latin typeface="Helvetica" charset="0"/>
            </a:endParaRPr>
          </a:p>
        </p:txBody>
      </p:sp>
      <p:sp>
        <p:nvSpPr>
          <p:cNvPr id="3" name="Content Placeholder 2"/>
          <p:cNvSpPr>
            <a:spLocks noGrp="1"/>
          </p:cNvSpPr>
          <p:nvPr>
            <p:ph idx="4294967295"/>
          </p:nvPr>
        </p:nvSpPr>
        <p:spPr>
          <a:xfrm>
            <a:off x="76200" y="685800"/>
            <a:ext cx="5884912" cy="3733800"/>
          </a:xfrm>
        </p:spPr>
        <p:txBody>
          <a:bodyPr/>
          <a:lstStyle/>
          <a:p>
            <a:r>
              <a:rPr lang="en-GB" sz="2400" dirty="0">
                <a:latin typeface="Comic Sans MS" charset="0"/>
              </a:rPr>
              <a:t>SAGE and GALLEX experiments recorded the  calibration signal produced by intense artificial k-capture sources of </a:t>
            </a:r>
            <a:r>
              <a:rPr lang="en-GB" sz="2400" baseline="30000" dirty="0">
                <a:latin typeface="Comic Sans MS" charset="0"/>
              </a:rPr>
              <a:t>51</a:t>
            </a:r>
            <a:r>
              <a:rPr lang="en-GB" sz="2400" dirty="0">
                <a:latin typeface="Comic Sans MS" charset="0"/>
              </a:rPr>
              <a:t>Cr  and  </a:t>
            </a:r>
            <a:r>
              <a:rPr lang="en-GB" sz="2400" baseline="30000" dirty="0">
                <a:latin typeface="Comic Sans MS" charset="0"/>
              </a:rPr>
              <a:t>37</a:t>
            </a:r>
            <a:r>
              <a:rPr lang="en-GB" sz="2400" dirty="0">
                <a:latin typeface="Comic Sans MS" charset="0"/>
              </a:rPr>
              <a:t>Ar.</a:t>
            </a:r>
          </a:p>
          <a:p>
            <a:r>
              <a:rPr lang="en-GB" sz="2400" dirty="0">
                <a:latin typeface="Comic Sans MS" charset="0"/>
              </a:rPr>
              <a:t>The averaged result of the ratio R between the source detected and predicted neutrino rates are consistent with each other, giving </a:t>
            </a:r>
            <a:r>
              <a:rPr lang="en-GB" sz="2400" dirty="0" smtClean="0">
                <a:latin typeface="Comic Sans MS" charset="0"/>
              </a:rPr>
              <a:t>      R=(</a:t>
            </a:r>
            <a:r>
              <a:rPr lang="en-GB" sz="2400" dirty="0">
                <a:latin typeface="Comic Sans MS" charset="0"/>
              </a:rPr>
              <a:t>0.86 ± 0.05), about 2.7</a:t>
            </a:r>
            <a:r>
              <a:rPr lang="en-GB" sz="2400" dirty="0">
                <a:latin typeface="Comic Sans MS" charset="0"/>
                <a:sym typeface="Symbol" charset="0"/>
              </a:rPr>
              <a:t></a:t>
            </a:r>
            <a:r>
              <a:rPr lang="en-GB" sz="2400" dirty="0">
                <a:latin typeface="Comic Sans MS" charset="0"/>
              </a:rPr>
              <a:t> from </a:t>
            </a:r>
            <a:r>
              <a:rPr lang="en-GB" sz="2400" dirty="0" smtClean="0">
                <a:latin typeface="Comic Sans MS" charset="0"/>
              </a:rPr>
              <a:t>unity</a:t>
            </a:r>
            <a:endParaRPr lang="en-GB" sz="2400" dirty="0">
              <a:latin typeface="Comic Sans MS" charset="0"/>
            </a:endParaRPr>
          </a:p>
        </p:txBody>
      </p:sp>
      <p:sp>
        <p:nvSpPr>
          <p:cNvPr id="327687" name="Rectangle 7"/>
          <p:cNvSpPr>
            <a:spLocks noChangeArrowheads="1"/>
          </p:cNvSpPr>
          <p:nvPr/>
        </p:nvSpPr>
        <p:spPr bwMode="auto">
          <a:xfrm>
            <a:off x="76200" y="4648200"/>
            <a:ext cx="944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0000"/>
              </a:buClr>
              <a:buFont typeface="Zapf Dingbats" charset="0"/>
              <a:buChar char="l"/>
            </a:pPr>
            <a:r>
              <a:rPr lang="en-GB" sz="2400" i="0" baseline="0" dirty="0">
                <a:latin typeface="+mn-lt"/>
              </a:rPr>
              <a:t>These best fitted values may favour the existence of an undetected sterile neutrino with an evidence of </a:t>
            </a:r>
            <a:r>
              <a:rPr lang="en-GB" sz="2400" b="1" i="0" baseline="0" dirty="0" smtClean="0">
                <a:solidFill>
                  <a:srgbClr val="FF0000"/>
                </a:solidFill>
                <a:latin typeface="+mn-lt"/>
              </a:rPr>
              <a:t>2.3 </a:t>
            </a:r>
            <a:r>
              <a:rPr lang="en-GB" sz="2400" b="1" i="0" baseline="0" dirty="0" smtClean="0">
                <a:solidFill>
                  <a:srgbClr val="FF0000"/>
                </a:solidFill>
                <a:latin typeface="+mn-lt"/>
                <a:sym typeface="Symbol" charset="0"/>
              </a:rPr>
              <a:t></a:t>
            </a:r>
            <a:r>
              <a:rPr lang="en-GB" sz="2400" i="0" baseline="0" dirty="0" smtClean="0">
                <a:latin typeface="+mn-lt"/>
              </a:rPr>
              <a:t> </a:t>
            </a:r>
            <a:r>
              <a:rPr lang="en-GB" sz="2400" i="0" baseline="0" dirty="0">
                <a:latin typeface="+mn-lt"/>
              </a:rPr>
              <a:t>and a broad range of values centred around </a:t>
            </a:r>
            <a:r>
              <a:rPr lang="en-US" sz="2400" i="0" baseline="0" dirty="0">
                <a:latin typeface="Symbol" charset="2"/>
                <a:cs typeface="Symbol" charset="2"/>
              </a:rPr>
              <a:t>D</a:t>
            </a:r>
            <a:r>
              <a:rPr lang="en-US" sz="2400" i="0" baseline="0" dirty="0">
                <a:latin typeface="+mn-lt"/>
              </a:rPr>
              <a:t>m</a:t>
            </a:r>
            <a:r>
              <a:rPr lang="en-US" sz="2400" i="0" baseline="30000" dirty="0">
                <a:latin typeface="+mn-lt"/>
              </a:rPr>
              <a:t>2</a:t>
            </a:r>
            <a:r>
              <a:rPr lang="en-US" sz="2400" i="0" dirty="0">
                <a:latin typeface="+mn-lt"/>
              </a:rPr>
              <a:t>new</a:t>
            </a:r>
            <a:r>
              <a:rPr lang="en-US" sz="2400" i="0" baseline="0" dirty="0">
                <a:latin typeface="+mn-lt"/>
              </a:rPr>
              <a:t> ≈ 2 eV</a:t>
            </a:r>
            <a:r>
              <a:rPr lang="en-US" sz="2400" i="0" baseline="30000" dirty="0">
                <a:latin typeface="+mn-lt"/>
              </a:rPr>
              <a:t>2</a:t>
            </a:r>
            <a:r>
              <a:rPr lang="en-US" sz="2400" i="0" baseline="0" dirty="0">
                <a:latin typeface="+mn-lt"/>
              </a:rPr>
              <a:t> </a:t>
            </a:r>
            <a:r>
              <a:rPr lang="en-GB" sz="2400" i="0" baseline="0" dirty="0" smtClean="0">
                <a:latin typeface="+mn-lt"/>
              </a:rPr>
              <a:t>and     sin</a:t>
            </a:r>
            <a:r>
              <a:rPr lang="en-GB" sz="2400" i="0" baseline="30000" dirty="0" smtClean="0">
                <a:latin typeface="+mn-lt"/>
              </a:rPr>
              <a:t>2</a:t>
            </a:r>
            <a:r>
              <a:rPr lang="en-GB" sz="2400" i="0" baseline="0" dirty="0">
                <a:latin typeface="+mn-lt"/>
              </a:rPr>
              <a:t>(</a:t>
            </a:r>
            <a:r>
              <a:rPr lang="en-GB" sz="2400" i="0" baseline="0" dirty="0">
                <a:latin typeface="Symbol" charset="2"/>
                <a:cs typeface="Symbol" charset="2"/>
              </a:rPr>
              <a:t>2q</a:t>
            </a:r>
            <a:r>
              <a:rPr lang="en-GB" sz="2400" i="0" dirty="0">
                <a:latin typeface="+mn-lt"/>
              </a:rPr>
              <a:t>new</a:t>
            </a:r>
            <a:r>
              <a:rPr lang="en-GB" sz="2400" i="0" baseline="0" dirty="0">
                <a:latin typeface="+mn-lt"/>
              </a:rPr>
              <a:t>) ≈ 0.3.</a:t>
            </a:r>
          </a:p>
          <a:p>
            <a:pPr marL="342900" indent="-342900">
              <a:spcBef>
                <a:spcPct val="20000"/>
              </a:spcBef>
              <a:buClr>
                <a:srgbClr val="FF0000"/>
              </a:buClr>
              <a:buFont typeface="Zapf Dingbats" charset="0"/>
              <a:buChar char="l"/>
            </a:pPr>
            <a:endParaRPr lang="en-GB" sz="1800" i="0" baseline="0" dirty="0"/>
          </a:p>
        </p:txBody>
      </p:sp>
      <p:grpSp>
        <p:nvGrpSpPr>
          <p:cNvPr id="2" name="Group 13"/>
          <p:cNvGrpSpPr>
            <a:grpSpLocks/>
          </p:cNvGrpSpPr>
          <p:nvPr/>
        </p:nvGrpSpPr>
        <p:grpSpPr bwMode="auto">
          <a:xfrm>
            <a:off x="6134100" y="620713"/>
            <a:ext cx="3771900" cy="4114800"/>
            <a:chOff x="3600" y="384"/>
            <a:chExt cx="2376" cy="2592"/>
          </a:xfrm>
        </p:grpSpPr>
        <p:pic>
          <p:nvPicPr>
            <p:cNvPr id="5939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672"/>
              <a:ext cx="1932"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384"/>
              <a:ext cx="2376"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3256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76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smtClean="0">
                <a:solidFill>
                  <a:schemeClr val="accent2"/>
                </a:solidFill>
                <a:latin typeface="Helvetica" charset="0"/>
              </a:rPr>
              <a:t>Fermilab.Nov.21 2018</a:t>
            </a:r>
            <a:endParaRPr lang="en-GB" sz="1200">
              <a:solidFill>
                <a:schemeClr val="accent2"/>
              </a:solidFill>
              <a:latin typeface="Helvetica" charset="0"/>
            </a:endParaRPr>
          </a:p>
        </p:txBody>
      </p:sp>
      <p:sp>
        <p:nvSpPr>
          <p:cNvPr id="184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a:solidFill>
                  <a:schemeClr val="accent2"/>
                </a:solidFill>
                <a:latin typeface="Helvetica" charset="0"/>
              </a:rPr>
              <a:t>Slide#  : </a:t>
            </a:r>
            <a:fld id="{2C8B7238-894D-3548-A65C-F5AFBACC99B0}" type="slidenum">
              <a:rPr lang="en-GB" sz="1200">
                <a:solidFill>
                  <a:schemeClr val="accent2"/>
                </a:solidFill>
                <a:latin typeface="Helvetica" charset="0"/>
              </a:rPr>
              <a:pPr/>
              <a:t>2</a:t>
            </a:fld>
            <a:endParaRPr lang="en-GB" sz="1200">
              <a:solidFill>
                <a:schemeClr val="accent1"/>
              </a:solidFill>
              <a:latin typeface="Helvetica" charset="0"/>
            </a:endParaRPr>
          </a:p>
        </p:txBody>
      </p:sp>
      <p:sp>
        <p:nvSpPr>
          <p:cNvPr id="18435" name="Slide Number Placeholder 4"/>
          <p:cNvSpPr txBox="1">
            <a:spLocks noGrp="1"/>
          </p:cNvSpPr>
          <p:nvPr/>
        </p:nvSpPr>
        <p:spPr bwMode="auto">
          <a:xfrm>
            <a:off x="7162800" y="64008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pPr algn="r"/>
            <a:r>
              <a:rPr lang="en-GB" sz="1200">
                <a:solidFill>
                  <a:schemeClr val="accent2"/>
                </a:solidFill>
                <a:latin typeface="Helvetica" charset="0"/>
              </a:rPr>
              <a:t>Slide#  : </a:t>
            </a:r>
            <a:fld id="{EE3A8776-6F86-A942-A5D6-E95A5FE1DDB9}" type="slidenum">
              <a:rPr lang="en-GB" sz="1200">
                <a:solidFill>
                  <a:schemeClr val="accent2"/>
                </a:solidFill>
                <a:latin typeface="Helvetica" charset="0"/>
              </a:rPr>
              <a:pPr algn="r"/>
              <a:t>2</a:t>
            </a:fld>
            <a:endParaRPr lang="en-GB" sz="1200">
              <a:solidFill>
                <a:schemeClr val="accent1"/>
              </a:solidFill>
              <a:latin typeface="Helvetica" charset="0"/>
            </a:endParaRPr>
          </a:p>
        </p:txBody>
      </p:sp>
      <p:sp>
        <p:nvSpPr>
          <p:cNvPr id="18436" name="AutoShape 2"/>
          <p:cNvSpPr>
            <a:spLocks noGrp="1" noChangeArrowheads="1"/>
          </p:cNvSpPr>
          <p:nvPr>
            <p:ph type="title"/>
          </p:nvPr>
        </p:nvSpPr>
        <p:spPr/>
        <p:txBody>
          <a:bodyPr/>
          <a:lstStyle/>
          <a:p>
            <a:r>
              <a:rPr lang="en-GB" dirty="0">
                <a:latin typeface="Helvetica" charset="0"/>
              </a:rPr>
              <a:t>From optical </a:t>
            </a:r>
            <a:r>
              <a:rPr lang="en-GB" dirty="0" smtClean="0">
                <a:latin typeface="Helvetica" charset="0"/>
              </a:rPr>
              <a:t>Astronomy to-</a:t>
            </a:r>
            <a:r>
              <a:rPr lang="en-GB" dirty="0">
                <a:latin typeface="Helvetica" charset="0"/>
              </a:rPr>
              <a:t>Particle physics</a:t>
            </a:r>
          </a:p>
        </p:txBody>
      </p:sp>
      <p:sp>
        <p:nvSpPr>
          <p:cNvPr id="959491" name="Rectangle 3"/>
          <p:cNvSpPr>
            <a:spLocks noGrp="1" noChangeArrowheads="1"/>
          </p:cNvSpPr>
          <p:nvPr>
            <p:ph type="body" idx="1"/>
          </p:nvPr>
        </p:nvSpPr>
        <p:spPr>
          <a:xfrm>
            <a:off x="228600" y="685800"/>
            <a:ext cx="8828856" cy="5562600"/>
          </a:xfrm>
        </p:spPr>
        <p:txBody>
          <a:bodyPr/>
          <a:lstStyle/>
          <a:p>
            <a:pPr algn="just">
              <a:lnSpc>
                <a:spcPts val="2880"/>
              </a:lnSpc>
              <a:spcBef>
                <a:spcPct val="15000"/>
              </a:spcBef>
            </a:pPr>
            <a:r>
              <a:rPr lang="en-GB" sz="2400" dirty="0" smtClean="0">
                <a:latin typeface="Comic Sans MS" charset="0"/>
              </a:rPr>
              <a:t>Stars </a:t>
            </a:r>
            <a:r>
              <a:rPr lang="en-GB" sz="2400" dirty="0">
                <a:latin typeface="Comic Sans MS" charset="0"/>
              </a:rPr>
              <a:t>are very interesting and pretty to look at — and without them, astronomy wouldn't be astronomy and we wouldn't exist — they represent a tiny fraction of the cosmic mass budget, only about 0.5 % of the total energy and mass of the Universe. </a:t>
            </a:r>
          </a:p>
          <a:p>
            <a:pPr algn="just">
              <a:lnSpc>
                <a:spcPts val="2880"/>
              </a:lnSpc>
              <a:spcBef>
                <a:spcPct val="15000"/>
              </a:spcBef>
            </a:pPr>
            <a:r>
              <a:rPr lang="en-GB" sz="2400" dirty="0">
                <a:latin typeface="Comic Sans MS" charset="0"/>
              </a:rPr>
              <a:t>As we have known for several decades, the bulk of the constituents of the Universe are dark and only indirectly observable through induced effects</a:t>
            </a:r>
            <a:r>
              <a:rPr lang="en-GB" sz="2400" dirty="0">
                <a:latin typeface="Arial" charset="0"/>
              </a:rPr>
              <a:t>.  </a:t>
            </a:r>
          </a:p>
          <a:p>
            <a:pPr>
              <a:lnSpc>
                <a:spcPts val="2880"/>
              </a:lnSpc>
              <a:spcBef>
                <a:spcPct val="15000"/>
              </a:spcBef>
            </a:pPr>
            <a:r>
              <a:rPr lang="en-GB" sz="2400" dirty="0">
                <a:latin typeface="Comic Sans MS" charset="0"/>
              </a:rPr>
              <a:t>In order to know more, the scientific activity of optical Astronomy needs to be extended in a variety of ways. </a:t>
            </a:r>
          </a:p>
          <a:p>
            <a:pPr>
              <a:lnSpc>
                <a:spcPts val="2880"/>
              </a:lnSpc>
              <a:spcBef>
                <a:spcPct val="15000"/>
              </a:spcBef>
            </a:pPr>
            <a:r>
              <a:rPr lang="en-GB" sz="2400" dirty="0">
                <a:latin typeface="Comic Sans MS" charset="0"/>
              </a:rPr>
              <a:t>Particle physics provides attractive solutions both with </a:t>
            </a:r>
            <a:r>
              <a:rPr lang="en-GB" sz="2400" i="1" dirty="0">
                <a:solidFill>
                  <a:srgbClr val="FF0000"/>
                </a:solidFill>
                <a:latin typeface="Comic Sans MS" charset="0"/>
              </a:rPr>
              <a:t>accelerator and non accelerator experiments, </a:t>
            </a:r>
            <a:r>
              <a:rPr lang="en-GB" sz="2400" dirty="0">
                <a:latin typeface="Comic Sans MS" charset="0"/>
              </a:rPr>
              <a:t>which have recently transformed the early phases of the Universe from philosophy to an experimental science.</a:t>
            </a:r>
          </a:p>
        </p:txBody>
      </p:sp>
    </p:spTree>
    <p:extLst>
      <p:ext uri="{BB962C8B-B14F-4D97-AF65-F5344CB8AC3E}">
        <p14:creationId xmlns:p14="http://schemas.microsoft.com/office/powerpoint/2010/main" val="748670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9491">
                                            <p:txEl>
                                              <p:pRg st="0" end="0"/>
                                            </p:txEl>
                                          </p:spTgt>
                                        </p:tgtEl>
                                        <p:attrNameLst>
                                          <p:attrName>style.visibility</p:attrName>
                                        </p:attrNameLst>
                                      </p:cBhvr>
                                      <p:to>
                                        <p:strVal val="visible"/>
                                      </p:to>
                                    </p:set>
                                    <p:animEffect transition="in" filter="dissolve">
                                      <p:cBhvr>
                                        <p:cTn id="7" dur="500"/>
                                        <p:tgtEl>
                                          <p:spTgt spid="959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59491">
                                            <p:txEl>
                                              <p:pRg st="1" end="1"/>
                                            </p:txEl>
                                          </p:spTgt>
                                        </p:tgtEl>
                                        <p:attrNameLst>
                                          <p:attrName>style.visibility</p:attrName>
                                        </p:attrNameLst>
                                      </p:cBhvr>
                                      <p:to>
                                        <p:strVal val="visible"/>
                                      </p:to>
                                    </p:set>
                                    <p:animEffect transition="in" filter="dissolve">
                                      <p:cBhvr>
                                        <p:cTn id="12" dur="500"/>
                                        <p:tgtEl>
                                          <p:spTgt spid="959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59491">
                                            <p:txEl>
                                              <p:pRg st="2" end="2"/>
                                            </p:txEl>
                                          </p:spTgt>
                                        </p:tgtEl>
                                        <p:attrNameLst>
                                          <p:attrName>style.visibility</p:attrName>
                                        </p:attrNameLst>
                                      </p:cBhvr>
                                      <p:to>
                                        <p:strVal val="visible"/>
                                      </p:to>
                                    </p:set>
                                    <p:animEffect transition="in" filter="dissolve">
                                      <p:cBhvr>
                                        <p:cTn id="17" dur="500"/>
                                        <p:tgtEl>
                                          <p:spTgt spid="9594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59491">
                                            <p:txEl>
                                              <p:pRg st="3" end="3"/>
                                            </p:txEl>
                                          </p:spTgt>
                                        </p:tgtEl>
                                        <p:attrNameLst>
                                          <p:attrName>style.visibility</p:attrName>
                                        </p:attrNameLst>
                                      </p:cBhvr>
                                      <p:to>
                                        <p:strVal val="visible"/>
                                      </p:to>
                                    </p:set>
                                    <p:animEffect transition="in" filter="dissolve">
                                      <p:cBhvr>
                                        <p:cTn id="22" dur="500"/>
                                        <p:tgtEl>
                                          <p:spTgt spid="959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1" grpId="0" build="p" bldLvl="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US" sz="1200" smtClean="0">
                <a:solidFill>
                  <a:schemeClr val="accent2"/>
                </a:solidFill>
                <a:latin typeface="Helvetica" charset="0"/>
              </a:rPr>
              <a:t>Fermilab.Nov.21 2018</a:t>
            </a:r>
            <a:endParaRPr lang="en-GB" sz="1200">
              <a:solidFill>
                <a:schemeClr val="accent2"/>
              </a:solidFill>
              <a:latin typeface="Helvetica" charset="0"/>
            </a:endParaRPr>
          </a:p>
        </p:txBody>
      </p:sp>
      <p:sp>
        <p:nvSpPr>
          <p:cNvPr id="737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a:solidFill>
                  <a:schemeClr val="accent2"/>
                </a:solidFill>
                <a:latin typeface="Helvetica" charset="0"/>
              </a:rPr>
              <a:t>Slide#  : </a:t>
            </a:r>
            <a:fld id="{E108244F-1CA3-5646-B110-217B4C1A9A7D}" type="slidenum">
              <a:rPr lang="en-GB" sz="1200">
                <a:solidFill>
                  <a:schemeClr val="accent2"/>
                </a:solidFill>
                <a:latin typeface="Helvetica" charset="0"/>
              </a:rPr>
              <a:pPr/>
              <a:t>20</a:t>
            </a:fld>
            <a:endParaRPr lang="en-GB" sz="1200">
              <a:solidFill>
                <a:schemeClr val="accent1"/>
              </a:solidFill>
              <a:latin typeface="Helvetica" charset="0"/>
            </a:endParaRPr>
          </a:p>
        </p:txBody>
      </p:sp>
      <p:sp>
        <p:nvSpPr>
          <p:cNvPr id="73731" name="AutoShape 2"/>
          <p:cNvSpPr>
            <a:spLocks noGrp="1" noChangeArrowheads="1"/>
          </p:cNvSpPr>
          <p:nvPr>
            <p:ph type="title"/>
          </p:nvPr>
        </p:nvSpPr>
        <p:spPr>
          <a:xfrm>
            <a:off x="0" y="0"/>
            <a:ext cx="9906000" cy="533400"/>
          </a:xfrm>
        </p:spPr>
        <p:txBody>
          <a:bodyPr/>
          <a:lstStyle/>
          <a:p>
            <a:r>
              <a:rPr lang="en-GB" dirty="0" smtClean="0">
                <a:latin typeface="Helvetica" charset="0"/>
              </a:rPr>
              <a:t>The </a:t>
            </a:r>
            <a:r>
              <a:rPr lang="en-GB" dirty="0" err="1" smtClean="0">
                <a:latin typeface="Helvetica" charset="0"/>
              </a:rPr>
              <a:t>MiniBooNE</a:t>
            </a:r>
            <a:r>
              <a:rPr lang="en-GB" dirty="0" smtClean="0">
                <a:latin typeface="Helvetica" charset="0"/>
              </a:rPr>
              <a:t> </a:t>
            </a:r>
            <a:r>
              <a:rPr lang="en-GB" dirty="0">
                <a:latin typeface="Helvetica" charset="0"/>
              </a:rPr>
              <a:t>experiment at </a:t>
            </a:r>
            <a:r>
              <a:rPr lang="en-GB" dirty="0" err="1" smtClean="0">
                <a:latin typeface="Helvetica" charset="0"/>
              </a:rPr>
              <a:t>FermiLab</a:t>
            </a:r>
            <a:r>
              <a:rPr lang="en-GB" dirty="0" smtClean="0">
                <a:latin typeface="Helvetica" charset="0"/>
              </a:rPr>
              <a:t> </a:t>
            </a:r>
            <a:endParaRPr lang="en-GB" dirty="0">
              <a:latin typeface="Helvetica" charset="0"/>
            </a:endParaRPr>
          </a:p>
        </p:txBody>
      </p:sp>
      <p:sp>
        <p:nvSpPr>
          <p:cNvPr id="380931" name="Rectangle 3"/>
          <p:cNvSpPr>
            <a:spLocks noGrp="1" noChangeArrowheads="1"/>
          </p:cNvSpPr>
          <p:nvPr>
            <p:ph type="body" idx="1"/>
          </p:nvPr>
        </p:nvSpPr>
        <p:spPr>
          <a:xfrm>
            <a:off x="152400" y="685800"/>
            <a:ext cx="9448800" cy="914400"/>
          </a:xfrm>
        </p:spPr>
        <p:txBody>
          <a:bodyPr/>
          <a:lstStyle/>
          <a:p>
            <a:r>
              <a:rPr lang="en-US" sz="2400" dirty="0" err="1">
                <a:latin typeface="Comic Sans MS" charset="0"/>
              </a:rPr>
              <a:t>MiniBooNE</a:t>
            </a:r>
            <a:r>
              <a:rPr lang="en-US" sz="2400" dirty="0" smtClean="0">
                <a:latin typeface="Comic Sans MS" charset="0"/>
              </a:rPr>
              <a:t> has looked </a:t>
            </a:r>
            <a:r>
              <a:rPr lang="en-US" sz="2400" dirty="0">
                <a:latin typeface="Comic Sans MS" charset="0"/>
              </a:rPr>
              <a:t>for an excess of electron neutrino </a:t>
            </a:r>
            <a:r>
              <a:rPr lang="en-US" sz="2400" dirty="0" smtClean="0">
                <a:latin typeface="Comic Sans MS" charset="0"/>
              </a:rPr>
              <a:t>events for L/E ≈ 1 </a:t>
            </a:r>
            <a:r>
              <a:rPr lang="en-US" sz="2400" dirty="0">
                <a:latin typeface="Comic Sans MS" charset="0"/>
              </a:rPr>
              <a:t>in a</a:t>
            </a:r>
            <a:r>
              <a:rPr lang="en-US" sz="2400" dirty="0" smtClean="0">
                <a:latin typeface="Comic Sans MS" charset="0"/>
              </a:rPr>
              <a:t> </a:t>
            </a:r>
            <a:r>
              <a:rPr lang="en-GB" sz="2400" dirty="0" err="1" smtClean="0">
                <a:latin typeface="Symbol" charset="2"/>
                <a:cs typeface="Symbol" charset="2"/>
              </a:rPr>
              <a:t>n</a:t>
            </a:r>
            <a:r>
              <a:rPr lang="en-US" sz="2400" dirty="0" smtClean="0">
                <a:latin typeface="Comic Sans MS" charset="0"/>
              </a:rPr>
              <a:t> and an anti</a:t>
            </a:r>
            <a:r>
              <a:rPr lang="en-GB" sz="2400" dirty="0" smtClean="0"/>
              <a:t>-</a:t>
            </a:r>
            <a:r>
              <a:rPr lang="en-GB" sz="2400" dirty="0" err="1" smtClean="0">
                <a:latin typeface="Symbol" charset="2"/>
                <a:cs typeface="Symbol" charset="2"/>
              </a:rPr>
              <a:t>n</a:t>
            </a:r>
            <a:r>
              <a:rPr lang="en-US" sz="2400" dirty="0" smtClean="0">
                <a:latin typeface="Comic Sans MS" charset="0"/>
              </a:rPr>
              <a:t> beams at the FNAL 8 </a:t>
            </a:r>
            <a:r>
              <a:rPr lang="en-US" sz="2400" dirty="0" err="1" smtClean="0">
                <a:latin typeface="Comic Sans MS" charset="0"/>
              </a:rPr>
              <a:t>GeV</a:t>
            </a:r>
            <a:r>
              <a:rPr lang="en-US" sz="2400" dirty="0" smtClean="0">
                <a:latin typeface="Comic Sans MS" charset="0"/>
              </a:rPr>
              <a:t> proton  Booster and with ≈ 0.8 </a:t>
            </a:r>
            <a:r>
              <a:rPr lang="en-US" sz="2400" dirty="0" err="1" smtClean="0">
                <a:latin typeface="Comic Sans MS" charset="0"/>
              </a:rPr>
              <a:t>GeV</a:t>
            </a:r>
            <a:r>
              <a:rPr lang="en-US" sz="2400" dirty="0" smtClean="0">
                <a:latin typeface="Comic Sans MS" charset="0"/>
              </a:rPr>
              <a:t> neutrinos.</a:t>
            </a:r>
            <a:endParaRPr lang="en-GB" dirty="0">
              <a:solidFill>
                <a:srgbClr val="3333CD"/>
              </a:solidFill>
              <a:latin typeface="Arial" charset="0"/>
            </a:endParaRPr>
          </a:p>
        </p:txBody>
      </p:sp>
      <p:pic>
        <p:nvPicPr>
          <p:cNvPr id="380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73330"/>
            <a:ext cx="6553200" cy="16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152400" y="3733800"/>
            <a:ext cx="58674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The LSND anomaly not been fully confirmed.</a:t>
            </a:r>
          </a:p>
          <a:p>
            <a:pPr marL="342900" marR="0" lvl="0" indent="-342900" algn="l" defTabSz="914400" rtl="0" eaLnBrk="0" fontAlgn="base" latinLnBrk="0" hangingPunct="0">
              <a:lnSpc>
                <a:spcPct val="100000"/>
              </a:lnSpc>
              <a:spcBef>
                <a:spcPct val="20000"/>
              </a:spcBef>
              <a:spcAft>
                <a:spcPct val="0"/>
              </a:spcAft>
              <a:buClr>
                <a:srgbClr val="FF0000"/>
              </a:buClr>
              <a:buSzTx/>
              <a:buFont typeface="Zapf Dingbats" charset="2"/>
              <a:buChar char="l"/>
              <a:tabLst/>
              <a:defRPr/>
            </a:pP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But </a:t>
            </a:r>
            <a:r>
              <a:rPr kumimoji="0" lang="en-GB" sz="2400" b="0" i="1" u="none" strike="noStrike" kern="0" cap="none" spc="0" normalizeH="0" baseline="0" noProof="0" dirty="0" smtClean="0">
                <a:ln>
                  <a:noFill/>
                </a:ln>
                <a:solidFill>
                  <a:srgbClr val="FF0000"/>
                </a:solidFill>
                <a:effectLst/>
                <a:uLnTx/>
                <a:uFillTx/>
                <a:latin typeface="+mn-lt"/>
                <a:ea typeface="ＭＳ Ｐゴシック" charset="0"/>
                <a:cs typeface="ＭＳ Ｐゴシック" charset="-128"/>
              </a:rPr>
              <a:t>a new anomaly </a:t>
            </a: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is observed at E</a:t>
            </a:r>
            <a:r>
              <a:rPr kumimoji="0" lang="en-GB" sz="2400" b="0" i="0" u="none" strike="noStrike" kern="0" cap="none" spc="0" normalizeH="0" baseline="-25000" noProof="0" dirty="0" smtClean="0">
                <a:ln>
                  <a:noFill/>
                </a:ln>
                <a:solidFill>
                  <a:schemeClr val="tx1"/>
                </a:solidFill>
                <a:effectLst/>
                <a:uLnTx/>
                <a:uFillTx/>
                <a:latin typeface="Symbol" charset="2"/>
                <a:ea typeface="ＭＳ Ｐゴシック" charset="0"/>
                <a:cs typeface="Symbol" charset="2"/>
              </a:rPr>
              <a:t>n</a:t>
            </a: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 energies smaller than 400 MeV for both </a:t>
            </a:r>
            <a:r>
              <a:rPr kumimoji="0" lang="en-GB" sz="2400" b="0" i="0" u="none" strike="noStrike" kern="0" cap="none" spc="0" normalizeH="0" baseline="0" noProof="0" dirty="0" smtClean="0">
                <a:ln>
                  <a:noFill/>
                </a:ln>
                <a:solidFill>
                  <a:schemeClr val="tx1"/>
                </a:solidFill>
                <a:effectLst/>
                <a:uLnTx/>
                <a:uFillTx/>
                <a:latin typeface="Symbol" charset="2"/>
                <a:ea typeface="ＭＳ Ｐゴシック" charset="0"/>
                <a:cs typeface="Symbol" charset="2"/>
              </a:rPr>
              <a:t>n</a:t>
            </a: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 and anti-</a:t>
            </a:r>
            <a:r>
              <a:rPr kumimoji="0" lang="en-GB" sz="2400" b="0" i="0" u="none" strike="noStrike" kern="0" cap="none" spc="0" normalizeH="0" baseline="0" noProof="0" dirty="0" smtClean="0">
                <a:ln>
                  <a:noFill/>
                </a:ln>
                <a:solidFill>
                  <a:schemeClr val="tx1"/>
                </a:solidFill>
                <a:effectLst/>
                <a:uLnTx/>
                <a:uFillTx/>
                <a:latin typeface="Symbol" charset="2"/>
                <a:ea typeface="ＭＳ Ｐゴシック" charset="0"/>
                <a:cs typeface="Symbol" charset="2"/>
              </a:rPr>
              <a:t>n</a:t>
            </a:r>
            <a:r>
              <a:rPr kumimoji="0" lang="en-GB" sz="2400" b="0" i="0" u="none" strike="noStrike" kern="0" cap="none" spc="0" normalizeH="0" baseline="0" noProof="0" dirty="0" smtClean="0">
                <a:ln>
                  <a:noFill/>
                </a:ln>
                <a:solidFill>
                  <a:schemeClr val="tx1"/>
                </a:solidFill>
                <a:effectLst/>
                <a:uLnTx/>
                <a:uFillTx/>
                <a:latin typeface="+mn-lt"/>
                <a:ea typeface="ＭＳ Ｐゴシック" charset="0"/>
                <a:cs typeface="ＭＳ Ｐゴシック" charset="-128"/>
              </a:rPr>
              <a:t> events, to be clarified in a number of experiments and with the new LAr technology</a:t>
            </a:r>
            <a:endParaRPr kumimoji="0" lang="en-GB" sz="2400" b="0" i="0" u="none" strike="noStrike" kern="0" cap="none" spc="0" normalizeH="0" baseline="0" noProof="0" dirty="0">
              <a:ln>
                <a:noFill/>
              </a:ln>
              <a:solidFill>
                <a:schemeClr val="tx1"/>
              </a:solidFill>
              <a:effectLst/>
              <a:uLnTx/>
              <a:uFillTx/>
              <a:latin typeface="+mn-lt"/>
              <a:ea typeface="ＭＳ Ｐゴシック" charset="0"/>
              <a:cs typeface="ＭＳ Ｐゴシック" charset="-128"/>
            </a:endParaRPr>
          </a:p>
        </p:txBody>
      </p:sp>
      <p:pic>
        <p:nvPicPr>
          <p:cNvPr id="2" name="Picture 1"/>
          <p:cNvPicPr>
            <a:picLocks noChangeAspect="1"/>
          </p:cNvPicPr>
          <p:nvPr/>
        </p:nvPicPr>
        <p:blipFill>
          <a:blip r:embed="rId4"/>
          <a:stretch>
            <a:fillRect/>
          </a:stretch>
        </p:blipFill>
        <p:spPr>
          <a:xfrm>
            <a:off x="6400801" y="2962572"/>
            <a:ext cx="3505200" cy="3895428"/>
          </a:xfrm>
          <a:prstGeom prst="rect">
            <a:avLst/>
          </a:prstGeom>
        </p:spPr>
      </p:pic>
      <p:grpSp>
        <p:nvGrpSpPr>
          <p:cNvPr id="11" name="Group 10"/>
          <p:cNvGrpSpPr/>
          <p:nvPr/>
        </p:nvGrpSpPr>
        <p:grpSpPr>
          <a:xfrm>
            <a:off x="6400800" y="2124670"/>
            <a:ext cx="3657600" cy="3209330"/>
            <a:chOff x="6400800" y="2124670"/>
            <a:chExt cx="3657600" cy="3209330"/>
          </a:xfrm>
        </p:grpSpPr>
        <p:sp>
          <p:nvSpPr>
            <p:cNvPr id="3" name="TextBox 2"/>
            <p:cNvSpPr txBox="1"/>
            <p:nvPr/>
          </p:nvSpPr>
          <p:spPr>
            <a:xfrm>
              <a:off x="6400800" y="2124670"/>
              <a:ext cx="3657600" cy="923330"/>
            </a:xfrm>
            <a:prstGeom prst="rect">
              <a:avLst/>
            </a:prstGeom>
            <a:noFill/>
          </p:spPr>
          <p:txBody>
            <a:bodyPr wrap="square" rtlCol="0">
              <a:spAutoFit/>
            </a:bodyPr>
            <a:lstStyle/>
            <a:p>
              <a:pPr algn="ctr"/>
              <a:r>
                <a:rPr lang="en-US" sz="1800" b="1" baseline="0" dirty="0" smtClean="0">
                  <a:solidFill>
                    <a:srgbClr val="FF0000"/>
                  </a:solidFill>
                </a:rPr>
                <a:t>A very tiny, low energy excess</a:t>
              </a:r>
            </a:p>
            <a:p>
              <a:pPr algn="ctr"/>
              <a:r>
                <a:rPr lang="en-US" sz="1800" b="1" baseline="0" dirty="0" smtClean="0">
                  <a:solidFill>
                    <a:srgbClr val="FF0000"/>
                  </a:solidFill>
                </a:rPr>
                <a:t>above a large continuum of many backgrounds</a:t>
              </a:r>
              <a:endParaRPr lang="en-US" sz="1800" b="1" baseline="0" dirty="0">
                <a:solidFill>
                  <a:srgbClr val="FF0000"/>
                </a:solidFill>
              </a:endParaRPr>
            </a:p>
          </p:txBody>
        </p:sp>
        <p:cxnSp>
          <p:nvCxnSpPr>
            <p:cNvPr id="5" name="Straight Arrow Connector 4"/>
            <p:cNvCxnSpPr/>
            <p:nvPr/>
          </p:nvCxnSpPr>
          <p:spPr bwMode="auto">
            <a:xfrm flipH="1">
              <a:off x="7239000" y="2971800"/>
              <a:ext cx="609600" cy="4572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flipH="1">
              <a:off x="7086600" y="2971800"/>
              <a:ext cx="762000" cy="23622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1522292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9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Argon imaging technology.</a:t>
            </a:r>
            <a:endParaRPr lang="en-GB" dirty="0"/>
          </a:p>
        </p:txBody>
      </p:sp>
      <p:sp>
        <p:nvSpPr>
          <p:cNvPr id="3" name="Content Placeholder 2"/>
          <p:cNvSpPr>
            <a:spLocks noGrp="1"/>
          </p:cNvSpPr>
          <p:nvPr>
            <p:ph idx="1"/>
          </p:nvPr>
        </p:nvSpPr>
        <p:spPr>
          <a:xfrm>
            <a:off x="0" y="609600"/>
            <a:ext cx="9777536" cy="6248400"/>
          </a:xfrm>
        </p:spPr>
        <p:txBody>
          <a:bodyPr/>
          <a:lstStyle/>
          <a:p>
            <a:pPr>
              <a:lnSpc>
                <a:spcPts val="2780"/>
              </a:lnSpc>
              <a:spcBef>
                <a:spcPts val="300"/>
              </a:spcBef>
            </a:pPr>
            <a:r>
              <a:rPr lang="en-GB" sz="2400" dirty="0" smtClean="0"/>
              <a:t>Neutrino interactions are characterized by a very large number of potential events of different configurations and a large number of related channels which all need to be separately identified and accurately measured. </a:t>
            </a:r>
          </a:p>
          <a:p>
            <a:pPr>
              <a:lnSpc>
                <a:spcPts val="2780"/>
              </a:lnSpc>
              <a:spcBef>
                <a:spcPts val="300"/>
              </a:spcBef>
            </a:pPr>
            <a:r>
              <a:rPr lang="en-GB" sz="2400" dirty="0"/>
              <a:t>The liquid Argon Imaging </a:t>
            </a:r>
            <a:r>
              <a:rPr lang="en-GB" sz="2400" dirty="0" smtClean="0"/>
              <a:t>technology (LAr-TPC) </a:t>
            </a:r>
            <a:r>
              <a:rPr lang="en-GB" sz="2400" dirty="0"/>
              <a:t>is a new kind of detector, effectively an electronic bubble-</a:t>
            </a:r>
            <a:r>
              <a:rPr lang="en-GB" sz="2400" dirty="0" smtClean="0"/>
              <a:t>chamber originally proposed at </a:t>
            </a:r>
            <a:r>
              <a:rPr lang="en-GB" sz="2400" dirty="0"/>
              <a:t>CERN </a:t>
            </a:r>
            <a:r>
              <a:rPr lang="en-GB" sz="2400" dirty="0" smtClean="0"/>
              <a:t>[CERN</a:t>
            </a:r>
            <a:r>
              <a:rPr lang="en-GB" sz="2400" dirty="0"/>
              <a:t>-EP/77-08 (1977</a:t>
            </a:r>
            <a:r>
              <a:rPr lang="en-GB" sz="2400" dirty="0" smtClean="0"/>
              <a:t>)]</a:t>
            </a:r>
          </a:p>
          <a:p>
            <a:pPr>
              <a:lnSpc>
                <a:spcPts val="2780"/>
              </a:lnSpc>
              <a:spcBef>
                <a:spcPts val="300"/>
              </a:spcBef>
            </a:pPr>
            <a:r>
              <a:rPr lang="en-GB" sz="2400" dirty="0" smtClean="0"/>
              <a:t> Liquid </a:t>
            </a:r>
            <a:r>
              <a:rPr lang="en-GB" sz="2400" dirty="0"/>
              <a:t>Argon can be operated with very large sensitive masses, it is continuously sensitive, self-triggering, it provides three-dimensional views of ionising events, with particle identification from </a:t>
            </a:r>
            <a:r>
              <a:rPr lang="en-GB" sz="2400" dirty="0" err="1"/>
              <a:t>dE</a:t>
            </a:r>
            <a:r>
              <a:rPr lang="en-GB" sz="2400" dirty="0"/>
              <a:t>/dx, range measurements and multiple scattering.</a:t>
            </a:r>
          </a:p>
          <a:p>
            <a:pPr>
              <a:lnSpc>
                <a:spcPts val="2780"/>
              </a:lnSpc>
              <a:spcBef>
                <a:spcPts val="300"/>
              </a:spcBef>
            </a:pPr>
            <a:r>
              <a:rPr lang="en-GB" sz="2400" dirty="0" smtClean="0"/>
              <a:t>It acts </a:t>
            </a:r>
            <a:r>
              <a:rPr lang="en-GB" sz="2400" dirty="0"/>
              <a:t>also as a good homogeneous calorimeter of very fine granularity and high accuracy. </a:t>
            </a:r>
            <a:endParaRPr lang="en-GB" sz="2400" dirty="0" smtClean="0"/>
          </a:p>
          <a:p>
            <a:pPr>
              <a:lnSpc>
                <a:spcPts val="2780"/>
              </a:lnSpc>
              <a:spcBef>
                <a:spcPts val="300"/>
              </a:spcBef>
            </a:pPr>
            <a:r>
              <a:rPr lang="en-GB" sz="2400" dirty="0" smtClean="0"/>
              <a:t>Argon </a:t>
            </a:r>
            <a:r>
              <a:rPr lang="en-GB" sz="2400" dirty="0"/>
              <a:t>is inert, not flammable </a:t>
            </a:r>
            <a:r>
              <a:rPr lang="en-GB" sz="2400" dirty="0" smtClean="0"/>
              <a:t>and it is </a:t>
            </a:r>
            <a:r>
              <a:rPr lang="en-GB" sz="2400" dirty="0"/>
              <a:t>operated </a:t>
            </a:r>
            <a:r>
              <a:rPr lang="en-GB" sz="2400" dirty="0" smtClean="0"/>
              <a:t>continuously and safely even deep underground and without </a:t>
            </a:r>
            <a:r>
              <a:rPr lang="en-GB" sz="2400" dirty="0"/>
              <a:t>pressure or moving </a:t>
            </a:r>
            <a:r>
              <a:rPr lang="en-GB" sz="2400" dirty="0" smtClean="0"/>
              <a:t>parts. </a:t>
            </a:r>
            <a:endParaRPr lang="en-GB" sz="2400" dirty="0"/>
          </a:p>
          <a:p>
            <a:endParaRPr lang="en-GB" sz="2400" dirty="0" smtClean="0"/>
          </a:p>
          <a:p>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21</a:t>
            </a:fld>
            <a:endParaRPr lang="en-GB"/>
          </a:p>
        </p:txBody>
      </p:sp>
    </p:spTree>
    <p:extLst>
      <p:ext uri="{BB962C8B-B14F-4D97-AF65-F5344CB8AC3E}">
        <p14:creationId xmlns:p14="http://schemas.microsoft.com/office/powerpoint/2010/main" val="3763573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the </a:t>
            </a:r>
            <a:r>
              <a:rPr lang="en-US" dirty="0" err="1" smtClean="0"/>
              <a:t>LAr</a:t>
            </a:r>
            <a:r>
              <a:rPr lang="en-US" dirty="0" smtClean="0"/>
              <a:t> –TPC technology to a success</a:t>
            </a:r>
            <a:endParaRPr lang="en-US" dirty="0"/>
          </a:p>
        </p:txBody>
      </p:sp>
      <p:sp>
        <p:nvSpPr>
          <p:cNvPr id="3" name="Content Placeholder 2"/>
          <p:cNvSpPr>
            <a:spLocks noGrp="1"/>
          </p:cNvSpPr>
          <p:nvPr>
            <p:ph idx="1"/>
          </p:nvPr>
        </p:nvSpPr>
        <p:spPr>
          <a:xfrm>
            <a:off x="0" y="548680"/>
            <a:ext cx="9906000" cy="5562600"/>
          </a:xfrm>
        </p:spPr>
        <p:txBody>
          <a:bodyPr/>
          <a:lstStyle/>
          <a:p>
            <a:r>
              <a:rPr lang="en-US" sz="2400" dirty="0" smtClean="0"/>
              <a:t>The Italian </a:t>
            </a:r>
            <a:r>
              <a:rPr lang="en-US" sz="2400" dirty="0" err="1" smtClean="0"/>
              <a:t>Istituto</a:t>
            </a:r>
            <a:r>
              <a:rPr lang="en-US" sz="2400" dirty="0" smtClean="0"/>
              <a:t> </a:t>
            </a:r>
            <a:r>
              <a:rPr lang="en-US" sz="2400" dirty="0" err="1" smtClean="0"/>
              <a:t>Nazionale</a:t>
            </a:r>
            <a:r>
              <a:rPr lang="en-US" sz="2400" dirty="0" smtClean="0"/>
              <a:t> di </a:t>
            </a:r>
            <a:r>
              <a:rPr lang="en-US" sz="2400" dirty="0" err="1" smtClean="0"/>
              <a:t>Fisica</a:t>
            </a:r>
            <a:r>
              <a:rPr lang="en-US" sz="2400" dirty="0" smtClean="0"/>
              <a:t> </a:t>
            </a:r>
            <a:r>
              <a:rPr lang="en-US" sz="2400" dirty="0" err="1" smtClean="0"/>
              <a:t>Nucleare</a:t>
            </a:r>
            <a:r>
              <a:rPr lang="en-US" sz="2400" dirty="0" smtClean="0"/>
              <a:t> (INFN) and the ICARUS program have originally developed the technology of the LAr-TPC. </a:t>
            </a:r>
          </a:p>
          <a:p>
            <a:r>
              <a:rPr lang="en-US" sz="2400" dirty="0" smtClean="0"/>
              <a:t>Exposed in the underground Hall B of the Gran </a:t>
            </a:r>
            <a:r>
              <a:rPr lang="en-US" sz="2400" dirty="0" err="1" smtClean="0"/>
              <a:t>Sasso</a:t>
            </a:r>
            <a:r>
              <a:rPr lang="en-US" sz="2400" dirty="0" smtClean="0"/>
              <a:t> National Laboratory in </a:t>
            </a:r>
            <a:r>
              <a:rPr lang="en-US" sz="2400" dirty="0" err="1" smtClean="0"/>
              <a:t>Assergi</a:t>
            </a:r>
            <a:r>
              <a:rPr lang="en-US" sz="2400" dirty="0" smtClean="0"/>
              <a:t>, at 730 km to the neutrino beam from CERN, the ICARUS T600 neutrino experiment has successfully completed a three years physics program at CNGS.</a:t>
            </a:r>
          </a:p>
          <a:p>
            <a:r>
              <a:rPr lang="en-US" sz="2400" dirty="0" smtClean="0"/>
              <a:t>From October 2010 to December 2012, over 3000 neutrino events have been collected in a physics program on a high energy (≈25 </a:t>
            </a:r>
            <a:r>
              <a:rPr lang="en-US" sz="2400" dirty="0" err="1" smtClean="0"/>
              <a:t>GeV</a:t>
            </a:r>
            <a:r>
              <a:rPr lang="en-US" sz="2400" dirty="0" smtClean="0"/>
              <a:t>) neutrino beam, corresponding to 8.6 </a:t>
            </a:r>
            <a:r>
              <a:rPr lang="en-US" sz="2400" i="1" dirty="0" smtClean="0"/>
              <a:t>×</a:t>
            </a:r>
            <a:r>
              <a:rPr lang="en-US" sz="2400" dirty="0" smtClean="0"/>
              <a:t> 10</a:t>
            </a:r>
            <a:r>
              <a:rPr lang="en-US" sz="2400" baseline="30000" dirty="0" smtClean="0"/>
              <a:t>19 </a:t>
            </a:r>
            <a:r>
              <a:rPr lang="en-US" sz="2400" dirty="0" smtClean="0"/>
              <a:t>protons on target with an instrumental efficiency exceeding 93%. Additional data were also collected with cosmic rays and proton decay. </a:t>
            </a:r>
          </a:p>
          <a:p>
            <a:r>
              <a:rPr lang="en-US" sz="2400" dirty="0" smtClean="0"/>
              <a:t>Together with all previous test beam runs, this has allowed a very positive assessment of the detection capabilities of the </a:t>
            </a:r>
            <a:r>
              <a:rPr lang="en-US" sz="2400" dirty="0" err="1" smtClean="0"/>
              <a:t>LAr</a:t>
            </a:r>
            <a:r>
              <a:rPr lang="en-US" sz="2400" dirty="0" smtClean="0"/>
              <a:t>-TPC. </a:t>
            </a:r>
          </a:p>
          <a:p>
            <a:endParaRPr lang="en-US"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r>
              <a:rPr lang="en-GB" smtClean="0"/>
              <a:t>Slide: </a:t>
            </a:r>
            <a:fld id="{C0367892-4C36-1744-A726-262AF37AA8B7}" type="slidenum">
              <a:rPr lang="en-GB" smtClean="0"/>
              <a:pPr/>
              <a:t>22</a:t>
            </a:fld>
            <a:endParaRPr lang="en-GB" dirty="0">
              <a:solidFill>
                <a:schemeClr val="accent1"/>
              </a:solidFill>
            </a:endParaRPr>
          </a:p>
        </p:txBody>
      </p:sp>
    </p:spTree>
    <p:extLst>
      <p:ext uri="{BB962C8B-B14F-4D97-AF65-F5344CB8AC3E}">
        <p14:creationId xmlns:p14="http://schemas.microsoft.com/office/powerpoint/2010/main" val="1306169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596" y="3816000"/>
            <a:ext cx="4037004" cy="2772000"/>
          </a:xfrm>
          <a:prstGeom prst="rect">
            <a:avLst/>
          </a:prstGeom>
          <a:solidFill>
            <a:schemeClr val="bg1"/>
          </a:solidFill>
          <a:ln>
            <a:solidFill>
              <a:srgbClr val="FFFFFF"/>
            </a:solidFill>
          </a:ln>
          <a:extLst/>
        </p:spPr>
        <p:txBody>
          <a:bodyPr/>
          <a:lstStyle/>
          <a:p>
            <a:pPr marL="177800" indent="-177800" defTabSz="914400">
              <a:lnSpc>
                <a:spcPct val="70000"/>
              </a:lnSpc>
              <a:spcBef>
                <a:spcPct val="20000"/>
              </a:spcBef>
              <a:spcAft>
                <a:spcPts val="120"/>
              </a:spcAft>
              <a:buClr>
                <a:srgbClr val="B2B2B2"/>
              </a:buClr>
              <a:buSzPct val="60000"/>
              <a:buFont typeface="Wingdings" charset="0"/>
              <a:buChar char="n"/>
            </a:pPr>
            <a:r>
              <a:rPr lang="en-US" sz="2000" baseline="0" dirty="0">
                <a:solidFill>
                  <a:srgbClr val="FF0000"/>
                </a:solidFill>
                <a:latin typeface="+mn-lt"/>
              </a:rPr>
              <a:t>Two identical </a:t>
            </a:r>
            <a:r>
              <a:rPr lang="en-US" sz="2000" baseline="0" dirty="0" smtClean="0">
                <a:solidFill>
                  <a:srgbClr val="FF0000"/>
                </a:solidFill>
                <a:latin typeface="+mn-lt"/>
              </a:rPr>
              <a:t>modules (T300)</a:t>
            </a:r>
          </a:p>
          <a:p>
            <a:pPr marL="342900" lvl="1" indent="-171450" defTabSz="914400">
              <a:lnSpc>
                <a:spcPct val="70000"/>
              </a:lnSpc>
              <a:spcBef>
                <a:spcPts val="1000"/>
              </a:spcBef>
              <a:spcAft>
                <a:spcPts val="600"/>
              </a:spcAft>
              <a:buClr>
                <a:srgbClr val="CCCCFF"/>
              </a:buClr>
              <a:buSzPct val="55000"/>
              <a:buFont typeface="Wingdings" charset="0"/>
              <a:buChar char="n"/>
            </a:pPr>
            <a:r>
              <a:rPr lang="en-US" sz="2000" i="0" baseline="0" dirty="0" smtClean="0">
                <a:solidFill>
                  <a:srgbClr val="000000"/>
                </a:solidFill>
                <a:latin typeface="+mn-lt"/>
              </a:rPr>
              <a:t>3.6x3.9x19.6</a:t>
            </a:r>
            <a:r>
              <a:rPr lang="en-US" sz="2000" i="0" baseline="0" dirty="0" smtClean="0">
                <a:solidFill>
                  <a:srgbClr val="BA242D"/>
                </a:solidFill>
                <a:latin typeface="+mn-lt"/>
              </a:rPr>
              <a:t> </a:t>
            </a:r>
            <a:r>
              <a:rPr lang="en-US" sz="2000" i="0" baseline="0" dirty="0">
                <a:solidFill>
                  <a:srgbClr val="000000"/>
                </a:solidFill>
                <a:latin typeface="+mn-lt"/>
              </a:rPr>
              <a:t>=</a:t>
            </a:r>
            <a:r>
              <a:rPr lang="en-US" sz="2000" i="0" baseline="0" dirty="0" smtClean="0">
                <a:solidFill>
                  <a:srgbClr val="000000"/>
                </a:solidFill>
                <a:latin typeface="+mn-lt"/>
              </a:rPr>
              <a:t> </a:t>
            </a:r>
            <a:r>
              <a:rPr lang="en-US" sz="2000" i="0" baseline="0" dirty="0">
                <a:solidFill>
                  <a:srgbClr val="000000"/>
                </a:solidFill>
                <a:latin typeface="+mn-lt"/>
              </a:rPr>
              <a:t>275 </a:t>
            </a:r>
            <a:r>
              <a:rPr lang="en-US" sz="2000" i="0" baseline="0" dirty="0" smtClean="0">
                <a:solidFill>
                  <a:srgbClr val="000000"/>
                </a:solidFill>
                <a:latin typeface="+mn-lt"/>
              </a:rPr>
              <a:t>m3 each</a:t>
            </a:r>
            <a:endParaRPr lang="en-US" sz="2000" i="0" baseline="0" dirty="0">
              <a:solidFill>
                <a:srgbClr val="000000"/>
              </a:solidFill>
              <a:latin typeface="+mn-lt"/>
            </a:endParaRPr>
          </a:p>
          <a:p>
            <a:pPr marL="342900" lvl="1" indent="-171450" defTabSz="914400">
              <a:lnSpc>
                <a:spcPct val="60000"/>
              </a:lnSpc>
              <a:spcBef>
                <a:spcPts val="600"/>
              </a:spcBef>
              <a:spcAft>
                <a:spcPts val="0"/>
              </a:spcAft>
              <a:buClr>
                <a:srgbClr val="CCCCFF"/>
              </a:buClr>
              <a:buSzPct val="55000"/>
              <a:buFont typeface="Wingdings" charset="0"/>
              <a:buChar char="n"/>
            </a:pPr>
            <a:r>
              <a:rPr lang="en-US" sz="2000" i="0" baseline="0" dirty="0" smtClean="0">
                <a:solidFill>
                  <a:srgbClr val="000000"/>
                </a:solidFill>
                <a:latin typeface="+mn-lt"/>
              </a:rPr>
              <a:t>Liquid </a:t>
            </a:r>
            <a:r>
              <a:rPr lang="en-US" sz="2000" i="0" baseline="0" dirty="0" err="1">
                <a:solidFill>
                  <a:srgbClr val="000000"/>
                </a:solidFill>
                <a:latin typeface="+mn-lt"/>
              </a:rPr>
              <a:t>Ar</a:t>
            </a:r>
            <a:r>
              <a:rPr lang="en-US" sz="2000" i="0" baseline="0" dirty="0">
                <a:solidFill>
                  <a:srgbClr val="000000"/>
                </a:solidFill>
                <a:latin typeface="+mn-lt"/>
              </a:rPr>
              <a:t> active </a:t>
            </a:r>
            <a:r>
              <a:rPr lang="en-US" sz="2000" i="0" baseline="0" dirty="0" smtClean="0">
                <a:solidFill>
                  <a:srgbClr val="000000"/>
                </a:solidFill>
                <a:latin typeface="+mn-lt"/>
              </a:rPr>
              <a:t>mass</a:t>
            </a:r>
            <a:r>
              <a:rPr lang="en-US" sz="2000" i="0" baseline="0" dirty="0">
                <a:solidFill>
                  <a:srgbClr val="000000"/>
                </a:solidFill>
                <a:latin typeface="+mn-lt"/>
              </a:rPr>
              <a:t>:</a:t>
            </a:r>
            <a:r>
              <a:rPr lang="en-US" sz="2000" i="0" baseline="0" dirty="0">
                <a:solidFill>
                  <a:srgbClr val="BA242D"/>
                </a:solidFill>
                <a:latin typeface="+mn-lt"/>
              </a:rPr>
              <a:t> </a:t>
            </a:r>
            <a:r>
              <a:rPr lang="en-US" sz="2000" i="0" baseline="0" dirty="0" smtClean="0">
                <a:solidFill>
                  <a:srgbClr val="000000"/>
                </a:solidFill>
                <a:latin typeface="+mn-lt"/>
              </a:rPr>
              <a:t>~476 </a:t>
            </a:r>
            <a:r>
              <a:rPr lang="en-US" sz="2000" i="0" baseline="0" dirty="0">
                <a:solidFill>
                  <a:srgbClr val="000000"/>
                </a:solidFill>
                <a:latin typeface="+mn-lt"/>
              </a:rPr>
              <a:t>t</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baseline="0" dirty="0" smtClean="0">
                <a:solidFill>
                  <a:srgbClr val="000000"/>
                </a:solidFill>
                <a:latin typeface="+mn-lt"/>
              </a:rPr>
              <a:t>Drift </a:t>
            </a:r>
            <a:r>
              <a:rPr lang="en-US" sz="2000" i="0" baseline="0" dirty="0">
                <a:solidFill>
                  <a:srgbClr val="000000"/>
                </a:solidFill>
                <a:latin typeface="+mn-lt"/>
              </a:rPr>
              <a:t>length</a:t>
            </a:r>
            <a:r>
              <a:rPr lang="en-US" sz="2000" i="0" baseline="0" dirty="0">
                <a:solidFill>
                  <a:srgbClr val="BA242D"/>
                </a:solidFill>
                <a:latin typeface="+mn-lt"/>
              </a:rPr>
              <a:t> </a:t>
            </a:r>
            <a:r>
              <a:rPr lang="en-US" sz="2000" i="0" baseline="0" dirty="0">
                <a:solidFill>
                  <a:srgbClr val="000000"/>
                </a:solidFill>
                <a:latin typeface="+mn-lt"/>
              </a:rPr>
              <a:t>= 1.5 m (1 </a:t>
            </a:r>
            <a:r>
              <a:rPr lang="en-US" sz="2000" i="0" baseline="0" dirty="0" err="1">
                <a:solidFill>
                  <a:srgbClr val="000000"/>
                </a:solidFill>
                <a:latin typeface="+mn-lt"/>
              </a:rPr>
              <a:t>ms</a:t>
            </a:r>
            <a:r>
              <a:rPr lang="en-US" sz="2000" i="0" baseline="0" dirty="0">
                <a:solidFill>
                  <a:srgbClr val="000000"/>
                </a:solidFill>
                <a:latin typeface="+mn-lt"/>
              </a:rPr>
              <a:t>)</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baseline="0" dirty="0">
                <a:latin typeface="+mn-lt"/>
              </a:rPr>
              <a:t>HV = -75 </a:t>
            </a:r>
            <a:r>
              <a:rPr lang="en-US" sz="2000" i="0" baseline="0" dirty="0" smtClean="0">
                <a:latin typeface="+mn-lt"/>
              </a:rPr>
              <a:t>kV; E </a:t>
            </a:r>
            <a:r>
              <a:rPr lang="en-US" sz="2000" i="0" baseline="0" dirty="0">
                <a:latin typeface="+mn-lt"/>
              </a:rPr>
              <a:t>= 0.5 kV/cm </a:t>
            </a: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baseline="0" dirty="0" smtClean="0">
                <a:solidFill>
                  <a:srgbClr val="000000"/>
                </a:solidFill>
                <a:latin typeface="+mn-lt"/>
              </a:rPr>
              <a:t>drift velocity = </a:t>
            </a:r>
            <a:r>
              <a:rPr lang="en-US" sz="2000" i="0" baseline="0" dirty="0">
                <a:solidFill>
                  <a:srgbClr val="000000"/>
                </a:solidFill>
                <a:latin typeface="+mn-lt"/>
              </a:rPr>
              <a:t>1.55 </a:t>
            </a:r>
            <a:r>
              <a:rPr lang="en-US" sz="2000" i="0" baseline="0" dirty="0" smtClean="0">
                <a:solidFill>
                  <a:srgbClr val="000000"/>
                </a:solidFill>
                <a:latin typeface="+mn-lt"/>
              </a:rPr>
              <a:t>mm/</a:t>
            </a:r>
            <a:r>
              <a:rPr lang="en-US" sz="2000" i="0" baseline="0" dirty="0" err="1" smtClean="0">
                <a:solidFill>
                  <a:srgbClr val="000000"/>
                </a:solidFill>
                <a:latin typeface="+mn-lt"/>
              </a:rPr>
              <a:t>μs</a:t>
            </a:r>
            <a:endParaRPr lang="en-US" sz="2000" i="0" baseline="0" dirty="0" smtClean="0">
              <a:solidFill>
                <a:srgbClr val="000000"/>
              </a:solidFill>
              <a:latin typeface="+mn-lt"/>
            </a:endParaRPr>
          </a:p>
          <a:p>
            <a:pPr marL="342900" lvl="1" indent="-171450" defTabSz="914400">
              <a:lnSpc>
                <a:spcPct val="90000"/>
              </a:lnSpc>
              <a:spcBef>
                <a:spcPts val="600"/>
              </a:spcBef>
              <a:spcAft>
                <a:spcPts val="0"/>
              </a:spcAft>
              <a:buClr>
                <a:srgbClr val="CCCCFF"/>
              </a:buClr>
              <a:buSzPct val="55000"/>
              <a:buFont typeface="Wingdings" charset="0"/>
              <a:buChar char="n"/>
            </a:pPr>
            <a:r>
              <a:rPr lang="en-US" sz="2000" i="0" baseline="0" dirty="0" smtClean="0">
                <a:solidFill>
                  <a:srgbClr val="000000"/>
                </a:solidFill>
                <a:latin typeface="+mn-lt"/>
              </a:rPr>
              <a:t>Sampling time 0.4 </a:t>
            </a:r>
            <a:r>
              <a:rPr lang="en-US" sz="2000" i="0" baseline="0" dirty="0" err="1" smtClean="0">
                <a:solidFill>
                  <a:srgbClr val="000000"/>
                </a:solidFill>
                <a:latin typeface="+mn-lt"/>
              </a:rPr>
              <a:t>μs</a:t>
            </a:r>
            <a:r>
              <a:rPr lang="en-US" sz="2000" i="0" baseline="0" dirty="0" smtClean="0">
                <a:solidFill>
                  <a:srgbClr val="000000"/>
                </a:solidFill>
                <a:latin typeface="+mn-lt"/>
              </a:rPr>
              <a:t> (sub-mm resolution in drift direction)</a:t>
            </a:r>
            <a:endParaRPr lang="en-US" sz="2000" i="0" baseline="0" dirty="0">
              <a:solidFill>
                <a:srgbClr val="000000"/>
              </a:solidFill>
              <a:latin typeface="+mn-lt"/>
            </a:endParaRPr>
          </a:p>
        </p:txBody>
      </p:sp>
      <p:sp>
        <p:nvSpPr>
          <p:cNvPr id="11" name="Rectangle 8"/>
          <p:cNvSpPr>
            <a:spLocks noChangeArrowheads="1"/>
          </p:cNvSpPr>
          <p:nvPr/>
        </p:nvSpPr>
        <p:spPr bwMode="auto">
          <a:xfrm>
            <a:off x="3963600" y="3816000"/>
            <a:ext cx="6019800" cy="2772000"/>
          </a:xfrm>
          <a:prstGeom prst="rect">
            <a:avLst/>
          </a:prstGeom>
          <a:solidFill>
            <a:schemeClr val="bg1"/>
          </a:solidFill>
          <a:ln>
            <a:noFill/>
          </a:ln>
          <a:extLst/>
        </p:spPr>
        <p:txBody>
          <a:bodyPr/>
          <a:lstStyle/>
          <a:p>
            <a:pPr marL="177800" indent="-177800" defTabSz="914400">
              <a:lnSpc>
                <a:spcPct val="90000"/>
              </a:lnSpc>
              <a:spcBef>
                <a:spcPct val="20000"/>
              </a:spcBef>
              <a:spcAft>
                <a:spcPts val="120"/>
              </a:spcAft>
              <a:buClr>
                <a:srgbClr val="B2B2B2"/>
              </a:buClr>
              <a:buSzPct val="60000"/>
              <a:buFont typeface="Wingdings" charset="0"/>
              <a:buChar char="n"/>
            </a:pPr>
            <a:r>
              <a:rPr lang="en-US" sz="2000" baseline="0" dirty="0">
                <a:solidFill>
                  <a:srgbClr val="FF0000"/>
                </a:solidFill>
                <a:latin typeface="+mn-lt"/>
              </a:rPr>
              <a:t>4 wire </a:t>
            </a:r>
            <a:r>
              <a:rPr lang="en-US" sz="2000" baseline="0" dirty="0" smtClean="0">
                <a:solidFill>
                  <a:srgbClr val="FF0000"/>
                </a:solidFill>
                <a:latin typeface="+mn-lt"/>
              </a:rPr>
              <a:t>chambers </a:t>
            </a: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baseline="0" dirty="0">
                <a:solidFill>
                  <a:srgbClr val="000000"/>
                </a:solidFill>
                <a:latin typeface="+mn-lt"/>
              </a:rPr>
              <a:t>2 chambers per module </a:t>
            </a: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baseline="0" dirty="0" smtClean="0">
                <a:solidFill>
                  <a:srgbClr val="000000"/>
                </a:solidFill>
                <a:latin typeface="+mn-lt"/>
              </a:rPr>
              <a:t>3 “non-</a:t>
            </a:r>
            <a:r>
              <a:rPr lang="en-US" sz="2000" i="0" baseline="0" dirty="0" err="1" smtClean="0">
                <a:solidFill>
                  <a:srgbClr val="000000"/>
                </a:solidFill>
                <a:latin typeface="+mn-lt"/>
              </a:rPr>
              <a:t>distructive</a:t>
            </a:r>
            <a:r>
              <a:rPr lang="en-US" sz="2000" i="0" baseline="0" dirty="0" smtClean="0">
                <a:solidFill>
                  <a:srgbClr val="000000"/>
                </a:solidFill>
                <a:latin typeface="+mn-lt"/>
              </a:rPr>
              <a:t>” readout </a:t>
            </a:r>
            <a:r>
              <a:rPr lang="en-US" sz="2000" i="0" baseline="0" dirty="0">
                <a:solidFill>
                  <a:srgbClr val="000000"/>
                </a:solidFill>
                <a:latin typeface="+mn-lt"/>
              </a:rPr>
              <a:t>wire planes per </a:t>
            </a:r>
            <a:r>
              <a:rPr lang="en-US" sz="2000" i="0" baseline="0" dirty="0" smtClean="0">
                <a:solidFill>
                  <a:srgbClr val="000000"/>
                </a:solidFill>
                <a:latin typeface="+mn-lt"/>
              </a:rPr>
              <a:t>chamber wires </a:t>
            </a:r>
            <a:r>
              <a:rPr lang="en-US" sz="2000" i="0" baseline="0" dirty="0">
                <a:solidFill>
                  <a:srgbClr val="000000"/>
                </a:solidFill>
                <a:latin typeface="+mn-lt"/>
              </a:rPr>
              <a:t>at 0</a:t>
            </a:r>
            <a:r>
              <a:rPr lang="en-US" sz="2000" i="0" baseline="0" dirty="0" smtClean="0">
                <a:solidFill>
                  <a:srgbClr val="000000"/>
                </a:solidFill>
                <a:latin typeface="+mn-lt"/>
              </a:rPr>
              <a:t>, ±</a:t>
            </a:r>
            <a:r>
              <a:rPr lang="en-US" sz="2000" i="0" baseline="0" dirty="0">
                <a:solidFill>
                  <a:srgbClr val="000000"/>
                </a:solidFill>
                <a:latin typeface="+mn-lt"/>
              </a:rPr>
              <a:t>60</a:t>
            </a:r>
            <a:r>
              <a:rPr lang="en-US" sz="2000" i="0" baseline="0" dirty="0" smtClean="0">
                <a:solidFill>
                  <a:srgbClr val="000000"/>
                </a:solidFill>
                <a:latin typeface="+mn-lt"/>
              </a:rPr>
              <a:t>° (ind1, ind2, </a:t>
            </a:r>
            <a:r>
              <a:rPr lang="en-US" sz="2000" i="0" baseline="0" dirty="0" err="1" smtClean="0">
                <a:solidFill>
                  <a:srgbClr val="000000"/>
                </a:solidFill>
                <a:latin typeface="+mn-lt"/>
              </a:rPr>
              <a:t>coll</a:t>
            </a:r>
            <a:r>
              <a:rPr lang="en-US" sz="2000" i="0" baseline="0" dirty="0" smtClean="0">
                <a:solidFill>
                  <a:srgbClr val="000000"/>
                </a:solidFill>
                <a:latin typeface="+mn-lt"/>
              </a:rPr>
              <a:t> view)</a:t>
            </a:r>
          </a:p>
          <a:p>
            <a:pPr marL="352425" lvl="1" indent="-180975">
              <a:lnSpc>
                <a:spcPct val="90000"/>
              </a:lnSpc>
              <a:spcBef>
                <a:spcPct val="20000"/>
              </a:spcBef>
              <a:spcAft>
                <a:spcPts val="120"/>
              </a:spcAft>
              <a:buClr>
                <a:srgbClr val="CCCCFF"/>
              </a:buClr>
              <a:buSzPct val="55000"/>
              <a:buFont typeface="Wingdings" charset="0"/>
              <a:buChar char="n"/>
            </a:pPr>
            <a:r>
              <a:rPr lang="en-US" sz="2000" i="0" baseline="0" dirty="0" smtClean="0">
                <a:solidFill>
                  <a:srgbClr val="000000"/>
                </a:solidFill>
                <a:latin typeface="+mn-lt"/>
              </a:rPr>
              <a:t>~ </a:t>
            </a:r>
            <a:r>
              <a:rPr lang="en-US" sz="2000" i="0" baseline="0" dirty="0">
                <a:solidFill>
                  <a:srgbClr val="000000"/>
                </a:solidFill>
                <a:latin typeface="+mn-lt"/>
              </a:rPr>
              <a:t>54000 wires, 3 mm pitch and plane spacing</a:t>
            </a:r>
            <a:endParaRPr lang="en-US" sz="2000" i="0" baseline="0" dirty="0">
              <a:solidFill>
                <a:srgbClr val="130C99"/>
              </a:solidFill>
              <a:latin typeface="+mn-lt"/>
            </a:endParaRPr>
          </a:p>
          <a:p>
            <a:pPr marL="352425" lvl="1" indent="-180975" defTabSz="914400">
              <a:lnSpc>
                <a:spcPct val="90000"/>
              </a:lnSpc>
              <a:spcBef>
                <a:spcPct val="20000"/>
              </a:spcBef>
              <a:spcAft>
                <a:spcPts val="120"/>
              </a:spcAft>
              <a:buClr>
                <a:srgbClr val="CCCCFF"/>
              </a:buClr>
              <a:buSzPct val="55000"/>
              <a:buFont typeface="Wingdings" charset="0"/>
              <a:buChar char="n"/>
            </a:pPr>
            <a:r>
              <a:rPr lang="en-US" sz="2000" i="0" baseline="0" dirty="0" smtClean="0">
                <a:solidFill>
                  <a:srgbClr val="0000FF"/>
                </a:solidFill>
                <a:latin typeface="+mn-lt"/>
              </a:rPr>
              <a:t>Charge measurement on collection plane</a:t>
            </a:r>
            <a:endParaRPr lang="en-US" sz="2000" i="0" baseline="0" dirty="0">
              <a:solidFill>
                <a:srgbClr val="0000FF"/>
              </a:solidFill>
              <a:latin typeface="+mn-lt"/>
            </a:endParaRPr>
          </a:p>
          <a:p>
            <a:pPr marL="177800" indent="-177800" defTabSz="914400">
              <a:lnSpc>
                <a:spcPct val="90000"/>
              </a:lnSpc>
              <a:spcBef>
                <a:spcPct val="20000"/>
              </a:spcBef>
              <a:spcAft>
                <a:spcPts val="120"/>
              </a:spcAft>
              <a:buClr>
                <a:srgbClr val="B2B2B2"/>
              </a:buClr>
              <a:buSzPct val="60000"/>
              <a:buFont typeface="Wingdings" charset="0"/>
              <a:buChar char="n"/>
            </a:pPr>
            <a:r>
              <a:rPr lang="en-US" sz="2000" baseline="0" dirty="0" smtClean="0">
                <a:solidFill>
                  <a:srgbClr val="FA012E"/>
                </a:solidFill>
                <a:latin typeface="+mn-lt"/>
              </a:rPr>
              <a:t>20+54 8</a:t>
            </a:r>
            <a:r>
              <a:rPr lang="ja-JP" altLang="en-US" sz="2000" baseline="0" dirty="0" smtClean="0">
                <a:solidFill>
                  <a:srgbClr val="FA012E"/>
                </a:solidFill>
                <a:latin typeface="+mn-lt"/>
              </a:rPr>
              <a:t>”</a:t>
            </a:r>
            <a:r>
              <a:rPr lang="en-US" altLang="ja-JP" sz="2000" baseline="0" dirty="0" smtClean="0">
                <a:solidFill>
                  <a:srgbClr val="FA012E"/>
                </a:solidFill>
                <a:latin typeface="+mn-lt"/>
              </a:rPr>
              <a:t> </a:t>
            </a:r>
            <a:r>
              <a:rPr lang="en-US" sz="2000" baseline="0" dirty="0" smtClean="0">
                <a:solidFill>
                  <a:srgbClr val="FA012E"/>
                </a:solidFill>
                <a:latin typeface="+mn-lt"/>
              </a:rPr>
              <a:t>PMTs</a:t>
            </a:r>
            <a:r>
              <a:rPr lang="en-US" altLang="ja-JP" sz="2000" baseline="0" dirty="0" smtClean="0">
                <a:solidFill>
                  <a:srgbClr val="FA012E"/>
                </a:solidFill>
                <a:latin typeface="+mn-lt"/>
              </a:rPr>
              <a:t> </a:t>
            </a:r>
            <a:r>
              <a:rPr lang="en-US" altLang="ja-JP" sz="2000" baseline="0" dirty="0">
                <a:solidFill>
                  <a:srgbClr val="FA012E"/>
                </a:solidFill>
                <a:latin typeface="+mn-lt"/>
              </a:rPr>
              <a:t>for scintillation light </a:t>
            </a:r>
            <a:r>
              <a:rPr lang="en-US" altLang="ja-JP" sz="2000" baseline="0" dirty="0" smtClean="0">
                <a:solidFill>
                  <a:srgbClr val="FA012E"/>
                </a:solidFill>
                <a:latin typeface="+mn-lt"/>
              </a:rPr>
              <a:t>detection</a:t>
            </a:r>
            <a:endParaRPr lang="en-US" altLang="ja-JP" sz="2000" baseline="0" dirty="0">
              <a:solidFill>
                <a:srgbClr val="000000"/>
              </a:solidFill>
              <a:latin typeface="+mn-lt"/>
            </a:endParaRPr>
          </a:p>
          <a:p>
            <a:pPr marL="352425" lvl="1" indent="-123825" defTabSz="914400">
              <a:lnSpc>
                <a:spcPct val="90000"/>
              </a:lnSpc>
              <a:spcBef>
                <a:spcPct val="20000"/>
              </a:spcBef>
              <a:spcAft>
                <a:spcPts val="120"/>
              </a:spcAft>
              <a:buClr>
                <a:srgbClr val="CCCCFF"/>
              </a:buClr>
              <a:buSzPct val="55000"/>
              <a:buFont typeface="Wingdings" charset="0"/>
              <a:buChar char="n"/>
            </a:pPr>
            <a:r>
              <a:rPr lang="en-US" sz="2000" i="0" baseline="0" dirty="0">
                <a:solidFill>
                  <a:srgbClr val="000000"/>
                </a:solidFill>
                <a:latin typeface="+mn-lt"/>
              </a:rPr>
              <a:t>VUV sensitive (128nm) </a:t>
            </a:r>
            <a:r>
              <a:rPr lang="en-US" sz="2000" i="0" baseline="0" dirty="0" smtClean="0">
                <a:solidFill>
                  <a:srgbClr val="000000"/>
                </a:solidFill>
                <a:latin typeface="+mn-lt"/>
              </a:rPr>
              <a:t>with TPB wave </a:t>
            </a:r>
            <a:r>
              <a:rPr lang="en-US" sz="2000" i="0" baseline="0" dirty="0">
                <a:solidFill>
                  <a:srgbClr val="000000"/>
                </a:solidFill>
                <a:latin typeface="+mn-lt"/>
              </a:rPr>
              <a:t>shifter</a:t>
            </a:r>
            <a:r>
              <a:rPr lang="en-US" sz="2000" baseline="0" dirty="0">
                <a:solidFill>
                  <a:srgbClr val="000000"/>
                </a:solidFill>
                <a:latin typeface="+mn-lt"/>
              </a:rPr>
              <a:t> </a:t>
            </a:r>
          </a:p>
        </p:txBody>
      </p:sp>
      <p:grpSp>
        <p:nvGrpSpPr>
          <p:cNvPr id="12" name="Group 11"/>
          <p:cNvGrpSpPr/>
          <p:nvPr/>
        </p:nvGrpSpPr>
        <p:grpSpPr>
          <a:xfrm>
            <a:off x="29233" y="547310"/>
            <a:ext cx="5643847" cy="3189288"/>
            <a:chOff x="4485216" y="581025"/>
            <a:chExt cx="5209705" cy="3189288"/>
          </a:xfrm>
        </p:grpSpPr>
        <p:pic>
          <p:nvPicPr>
            <p:cNvPr id="13" name="Picture 4"/>
            <p:cNvPicPr>
              <a:picLocks noChangeAspect="1" noChangeArrowheads="1"/>
            </p:cNvPicPr>
            <p:nvPr/>
          </p:nvPicPr>
          <p:blipFill>
            <a:blip r:embed="rId2"/>
            <a:srcRect/>
            <a:stretch>
              <a:fillRect/>
            </a:stretch>
          </p:blipFill>
          <p:spPr bwMode="auto">
            <a:xfrm>
              <a:off x="4615920" y="581025"/>
              <a:ext cx="5079001" cy="3189288"/>
            </a:xfrm>
            <a:prstGeom prst="rect">
              <a:avLst/>
            </a:prstGeom>
            <a:noFill/>
            <a:ln w="19050">
              <a:solidFill>
                <a:schemeClr val="tx2">
                  <a:lumMod val="75000"/>
                </a:schemeClr>
              </a:solidFill>
              <a:miter lim="800000"/>
              <a:headEnd/>
              <a:tailEnd/>
            </a:ln>
          </p:spPr>
        </p:pic>
        <p:grpSp>
          <p:nvGrpSpPr>
            <p:cNvPr id="14" name="Grupa 10"/>
            <p:cNvGrpSpPr>
              <a:grpSpLocks/>
            </p:cNvGrpSpPr>
            <p:nvPr/>
          </p:nvGrpSpPr>
          <p:grpSpPr bwMode="auto">
            <a:xfrm>
              <a:off x="4485216" y="746125"/>
              <a:ext cx="3972983" cy="2232025"/>
              <a:chOff x="35496" y="692697"/>
              <a:chExt cx="3341372" cy="2232247"/>
            </a:xfrm>
          </p:grpSpPr>
          <p:sp>
            <p:nvSpPr>
              <p:cNvPr id="15" name="Prostokąt 11"/>
              <p:cNvSpPr/>
              <p:nvPr/>
            </p:nvSpPr>
            <p:spPr>
              <a:xfrm>
                <a:off x="1403792" y="1916782"/>
                <a:ext cx="949235" cy="1008162"/>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Prostokąt 12"/>
              <p:cNvSpPr/>
              <p:nvPr/>
            </p:nvSpPr>
            <p:spPr>
              <a:xfrm>
                <a:off x="2397473" y="1916782"/>
                <a:ext cx="950823" cy="1008162"/>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Prostokąt 13"/>
              <p:cNvSpPr/>
              <p:nvPr/>
            </p:nvSpPr>
            <p:spPr>
              <a:xfrm>
                <a:off x="1403792" y="1340461"/>
                <a:ext cx="1944504" cy="504875"/>
              </a:xfrm>
              <a:prstGeom prst="rect">
                <a:avLst/>
              </a:prstGeom>
              <a:solidFill>
                <a:schemeClr val="bg1">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8" name="Prostokąt 14"/>
              <p:cNvSpPr/>
              <p:nvPr/>
            </p:nvSpPr>
            <p:spPr>
              <a:xfrm>
                <a:off x="1764121" y="837174"/>
                <a:ext cx="1107970" cy="431843"/>
              </a:xfrm>
              <a:prstGeom prst="rect">
                <a:avLst/>
              </a:prstGeom>
              <a:solidFill>
                <a:schemeClr val="bg1">
                  <a:alpha val="2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9" name="pole tekstowe 15"/>
              <p:cNvSpPr txBox="1">
                <a:spLocks noChangeArrowheads="1"/>
              </p:cNvSpPr>
              <p:nvPr/>
            </p:nvSpPr>
            <p:spPr bwMode="auto">
              <a:xfrm>
                <a:off x="1813014" y="764704"/>
                <a:ext cx="1031251" cy="338588"/>
              </a:xfrm>
              <a:prstGeom prst="rect">
                <a:avLst/>
              </a:prstGeom>
              <a:noFill/>
              <a:ln w="9525">
                <a:noFill/>
                <a:miter lim="800000"/>
                <a:headEnd/>
                <a:tailEnd/>
              </a:ln>
            </p:spPr>
            <p:txBody>
              <a:bodyPr wrap="square">
                <a:spAutoFit/>
              </a:bodyPr>
              <a:lstStyle/>
              <a:p>
                <a:r>
                  <a:rPr lang="pl-PL" sz="1600" b="1" dirty="0">
                    <a:solidFill>
                      <a:srgbClr val="C00000"/>
                    </a:solidFill>
                  </a:rPr>
                  <a:t>LN</a:t>
                </a:r>
                <a:r>
                  <a:rPr lang="pl-PL" sz="1600" b="1" baseline="-25000" dirty="0">
                    <a:solidFill>
                      <a:srgbClr val="C00000"/>
                    </a:solidFill>
                  </a:rPr>
                  <a:t>2</a:t>
                </a:r>
                <a:r>
                  <a:rPr lang="pl-PL" sz="1600" b="1" dirty="0">
                    <a:solidFill>
                      <a:srgbClr val="C00000"/>
                    </a:solidFill>
                  </a:rPr>
                  <a:t> vessels</a:t>
                </a:r>
              </a:p>
            </p:txBody>
          </p:sp>
          <p:sp>
            <p:nvSpPr>
              <p:cNvPr id="20" name="pole tekstowe 16"/>
              <p:cNvSpPr txBox="1">
                <a:spLocks noChangeArrowheads="1"/>
              </p:cNvSpPr>
              <p:nvPr/>
            </p:nvSpPr>
            <p:spPr bwMode="auto">
              <a:xfrm>
                <a:off x="1547664" y="1268760"/>
                <a:ext cx="1829204" cy="338554"/>
              </a:xfrm>
              <a:prstGeom prst="rect">
                <a:avLst/>
              </a:prstGeom>
              <a:noFill/>
              <a:ln w="9525">
                <a:noFill/>
                <a:miter lim="800000"/>
                <a:headEnd/>
                <a:tailEnd/>
              </a:ln>
            </p:spPr>
            <p:txBody>
              <a:bodyPr wrap="square">
                <a:spAutoFit/>
              </a:bodyPr>
              <a:lstStyle/>
              <a:p>
                <a:r>
                  <a:rPr lang="pl-PL" sz="1600" b="1"/>
                  <a:t>readout electronics</a:t>
                </a:r>
              </a:p>
            </p:txBody>
          </p:sp>
          <p:sp>
            <p:nvSpPr>
              <p:cNvPr id="21" name="pole tekstowe 17"/>
              <p:cNvSpPr txBox="1">
                <a:spLocks noChangeArrowheads="1"/>
              </p:cNvSpPr>
              <p:nvPr/>
            </p:nvSpPr>
            <p:spPr bwMode="auto">
              <a:xfrm>
                <a:off x="1403648" y="1866310"/>
                <a:ext cx="612747" cy="338554"/>
              </a:xfrm>
              <a:prstGeom prst="rect">
                <a:avLst/>
              </a:prstGeom>
              <a:noFill/>
              <a:ln w="9525">
                <a:noFill/>
                <a:miter lim="800000"/>
                <a:headEnd/>
                <a:tailEnd/>
              </a:ln>
            </p:spPr>
            <p:txBody>
              <a:bodyPr wrap="square">
                <a:spAutoFit/>
              </a:bodyPr>
              <a:lstStyle/>
              <a:p>
                <a:r>
                  <a:rPr lang="pl-PL" sz="1600" b="1">
                    <a:solidFill>
                      <a:schemeClr val="bg1"/>
                    </a:solidFill>
                  </a:rPr>
                  <a:t>T300</a:t>
                </a:r>
              </a:p>
            </p:txBody>
          </p:sp>
          <p:sp>
            <p:nvSpPr>
              <p:cNvPr id="22" name="pole tekstowe 18"/>
              <p:cNvSpPr txBox="1">
                <a:spLocks noChangeArrowheads="1"/>
              </p:cNvSpPr>
              <p:nvPr/>
            </p:nvSpPr>
            <p:spPr bwMode="auto">
              <a:xfrm>
                <a:off x="2375077" y="1866310"/>
                <a:ext cx="612747" cy="338554"/>
              </a:xfrm>
              <a:prstGeom prst="rect">
                <a:avLst/>
              </a:prstGeom>
              <a:noFill/>
              <a:ln w="9525">
                <a:noFill/>
                <a:miter lim="800000"/>
                <a:headEnd/>
                <a:tailEnd/>
              </a:ln>
            </p:spPr>
            <p:txBody>
              <a:bodyPr wrap="square">
                <a:spAutoFit/>
              </a:bodyPr>
              <a:lstStyle/>
              <a:p>
                <a:r>
                  <a:rPr lang="pl-PL" sz="1600" b="1">
                    <a:solidFill>
                      <a:schemeClr val="bg1"/>
                    </a:solidFill>
                  </a:rPr>
                  <a:t>T300</a:t>
                </a:r>
              </a:p>
            </p:txBody>
          </p:sp>
          <p:sp>
            <p:nvSpPr>
              <p:cNvPr id="23" name="Dowolny kształt 19"/>
              <p:cNvSpPr/>
              <p:nvPr/>
            </p:nvSpPr>
            <p:spPr>
              <a:xfrm>
                <a:off x="611705" y="692697"/>
                <a:ext cx="1000030" cy="411204"/>
              </a:xfrm>
              <a:custGeom>
                <a:avLst/>
                <a:gdLst>
                  <a:gd name="connsiteX0" fmla="*/ 0 w 1219200"/>
                  <a:gd name="connsiteY0" fmla="*/ 732287 h 732287"/>
                  <a:gd name="connsiteX1" fmla="*/ 977900 w 1219200"/>
                  <a:gd name="connsiteY1" fmla="*/ 21087 h 732287"/>
                  <a:gd name="connsiteX2" fmla="*/ 1219200 w 1219200"/>
                  <a:gd name="connsiteY2" fmla="*/ 173487 h 732287"/>
                  <a:gd name="connsiteX3" fmla="*/ 1219200 w 1219200"/>
                  <a:gd name="connsiteY3" fmla="*/ 173487 h 732287"/>
                </a:gdLst>
                <a:ahLst/>
                <a:cxnLst>
                  <a:cxn ang="0">
                    <a:pos x="connsiteX0" y="connsiteY0"/>
                  </a:cxn>
                  <a:cxn ang="0">
                    <a:pos x="connsiteX1" y="connsiteY1"/>
                  </a:cxn>
                  <a:cxn ang="0">
                    <a:pos x="connsiteX2" y="connsiteY2"/>
                  </a:cxn>
                  <a:cxn ang="0">
                    <a:pos x="connsiteX3" y="connsiteY3"/>
                  </a:cxn>
                </a:cxnLst>
                <a:rect l="l" t="t" r="r" b="b"/>
                <a:pathLst>
                  <a:path w="1219200" h="732287">
                    <a:moveTo>
                      <a:pt x="0" y="732287"/>
                    </a:moveTo>
                    <a:cubicBezTo>
                      <a:pt x="387350" y="423253"/>
                      <a:pt x="774700" y="114220"/>
                      <a:pt x="977900" y="21087"/>
                    </a:cubicBezTo>
                    <a:cubicBezTo>
                      <a:pt x="1181100" y="-72046"/>
                      <a:pt x="1219200" y="173487"/>
                      <a:pt x="1219200" y="173487"/>
                    </a:cubicBezTo>
                    <a:lnTo>
                      <a:pt x="1219200" y="173487"/>
                    </a:lnTo>
                  </a:path>
                </a:pathLst>
              </a:cu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l-PL"/>
              </a:p>
            </p:txBody>
          </p:sp>
          <p:sp>
            <p:nvSpPr>
              <p:cNvPr id="24" name="Prostokąt 20"/>
              <p:cNvSpPr/>
              <p:nvPr/>
            </p:nvSpPr>
            <p:spPr>
              <a:xfrm>
                <a:off x="179945" y="1115014"/>
                <a:ext cx="1107970" cy="504875"/>
              </a:xfrm>
              <a:prstGeom prst="rect">
                <a:avLst/>
              </a:prstGeom>
              <a:solidFill>
                <a:schemeClr val="bg1">
                  <a:alpha val="40000"/>
                </a:schemeClr>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solidFill>
                    <a:schemeClr val="accent5">
                      <a:lumMod val="60000"/>
                      <a:lumOff val="40000"/>
                    </a:schemeClr>
                  </a:solidFill>
                </a:endParaRPr>
              </a:p>
            </p:txBody>
          </p:sp>
          <p:sp>
            <p:nvSpPr>
              <p:cNvPr id="25" name="pole tekstowe 21"/>
              <p:cNvSpPr txBox="1">
                <a:spLocks noChangeArrowheads="1"/>
              </p:cNvSpPr>
              <p:nvPr/>
            </p:nvSpPr>
            <p:spPr bwMode="auto">
              <a:xfrm>
                <a:off x="35496" y="1043444"/>
                <a:ext cx="1349232" cy="584775"/>
              </a:xfrm>
              <a:prstGeom prst="rect">
                <a:avLst/>
              </a:prstGeom>
              <a:noFill/>
              <a:ln w="9525">
                <a:noFill/>
                <a:miter lim="800000"/>
                <a:headEnd/>
                <a:tailEnd/>
              </a:ln>
            </p:spPr>
            <p:txBody>
              <a:bodyPr wrap="square">
                <a:spAutoFit/>
              </a:bodyPr>
              <a:lstStyle/>
              <a:p>
                <a:pPr algn="ctr"/>
                <a:r>
                  <a:rPr lang="pl-PL" sz="1600" b="1">
                    <a:solidFill>
                      <a:srgbClr val="0000FF"/>
                    </a:solidFill>
                  </a:rPr>
                  <a:t>cryogenics</a:t>
                </a:r>
              </a:p>
              <a:p>
                <a:pPr algn="ctr"/>
                <a:r>
                  <a:rPr lang="pl-PL" sz="1600" b="1">
                    <a:solidFill>
                      <a:srgbClr val="0000FF"/>
                    </a:solidFill>
                  </a:rPr>
                  <a:t>(behind)</a:t>
                </a:r>
              </a:p>
            </p:txBody>
          </p:sp>
        </p:grpSp>
      </p:grpSp>
      <p:grpSp>
        <p:nvGrpSpPr>
          <p:cNvPr id="26" name="Grupa 37"/>
          <p:cNvGrpSpPr>
            <a:grpSpLocks/>
          </p:cNvGrpSpPr>
          <p:nvPr/>
        </p:nvGrpSpPr>
        <p:grpSpPr bwMode="auto">
          <a:xfrm>
            <a:off x="6005301" y="519856"/>
            <a:ext cx="3662869" cy="3225800"/>
            <a:chOff x="4873138" y="693093"/>
            <a:chExt cx="3587294" cy="3707184"/>
          </a:xfrm>
        </p:grpSpPr>
        <p:pic>
          <p:nvPicPr>
            <p:cNvPr id="27" name="Obraz 23"/>
            <p:cNvPicPr>
              <a:picLocks noChangeAspect="1"/>
            </p:cNvPicPr>
            <p:nvPr/>
          </p:nvPicPr>
          <p:blipFill>
            <a:blip r:embed="rId3"/>
            <a:stretch>
              <a:fillRect/>
            </a:stretch>
          </p:blipFill>
          <p:spPr>
            <a:xfrm>
              <a:off x="4873138" y="693093"/>
              <a:ext cx="3587294" cy="3707184"/>
            </a:xfrm>
            <a:prstGeom prst="rect">
              <a:avLst/>
            </a:prstGeom>
            <a:ln w="28575">
              <a:solidFill>
                <a:schemeClr val="tx2">
                  <a:lumMod val="50000"/>
                </a:schemeClr>
              </a:solidFill>
            </a:ln>
          </p:spPr>
        </p:pic>
        <p:sp>
          <p:nvSpPr>
            <p:cNvPr id="28" name="pole tekstowe 24"/>
            <p:cNvSpPr txBox="1"/>
            <p:nvPr/>
          </p:nvSpPr>
          <p:spPr>
            <a:xfrm>
              <a:off x="5211574" y="727756"/>
              <a:ext cx="770082" cy="353706"/>
            </a:xfrm>
            <a:prstGeom prst="rect">
              <a:avLst/>
            </a:prstGeom>
            <a:solidFill>
              <a:schemeClr val="accent1">
                <a:lumMod val="60000"/>
                <a:lumOff val="40000"/>
                <a:alpha val="70000"/>
              </a:schemeClr>
            </a:solidFill>
            <a:ln>
              <a:solidFill>
                <a:schemeClr val="bg1"/>
              </a:solidFill>
            </a:ln>
            <a:effectLst/>
          </p:spPr>
          <p:txBody>
            <a:bodyPr wrap="none">
              <a:spAutoFit/>
            </a:bodyPr>
            <a:lstStyle/>
            <a:p>
              <a:pPr algn="ctr" fontAlgn="auto">
                <a:spcBef>
                  <a:spcPts val="0"/>
                </a:spcBef>
                <a:spcAft>
                  <a:spcPts val="0"/>
                </a:spcAft>
                <a:defRPr/>
              </a:pPr>
              <a:r>
                <a:rPr lang="pl-PL" sz="1400" b="1" dirty="0" err="1">
                  <a:latin typeface="+mn-lt"/>
                  <a:ea typeface="+mn-ea"/>
                </a:rPr>
                <a:t>cathode</a:t>
              </a:r>
              <a:endParaRPr lang="pl-PL" sz="1400" b="1" dirty="0">
                <a:latin typeface="+mn-lt"/>
                <a:ea typeface="+mn-ea"/>
              </a:endParaRPr>
            </a:p>
          </p:txBody>
        </p:sp>
        <p:cxnSp>
          <p:nvCxnSpPr>
            <p:cNvPr id="29" name="Łącznik prosty ze strzałką 25"/>
            <p:cNvCxnSpPr>
              <a:stCxn id="28" idx="2"/>
            </p:cNvCxnSpPr>
            <p:nvPr/>
          </p:nvCxnSpPr>
          <p:spPr>
            <a:xfrm>
              <a:off x="5596615" y="1081462"/>
              <a:ext cx="1070171" cy="870457"/>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sp>
          <p:nvSpPr>
            <p:cNvPr id="30" name="pole tekstowe 26"/>
            <p:cNvSpPr txBox="1"/>
            <p:nvPr/>
          </p:nvSpPr>
          <p:spPr>
            <a:xfrm>
              <a:off x="5857499" y="4000732"/>
              <a:ext cx="1865695" cy="353706"/>
            </a:xfrm>
            <a:prstGeom prst="rect">
              <a:avLst/>
            </a:prstGeom>
            <a:solidFill>
              <a:schemeClr val="accent1">
                <a:lumMod val="60000"/>
                <a:lumOff val="40000"/>
                <a:alpha val="70000"/>
              </a:schemeClr>
            </a:solidFill>
            <a:ln>
              <a:solidFill>
                <a:schemeClr val="bg1"/>
              </a:solidFill>
            </a:ln>
            <a:effectLst/>
          </p:spPr>
          <p:txBody>
            <a:bodyPr wrap="square">
              <a:spAutoFit/>
            </a:bodyPr>
            <a:lstStyle/>
            <a:p>
              <a:pPr algn="ctr" fontAlgn="auto">
                <a:spcBef>
                  <a:spcPts val="0"/>
                </a:spcBef>
                <a:spcAft>
                  <a:spcPts val="0"/>
                </a:spcAft>
                <a:defRPr/>
              </a:pPr>
              <a:r>
                <a:rPr lang="pl-PL" sz="1400" b="1" dirty="0" err="1">
                  <a:latin typeface="+mn-lt"/>
                  <a:ea typeface="+mn-ea"/>
                </a:rPr>
                <a:t>readout</a:t>
              </a:r>
              <a:r>
                <a:rPr lang="pl-PL" sz="1400" b="1" dirty="0">
                  <a:latin typeface="+mn-lt"/>
                  <a:ea typeface="+mn-ea"/>
                </a:rPr>
                <a:t> </a:t>
              </a:r>
              <a:r>
                <a:rPr lang="pl-PL" sz="1400" b="1" dirty="0" err="1">
                  <a:latin typeface="+mn-lt"/>
                  <a:ea typeface="+mn-ea"/>
                </a:rPr>
                <a:t>wire</a:t>
              </a:r>
              <a:r>
                <a:rPr lang="pl-PL" sz="1400" b="1" dirty="0">
                  <a:latin typeface="+mn-lt"/>
                  <a:ea typeface="+mn-ea"/>
                </a:rPr>
                <a:t> </a:t>
              </a:r>
              <a:r>
                <a:rPr lang="pl-PL" sz="1400" b="1" dirty="0" err="1">
                  <a:latin typeface="+mn-lt"/>
                  <a:ea typeface="+mn-ea"/>
                </a:rPr>
                <a:t>arrays</a:t>
              </a:r>
              <a:endParaRPr lang="pl-PL" sz="1400" b="1" dirty="0">
                <a:latin typeface="+mn-lt"/>
                <a:ea typeface="+mn-ea"/>
              </a:endParaRPr>
            </a:p>
          </p:txBody>
        </p:sp>
        <p:cxnSp>
          <p:nvCxnSpPr>
            <p:cNvPr id="31" name="Łącznik prosty ze strzałką 27"/>
            <p:cNvCxnSpPr/>
            <p:nvPr/>
          </p:nvCxnSpPr>
          <p:spPr>
            <a:xfrm flipH="1" flipV="1">
              <a:off x="5597530" y="3320231"/>
              <a:ext cx="534628" cy="680501"/>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cxnSp>
          <p:nvCxnSpPr>
            <p:cNvPr id="32" name="Łącznik prosty ze strzałką 28"/>
            <p:cNvCxnSpPr/>
            <p:nvPr/>
          </p:nvCxnSpPr>
          <p:spPr>
            <a:xfrm flipV="1">
              <a:off x="7380230" y="3320231"/>
              <a:ext cx="405076" cy="680501"/>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cxnSp>
          <p:nvCxnSpPr>
            <p:cNvPr id="33" name="Łącznik prosty ze strzałką 29"/>
            <p:cNvCxnSpPr/>
            <p:nvPr/>
          </p:nvCxnSpPr>
          <p:spPr>
            <a:xfrm flipH="1">
              <a:off x="7091932" y="2707232"/>
              <a:ext cx="651405" cy="0"/>
            </a:xfrm>
            <a:prstGeom prst="straightConnector1">
              <a:avLst/>
            </a:prstGeom>
            <a:ln w="190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Łącznik prosty ze strzałką 30"/>
            <p:cNvCxnSpPr/>
            <p:nvPr/>
          </p:nvCxnSpPr>
          <p:spPr>
            <a:xfrm>
              <a:off x="5723433" y="2690812"/>
              <a:ext cx="651405" cy="0"/>
            </a:xfrm>
            <a:prstGeom prst="straightConnector1">
              <a:avLst/>
            </a:prstGeom>
            <a:ln w="190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pole tekstowe 31"/>
            <p:cNvSpPr txBox="1">
              <a:spLocks noChangeArrowheads="1"/>
            </p:cNvSpPr>
            <p:nvPr/>
          </p:nvSpPr>
          <p:spPr bwMode="auto">
            <a:xfrm>
              <a:off x="5900425" y="2375191"/>
              <a:ext cx="290751" cy="424447"/>
            </a:xfrm>
            <a:prstGeom prst="rect">
              <a:avLst/>
            </a:prstGeom>
            <a:noFill/>
            <a:ln>
              <a:noFill/>
            </a:ln>
            <a:effectLst>
              <a:outerShdw blurRad="63500" sx="102000" sy="102000" algn="ctr" rotWithShape="0">
                <a:srgbClr val="000000">
                  <a:alpha val="59999"/>
                </a:srgbClr>
              </a:outerShdw>
            </a:effectLst>
            <a:extLst/>
          </p:spPr>
          <p:txBody>
            <a:bodyPr wrap="none">
              <a:spAutoFit/>
            </a:bodyPr>
            <a:lstStyle/>
            <a:p>
              <a:pPr fontAlgn="auto">
                <a:spcBef>
                  <a:spcPts val="0"/>
                </a:spcBef>
                <a:spcAft>
                  <a:spcPts val="0"/>
                </a:spcAft>
                <a:defRPr/>
              </a:pPr>
              <a:r>
                <a:rPr lang="pl-PL" b="1" dirty="0">
                  <a:solidFill>
                    <a:schemeClr val="tx2">
                      <a:lumMod val="40000"/>
                      <a:lumOff val="60000"/>
                    </a:schemeClr>
                  </a:solidFill>
                  <a:latin typeface="+mn-lt"/>
                  <a:ea typeface="+mn-ea"/>
                </a:rPr>
                <a:t>E</a:t>
              </a:r>
            </a:p>
          </p:txBody>
        </p:sp>
        <p:sp>
          <p:nvSpPr>
            <p:cNvPr id="36" name="pole tekstowe 32"/>
            <p:cNvSpPr txBox="1">
              <a:spLocks noChangeArrowheads="1"/>
            </p:cNvSpPr>
            <p:nvPr/>
          </p:nvSpPr>
          <p:spPr bwMode="auto">
            <a:xfrm>
              <a:off x="7268924" y="2375191"/>
              <a:ext cx="290751" cy="424447"/>
            </a:xfrm>
            <a:prstGeom prst="rect">
              <a:avLst/>
            </a:prstGeom>
            <a:noFill/>
            <a:ln>
              <a:noFill/>
            </a:ln>
            <a:effectLst>
              <a:outerShdw blurRad="63500" sx="102000" sy="102000" algn="ctr" rotWithShape="0">
                <a:srgbClr val="000000">
                  <a:alpha val="59999"/>
                </a:srgbClr>
              </a:outerShdw>
            </a:effectLst>
            <a:extLst/>
          </p:spPr>
          <p:txBody>
            <a:bodyPr wrap="none">
              <a:spAutoFit/>
            </a:bodyPr>
            <a:lstStyle/>
            <a:p>
              <a:pPr fontAlgn="auto">
                <a:spcBef>
                  <a:spcPts val="0"/>
                </a:spcBef>
                <a:spcAft>
                  <a:spcPts val="0"/>
                </a:spcAft>
                <a:defRPr/>
              </a:pPr>
              <a:r>
                <a:rPr lang="pl-PL" b="1" dirty="0">
                  <a:solidFill>
                    <a:schemeClr val="tx2">
                      <a:lumMod val="40000"/>
                      <a:lumOff val="60000"/>
                    </a:schemeClr>
                  </a:solidFill>
                  <a:latin typeface="+mn-lt"/>
                  <a:ea typeface="+mn-ea"/>
                </a:rPr>
                <a:t>E</a:t>
              </a:r>
            </a:p>
          </p:txBody>
        </p:sp>
        <p:cxnSp>
          <p:nvCxnSpPr>
            <p:cNvPr id="37" name="Łącznik prosty ze strzałką 34"/>
            <p:cNvCxnSpPr>
              <a:cxnSpLocks noChangeShapeType="1"/>
            </p:cNvCxnSpPr>
            <p:nvPr/>
          </p:nvCxnSpPr>
          <p:spPr bwMode="auto">
            <a:xfrm>
              <a:off x="6666784" y="1448395"/>
              <a:ext cx="1290040" cy="0"/>
            </a:xfrm>
            <a:prstGeom prst="straightConnector1">
              <a:avLst/>
            </a:prstGeom>
            <a:noFill/>
            <a:ln w="19050">
              <a:solidFill>
                <a:schemeClr val="bg1"/>
              </a:solidFill>
              <a:round/>
              <a:headEnd type="arrow" w="med" len="med"/>
              <a:tailEnd type="arrow" w="med" len="med"/>
            </a:ln>
            <a:effectLst>
              <a:outerShdw blurRad="63500" sx="103000" sy="103000" algn="ctr" rotWithShape="0">
                <a:srgbClr val="000000">
                  <a:alpha val="74998"/>
                </a:srgbClr>
              </a:outerShdw>
            </a:effectLst>
            <a:extLst/>
          </p:spPr>
        </p:cxnSp>
        <p:sp>
          <p:nvSpPr>
            <p:cNvPr id="38" name="Prostokąt 35"/>
            <p:cNvSpPr/>
            <p:nvPr/>
          </p:nvSpPr>
          <p:spPr>
            <a:xfrm>
              <a:off x="7020770" y="1160140"/>
              <a:ext cx="613088" cy="288255"/>
            </a:xfrm>
            <a:prstGeom prst="rect">
              <a:avLst/>
            </a:prstGeom>
            <a:solidFill>
              <a:schemeClr val="bg1">
                <a:alpha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9" name="pole tekstowe 36"/>
            <p:cNvSpPr txBox="1">
              <a:spLocks noChangeArrowheads="1"/>
            </p:cNvSpPr>
            <p:nvPr/>
          </p:nvSpPr>
          <p:spPr bwMode="auto">
            <a:xfrm>
              <a:off x="7020272" y="1134656"/>
              <a:ext cx="549789" cy="353706"/>
            </a:xfrm>
            <a:prstGeom prst="rect">
              <a:avLst/>
            </a:prstGeom>
            <a:noFill/>
            <a:ln w="9525">
              <a:noFill/>
              <a:miter lim="800000"/>
              <a:headEnd/>
              <a:tailEnd/>
            </a:ln>
          </p:spPr>
          <p:txBody>
            <a:bodyPr wrap="none">
              <a:spAutoFit/>
            </a:bodyPr>
            <a:lstStyle/>
            <a:p>
              <a:r>
                <a:rPr lang="pl-PL" sz="1400" b="1"/>
                <a:t>1.5m</a:t>
              </a:r>
            </a:p>
          </p:txBody>
        </p:sp>
      </p:grpSp>
      <p:sp>
        <p:nvSpPr>
          <p:cNvPr id="2" name="Title 1"/>
          <p:cNvSpPr>
            <a:spLocks noGrp="1"/>
          </p:cNvSpPr>
          <p:nvPr>
            <p:ph type="title"/>
          </p:nvPr>
        </p:nvSpPr>
        <p:spPr/>
        <p:txBody>
          <a:bodyPr/>
          <a:lstStyle/>
          <a:p>
            <a:r>
              <a:rPr lang="en-US" dirty="0" smtClean="0"/>
              <a:t>The advent of the LAr-TPC: the ICARUS-T600 detector</a:t>
            </a:r>
            <a:endParaRPr lang="en-US"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3" name="Slide Number Placeholder 2"/>
          <p:cNvSpPr>
            <a:spLocks noGrp="1"/>
          </p:cNvSpPr>
          <p:nvPr>
            <p:ph type="sldNum" sz="quarter" idx="11"/>
          </p:nvPr>
        </p:nvSpPr>
        <p:spPr/>
        <p:txBody>
          <a:bodyPr/>
          <a:lstStyle/>
          <a:p>
            <a:pPr>
              <a:defRPr/>
            </a:pPr>
            <a:r>
              <a:rPr lang="en-GB" smtClean="0"/>
              <a:t>Slide# : </a:t>
            </a:r>
            <a:fld id="{A86CEAE1-7B07-CE4F-A20C-236EDAD9CE90}" type="slidenum">
              <a:rPr lang="en-GB" smtClean="0"/>
              <a:pPr>
                <a:defRPr/>
              </a:pPr>
              <a:t>23</a:t>
            </a:fld>
            <a:endParaRPr lang="en-GB"/>
          </a:p>
        </p:txBody>
      </p:sp>
    </p:spTree>
    <p:extLst>
      <p:ext uri="{BB962C8B-B14F-4D97-AF65-F5344CB8AC3E}">
        <p14:creationId xmlns:p14="http://schemas.microsoft.com/office/powerpoint/2010/main" val="2869388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az 2"/>
          <p:cNvPicPr>
            <a:picLocks noChangeAspect="1"/>
          </p:cNvPicPr>
          <p:nvPr/>
        </p:nvPicPr>
        <p:blipFill>
          <a:blip r:embed="rId4"/>
          <a:srcRect/>
          <a:stretch>
            <a:fillRect/>
          </a:stretch>
        </p:blipFill>
        <p:spPr bwMode="auto">
          <a:xfrm>
            <a:off x="4724401" y="1600200"/>
            <a:ext cx="3962399" cy="2819400"/>
          </a:xfrm>
          <a:prstGeom prst="rect">
            <a:avLst/>
          </a:prstGeom>
          <a:noFill/>
          <a:ln w="9525">
            <a:noFill/>
            <a:miter lim="800000"/>
            <a:headEnd/>
            <a:tailEnd/>
          </a:ln>
        </p:spPr>
      </p:pic>
      <p:grpSp>
        <p:nvGrpSpPr>
          <p:cNvPr id="2" name="Group 6"/>
          <p:cNvGrpSpPr/>
          <p:nvPr/>
        </p:nvGrpSpPr>
        <p:grpSpPr>
          <a:xfrm>
            <a:off x="4800600" y="1143000"/>
            <a:ext cx="5789613" cy="5407025"/>
            <a:chOff x="4800600" y="1143000"/>
            <a:chExt cx="5789613" cy="5407025"/>
          </a:xfrm>
        </p:grpSpPr>
        <p:sp>
          <p:nvSpPr>
            <p:cNvPr id="116744" name="Rectangle 8"/>
            <p:cNvSpPr>
              <a:spLocks noChangeArrowheads="1"/>
            </p:cNvSpPr>
            <p:nvPr/>
          </p:nvSpPr>
          <p:spPr bwMode="auto">
            <a:xfrm>
              <a:off x="4800600" y="1143000"/>
              <a:ext cx="3962400" cy="381000"/>
            </a:xfrm>
            <a:prstGeom prst="rect">
              <a:avLst/>
            </a:prstGeom>
            <a:solidFill>
              <a:schemeClr val="bg1"/>
            </a:solidFill>
            <a:ln w="9525">
              <a:noFill/>
              <a:miter lim="800000"/>
              <a:headEnd/>
              <a:tailEnd/>
            </a:ln>
            <a:effectLst/>
          </p:spPr>
          <p:txBody>
            <a:bodyPr wrap="none" anchor="ctr"/>
            <a:lstStyle/>
            <a:p>
              <a:pPr algn="ctr">
                <a:defRPr/>
              </a:pPr>
              <a:r>
                <a:rPr lang="en-GB" sz="2400" i="1" baseline="0" dirty="0">
                  <a:solidFill>
                    <a:srgbClr val="C30224"/>
                  </a:solidFill>
                  <a:latin typeface="+mn-lt"/>
                  <a:ea typeface="+mn-ea"/>
                  <a:cs typeface="+mn-cs"/>
                </a:rPr>
                <a:t>ICARUS Electronic chamber</a:t>
              </a:r>
            </a:p>
          </p:txBody>
        </p:sp>
        <p:graphicFrame>
          <p:nvGraphicFramePr>
            <p:cNvPr id="116747" name="Object 3"/>
            <p:cNvGraphicFramePr>
              <a:graphicFrameLocks noChangeAspect="1"/>
            </p:cNvGraphicFramePr>
            <p:nvPr>
              <p:extLst>
                <p:ext uri="{D42A27DB-BD31-4B8C-83A1-F6EECF244321}">
                  <p14:modId xmlns:p14="http://schemas.microsoft.com/office/powerpoint/2010/main" val="1433817502"/>
                </p:ext>
              </p:extLst>
            </p:nvPr>
          </p:nvGraphicFramePr>
          <p:xfrm>
            <a:off x="4956175" y="4800600"/>
            <a:ext cx="5634038" cy="1749425"/>
          </p:xfrm>
          <a:graphic>
            <a:graphicData uri="http://schemas.openxmlformats.org/presentationml/2006/ole">
              <mc:AlternateContent xmlns:mc="http://schemas.openxmlformats.org/markup-compatibility/2006">
                <mc:Choice xmlns:v="urn:schemas-microsoft-com:vml" Requires="v">
                  <p:oleObj spid="_x0000_s20506" name="Document" r:id="rId6" imgW="5638800" imgH="1752600" progId="Word.Document.8">
                    <p:embed/>
                  </p:oleObj>
                </mc:Choice>
                <mc:Fallback>
                  <p:oleObj name="Document" r:id="rId6" imgW="5638800" imgH="17526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6175" y="4800600"/>
                          <a:ext cx="5634038"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28"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200" smtClean="0">
                <a:solidFill>
                  <a:schemeClr val="accent2"/>
                </a:solidFill>
                <a:latin typeface="Helvetica" charset="0"/>
              </a:rPr>
              <a:t>Fermilab.Nov.21 2018</a:t>
            </a:r>
            <a:endParaRPr lang="en-GB" sz="1200">
              <a:solidFill>
                <a:schemeClr val="accent2"/>
              </a:solidFill>
              <a:latin typeface="Helvetica" charset="0"/>
            </a:endParaRPr>
          </a:p>
        </p:txBody>
      </p:sp>
      <p:sp>
        <p:nvSpPr>
          <p:cNvPr id="1030" name="AutoShape 5"/>
          <p:cNvSpPr>
            <a:spLocks noGrp="1" noChangeArrowheads="1"/>
          </p:cNvSpPr>
          <p:nvPr>
            <p:ph type="title"/>
          </p:nvPr>
        </p:nvSpPr>
        <p:spPr/>
        <p:txBody>
          <a:bodyPr/>
          <a:lstStyle/>
          <a:p>
            <a:r>
              <a:rPr lang="en-GB" dirty="0" smtClean="0">
                <a:latin typeface="Helvetica" charset="0"/>
                <a:ea typeface="ＭＳ Ｐゴシック" charset="0"/>
                <a:cs typeface="ＭＳ Ｐゴシック" charset="0"/>
              </a:rPr>
              <a:t>A new technology : the renaissance of visual detection</a:t>
            </a:r>
            <a:endParaRPr lang="en-GB" dirty="0">
              <a:latin typeface="Helvetica" charset="0"/>
              <a:ea typeface="ＭＳ Ｐゴシック" charset="0"/>
              <a:cs typeface="ＭＳ Ｐゴシック" charset="0"/>
            </a:endParaRPr>
          </a:p>
        </p:txBody>
      </p:sp>
      <p:sp>
        <p:nvSpPr>
          <p:cNvPr id="1034" name="Text Box 9"/>
          <p:cNvSpPr txBox="1">
            <a:spLocks noChangeArrowheads="1"/>
          </p:cNvSpPr>
          <p:nvPr/>
        </p:nvSpPr>
        <p:spPr bwMode="auto">
          <a:xfrm>
            <a:off x="628650" y="4924425"/>
            <a:ext cx="184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endParaRPr lang="en-GB" sz="1800"/>
          </a:p>
          <a:p>
            <a:endParaRPr lang="en-GB" sz="2400">
              <a:latin typeface="Times" charset="0"/>
            </a:endParaRPr>
          </a:p>
        </p:txBody>
      </p:sp>
      <p:grpSp>
        <p:nvGrpSpPr>
          <p:cNvPr id="3" name="Group 3"/>
          <p:cNvGrpSpPr/>
          <p:nvPr/>
        </p:nvGrpSpPr>
        <p:grpSpPr>
          <a:xfrm>
            <a:off x="381000" y="1143000"/>
            <a:ext cx="6092825" cy="5407025"/>
            <a:chOff x="381000" y="1143000"/>
            <a:chExt cx="6092825" cy="5407025"/>
          </a:xfrm>
        </p:grpSpPr>
        <p:grpSp>
          <p:nvGrpSpPr>
            <p:cNvPr id="4" name="Group 2"/>
            <p:cNvGrpSpPr>
              <a:grpSpLocks/>
            </p:cNvGrpSpPr>
            <p:nvPr/>
          </p:nvGrpSpPr>
          <p:grpSpPr bwMode="auto">
            <a:xfrm>
              <a:off x="455613" y="1600200"/>
              <a:ext cx="3962400" cy="2935288"/>
              <a:chOff x="288" y="1008"/>
              <a:chExt cx="2496" cy="1849"/>
            </a:xfrm>
          </p:grpSpPr>
          <p:sp>
            <p:nvSpPr>
              <p:cNvPr id="1052" name="Rectangle 3"/>
              <p:cNvSpPr>
                <a:spLocks noChangeArrowheads="1"/>
              </p:cNvSpPr>
              <p:nvPr/>
            </p:nvSpPr>
            <p:spPr bwMode="auto">
              <a:xfrm>
                <a:off x="288" y="1008"/>
                <a:ext cx="2496" cy="1824"/>
              </a:xfrm>
              <a:prstGeom prst="rect">
                <a:avLst/>
              </a:prstGeom>
              <a:noFill/>
              <a:ln w="9525">
                <a:solidFill>
                  <a:srgbClr val="E109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3"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8" y="1008"/>
                <a:ext cx="2496"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743" name="Rectangle 7"/>
            <p:cNvSpPr>
              <a:spLocks noChangeArrowheads="1"/>
            </p:cNvSpPr>
            <p:nvPr/>
          </p:nvSpPr>
          <p:spPr bwMode="auto">
            <a:xfrm>
              <a:off x="381000" y="1143000"/>
              <a:ext cx="3962400" cy="381000"/>
            </a:xfrm>
            <a:prstGeom prst="rect">
              <a:avLst/>
            </a:prstGeom>
            <a:solidFill>
              <a:schemeClr val="bg1"/>
            </a:solidFill>
            <a:ln w="9525">
              <a:noFill/>
              <a:miter lim="800000"/>
              <a:headEnd/>
              <a:tailEnd/>
            </a:ln>
            <a:effectLst/>
          </p:spPr>
          <p:txBody>
            <a:bodyPr wrap="none" anchor="ctr"/>
            <a:lstStyle/>
            <a:p>
              <a:pPr algn="ctr">
                <a:defRPr/>
              </a:pPr>
              <a:r>
                <a:rPr lang="en-GB" sz="2400" baseline="0" dirty="0" err="1">
                  <a:solidFill>
                    <a:srgbClr val="C30224"/>
                  </a:solidFill>
                  <a:latin typeface="+mn-lt"/>
                  <a:ea typeface="+mn-ea"/>
                  <a:cs typeface="+mn-cs"/>
                </a:rPr>
                <a:t>Gargamelle</a:t>
              </a:r>
              <a:r>
                <a:rPr lang="en-GB" sz="2400" baseline="0" dirty="0">
                  <a:solidFill>
                    <a:srgbClr val="C30224"/>
                  </a:solidFill>
                  <a:latin typeface="+mn-lt"/>
                  <a:ea typeface="+mn-ea"/>
                  <a:cs typeface="+mn-cs"/>
                </a:rPr>
                <a:t> </a:t>
              </a:r>
              <a:r>
                <a:rPr lang="en-GB" sz="2400" i="1" baseline="0" dirty="0">
                  <a:solidFill>
                    <a:srgbClr val="C30224"/>
                  </a:solidFill>
                  <a:latin typeface="+mn-lt"/>
                  <a:ea typeface="+mn-ea"/>
                  <a:cs typeface="+mn-cs"/>
                </a:rPr>
                <a:t>Bubble chamber</a:t>
              </a:r>
            </a:p>
          </p:txBody>
        </p:sp>
        <p:graphicFrame>
          <p:nvGraphicFramePr>
            <p:cNvPr id="116746" name="Object 2"/>
            <p:cNvGraphicFramePr>
              <a:graphicFrameLocks noChangeAspect="1"/>
            </p:cNvGraphicFramePr>
            <p:nvPr>
              <p:extLst>
                <p:ext uri="{D42A27DB-BD31-4B8C-83A1-F6EECF244321}">
                  <p14:modId xmlns:p14="http://schemas.microsoft.com/office/powerpoint/2010/main" val="4137094864"/>
                </p:ext>
              </p:extLst>
            </p:nvPr>
          </p:nvGraphicFramePr>
          <p:xfrm>
            <a:off x="838200" y="4800600"/>
            <a:ext cx="5635625" cy="1749425"/>
          </p:xfrm>
          <a:graphic>
            <a:graphicData uri="http://schemas.openxmlformats.org/presentationml/2006/ole">
              <mc:AlternateContent xmlns:mc="http://schemas.openxmlformats.org/markup-compatibility/2006">
                <mc:Choice xmlns:v="urn:schemas-microsoft-com:vml" Requires="v">
                  <p:oleObj spid="_x0000_s20507" name="Document" r:id="rId10" imgW="5638800" imgH="1752600" progId="Word.Document.8">
                    <p:embed/>
                  </p:oleObj>
                </mc:Choice>
                <mc:Fallback>
                  <p:oleObj name="Document" r:id="rId10" imgW="5638800" imgH="1752600"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4800600"/>
                          <a:ext cx="56356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35" name="Rectangle 15"/>
          <p:cNvSpPr>
            <a:spLocks noChangeArrowheads="1"/>
          </p:cNvSpPr>
          <p:nvPr/>
        </p:nvSpPr>
        <p:spPr bwMode="auto">
          <a:xfrm>
            <a:off x="4343400" y="1524000"/>
            <a:ext cx="304800" cy="304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5" name="Group 16"/>
          <p:cNvGrpSpPr>
            <a:grpSpLocks/>
          </p:cNvGrpSpPr>
          <p:nvPr/>
        </p:nvGrpSpPr>
        <p:grpSpPr bwMode="auto">
          <a:xfrm>
            <a:off x="7712075" y="457200"/>
            <a:ext cx="2193925" cy="4460875"/>
            <a:chOff x="4858" y="192"/>
            <a:chExt cx="1382" cy="2810"/>
          </a:xfrm>
        </p:grpSpPr>
        <p:sp>
          <p:nvSpPr>
            <p:cNvPr id="1046" name="Line 17"/>
            <p:cNvSpPr>
              <a:spLocks noChangeShapeType="1"/>
            </p:cNvSpPr>
            <p:nvPr/>
          </p:nvSpPr>
          <p:spPr bwMode="auto">
            <a:xfrm>
              <a:off x="5869" y="2188"/>
              <a:ext cx="0" cy="807"/>
            </a:xfrm>
            <a:prstGeom prst="line">
              <a:avLst/>
            </a:prstGeom>
            <a:noFill/>
            <a:ln w="9525">
              <a:solidFill>
                <a:srgbClr val="E1090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18"/>
            <p:cNvGrpSpPr>
              <a:grpSpLocks/>
            </p:cNvGrpSpPr>
            <p:nvPr/>
          </p:nvGrpSpPr>
          <p:grpSpPr bwMode="auto">
            <a:xfrm>
              <a:off x="4858" y="192"/>
              <a:ext cx="1382" cy="2810"/>
              <a:chOff x="4858" y="192"/>
              <a:chExt cx="1382" cy="2810"/>
            </a:xfrm>
          </p:grpSpPr>
          <p:sp>
            <p:nvSpPr>
              <p:cNvPr id="1048" name="Line 19"/>
              <p:cNvSpPr>
                <a:spLocks noChangeShapeType="1"/>
              </p:cNvSpPr>
              <p:nvPr/>
            </p:nvSpPr>
            <p:spPr bwMode="auto">
              <a:xfrm>
                <a:off x="5876" y="680"/>
                <a:ext cx="0" cy="417"/>
              </a:xfrm>
              <a:prstGeom prst="line">
                <a:avLst/>
              </a:prstGeom>
              <a:noFill/>
              <a:ln w="9525">
                <a:solidFill>
                  <a:srgbClr val="E1090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9" name="Line 20"/>
              <p:cNvSpPr>
                <a:spLocks noChangeShapeType="1"/>
              </p:cNvSpPr>
              <p:nvPr/>
            </p:nvSpPr>
            <p:spPr bwMode="auto">
              <a:xfrm>
                <a:off x="5876" y="1359"/>
                <a:ext cx="0" cy="552"/>
              </a:xfrm>
              <a:prstGeom prst="line">
                <a:avLst/>
              </a:prstGeom>
              <a:noFill/>
              <a:ln w="9525">
                <a:solidFill>
                  <a:srgbClr val="E1090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7" name="Comment 21"/>
              <p:cNvSpPr>
                <a:spLocks noChangeArrowheads="1"/>
              </p:cNvSpPr>
              <p:nvPr/>
            </p:nvSpPr>
            <p:spPr bwMode="auto">
              <a:xfrm>
                <a:off x="4858" y="192"/>
                <a:ext cx="1382" cy="466"/>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pPr>
                <a:r>
                  <a:rPr lang="en-GB" sz="1400" baseline="0" dirty="0" err="1">
                    <a:solidFill>
                      <a:srgbClr val="000000"/>
                    </a:solidFill>
                  </a:rPr>
                  <a:t>LAr</a:t>
                </a:r>
                <a:r>
                  <a:rPr lang="en-GB" sz="1400" baseline="0" dirty="0">
                    <a:solidFill>
                      <a:srgbClr val="000000"/>
                    </a:solidFill>
                  </a:rPr>
                  <a:t> is a cheap liquid (≈1CHF/litre), vastly produced by industry</a:t>
                </a:r>
              </a:p>
            </p:txBody>
          </p:sp>
          <p:sp>
            <p:nvSpPr>
              <p:cNvPr id="1051" name="Line 22"/>
              <p:cNvSpPr>
                <a:spLocks noChangeShapeType="1"/>
              </p:cNvSpPr>
              <p:nvPr/>
            </p:nvSpPr>
            <p:spPr bwMode="auto">
              <a:xfrm flipH="1">
                <a:off x="5211" y="3002"/>
                <a:ext cx="658" cy="0"/>
              </a:xfrm>
              <a:prstGeom prst="line">
                <a:avLst/>
              </a:prstGeom>
              <a:noFill/>
              <a:ln w="9525">
                <a:solidFill>
                  <a:srgbClr val="E109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7" name="Group 23"/>
          <p:cNvGrpSpPr>
            <a:grpSpLocks/>
          </p:cNvGrpSpPr>
          <p:nvPr/>
        </p:nvGrpSpPr>
        <p:grpSpPr bwMode="auto">
          <a:xfrm>
            <a:off x="150813" y="609600"/>
            <a:ext cx="2305050" cy="2408238"/>
            <a:chOff x="96" y="288"/>
            <a:chExt cx="1451" cy="1517"/>
          </a:xfrm>
        </p:grpSpPr>
        <p:sp>
          <p:nvSpPr>
            <p:cNvPr id="1044" name="Text Box 24"/>
            <p:cNvSpPr txBox="1">
              <a:spLocks noChangeArrowheads="1"/>
            </p:cNvSpPr>
            <p:nvPr/>
          </p:nvSpPr>
          <p:spPr bwMode="auto">
            <a:xfrm>
              <a:off x="96" y="288"/>
              <a:ext cx="1451" cy="294"/>
            </a:xfrm>
            <a:prstGeom prst="rect">
              <a:avLst/>
            </a:prstGeom>
            <a:noFill/>
            <a:ln w="9525">
              <a:solidFill>
                <a:srgbClr val="E1090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en-US" sz="1200" i="1" baseline="0" dirty="0">
                  <a:solidFill>
                    <a:srgbClr val="E10909"/>
                  </a:solidFill>
                </a:rPr>
                <a:t>Bubble diameter ≈ 3 mm</a:t>
              </a:r>
            </a:p>
            <a:p>
              <a:pPr algn="ctr"/>
              <a:r>
                <a:rPr lang="en-US" sz="1200" i="1" baseline="0" dirty="0">
                  <a:solidFill>
                    <a:srgbClr val="E10909"/>
                  </a:solidFill>
                </a:rPr>
                <a:t>(diffraction limited)</a:t>
              </a:r>
              <a:endParaRPr lang="en-US" sz="1200" baseline="0" dirty="0">
                <a:solidFill>
                  <a:srgbClr val="E10909"/>
                </a:solidFill>
              </a:endParaRPr>
            </a:p>
          </p:txBody>
        </p:sp>
        <p:sp>
          <p:nvSpPr>
            <p:cNvPr id="1045" name="Line 25"/>
            <p:cNvSpPr>
              <a:spLocks noChangeShapeType="1"/>
            </p:cNvSpPr>
            <p:nvPr/>
          </p:nvSpPr>
          <p:spPr bwMode="auto">
            <a:xfrm>
              <a:off x="439" y="616"/>
              <a:ext cx="637" cy="1189"/>
            </a:xfrm>
            <a:prstGeom prst="line">
              <a:avLst/>
            </a:prstGeom>
            <a:noFill/>
            <a:ln w="9525">
              <a:solidFill>
                <a:srgbClr val="E1090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33"/>
          <p:cNvGrpSpPr>
            <a:grpSpLocks/>
          </p:cNvGrpSpPr>
          <p:nvPr/>
        </p:nvGrpSpPr>
        <p:grpSpPr bwMode="auto">
          <a:xfrm>
            <a:off x="7543800" y="1905000"/>
            <a:ext cx="2362200" cy="838200"/>
            <a:chOff x="4752" y="1200"/>
            <a:chExt cx="1488" cy="528"/>
          </a:xfrm>
        </p:grpSpPr>
        <p:sp>
          <p:nvSpPr>
            <p:cNvPr id="1042" name="Text Box 28"/>
            <p:cNvSpPr txBox="1">
              <a:spLocks noChangeArrowheads="1"/>
            </p:cNvSpPr>
            <p:nvPr/>
          </p:nvSpPr>
          <p:spPr bwMode="auto">
            <a:xfrm>
              <a:off x="5472" y="1200"/>
              <a:ext cx="76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spcBef>
                  <a:spcPct val="50000"/>
                </a:spcBef>
              </a:pPr>
              <a:r>
                <a:rPr lang="en-GB" sz="1200" i="1" baseline="0" dirty="0">
                  <a:solidFill>
                    <a:srgbClr val="FA012E"/>
                  </a:solidFill>
                </a:rPr>
                <a:t>“Bubble” size</a:t>
              </a:r>
              <a:r>
                <a:rPr lang="en-GB" sz="1000" i="1" baseline="0" dirty="0">
                  <a:solidFill>
                    <a:srgbClr val="FA012E"/>
                  </a:solidFill>
                </a:rPr>
                <a:t>     3 x 3 x 0.3 mm3</a:t>
              </a:r>
            </a:p>
          </p:txBody>
        </p:sp>
        <p:sp>
          <p:nvSpPr>
            <p:cNvPr id="1043" name="Line 29"/>
            <p:cNvSpPr>
              <a:spLocks noChangeShapeType="1"/>
            </p:cNvSpPr>
            <p:nvPr/>
          </p:nvSpPr>
          <p:spPr bwMode="auto">
            <a:xfrm flipH="1">
              <a:off x="4752" y="1296"/>
              <a:ext cx="768" cy="432"/>
            </a:xfrm>
            <a:prstGeom prst="line">
              <a:avLst/>
            </a:prstGeom>
            <a:noFill/>
            <a:ln w="9525">
              <a:solidFill>
                <a:srgbClr val="FA012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16768" name="Text Box 32"/>
          <p:cNvSpPr txBox="1">
            <a:spLocks noChangeArrowheads="1"/>
          </p:cNvSpPr>
          <p:nvPr/>
        </p:nvSpPr>
        <p:spPr bwMode="auto">
          <a:xfrm>
            <a:off x="6399213" y="4038600"/>
            <a:ext cx="2417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a:spcBef>
                <a:spcPct val="50000"/>
              </a:spcBef>
            </a:pPr>
            <a:r>
              <a:rPr lang="en-US" sz="2000" i="1">
                <a:solidFill>
                  <a:schemeClr val="bg1"/>
                </a:solidFill>
              </a:rPr>
              <a:t>T300 real event</a:t>
            </a:r>
            <a:endParaRPr lang="en-GB" sz="2000">
              <a:solidFill>
                <a:srgbClr val="CC0000"/>
              </a:solidFill>
            </a:endParaRPr>
          </a:p>
        </p:txBody>
      </p:sp>
      <p:sp>
        <p:nvSpPr>
          <p:cNvPr id="1041" name="Slide Number Placeholder 2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GB" sz="1200">
                <a:solidFill>
                  <a:schemeClr val="accent2"/>
                </a:solidFill>
                <a:latin typeface="Helvetica" charset="0"/>
              </a:rPr>
              <a:t>Slide#  : </a:t>
            </a:r>
            <a:fld id="{63ED7976-49CB-B342-8922-50AC707812B9}" type="slidenum">
              <a:rPr lang="en-GB" sz="1200">
                <a:solidFill>
                  <a:schemeClr val="accent2"/>
                </a:solidFill>
                <a:latin typeface="Helvetica" charset="0"/>
              </a:rPr>
              <a:pPr/>
              <a:t>24</a:t>
            </a:fld>
            <a:endParaRPr lang="en-GB" sz="1200">
              <a:solidFill>
                <a:schemeClr val="accent1"/>
              </a:solidFill>
              <a:latin typeface="Helvetica" charset="0"/>
            </a:endParaRPr>
          </a:p>
        </p:txBody>
      </p:sp>
    </p:spTree>
    <p:extLst>
      <p:ext uri="{BB962C8B-B14F-4D97-AF65-F5344CB8AC3E}">
        <p14:creationId xmlns:p14="http://schemas.microsoft.com/office/powerpoint/2010/main" val="326379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AutoShape 2"/>
          <p:cNvSpPr>
            <a:spLocks noGrp="1" noChangeArrowheads="1"/>
          </p:cNvSpPr>
          <p:nvPr>
            <p:ph type="title"/>
          </p:nvPr>
        </p:nvSpPr>
        <p:spPr/>
        <p:txBody>
          <a:bodyPr/>
          <a:lstStyle/>
          <a:p>
            <a:r>
              <a:rPr lang="pl-PL" dirty="0">
                <a:ea typeface="Arial" charset="0"/>
                <a:cs typeface="Arial" charset="0"/>
              </a:rPr>
              <a:t>Run 9927 Event </a:t>
            </a:r>
            <a:r>
              <a:rPr lang="pl-PL" dirty="0" smtClean="0">
                <a:ea typeface="Arial" charset="0"/>
                <a:cs typeface="Arial" charset="0"/>
              </a:rPr>
              <a:t>572</a:t>
            </a:r>
            <a:r>
              <a:rPr lang="en-US" dirty="0" smtClean="0">
                <a:ea typeface="Arial" charset="0"/>
                <a:cs typeface="Arial" charset="0"/>
              </a:rPr>
              <a:t>: </a:t>
            </a:r>
            <a:r>
              <a:rPr lang="en-US" dirty="0" smtClean="0">
                <a:latin typeface="Symbol" pitchFamily="18" charset="2"/>
                <a:ea typeface="Arial" charset="0"/>
                <a:cs typeface="Arial" charset="0"/>
              </a:rPr>
              <a:t>n</a:t>
            </a:r>
            <a:r>
              <a:rPr lang="en-US" baseline="-25000" dirty="0" smtClean="0">
                <a:latin typeface="Symbol" pitchFamily="18" charset="2"/>
                <a:ea typeface="Arial" charset="0"/>
                <a:cs typeface="Arial" charset="0"/>
              </a:rPr>
              <a:t>m</a:t>
            </a:r>
            <a:r>
              <a:rPr lang="en-US" dirty="0" smtClean="0">
                <a:ea typeface="Arial" charset="0"/>
                <a:cs typeface="Arial" charset="0"/>
              </a:rPr>
              <a:t>-CC CNGS event</a:t>
            </a:r>
            <a:endParaRPr lang="en-GB" dirty="0">
              <a:ea typeface="Arial" charset="0"/>
              <a:cs typeface="Arial" charset="0"/>
            </a:endParaRPr>
          </a:p>
        </p:txBody>
      </p:sp>
      <p:graphicFrame>
        <p:nvGraphicFramePr>
          <p:cNvPr id="369726" name="Group 62"/>
          <p:cNvGraphicFramePr>
            <a:graphicFrameLocks noGrp="1"/>
          </p:cNvGraphicFramePr>
          <p:nvPr>
            <p:extLst>
              <p:ext uri="{D42A27DB-BD31-4B8C-83A1-F6EECF244321}">
                <p14:modId xmlns:p14="http://schemas.microsoft.com/office/powerpoint/2010/main" val="209767849"/>
              </p:ext>
            </p:extLst>
          </p:nvPr>
        </p:nvGraphicFramePr>
        <p:xfrm>
          <a:off x="5486400" y="4160012"/>
          <a:ext cx="4419600" cy="2621788"/>
        </p:xfrm>
        <a:graphic>
          <a:graphicData uri="http://schemas.openxmlformats.org/drawingml/2006/table">
            <a:tbl>
              <a:tblPr/>
              <a:tblGrid>
                <a:gridCol w="1036263"/>
                <a:gridCol w="1014499"/>
                <a:gridCol w="786823"/>
                <a:gridCol w="805237"/>
                <a:gridCol w="776778"/>
              </a:tblGrid>
              <a:tr h="2469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0" u="none" strike="noStrike" cap="none" normalizeH="0" baseline="0" dirty="0">
                          <a:ln>
                            <a:noFill/>
                          </a:ln>
                          <a:solidFill>
                            <a:schemeClr val="tx1"/>
                          </a:solidFill>
                          <a:effectLst/>
                          <a:latin typeface="Comic Sans MS" charset="0"/>
                          <a:ea typeface="Arial" charset="0"/>
                          <a:cs typeface="Arial" charset="0"/>
                        </a:rPr>
                        <a:t>Track</a:t>
                      </a: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1 </a:t>
                      </a:r>
                      <a:r>
                        <a:rPr kumimoji="0" lang="pl-PL" sz="1400" b="1" i="0" u="none" strike="noStrike" cap="none" normalizeH="0" baseline="0" dirty="0">
                          <a:ln>
                            <a:noFill/>
                          </a:ln>
                          <a:solidFill>
                            <a:schemeClr val="tx1"/>
                          </a:solidFill>
                          <a:effectLst/>
                          <a:latin typeface="Comic Sans MS" charset="0"/>
                          <a:ea typeface="Arial" charset="0"/>
                          <a:cs typeface="Arial" charset="0"/>
                        </a:rPr>
                        <a:t>(</a:t>
                      </a:r>
                      <a:r>
                        <a:rPr kumimoji="0" lang="pl-PL" sz="1400" b="1" i="0" u="none" strike="noStrike" cap="none" normalizeH="0" baseline="0" dirty="0">
                          <a:ln>
                            <a:noFill/>
                          </a:ln>
                          <a:solidFill>
                            <a:schemeClr val="tx1"/>
                          </a:solidFill>
                          <a:effectLst/>
                          <a:latin typeface="Symbol" charset="2"/>
                          <a:ea typeface="Arial" charset="0"/>
                          <a:cs typeface="Arial" charset="0"/>
                          <a:sym typeface="Symbol" charset="2"/>
                        </a:rPr>
                        <a:t></a:t>
                      </a:r>
                      <a:r>
                        <a:rPr kumimoji="0" lang="pl-PL" sz="1400" b="1" i="0" u="none" strike="noStrike" cap="none" normalizeH="0" baseline="0" dirty="0">
                          <a:ln>
                            <a:noFill/>
                          </a:ln>
                          <a:solidFill>
                            <a:schemeClr val="tx1"/>
                          </a:solidFill>
                          <a:effectLst/>
                          <a:latin typeface="Comic Sans MS" charset="0"/>
                          <a:ea typeface="Arial"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3 </a:t>
                      </a:r>
                      <a:r>
                        <a:rPr kumimoji="0" lang="pl-PL" sz="1400" b="1" i="0" u="none" strike="noStrike" cap="none" normalizeH="0" baseline="0" dirty="0">
                          <a:ln>
                            <a:noFill/>
                          </a:ln>
                          <a:solidFill>
                            <a:schemeClr val="tx1"/>
                          </a:solidFill>
                          <a:effectLst/>
                          <a:latin typeface="Comic Sans MS" charset="0"/>
                          <a:ea typeface="Arial" charset="0"/>
                          <a:cs typeface="Arial" charset="0"/>
                        </a:rPr>
                        <a:t>(p)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Sec. vtx.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5 </a:t>
                      </a:r>
                      <a:r>
                        <a:rPr kumimoji="0" lang="pl-PL" sz="1400" b="1" i="0" u="none" strike="noStrike" cap="none" normalizeH="0" baseline="0" dirty="0">
                          <a:ln>
                            <a:noFill/>
                          </a:ln>
                          <a:solidFill>
                            <a:schemeClr val="tx1"/>
                          </a:solidFill>
                          <a:effectLst/>
                          <a:latin typeface="Comic Sans MS" charset="0"/>
                          <a:ea typeface="Arial" charset="0"/>
                          <a:cs typeface="Arial" charset="0"/>
                        </a:rPr>
                        <a:t>(</a:t>
                      </a:r>
                      <a:r>
                        <a:rPr kumimoji="0" lang="pl-PL" sz="1400" b="1" i="0" u="none" strike="noStrike" cap="none" normalizeH="0" baseline="0" dirty="0">
                          <a:ln>
                            <a:noFill/>
                          </a:ln>
                          <a:solidFill>
                            <a:schemeClr val="tx1"/>
                          </a:solidFill>
                          <a:effectLst/>
                          <a:latin typeface="Symbol" charset="2"/>
                          <a:ea typeface="Arial" charset="0"/>
                          <a:cs typeface="Arial" charset="0"/>
                          <a:sym typeface="Symbol" charset="2"/>
                        </a:rPr>
                        <a:t></a:t>
                      </a:r>
                      <a:r>
                        <a:rPr kumimoji="0" lang="pl-PL" sz="1400" b="1" i="0" u="none" strike="noStrike" cap="none" normalizeH="0" baseline="0" dirty="0">
                          <a:ln>
                            <a:noFill/>
                          </a:ln>
                          <a:solidFill>
                            <a:schemeClr val="tx1"/>
                          </a:solidFill>
                          <a:effectLst/>
                          <a:latin typeface="Comic Sans MS" charset="0"/>
                          <a:ea typeface="Arial"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6 </a:t>
                      </a:r>
                      <a:r>
                        <a:rPr kumimoji="0" lang="pl-PL" sz="1400" b="1" i="0" u="none" strike="noStrike" cap="none" normalizeH="0" baseline="0" dirty="0">
                          <a:ln>
                            <a:noFill/>
                          </a:ln>
                          <a:solidFill>
                            <a:schemeClr val="tx1"/>
                          </a:solidFill>
                          <a:effectLst/>
                          <a:latin typeface="Comic Sans MS" charset="0"/>
                          <a:ea typeface="Arial" charset="0"/>
                          <a:cs typeface="Arial" charset="0"/>
                        </a:rPr>
                        <a:t>(K)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7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F1E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0" u="none" strike="noStrike" cap="none" normalizeH="0" baseline="0">
                          <a:ln>
                            <a:noFill/>
                          </a:ln>
                          <a:solidFill>
                            <a:schemeClr val="tx1"/>
                          </a:solidFill>
                          <a:effectLst/>
                          <a:latin typeface="Comic Sans MS" charset="0"/>
                          <a:ea typeface="Arial" charset="0"/>
                          <a:cs typeface="Arial" charset="0"/>
                        </a:rPr>
                        <a:t>E</a:t>
                      </a:r>
                      <a:r>
                        <a:rPr kumimoji="0" lang="pl-PL" sz="1400" b="1" i="0" u="none" strike="noStrike" cap="none" normalizeH="0" baseline="-25000">
                          <a:ln>
                            <a:noFill/>
                          </a:ln>
                          <a:solidFill>
                            <a:schemeClr val="tx1"/>
                          </a:solidFill>
                          <a:effectLst/>
                          <a:latin typeface="Comic Sans MS" charset="0"/>
                          <a:ea typeface="Arial" charset="0"/>
                          <a:cs typeface="Arial" charset="0"/>
                        </a:rPr>
                        <a:t>dep</a:t>
                      </a:r>
                      <a:r>
                        <a:rPr kumimoji="0" lang="pl-PL" sz="1400" b="1" i="0" u="none" strike="noStrike" cap="none" normalizeH="0" baseline="0">
                          <a:ln>
                            <a:noFill/>
                          </a:ln>
                          <a:solidFill>
                            <a:schemeClr val="tx1"/>
                          </a:solidFill>
                          <a:effectLst/>
                          <a:latin typeface="Comic Sans MS" charset="0"/>
                          <a:ea typeface="Arial" charset="0"/>
                          <a:cs typeface="Arial" charset="0"/>
                        </a:rPr>
                        <a:t>[MeV]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2701.97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520.82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514.04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797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76.99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313.9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86.98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35.87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a:ln>
                            <a:noFill/>
                          </a:ln>
                          <a:solidFill>
                            <a:schemeClr val="tx1"/>
                          </a:solidFill>
                          <a:effectLst/>
                          <a:latin typeface="Comic Sans MS" charset="0"/>
                          <a:ea typeface="Arial" charset="0"/>
                          <a:cs typeface="Arial" charset="0"/>
                        </a:rPr>
                        <a:t>283.28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F1E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0" u="none" strike="noStrike" cap="none" normalizeH="0" baseline="0" dirty="0" err="1">
                          <a:ln>
                            <a:noFill/>
                          </a:ln>
                          <a:solidFill>
                            <a:schemeClr val="tx1"/>
                          </a:solidFill>
                          <a:effectLst/>
                          <a:latin typeface="Comic Sans MS" charset="0"/>
                          <a:ea typeface="Arial" charset="0"/>
                          <a:cs typeface="Arial" charset="0"/>
                        </a:rPr>
                        <a:t>cosx</a:t>
                      </a:r>
                      <a:endParaRPr kumimoji="0" lang="pl-PL" sz="1400" b="1"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0.069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0.054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-0.001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0.009</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0.414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-0.613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F1E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0" u="none" strike="noStrike" cap="none" normalizeH="0" baseline="0" dirty="0">
                          <a:ln>
                            <a:noFill/>
                          </a:ln>
                          <a:solidFill>
                            <a:schemeClr val="tx1"/>
                          </a:solidFill>
                          <a:effectLst/>
                          <a:latin typeface="Comic Sans MS" charset="0"/>
                          <a:ea typeface="Arial" charset="0"/>
                          <a:cs typeface="Arial" charset="0"/>
                        </a:rPr>
                        <a:t>cosy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-0.040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-0.420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0.137</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-0.649</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-0.239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0.793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F1E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1" i="0" u="none" strike="noStrike" cap="none" normalizeH="0" baseline="0" dirty="0">
                          <a:ln>
                            <a:noFill/>
                          </a:ln>
                          <a:solidFill>
                            <a:schemeClr val="tx1"/>
                          </a:solidFill>
                          <a:effectLst/>
                          <a:latin typeface="Comic Sans MS" charset="0"/>
                          <a:ea typeface="Arial" charset="0"/>
                          <a:cs typeface="Arial" charset="0"/>
                        </a:rPr>
                        <a:t>cosz</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-0.997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-0.906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-0.991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0.761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sz="1400" b="0" i="0" u="none" strike="noStrike" cap="none" normalizeH="0" baseline="0" dirty="0">
                        <a:ln>
                          <a:noFill/>
                        </a:ln>
                        <a:solidFill>
                          <a:schemeClr val="tx1"/>
                        </a:solidFill>
                        <a:effectLst/>
                        <a:latin typeface="Comic Sans MS" charset="0"/>
                        <a:ea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-0.971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-0.446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l-PL" sz="1400" b="0" i="0" u="none" strike="noStrike" cap="none" normalizeH="0" baseline="0" dirty="0">
                          <a:ln>
                            <a:noFill/>
                          </a:ln>
                          <a:solidFill>
                            <a:schemeClr val="tx1"/>
                          </a:solidFill>
                          <a:effectLst/>
                          <a:latin typeface="Comic Sans MS" charset="0"/>
                          <a:ea typeface="Arial" charset="0"/>
                          <a:cs typeface="Arial" charset="0"/>
                        </a:rPr>
                        <a:t>-0.776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F1E2"/>
                    </a:solidFill>
                  </a:tcPr>
                </a:tc>
              </a:tr>
            </a:tbl>
          </a:graphicData>
        </a:graphic>
      </p:graphicFrame>
      <p:grpSp>
        <p:nvGrpSpPr>
          <p:cNvPr id="35" name="Group 34"/>
          <p:cNvGrpSpPr/>
          <p:nvPr/>
        </p:nvGrpSpPr>
        <p:grpSpPr>
          <a:xfrm>
            <a:off x="1905000" y="2667000"/>
            <a:ext cx="3581400" cy="3716337"/>
            <a:chOff x="1905000" y="2601913"/>
            <a:chExt cx="3581400" cy="3716337"/>
          </a:xfrm>
        </p:grpSpPr>
        <p:pic>
          <p:nvPicPr>
            <p:cNvPr id="123948" name="Picture 42" descr="gamma-1"/>
            <p:cNvPicPr>
              <a:picLocks noChangeAspect="1" noChangeArrowheads="1"/>
            </p:cNvPicPr>
            <p:nvPr/>
          </p:nvPicPr>
          <p:blipFill>
            <a:blip r:embed="rId3" cstate="print"/>
            <a:srcRect/>
            <a:stretch>
              <a:fillRect/>
            </a:stretch>
          </p:blipFill>
          <p:spPr bwMode="auto">
            <a:xfrm>
              <a:off x="1905000" y="2659683"/>
              <a:ext cx="3581400" cy="1784350"/>
            </a:xfrm>
            <a:prstGeom prst="rect">
              <a:avLst/>
            </a:prstGeom>
            <a:noFill/>
            <a:ln w="9525">
              <a:solidFill>
                <a:srgbClr val="FF0000"/>
              </a:solidFill>
              <a:miter lim="800000"/>
              <a:headEnd/>
              <a:tailEnd/>
            </a:ln>
          </p:spPr>
        </p:pic>
        <p:sp>
          <p:nvSpPr>
            <p:cNvPr id="123949" name="pole tekstowe 8"/>
            <p:cNvSpPr txBox="1">
              <a:spLocks noChangeArrowheads="1"/>
            </p:cNvSpPr>
            <p:nvPr/>
          </p:nvSpPr>
          <p:spPr bwMode="auto">
            <a:xfrm>
              <a:off x="4191000" y="2601913"/>
              <a:ext cx="1232316" cy="369332"/>
            </a:xfrm>
            <a:prstGeom prst="rect">
              <a:avLst/>
            </a:prstGeom>
            <a:noFill/>
            <a:ln w="9525">
              <a:noFill/>
              <a:miter lim="800000"/>
              <a:headEnd/>
              <a:tailEnd/>
            </a:ln>
          </p:spPr>
          <p:txBody>
            <a:bodyPr wrap="none">
              <a:prstTxWarp prst="textNoShape">
                <a:avLst/>
              </a:prstTxWarp>
              <a:spAutoFit/>
            </a:bodyPr>
            <a:lstStyle/>
            <a:p>
              <a:pPr eaLnBrk="1" hangingPunct="1"/>
              <a:r>
                <a:rPr lang="pl-PL" sz="1800" baseline="0" dirty="0">
                  <a:solidFill>
                    <a:srgbClr val="FF0000"/>
                  </a:solidFill>
                  <a:latin typeface="Comic Sans MS"/>
                  <a:ea typeface="Arial" charset="0"/>
                  <a:cs typeface="Comic Sans MS"/>
                </a:rPr>
                <a:t>Collection</a:t>
              </a:r>
              <a:endParaRPr lang="pl-PL" sz="1800" b="1" baseline="0" dirty="0">
                <a:latin typeface="Comic Sans MS"/>
                <a:ea typeface="Arial" charset="0"/>
                <a:cs typeface="Comic Sans MS"/>
              </a:endParaRPr>
            </a:p>
          </p:txBody>
        </p:sp>
        <p:pic>
          <p:nvPicPr>
            <p:cNvPr id="123944" name="Picture 43" descr="gamma-2"/>
            <p:cNvPicPr>
              <a:picLocks noChangeAspect="1" noChangeArrowheads="1"/>
            </p:cNvPicPr>
            <p:nvPr/>
          </p:nvPicPr>
          <p:blipFill>
            <a:blip r:embed="rId4" cstate="print"/>
            <a:srcRect/>
            <a:stretch>
              <a:fillRect/>
            </a:stretch>
          </p:blipFill>
          <p:spPr bwMode="auto">
            <a:xfrm>
              <a:off x="1905000" y="4419600"/>
              <a:ext cx="3581400" cy="1898650"/>
            </a:xfrm>
            <a:prstGeom prst="rect">
              <a:avLst/>
            </a:prstGeom>
            <a:noFill/>
            <a:ln w="9525">
              <a:solidFill>
                <a:srgbClr val="FF0000"/>
              </a:solidFill>
              <a:miter lim="800000"/>
              <a:headEnd/>
              <a:tailEnd/>
            </a:ln>
          </p:spPr>
        </p:pic>
        <p:sp>
          <p:nvSpPr>
            <p:cNvPr id="123945" name="pole tekstowe 11"/>
            <p:cNvSpPr txBox="1">
              <a:spLocks noChangeArrowheads="1"/>
            </p:cNvSpPr>
            <p:nvPr/>
          </p:nvSpPr>
          <p:spPr bwMode="auto">
            <a:xfrm>
              <a:off x="4114800" y="4419600"/>
              <a:ext cx="1362385" cy="369332"/>
            </a:xfrm>
            <a:prstGeom prst="rect">
              <a:avLst/>
            </a:prstGeom>
            <a:noFill/>
            <a:ln w="9525">
              <a:noFill/>
              <a:miter lim="800000"/>
              <a:headEnd/>
              <a:tailEnd/>
            </a:ln>
          </p:spPr>
          <p:txBody>
            <a:bodyPr wrap="none">
              <a:prstTxWarp prst="textNoShape">
                <a:avLst/>
              </a:prstTxWarp>
              <a:spAutoFit/>
            </a:bodyPr>
            <a:lstStyle/>
            <a:p>
              <a:pPr eaLnBrk="1" hangingPunct="1"/>
              <a:r>
                <a:rPr lang="pl-PL" sz="1800" baseline="0" dirty="0">
                  <a:solidFill>
                    <a:srgbClr val="FF0000"/>
                  </a:solidFill>
                  <a:latin typeface="Comic Sans MS"/>
                  <a:ea typeface="Arial" charset="0"/>
                  <a:cs typeface="Comic Sans MS"/>
                </a:rPr>
                <a:t>Induction2</a:t>
              </a:r>
              <a:endParaRPr lang="pl-PL" sz="1800" b="1" baseline="0" dirty="0">
                <a:latin typeface="Comic Sans MS"/>
                <a:ea typeface="Arial" charset="0"/>
                <a:cs typeface="Comic Sans MS"/>
              </a:endParaRPr>
            </a:p>
          </p:txBody>
        </p:sp>
        <p:sp>
          <p:nvSpPr>
            <p:cNvPr id="369712" name="pole tekstowe 24"/>
            <p:cNvSpPr txBox="1">
              <a:spLocks noChangeArrowheads="1"/>
            </p:cNvSpPr>
            <p:nvPr/>
          </p:nvSpPr>
          <p:spPr bwMode="auto">
            <a:xfrm>
              <a:off x="4160912" y="5236121"/>
              <a:ext cx="467696" cy="461665"/>
            </a:xfrm>
            <a:prstGeom prst="rect">
              <a:avLst/>
            </a:prstGeom>
            <a:noFill/>
            <a:ln w="9525">
              <a:noFill/>
              <a:miter lim="800000"/>
              <a:headEnd/>
              <a:tailEnd/>
            </a:ln>
          </p:spPr>
          <p:txBody>
            <a:bodyPr wrap="none">
              <a:prstTxWarp prst="textNoShape">
                <a:avLst/>
              </a:prstTxWarp>
              <a:spAutoFit/>
            </a:bodyPr>
            <a:lstStyle/>
            <a:p>
              <a:pPr eaLnBrk="1" hangingPunct="1"/>
              <a:r>
                <a:rPr lang="pl-PL" sz="2400" baseline="0" dirty="0">
                  <a:solidFill>
                    <a:srgbClr val="FF0000"/>
                  </a:solidFill>
                  <a:latin typeface="Symbol" charset="2"/>
                  <a:ea typeface="Arial" charset="0"/>
                  <a:cs typeface="Arial" charset="0"/>
                </a:rPr>
                <a:t>p</a:t>
              </a:r>
              <a:r>
                <a:rPr lang="pl-PL" sz="2400" baseline="30000" dirty="0">
                  <a:solidFill>
                    <a:srgbClr val="FF0000"/>
                  </a:solidFill>
                  <a:latin typeface="Arial" charset="0"/>
                  <a:ea typeface="Arial" charset="0"/>
                  <a:cs typeface="Arial" charset="0"/>
                </a:rPr>
                <a:t>0</a:t>
              </a:r>
              <a:endParaRPr lang="pl-PL" sz="2400" b="1" baseline="30000" dirty="0">
                <a:latin typeface="Arial" charset="0"/>
                <a:ea typeface="Arial" charset="0"/>
                <a:cs typeface="Arial" charset="0"/>
              </a:endParaRPr>
            </a:p>
          </p:txBody>
        </p:sp>
        <p:sp>
          <p:nvSpPr>
            <p:cNvPr id="123939" name="Line 49"/>
            <p:cNvSpPr>
              <a:spLocks noChangeShapeType="1"/>
            </p:cNvSpPr>
            <p:nvPr/>
          </p:nvSpPr>
          <p:spPr bwMode="auto">
            <a:xfrm flipH="1">
              <a:off x="3886200" y="3505200"/>
              <a:ext cx="457200" cy="1676400"/>
            </a:xfrm>
            <a:prstGeom prst="line">
              <a:avLst/>
            </a:prstGeom>
            <a:noFill/>
            <a:ln w="9525">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123940" name="Line 50"/>
            <p:cNvSpPr>
              <a:spLocks noChangeShapeType="1"/>
            </p:cNvSpPr>
            <p:nvPr/>
          </p:nvSpPr>
          <p:spPr bwMode="auto">
            <a:xfrm flipH="1">
              <a:off x="4419600" y="3352800"/>
              <a:ext cx="457200" cy="1676400"/>
            </a:xfrm>
            <a:prstGeom prst="line">
              <a:avLst/>
            </a:prstGeom>
            <a:noFill/>
            <a:ln w="9525">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123941" name="pole tekstowe 20"/>
            <p:cNvSpPr txBox="1">
              <a:spLocks noChangeArrowheads="1"/>
            </p:cNvSpPr>
            <p:nvPr/>
          </p:nvSpPr>
          <p:spPr bwMode="auto">
            <a:xfrm>
              <a:off x="3424788" y="5642992"/>
              <a:ext cx="1924538" cy="523220"/>
            </a:xfrm>
            <a:prstGeom prst="rect">
              <a:avLst/>
            </a:prstGeom>
            <a:noFill/>
            <a:ln w="9525">
              <a:solidFill>
                <a:srgbClr val="FF0000"/>
              </a:solidFill>
              <a:miter lim="800000"/>
              <a:headEnd/>
              <a:tailEnd/>
            </a:ln>
          </p:spPr>
          <p:txBody>
            <a:bodyPr wrap="none">
              <a:prstTxWarp prst="textNoShape">
                <a:avLst/>
              </a:prstTxWarp>
              <a:spAutoFit/>
            </a:bodyPr>
            <a:lstStyle/>
            <a:p>
              <a:pPr algn="ctr" eaLnBrk="1" hangingPunct="1"/>
              <a:r>
                <a:rPr lang="pl-PL" sz="1400" baseline="0" dirty="0">
                  <a:solidFill>
                    <a:srgbClr val="FF0000"/>
                  </a:solidFill>
                  <a:latin typeface="Comic Sans MS"/>
                  <a:ea typeface="Arial" charset="0"/>
                  <a:cs typeface="Comic Sans MS"/>
                </a:rPr>
                <a:t>Conversion distances</a:t>
              </a:r>
            </a:p>
            <a:p>
              <a:pPr algn="ctr" eaLnBrk="1" hangingPunct="1"/>
              <a:r>
                <a:rPr lang="pl-PL" sz="1400" baseline="0" dirty="0">
                  <a:solidFill>
                    <a:srgbClr val="FF0000"/>
                  </a:solidFill>
                  <a:latin typeface="Comic Sans MS"/>
                  <a:ea typeface="Arial" charset="0"/>
                  <a:cs typeface="Comic Sans MS"/>
                </a:rPr>
                <a:t>6.9 cm,  2.3 cm</a:t>
              </a:r>
              <a:endParaRPr lang="pl-PL" sz="1400" baseline="0" dirty="0">
                <a:latin typeface="Comic Sans MS"/>
                <a:ea typeface="Arial" charset="0"/>
                <a:cs typeface="Comic Sans MS"/>
              </a:endParaRPr>
            </a:p>
          </p:txBody>
        </p:sp>
        <p:sp>
          <p:nvSpPr>
            <p:cNvPr id="123942" name="Line 52"/>
            <p:cNvSpPr>
              <a:spLocks noChangeShapeType="1"/>
            </p:cNvSpPr>
            <p:nvPr/>
          </p:nvSpPr>
          <p:spPr bwMode="auto">
            <a:xfrm flipH="1" flipV="1">
              <a:off x="3872880" y="5164113"/>
              <a:ext cx="241920" cy="478879"/>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123943" name="Line 53"/>
            <p:cNvSpPr>
              <a:spLocks noChangeShapeType="1"/>
            </p:cNvSpPr>
            <p:nvPr/>
          </p:nvSpPr>
          <p:spPr bwMode="auto">
            <a:xfrm flipH="1" flipV="1">
              <a:off x="4520952" y="5020097"/>
              <a:ext cx="203448" cy="622895"/>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grpSp>
      <p:sp>
        <p:nvSpPr>
          <p:cNvPr id="369725" name="Text Box 61"/>
          <p:cNvSpPr txBox="1">
            <a:spLocks noChangeArrowheads="1"/>
          </p:cNvSpPr>
          <p:nvPr/>
        </p:nvSpPr>
        <p:spPr bwMode="auto">
          <a:xfrm>
            <a:off x="0" y="2667000"/>
            <a:ext cx="1981200" cy="383489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0000"/>
              </a:buClr>
              <a:buFont typeface="Zapf Dingbats" charset="2"/>
              <a:buNone/>
            </a:pPr>
            <a:r>
              <a:rPr lang="pl-PL" i="1" baseline="0" dirty="0">
                <a:solidFill>
                  <a:srgbClr val="FF0000"/>
                </a:solidFill>
                <a:latin typeface="Comic Sans MS"/>
                <a:ea typeface="Arial" charset="0"/>
                <a:cs typeface="Comic Sans MS"/>
              </a:rPr>
              <a:t>Primary vertex (A):</a:t>
            </a:r>
            <a:r>
              <a:rPr lang="pl-PL" baseline="0" dirty="0">
                <a:latin typeface="Comic Sans MS"/>
                <a:ea typeface="Arial" charset="0"/>
                <a:cs typeface="Comic Sans MS"/>
              </a:rPr>
              <a:t> </a:t>
            </a:r>
          </a:p>
          <a:p>
            <a:pPr>
              <a:spcBef>
                <a:spcPct val="20000"/>
              </a:spcBef>
              <a:buClr>
                <a:srgbClr val="FF0000"/>
              </a:buClr>
              <a:buFont typeface="Zapf Dingbats" charset="2"/>
              <a:buNone/>
            </a:pPr>
            <a:r>
              <a:rPr lang="pl-PL" sz="1800" baseline="0" dirty="0" err="1">
                <a:latin typeface="Comic Sans MS"/>
                <a:ea typeface="Arial" charset="0"/>
                <a:cs typeface="Comic Sans MS"/>
              </a:rPr>
              <a:t>very</a:t>
            </a:r>
            <a:r>
              <a:rPr lang="pl-PL" sz="1800" baseline="0" dirty="0">
                <a:latin typeface="Comic Sans MS"/>
                <a:ea typeface="Arial" charset="0"/>
                <a:cs typeface="Comic Sans MS"/>
              </a:rPr>
              <a:t> </a:t>
            </a:r>
            <a:r>
              <a:rPr lang="pl-PL" sz="1800" baseline="0" dirty="0" err="1" smtClean="0">
                <a:latin typeface="Comic Sans MS"/>
                <a:ea typeface="Arial" charset="0"/>
                <a:cs typeface="Comic Sans MS"/>
              </a:rPr>
              <a:t>long</a:t>
            </a:r>
            <a:r>
              <a:rPr lang="pl-PL" sz="1800" baseline="0" dirty="0" smtClean="0">
                <a:latin typeface="Comic Sans MS"/>
                <a:ea typeface="Arial" charset="0"/>
                <a:cs typeface="Comic Sans MS"/>
              </a:rPr>
              <a:t> </a:t>
            </a:r>
            <a:r>
              <a:rPr lang="pl-PL" sz="1800" baseline="0" dirty="0" smtClean="0">
                <a:latin typeface="Comic Sans MS"/>
                <a:ea typeface="Arial" charset="0"/>
                <a:cs typeface="Comic Sans MS"/>
                <a:sym typeface="Symbol" charset="2"/>
              </a:rPr>
              <a:t></a:t>
            </a:r>
            <a:r>
              <a:rPr lang="pl-PL" sz="1800" baseline="0" dirty="0" smtClean="0">
                <a:latin typeface="Comic Sans MS"/>
                <a:ea typeface="Arial" charset="0"/>
                <a:cs typeface="Comic Sans MS"/>
              </a:rPr>
              <a:t> (1</a:t>
            </a:r>
            <a:r>
              <a:rPr lang="pl-PL" sz="1800" baseline="0" dirty="0">
                <a:latin typeface="Comic Sans MS"/>
                <a:ea typeface="Arial" charset="0"/>
                <a:cs typeface="Comic Sans MS"/>
              </a:rPr>
              <a:t>), </a:t>
            </a:r>
            <a:r>
              <a:rPr lang="pl-PL" sz="1800" baseline="0" dirty="0" smtClean="0">
                <a:latin typeface="Comic Sans MS"/>
                <a:ea typeface="Arial" charset="0"/>
                <a:cs typeface="Comic Sans MS"/>
              </a:rPr>
              <a:t>e.m.cascades(2</a:t>
            </a:r>
            <a:r>
              <a:rPr lang="pl-PL" sz="1800" baseline="0" dirty="0">
                <a:latin typeface="Comic Sans MS"/>
                <a:ea typeface="Arial" charset="0"/>
                <a:cs typeface="Comic Sans MS"/>
              </a:rPr>
              <a:t>), </a:t>
            </a:r>
            <a:r>
              <a:rPr lang="en-US" sz="1800" baseline="0" dirty="0" smtClean="0">
                <a:latin typeface="Comic Sans MS"/>
                <a:ea typeface="Arial" charset="0"/>
                <a:cs typeface="Comic Sans MS"/>
              </a:rPr>
              <a:t> </a:t>
            </a:r>
            <a:r>
              <a:rPr lang="pl-PL" sz="1800" baseline="0" dirty="0" smtClean="0">
                <a:latin typeface="Symbol" charset="2"/>
                <a:ea typeface="Arial" charset="0"/>
                <a:cs typeface="Symbol" charset="2"/>
              </a:rPr>
              <a:t>p </a:t>
            </a:r>
            <a:r>
              <a:rPr lang="pl-PL" sz="1800" baseline="0" dirty="0" smtClean="0">
                <a:latin typeface="Comic Sans MS"/>
                <a:ea typeface="Arial" charset="0"/>
                <a:cs typeface="Comic Sans MS"/>
              </a:rPr>
              <a:t>(3</a:t>
            </a:r>
            <a:r>
              <a:rPr lang="pl-PL" sz="1800" baseline="0" dirty="0">
                <a:latin typeface="Comic Sans MS"/>
                <a:ea typeface="Arial" charset="0"/>
                <a:cs typeface="Comic Sans MS"/>
              </a:rPr>
              <a:t>)</a:t>
            </a:r>
          </a:p>
          <a:p>
            <a:pPr algn="ctr">
              <a:spcBef>
                <a:spcPct val="20000"/>
              </a:spcBef>
              <a:buClr>
                <a:srgbClr val="FF0000"/>
              </a:buClr>
              <a:buFont typeface="Zapf Dingbats" charset="2"/>
              <a:buNone/>
            </a:pPr>
            <a:r>
              <a:rPr lang="pl-PL" sz="1800" i="1" baseline="0" dirty="0">
                <a:solidFill>
                  <a:srgbClr val="FF0000"/>
                </a:solidFill>
                <a:latin typeface="Comic Sans MS"/>
                <a:ea typeface="Arial" charset="0"/>
                <a:cs typeface="Comic Sans MS"/>
              </a:rPr>
              <a:t>Secondary vertex (B):</a:t>
            </a:r>
            <a:r>
              <a:rPr lang="pl-PL" sz="1800" baseline="0" dirty="0">
                <a:latin typeface="Comic Sans MS"/>
                <a:ea typeface="Arial" charset="0"/>
                <a:cs typeface="Comic Sans MS"/>
              </a:rPr>
              <a:t> </a:t>
            </a:r>
          </a:p>
          <a:p>
            <a:pPr>
              <a:spcBef>
                <a:spcPct val="20000"/>
              </a:spcBef>
              <a:buClr>
                <a:srgbClr val="FF0000"/>
              </a:buClr>
              <a:buFont typeface="Zapf Dingbats" charset="2"/>
              <a:buNone/>
            </a:pPr>
            <a:r>
              <a:rPr lang="en-US" sz="1800" baseline="0" dirty="0" smtClean="0">
                <a:latin typeface="Comic Sans MS"/>
                <a:ea typeface="Arial" charset="0"/>
                <a:cs typeface="Comic Sans MS"/>
              </a:rPr>
              <a:t>t</a:t>
            </a:r>
            <a:r>
              <a:rPr lang="pl-PL" sz="1800" baseline="0" dirty="0" smtClean="0">
                <a:latin typeface="Comic Sans MS"/>
                <a:ea typeface="Arial" charset="0"/>
                <a:cs typeface="Comic Sans MS"/>
              </a:rPr>
              <a:t>he </a:t>
            </a:r>
            <a:r>
              <a:rPr lang="pl-PL" sz="1800" baseline="0" dirty="0">
                <a:latin typeface="Comic Sans MS"/>
                <a:ea typeface="Arial" charset="0"/>
                <a:cs typeface="Comic Sans MS"/>
              </a:rPr>
              <a:t>longest track (5) is a </a:t>
            </a:r>
            <a:r>
              <a:rPr lang="pl-PL" sz="2000" baseline="0" dirty="0">
                <a:latin typeface="Comic Sans MS"/>
                <a:ea typeface="Arial" charset="0"/>
                <a:cs typeface="Comic Sans MS"/>
                <a:sym typeface="Symbol" charset="2"/>
              </a:rPr>
              <a:t></a:t>
            </a:r>
            <a:r>
              <a:rPr lang="pl-PL" sz="1800" baseline="0" dirty="0">
                <a:latin typeface="Comic Sans MS"/>
                <a:ea typeface="Arial" charset="0"/>
                <a:cs typeface="Comic Sans MS"/>
              </a:rPr>
              <a:t> coming from stopping </a:t>
            </a:r>
            <a:r>
              <a:rPr lang="pl-PL" sz="1800" b="1" baseline="0" dirty="0">
                <a:latin typeface="Comic Sans MS"/>
                <a:ea typeface="Arial" charset="0"/>
                <a:cs typeface="Comic Sans MS"/>
              </a:rPr>
              <a:t>k </a:t>
            </a:r>
            <a:r>
              <a:rPr lang="pl-PL" sz="1800" baseline="0" dirty="0">
                <a:latin typeface="Comic Sans MS"/>
                <a:ea typeface="Arial" charset="0"/>
                <a:cs typeface="Comic Sans MS"/>
              </a:rPr>
              <a:t>(6).</a:t>
            </a:r>
            <a:br>
              <a:rPr lang="pl-PL" sz="1800" baseline="0" dirty="0">
                <a:latin typeface="Comic Sans MS"/>
                <a:ea typeface="Arial" charset="0"/>
                <a:cs typeface="Comic Sans MS"/>
              </a:rPr>
            </a:br>
            <a:r>
              <a:rPr lang="pl-PL" sz="1800" baseline="0" dirty="0">
                <a:latin typeface="Comic Sans MS"/>
                <a:ea typeface="Arial" charset="0"/>
                <a:cs typeface="Comic Sans MS"/>
              </a:rPr>
              <a:t>  </a:t>
            </a:r>
            <a:r>
              <a:rPr lang="pl-PL" sz="1800" baseline="0" dirty="0">
                <a:latin typeface="Comic Sans MS"/>
                <a:ea typeface="Arial" charset="0"/>
                <a:cs typeface="Comic Sans MS"/>
                <a:sym typeface="Symbol" charset="2"/>
              </a:rPr>
              <a:t></a:t>
            </a:r>
            <a:r>
              <a:rPr lang="pl-PL" sz="1800" baseline="0" dirty="0">
                <a:latin typeface="Comic Sans MS"/>
                <a:ea typeface="Arial" charset="0"/>
                <a:cs typeface="Comic Sans MS"/>
              </a:rPr>
              <a:t> decay is observed</a:t>
            </a:r>
          </a:p>
        </p:txBody>
      </p:sp>
      <p:grpSp>
        <p:nvGrpSpPr>
          <p:cNvPr id="36" name="Group 35"/>
          <p:cNvGrpSpPr/>
          <p:nvPr/>
        </p:nvGrpSpPr>
        <p:grpSpPr>
          <a:xfrm>
            <a:off x="152400" y="609600"/>
            <a:ext cx="9601200" cy="2060377"/>
            <a:chOff x="152400" y="533400"/>
            <a:chExt cx="9601200" cy="2060377"/>
          </a:xfrm>
        </p:grpSpPr>
        <p:pic>
          <p:nvPicPr>
            <p:cNvPr id="123946" name="Obraz 6" descr="Run9927Event572_Collection_right_IIcopy.jpg"/>
            <p:cNvPicPr>
              <a:picLocks noChangeAspect="1"/>
            </p:cNvPicPr>
            <p:nvPr/>
          </p:nvPicPr>
          <p:blipFill>
            <a:blip r:embed="rId5" cstate="print"/>
            <a:srcRect/>
            <a:stretch>
              <a:fillRect/>
            </a:stretch>
          </p:blipFill>
          <p:spPr bwMode="auto">
            <a:xfrm>
              <a:off x="152400" y="533400"/>
              <a:ext cx="9601200" cy="2000250"/>
            </a:xfrm>
            <a:prstGeom prst="rect">
              <a:avLst/>
            </a:prstGeom>
            <a:noFill/>
            <a:ln w="9525">
              <a:noFill/>
              <a:miter lim="800000"/>
              <a:headEnd/>
              <a:tailEnd/>
            </a:ln>
          </p:spPr>
        </p:pic>
        <p:sp>
          <p:nvSpPr>
            <p:cNvPr id="123947" name="Text Box 63"/>
            <p:cNvSpPr txBox="1">
              <a:spLocks noChangeArrowheads="1"/>
            </p:cNvSpPr>
            <p:nvPr/>
          </p:nvSpPr>
          <p:spPr bwMode="auto">
            <a:xfrm>
              <a:off x="304800" y="685800"/>
              <a:ext cx="2606675" cy="641350"/>
            </a:xfrm>
            <a:prstGeom prst="rect">
              <a:avLst/>
            </a:prstGeom>
            <a:noFill/>
            <a:ln w="9525">
              <a:noFill/>
              <a:miter lim="800000"/>
              <a:headEnd/>
              <a:tailEnd/>
            </a:ln>
          </p:spPr>
          <p:txBody>
            <a:bodyPr>
              <a:prstTxWarp prst="textNoShape">
                <a:avLst/>
              </a:prstTxWarp>
              <a:spAutoFit/>
            </a:bodyPr>
            <a:lstStyle/>
            <a:p>
              <a:pPr algn="ctr"/>
              <a:r>
                <a:rPr lang="en-GB" sz="1800" baseline="0" dirty="0">
                  <a:latin typeface="Comic Sans MS"/>
                  <a:cs typeface="Comic Sans MS"/>
                </a:rPr>
                <a:t>Total visible energy </a:t>
              </a:r>
              <a:r>
                <a:rPr lang="pl-PL" sz="1800" baseline="0" dirty="0">
                  <a:latin typeface="Comic Sans MS"/>
                  <a:ea typeface="Arial" charset="0"/>
                  <a:cs typeface="Comic Sans MS"/>
                </a:rPr>
                <a:t>4.5 GeV</a:t>
              </a:r>
            </a:p>
          </p:txBody>
        </p:sp>
        <p:sp>
          <p:nvSpPr>
            <p:cNvPr id="123936" name="Dowolny kształt 5"/>
            <p:cNvSpPr>
              <a:spLocks/>
            </p:cNvSpPr>
            <p:nvPr/>
          </p:nvSpPr>
          <p:spPr bwMode="auto">
            <a:xfrm>
              <a:off x="8158162" y="1419225"/>
              <a:ext cx="1443038" cy="1171575"/>
            </a:xfrm>
            <a:custGeom>
              <a:avLst/>
              <a:gdLst>
                <a:gd name="T0" fmla="*/ 0 w 1332346"/>
                <a:gd name="T1" fmla="*/ 0 h 1170709"/>
                <a:gd name="T2" fmla="*/ 0 w 1332346"/>
                <a:gd name="T3" fmla="*/ 0 h 1170709"/>
                <a:gd name="T4" fmla="*/ 0 w 1332346"/>
                <a:gd name="T5" fmla="*/ 0 h 1170709"/>
                <a:gd name="T6" fmla="*/ 0 w 1332346"/>
                <a:gd name="T7" fmla="*/ 0 h 1170709"/>
                <a:gd name="T8" fmla="*/ 0 w 1332346"/>
                <a:gd name="T9" fmla="*/ 0 h 1170709"/>
                <a:gd name="T10" fmla="*/ 0 w 1332346"/>
                <a:gd name="T11" fmla="*/ 0 h 1170709"/>
                <a:gd name="T12" fmla="*/ 0 w 1332346"/>
                <a:gd name="T13" fmla="*/ 0 h 1170709"/>
                <a:gd name="T14" fmla="*/ 0 60000 65536"/>
                <a:gd name="T15" fmla="*/ 0 60000 65536"/>
                <a:gd name="T16" fmla="*/ 0 60000 65536"/>
                <a:gd name="T17" fmla="*/ 0 60000 65536"/>
                <a:gd name="T18" fmla="*/ 0 60000 65536"/>
                <a:gd name="T19" fmla="*/ 0 60000 65536"/>
                <a:gd name="T20" fmla="*/ 0 60000 65536"/>
                <a:gd name="T21" fmla="*/ 0 w 1332346"/>
                <a:gd name="T22" fmla="*/ 0 h 1170709"/>
                <a:gd name="T23" fmla="*/ 1332346 w 1332346"/>
                <a:gd name="T24" fmla="*/ 1170709 h 11707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2346" h="1170709">
                  <a:moveTo>
                    <a:pt x="949037" y="0"/>
                  </a:moveTo>
                  <a:cubicBezTo>
                    <a:pt x="680028" y="166255"/>
                    <a:pt x="411019" y="332510"/>
                    <a:pt x="256310" y="471055"/>
                  </a:cubicBezTo>
                  <a:cubicBezTo>
                    <a:pt x="101601" y="609601"/>
                    <a:pt x="41564" y="731982"/>
                    <a:pt x="20782" y="831273"/>
                  </a:cubicBezTo>
                  <a:cubicBezTo>
                    <a:pt x="0" y="930564"/>
                    <a:pt x="25401" y="1018309"/>
                    <a:pt x="131619" y="1066800"/>
                  </a:cubicBezTo>
                  <a:cubicBezTo>
                    <a:pt x="237837" y="1115291"/>
                    <a:pt x="471056" y="1170709"/>
                    <a:pt x="658092" y="1122218"/>
                  </a:cubicBezTo>
                  <a:cubicBezTo>
                    <a:pt x="845128" y="1073727"/>
                    <a:pt x="1175328" y="928255"/>
                    <a:pt x="1253837" y="775855"/>
                  </a:cubicBezTo>
                  <a:cubicBezTo>
                    <a:pt x="1332346" y="623455"/>
                    <a:pt x="1230746" y="415636"/>
                    <a:pt x="1129146" y="207818"/>
                  </a:cubicBezTo>
                </a:path>
              </a:pathLst>
            </a:custGeom>
            <a:noFill/>
            <a:ln w="25400" cap="rnd">
              <a:solidFill>
                <a:srgbClr val="FF0000"/>
              </a:solidFill>
              <a:round/>
              <a:headEnd/>
              <a:tailEnd/>
            </a:ln>
          </p:spPr>
          <p:txBody>
            <a:bodyPr anchor="ctr">
              <a:prstTxWarp prst="textNoShape">
                <a:avLst/>
              </a:prstTxWarp>
            </a:bodyPr>
            <a:lstStyle/>
            <a:p>
              <a:endParaRPr lang="en-US"/>
            </a:p>
          </p:txBody>
        </p:sp>
        <p:sp>
          <p:nvSpPr>
            <p:cNvPr id="123937" name="Line 69"/>
            <p:cNvSpPr>
              <a:spLocks noChangeShapeType="1"/>
            </p:cNvSpPr>
            <p:nvPr/>
          </p:nvSpPr>
          <p:spPr bwMode="auto">
            <a:xfrm flipH="1">
              <a:off x="3733800" y="2286000"/>
              <a:ext cx="4419600" cy="762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3935" name="Text Box 72"/>
            <p:cNvSpPr txBox="1">
              <a:spLocks noChangeArrowheads="1"/>
            </p:cNvSpPr>
            <p:nvPr/>
          </p:nvSpPr>
          <p:spPr bwMode="auto">
            <a:xfrm>
              <a:off x="5638800" y="2286000"/>
              <a:ext cx="2608406" cy="307777"/>
            </a:xfrm>
            <a:prstGeom prst="rect">
              <a:avLst/>
            </a:prstGeom>
            <a:noFill/>
            <a:ln w="9525">
              <a:noFill/>
              <a:miter lim="800000"/>
              <a:headEnd/>
              <a:tailEnd/>
            </a:ln>
          </p:spPr>
          <p:txBody>
            <a:bodyPr wrap="none">
              <a:prstTxWarp prst="textNoShape">
                <a:avLst/>
              </a:prstTxWarp>
              <a:spAutoFit/>
            </a:bodyPr>
            <a:lstStyle/>
            <a:p>
              <a:r>
                <a:rPr lang="pl-PL" sz="1400" i="1" baseline="0" dirty="0" err="1">
                  <a:solidFill>
                    <a:srgbClr val="FF0000"/>
                  </a:solidFill>
                  <a:latin typeface="Comic Sans MS"/>
                  <a:ea typeface="Arial" charset="0"/>
                  <a:cs typeface="Comic Sans MS"/>
                </a:rPr>
                <a:t>close-up</a:t>
              </a:r>
              <a:r>
                <a:rPr lang="pl-PL" sz="1400" i="1" baseline="0" dirty="0">
                  <a:solidFill>
                    <a:srgbClr val="FF0000"/>
                  </a:solidFill>
                  <a:latin typeface="Comic Sans MS"/>
                  <a:ea typeface="Arial" charset="0"/>
                  <a:cs typeface="Comic Sans MS"/>
                </a:rPr>
                <a:t> of </a:t>
              </a:r>
              <a:r>
                <a:rPr lang="pl-PL" sz="1400" i="1" baseline="0" dirty="0" err="1">
                  <a:solidFill>
                    <a:srgbClr val="FF0000"/>
                  </a:solidFill>
                  <a:latin typeface="Comic Sans MS"/>
                  <a:ea typeface="Arial" charset="0"/>
                  <a:cs typeface="Comic Sans MS"/>
                </a:rPr>
                <a:t>two</a:t>
              </a:r>
              <a:r>
                <a:rPr lang="pl-PL" sz="1400" i="1" baseline="0" dirty="0">
                  <a:solidFill>
                    <a:srgbClr val="FF0000"/>
                  </a:solidFill>
                  <a:latin typeface="Comic Sans MS"/>
                  <a:ea typeface="Arial" charset="0"/>
                  <a:cs typeface="Comic Sans MS"/>
                </a:rPr>
                <a:t> </a:t>
              </a:r>
              <a:r>
                <a:rPr lang="pl-PL" sz="1400" i="1" baseline="0" dirty="0" err="1">
                  <a:solidFill>
                    <a:srgbClr val="FF0000"/>
                  </a:solidFill>
                  <a:latin typeface="Comic Sans MS"/>
                  <a:ea typeface="Arial" charset="0"/>
                  <a:cs typeface="Comic Sans MS"/>
                </a:rPr>
                <a:t>e.m</a:t>
              </a:r>
              <a:r>
                <a:rPr lang="pl-PL" sz="1400" i="1" baseline="0" dirty="0">
                  <a:solidFill>
                    <a:srgbClr val="FF0000"/>
                  </a:solidFill>
                  <a:latin typeface="Comic Sans MS"/>
                  <a:ea typeface="Arial" charset="0"/>
                  <a:cs typeface="Comic Sans MS"/>
                </a:rPr>
                <a:t>. </a:t>
              </a:r>
              <a:r>
                <a:rPr lang="pl-PL" sz="1400" i="1" baseline="0" dirty="0" err="1">
                  <a:solidFill>
                    <a:srgbClr val="FF0000"/>
                  </a:solidFill>
                  <a:latin typeface="Comic Sans MS"/>
                  <a:ea typeface="Arial" charset="0"/>
                  <a:cs typeface="Comic Sans MS"/>
                </a:rPr>
                <a:t>showers</a:t>
              </a:r>
              <a:endParaRPr lang="en-GB" sz="1800" baseline="0" dirty="0">
                <a:latin typeface="Comic Sans MS"/>
                <a:ea typeface="Arial" charset="0"/>
                <a:cs typeface="Comic Sans MS"/>
              </a:endParaRPr>
            </a:p>
          </p:txBody>
        </p:sp>
      </p:grpSp>
      <p:grpSp>
        <p:nvGrpSpPr>
          <p:cNvPr id="34" name="Group 33"/>
          <p:cNvGrpSpPr/>
          <p:nvPr/>
        </p:nvGrpSpPr>
        <p:grpSpPr>
          <a:xfrm>
            <a:off x="5486400" y="2635250"/>
            <a:ext cx="4251304" cy="1557754"/>
            <a:chOff x="5486400" y="2514600"/>
            <a:chExt cx="4251304" cy="1557754"/>
          </a:xfrm>
        </p:grpSpPr>
        <p:pic>
          <p:nvPicPr>
            <p:cNvPr id="369669" name="Obraz 7" descr="run9927ev572.gi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86400" y="2514600"/>
              <a:ext cx="4191000" cy="1473200"/>
            </a:xfrm>
            <a:prstGeom prst="rect">
              <a:avLst/>
            </a:prstGeom>
            <a:noFill/>
            <a:ln w="9525">
              <a:solidFill>
                <a:srgbClr val="FF0000"/>
              </a:solidFill>
              <a:miter lim="800000"/>
              <a:headEnd/>
              <a:tailEnd/>
            </a:ln>
          </p:spPr>
        </p:pic>
        <p:sp>
          <p:nvSpPr>
            <p:cNvPr id="369729" name="Text Box 65"/>
            <p:cNvSpPr txBox="1">
              <a:spLocks noChangeArrowheads="1"/>
            </p:cNvSpPr>
            <p:nvPr/>
          </p:nvSpPr>
          <p:spPr bwMode="auto">
            <a:xfrm>
              <a:off x="9372600" y="3733800"/>
              <a:ext cx="365104" cy="338554"/>
            </a:xfrm>
            <a:prstGeom prst="rect">
              <a:avLst/>
            </a:prstGeom>
            <a:noFill/>
            <a:ln w="9525">
              <a:noFill/>
              <a:miter lim="800000"/>
              <a:headEnd/>
              <a:tailEnd/>
            </a:ln>
          </p:spPr>
          <p:txBody>
            <a:bodyPr wrap="none">
              <a:prstTxWarp prst="textNoShape">
                <a:avLst/>
              </a:prstTxWarp>
              <a:spAutoFit/>
            </a:bodyPr>
            <a:lstStyle/>
            <a:p>
              <a:r>
                <a:rPr lang="en-GB" i="1" baseline="0" dirty="0">
                  <a:solidFill>
                    <a:srgbClr val="FF0000"/>
                  </a:solidFill>
                </a:rPr>
                <a:t>A</a:t>
              </a:r>
            </a:p>
          </p:txBody>
        </p:sp>
        <p:sp>
          <p:nvSpPr>
            <p:cNvPr id="369732" name="Text Box 68"/>
            <p:cNvSpPr txBox="1">
              <a:spLocks noChangeArrowheads="1"/>
            </p:cNvSpPr>
            <p:nvPr/>
          </p:nvSpPr>
          <p:spPr bwMode="auto">
            <a:xfrm>
              <a:off x="8534400" y="3733800"/>
              <a:ext cx="321522" cy="338554"/>
            </a:xfrm>
            <a:prstGeom prst="rect">
              <a:avLst/>
            </a:prstGeom>
            <a:noFill/>
            <a:ln w="9525">
              <a:noFill/>
              <a:miter lim="800000"/>
              <a:headEnd/>
              <a:tailEnd/>
            </a:ln>
          </p:spPr>
          <p:txBody>
            <a:bodyPr wrap="none">
              <a:prstTxWarp prst="textNoShape">
                <a:avLst/>
              </a:prstTxWarp>
              <a:spAutoFit/>
            </a:bodyPr>
            <a:lstStyle/>
            <a:p>
              <a:r>
                <a:rPr lang="en-GB" baseline="0" dirty="0">
                  <a:solidFill>
                    <a:srgbClr val="FF0000"/>
                  </a:solidFill>
                </a:rPr>
                <a:t>B</a:t>
              </a:r>
            </a:p>
          </p:txBody>
        </p:sp>
        <p:sp>
          <p:nvSpPr>
            <p:cNvPr id="369742" name="Text Box 78"/>
            <p:cNvSpPr txBox="1">
              <a:spLocks noChangeArrowheads="1"/>
            </p:cNvSpPr>
            <p:nvPr/>
          </p:nvSpPr>
          <p:spPr bwMode="auto">
            <a:xfrm>
              <a:off x="8518525" y="2655888"/>
              <a:ext cx="454025" cy="336550"/>
            </a:xfrm>
            <a:prstGeom prst="rect">
              <a:avLst/>
            </a:prstGeom>
            <a:noFill/>
            <a:ln w="9525">
              <a:noFill/>
              <a:miter lim="800000"/>
              <a:headEnd/>
              <a:tailEnd/>
            </a:ln>
          </p:spPr>
          <p:txBody>
            <a:bodyPr wrap="none">
              <a:prstTxWarp prst="textNoShape">
                <a:avLst/>
              </a:prstTxWarp>
              <a:spAutoFit/>
            </a:bodyPr>
            <a:lstStyle/>
            <a:p>
              <a:r>
                <a:rPr lang="en-GB" i="1" dirty="0">
                  <a:solidFill>
                    <a:srgbClr val="FF0000"/>
                  </a:solidFill>
                </a:rPr>
                <a:t>3D</a:t>
              </a:r>
            </a:p>
          </p:txBody>
        </p:sp>
      </p:grpSp>
      <p:sp>
        <p:nvSpPr>
          <p:cNvPr id="123938" name="Line 70"/>
          <p:cNvSpPr>
            <a:spLocks noChangeShapeType="1"/>
          </p:cNvSpPr>
          <p:nvPr/>
        </p:nvSpPr>
        <p:spPr bwMode="auto">
          <a:xfrm>
            <a:off x="3733800" y="2438400"/>
            <a:ext cx="0" cy="22860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8" name="Slide Number Placeholder 27"/>
          <p:cNvSpPr>
            <a:spLocks noGrp="1"/>
          </p:cNvSpPr>
          <p:nvPr>
            <p:ph type="sldNum" sz="quarter" idx="11"/>
          </p:nvPr>
        </p:nvSpPr>
        <p:spPr/>
        <p:txBody>
          <a:bodyPr/>
          <a:lstStyle/>
          <a:p>
            <a:pPr>
              <a:defRPr/>
            </a:pPr>
            <a:r>
              <a:rPr lang="en-GB" smtClean="0"/>
              <a:t>Slide# : </a:t>
            </a:r>
            <a:fld id="{A86CEAE1-7B07-CE4F-A20C-236EDAD9CE90}" type="slidenum">
              <a:rPr lang="en-GB" smtClean="0"/>
              <a:pPr>
                <a:defRPr/>
              </a:pPr>
              <a:t>25</a:t>
            </a:fld>
            <a:endParaRPr lang="en-GB"/>
          </a:p>
        </p:txBody>
      </p:sp>
      <p:sp>
        <p:nvSpPr>
          <p:cNvPr id="29" name="Footer Placeholder 28"/>
          <p:cNvSpPr>
            <a:spLocks noGrp="1"/>
          </p:cNvSpPr>
          <p:nvPr>
            <p:ph type="ftr" sz="quarter" idx="10"/>
          </p:nvPr>
        </p:nvSpPr>
        <p:spPr/>
        <p:txBody>
          <a:bodyPr/>
          <a:lstStyle/>
          <a:p>
            <a:pPr>
              <a:defRPr/>
            </a:pPr>
            <a:r>
              <a:rPr lang="en-US" smtClean="0"/>
              <a:t>Fermilab.Nov.21 2018</a:t>
            </a:r>
            <a:endParaRPr lang="en-GB"/>
          </a:p>
        </p:txBody>
      </p:sp>
    </p:spTree>
    <p:extLst>
      <p:ext uri="{BB962C8B-B14F-4D97-AF65-F5344CB8AC3E}">
        <p14:creationId xmlns:p14="http://schemas.microsoft.com/office/powerpoint/2010/main" val="4192883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97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9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7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Improving with ICARUS the location of  sterile LNSD anomaly</a:t>
            </a:r>
            <a:endParaRPr lang="en-GB" dirty="0"/>
          </a:p>
        </p:txBody>
      </p:sp>
      <p:sp>
        <p:nvSpPr>
          <p:cNvPr id="3" name="Content Placeholder 2"/>
          <p:cNvSpPr>
            <a:spLocks noGrp="1"/>
          </p:cNvSpPr>
          <p:nvPr>
            <p:ph idx="1"/>
          </p:nvPr>
        </p:nvSpPr>
        <p:spPr>
          <a:xfrm>
            <a:off x="0" y="548680"/>
            <a:ext cx="9777536" cy="3200400"/>
          </a:xfrm>
        </p:spPr>
        <p:txBody>
          <a:bodyPr/>
          <a:lstStyle/>
          <a:p>
            <a:pPr marL="342900" lvl="1" indent="-342900">
              <a:lnSpc>
                <a:spcPts val="2680"/>
              </a:lnSpc>
              <a:buFont typeface="Wingdings" charset="2"/>
              <a:buChar char="l"/>
            </a:pPr>
            <a:r>
              <a:rPr lang="en-GB" sz="2400" dirty="0" smtClean="0"/>
              <a:t>At </a:t>
            </a:r>
            <a:r>
              <a:rPr lang="en-GB" sz="2400" dirty="0"/>
              <a:t>the </a:t>
            </a:r>
            <a:r>
              <a:rPr lang="en-US" sz="2400" dirty="0">
                <a:ea typeface="ＭＳ Ｐゴシック" charset="0"/>
                <a:cs typeface="ＭＳ Ｐゴシック" charset="0"/>
                <a:sym typeface="Wingdings" charset="0"/>
              </a:rPr>
              <a:t>CNGS facility in </a:t>
            </a:r>
            <a:r>
              <a:rPr lang="en-US" sz="2400" dirty="0" smtClean="0">
                <a:ea typeface="ＭＳ Ｐゴシック" charset="0"/>
                <a:cs typeface="ＭＳ Ｐゴシック" charset="0"/>
                <a:sym typeface="Wingdings" charset="0"/>
              </a:rPr>
              <a:t>Italy,</a:t>
            </a:r>
            <a:r>
              <a:rPr lang="en-GB" sz="2400" dirty="0" smtClean="0"/>
              <a:t> searches from neutrinos from CERN have been performed  </a:t>
            </a:r>
            <a:r>
              <a:rPr lang="en-US" sz="2400" dirty="0" smtClean="0">
                <a:ea typeface="ＭＳ Ｐゴシック" charset="0"/>
                <a:cs typeface="ＭＳ Ｐゴシック" charset="0"/>
                <a:sym typeface="Wingdings" charset="0"/>
              </a:rPr>
              <a:t>with an </a:t>
            </a:r>
            <a:r>
              <a:rPr lang="en-US" sz="2400" dirty="0">
                <a:ea typeface="ＭＳ Ｐゴシック" charset="0"/>
                <a:cs typeface="ＭＳ Ｐゴシック" charset="0"/>
                <a:sym typeface="Wingdings" charset="0"/>
              </a:rPr>
              <a:t>almost pure </a:t>
            </a:r>
            <a:r>
              <a:rPr lang="en-US" sz="2400" dirty="0">
                <a:latin typeface="Symbol" charset="0"/>
                <a:ea typeface="ＭＳ Ｐゴシック" charset="0"/>
                <a:cs typeface="ＭＳ Ｐゴシック" charset="0"/>
                <a:sym typeface="Wingdings" charset="0"/>
              </a:rPr>
              <a:t>nm</a:t>
            </a:r>
            <a:r>
              <a:rPr lang="en-US" sz="2400" dirty="0">
                <a:ea typeface="ＭＳ Ｐゴシック" charset="0"/>
                <a:cs typeface="ＭＳ Ｐゴシック" charset="0"/>
                <a:sym typeface="Wingdings" charset="0"/>
              </a:rPr>
              <a:t> beam in  10-30 </a:t>
            </a:r>
            <a:r>
              <a:rPr lang="en-US" sz="2400" dirty="0" err="1">
                <a:ea typeface="ＭＳ Ｐゴシック" charset="0"/>
                <a:cs typeface="ＭＳ Ｐゴシック" charset="0"/>
                <a:sym typeface="Wingdings" charset="0"/>
              </a:rPr>
              <a:t>GeV</a:t>
            </a:r>
            <a:r>
              <a:rPr lang="en-US" sz="2400" dirty="0">
                <a:ea typeface="ＭＳ Ｐゴシック" charset="0"/>
                <a:cs typeface="ＭＳ Ｐゴシック" charset="0"/>
                <a:sym typeface="Wingdings" charset="0"/>
              </a:rPr>
              <a:t> E</a:t>
            </a:r>
            <a:r>
              <a:rPr lang="en-US" sz="2400" dirty="0">
                <a:latin typeface="Symbol" charset="0"/>
                <a:ea typeface="ＭＳ Ｐゴシック" charset="0"/>
                <a:cs typeface="ＭＳ Ｐゴシック" charset="0"/>
                <a:sym typeface="Wingdings" charset="0"/>
              </a:rPr>
              <a:t>n</a:t>
            </a:r>
            <a:r>
              <a:rPr lang="en-US" sz="2400" dirty="0">
                <a:ea typeface="ＭＳ Ｐゴシック" charset="0"/>
                <a:cs typeface="ＭＳ Ｐゴシック" charset="0"/>
                <a:sym typeface="Wingdings" charset="0"/>
              </a:rPr>
              <a:t> </a:t>
            </a:r>
            <a:r>
              <a:rPr lang="en-US" sz="2400" dirty="0" smtClean="0">
                <a:ea typeface="ＭＳ Ｐゴシック" charset="0"/>
                <a:cs typeface="ＭＳ Ｐゴシック" charset="0"/>
                <a:sym typeface="Wingdings" charset="0"/>
              </a:rPr>
              <a:t>range </a:t>
            </a:r>
            <a:r>
              <a:rPr lang="en-US" sz="2400" dirty="0">
                <a:ea typeface="ＭＳ Ｐゴシック" charset="0"/>
                <a:cs typeface="ＭＳ Ｐゴシック" charset="0"/>
                <a:sym typeface="Wingdings" charset="0"/>
              </a:rPr>
              <a:t>(beam associated </a:t>
            </a:r>
            <a:r>
              <a:rPr lang="en-US" sz="2400" dirty="0">
                <a:latin typeface="Symbol" charset="0"/>
                <a:ea typeface="ＭＳ Ｐゴシック" charset="0"/>
                <a:cs typeface="ＭＳ Ｐゴシック" charset="0"/>
                <a:sym typeface="Wingdings" charset="0"/>
              </a:rPr>
              <a:t>n</a:t>
            </a:r>
            <a:r>
              <a:rPr lang="en-US" sz="2400" dirty="0">
                <a:ea typeface="ＭＳ Ｐゴシック" charset="0"/>
                <a:cs typeface="ＭＳ Ｐゴシック" charset="0"/>
                <a:sym typeface="Wingdings" charset="0"/>
              </a:rPr>
              <a:t>e ~1%) </a:t>
            </a:r>
            <a:r>
              <a:rPr lang="en-US" sz="2400" dirty="0" smtClean="0">
                <a:ea typeface="ＭＳ Ｐゴシック" charset="0"/>
                <a:cs typeface="ＭＳ Ｐゴシック" charset="0"/>
                <a:sym typeface="Wingdings" charset="0"/>
              </a:rPr>
              <a:t>and at </a:t>
            </a:r>
            <a:r>
              <a:rPr lang="en-US" sz="2400" dirty="0">
                <a:ea typeface="ＭＳ Ｐゴシック" charset="0"/>
                <a:cs typeface="ＭＳ Ｐゴシック" charset="0"/>
                <a:sym typeface="Wingdings" charset="0"/>
              </a:rPr>
              <a:t>a distance L=732 km from target</a:t>
            </a:r>
            <a:r>
              <a:rPr lang="en-US" sz="2400" dirty="0" smtClean="0">
                <a:ea typeface="ＭＳ Ｐゴシック" charset="0"/>
                <a:cs typeface="ＭＳ Ｐゴシック" charset="0"/>
                <a:sym typeface="Wingdings" charset="0"/>
              </a:rPr>
              <a:t>.</a:t>
            </a:r>
          </a:p>
          <a:p>
            <a:pPr marL="342900" lvl="1" indent="-342900">
              <a:lnSpc>
                <a:spcPts val="2680"/>
              </a:lnSpc>
              <a:buFont typeface="Wingdings" charset="2"/>
              <a:buChar char="l"/>
            </a:pPr>
            <a:r>
              <a:rPr lang="en-US" sz="2400" dirty="0" smtClean="0"/>
              <a:t>ICARUS has </a:t>
            </a:r>
            <a:r>
              <a:rPr lang="en-US" sz="2400" dirty="0"/>
              <a:t>concluded a very successful, long duration run with </a:t>
            </a:r>
            <a:r>
              <a:rPr lang="en-US" sz="2400" dirty="0" smtClean="0"/>
              <a:t>its </a:t>
            </a:r>
            <a:r>
              <a:rPr lang="en-US" sz="2400" dirty="0"/>
              <a:t>T600 detector at the LNGS underground laboratory taking data both with the CNGS neutrino beam and with </a:t>
            </a:r>
            <a:r>
              <a:rPr lang="en-US" sz="2400" dirty="0" smtClean="0"/>
              <a:t>cosmic rays.</a:t>
            </a:r>
          </a:p>
          <a:p>
            <a:pPr marL="342900" lvl="1" indent="-342900">
              <a:lnSpc>
                <a:spcPts val="2680"/>
              </a:lnSpc>
              <a:buFont typeface="Wingdings" charset="2"/>
              <a:buChar char="l"/>
            </a:pPr>
            <a:r>
              <a:rPr lang="en-US" sz="2400" dirty="0">
                <a:sym typeface="Wingdings" charset="0"/>
              </a:rPr>
              <a:t>ICARUS searched for </a:t>
            </a:r>
            <a:r>
              <a:rPr lang="en-US" sz="2400" dirty="0" err="1">
                <a:latin typeface="Symbol" charset="0"/>
                <a:sym typeface="Wingdings" charset="0"/>
              </a:rPr>
              <a:t>ν</a:t>
            </a:r>
            <a:r>
              <a:rPr lang="en-US" sz="2400" dirty="0" err="1">
                <a:sym typeface="Wingdings" charset="0"/>
              </a:rPr>
              <a:t>e</a:t>
            </a:r>
            <a:r>
              <a:rPr lang="en-US" sz="2400" dirty="0">
                <a:sym typeface="Wingdings" charset="0"/>
              </a:rPr>
              <a:t> excess related to a LSND-like </a:t>
            </a:r>
            <a:r>
              <a:rPr lang="en-US" sz="2400" dirty="0" err="1">
                <a:sym typeface="Wingdings" charset="0"/>
              </a:rPr>
              <a:t>anomaly</a:t>
            </a:r>
            <a:r>
              <a:rPr lang="en-US" sz="2400" dirty="0" err="1" smtClean="0">
                <a:sym typeface="Wingdings" charset="0"/>
              </a:rPr>
              <a:t>,at</a:t>
            </a:r>
            <a:r>
              <a:rPr lang="en-US" sz="2400" dirty="0" smtClean="0">
                <a:sym typeface="Wingdings" charset="0"/>
              </a:rPr>
              <a:t> longer distance with the observation of </a:t>
            </a:r>
            <a:r>
              <a:rPr lang="en-US" sz="2400" dirty="0" smtClean="0">
                <a:latin typeface="Symbol" charset="2"/>
                <a:cs typeface="Symbol" charset="2"/>
                <a:sym typeface="Wingdings" charset="0"/>
              </a:rPr>
              <a:t>n</a:t>
            </a:r>
            <a:r>
              <a:rPr lang="en-US" sz="2400" dirty="0" smtClean="0">
                <a:sym typeface="Wingdings" charset="0"/>
              </a:rPr>
              <a:t>e events </a:t>
            </a:r>
            <a:r>
              <a:rPr lang="en-US" sz="2400" dirty="0">
                <a:sym typeface="Wingdings" charset="0"/>
              </a:rPr>
              <a:t>on the </a:t>
            </a:r>
            <a:r>
              <a:rPr lang="en-US" sz="2400" dirty="0" err="1">
                <a:latin typeface="Symbol" charset="0"/>
                <a:sym typeface="Wingdings" charset="0"/>
              </a:rPr>
              <a:t>νμ</a:t>
            </a:r>
            <a:r>
              <a:rPr lang="en-US" sz="2400" dirty="0">
                <a:latin typeface="Symbol" charset="0"/>
                <a:sym typeface="Wingdings" charset="0"/>
              </a:rPr>
              <a:t> </a:t>
            </a:r>
            <a:r>
              <a:rPr lang="en-US" sz="2400" dirty="0">
                <a:sym typeface="Wingdings" charset="0"/>
              </a:rPr>
              <a:t>CNGS </a:t>
            </a:r>
            <a:r>
              <a:rPr lang="en-US" sz="2400" dirty="0" smtClean="0">
                <a:sym typeface="Wingdings" charset="0"/>
              </a:rPr>
              <a:t>beam and </a:t>
            </a:r>
            <a:r>
              <a:rPr lang="en-US" sz="2400" dirty="0" smtClean="0">
                <a:latin typeface="Comic Sans MS" charset="0"/>
                <a:ea typeface="MS PGothic" charset="0"/>
              </a:rPr>
              <a:t>L</a:t>
            </a:r>
            <a:r>
              <a:rPr lang="en-US" sz="2400" dirty="0">
                <a:latin typeface="Comic Sans MS" charset="0"/>
                <a:ea typeface="MS PGothic" charset="0"/>
              </a:rPr>
              <a:t>/</a:t>
            </a:r>
            <a:r>
              <a:rPr lang="en-US" sz="2400" dirty="0" err="1">
                <a:latin typeface="Comic Sans MS" charset="0"/>
                <a:ea typeface="MS PGothic" charset="0"/>
              </a:rPr>
              <a:t>E</a:t>
            </a:r>
            <a:r>
              <a:rPr lang="en-US" sz="2400" dirty="0" err="1">
                <a:latin typeface="Symbol" charset="0"/>
                <a:sym typeface="Wingdings" charset="0"/>
              </a:rPr>
              <a:t>ν</a:t>
            </a:r>
            <a:r>
              <a:rPr lang="en-US" sz="2400" dirty="0">
                <a:latin typeface="Symbol" charset="0"/>
                <a:ea typeface="MS PGothic" charset="0"/>
              </a:rPr>
              <a:t>  </a:t>
            </a:r>
            <a:r>
              <a:rPr lang="en-US" sz="2400" dirty="0">
                <a:latin typeface="Comic Sans MS" charset="0"/>
                <a:ea typeface="MS PGothic" charset="0"/>
              </a:rPr>
              <a:t>~36.5 m/</a:t>
            </a:r>
            <a:r>
              <a:rPr lang="en-US" sz="2400" dirty="0" smtClean="0">
                <a:latin typeface="Comic Sans MS" charset="0"/>
                <a:ea typeface="MS PGothic" charset="0"/>
              </a:rPr>
              <a:t>MeV.</a:t>
            </a:r>
          </a:p>
          <a:p>
            <a:pPr marL="342900" lvl="1" indent="-342900">
              <a:lnSpc>
                <a:spcPts val="2680"/>
              </a:lnSpc>
              <a:buFont typeface="Wingdings" charset="2"/>
              <a:buChar char="l"/>
            </a:pPr>
            <a:r>
              <a:rPr lang="en-US" sz="2400" dirty="0" smtClean="0">
                <a:latin typeface="Comic Sans MS" charset="0"/>
                <a:ea typeface="MS PGothic" charset="0"/>
              </a:rPr>
              <a:t>The unique </a:t>
            </a:r>
            <a:r>
              <a:rPr lang="en-US" sz="2400" dirty="0">
                <a:latin typeface="Comic Sans MS" charset="0"/>
                <a:ea typeface="MS PGothic" charset="0"/>
              </a:rPr>
              <a:t>detection properties of LAr-TPC technique allow to identify unambiguously individual e-events with high efficiency</a:t>
            </a:r>
            <a:r>
              <a:rPr lang="en-US" sz="2400" dirty="0" smtClean="0">
                <a:latin typeface="Comic Sans MS" charset="0"/>
                <a:ea typeface="MS PGothic" charset="0"/>
              </a:rPr>
              <a:t>.</a:t>
            </a:r>
          </a:p>
          <a:p>
            <a:pPr marL="0" lvl="1" indent="0">
              <a:buNone/>
            </a:pPr>
            <a:endParaRPr lang="en-US" sz="2400" dirty="0" smtClean="0"/>
          </a:p>
          <a:p>
            <a:pPr marL="342900" lvl="1" indent="-342900">
              <a:buFont typeface="Wingdings" charset="2"/>
              <a:buChar char="l"/>
            </a:pPr>
            <a:endParaRPr lang="en-US" sz="2200" dirty="0"/>
          </a:p>
          <a:p>
            <a:pPr marL="342900" lvl="1" indent="-342900">
              <a:buFont typeface="Wingdings" charset="2"/>
              <a:buChar char="l"/>
            </a:pPr>
            <a:endParaRPr lang="en-US" sz="2200" dirty="0">
              <a:solidFill>
                <a:srgbClr val="FF0000"/>
              </a:solidFill>
              <a:ea typeface="ＭＳ Ｐゴシック" charset="0"/>
              <a:cs typeface="ＭＳ Ｐゴシック" charset="0"/>
              <a:sym typeface="Wingdings" charset="0"/>
            </a:endParaRPr>
          </a:p>
          <a:p>
            <a:endParaRPr lang="en-GB" sz="2400" dirty="0" smtClean="0"/>
          </a:p>
          <a:p>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26</a:t>
            </a:fld>
            <a:endParaRPr lang="en-GB"/>
          </a:p>
        </p:txBody>
      </p:sp>
      <p:sp>
        <p:nvSpPr>
          <p:cNvPr id="7" name="Text Box 12"/>
          <p:cNvSpPr txBox="1">
            <a:spLocks noChangeArrowheads="1"/>
          </p:cNvSpPr>
          <p:nvPr/>
        </p:nvSpPr>
        <p:spPr bwMode="auto">
          <a:xfrm>
            <a:off x="1493663" y="5053285"/>
            <a:ext cx="6918781" cy="1631216"/>
          </a:xfrm>
          <a:prstGeom prst="rect">
            <a:avLst/>
          </a:prstGeom>
          <a:noFill/>
          <a:ln w="38100">
            <a:noFill/>
            <a:miter lim="800000"/>
            <a:headEnd/>
            <a:tailEnd/>
          </a:ln>
        </p:spPr>
        <p:txBody>
          <a:bodyPr wrap="none">
            <a:prstTxWarp prst="textNoShape">
              <a:avLst/>
            </a:prstTxWarp>
            <a:spAutoFit/>
          </a:bodyPr>
          <a:lstStyle/>
          <a:p>
            <a:pPr eaLnBrk="1" hangingPunct="1"/>
            <a:r>
              <a:rPr lang="en-US" sz="2000" b="0" baseline="0" dirty="0" smtClean="0">
                <a:solidFill>
                  <a:srgbClr val="990000"/>
                </a:solidFill>
                <a:latin typeface="Comic Sans MS" charset="0"/>
              </a:rPr>
              <a:t>		EXCELLENT  RESOLUTIONS</a:t>
            </a:r>
            <a:endParaRPr lang="en-US" sz="2000" b="0" baseline="0" dirty="0">
              <a:solidFill>
                <a:srgbClr val="990000"/>
              </a:solidFill>
              <a:latin typeface="Comic Sans MS" charset="0"/>
            </a:endParaRPr>
          </a:p>
          <a:p>
            <a:pPr eaLnBrk="1" hangingPunct="1"/>
            <a:r>
              <a:rPr lang="en-US" sz="2000" b="0" baseline="0" dirty="0">
                <a:solidFill>
                  <a:srgbClr val="990000"/>
                </a:solidFill>
                <a:latin typeface="Comic Sans MS" charset="0"/>
              </a:rPr>
              <a:t>Low energy electrons:        </a:t>
            </a:r>
            <a:r>
              <a:rPr lang="en-US" sz="2000" b="0" baseline="0" dirty="0">
                <a:solidFill>
                  <a:srgbClr val="990000"/>
                </a:solidFill>
                <a:latin typeface="ヒラギノ明朝 ProN W3" charset="-128"/>
              </a:rPr>
              <a:t>σ</a:t>
            </a:r>
            <a:r>
              <a:rPr lang="en-US" sz="2000" b="0" baseline="0" dirty="0">
                <a:solidFill>
                  <a:srgbClr val="990000"/>
                </a:solidFill>
                <a:latin typeface="Comic Sans MS" charset="0"/>
              </a:rPr>
              <a:t>(E)/E = 11% / √ E(MeV)+2%</a:t>
            </a:r>
          </a:p>
          <a:p>
            <a:pPr eaLnBrk="1" hangingPunct="1"/>
            <a:r>
              <a:rPr lang="en-US" sz="2000" b="0" baseline="0" dirty="0" err="1">
                <a:solidFill>
                  <a:srgbClr val="990000"/>
                </a:solidFill>
                <a:latin typeface="Comic Sans MS" charset="0"/>
              </a:rPr>
              <a:t>Electromagn</a:t>
            </a:r>
            <a:r>
              <a:rPr lang="en-US" sz="2000" b="0" baseline="0" dirty="0">
                <a:solidFill>
                  <a:srgbClr val="990000"/>
                </a:solidFill>
                <a:latin typeface="Comic Sans MS" charset="0"/>
              </a:rPr>
              <a:t>. showers:        </a:t>
            </a:r>
            <a:r>
              <a:rPr lang="en-US" sz="2000" b="0" baseline="0" dirty="0">
                <a:solidFill>
                  <a:srgbClr val="990000"/>
                </a:solidFill>
                <a:latin typeface="ヒラギノ明朝 ProN W3" charset="-128"/>
              </a:rPr>
              <a:t>σ</a:t>
            </a:r>
            <a:r>
              <a:rPr lang="en-US" sz="2000" b="0" baseline="0" dirty="0">
                <a:solidFill>
                  <a:srgbClr val="990000"/>
                </a:solidFill>
                <a:latin typeface="Comic Sans MS" charset="0"/>
              </a:rPr>
              <a:t>(E)/E = 3% / √ </a:t>
            </a:r>
            <a:r>
              <a:rPr lang="en-US" sz="2000" b="0" baseline="0" dirty="0" err="1">
                <a:solidFill>
                  <a:srgbClr val="990000"/>
                </a:solidFill>
                <a:latin typeface="Comic Sans MS" charset="0"/>
              </a:rPr>
              <a:t>E(GeV</a:t>
            </a:r>
            <a:r>
              <a:rPr lang="en-US" sz="2000" b="0" baseline="0" dirty="0">
                <a:solidFill>
                  <a:srgbClr val="990000"/>
                </a:solidFill>
                <a:latin typeface="Comic Sans MS" charset="0"/>
              </a:rPr>
              <a:t>)</a:t>
            </a:r>
          </a:p>
          <a:p>
            <a:pPr eaLnBrk="1" hangingPunct="1"/>
            <a:r>
              <a:rPr lang="en-US" sz="2000" b="0" baseline="0" dirty="0" err="1">
                <a:solidFill>
                  <a:srgbClr val="990000"/>
                </a:solidFill>
                <a:latin typeface="Comic Sans MS" charset="0"/>
              </a:rPr>
              <a:t>Hadron</a:t>
            </a:r>
            <a:r>
              <a:rPr lang="en-US" sz="2000" b="0" baseline="0" dirty="0">
                <a:solidFill>
                  <a:srgbClr val="990000"/>
                </a:solidFill>
                <a:latin typeface="Comic Sans MS" charset="0"/>
              </a:rPr>
              <a:t> shower (pure </a:t>
            </a:r>
            <a:r>
              <a:rPr lang="en-US" sz="2000" b="0" baseline="0" dirty="0" err="1">
                <a:solidFill>
                  <a:srgbClr val="990000"/>
                </a:solidFill>
                <a:latin typeface="Comic Sans MS" charset="0"/>
              </a:rPr>
              <a:t>LAr</a:t>
            </a:r>
            <a:r>
              <a:rPr lang="en-US" sz="2000" b="0" baseline="0" dirty="0">
                <a:solidFill>
                  <a:srgbClr val="990000"/>
                </a:solidFill>
                <a:latin typeface="Comic Sans MS" charset="0"/>
              </a:rPr>
              <a:t>): </a:t>
            </a:r>
            <a:r>
              <a:rPr lang="en-US" sz="2000" b="0" baseline="0" dirty="0">
                <a:solidFill>
                  <a:srgbClr val="990000"/>
                </a:solidFill>
                <a:latin typeface="ヒラギノ明朝 ProN W3" charset="-128"/>
              </a:rPr>
              <a:t>σ</a:t>
            </a:r>
            <a:r>
              <a:rPr lang="en-US" sz="2000" b="0" baseline="0" dirty="0">
                <a:solidFill>
                  <a:srgbClr val="990000"/>
                </a:solidFill>
                <a:latin typeface="Comic Sans MS" charset="0"/>
              </a:rPr>
              <a:t>(E)/E ≈ 30% / √ </a:t>
            </a:r>
            <a:r>
              <a:rPr lang="en-US" sz="2000" b="0" baseline="0" dirty="0" err="1">
                <a:solidFill>
                  <a:srgbClr val="990000"/>
                </a:solidFill>
                <a:latin typeface="Comic Sans MS" charset="0"/>
              </a:rPr>
              <a:t>E(GeV</a:t>
            </a:r>
            <a:r>
              <a:rPr lang="en-US" sz="2000" b="0" baseline="0" dirty="0">
                <a:solidFill>
                  <a:srgbClr val="990000"/>
                </a:solidFill>
                <a:latin typeface="Comic Sans MS" charset="0"/>
              </a:rPr>
              <a:t>)</a:t>
            </a:r>
          </a:p>
          <a:p>
            <a:pPr eaLnBrk="1" hangingPunct="1"/>
            <a:endParaRPr lang="en-US" sz="2000" b="0" baseline="0" dirty="0">
              <a:solidFill>
                <a:srgbClr val="990000"/>
              </a:solidFill>
              <a:latin typeface="Comic Sans MS" charset="0"/>
            </a:endParaRPr>
          </a:p>
        </p:txBody>
      </p:sp>
    </p:spTree>
    <p:extLst>
      <p:ext uri="{BB962C8B-B14F-4D97-AF65-F5344CB8AC3E}">
        <p14:creationId xmlns:p14="http://schemas.microsoft.com/office/powerpoint/2010/main" val="3712166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dissolv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dissolv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dissolv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dissolve">
                                      <p:cBhvr>
                                        <p:cTn id="3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sz="2500" dirty="0">
                <a:latin typeface="Helvetica" charset="0"/>
                <a:ea typeface="MS PGothic" charset="0"/>
                <a:cs typeface="MS PGothic" charset="0"/>
              </a:rPr>
              <a:t>Search for </a:t>
            </a:r>
            <a:r>
              <a:rPr lang="en-GB" sz="2500" dirty="0" smtClean="0">
                <a:latin typeface="Symbol" charset="0"/>
                <a:ea typeface="MS PGothic" charset="0"/>
                <a:cs typeface="MS PGothic" charset="0"/>
              </a:rPr>
              <a:t>n</a:t>
            </a:r>
            <a:r>
              <a:rPr lang="en-GB" sz="2500" dirty="0">
                <a:latin typeface="Symbol" charset="0"/>
                <a:ea typeface="MS PGothic" charset="0"/>
                <a:cs typeface="MS PGothic" charset="0"/>
              </a:rPr>
              <a:t>-</a:t>
            </a:r>
            <a:r>
              <a:rPr lang="en-GB" sz="2500" dirty="0">
                <a:latin typeface="Helvetica" charset="0"/>
                <a:ea typeface="MS PGothic" charset="0"/>
                <a:cs typeface="MS PGothic" charset="0"/>
              </a:rPr>
              <a:t>e events in </a:t>
            </a:r>
            <a:r>
              <a:rPr lang="en-GB" sz="2500" dirty="0" smtClean="0">
                <a:latin typeface="Helvetica" charset="0"/>
                <a:ea typeface="MS PGothic" charset="0"/>
                <a:cs typeface="MS PGothic" charset="0"/>
              </a:rPr>
              <a:t>ICARUS</a:t>
            </a:r>
            <a:endParaRPr lang="en-US" sz="2500" dirty="0">
              <a:latin typeface="Helvetica" charset="0"/>
              <a:ea typeface="MS PGothic" charset="0"/>
              <a:cs typeface="MS PGothic" charset="0"/>
            </a:endParaRPr>
          </a:p>
        </p:txBody>
      </p:sp>
      <p:pic>
        <p:nvPicPr>
          <p:cNvPr id="12" name="Picture 11" descr="Plot 4F.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0992" y="1196752"/>
            <a:ext cx="5025008" cy="520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idx="1"/>
          </p:nvPr>
        </p:nvSpPr>
        <p:spPr>
          <a:xfrm>
            <a:off x="0" y="548680"/>
            <a:ext cx="5169024" cy="5688632"/>
          </a:xfrm>
        </p:spPr>
        <p:txBody>
          <a:bodyPr/>
          <a:lstStyle/>
          <a:p>
            <a:pPr marL="342900" lvl="1" indent="-342900">
              <a:lnSpc>
                <a:spcPts val="2640"/>
              </a:lnSpc>
              <a:buSzTx/>
              <a:buFont typeface="Zapf Dingbats" charset="0"/>
              <a:buChar char="l"/>
            </a:pPr>
            <a:r>
              <a:rPr lang="en-US" sz="2400" dirty="0" smtClean="0">
                <a:latin typeface="Comic Sans MS" charset="0"/>
                <a:ea typeface="MS PGothic" charset="0"/>
              </a:rPr>
              <a:t>A main difference between ICARUS and  LSND:</a:t>
            </a:r>
          </a:p>
          <a:p>
            <a:pPr marL="342900" lvl="1" indent="-342900">
              <a:lnSpc>
                <a:spcPts val="2640"/>
              </a:lnSpc>
              <a:buSzTx/>
              <a:buFont typeface="Wingdings" charset="0"/>
              <a:buNone/>
            </a:pPr>
            <a:r>
              <a:rPr lang="en-US" sz="2400" b="1" dirty="0" smtClean="0">
                <a:solidFill>
                  <a:srgbClr val="FF0000"/>
                </a:solidFill>
                <a:latin typeface="Comic Sans MS" charset="0"/>
                <a:ea typeface="MS PGothic" charset="0"/>
              </a:rPr>
              <a:t>   -</a:t>
            </a:r>
            <a:r>
              <a:rPr lang="en-US" sz="2400" dirty="0" smtClean="0">
                <a:latin typeface="Comic Sans MS" charset="0"/>
                <a:ea typeface="MS PGothic" charset="0"/>
              </a:rPr>
              <a:t> L/E</a:t>
            </a:r>
            <a:r>
              <a:rPr lang="en-US" sz="2400" baseline="-25000" dirty="0" smtClean="0">
                <a:latin typeface="Symbol" charset="0"/>
                <a:ea typeface="MS PGothic" charset="0"/>
              </a:rPr>
              <a:t>n</a:t>
            </a:r>
            <a:r>
              <a:rPr lang="en-US" sz="2400" dirty="0" smtClean="0">
                <a:latin typeface="Comic Sans MS" charset="0"/>
                <a:ea typeface="MS PGothic" charset="0"/>
              </a:rPr>
              <a:t> ~1 m/MeV at LSND, but  </a:t>
            </a:r>
          </a:p>
          <a:p>
            <a:pPr marL="342900" lvl="1" indent="-342900">
              <a:lnSpc>
                <a:spcPts val="2640"/>
              </a:lnSpc>
              <a:buSzTx/>
              <a:buFont typeface="Wingdings" charset="0"/>
              <a:buNone/>
            </a:pPr>
            <a:r>
              <a:rPr lang="en-US" sz="2400" dirty="0" smtClean="0">
                <a:latin typeface="Comic Sans MS" charset="0"/>
                <a:ea typeface="MS PGothic" charset="0"/>
              </a:rPr>
              <a:t>     - L/E</a:t>
            </a:r>
            <a:r>
              <a:rPr lang="en-US" sz="2400" baseline="-25000" dirty="0" smtClean="0">
                <a:latin typeface="Symbol" charset="0"/>
                <a:ea typeface="MS PGothic" charset="0"/>
              </a:rPr>
              <a:t>n  </a:t>
            </a:r>
            <a:r>
              <a:rPr lang="en-US" sz="2400" dirty="0" smtClean="0">
                <a:latin typeface="Comic Sans MS" charset="0"/>
                <a:ea typeface="MS PGothic" charset="0"/>
              </a:rPr>
              <a:t>≈36.5 m/MeV at CNGS</a:t>
            </a:r>
          </a:p>
          <a:p>
            <a:pPr marL="342900" lvl="1" indent="-342900">
              <a:lnSpc>
                <a:spcPts val="2640"/>
              </a:lnSpc>
              <a:buSzTx/>
              <a:buFont typeface="Wingdings" charset="0"/>
              <a:buNone/>
            </a:pPr>
            <a:r>
              <a:rPr lang="en-US" sz="2400" dirty="0" smtClean="0">
                <a:latin typeface="Comic Sans MS" charset="0"/>
                <a:ea typeface="MS PGothic" charset="0"/>
              </a:rPr>
              <a:t>    </a:t>
            </a:r>
            <a:r>
              <a:rPr lang="en-US" sz="2400" b="1" dirty="0" smtClean="0">
                <a:solidFill>
                  <a:srgbClr val="FF0000"/>
                </a:solidFill>
                <a:latin typeface="Comic Sans MS" charset="0"/>
                <a:ea typeface="MS PGothic" charset="0"/>
              </a:rPr>
              <a:t>- </a:t>
            </a:r>
            <a:r>
              <a:rPr lang="en-US" sz="2400" dirty="0" smtClean="0">
                <a:latin typeface="Comic Sans MS" charset="0"/>
                <a:ea typeface="MS PGothic" charset="0"/>
              </a:rPr>
              <a:t>With ICARUS a common LSND</a:t>
            </a:r>
            <a:r>
              <a:rPr lang="en-US" sz="2400" baseline="-25000" dirty="0" smtClean="0">
                <a:latin typeface="Symbol" charset="0"/>
                <a:ea typeface="MS PGothic" charset="0"/>
              </a:rPr>
              <a:t> </a:t>
            </a:r>
            <a:r>
              <a:rPr lang="en-US" sz="2400" dirty="0" smtClean="0">
                <a:latin typeface="Comic Sans MS" charset="0"/>
                <a:ea typeface="MS PGothic" charset="0"/>
              </a:rPr>
              <a:t>–like signal averages out as </a:t>
            </a:r>
            <a:r>
              <a:rPr lang="en-US" sz="2400" dirty="0" smtClean="0">
                <a:solidFill>
                  <a:srgbClr val="FF0000"/>
                </a:solidFill>
                <a:latin typeface="Comic Sans MS" charset="0"/>
                <a:ea typeface="MS PGothic" charset="0"/>
              </a:rPr>
              <a:t>sin</a:t>
            </a:r>
            <a:r>
              <a:rPr lang="en-US" sz="2400" baseline="30000" dirty="0" smtClean="0">
                <a:solidFill>
                  <a:srgbClr val="FF0000"/>
                </a:solidFill>
                <a:latin typeface="Comic Sans MS" charset="0"/>
                <a:ea typeface="MS PGothic" charset="0"/>
              </a:rPr>
              <a:t>2</a:t>
            </a:r>
            <a:r>
              <a:rPr lang="en-US" sz="2400" dirty="0">
                <a:solidFill>
                  <a:srgbClr val="FF0000"/>
                </a:solidFill>
                <a:latin typeface="Comic Sans MS" charset="0"/>
                <a:ea typeface="MS PGothic" charset="0"/>
              </a:rPr>
              <a:t>(1.27</a:t>
            </a:r>
            <a:r>
              <a:rPr lang="en-US" sz="2400" dirty="0">
                <a:solidFill>
                  <a:srgbClr val="FF0000"/>
                </a:solidFill>
                <a:latin typeface="Symbol" charset="0"/>
                <a:ea typeface="MS PGothic" charset="0"/>
              </a:rPr>
              <a:t>D</a:t>
            </a:r>
            <a:r>
              <a:rPr lang="en-US" sz="2400" dirty="0">
                <a:solidFill>
                  <a:srgbClr val="FF0000"/>
                </a:solidFill>
                <a:latin typeface="Comic Sans MS" charset="0"/>
                <a:ea typeface="MS PGothic" charset="0"/>
              </a:rPr>
              <a:t>m</a:t>
            </a:r>
            <a:r>
              <a:rPr lang="en-US" sz="2400" baseline="30000" dirty="0">
                <a:solidFill>
                  <a:srgbClr val="FF0000"/>
                </a:solidFill>
                <a:latin typeface="Comic Sans MS" charset="0"/>
                <a:ea typeface="MS PGothic" charset="0"/>
              </a:rPr>
              <a:t>2</a:t>
            </a:r>
            <a:r>
              <a:rPr lang="en-US" sz="2400" baseline="-25000" dirty="0">
                <a:solidFill>
                  <a:srgbClr val="FF0000"/>
                </a:solidFill>
                <a:latin typeface="Comic Sans MS" charset="0"/>
                <a:ea typeface="MS PGothic" charset="0"/>
              </a:rPr>
              <a:t>new</a:t>
            </a:r>
            <a:r>
              <a:rPr lang="en-US" sz="2400" dirty="0">
                <a:solidFill>
                  <a:srgbClr val="FF0000"/>
                </a:solidFill>
                <a:latin typeface="Comic Sans MS" charset="0"/>
                <a:ea typeface="MS PGothic" charset="0"/>
              </a:rPr>
              <a:t> L /E) ~1/2  </a:t>
            </a:r>
            <a:r>
              <a:rPr lang="en-US" sz="2400" dirty="0" smtClean="0">
                <a:latin typeface="Comic Sans MS" charset="0"/>
                <a:ea typeface="MS PGothic" charset="0"/>
              </a:rPr>
              <a:t>and  </a:t>
            </a:r>
            <a:r>
              <a:rPr lang="en-US" sz="2400" dirty="0">
                <a:solidFill>
                  <a:srgbClr val="FF0000"/>
                </a:solidFill>
                <a:latin typeface="Comic Sans MS" charset="0"/>
                <a:ea typeface="MS PGothic" charset="0"/>
              </a:rPr>
              <a:t>&lt;P&gt;</a:t>
            </a:r>
            <a:r>
              <a:rPr lang="en-US" sz="2400" baseline="-25000" dirty="0" err="1">
                <a:solidFill>
                  <a:srgbClr val="FF0000"/>
                </a:solidFill>
                <a:latin typeface="Symbol" charset="0"/>
                <a:ea typeface="MS PGothic" charset="0"/>
              </a:rPr>
              <a:t>nm</a:t>
            </a:r>
            <a:r>
              <a:rPr lang="en-US" sz="2400" baseline="-25000" dirty="0" err="1">
                <a:solidFill>
                  <a:srgbClr val="FF0000"/>
                </a:solidFill>
                <a:latin typeface="Comic Sans MS" charset="0"/>
                <a:ea typeface="MS PGothic" charset="0"/>
              </a:rPr>
              <a:t>→</a:t>
            </a:r>
            <a:r>
              <a:rPr lang="en-US" sz="2400" baseline="-25000" dirty="0" err="1">
                <a:solidFill>
                  <a:srgbClr val="FF0000"/>
                </a:solidFill>
                <a:latin typeface="Symbol" charset="0"/>
                <a:ea typeface="MS PGothic" charset="0"/>
              </a:rPr>
              <a:t>n</a:t>
            </a:r>
            <a:r>
              <a:rPr lang="en-US" sz="2400" baseline="-25000" dirty="0" err="1">
                <a:solidFill>
                  <a:srgbClr val="FF0000"/>
                </a:solidFill>
                <a:latin typeface="Comic Sans MS" charset="0"/>
                <a:ea typeface="MS PGothic" charset="0"/>
              </a:rPr>
              <a:t>e</a:t>
            </a:r>
            <a:r>
              <a:rPr lang="en-US" sz="2400" dirty="0">
                <a:solidFill>
                  <a:srgbClr val="FF0000"/>
                </a:solidFill>
                <a:latin typeface="Symbol" charset="0"/>
                <a:ea typeface="MS PGothic" charset="0"/>
              </a:rPr>
              <a:t> </a:t>
            </a:r>
            <a:r>
              <a:rPr lang="en-US" sz="2400" dirty="0">
                <a:solidFill>
                  <a:srgbClr val="FF0000"/>
                </a:solidFill>
                <a:latin typeface="Comic Sans MS" charset="0"/>
                <a:ea typeface="MS PGothic" charset="0"/>
              </a:rPr>
              <a:t>~ 1/2 sin</a:t>
            </a:r>
            <a:r>
              <a:rPr lang="en-US" sz="2400" baseline="30000" dirty="0">
                <a:solidFill>
                  <a:srgbClr val="FF0000"/>
                </a:solidFill>
                <a:latin typeface="Comic Sans MS" charset="0"/>
                <a:ea typeface="MS PGothic" charset="0"/>
              </a:rPr>
              <a:t>2</a:t>
            </a:r>
            <a:r>
              <a:rPr lang="en-US" sz="2400" dirty="0">
                <a:solidFill>
                  <a:srgbClr val="FF0000"/>
                </a:solidFill>
                <a:latin typeface="Comic Sans MS" charset="0"/>
                <a:ea typeface="MS PGothic" charset="0"/>
              </a:rPr>
              <a:t>(2</a:t>
            </a:r>
            <a:r>
              <a:rPr lang="en-US" sz="2400" dirty="0">
                <a:solidFill>
                  <a:srgbClr val="FF0000"/>
                </a:solidFill>
                <a:latin typeface="Symbol" charset="0"/>
                <a:ea typeface="MS PGothic" charset="0"/>
              </a:rPr>
              <a:t>q</a:t>
            </a:r>
            <a:r>
              <a:rPr lang="en-US" sz="2400" baseline="-25000" dirty="0">
                <a:solidFill>
                  <a:srgbClr val="FF0000"/>
                </a:solidFill>
                <a:latin typeface="Comic Sans MS" charset="0"/>
                <a:ea typeface="MS PGothic" charset="0"/>
              </a:rPr>
              <a:t>new</a:t>
            </a:r>
            <a:r>
              <a:rPr lang="en-US" sz="2400" dirty="0" smtClean="0">
                <a:solidFill>
                  <a:srgbClr val="FF0000"/>
                </a:solidFill>
                <a:latin typeface="Comic Sans MS" charset="0"/>
                <a:ea typeface="MS PGothic" charset="0"/>
              </a:rPr>
              <a:t>)</a:t>
            </a:r>
            <a:endParaRPr lang="en-US" sz="2400" dirty="0">
              <a:latin typeface="Comic Sans MS" charset="0"/>
              <a:ea typeface="MS PGothic" charset="0"/>
            </a:endParaRPr>
          </a:p>
          <a:p>
            <a:pPr marL="342900" lvl="1" indent="-342900">
              <a:lnSpc>
                <a:spcPts val="2840"/>
              </a:lnSpc>
              <a:buSzTx/>
              <a:buFont typeface="Zapf Dingbats" charset="0"/>
              <a:buChar char="l"/>
            </a:pPr>
            <a:r>
              <a:rPr lang="en-US" sz="2400" dirty="0">
                <a:latin typeface="Comic Sans MS" charset="0"/>
                <a:ea typeface="MS PGothic" charset="0"/>
              </a:rPr>
              <a:t> When compared to other long baseline results (MINOS and T2K) ICARUS </a:t>
            </a:r>
            <a:r>
              <a:rPr lang="en-US" sz="2400" dirty="0" smtClean="0">
                <a:latin typeface="Comic Sans MS" charset="0"/>
                <a:ea typeface="MS PGothic" charset="0"/>
              </a:rPr>
              <a:t>because of its higher energies operates </a:t>
            </a:r>
            <a:r>
              <a:rPr lang="en-US" sz="2400" dirty="0">
                <a:latin typeface="Comic Sans MS" charset="0"/>
                <a:ea typeface="MS PGothic" charset="0"/>
              </a:rPr>
              <a:t>in a L/E</a:t>
            </a:r>
            <a:r>
              <a:rPr lang="en-US" sz="2400" baseline="-25000" dirty="0">
                <a:latin typeface="Symbol" charset="0"/>
                <a:ea typeface="MS PGothic" charset="0"/>
              </a:rPr>
              <a:t>n </a:t>
            </a:r>
            <a:r>
              <a:rPr lang="en-US" sz="2400" dirty="0">
                <a:latin typeface="Comic Sans MS" charset="0"/>
                <a:ea typeface="MS PGothic" charset="0"/>
              </a:rPr>
              <a:t>region in which contributions from standard </a:t>
            </a:r>
            <a:r>
              <a:rPr lang="en-US" sz="2400" dirty="0">
                <a:latin typeface="Symbol" charset="0"/>
                <a:ea typeface="MS PGothic" charset="0"/>
              </a:rPr>
              <a:t>n</a:t>
            </a:r>
            <a:r>
              <a:rPr lang="en-US" sz="2400" dirty="0">
                <a:latin typeface="Comic Sans MS" charset="0"/>
                <a:ea typeface="MS PGothic" charset="0"/>
              </a:rPr>
              <a:t> oscillations [mostly sin(</a:t>
            </a:r>
            <a:r>
              <a:rPr lang="en-US" sz="2400" dirty="0">
                <a:latin typeface="Symbol" charset="0"/>
                <a:ea typeface="MS PGothic" charset="0"/>
              </a:rPr>
              <a:t>q</a:t>
            </a:r>
            <a:r>
              <a:rPr lang="en-US" sz="2400" baseline="-25000" dirty="0">
                <a:latin typeface="Symbol" charset="0"/>
                <a:ea typeface="MS PGothic" charset="0"/>
              </a:rPr>
              <a:t>13</a:t>
            </a:r>
            <a:r>
              <a:rPr lang="en-US" sz="2400" dirty="0">
                <a:latin typeface="Symbol" charset="0"/>
                <a:ea typeface="MS PGothic" charset="0"/>
              </a:rPr>
              <a:t>)] </a:t>
            </a:r>
            <a:r>
              <a:rPr lang="en-US" sz="2400" dirty="0">
                <a:latin typeface="Comic Sans MS" charset="0"/>
                <a:ea typeface="MS PGothic" charset="0"/>
              </a:rPr>
              <a:t>are not yet too relevant</a:t>
            </a:r>
            <a:r>
              <a:rPr lang="en-US" sz="2400" dirty="0" smtClean="0">
                <a:latin typeface="Comic Sans MS" charset="0"/>
                <a:ea typeface="MS PGothic" charset="0"/>
              </a:rPr>
              <a:t>.</a:t>
            </a:r>
          </a:p>
          <a:p>
            <a:pPr marL="0" lvl="1" indent="0">
              <a:lnSpc>
                <a:spcPts val="2840"/>
              </a:lnSpc>
              <a:buSzTx/>
              <a:buNone/>
            </a:pPr>
            <a:r>
              <a:rPr lang="en-US" sz="2400" dirty="0" smtClean="0">
                <a:latin typeface="Comic Sans MS" charset="0"/>
                <a:ea typeface="MS PGothic" charset="0"/>
              </a:rPr>
              <a:t>.</a:t>
            </a:r>
            <a:endParaRPr lang="en-US" sz="2400" dirty="0">
              <a:latin typeface="Comic Sans MS" charset="0"/>
              <a:ea typeface="MS PGothic" charset="0"/>
            </a:endParaRPr>
          </a:p>
        </p:txBody>
      </p:sp>
      <p:sp>
        <p:nvSpPr>
          <p:cNvPr id="36870" name="Footer Placeholder 3"/>
          <p:cNvSpPr>
            <a:spLocks noGrp="1"/>
          </p:cNvSpPr>
          <p:nvPr>
            <p:ph type="ftr" sz="quarter" idx="10"/>
          </p:nvPr>
        </p:nvSpPr>
        <p:spPr>
          <a:xfrm>
            <a:off x="63500" y="6453336"/>
            <a:ext cx="31369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US" sz="1200" smtClean="0">
                <a:solidFill>
                  <a:srgbClr val="800000"/>
                </a:solidFill>
                <a:latin typeface="Helvetica" charset="0"/>
              </a:rPr>
              <a:t>Fermilab.Nov.21 2018</a:t>
            </a:r>
            <a:endParaRPr lang="en-GB" sz="1200" dirty="0">
              <a:solidFill>
                <a:srgbClr val="800000"/>
              </a:solidFill>
              <a:latin typeface="Helvetica" charset="0"/>
            </a:endParaRPr>
          </a:p>
        </p:txBody>
      </p:sp>
      <p:sp>
        <p:nvSpPr>
          <p:cNvPr id="368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GB" sz="1200" dirty="0">
                <a:solidFill>
                  <a:srgbClr val="800000"/>
                </a:solidFill>
                <a:latin typeface="Helvetica" charset="0"/>
              </a:rPr>
              <a:t>Slide#  : </a:t>
            </a:r>
            <a:fld id="{90EE8B07-0203-7245-8A43-B3D95686337C}" type="slidenum">
              <a:rPr lang="en-GB" sz="1200">
                <a:solidFill>
                  <a:srgbClr val="800000"/>
                </a:solidFill>
                <a:latin typeface="Helvetica" charset="0"/>
              </a:rPr>
              <a:pPr/>
              <a:t>27</a:t>
            </a:fld>
            <a:endParaRPr lang="en-GB" sz="1200" dirty="0">
              <a:solidFill>
                <a:srgbClr val="800000"/>
              </a:solidFill>
              <a:latin typeface="Helvetica" charset="0"/>
            </a:endParaRPr>
          </a:p>
        </p:txBody>
      </p:sp>
      <p:grpSp>
        <p:nvGrpSpPr>
          <p:cNvPr id="5" name="Group 4"/>
          <p:cNvGrpSpPr/>
          <p:nvPr/>
        </p:nvGrpSpPr>
        <p:grpSpPr>
          <a:xfrm>
            <a:off x="5313040" y="692696"/>
            <a:ext cx="4713851" cy="1584176"/>
            <a:chOff x="5313040" y="692696"/>
            <a:chExt cx="4713851" cy="1584176"/>
          </a:xfrm>
        </p:grpSpPr>
        <p:sp>
          <p:nvSpPr>
            <p:cNvPr id="2" name="TextBox 1"/>
            <p:cNvSpPr txBox="1"/>
            <p:nvPr/>
          </p:nvSpPr>
          <p:spPr>
            <a:xfrm>
              <a:off x="5313040" y="692696"/>
              <a:ext cx="4713851" cy="369332"/>
            </a:xfrm>
            <a:prstGeom prst="rect">
              <a:avLst/>
            </a:prstGeom>
            <a:noFill/>
          </p:spPr>
          <p:txBody>
            <a:bodyPr wrap="none" rtlCol="0">
              <a:spAutoFit/>
            </a:bodyPr>
            <a:lstStyle/>
            <a:p>
              <a:r>
                <a:rPr lang="en-GB" sz="1800" b="1" i="1" baseline="0" dirty="0" smtClean="0">
                  <a:solidFill>
                    <a:srgbClr val="FF0000"/>
                  </a:solidFill>
                </a:rPr>
                <a:t>A common LSND and ICARUS prediction</a:t>
              </a:r>
              <a:endParaRPr lang="en-GB" sz="1800" b="1" i="1" baseline="0" dirty="0">
                <a:solidFill>
                  <a:srgbClr val="FF0000"/>
                </a:solidFill>
              </a:endParaRPr>
            </a:p>
          </p:txBody>
        </p:sp>
        <p:cxnSp>
          <p:nvCxnSpPr>
            <p:cNvPr id="8" name="Straight Arrow Connector 7"/>
            <p:cNvCxnSpPr/>
            <p:nvPr/>
          </p:nvCxnSpPr>
          <p:spPr bwMode="auto">
            <a:xfrm>
              <a:off x="8265368" y="1052736"/>
              <a:ext cx="0" cy="122413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134498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28</a:t>
            </a:fld>
            <a:endParaRPr lang="en-GB" dirty="0"/>
          </a:p>
        </p:txBody>
      </p:sp>
    </p:spTree>
    <p:extLst>
      <p:ext uri="{BB962C8B-B14F-4D97-AF65-F5344CB8AC3E}">
        <p14:creationId xmlns:p14="http://schemas.microsoft.com/office/powerpoint/2010/main" val="25984307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z="2500" dirty="0">
                <a:latin typeface="Helvetica" charset="0"/>
                <a:ea typeface="MS PGothic" charset="0"/>
                <a:cs typeface="MS PGothic" charset="0"/>
              </a:rPr>
              <a:t>The </a:t>
            </a:r>
            <a:r>
              <a:rPr lang="en-US" sz="2500" dirty="0" smtClean="0">
                <a:latin typeface="Helvetica" charset="0"/>
                <a:ea typeface="MS PGothic" charset="0"/>
                <a:cs typeface="MS PGothic" charset="0"/>
              </a:rPr>
              <a:t>ICARUS LAr-TPC result </a:t>
            </a:r>
            <a:r>
              <a:rPr lang="en-US" sz="2500" dirty="0">
                <a:latin typeface="Helvetica" charset="0"/>
                <a:ea typeface="MS PGothic" charset="0"/>
                <a:cs typeface="MS PGothic" charset="0"/>
              </a:rPr>
              <a:t>with 2450 </a:t>
            </a:r>
            <a:r>
              <a:rPr lang="en-US" sz="2500" dirty="0">
                <a:latin typeface="Symbol" charset="0"/>
                <a:ea typeface="MS PGothic" charset="0"/>
                <a:cs typeface="MS PGothic" charset="0"/>
              </a:rPr>
              <a:t>n</a:t>
            </a:r>
            <a:r>
              <a:rPr lang="en-US" sz="2500" dirty="0">
                <a:latin typeface="Helvetica" charset="0"/>
                <a:ea typeface="MS PGothic" charset="0"/>
                <a:cs typeface="MS PGothic" charset="0"/>
              </a:rPr>
              <a:t> interactions </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778351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3789040"/>
            <a:ext cx="77041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Footer Placeholder 3"/>
          <p:cNvSpPr>
            <a:spLocks noGrp="1"/>
          </p:cNvSpPr>
          <p:nvPr>
            <p:ph type="ftr" sz="quarter" idx="10"/>
          </p:nvPr>
        </p:nvSpPr>
        <p:spPr>
          <a:xfrm>
            <a:off x="63500" y="6553200"/>
            <a:ext cx="31369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US" sz="1200" smtClean="0">
                <a:solidFill>
                  <a:srgbClr val="800000"/>
                </a:solidFill>
                <a:latin typeface="Helvetica" charset="0"/>
              </a:rPr>
              <a:t>Fermilab.Nov.21 2018</a:t>
            </a:r>
            <a:endParaRPr lang="en-GB" sz="1200" dirty="0">
              <a:solidFill>
                <a:srgbClr val="800000"/>
              </a:solidFill>
              <a:latin typeface="Helvetica" charset="0"/>
            </a:endParaRPr>
          </a:p>
        </p:txBody>
      </p:sp>
      <p:sp>
        <p:nvSpPr>
          <p:cNvPr id="3" name="Content Placeholder 2"/>
          <p:cNvSpPr>
            <a:spLocks noGrp="1"/>
          </p:cNvSpPr>
          <p:nvPr>
            <p:ph idx="1"/>
          </p:nvPr>
        </p:nvSpPr>
        <p:spPr>
          <a:xfrm>
            <a:off x="0" y="490538"/>
            <a:ext cx="9906000" cy="1490662"/>
          </a:xfrm>
        </p:spPr>
        <p:txBody>
          <a:bodyPr/>
          <a:lstStyle/>
          <a:p>
            <a:pPr>
              <a:lnSpc>
                <a:spcPct val="90000"/>
              </a:lnSpc>
            </a:pPr>
            <a:r>
              <a:rPr lang="en-GB" sz="2200">
                <a:latin typeface="Comic Sans MS" charset="0"/>
                <a:ea typeface="MS PGothic" charset="0"/>
                <a:cs typeface="MS PGothic" charset="0"/>
              </a:rPr>
              <a:t>Event with a clear electron signature found </a:t>
            </a:r>
            <a:r>
              <a:rPr lang="en-US" sz="2200">
                <a:latin typeface="Comic Sans MS" charset="0"/>
                <a:ea typeface="MS PGothic" charset="0"/>
                <a:cs typeface="MS PGothic" charset="0"/>
              </a:rPr>
              <a:t>in the sample of 2450 </a:t>
            </a:r>
            <a:r>
              <a:rPr lang="en-US" sz="2200">
                <a:latin typeface="Symbol" charset="0"/>
                <a:ea typeface="MS PGothic" charset="0"/>
                <a:cs typeface="MS PGothic" charset="0"/>
              </a:rPr>
              <a:t>n</a:t>
            </a:r>
            <a:r>
              <a:rPr lang="en-US" sz="2200">
                <a:latin typeface="Comic Sans MS" charset="0"/>
                <a:ea typeface="MS PGothic" charset="0"/>
                <a:cs typeface="MS PGothic" charset="0"/>
              </a:rPr>
              <a:t> interactions (7.23 10</a:t>
            </a:r>
            <a:r>
              <a:rPr lang="en-US" sz="2200" baseline="30000">
                <a:latin typeface="Comic Sans MS" charset="0"/>
                <a:ea typeface="MS PGothic" charset="0"/>
                <a:cs typeface="MS PGothic" charset="0"/>
              </a:rPr>
              <a:t>19</a:t>
            </a:r>
            <a:r>
              <a:rPr lang="en-US" sz="2200">
                <a:latin typeface="Comic Sans MS" charset="0"/>
                <a:ea typeface="MS PGothic" charset="0"/>
                <a:cs typeface="MS PGothic" charset="0"/>
              </a:rPr>
              <a:t> pot).</a:t>
            </a:r>
            <a:endParaRPr lang="en-GB" sz="2200">
              <a:latin typeface="Comic Sans MS" charset="0"/>
              <a:ea typeface="MS PGothic" charset="0"/>
              <a:cs typeface="MS PGothic" charset="0"/>
            </a:endParaRPr>
          </a:p>
          <a:p>
            <a:pPr>
              <a:lnSpc>
                <a:spcPct val="90000"/>
              </a:lnSpc>
            </a:pPr>
            <a:r>
              <a:rPr lang="en-GB" sz="2200">
                <a:latin typeface="Comic Sans MS" charset="0"/>
                <a:ea typeface="MS PGothic" charset="0"/>
                <a:cs typeface="MS PGothic" charset="0"/>
              </a:rPr>
              <a:t>The evolution of the actual dE/dx from a single track to an e.m. shower for the electron shower is clearly apparent from individual wires. </a:t>
            </a:r>
          </a:p>
          <a:p>
            <a:pPr>
              <a:lnSpc>
                <a:spcPct val="90000"/>
              </a:lnSpc>
              <a:buFont typeface="Zapf Dingbats" charset="0"/>
              <a:buNone/>
            </a:pPr>
            <a:endParaRPr lang="en-US" sz="2000">
              <a:solidFill>
                <a:srgbClr val="FF0000"/>
              </a:solidFill>
              <a:latin typeface="Comic Sans MS" charset="0"/>
              <a:ea typeface="MS PGothic" charset="0"/>
              <a:cs typeface="MS PGothic" charset="0"/>
            </a:endParaRPr>
          </a:p>
        </p:txBody>
      </p:sp>
      <p:grpSp>
        <p:nvGrpSpPr>
          <p:cNvPr id="2" name="Group 9"/>
          <p:cNvGrpSpPr>
            <a:grpSpLocks/>
          </p:cNvGrpSpPr>
          <p:nvPr/>
        </p:nvGrpSpPr>
        <p:grpSpPr bwMode="auto">
          <a:xfrm>
            <a:off x="-34925" y="5755158"/>
            <a:ext cx="1787525" cy="338138"/>
            <a:chOff x="-35055" y="5867400"/>
            <a:chExt cx="1787655" cy="338554"/>
          </a:xfrm>
        </p:grpSpPr>
        <p:sp>
          <p:nvSpPr>
            <p:cNvPr id="41998" name="Right Arrow 7"/>
            <p:cNvSpPr>
              <a:spLocks noChangeArrowheads="1"/>
            </p:cNvSpPr>
            <p:nvPr/>
          </p:nvSpPr>
          <p:spPr bwMode="auto">
            <a:xfrm>
              <a:off x="1295400" y="5994400"/>
              <a:ext cx="457200" cy="152400"/>
            </a:xfrm>
            <a:prstGeom prst="rightArrow">
              <a:avLst>
                <a:gd name="adj1" fmla="val 50000"/>
                <a:gd name="adj2" fmla="val 50000"/>
              </a:avLst>
            </a:prstGeom>
            <a:solidFill>
              <a:srgbClr val="FF0000"/>
            </a:solidFill>
            <a:ln w="9525">
              <a:solidFill>
                <a:srgbClr val="FF0000"/>
              </a:solidFill>
              <a:round/>
              <a:headEnd/>
              <a:tailEnd/>
            </a:ln>
          </p:spPr>
          <p:txBody>
            <a:bodyPr/>
            <a:lstStyle/>
            <a:p>
              <a:pPr eaLnBrk="0" hangingPunct="0"/>
              <a:endParaRPr lang="en-GB" i="0">
                <a:solidFill>
                  <a:srgbClr val="FF0000"/>
                </a:solidFill>
              </a:endParaRPr>
            </a:p>
          </p:txBody>
        </p:sp>
        <p:sp>
          <p:nvSpPr>
            <p:cNvPr id="41999" name="TextBox 8"/>
            <p:cNvSpPr txBox="1">
              <a:spLocks noChangeArrowheads="1"/>
            </p:cNvSpPr>
            <p:nvPr/>
          </p:nvSpPr>
          <p:spPr bwMode="auto">
            <a:xfrm>
              <a:off x="-35055" y="5867400"/>
              <a:ext cx="14066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pPr eaLnBrk="1" hangingPunct="1"/>
              <a:r>
                <a:rPr lang="en-GB">
                  <a:solidFill>
                    <a:srgbClr val="FF0000"/>
                  </a:solidFill>
                </a:rPr>
                <a:t>Single M.I.P</a:t>
              </a:r>
            </a:p>
          </p:txBody>
        </p:sp>
      </p:grpSp>
      <p:grpSp>
        <p:nvGrpSpPr>
          <p:cNvPr id="4" name="Gruppo 1"/>
          <p:cNvGrpSpPr>
            <a:grpSpLocks/>
          </p:cNvGrpSpPr>
          <p:nvPr/>
        </p:nvGrpSpPr>
        <p:grpSpPr bwMode="auto">
          <a:xfrm>
            <a:off x="5867400" y="1790700"/>
            <a:ext cx="3581400" cy="1485900"/>
            <a:chOff x="5867400" y="1790700"/>
            <a:chExt cx="3581400" cy="1485900"/>
          </a:xfrm>
        </p:grpSpPr>
        <p:cxnSp>
          <p:nvCxnSpPr>
            <p:cNvPr id="41994" name="Straight Connector 7"/>
            <p:cNvCxnSpPr>
              <a:cxnSpLocks noChangeShapeType="1"/>
            </p:cNvCxnSpPr>
            <p:nvPr/>
          </p:nvCxnSpPr>
          <p:spPr bwMode="auto">
            <a:xfrm flipV="1">
              <a:off x="6934200" y="2743200"/>
              <a:ext cx="2514600" cy="5334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cxnSp>
          <p:nvCxnSpPr>
            <p:cNvPr id="41995" name="Straight Connector 15"/>
            <p:cNvCxnSpPr>
              <a:cxnSpLocks noChangeShapeType="1"/>
            </p:cNvCxnSpPr>
            <p:nvPr/>
          </p:nvCxnSpPr>
          <p:spPr bwMode="auto">
            <a:xfrm flipV="1">
              <a:off x="5867400" y="1790700"/>
              <a:ext cx="1295400" cy="11049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sp>
          <p:nvSpPr>
            <p:cNvPr id="41996" name="Rectangle 17"/>
            <p:cNvSpPr>
              <a:spLocks noChangeArrowheads="1"/>
            </p:cNvSpPr>
            <p:nvPr/>
          </p:nvSpPr>
          <p:spPr bwMode="auto">
            <a:xfrm>
              <a:off x="5867400" y="2895600"/>
              <a:ext cx="1047750" cy="381000"/>
            </a:xfrm>
            <a:prstGeom prst="rect">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it-IT" i="0">
                <a:solidFill>
                  <a:srgbClr val="000000"/>
                </a:solidFill>
              </a:endParaRPr>
            </a:p>
          </p:txBody>
        </p:sp>
        <p:pic>
          <p:nvPicPr>
            <p:cNvPr id="4199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811338"/>
              <a:ext cx="2286000" cy="91440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41993" name="Slide Number Placeholder 4"/>
          <p:cNvSpPr>
            <a:spLocks noGrp="1"/>
          </p:cNvSpPr>
          <p:nvPr>
            <p:ph type="sldNum" sz="quarter" idx="11"/>
          </p:nvPr>
        </p:nvSpPr>
        <p:spPr>
          <a:xfrm>
            <a:off x="7569770" y="6525344"/>
            <a:ext cx="206375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GB" sz="1200" dirty="0">
                <a:solidFill>
                  <a:srgbClr val="800000"/>
                </a:solidFill>
                <a:latin typeface="Helvetica" charset="0"/>
              </a:rPr>
              <a:t>Slide#  : </a:t>
            </a:r>
            <a:fld id="{B3F70104-C3F6-C349-93D0-652DF36749BF}" type="slidenum">
              <a:rPr lang="en-GB" sz="1200">
                <a:solidFill>
                  <a:srgbClr val="800000"/>
                </a:solidFill>
                <a:latin typeface="Helvetica" charset="0"/>
              </a:rPr>
              <a:pPr/>
              <a:t>29</a:t>
            </a:fld>
            <a:endParaRPr lang="en-GB" sz="1200" dirty="0">
              <a:solidFill>
                <a:srgbClr val="800000"/>
              </a:solidFill>
              <a:latin typeface="Helvetica" charset="0"/>
            </a:endParaRPr>
          </a:p>
        </p:txBody>
      </p:sp>
    </p:spTree>
    <p:extLst>
      <p:ext uri="{BB962C8B-B14F-4D97-AF65-F5344CB8AC3E}">
        <p14:creationId xmlns:p14="http://schemas.microsoft.com/office/powerpoint/2010/main" val="451358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Tofay’s</a:t>
            </a:r>
            <a:r>
              <a:rPr lang="en-GB" dirty="0" smtClean="0"/>
              <a:t> Universe</a:t>
            </a:r>
            <a:endParaRPr lang="en-GB" dirty="0"/>
          </a:p>
        </p:txBody>
      </p:sp>
      <p:sp>
        <p:nvSpPr>
          <p:cNvPr id="3" name="Content Placeholder 2"/>
          <p:cNvSpPr>
            <a:spLocks noGrp="1"/>
          </p:cNvSpPr>
          <p:nvPr>
            <p:ph idx="1"/>
          </p:nvPr>
        </p:nvSpPr>
        <p:spPr>
          <a:xfrm>
            <a:off x="488504" y="764704"/>
            <a:ext cx="9145016" cy="5267672"/>
          </a:xfrm>
        </p:spPr>
        <p:txBody>
          <a:bodyPr/>
          <a:lstStyle/>
          <a:p>
            <a:pPr>
              <a:lnSpc>
                <a:spcPts val="2880"/>
              </a:lnSpc>
              <a:spcBef>
                <a:spcPts val="1000"/>
              </a:spcBef>
            </a:pPr>
            <a:r>
              <a:rPr lang="en-GB" sz="2400" dirty="0" smtClean="0"/>
              <a:t>The Universe contains over </a:t>
            </a:r>
            <a:r>
              <a:rPr lang="en-GB" sz="2400" dirty="0"/>
              <a:t>100 billion galaxies, each with billions of stars, great clouds of gas and dust, and perhaps </a:t>
            </a:r>
            <a:r>
              <a:rPr lang="en-GB" sz="2400" dirty="0" smtClean="0">
                <a:solidFill>
                  <a:srgbClr val="000000"/>
                </a:solidFill>
                <a:latin typeface="Lucida Grande"/>
                <a:ea typeface="Lucida Grande"/>
                <a:cs typeface="Lucida Grande"/>
              </a:rPr>
              <a:t>heaps</a:t>
            </a:r>
            <a:r>
              <a:rPr lang="en-GB" sz="2400" dirty="0" smtClean="0"/>
              <a:t> </a:t>
            </a:r>
            <a:r>
              <a:rPr lang="en-GB" sz="2400" dirty="0"/>
              <a:t>of planets and moons and </a:t>
            </a:r>
            <a:r>
              <a:rPr lang="en-GB" sz="2400" dirty="0" smtClean="0"/>
              <a:t>other </a:t>
            </a:r>
            <a:r>
              <a:rPr lang="en-GB" sz="2400" dirty="0"/>
              <a:t>bits of cosmic </a:t>
            </a:r>
            <a:r>
              <a:rPr lang="en-GB" sz="2400" dirty="0" smtClean="0"/>
              <a:t>debris. The </a:t>
            </a:r>
            <a:r>
              <a:rPr lang="en-GB" sz="2400" dirty="0"/>
              <a:t>stars produce an abundance of </a:t>
            </a:r>
            <a:r>
              <a:rPr lang="en-GB" sz="2400" dirty="0" smtClean="0"/>
              <a:t>energy and of signals at speed </a:t>
            </a:r>
            <a:r>
              <a:rPr lang="en-GB" sz="2400" dirty="0"/>
              <a:t>of </a:t>
            </a:r>
            <a:r>
              <a:rPr lang="en-GB" sz="2400" dirty="0" smtClean="0"/>
              <a:t>light, balancing the pull up due to gravitation.</a:t>
            </a:r>
          </a:p>
          <a:p>
            <a:pPr>
              <a:lnSpc>
                <a:spcPts val="2880"/>
              </a:lnSpc>
              <a:spcBef>
                <a:spcPts val="1000"/>
              </a:spcBef>
            </a:pPr>
            <a:r>
              <a:rPr lang="en-GB" sz="2400" dirty="0" smtClean="0"/>
              <a:t>About </a:t>
            </a:r>
            <a:r>
              <a:rPr lang="en-GB" sz="2400" dirty="0"/>
              <a:t>one-quarter of the </a:t>
            </a:r>
            <a:r>
              <a:rPr lang="en-GB" sz="2400" dirty="0" smtClean="0"/>
              <a:t>Universe </a:t>
            </a:r>
            <a:r>
              <a:rPr lang="en-GB" sz="2400" dirty="0"/>
              <a:t>consists </a:t>
            </a:r>
            <a:r>
              <a:rPr lang="en-GB" sz="2400" dirty="0" smtClean="0"/>
              <a:t>of </a:t>
            </a:r>
            <a:r>
              <a:rPr lang="en-GB" sz="2400" i="1" dirty="0" smtClean="0">
                <a:solidFill>
                  <a:srgbClr val="FF0000"/>
                </a:solidFill>
              </a:rPr>
              <a:t>Dark Matter</a:t>
            </a:r>
            <a:r>
              <a:rPr lang="en-GB" sz="2400" i="1" dirty="0">
                <a:solidFill>
                  <a:srgbClr val="FF0000"/>
                </a:solidFill>
              </a:rPr>
              <a:t>, </a:t>
            </a:r>
            <a:r>
              <a:rPr lang="en-GB" sz="2400" dirty="0"/>
              <a:t>which releases no detectable </a:t>
            </a:r>
            <a:r>
              <a:rPr lang="en-GB" sz="2400" dirty="0" smtClean="0"/>
              <a:t>signal, but </a:t>
            </a:r>
            <a:r>
              <a:rPr lang="en-GB" sz="2400" dirty="0"/>
              <a:t>which exerts </a:t>
            </a:r>
            <a:r>
              <a:rPr lang="en-GB" sz="2400" dirty="0" smtClean="0"/>
              <a:t>a major </a:t>
            </a:r>
            <a:r>
              <a:rPr lang="en-GB" sz="2400" i="1" dirty="0">
                <a:solidFill>
                  <a:srgbClr val="FF0000"/>
                </a:solidFill>
              </a:rPr>
              <a:t>gravitational pull </a:t>
            </a:r>
            <a:r>
              <a:rPr lang="en-GB" sz="2400" dirty="0"/>
              <a:t>on </a:t>
            </a:r>
            <a:r>
              <a:rPr lang="en-GB" sz="2400" dirty="0" smtClean="0"/>
              <a:t>the </a:t>
            </a:r>
            <a:r>
              <a:rPr lang="en-GB" sz="2400" dirty="0"/>
              <a:t>visible matter in the </a:t>
            </a:r>
            <a:r>
              <a:rPr lang="en-GB" sz="2400" dirty="0" smtClean="0"/>
              <a:t>Universe.</a:t>
            </a:r>
          </a:p>
          <a:p>
            <a:pPr>
              <a:lnSpc>
                <a:spcPts val="2880"/>
              </a:lnSpc>
              <a:spcBef>
                <a:spcPts val="1000"/>
              </a:spcBef>
            </a:pPr>
            <a:r>
              <a:rPr lang="en-GB" sz="2400" dirty="0" smtClean="0"/>
              <a:t>Dark Matter </a:t>
            </a:r>
            <a:r>
              <a:rPr lang="en-GB" sz="2400" dirty="0"/>
              <a:t>attracts, </a:t>
            </a:r>
            <a:r>
              <a:rPr lang="en-GB" sz="2400" i="1" dirty="0" smtClean="0">
                <a:solidFill>
                  <a:srgbClr val="FF0000"/>
                </a:solidFill>
              </a:rPr>
              <a:t>Dark Energy</a:t>
            </a:r>
            <a:r>
              <a:rPr lang="en-GB" sz="2400" dirty="0" smtClean="0"/>
              <a:t> </a:t>
            </a:r>
            <a:r>
              <a:rPr lang="en-GB" sz="2400" dirty="0"/>
              <a:t>repels. While </a:t>
            </a:r>
            <a:r>
              <a:rPr lang="en-GB" sz="2400" dirty="0" smtClean="0"/>
              <a:t>Dark Matter </a:t>
            </a:r>
            <a:r>
              <a:rPr lang="en-GB" sz="2400" dirty="0"/>
              <a:t>pulls matter inward, </a:t>
            </a:r>
            <a:r>
              <a:rPr lang="en-GB" sz="2400" dirty="0" smtClean="0"/>
              <a:t>Dark Energy </a:t>
            </a:r>
            <a:r>
              <a:rPr lang="en-GB" sz="2400" dirty="0"/>
              <a:t>pushes it outward. </a:t>
            </a:r>
            <a:endParaRPr lang="en-GB" sz="2400" dirty="0" smtClean="0"/>
          </a:p>
          <a:p>
            <a:pPr>
              <a:lnSpc>
                <a:spcPts val="2880"/>
              </a:lnSpc>
              <a:spcBef>
                <a:spcPts val="1000"/>
              </a:spcBef>
            </a:pPr>
            <a:r>
              <a:rPr lang="en-GB" sz="2400" dirty="0" smtClean="0"/>
              <a:t>While </a:t>
            </a:r>
            <a:r>
              <a:rPr lang="en-GB" sz="2400" dirty="0"/>
              <a:t>Dark Energy shows itself only on the largest cosmic scale, Dark </a:t>
            </a:r>
            <a:r>
              <a:rPr lang="en-GB" sz="2400" dirty="0" smtClean="0"/>
              <a:t>Matter exerts </a:t>
            </a:r>
            <a:r>
              <a:rPr lang="en-GB" sz="2400" dirty="0"/>
              <a:t>its influence on individual galaxies as well as the </a:t>
            </a:r>
            <a:r>
              <a:rPr lang="en-GB" sz="2400" dirty="0" smtClean="0"/>
              <a:t>Universe </a:t>
            </a:r>
            <a:r>
              <a:rPr lang="en-GB" sz="2400" dirty="0"/>
              <a:t>at large.</a:t>
            </a:r>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a:t>
            </a:fld>
            <a:endParaRPr lang="en-GB"/>
          </a:p>
        </p:txBody>
      </p:sp>
    </p:spTree>
    <p:extLst>
      <p:ext uri="{BB962C8B-B14F-4D97-AF65-F5344CB8AC3E}">
        <p14:creationId xmlns:p14="http://schemas.microsoft.com/office/powerpoint/2010/main" val="287084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605408"/>
            <a:ext cx="9999903" cy="3975720"/>
            <a:chOff x="152400" y="533400"/>
            <a:chExt cx="9999903" cy="3975720"/>
          </a:xfrm>
        </p:grpSpPr>
        <p:grpSp>
          <p:nvGrpSpPr>
            <p:cNvPr id="36" name="Group 35"/>
            <p:cNvGrpSpPr/>
            <p:nvPr/>
          </p:nvGrpSpPr>
          <p:grpSpPr>
            <a:xfrm>
              <a:off x="152400" y="533400"/>
              <a:ext cx="9999903" cy="3975720"/>
              <a:chOff x="152400" y="533400"/>
              <a:chExt cx="9999903" cy="3975720"/>
            </a:xfrm>
          </p:grpSpPr>
          <p:grpSp>
            <p:nvGrpSpPr>
              <p:cNvPr id="35" name="Group 34"/>
              <p:cNvGrpSpPr/>
              <p:nvPr/>
            </p:nvGrpSpPr>
            <p:grpSpPr>
              <a:xfrm>
                <a:off x="164392" y="533400"/>
                <a:ext cx="9318672" cy="3975720"/>
                <a:chOff x="164392" y="533400"/>
                <a:chExt cx="9318672" cy="3975720"/>
              </a:xfrm>
            </p:grpSpPr>
            <p:grpSp>
              <p:nvGrpSpPr>
                <p:cNvPr id="34" name="Group 33"/>
                <p:cNvGrpSpPr/>
                <p:nvPr/>
              </p:nvGrpSpPr>
              <p:grpSpPr>
                <a:xfrm>
                  <a:off x="164392" y="533400"/>
                  <a:ext cx="9318672" cy="3975720"/>
                  <a:chOff x="164392" y="533400"/>
                  <a:chExt cx="9318672" cy="3975720"/>
                </a:xfrm>
              </p:grpSpPr>
              <p:pic>
                <p:nvPicPr>
                  <p:cNvPr id="17" name="Obraz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26073" y="560487"/>
                    <a:ext cx="8256991" cy="394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13"/>
                  <p:cNvCxnSpPr>
                    <a:cxnSpLocks noChangeShapeType="1"/>
                  </p:cNvCxnSpPr>
                  <p:nvPr/>
                </p:nvCxnSpPr>
                <p:spPr bwMode="auto">
                  <a:xfrm flipV="1">
                    <a:off x="1699579" y="1623305"/>
                    <a:ext cx="1319922" cy="1126910"/>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sp>
                <p:nvSpPr>
                  <p:cNvPr id="29" name="TextBox 9"/>
                  <p:cNvSpPr txBox="1"/>
                  <p:nvPr/>
                </p:nvSpPr>
                <p:spPr bwMode="auto">
                  <a:xfrm>
                    <a:off x="304800" y="2691824"/>
                    <a:ext cx="1283030" cy="584776"/>
                  </a:xfrm>
                  <a:prstGeom prst="rect">
                    <a:avLst/>
                  </a:prstGeom>
                  <a:noFill/>
                </p:spPr>
                <p:txBody>
                  <a:bodyPr wrap="square">
                    <a:spAutoFit/>
                  </a:bodyPr>
                  <a:lstStyle/>
                  <a:p>
                    <a:pPr algn="ctr" fontAlgn="auto">
                      <a:spcBef>
                        <a:spcPts val="0"/>
                      </a:spcBef>
                      <a:spcAft>
                        <a:spcPts val="0"/>
                      </a:spcAft>
                      <a:defRPr/>
                    </a:pPr>
                    <a:r>
                      <a:rPr lang="pl-PL" sz="1600" i="0" baseline="0" dirty="0">
                        <a:latin typeface="+mn-lt"/>
                        <a:ea typeface="+mn-ea"/>
                        <a:cs typeface="+mn-cs"/>
                      </a:rPr>
                      <a:t>limit of KARMEN</a:t>
                    </a:r>
                  </a:p>
                </p:txBody>
              </p:sp>
              <p:sp>
                <p:nvSpPr>
                  <p:cNvPr id="18" name="Prostokąt 13"/>
                  <p:cNvSpPr/>
                  <p:nvPr/>
                </p:nvSpPr>
                <p:spPr bwMode="auto">
                  <a:xfrm>
                    <a:off x="164392" y="533400"/>
                    <a:ext cx="2038460" cy="1089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baseline="0"/>
                  </a:p>
                </p:txBody>
              </p:sp>
              <p:cxnSp>
                <p:nvCxnSpPr>
                  <p:cNvPr id="20" name="Straight Arrow Connector 13"/>
                  <p:cNvCxnSpPr>
                    <a:cxnSpLocks noChangeShapeType="1"/>
                  </p:cNvCxnSpPr>
                  <p:nvPr/>
                </p:nvCxnSpPr>
                <p:spPr bwMode="auto">
                  <a:xfrm>
                    <a:off x="2079731" y="945608"/>
                    <a:ext cx="785037" cy="32692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13"/>
                  <p:cNvCxnSpPr>
                    <a:cxnSpLocks noChangeShapeType="1"/>
                  </p:cNvCxnSpPr>
                  <p:nvPr/>
                </p:nvCxnSpPr>
                <p:spPr bwMode="auto">
                  <a:xfrm>
                    <a:off x="2014215" y="1223155"/>
                    <a:ext cx="850553" cy="352003"/>
                  </a:xfrm>
                  <a:prstGeom prst="straightConnector1">
                    <a:avLst/>
                  </a:prstGeom>
                  <a:noFill/>
                  <a:ln w="38100">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13"/>
                  <p:cNvCxnSpPr>
                    <a:cxnSpLocks noChangeShapeType="1"/>
                  </p:cNvCxnSpPr>
                  <p:nvPr/>
                </p:nvCxnSpPr>
                <p:spPr bwMode="auto">
                  <a:xfrm>
                    <a:off x="2040422" y="1415303"/>
                    <a:ext cx="602745" cy="213497"/>
                  </a:xfrm>
                  <a:prstGeom prst="straightConnector1">
                    <a:avLst/>
                  </a:prstGeom>
                  <a:noFill/>
                  <a:ln w="38100">
                    <a:solidFill>
                      <a:srgbClr val="FFC000"/>
                    </a:solidFill>
                    <a:round/>
                    <a:headEnd/>
                    <a:tailEnd type="arrow" w="med" len="med"/>
                  </a:ln>
                  <a:extLst>
                    <a:ext uri="{909E8E84-426E-40dd-AFC4-6F175D3DCCD1}">
                      <a14:hiddenFill xmlns:a14="http://schemas.microsoft.com/office/drawing/2010/main">
                        <a:noFill/>
                      </a14:hiddenFill>
                    </a:ext>
                  </a:extLst>
                </p:spPr>
              </p:cxnSp>
            </p:grpSp>
            <p:sp>
              <p:nvSpPr>
                <p:cNvPr id="19" name="TextBox 9"/>
                <p:cNvSpPr txBox="1">
                  <a:spLocks noChangeArrowheads="1"/>
                </p:cNvSpPr>
                <p:nvPr/>
              </p:nvSpPr>
              <p:spPr bwMode="auto">
                <a:xfrm>
                  <a:off x="192161" y="594369"/>
                  <a:ext cx="1870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pl-PL" sz="1600" i="0" baseline="0" dirty="0">
                      <a:solidFill>
                        <a:srgbClr val="FF0000"/>
                      </a:solidFill>
                    </a:rPr>
                    <a:t>a</a:t>
                  </a:r>
                  <a:r>
                    <a:rPr lang="en-US" sz="1600" i="0" baseline="0" dirty="0" err="1">
                      <a:solidFill>
                        <a:srgbClr val="FF0000"/>
                      </a:solidFill>
                    </a:rPr>
                    <a:t>llowed</a:t>
                  </a:r>
                  <a:r>
                    <a:rPr lang="en-US" sz="1600" i="0" baseline="0" dirty="0">
                      <a:solidFill>
                        <a:srgbClr val="FF0000"/>
                      </a:solidFill>
                    </a:rPr>
                    <a:t> </a:t>
                  </a:r>
                  <a:r>
                    <a:rPr lang="en-US" sz="1600" i="0" baseline="0" dirty="0" err="1">
                      <a:solidFill>
                        <a:srgbClr val="FF0000"/>
                      </a:solidFill>
                    </a:rPr>
                    <a:t>MiniBooNE</a:t>
                  </a:r>
                  <a:endParaRPr lang="en-US" sz="1600" i="0" baseline="0" dirty="0">
                    <a:solidFill>
                      <a:srgbClr val="FF0000"/>
                    </a:solidFill>
                  </a:endParaRPr>
                </a:p>
              </p:txBody>
            </p:sp>
            <p:sp>
              <p:nvSpPr>
                <p:cNvPr id="22" name="TextBox 9"/>
                <p:cNvSpPr txBox="1">
                  <a:spLocks noChangeArrowheads="1"/>
                </p:cNvSpPr>
                <p:nvPr/>
              </p:nvSpPr>
              <p:spPr bwMode="auto">
                <a:xfrm>
                  <a:off x="221597" y="957523"/>
                  <a:ext cx="17259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pl-PL" sz="1600" i="0" baseline="0" dirty="0">
                      <a:solidFill>
                        <a:srgbClr val="00B0F0"/>
                      </a:solidFill>
                    </a:rPr>
                    <a:t>a</a:t>
                  </a:r>
                  <a:r>
                    <a:rPr lang="en-US" sz="1600" i="0" baseline="0" dirty="0" err="1">
                      <a:solidFill>
                        <a:srgbClr val="00B0F0"/>
                      </a:solidFill>
                    </a:rPr>
                    <a:t>llowed</a:t>
                  </a:r>
                  <a:r>
                    <a:rPr lang="en-US" sz="1600" i="0" baseline="0" dirty="0">
                      <a:solidFill>
                        <a:srgbClr val="00B0F0"/>
                      </a:solidFill>
                    </a:rPr>
                    <a:t> </a:t>
                  </a:r>
                  <a:r>
                    <a:rPr lang="pl-PL" sz="1600" i="0" baseline="0" dirty="0">
                      <a:solidFill>
                        <a:srgbClr val="00B0F0"/>
                      </a:solidFill>
                    </a:rPr>
                    <a:t>LSND 90%</a:t>
                  </a:r>
                </a:p>
                <a:p>
                  <a:pPr algn="ctr" eaLnBrk="1" hangingPunct="1"/>
                  <a:r>
                    <a:rPr lang="pl-PL" sz="1600" i="0" baseline="0" dirty="0" err="1">
                      <a:solidFill>
                        <a:srgbClr val="FFC000"/>
                      </a:solidFill>
                    </a:rPr>
                    <a:t>allowed</a:t>
                  </a:r>
                  <a:r>
                    <a:rPr lang="pl-PL" sz="1600" i="0" baseline="0" dirty="0">
                      <a:solidFill>
                        <a:srgbClr val="FFC000"/>
                      </a:solidFill>
                    </a:rPr>
                    <a:t> LSND 99%</a:t>
                  </a:r>
                  <a:endParaRPr lang="en-US" sz="1600" i="0" baseline="0" dirty="0">
                    <a:solidFill>
                      <a:srgbClr val="FFC000"/>
                    </a:solidFill>
                  </a:endParaRPr>
                </a:p>
              </p:txBody>
            </p:sp>
          </p:grpSp>
          <p:sp>
            <p:nvSpPr>
              <p:cNvPr id="3" name="Rectangle 2"/>
              <p:cNvSpPr/>
              <p:nvPr/>
            </p:nvSpPr>
            <p:spPr>
              <a:xfrm>
                <a:off x="7239000" y="681335"/>
                <a:ext cx="2913303" cy="369332"/>
              </a:xfrm>
              <a:prstGeom prst="rect">
                <a:avLst/>
              </a:prstGeom>
            </p:spPr>
            <p:txBody>
              <a:bodyPr wrap="none">
                <a:spAutoFit/>
              </a:bodyPr>
              <a:lstStyle/>
              <a:p>
                <a:r>
                  <a:rPr lang="fr-FR" altLang="ja-JP" sz="1800" i="1" baseline="0" dirty="0" err="1" smtClean="0">
                    <a:solidFill>
                      <a:srgbClr val="FF0000"/>
                    </a:solidFill>
                    <a:latin typeface="+mn-lt"/>
                  </a:rPr>
                  <a:t>Eur</a:t>
                </a:r>
                <a:r>
                  <a:rPr lang="fr-FR" altLang="ja-JP" sz="1800" i="1" baseline="0" dirty="0">
                    <a:solidFill>
                      <a:srgbClr val="FF0000"/>
                    </a:solidFill>
                    <a:latin typeface="+mn-lt"/>
                  </a:rPr>
                  <a:t>. Phys. J. </a:t>
                </a:r>
                <a:r>
                  <a:rPr lang="fr-FR" altLang="ja-JP" sz="1800" i="1" baseline="0" dirty="0" smtClean="0">
                    <a:solidFill>
                      <a:srgbClr val="FF0000"/>
                    </a:solidFill>
                    <a:latin typeface="+mn-lt"/>
                  </a:rPr>
                  <a:t>C </a:t>
                </a:r>
                <a:r>
                  <a:rPr lang="pl-PL" altLang="ja-JP" sz="1800" i="1" baseline="0" dirty="0" smtClean="0">
                    <a:solidFill>
                      <a:srgbClr val="FF0000"/>
                    </a:solidFill>
                    <a:latin typeface="+mn-lt"/>
                  </a:rPr>
                  <a:t>73 (2013)   </a:t>
                </a:r>
                <a:r>
                  <a:rPr lang="en-US" sz="1800" i="1" baseline="0" dirty="0" smtClean="0">
                    <a:solidFill>
                      <a:srgbClr val="FF0000"/>
                    </a:solidFill>
                    <a:latin typeface="+mn-lt"/>
                  </a:rPr>
                  <a:t> </a:t>
                </a:r>
                <a:endParaRPr lang="en-US" sz="1800" i="1" baseline="0" dirty="0">
                  <a:solidFill>
                    <a:srgbClr val="FF0000"/>
                  </a:solidFill>
                  <a:latin typeface="+mn-lt"/>
                </a:endParaRPr>
              </a:p>
            </p:txBody>
          </p:sp>
          <p:sp>
            <p:nvSpPr>
              <p:cNvPr id="28" name="Prostokąt 44"/>
              <p:cNvSpPr/>
              <p:nvPr/>
            </p:nvSpPr>
            <p:spPr bwMode="auto">
              <a:xfrm>
                <a:off x="152400" y="2743200"/>
                <a:ext cx="1546832" cy="5372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baseline="0"/>
              </a:p>
            </p:txBody>
          </p:sp>
        </p:grpSp>
        <p:sp>
          <p:nvSpPr>
            <p:cNvPr id="40" name="Prostokąt 33"/>
            <p:cNvSpPr/>
            <p:nvPr/>
          </p:nvSpPr>
          <p:spPr bwMode="auto">
            <a:xfrm>
              <a:off x="6176326" y="3682606"/>
              <a:ext cx="1779799" cy="66485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baseline="0"/>
            </a:p>
          </p:txBody>
        </p:sp>
        <p:cxnSp>
          <p:nvCxnSpPr>
            <p:cNvPr id="41" name="Straight Arrow Connector 13"/>
            <p:cNvCxnSpPr/>
            <p:nvPr/>
          </p:nvCxnSpPr>
          <p:spPr bwMode="auto">
            <a:xfrm flipH="1" flipV="1">
              <a:off x="5313040" y="3356992"/>
              <a:ext cx="863286" cy="658794"/>
            </a:xfrm>
            <a:prstGeom prst="straightConnector1">
              <a:avLst/>
            </a:prstGeom>
            <a:solidFill>
              <a:schemeClr val="accent1"/>
            </a:solidFill>
            <a:ln w="38100" cap="flat" cmpd="sng" algn="ctr">
              <a:solidFill>
                <a:schemeClr val="tx1">
                  <a:lumMod val="75000"/>
                  <a:lumOff val="25000"/>
                </a:schemeClr>
              </a:solidFill>
              <a:prstDash val="solid"/>
              <a:round/>
              <a:headEnd type="none" w="med" len="med"/>
              <a:tailEnd type="arrow"/>
            </a:ln>
            <a:effectLst/>
          </p:spPr>
        </p:cxnSp>
        <p:sp>
          <p:nvSpPr>
            <p:cNvPr id="42" name="TextBox 9"/>
            <p:cNvSpPr txBox="1"/>
            <p:nvPr/>
          </p:nvSpPr>
          <p:spPr bwMode="auto">
            <a:xfrm>
              <a:off x="6251698" y="3708320"/>
              <a:ext cx="1629056" cy="584776"/>
            </a:xfrm>
            <a:prstGeom prst="rect">
              <a:avLst/>
            </a:prstGeom>
            <a:noFill/>
          </p:spPr>
          <p:txBody>
            <a:bodyPr>
              <a:spAutoFit/>
            </a:bodyPr>
            <a:lstStyle/>
            <a:p>
              <a:pPr algn="ctr" fontAlgn="auto">
                <a:spcBef>
                  <a:spcPts val="0"/>
                </a:spcBef>
                <a:spcAft>
                  <a:spcPts val="0"/>
                </a:spcAft>
                <a:defRPr/>
              </a:pPr>
              <a:r>
                <a:rPr lang="pl-PL" sz="1600" i="0" baseline="0" dirty="0" smtClean="0">
                  <a:solidFill>
                    <a:schemeClr val="tx1">
                      <a:lumMod val="75000"/>
                      <a:lumOff val="25000"/>
                    </a:schemeClr>
                  </a:solidFill>
                  <a:latin typeface="+mn-lt"/>
                  <a:ea typeface="+mn-ea"/>
                  <a:cs typeface="+mn-cs"/>
                </a:rPr>
                <a:t>ICARUS </a:t>
              </a:r>
              <a:r>
                <a:rPr lang="pl-PL" sz="1600" i="0" baseline="0" dirty="0" err="1" smtClean="0">
                  <a:solidFill>
                    <a:schemeClr val="tx1">
                      <a:lumMod val="75000"/>
                      <a:lumOff val="25000"/>
                    </a:schemeClr>
                  </a:solidFill>
                  <a:latin typeface="+mn-lt"/>
                  <a:ea typeface="+mn-ea"/>
                  <a:cs typeface="+mn-cs"/>
                </a:rPr>
                <a:t>exclusion</a:t>
              </a:r>
              <a:r>
                <a:rPr lang="pl-PL" sz="1600" i="0" baseline="0" dirty="0" smtClean="0">
                  <a:solidFill>
                    <a:schemeClr val="tx1">
                      <a:lumMod val="75000"/>
                      <a:lumOff val="25000"/>
                    </a:schemeClr>
                  </a:solidFill>
                  <a:latin typeface="+mn-lt"/>
                  <a:ea typeface="+mn-ea"/>
                  <a:cs typeface="+mn-cs"/>
                </a:rPr>
                <a:t> </a:t>
              </a:r>
              <a:r>
                <a:rPr lang="pl-PL" sz="1600" i="0" baseline="0" dirty="0" err="1">
                  <a:solidFill>
                    <a:schemeClr val="tx1">
                      <a:lumMod val="75000"/>
                      <a:lumOff val="25000"/>
                    </a:schemeClr>
                  </a:solidFill>
                  <a:latin typeface="+mn-lt"/>
                  <a:ea typeface="+mn-ea"/>
                  <a:cs typeface="+mn-cs"/>
                </a:rPr>
                <a:t>area</a:t>
              </a:r>
              <a:endParaRPr lang="pl-PL" sz="1600" i="0" baseline="0" dirty="0">
                <a:solidFill>
                  <a:schemeClr val="tx1">
                    <a:lumMod val="75000"/>
                    <a:lumOff val="25000"/>
                  </a:schemeClr>
                </a:solidFill>
                <a:latin typeface="+mn-lt"/>
                <a:ea typeface="+mn-ea"/>
                <a:cs typeface="+mn-cs"/>
              </a:endParaRPr>
            </a:p>
          </p:txBody>
        </p:sp>
      </p:grpSp>
      <p:sp>
        <p:nvSpPr>
          <p:cNvPr id="2" name="Title 1"/>
          <p:cNvSpPr>
            <a:spLocks noGrp="1"/>
          </p:cNvSpPr>
          <p:nvPr>
            <p:ph type="title"/>
          </p:nvPr>
        </p:nvSpPr>
        <p:spPr>
          <a:xfrm>
            <a:off x="0" y="0"/>
            <a:ext cx="9906000" cy="533400"/>
          </a:xfrm>
        </p:spPr>
        <p:txBody>
          <a:bodyPr/>
          <a:lstStyle/>
          <a:p>
            <a:r>
              <a:rPr lang="en-US" dirty="0" smtClean="0"/>
              <a:t>LSND-like evidence from ICARUS and other experiments </a:t>
            </a:r>
            <a:endParaRPr lang="en-US" dirty="0"/>
          </a:p>
        </p:txBody>
      </p:sp>
      <p:sp>
        <p:nvSpPr>
          <p:cNvPr id="4" name="Slide Number Placeholder 3"/>
          <p:cNvSpPr>
            <a:spLocks noGrp="1"/>
          </p:cNvSpPr>
          <p:nvPr>
            <p:ph type="sldNum" sz="quarter" idx="11"/>
          </p:nvPr>
        </p:nvSpPr>
        <p:spPr>
          <a:xfrm>
            <a:off x="7181850" y="6172200"/>
            <a:ext cx="2063750" cy="228600"/>
          </a:xfrm>
        </p:spPr>
        <p:txBody>
          <a:bodyPr/>
          <a:lstStyle/>
          <a:p>
            <a:r>
              <a:rPr lang="en-GB" smtClean="0"/>
              <a:t>Slide#  : </a:t>
            </a:r>
            <a:fld id="{4162CAC9-7350-FB49-8B0F-A372778375E9}" type="slidenum">
              <a:rPr lang="en-GB" smtClean="0"/>
              <a:pPr/>
              <a:t>30</a:t>
            </a:fld>
            <a:endParaRPr lang="en-GB">
              <a:solidFill>
                <a:schemeClr val="accent1"/>
              </a:solidFill>
            </a:endParaRPr>
          </a:p>
        </p:txBody>
      </p:sp>
      <p:sp>
        <p:nvSpPr>
          <p:cNvPr id="15" name="pole tekstowe 53"/>
          <p:cNvSpPr txBox="1">
            <a:spLocks noChangeArrowheads="1"/>
          </p:cNvSpPr>
          <p:nvPr/>
        </p:nvSpPr>
        <p:spPr bwMode="auto">
          <a:xfrm>
            <a:off x="1495067" y="5373216"/>
            <a:ext cx="673453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buClr>
                <a:srgbClr val="FF0000"/>
              </a:buClr>
              <a:buSzPct val="150000"/>
              <a:buFont typeface="Comic Sans MS" pitchFamily="66" charset="0"/>
              <a:buChar char="●"/>
            </a:pPr>
            <a:r>
              <a:rPr lang="en-US" sz="2300" b="1" baseline="0" dirty="0" smtClean="0">
                <a:latin typeface="Comic Sans MS"/>
                <a:cs typeface="Comic Sans MS"/>
              </a:rPr>
              <a:t> </a:t>
            </a:r>
            <a:r>
              <a:rPr lang="en-US" sz="2000" i="0" baseline="0" dirty="0" smtClean="0">
                <a:solidFill>
                  <a:srgbClr val="FF0000"/>
                </a:solidFill>
                <a:latin typeface="Comic Sans MS"/>
                <a:cs typeface="Comic Sans MS"/>
              </a:rPr>
              <a:t>the </a:t>
            </a:r>
            <a:r>
              <a:rPr lang="en-US" sz="2000" i="0" baseline="0" dirty="0">
                <a:solidFill>
                  <a:srgbClr val="FF0000"/>
                </a:solidFill>
                <a:latin typeface="Comic Sans MS"/>
                <a:cs typeface="Comic Sans MS"/>
              </a:rPr>
              <a:t>present ICARUS limit</a:t>
            </a:r>
            <a:r>
              <a:rPr lang="pl-PL" sz="2000" i="0" baseline="0" dirty="0">
                <a:solidFill>
                  <a:srgbClr val="FF0000"/>
                </a:solidFill>
                <a:latin typeface="Comic Sans MS"/>
                <a:cs typeface="Comic Sans MS"/>
              </a:rPr>
              <a:t> </a:t>
            </a:r>
          </a:p>
          <a:p>
            <a:pPr eaLnBrk="1" hangingPunct="1">
              <a:buClr>
                <a:srgbClr val="FF0000"/>
              </a:buClr>
              <a:buSzPct val="150000"/>
              <a:buFont typeface="Comic Sans MS" pitchFamily="66" charset="0"/>
              <a:buChar char="●"/>
            </a:pPr>
            <a:r>
              <a:rPr lang="en-US" sz="2000" i="0" baseline="0" dirty="0" smtClean="0">
                <a:solidFill>
                  <a:srgbClr val="FF0000"/>
                </a:solidFill>
                <a:latin typeface="Comic Sans MS"/>
                <a:cs typeface="Comic Sans MS"/>
              </a:rPr>
              <a:t>  </a:t>
            </a:r>
            <a:r>
              <a:rPr lang="en-GB" sz="2000" i="0" baseline="0" dirty="0" smtClean="0">
                <a:solidFill>
                  <a:srgbClr val="FF0000"/>
                </a:solidFill>
                <a:latin typeface="Comic Sans MS"/>
                <a:cs typeface="Comic Sans MS"/>
              </a:rPr>
              <a:t>the </a:t>
            </a:r>
            <a:r>
              <a:rPr lang="en-GB" sz="2000" i="0" baseline="0" dirty="0">
                <a:solidFill>
                  <a:srgbClr val="FF0000"/>
                </a:solidFill>
                <a:latin typeface="Comic Sans MS"/>
                <a:cs typeface="Comic Sans MS"/>
              </a:rPr>
              <a:t>limits of </a:t>
            </a:r>
            <a:r>
              <a:rPr lang="en-US" sz="2000" i="0" baseline="0" dirty="0">
                <a:solidFill>
                  <a:srgbClr val="FF0000"/>
                </a:solidFill>
                <a:latin typeface="Comic Sans MS"/>
                <a:cs typeface="Comic Sans MS"/>
              </a:rPr>
              <a:t>KARMEN </a:t>
            </a:r>
            <a:endParaRPr lang="pl-PL" sz="2000" i="0" baseline="0" dirty="0">
              <a:solidFill>
                <a:srgbClr val="FF0000"/>
              </a:solidFill>
              <a:latin typeface="Comic Sans MS"/>
              <a:cs typeface="Comic Sans MS"/>
            </a:endParaRPr>
          </a:p>
          <a:p>
            <a:pPr eaLnBrk="1" hangingPunct="1">
              <a:buClr>
                <a:srgbClr val="FF0000"/>
              </a:buClr>
              <a:buSzPct val="150000"/>
              <a:buFont typeface="Comic Sans MS" pitchFamily="66" charset="0"/>
              <a:buChar char="●"/>
            </a:pPr>
            <a:r>
              <a:rPr lang="en-US" sz="2000" i="0" baseline="0" dirty="0" smtClean="0">
                <a:solidFill>
                  <a:srgbClr val="FF0000"/>
                </a:solidFill>
                <a:latin typeface="Comic Sans MS"/>
                <a:cs typeface="Comic Sans MS"/>
              </a:rPr>
              <a:t>  the </a:t>
            </a:r>
            <a:r>
              <a:rPr lang="en-US" sz="2000" i="0" baseline="0" dirty="0">
                <a:solidFill>
                  <a:srgbClr val="FF0000"/>
                </a:solidFill>
                <a:latin typeface="Comic Sans MS"/>
                <a:cs typeface="Comic Sans MS"/>
              </a:rPr>
              <a:t>positive signals of LSND and </a:t>
            </a:r>
            <a:r>
              <a:rPr lang="en-GB" sz="2000" i="0" baseline="0" dirty="0" err="1" smtClean="0">
                <a:solidFill>
                  <a:srgbClr val="FF0000"/>
                </a:solidFill>
                <a:latin typeface="Comic Sans MS"/>
                <a:cs typeface="Comic Sans MS"/>
              </a:rPr>
              <a:t>MiniBooNE</a:t>
            </a:r>
            <a:endParaRPr lang="en-US" sz="2000" i="0" baseline="0" dirty="0">
              <a:solidFill>
                <a:srgbClr val="FF0000"/>
              </a:solidFill>
              <a:latin typeface="Comic Sans MS"/>
              <a:cs typeface="Comic Sans MS"/>
            </a:endParaRPr>
          </a:p>
        </p:txBody>
      </p:sp>
      <p:sp>
        <p:nvSpPr>
          <p:cNvPr id="31" name="Content Placeholder 5"/>
          <p:cNvSpPr txBox="1">
            <a:spLocks/>
          </p:cNvSpPr>
          <p:nvPr/>
        </p:nvSpPr>
        <p:spPr bwMode="auto">
          <a:xfrm>
            <a:off x="152400" y="4365104"/>
            <a:ext cx="97536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Bef>
                <a:spcPct val="20000"/>
              </a:spcBef>
              <a:buFont typeface="Arial" charset="0"/>
              <a:buNone/>
            </a:pPr>
            <a:r>
              <a:rPr lang="en-US" sz="2200" i="0" baseline="0" dirty="0">
                <a:latin typeface="+mn-lt"/>
                <a:cs typeface="Comic Sans MS"/>
              </a:rPr>
              <a:t>ICARUS </a:t>
            </a:r>
            <a:r>
              <a:rPr lang="en-US" sz="2200" i="0" baseline="0" dirty="0" smtClean="0">
                <a:latin typeface="+mn-lt"/>
                <a:cs typeface="Comic Sans MS"/>
              </a:rPr>
              <a:t>has strongly limited </a:t>
            </a:r>
            <a:r>
              <a:rPr lang="en-US" sz="2200" i="0" baseline="0" dirty="0">
                <a:latin typeface="+mn-lt"/>
                <a:cs typeface="Comic Sans MS"/>
              </a:rPr>
              <a:t>the window of</a:t>
            </a:r>
            <a:r>
              <a:rPr lang="en-US" sz="2200" i="0" baseline="0" dirty="0" smtClean="0">
                <a:latin typeface="+mn-lt"/>
                <a:cs typeface="Comic Sans MS"/>
              </a:rPr>
              <a:t> parameters for </a:t>
            </a:r>
            <a:r>
              <a:rPr lang="en-US" sz="2200" baseline="0" dirty="0" smtClean="0">
                <a:latin typeface="+mn-lt"/>
                <a:cs typeface="Comic Sans MS"/>
              </a:rPr>
              <a:t>a</a:t>
            </a:r>
            <a:r>
              <a:rPr lang="en-US" sz="2200" i="0" baseline="0" dirty="0" smtClean="0">
                <a:latin typeface="+mn-lt"/>
                <a:cs typeface="Comic Sans MS"/>
              </a:rPr>
              <a:t> </a:t>
            </a:r>
            <a:r>
              <a:rPr lang="en-US" sz="2200" baseline="0" dirty="0" smtClean="0">
                <a:cs typeface="Comic Sans MS"/>
              </a:rPr>
              <a:t>possible </a:t>
            </a:r>
            <a:r>
              <a:rPr lang="en-GB" sz="2200" i="0" baseline="0" dirty="0" smtClean="0">
                <a:latin typeface="+mn-lt"/>
                <a:cs typeface="Comic Sans MS"/>
              </a:rPr>
              <a:t>LSND </a:t>
            </a:r>
            <a:r>
              <a:rPr lang="en-GB" sz="2200" i="0" baseline="0" dirty="0">
                <a:latin typeface="+mn-lt"/>
                <a:cs typeface="Comic Sans MS"/>
              </a:rPr>
              <a:t>anomaly</a:t>
            </a:r>
            <a:r>
              <a:rPr lang="en-GB" sz="2200" i="0" baseline="0" dirty="0" smtClean="0">
                <a:latin typeface="+mn-lt"/>
                <a:cs typeface="Comic Sans MS"/>
              </a:rPr>
              <a:t> </a:t>
            </a:r>
            <a:r>
              <a:rPr lang="en-US" sz="2200" i="0" baseline="0" dirty="0" smtClean="0">
                <a:latin typeface="+mn-lt"/>
                <a:cs typeface="Comic Sans MS"/>
              </a:rPr>
              <a:t>to </a:t>
            </a:r>
            <a:r>
              <a:rPr lang="en-US" sz="2200" i="0" baseline="0" dirty="0">
                <a:latin typeface="+mn-lt"/>
                <a:cs typeface="Comic Sans MS"/>
              </a:rPr>
              <a:t>a</a:t>
            </a:r>
            <a:r>
              <a:rPr lang="en-US" sz="2200" i="0" baseline="0" dirty="0" smtClean="0">
                <a:latin typeface="+mn-lt"/>
                <a:cs typeface="Comic Sans MS"/>
              </a:rPr>
              <a:t> very narrow </a:t>
            </a:r>
            <a:r>
              <a:rPr lang="en-US" sz="2200" i="0" baseline="0" dirty="0">
                <a:latin typeface="+mn-lt"/>
                <a:cs typeface="Comic Sans MS"/>
              </a:rPr>
              <a:t>region</a:t>
            </a:r>
            <a:r>
              <a:rPr lang="en-US" sz="2200" i="0" baseline="0" dirty="0" smtClean="0">
                <a:latin typeface="+mn-lt"/>
                <a:cs typeface="Comic Sans MS"/>
              </a:rPr>
              <a:t> </a:t>
            </a:r>
            <a:r>
              <a:rPr lang="en-US" sz="2200" baseline="0" dirty="0" smtClean="0">
                <a:solidFill>
                  <a:srgbClr val="FF0000"/>
                </a:solidFill>
                <a:cs typeface="Comic Sans MS"/>
              </a:rPr>
              <a:t>(</a:t>
            </a:r>
            <a:r>
              <a:rPr lang="en-US" sz="2200" baseline="0" dirty="0" smtClean="0">
                <a:solidFill>
                  <a:srgbClr val="FF0000"/>
                </a:solidFill>
                <a:latin typeface="Symbol" pitchFamily="18" charset="2"/>
                <a:cs typeface="Symbol" charset="2"/>
              </a:rPr>
              <a:t>D</a:t>
            </a:r>
            <a:r>
              <a:rPr lang="en-US" sz="2200" baseline="0" dirty="0" smtClean="0">
                <a:solidFill>
                  <a:srgbClr val="FF0000"/>
                </a:solidFill>
                <a:cs typeface="Comic Sans MS"/>
              </a:rPr>
              <a:t>m</a:t>
            </a:r>
            <a:r>
              <a:rPr lang="en-US" sz="2200" baseline="30000" dirty="0" smtClean="0">
                <a:solidFill>
                  <a:srgbClr val="FF0000"/>
                </a:solidFill>
                <a:cs typeface="Comic Sans MS"/>
              </a:rPr>
              <a:t>2</a:t>
            </a:r>
            <a:r>
              <a:rPr lang="pl-PL" sz="2200" baseline="0" dirty="0" smtClean="0">
                <a:solidFill>
                  <a:srgbClr val="FF0000"/>
                </a:solidFill>
                <a:cs typeface="Comic Sans MS"/>
              </a:rPr>
              <a:t> ≈ </a:t>
            </a:r>
            <a:r>
              <a:rPr lang="en-US" sz="2200" baseline="0" dirty="0" smtClean="0">
                <a:solidFill>
                  <a:srgbClr val="FF0000"/>
                </a:solidFill>
                <a:cs typeface="Comic Sans MS"/>
              </a:rPr>
              <a:t>0.5 eV</a:t>
            </a:r>
            <a:r>
              <a:rPr lang="en-US" sz="2200" baseline="30000" dirty="0" smtClean="0">
                <a:solidFill>
                  <a:srgbClr val="FF0000"/>
                </a:solidFill>
                <a:cs typeface="Comic Sans MS"/>
              </a:rPr>
              <a:t>2</a:t>
            </a:r>
            <a:r>
              <a:rPr lang="pl-PL" sz="2200" baseline="0" dirty="0" smtClean="0">
                <a:solidFill>
                  <a:srgbClr val="FF0000"/>
                </a:solidFill>
                <a:cs typeface="Comic Sans MS"/>
              </a:rPr>
              <a:t> </a:t>
            </a:r>
            <a:r>
              <a:rPr lang="en-US" sz="2200" baseline="0" dirty="0" smtClean="0">
                <a:solidFill>
                  <a:srgbClr val="FF0000"/>
                </a:solidFill>
                <a:cs typeface="Comic Sans MS"/>
              </a:rPr>
              <a:t> and</a:t>
            </a:r>
            <a:r>
              <a:rPr lang="pl-PL" sz="2200" baseline="0" dirty="0" smtClean="0">
                <a:solidFill>
                  <a:srgbClr val="FF0000"/>
                </a:solidFill>
                <a:cs typeface="Comic Sans MS"/>
              </a:rPr>
              <a:t> </a:t>
            </a:r>
            <a:r>
              <a:rPr lang="en-US" sz="2200" baseline="0" dirty="0" smtClean="0">
                <a:solidFill>
                  <a:srgbClr val="FF0000"/>
                </a:solidFill>
                <a:cs typeface="Comic Sans MS"/>
              </a:rPr>
              <a:t>sin</a:t>
            </a:r>
            <a:r>
              <a:rPr lang="en-US" sz="2200" baseline="30000" dirty="0" smtClean="0">
                <a:solidFill>
                  <a:srgbClr val="FF0000"/>
                </a:solidFill>
                <a:cs typeface="Comic Sans MS"/>
              </a:rPr>
              <a:t>2</a:t>
            </a:r>
            <a:r>
              <a:rPr lang="en-US" sz="2200" baseline="0" dirty="0" smtClean="0">
                <a:solidFill>
                  <a:srgbClr val="FF0000"/>
                </a:solidFill>
                <a:cs typeface="Comic Sans MS"/>
              </a:rPr>
              <a:t>2</a:t>
            </a:r>
            <a:r>
              <a:rPr lang="en-US" sz="2200" baseline="0" dirty="0" smtClean="0">
                <a:solidFill>
                  <a:srgbClr val="FF0000"/>
                </a:solidFill>
                <a:latin typeface="Symbol" pitchFamily="18" charset="2"/>
                <a:cs typeface="Symbol" charset="2"/>
              </a:rPr>
              <a:t>q</a:t>
            </a:r>
            <a:r>
              <a:rPr lang="en-US" sz="2200" baseline="0" dirty="0" smtClean="0">
                <a:solidFill>
                  <a:srgbClr val="FF0000"/>
                </a:solidFill>
                <a:cs typeface="Comic Sans MS"/>
              </a:rPr>
              <a:t> ≈</a:t>
            </a:r>
            <a:r>
              <a:rPr lang="pl-PL" sz="2200" baseline="0" dirty="0" smtClean="0">
                <a:solidFill>
                  <a:srgbClr val="FF0000"/>
                </a:solidFill>
                <a:cs typeface="Comic Sans MS"/>
              </a:rPr>
              <a:t> </a:t>
            </a:r>
            <a:r>
              <a:rPr lang="en-US" sz="2200" baseline="0" dirty="0" smtClean="0">
                <a:solidFill>
                  <a:srgbClr val="FF0000"/>
                </a:solidFill>
                <a:cs typeface="Comic Sans MS"/>
              </a:rPr>
              <a:t>0.005) </a:t>
            </a:r>
            <a:r>
              <a:rPr lang="en-US" sz="2200" i="0" baseline="0" dirty="0" smtClean="0">
                <a:latin typeface="+mn-lt"/>
                <a:cs typeface="Comic Sans MS"/>
              </a:rPr>
              <a:t>where </a:t>
            </a:r>
            <a:r>
              <a:rPr lang="en-US" sz="2200" i="0" baseline="0" dirty="0">
                <a:latin typeface="+mn-lt"/>
                <a:cs typeface="Comic Sans MS"/>
              </a:rPr>
              <a:t>there is an overall agreement</a:t>
            </a:r>
            <a:r>
              <a:rPr lang="pl-PL" sz="2200" i="0" baseline="0" dirty="0">
                <a:latin typeface="+mn-lt"/>
                <a:cs typeface="Comic Sans MS"/>
              </a:rPr>
              <a:t> </a:t>
            </a:r>
            <a:r>
              <a:rPr lang="en-US" sz="2200" i="0" baseline="0" dirty="0">
                <a:latin typeface="+mn-lt"/>
                <a:cs typeface="Comic Sans MS"/>
              </a:rPr>
              <a:t>(90% CL</a:t>
            </a:r>
            <a:r>
              <a:rPr lang="en-US" sz="2200" i="0" baseline="0" dirty="0" smtClean="0">
                <a:latin typeface="+mn-lt"/>
                <a:cs typeface="Comic Sans MS"/>
              </a:rPr>
              <a:t>) </a:t>
            </a:r>
            <a:r>
              <a:rPr lang="en-US" sz="2200" baseline="0" dirty="0" smtClean="0">
                <a:latin typeface="+mn-lt"/>
                <a:cs typeface="Comic Sans MS"/>
              </a:rPr>
              <a:t>combining</a:t>
            </a:r>
            <a:endParaRPr lang="en-US" sz="2200" i="0" baseline="0" dirty="0">
              <a:latin typeface="+mn-lt"/>
              <a:cs typeface="Comic Sans MS"/>
            </a:endParaRPr>
          </a:p>
        </p:txBody>
      </p:sp>
      <p:sp>
        <p:nvSpPr>
          <p:cNvPr id="25" name="Footer Placeholder 24"/>
          <p:cNvSpPr>
            <a:spLocks noGrp="1"/>
          </p:cNvSpPr>
          <p:nvPr>
            <p:ph type="ftr" sz="quarter" idx="10"/>
          </p:nvPr>
        </p:nvSpPr>
        <p:spPr/>
        <p:txBody>
          <a:bodyPr/>
          <a:lstStyle/>
          <a:p>
            <a:pPr>
              <a:defRPr/>
            </a:pPr>
            <a:r>
              <a:rPr lang="en-US" smtClean="0"/>
              <a:t>Fermilab.Nov.21 2018</a:t>
            </a:r>
            <a:endParaRPr lang="en-GB"/>
          </a:p>
        </p:txBody>
      </p:sp>
      <p:cxnSp>
        <p:nvCxnSpPr>
          <p:cNvPr id="8" name="Straight Arrow Connector 7"/>
          <p:cNvCxnSpPr/>
          <p:nvPr/>
        </p:nvCxnSpPr>
        <p:spPr bwMode="auto">
          <a:xfrm flipV="1">
            <a:off x="848544" y="2060848"/>
            <a:ext cx="2376264" cy="237626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2795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4_New_N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8640"/>
            <a:ext cx="87630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sz="2500" dirty="0" smtClean="0">
                <a:latin typeface="Helvetica" charset="0"/>
                <a:ea typeface="MS PGothic" charset="0"/>
                <a:cs typeface="MS PGothic" charset="0"/>
              </a:rPr>
              <a:t>A ICARUS search </a:t>
            </a:r>
            <a:r>
              <a:rPr lang="en-US" sz="2500" dirty="0">
                <a:latin typeface="Helvetica" charset="0"/>
                <a:ea typeface="MS PGothic" charset="0"/>
                <a:cs typeface="MS PGothic" charset="0"/>
              </a:rPr>
              <a:t>of the low energy </a:t>
            </a:r>
            <a:r>
              <a:rPr lang="en-US" sz="2500" dirty="0" err="1">
                <a:latin typeface="Helvetica" charset="0"/>
                <a:ea typeface="MS PGothic" charset="0"/>
                <a:cs typeface="MS PGothic" charset="0"/>
              </a:rPr>
              <a:t>MiniBooNE</a:t>
            </a:r>
            <a:r>
              <a:rPr lang="en-US" sz="2500" dirty="0">
                <a:latin typeface="Helvetica" charset="0"/>
                <a:ea typeface="MS PGothic" charset="0"/>
                <a:cs typeface="MS PGothic" charset="0"/>
              </a:rPr>
              <a:t> </a:t>
            </a:r>
            <a:r>
              <a:rPr lang="en-US" sz="2500" dirty="0" smtClean="0">
                <a:latin typeface="Helvetica" charset="0"/>
                <a:ea typeface="MS PGothic" charset="0"/>
                <a:cs typeface="MS PGothic" charset="0"/>
              </a:rPr>
              <a:t>effect</a:t>
            </a:r>
            <a:endParaRPr lang="en-US" sz="2500" dirty="0">
              <a:latin typeface="Helvetica" charset="0"/>
              <a:ea typeface="MS PGothic" charset="0"/>
              <a:cs typeface="MS PGothic" charset="0"/>
            </a:endParaRPr>
          </a:p>
        </p:txBody>
      </p:sp>
      <p:sp>
        <p:nvSpPr>
          <p:cNvPr id="45060" name="Footer Placeholder 3"/>
          <p:cNvSpPr>
            <a:spLocks noGrp="1"/>
          </p:cNvSpPr>
          <p:nvPr>
            <p:ph type="ftr" sz="quarter" idx="10"/>
          </p:nvPr>
        </p:nvSpPr>
        <p:spPr>
          <a:xfrm>
            <a:off x="704528" y="6525344"/>
            <a:ext cx="31369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US" sz="1200" smtClean="0">
                <a:solidFill>
                  <a:srgbClr val="3333CC"/>
                </a:solidFill>
                <a:latin typeface="Helvetica" charset="0"/>
              </a:rPr>
              <a:t>Fermilab.Nov.21 2018</a:t>
            </a:r>
            <a:endParaRPr lang="en-GB" sz="1200" dirty="0">
              <a:solidFill>
                <a:srgbClr val="3333CC"/>
              </a:solidFill>
              <a:latin typeface="Helvetica" charset="0"/>
            </a:endParaRPr>
          </a:p>
        </p:txBody>
      </p:sp>
      <p:sp>
        <p:nvSpPr>
          <p:cNvPr id="45061" name="Slide Number Placeholder 4"/>
          <p:cNvSpPr>
            <a:spLocks noGrp="1"/>
          </p:cNvSpPr>
          <p:nvPr>
            <p:ph type="sldNum" sz="quarter" idx="11"/>
          </p:nvPr>
        </p:nvSpPr>
        <p:spPr>
          <a:xfrm>
            <a:off x="7181850" y="6512768"/>
            <a:ext cx="206375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i="1">
                <a:solidFill>
                  <a:schemeClr val="tx1"/>
                </a:solidFill>
                <a:latin typeface="Comic Sans MS" charset="0"/>
                <a:ea typeface="MS PGothic" charset="0"/>
                <a:cs typeface="MS PGothic" charset="0"/>
              </a:defRPr>
            </a:lvl1pPr>
            <a:lvl2pPr marL="37931725" indent="-37474525" eaLnBrk="0" hangingPunct="0">
              <a:defRPr sz="1600" i="1">
                <a:solidFill>
                  <a:schemeClr val="tx1"/>
                </a:solidFill>
                <a:latin typeface="Comic Sans MS" charset="0"/>
                <a:ea typeface="MS PGothic" charset="0"/>
                <a:cs typeface="MS PGothic" charset="0"/>
              </a:defRPr>
            </a:lvl2pPr>
            <a:lvl3pPr eaLnBrk="0" hangingPunct="0">
              <a:defRPr sz="1600" i="1">
                <a:solidFill>
                  <a:schemeClr val="tx1"/>
                </a:solidFill>
                <a:latin typeface="Comic Sans MS" charset="0"/>
                <a:ea typeface="MS PGothic" charset="0"/>
                <a:cs typeface="MS PGothic" charset="0"/>
              </a:defRPr>
            </a:lvl3pPr>
            <a:lvl4pPr eaLnBrk="0" hangingPunct="0">
              <a:defRPr sz="1600" i="1">
                <a:solidFill>
                  <a:schemeClr val="tx1"/>
                </a:solidFill>
                <a:latin typeface="Comic Sans MS" charset="0"/>
                <a:ea typeface="MS PGothic" charset="0"/>
                <a:cs typeface="MS PGothic" charset="0"/>
              </a:defRPr>
            </a:lvl4pPr>
            <a:lvl5pPr eaLnBrk="0" hangingPunct="0">
              <a:defRPr sz="1600" i="1">
                <a:solidFill>
                  <a:schemeClr val="tx1"/>
                </a:solidFill>
                <a:latin typeface="Comic Sans MS" charset="0"/>
                <a:ea typeface="MS PGothic" charset="0"/>
                <a:cs typeface="MS PGothic" charset="0"/>
              </a:defRPr>
            </a:lvl5pPr>
            <a:lvl6pPr marL="457200" eaLnBrk="0" fontAlgn="base" hangingPunct="0">
              <a:spcBef>
                <a:spcPct val="0"/>
              </a:spcBef>
              <a:spcAft>
                <a:spcPct val="0"/>
              </a:spcAft>
              <a:defRPr sz="1600" i="1">
                <a:solidFill>
                  <a:schemeClr val="tx1"/>
                </a:solidFill>
                <a:latin typeface="Comic Sans MS" charset="0"/>
                <a:ea typeface="MS PGothic" charset="0"/>
                <a:cs typeface="MS PGothic" charset="0"/>
              </a:defRPr>
            </a:lvl6pPr>
            <a:lvl7pPr marL="914400" eaLnBrk="0" fontAlgn="base" hangingPunct="0">
              <a:spcBef>
                <a:spcPct val="0"/>
              </a:spcBef>
              <a:spcAft>
                <a:spcPct val="0"/>
              </a:spcAft>
              <a:defRPr sz="1600" i="1">
                <a:solidFill>
                  <a:schemeClr val="tx1"/>
                </a:solidFill>
                <a:latin typeface="Comic Sans MS" charset="0"/>
                <a:ea typeface="MS PGothic" charset="0"/>
                <a:cs typeface="MS PGothic" charset="0"/>
              </a:defRPr>
            </a:lvl7pPr>
            <a:lvl8pPr marL="1371600" eaLnBrk="0" fontAlgn="base" hangingPunct="0">
              <a:spcBef>
                <a:spcPct val="0"/>
              </a:spcBef>
              <a:spcAft>
                <a:spcPct val="0"/>
              </a:spcAft>
              <a:defRPr sz="1600" i="1">
                <a:solidFill>
                  <a:schemeClr val="tx1"/>
                </a:solidFill>
                <a:latin typeface="Comic Sans MS" charset="0"/>
                <a:ea typeface="MS PGothic" charset="0"/>
                <a:cs typeface="MS PGothic" charset="0"/>
              </a:defRPr>
            </a:lvl8pPr>
            <a:lvl9pPr marL="1828800" eaLnBrk="0" fontAlgn="base" hangingPunct="0">
              <a:spcBef>
                <a:spcPct val="0"/>
              </a:spcBef>
              <a:spcAft>
                <a:spcPct val="0"/>
              </a:spcAft>
              <a:defRPr sz="1600" i="1">
                <a:solidFill>
                  <a:schemeClr val="tx1"/>
                </a:solidFill>
                <a:latin typeface="Comic Sans MS" charset="0"/>
                <a:ea typeface="MS PGothic" charset="0"/>
                <a:cs typeface="MS PGothic" charset="0"/>
              </a:defRPr>
            </a:lvl9pPr>
          </a:lstStyle>
          <a:p>
            <a:r>
              <a:rPr lang="en-GB" sz="1200" dirty="0">
                <a:latin typeface="Helvetica" charset="0"/>
              </a:rPr>
              <a:t>Slide#  : </a:t>
            </a:r>
            <a:fld id="{2C6E167B-9767-484C-9459-2FAB2F572076}" type="slidenum">
              <a:rPr lang="en-GB" sz="1200">
                <a:latin typeface="Helvetica" charset="0"/>
              </a:rPr>
              <a:pPr/>
              <a:t>31</a:t>
            </a:fld>
            <a:endParaRPr lang="en-GB" sz="1200" dirty="0">
              <a:latin typeface="Helvetica" charset="0"/>
            </a:endParaRPr>
          </a:p>
        </p:txBody>
      </p:sp>
      <p:sp>
        <p:nvSpPr>
          <p:cNvPr id="7" name="Content Placeholder 2"/>
          <p:cNvSpPr>
            <a:spLocks noGrp="1"/>
          </p:cNvSpPr>
          <p:nvPr>
            <p:ph idx="1"/>
          </p:nvPr>
        </p:nvSpPr>
        <p:spPr>
          <a:xfrm>
            <a:off x="265113" y="5393010"/>
            <a:ext cx="9640887" cy="1276350"/>
          </a:xfrm>
        </p:spPr>
        <p:txBody>
          <a:bodyPr/>
          <a:lstStyle/>
          <a:p>
            <a:r>
              <a:rPr lang="en-US" sz="2200" dirty="0">
                <a:latin typeface="Comic Sans MS" charset="0"/>
                <a:ea typeface="MS PGothic" charset="0"/>
                <a:cs typeface="MS PGothic" charset="0"/>
              </a:rPr>
              <a:t>ICARUS </a:t>
            </a:r>
            <a:r>
              <a:rPr lang="en-US" sz="2200" dirty="0" smtClean="0">
                <a:latin typeface="Comic Sans MS" charset="0"/>
                <a:ea typeface="MS PGothic" charset="0"/>
                <a:cs typeface="MS PGothic" charset="0"/>
              </a:rPr>
              <a:t>has also excluded </a:t>
            </a:r>
            <a:r>
              <a:rPr lang="en-US" sz="2200" dirty="0">
                <a:latin typeface="Comic Sans MS" charset="0"/>
                <a:ea typeface="MS PGothic" charset="0"/>
                <a:cs typeface="MS PGothic" charset="0"/>
              </a:rPr>
              <a:t>the low energy sterile neutrino peak reported by </a:t>
            </a:r>
            <a:r>
              <a:rPr lang="en-US" sz="2200" dirty="0" err="1">
                <a:latin typeface="Comic Sans MS" charset="0"/>
                <a:ea typeface="MS PGothic" charset="0"/>
                <a:cs typeface="MS PGothic" charset="0"/>
              </a:rPr>
              <a:t>MiniBooNE</a:t>
            </a:r>
            <a:r>
              <a:rPr lang="en-US" sz="2200" dirty="0">
                <a:latin typeface="Comic Sans MS" charset="0"/>
                <a:ea typeface="MS PGothic" charset="0"/>
                <a:cs typeface="MS PGothic" charset="0"/>
              </a:rPr>
              <a:t> </a:t>
            </a:r>
            <a:r>
              <a:rPr lang="en-US" sz="2200" dirty="0" smtClean="0">
                <a:latin typeface="Comic Sans MS" charset="0"/>
                <a:ea typeface="MS PGothic" charset="0"/>
                <a:cs typeface="MS PGothic" charset="0"/>
              </a:rPr>
              <a:t>in </a:t>
            </a:r>
            <a:r>
              <a:rPr lang="en-US" sz="2200" dirty="0">
                <a:latin typeface="Comic Sans MS" charset="0"/>
                <a:ea typeface="MS PGothic" charset="0"/>
                <a:cs typeface="MS PGothic" charset="0"/>
              </a:rPr>
              <a:t>the neutrino </a:t>
            </a:r>
            <a:r>
              <a:rPr lang="en-US" sz="2200" dirty="0" smtClean="0">
                <a:latin typeface="Comic Sans MS" charset="0"/>
                <a:ea typeface="MS PGothic" charset="0"/>
                <a:cs typeface="MS PGothic" charset="0"/>
              </a:rPr>
              <a:t>channel. </a:t>
            </a:r>
            <a:r>
              <a:rPr lang="en-US" sz="2200" dirty="0">
                <a:latin typeface="Comic Sans MS" charset="0"/>
                <a:ea typeface="MS PGothic" charset="0"/>
                <a:cs typeface="MS PGothic" charset="0"/>
              </a:rPr>
              <a:t>This result has also been confirmed by OPERA. </a:t>
            </a:r>
          </a:p>
          <a:p>
            <a:pPr>
              <a:buFont typeface="Zapf Dingbats" charset="0"/>
              <a:buNone/>
            </a:pPr>
            <a:endParaRPr lang="en-US" sz="2000" dirty="0">
              <a:latin typeface="Comic Sans MS" charset="0"/>
              <a:ea typeface="MS PGothic" charset="0"/>
              <a:cs typeface="MS PGothic" charset="0"/>
            </a:endParaRPr>
          </a:p>
        </p:txBody>
      </p:sp>
      <p:grpSp>
        <p:nvGrpSpPr>
          <p:cNvPr id="9" name="Group 8"/>
          <p:cNvGrpSpPr/>
          <p:nvPr/>
        </p:nvGrpSpPr>
        <p:grpSpPr>
          <a:xfrm>
            <a:off x="272480" y="908720"/>
            <a:ext cx="2088232" cy="1296144"/>
            <a:chOff x="272480" y="908720"/>
            <a:chExt cx="2088232" cy="1296144"/>
          </a:xfrm>
        </p:grpSpPr>
        <p:sp>
          <p:nvSpPr>
            <p:cNvPr id="2" name="TextBox 1"/>
            <p:cNvSpPr txBox="1"/>
            <p:nvPr/>
          </p:nvSpPr>
          <p:spPr>
            <a:xfrm>
              <a:off x="272480" y="908720"/>
              <a:ext cx="1713755" cy="707886"/>
            </a:xfrm>
            <a:prstGeom prst="rect">
              <a:avLst/>
            </a:prstGeom>
            <a:noFill/>
          </p:spPr>
          <p:txBody>
            <a:bodyPr wrap="none" rtlCol="0">
              <a:spAutoFit/>
            </a:bodyPr>
            <a:lstStyle/>
            <a:p>
              <a:r>
                <a:rPr lang="en-GB" sz="2000" i="1" baseline="0" dirty="0" smtClean="0">
                  <a:solidFill>
                    <a:srgbClr val="FF0000"/>
                  </a:solidFill>
                  <a:latin typeface="+mn-lt"/>
                </a:rPr>
                <a:t>E/L location </a:t>
              </a:r>
            </a:p>
            <a:p>
              <a:r>
                <a:rPr lang="en-GB" sz="2000" i="1" baseline="0" dirty="0" smtClean="0">
                  <a:solidFill>
                    <a:srgbClr val="FF0000"/>
                  </a:solidFill>
                  <a:latin typeface="+mn-lt"/>
                </a:rPr>
                <a:t>of ICARUS</a:t>
              </a:r>
              <a:endParaRPr lang="en-GB" sz="2000" i="1" baseline="0" dirty="0">
                <a:solidFill>
                  <a:srgbClr val="FF0000"/>
                </a:solidFill>
                <a:latin typeface="+mn-lt"/>
              </a:endParaRPr>
            </a:p>
          </p:txBody>
        </p:sp>
        <p:cxnSp>
          <p:nvCxnSpPr>
            <p:cNvPr id="5" name="Straight Arrow Connector 4"/>
            <p:cNvCxnSpPr>
              <a:stCxn id="2" idx="2"/>
            </p:cNvCxnSpPr>
            <p:nvPr/>
          </p:nvCxnSpPr>
          <p:spPr bwMode="auto">
            <a:xfrm>
              <a:off x="1129358" y="1616606"/>
              <a:ext cx="1231354" cy="58825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733864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“naïve expectation</a:t>
            </a:r>
            <a:r>
              <a:rPr lang="en-GB" dirty="0" smtClean="0"/>
              <a:t>” for the SBN programs</a:t>
            </a:r>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32</a:t>
            </a:fld>
            <a:endParaRPr lang="en-GB"/>
          </a:p>
        </p:txBody>
      </p:sp>
      <p:sp>
        <p:nvSpPr>
          <p:cNvPr id="3" name="Content Placeholder 2"/>
          <p:cNvSpPr>
            <a:spLocks noGrp="1"/>
          </p:cNvSpPr>
          <p:nvPr>
            <p:ph idx="1"/>
          </p:nvPr>
        </p:nvSpPr>
        <p:spPr>
          <a:xfrm>
            <a:off x="184920" y="620688"/>
            <a:ext cx="9721080" cy="5832648"/>
          </a:xfrm>
        </p:spPr>
        <p:txBody>
          <a:bodyPr/>
          <a:lstStyle/>
          <a:p>
            <a:pPr>
              <a:lnSpc>
                <a:spcPts val="2680"/>
              </a:lnSpc>
            </a:pPr>
            <a:r>
              <a:rPr lang="en-GB" sz="2400" dirty="0" smtClean="0"/>
              <a:t>Let us combine the </a:t>
            </a:r>
            <a:r>
              <a:rPr lang="en-GB" sz="2400" dirty="0"/>
              <a:t>(LSND) appearance and </a:t>
            </a:r>
            <a:r>
              <a:rPr lang="en-GB" sz="2400" dirty="0" smtClean="0"/>
              <a:t>the disappearances (</a:t>
            </a:r>
            <a:r>
              <a:rPr lang="en-US" sz="2400" dirty="0" smtClean="0"/>
              <a:t>neglecting </a:t>
            </a:r>
            <a:r>
              <a:rPr lang="en-US" sz="2400" dirty="0"/>
              <a:t>oscillations into </a:t>
            </a:r>
            <a:r>
              <a:rPr lang="en-US" sz="2400" dirty="0" err="1"/>
              <a:t>ν</a:t>
            </a:r>
            <a:r>
              <a:rPr lang="en-US" sz="2400" baseline="-25000" dirty="0" err="1"/>
              <a:t>τ</a:t>
            </a:r>
            <a:r>
              <a:rPr lang="en-US" sz="2400" dirty="0"/>
              <a:t> and direct </a:t>
            </a:r>
            <a:r>
              <a:rPr lang="en-US" sz="2400" i="1" dirty="0" err="1"/>
              <a:t>νμ↔</a:t>
            </a:r>
            <a:r>
              <a:rPr lang="en-US" sz="2400" i="1" dirty="0" err="1" smtClean="0"/>
              <a:t>νe</a:t>
            </a:r>
            <a:r>
              <a:rPr lang="en-US" sz="2400" i="1" dirty="0" smtClean="0"/>
              <a:t>)</a:t>
            </a:r>
            <a:r>
              <a:rPr lang="en-US" sz="2400" dirty="0" smtClean="0"/>
              <a:t> </a:t>
            </a:r>
            <a:r>
              <a:rPr lang="en-GB" sz="2400" dirty="0" smtClean="0"/>
              <a:t>as coming from </a:t>
            </a:r>
            <a:r>
              <a:rPr lang="en-GB" sz="2400" i="1" dirty="0" smtClean="0">
                <a:solidFill>
                  <a:srgbClr val="FF0000"/>
                </a:solidFill>
              </a:rPr>
              <a:t>an unique sterile neutrino signature </a:t>
            </a:r>
            <a:r>
              <a:rPr lang="en-GB" sz="2400" dirty="0" smtClean="0"/>
              <a:t>with a 4 x 4 matrix </a:t>
            </a:r>
            <a:r>
              <a:rPr lang="en-GB" sz="2400" dirty="0" err="1" smtClean="0"/>
              <a:t>U</a:t>
            </a:r>
            <a:r>
              <a:rPr lang="en-GB" sz="2400" baseline="-25000" dirty="0" err="1" smtClean="0"/>
              <a:t>ik</a:t>
            </a:r>
            <a:r>
              <a:rPr lang="en-GB" sz="2400" dirty="0" smtClean="0"/>
              <a:t>. </a:t>
            </a:r>
          </a:p>
          <a:p>
            <a:pPr>
              <a:lnSpc>
                <a:spcPts val="2680"/>
              </a:lnSpc>
            </a:pPr>
            <a:r>
              <a:rPr lang="en-GB" sz="2400" dirty="0" smtClean="0"/>
              <a:t>The general formula in the (3+1) model is then:</a:t>
            </a:r>
          </a:p>
          <a:p>
            <a:pPr marL="0" indent="0">
              <a:lnSpc>
                <a:spcPts val="2680"/>
              </a:lnSpc>
              <a:buNone/>
            </a:pPr>
            <a:endParaRPr lang="en-GB" sz="2400" dirty="0"/>
          </a:p>
          <a:p>
            <a:pPr>
              <a:lnSpc>
                <a:spcPts val="2680"/>
              </a:lnSpc>
            </a:pPr>
            <a:r>
              <a:rPr lang="en-US" sz="2400" dirty="0"/>
              <a:t>where Δ</a:t>
            </a:r>
            <a:r>
              <a:rPr lang="en-US" sz="2400" i="1" dirty="0"/>
              <a:t>m</a:t>
            </a:r>
            <a:r>
              <a:rPr lang="en-US" sz="2400" i="1" baseline="-25000" dirty="0"/>
              <a:t>41</a:t>
            </a:r>
            <a:r>
              <a:rPr lang="en-US" sz="2400" i="1" baseline="30000" dirty="0"/>
              <a:t>2</a:t>
            </a:r>
            <a:r>
              <a:rPr lang="en-US" sz="2400" dirty="0"/>
              <a:t> is the squared mass difference with respect to the fourth heavier neutrino </a:t>
            </a:r>
            <a:endParaRPr lang="en-GB" sz="2400" dirty="0" smtClean="0">
              <a:ea typeface="ＭＳ Ｐゴシック" charset="0"/>
            </a:endParaRPr>
          </a:p>
          <a:p>
            <a:pPr>
              <a:lnSpc>
                <a:spcPts val="2680"/>
              </a:lnSpc>
            </a:pPr>
            <a:r>
              <a:rPr lang="en-GB" sz="2400" dirty="0" smtClean="0">
                <a:ea typeface="ＭＳ Ｐゴシック" charset="0"/>
              </a:rPr>
              <a:t>Let us take LSND with </a:t>
            </a:r>
            <a:r>
              <a:rPr lang="en-US" sz="2400" dirty="0" smtClean="0"/>
              <a:t>sin</a:t>
            </a:r>
            <a:r>
              <a:rPr lang="en-US" sz="2400" baseline="30000" dirty="0" smtClean="0"/>
              <a:t>2</a:t>
            </a:r>
            <a:r>
              <a:rPr lang="en-US" sz="2400" dirty="0" smtClean="0"/>
              <a:t>(2θ</a:t>
            </a:r>
            <a:r>
              <a:rPr lang="en-US" sz="2400" baseline="-25000" dirty="0" smtClean="0"/>
              <a:t>eμ</a:t>
            </a:r>
            <a:r>
              <a:rPr lang="en-US" sz="2400" dirty="0" smtClean="0"/>
              <a:t>)= </a:t>
            </a:r>
            <a:r>
              <a:rPr lang="en-US" sz="2400" dirty="0"/>
              <a:t>4|U</a:t>
            </a:r>
            <a:r>
              <a:rPr lang="en-US" sz="2400" baseline="-25000" dirty="0"/>
              <a:t>e4</a:t>
            </a:r>
            <a:r>
              <a:rPr lang="en-US" sz="2400" dirty="0"/>
              <a:t>|</a:t>
            </a:r>
            <a:r>
              <a:rPr lang="en-US" sz="2400" baseline="30000" dirty="0"/>
              <a:t>2</a:t>
            </a:r>
            <a:r>
              <a:rPr lang="en-US" sz="2400" dirty="0"/>
              <a:t>|U</a:t>
            </a:r>
            <a:r>
              <a:rPr lang="en-US" sz="2400" baseline="-25000" dirty="0"/>
              <a:t>μ4</a:t>
            </a:r>
            <a:r>
              <a:rPr lang="en-US" sz="2400" dirty="0"/>
              <a:t>|</a:t>
            </a:r>
            <a:r>
              <a:rPr lang="en-US" sz="2400" baseline="30000" dirty="0"/>
              <a:t>2 </a:t>
            </a:r>
            <a:r>
              <a:rPr lang="en-US" sz="2400" dirty="0"/>
              <a:t> ≈ 1.5 10</a:t>
            </a:r>
            <a:r>
              <a:rPr lang="en-US" sz="2400" baseline="30000" dirty="0"/>
              <a:t>-</a:t>
            </a:r>
            <a:r>
              <a:rPr lang="en-US" sz="2400" baseline="30000" dirty="0" smtClean="0"/>
              <a:t>3</a:t>
            </a:r>
            <a:endParaRPr lang="en-US" sz="2400" dirty="0" smtClean="0"/>
          </a:p>
          <a:p>
            <a:pPr>
              <a:lnSpc>
                <a:spcPts val="2680"/>
              </a:lnSpc>
            </a:pPr>
            <a:r>
              <a:rPr lang="en-US" sz="2400" dirty="0" smtClean="0"/>
              <a:t>This implies disappearances </a:t>
            </a:r>
            <a:r>
              <a:rPr lang="en-US" sz="2400" dirty="0"/>
              <a:t>of both </a:t>
            </a:r>
            <a:r>
              <a:rPr lang="en-US" sz="2400" dirty="0">
                <a:solidFill>
                  <a:srgbClr val="FF0000"/>
                </a:solidFill>
                <a:latin typeface="Symbol" charset="2"/>
                <a:cs typeface="Symbol" charset="2"/>
              </a:rPr>
              <a:t>n</a:t>
            </a:r>
            <a:r>
              <a:rPr lang="en-US" sz="2400" dirty="0">
                <a:solidFill>
                  <a:srgbClr val="FF0000"/>
                </a:solidFill>
              </a:rPr>
              <a:t>e </a:t>
            </a:r>
            <a:r>
              <a:rPr lang="en-US" sz="2400" dirty="0">
                <a:solidFill>
                  <a:srgbClr val="800000"/>
                </a:solidFill>
              </a:rPr>
              <a:t>and </a:t>
            </a:r>
            <a:r>
              <a:rPr lang="en-US" sz="2400" dirty="0">
                <a:solidFill>
                  <a:srgbClr val="FF0000"/>
                </a:solidFill>
                <a:latin typeface="Symbol" charset="2"/>
                <a:cs typeface="Symbol" charset="2"/>
              </a:rPr>
              <a:t>nm</a:t>
            </a:r>
            <a:r>
              <a:rPr lang="en-US" sz="2400" dirty="0" smtClean="0"/>
              <a:t>, since </a:t>
            </a:r>
            <a:r>
              <a:rPr lang="en-US" sz="2400" dirty="0" smtClean="0">
                <a:cs typeface="Arial"/>
              </a:rPr>
              <a:t>si</a:t>
            </a:r>
            <a:r>
              <a:rPr lang="en-US" sz="2400" spc="4" dirty="0" smtClean="0">
                <a:cs typeface="Arial"/>
              </a:rPr>
              <a:t>n</a:t>
            </a:r>
            <a:r>
              <a:rPr lang="en-US" sz="2400" spc="-4" baseline="30000" dirty="0" smtClean="0">
                <a:cs typeface="Arial"/>
              </a:rPr>
              <a:t>2</a:t>
            </a:r>
            <a:r>
              <a:rPr lang="en-US" sz="2400" spc="-4" dirty="0" smtClean="0">
                <a:cs typeface="Arial"/>
              </a:rPr>
              <a:t>(</a:t>
            </a:r>
            <a:r>
              <a:rPr lang="en-US" sz="2400" spc="4" dirty="0" smtClean="0">
                <a:cs typeface="Arial"/>
              </a:rPr>
              <a:t>2</a:t>
            </a:r>
            <a:r>
              <a:rPr lang="en-US" sz="2400" dirty="0">
                <a:cs typeface="Symbol"/>
              </a:rPr>
              <a:t></a:t>
            </a:r>
            <a:r>
              <a:rPr lang="en-US" sz="2400" spc="-4" baseline="-21740" dirty="0" smtClean="0">
                <a:cs typeface="Arial"/>
              </a:rPr>
              <a:t>ee</a:t>
            </a:r>
            <a:r>
              <a:rPr lang="en-US" sz="2400" spc="-4" dirty="0" smtClean="0">
                <a:cs typeface="Arial"/>
              </a:rPr>
              <a:t>)</a:t>
            </a:r>
            <a:r>
              <a:rPr lang="en-US" sz="2400" dirty="0" smtClean="0">
                <a:cs typeface="Arial"/>
              </a:rPr>
              <a:t>=</a:t>
            </a:r>
            <a:r>
              <a:rPr lang="en-US" sz="2400" spc="62" dirty="0" smtClean="0">
                <a:cs typeface="Arial"/>
              </a:rPr>
              <a:t> </a:t>
            </a:r>
            <a:r>
              <a:rPr lang="en-US" sz="2400" spc="4" dirty="0">
                <a:cs typeface="Arial"/>
              </a:rPr>
              <a:t>4</a:t>
            </a:r>
            <a:r>
              <a:rPr lang="en-US" sz="2400" dirty="0">
                <a:cs typeface="Arial"/>
              </a:rPr>
              <a:t>|U</a:t>
            </a:r>
            <a:r>
              <a:rPr lang="en-US" sz="2400" spc="-4" baseline="-21740" dirty="0">
                <a:cs typeface="Arial"/>
              </a:rPr>
              <a:t>e4</a:t>
            </a:r>
            <a:r>
              <a:rPr lang="en-US" sz="2400" dirty="0">
                <a:cs typeface="Arial"/>
              </a:rPr>
              <a:t>|</a:t>
            </a:r>
            <a:r>
              <a:rPr lang="en-US" sz="2400" baseline="25364" dirty="0">
                <a:cs typeface="Arial"/>
              </a:rPr>
              <a:t>2 </a:t>
            </a:r>
            <a:r>
              <a:rPr lang="en-US" sz="2400" spc="-100" baseline="25364" dirty="0">
                <a:cs typeface="Arial"/>
              </a:rPr>
              <a:t> </a:t>
            </a:r>
            <a:r>
              <a:rPr lang="en-US" sz="2400" spc="-4" dirty="0">
                <a:cs typeface="Arial"/>
              </a:rPr>
              <a:t>(</a:t>
            </a:r>
            <a:r>
              <a:rPr lang="en-US" sz="2400" spc="4" dirty="0">
                <a:cs typeface="Arial"/>
              </a:rPr>
              <a:t>1</a:t>
            </a:r>
            <a:r>
              <a:rPr lang="en-US" sz="2400" spc="-4" dirty="0">
                <a:cs typeface="Arial"/>
              </a:rPr>
              <a:t>-</a:t>
            </a:r>
            <a:r>
              <a:rPr lang="en-US" sz="2400" dirty="0">
                <a:cs typeface="Arial"/>
              </a:rPr>
              <a:t>|U</a:t>
            </a:r>
            <a:r>
              <a:rPr lang="en-US" sz="2400" spc="-4" baseline="-21740" dirty="0">
                <a:cs typeface="Arial"/>
              </a:rPr>
              <a:t>e4</a:t>
            </a:r>
            <a:r>
              <a:rPr lang="en-US" sz="2400" dirty="0">
                <a:cs typeface="Arial"/>
              </a:rPr>
              <a:t>|</a:t>
            </a:r>
            <a:r>
              <a:rPr lang="en-US" sz="2400" spc="-4" baseline="25364" dirty="0">
                <a:cs typeface="Arial"/>
              </a:rPr>
              <a:t>2</a:t>
            </a:r>
            <a:r>
              <a:rPr lang="en-US" sz="2400" spc="-4" dirty="0">
                <a:cs typeface="Arial"/>
              </a:rPr>
              <a:t>) and </a:t>
            </a:r>
            <a:r>
              <a:rPr lang="en-US" sz="2400" dirty="0" smtClean="0">
                <a:cs typeface="Arial"/>
              </a:rPr>
              <a:t>si</a:t>
            </a:r>
            <a:r>
              <a:rPr lang="en-US" sz="2400" spc="4" dirty="0" smtClean="0">
                <a:cs typeface="Arial"/>
              </a:rPr>
              <a:t>n</a:t>
            </a:r>
            <a:r>
              <a:rPr lang="en-US" sz="2400" spc="-4" baseline="30000" dirty="0" smtClean="0">
                <a:cs typeface="Arial"/>
              </a:rPr>
              <a:t>2</a:t>
            </a:r>
            <a:r>
              <a:rPr lang="en-US" sz="2400" spc="-4" dirty="0" smtClean="0">
                <a:cs typeface="Arial"/>
              </a:rPr>
              <a:t>(</a:t>
            </a:r>
            <a:r>
              <a:rPr lang="en-US" sz="2400" spc="4" dirty="0" smtClean="0">
                <a:cs typeface="Arial"/>
              </a:rPr>
              <a:t>2</a:t>
            </a:r>
            <a:r>
              <a:rPr lang="en-US" sz="2400" dirty="0">
                <a:cs typeface="Symbol"/>
              </a:rPr>
              <a:t></a:t>
            </a:r>
            <a:r>
              <a:rPr lang="en-US" sz="2400" spc="-4" baseline="-21740" dirty="0" smtClean="0">
                <a:latin typeface="Symbol" charset="2"/>
                <a:cs typeface="Symbol" charset="2"/>
              </a:rPr>
              <a:t>mm</a:t>
            </a:r>
            <a:r>
              <a:rPr lang="en-US" sz="2400" spc="-4" dirty="0" smtClean="0">
                <a:latin typeface="Symbol" charset="2"/>
                <a:cs typeface="Symbol" charset="2"/>
              </a:rPr>
              <a:t>)</a:t>
            </a:r>
            <a:r>
              <a:rPr lang="en-US" sz="2400" dirty="0" smtClean="0">
                <a:cs typeface="Arial"/>
              </a:rPr>
              <a:t>=</a:t>
            </a:r>
            <a:r>
              <a:rPr lang="en-US" sz="2400" spc="62" dirty="0" smtClean="0">
                <a:cs typeface="Arial"/>
              </a:rPr>
              <a:t> </a:t>
            </a:r>
            <a:r>
              <a:rPr lang="en-US" sz="2400" spc="4" dirty="0">
                <a:cs typeface="Arial"/>
              </a:rPr>
              <a:t>4</a:t>
            </a:r>
            <a:r>
              <a:rPr lang="en-US" sz="2400" dirty="0">
                <a:cs typeface="Arial"/>
              </a:rPr>
              <a:t>|U</a:t>
            </a:r>
            <a:r>
              <a:rPr lang="en-US" sz="2400" spc="-4" baseline="-21740" dirty="0">
                <a:latin typeface="Symbol" charset="2"/>
                <a:cs typeface="Symbol" charset="2"/>
              </a:rPr>
              <a:t>m</a:t>
            </a:r>
            <a:r>
              <a:rPr lang="en-US" sz="2400" spc="-4" baseline="-21740" dirty="0">
                <a:cs typeface="Arial"/>
              </a:rPr>
              <a:t>4</a:t>
            </a:r>
            <a:r>
              <a:rPr lang="en-US" sz="2400" dirty="0">
                <a:cs typeface="Arial"/>
              </a:rPr>
              <a:t>|</a:t>
            </a:r>
            <a:r>
              <a:rPr lang="en-US" sz="2400" baseline="25364" dirty="0">
                <a:cs typeface="Arial"/>
              </a:rPr>
              <a:t>2 </a:t>
            </a:r>
            <a:r>
              <a:rPr lang="en-US" sz="2400" spc="-100" baseline="25364" dirty="0">
                <a:cs typeface="Arial"/>
              </a:rPr>
              <a:t> </a:t>
            </a:r>
            <a:r>
              <a:rPr lang="en-US" sz="2400" spc="-4" dirty="0">
                <a:cs typeface="Arial"/>
              </a:rPr>
              <a:t>(</a:t>
            </a:r>
            <a:r>
              <a:rPr lang="en-US" sz="2400" spc="4" dirty="0">
                <a:cs typeface="Arial"/>
              </a:rPr>
              <a:t>1</a:t>
            </a:r>
            <a:r>
              <a:rPr lang="en-US" sz="2400" spc="-4" dirty="0">
                <a:cs typeface="Arial"/>
              </a:rPr>
              <a:t>-</a:t>
            </a:r>
            <a:r>
              <a:rPr lang="en-US" sz="2400" dirty="0">
                <a:cs typeface="Arial"/>
              </a:rPr>
              <a:t>|U</a:t>
            </a:r>
            <a:r>
              <a:rPr lang="en-US" sz="2400" spc="-4" baseline="-21740" dirty="0">
                <a:latin typeface="Symbol" charset="2"/>
                <a:cs typeface="Symbol" charset="2"/>
              </a:rPr>
              <a:t>m</a:t>
            </a:r>
            <a:r>
              <a:rPr lang="en-US" sz="2400" spc="-4" baseline="-21740" dirty="0">
                <a:cs typeface="Arial"/>
              </a:rPr>
              <a:t>4</a:t>
            </a:r>
            <a:r>
              <a:rPr lang="en-US" sz="2400" dirty="0">
                <a:cs typeface="Arial"/>
              </a:rPr>
              <a:t>|</a:t>
            </a:r>
            <a:r>
              <a:rPr lang="en-US" sz="2400" spc="-4" baseline="25364" dirty="0">
                <a:cs typeface="Arial"/>
              </a:rPr>
              <a:t>2</a:t>
            </a:r>
            <a:r>
              <a:rPr lang="en-US" sz="2400" spc="-4" dirty="0" smtClean="0">
                <a:cs typeface="Arial"/>
              </a:rPr>
              <a:t>).</a:t>
            </a:r>
          </a:p>
          <a:p>
            <a:pPr>
              <a:lnSpc>
                <a:spcPts val="2680"/>
              </a:lnSpc>
            </a:pPr>
            <a:r>
              <a:rPr lang="en-US" sz="2400" spc="-4" dirty="0" smtClean="0">
                <a:cs typeface="Arial"/>
              </a:rPr>
              <a:t>Reactors may </a:t>
            </a:r>
            <a:r>
              <a:rPr lang="en-US" sz="2400" spc="-4" dirty="0">
                <a:cs typeface="Arial"/>
              </a:rPr>
              <a:t>claim </a:t>
            </a:r>
            <a:r>
              <a:rPr lang="en-US" sz="2400" dirty="0" smtClean="0">
                <a:cs typeface="Arial"/>
              </a:rPr>
              <a:t>si</a:t>
            </a:r>
            <a:r>
              <a:rPr lang="en-US" sz="2400" spc="4" dirty="0" smtClean="0">
                <a:cs typeface="Arial"/>
              </a:rPr>
              <a:t>n</a:t>
            </a:r>
            <a:r>
              <a:rPr lang="en-US" sz="2400" spc="-4" baseline="30000" dirty="0" smtClean="0">
                <a:cs typeface="Arial"/>
              </a:rPr>
              <a:t>2</a:t>
            </a:r>
            <a:r>
              <a:rPr lang="en-US" sz="2400" spc="-4" dirty="0" smtClean="0">
                <a:cs typeface="Arial"/>
              </a:rPr>
              <a:t>(</a:t>
            </a:r>
            <a:r>
              <a:rPr lang="en-US" sz="2400" spc="4" dirty="0" smtClean="0">
                <a:cs typeface="Arial"/>
              </a:rPr>
              <a:t>2</a:t>
            </a:r>
            <a:r>
              <a:rPr lang="en-US" sz="2400" dirty="0">
                <a:cs typeface="Symbol"/>
              </a:rPr>
              <a:t></a:t>
            </a:r>
            <a:r>
              <a:rPr lang="en-US" sz="2400" spc="-4" baseline="-21740" dirty="0" smtClean="0">
                <a:cs typeface="Arial"/>
              </a:rPr>
              <a:t>ee</a:t>
            </a:r>
            <a:r>
              <a:rPr lang="en-US" sz="2400" spc="-4" dirty="0" smtClean="0">
                <a:cs typeface="Arial"/>
              </a:rPr>
              <a:t>)≈ </a:t>
            </a:r>
            <a:r>
              <a:rPr lang="en-US" sz="2400" spc="-4" dirty="0">
                <a:cs typeface="Arial"/>
              </a:rPr>
              <a:t>0.12</a:t>
            </a:r>
            <a:r>
              <a:rPr lang="en-US" sz="2400" spc="-4" dirty="0" smtClean="0">
                <a:cs typeface="Arial"/>
              </a:rPr>
              <a:t>,hence </a:t>
            </a:r>
            <a:r>
              <a:rPr lang="en-US" sz="2400" dirty="0">
                <a:cs typeface="Arial"/>
              </a:rPr>
              <a:t>|U</a:t>
            </a:r>
            <a:r>
              <a:rPr lang="en-US" sz="2400" spc="-4" baseline="-21740" dirty="0">
                <a:cs typeface="Arial"/>
              </a:rPr>
              <a:t>e4</a:t>
            </a:r>
            <a:r>
              <a:rPr lang="en-US" sz="2400" dirty="0">
                <a:cs typeface="Arial"/>
              </a:rPr>
              <a:t>|</a:t>
            </a:r>
            <a:r>
              <a:rPr lang="en-US" sz="2400" baseline="25364" dirty="0">
                <a:cs typeface="Arial"/>
              </a:rPr>
              <a:t>2 </a:t>
            </a:r>
            <a:r>
              <a:rPr lang="en-US" sz="2400" dirty="0">
                <a:cs typeface="Arial"/>
              </a:rPr>
              <a:t>= 0.03.</a:t>
            </a:r>
          </a:p>
          <a:p>
            <a:pPr>
              <a:lnSpc>
                <a:spcPts val="2680"/>
              </a:lnSpc>
            </a:pPr>
            <a:r>
              <a:rPr lang="en-US" sz="2400" spc="-4" dirty="0" smtClean="0">
                <a:cs typeface="Arial"/>
              </a:rPr>
              <a:t>Let us assume in addition also </a:t>
            </a:r>
            <a:r>
              <a:rPr lang="en-US" sz="2400" spc="-4" dirty="0" err="1" smtClean="0">
                <a:cs typeface="Arial"/>
              </a:rPr>
              <a:t>muon</a:t>
            </a:r>
            <a:r>
              <a:rPr lang="en-US" sz="2400" spc="-4" dirty="0" smtClean="0">
                <a:cs typeface="Arial"/>
              </a:rPr>
              <a:t>-electron Universality, such that </a:t>
            </a:r>
            <a:r>
              <a:rPr lang="en-US" sz="2400" dirty="0" smtClean="0">
                <a:solidFill>
                  <a:srgbClr val="FF0000"/>
                </a:solidFill>
                <a:latin typeface="Symbol" charset="2"/>
                <a:cs typeface="Symbol" charset="2"/>
              </a:rPr>
              <a:t>n</a:t>
            </a:r>
            <a:r>
              <a:rPr lang="en-US" sz="2400" dirty="0" smtClean="0">
                <a:solidFill>
                  <a:srgbClr val="FF0000"/>
                </a:solidFill>
              </a:rPr>
              <a:t>e </a:t>
            </a:r>
            <a:r>
              <a:rPr lang="en-US" sz="2400" dirty="0">
                <a:solidFill>
                  <a:srgbClr val="800000"/>
                </a:solidFill>
              </a:rPr>
              <a:t>and </a:t>
            </a:r>
            <a:r>
              <a:rPr lang="en-US" sz="2400" dirty="0">
                <a:solidFill>
                  <a:srgbClr val="FF0000"/>
                </a:solidFill>
                <a:latin typeface="Symbol" charset="2"/>
                <a:cs typeface="Symbol" charset="2"/>
              </a:rPr>
              <a:t>nm</a:t>
            </a:r>
            <a:r>
              <a:rPr lang="en-US" sz="2400" spc="-4" dirty="0" smtClean="0">
                <a:cs typeface="Arial"/>
              </a:rPr>
              <a:t> disappearances are identical.</a:t>
            </a:r>
          </a:p>
          <a:p>
            <a:pPr>
              <a:lnSpc>
                <a:spcPts val="2680"/>
              </a:lnSpc>
            </a:pPr>
            <a:r>
              <a:rPr lang="en-US" sz="2400" dirty="0" smtClean="0">
                <a:cs typeface="Arial"/>
              </a:rPr>
              <a:t>Then we expect </a:t>
            </a:r>
            <a:r>
              <a:rPr lang="en-US" sz="2400" dirty="0" smtClean="0">
                <a:solidFill>
                  <a:srgbClr val="FF0000"/>
                </a:solidFill>
                <a:cs typeface="Arial"/>
              </a:rPr>
              <a:t>si</a:t>
            </a:r>
            <a:r>
              <a:rPr lang="en-US" sz="2400" spc="4" dirty="0" smtClean="0">
                <a:solidFill>
                  <a:srgbClr val="FF0000"/>
                </a:solidFill>
                <a:cs typeface="Arial"/>
              </a:rPr>
              <a:t>n</a:t>
            </a:r>
            <a:r>
              <a:rPr lang="en-US" sz="2400" spc="-4" baseline="30000" dirty="0" smtClean="0">
                <a:solidFill>
                  <a:srgbClr val="FF0000"/>
                </a:solidFill>
                <a:cs typeface="Arial"/>
              </a:rPr>
              <a:t>2</a:t>
            </a:r>
            <a:r>
              <a:rPr lang="en-US" sz="2400" spc="-4" dirty="0" smtClean="0">
                <a:solidFill>
                  <a:srgbClr val="FF0000"/>
                </a:solidFill>
                <a:cs typeface="Arial"/>
              </a:rPr>
              <a:t>(</a:t>
            </a:r>
            <a:r>
              <a:rPr lang="en-US" sz="2400" spc="4" dirty="0" smtClean="0">
                <a:solidFill>
                  <a:srgbClr val="FF0000"/>
                </a:solidFill>
                <a:cs typeface="Arial"/>
              </a:rPr>
              <a:t>2</a:t>
            </a:r>
            <a:r>
              <a:rPr lang="en-US" sz="2400" dirty="0">
                <a:solidFill>
                  <a:srgbClr val="FF0000"/>
                </a:solidFill>
                <a:cs typeface="Symbol"/>
              </a:rPr>
              <a:t></a:t>
            </a:r>
            <a:r>
              <a:rPr lang="en-US" sz="2400" spc="-4" baseline="-21740" dirty="0" smtClean="0">
                <a:solidFill>
                  <a:srgbClr val="FF0000"/>
                </a:solidFill>
                <a:cs typeface="Arial"/>
              </a:rPr>
              <a:t>ee)</a:t>
            </a:r>
            <a:r>
              <a:rPr lang="en-US" sz="2400" spc="-4" dirty="0" smtClean="0">
                <a:solidFill>
                  <a:srgbClr val="FF0000"/>
                </a:solidFill>
                <a:cs typeface="Arial"/>
              </a:rPr>
              <a:t>= </a:t>
            </a:r>
            <a:r>
              <a:rPr lang="en-US" sz="2400" dirty="0" smtClean="0">
                <a:solidFill>
                  <a:srgbClr val="FF0000"/>
                </a:solidFill>
                <a:cs typeface="Arial"/>
              </a:rPr>
              <a:t>si</a:t>
            </a:r>
            <a:r>
              <a:rPr lang="en-US" sz="2400" spc="4" dirty="0" smtClean="0">
                <a:solidFill>
                  <a:srgbClr val="FF0000"/>
                </a:solidFill>
                <a:cs typeface="Arial"/>
              </a:rPr>
              <a:t>n</a:t>
            </a:r>
            <a:r>
              <a:rPr lang="en-US" sz="2400" spc="-4" baseline="30000" dirty="0" smtClean="0">
                <a:solidFill>
                  <a:srgbClr val="FF0000"/>
                </a:solidFill>
                <a:cs typeface="Arial"/>
              </a:rPr>
              <a:t>2</a:t>
            </a:r>
            <a:r>
              <a:rPr lang="en-US" sz="2400" spc="-4" dirty="0" smtClean="0">
                <a:solidFill>
                  <a:srgbClr val="FF0000"/>
                </a:solidFill>
                <a:cs typeface="Arial"/>
              </a:rPr>
              <a:t>(</a:t>
            </a:r>
            <a:r>
              <a:rPr lang="en-US" sz="2400" spc="4" dirty="0" smtClean="0">
                <a:solidFill>
                  <a:srgbClr val="FF0000"/>
                </a:solidFill>
                <a:cs typeface="Arial"/>
              </a:rPr>
              <a:t>2</a:t>
            </a:r>
            <a:r>
              <a:rPr lang="en-US" sz="2400" dirty="0">
                <a:solidFill>
                  <a:srgbClr val="FF0000"/>
                </a:solidFill>
                <a:cs typeface="Symbol"/>
              </a:rPr>
              <a:t></a:t>
            </a:r>
            <a:r>
              <a:rPr lang="en-US" sz="2400" spc="-4" baseline="-21740" dirty="0" smtClean="0">
                <a:solidFill>
                  <a:srgbClr val="FF0000"/>
                </a:solidFill>
                <a:latin typeface="Symbol" charset="2"/>
                <a:cs typeface="Symbol" charset="2"/>
              </a:rPr>
              <a:t>mm</a:t>
            </a:r>
            <a:r>
              <a:rPr lang="en-US" sz="2400" spc="-4" dirty="0" smtClean="0">
                <a:solidFill>
                  <a:srgbClr val="FF0000"/>
                </a:solidFill>
                <a:latin typeface="Symbol" charset="2"/>
                <a:cs typeface="Symbol" charset="2"/>
              </a:rPr>
              <a:t>)</a:t>
            </a:r>
            <a:r>
              <a:rPr lang="en-US" sz="2400" spc="-4" dirty="0" smtClean="0">
                <a:solidFill>
                  <a:srgbClr val="FF0000"/>
                </a:solidFill>
                <a:cs typeface="Arial"/>
              </a:rPr>
              <a:t>≈ 0.08,  </a:t>
            </a:r>
            <a:r>
              <a:rPr lang="en-US" sz="2400" spc="-4" dirty="0" smtClean="0">
                <a:cs typeface="Arial"/>
              </a:rPr>
              <a:t>still in reasonable agreement within present observations.</a:t>
            </a:r>
          </a:p>
          <a:p>
            <a:pPr>
              <a:lnSpc>
                <a:spcPts val="2780"/>
              </a:lnSpc>
            </a:pPr>
            <a:endParaRPr lang="en-US" sz="2400" spc="-4" dirty="0">
              <a:cs typeface="Arial"/>
            </a:endParaRPr>
          </a:p>
          <a:p>
            <a:endParaRPr lang="en-US" sz="2400" spc="-4" dirty="0">
              <a:cs typeface="Arial"/>
            </a:endParaRPr>
          </a:p>
          <a:p>
            <a:endParaRPr lang="en-US" sz="2400" dirty="0"/>
          </a:p>
          <a:p>
            <a:endParaRPr lang="en-GB" sz="2400" dirty="0" smtClean="0"/>
          </a:p>
          <a:p>
            <a:pPr marL="0" indent="0">
              <a:buNone/>
            </a:pPr>
            <a:endParaRPr lang="en-GB"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941735185"/>
              </p:ext>
            </p:extLst>
          </p:nvPr>
        </p:nvGraphicFramePr>
        <p:xfrm>
          <a:off x="1784648" y="1916832"/>
          <a:ext cx="5832648" cy="877566"/>
        </p:xfrm>
        <a:graphic>
          <a:graphicData uri="http://schemas.openxmlformats.org/presentationml/2006/ole">
            <mc:AlternateContent xmlns:mc="http://schemas.openxmlformats.org/markup-compatibility/2006">
              <mc:Choice xmlns:v="urn:schemas-microsoft-com:vml" Requires="v">
                <p:oleObj spid="_x0000_s1084" name="Equation" r:id="rId3" imgW="2882900" imgH="469900" progId="Equation.3">
                  <p:embed/>
                </p:oleObj>
              </mc:Choice>
              <mc:Fallback>
                <p:oleObj name="Equation" r:id="rId3" imgW="28829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648" y="1916832"/>
                        <a:ext cx="5832648" cy="877566"/>
                      </a:xfrm>
                      <a:prstGeom prst="rect">
                        <a:avLst/>
                      </a:prstGeom>
                      <a:noFill/>
                      <a:extLst/>
                    </p:spPr>
                  </p:pic>
                </p:oleObj>
              </mc:Fallback>
            </mc:AlternateContent>
          </a:graphicData>
        </a:graphic>
      </p:graphicFrame>
    </p:spTree>
    <p:extLst>
      <p:ext uri="{BB962C8B-B14F-4D97-AF65-F5344CB8AC3E}">
        <p14:creationId xmlns:p14="http://schemas.microsoft.com/office/powerpoint/2010/main" val="1651327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Cancellations between disappearance and appearance</a:t>
            </a:r>
            <a:endParaRPr lang="en-GB" dirty="0"/>
          </a:p>
        </p:txBody>
      </p:sp>
      <p:sp>
        <p:nvSpPr>
          <p:cNvPr id="3" name="Content Placeholder 2"/>
          <p:cNvSpPr>
            <a:spLocks noGrp="1"/>
          </p:cNvSpPr>
          <p:nvPr>
            <p:ph idx="1"/>
          </p:nvPr>
        </p:nvSpPr>
        <p:spPr>
          <a:xfrm>
            <a:off x="272480" y="764704"/>
            <a:ext cx="9273480" cy="5616624"/>
          </a:xfrm>
        </p:spPr>
        <p:txBody>
          <a:bodyPr/>
          <a:lstStyle/>
          <a:p>
            <a:r>
              <a:rPr lang="en-GB" sz="2400" dirty="0" smtClean="0"/>
              <a:t>There is an important difference between the original LSND and the future SBN programs.</a:t>
            </a:r>
          </a:p>
          <a:p>
            <a:r>
              <a:rPr lang="en-GB" sz="2400" dirty="0" smtClean="0">
                <a:cs typeface="Symbol" charset="2"/>
              </a:rPr>
              <a:t>This is due to the fact that </a:t>
            </a:r>
            <a:r>
              <a:rPr lang="en-GB" sz="2400" dirty="0" smtClean="0">
                <a:latin typeface="Symbol" charset="2"/>
                <a:cs typeface="Symbol" charset="2"/>
              </a:rPr>
              <a:t>n</a:t>
            </a:r>
            <a:r>
              <a:rPr lang="en-GB" sz="2400" dirty="0" smtClean="0"/>
              <a:t>e events are now produced both (1) from </a:t>
            </a:r>
            <a:r>
              <a:rPr lang="en-US" sz="2400" dirty="0" err="1"/>
              <a:t>R</a:t>
            </a:r>
            <a:r>
              <a:rPr lang="en-US" sz="2400" baseline="-25000" dirty="0" err="1"/>
              <a:t>ν</a:t>
            </a:r>
            <a:r>
              <a:rPr lang="en-US" sz="2400" i="1" baseline="-25000" dirty="0" err="1"/>
              <a:t>e</a:t>
            </a:r>
            <a:r>
              <a:rPr lang="en-US" sz="2400" i="1" dirty="0"/>
              <a:t>(</a:t>
            </a:r>
            <a:r>
              <a:rPr lang="en-US" sz="2400" dirty="0"/>
              <a:t>E</a:t>
            </a:r>
            <a:r>
              <a:rPr lang="en-US" sz="2400" dirty="0" smtClean="0"/>
              <a:t>)</a:t>
            </a:r>
            <a:r>
              <a:rPr lang="en-US" sz="2400" i="1" dirty="0" smtClean="0"/>
              <a:t>, </a:t>
            </a:r>
            <a:r>
              <a:rPr lang="en-GB" sz="2400" dirty="0" smtClean="0"/>
              <a:t>the “intrinsic” </a:t>
            </a:r>
            <a:r>
              <a:rPr lang="en-GB" sz="2400" dirty="0">
                <a:latin typeface="Symbol" charset="2"/>
                <a:cs typeface="Symbol" charset="2"/>
              </a:rPr>
              <a:t>n</a:t>
            </a:r>
            <a:r>
              <a:rPr lang="en-GB" sz="2400" dirty="0" smtClean="0"/>
              <a:t>e source at about 0.5% of the </a:t>
            </a:r>
            <a:r>
              <a:rPr lang="en-GB" sz="2400" dirty="0" err="1" smtClean="0"/>
              <a:t>muon</a:t>
            </a:r>
            <a:r>
              <a:rPr lang="en-GB" sz="2400" dirty="0" smtClean="0"/>
              <a:t> rate and </a:t>
            </a:r>
            <a:r>
              <a:rPr lang="en-US" sz="2400" dirty="0" err="1"/>
              <a:t>R</a:t>
            </a:r>
            <a:r>
              <a:rPr lang="en-US" sz="2400" baseline="-25000" dirty="0" err="1"/>
              <a:t>ν</a:t>
            </a:r>
            <a:r>
              <a:rPr lang="en-US" sz="2400" i="1" baseline="-25000" dirty="0" err="1"/>
              <a:t>μ</a:t>
            </a:r>
            <a:r>
              <a:rPr lang="en-US" sz="2400" i="1" dirty="0"/>
              <a:t>(</a:t>
            </a:r>
            <a:r>
              <a:rPr lang="en-US" sz="2400" dirty="0" smtClean="0"/>
              <a:t>E)</a:t>
            </a:r>
            <a:r>
              <a:rPr lang="en-GB" sz="2400" dirty="0" smtClean="0"/>
              <a:t> and (2) from a potential LSND </a:t>
            </a:r>
            <a:r>
              <a:rPr lang="en-GB" sz="2400" dirty="0" smtClean="0">
                <a:latin typeface="Symbol" charset="2"/>
                <a:cs typeface="Symbol" charset="2"/>
              </a:rPr>
              <a:t>nm</a:t>
            </a:r>
            <a:r>
              <a:rPr lang="en-GB" sz="2400" dirty="0" smtClean="0"/>
              <a:t>-&gt; </a:t>
            </a:r>
            <a:r>
              <a:rPr lang="en-GB" sz="2400" dirty="0">
                <a:latin typeface="Symbol" charset="2"/>
                <a:cs typeface="Symbol" charset="2"/>
              </a:rPr>
              <a:t>n</a:t>
            </a:r>
            <a:r>
              <a:rPr lang="en-GB" sz="2400" dirty="0" smtClean="0"/>
              <a:t>e effect</a:t>
            </a:r>
            <a:r>
              <a:rPr lang="en-GB" dirty="0" smtClean="0"/>
              <a:t>.</a:t>
            </a:r>
          </a:p>
          <a:p>
            <a:r>
              <a:rPr lang="en-GB" sz="2400" dirty="0" smtClean="0"/>
              <a:t>Therefore cancellation </a:t>
            </a:r>
            <a:r>
              <a:rPr lang="en-GB" sz="2400" dirty="0"/>
              <a:t>between these two </a:t>
            </a:r>
            <a:r>
              <a:rPr lang="en-GB" sz="2400" dirty="0" err="1"/>
              <a:t>contributionsis</a:t>
            </a:r>
            <a:r>
              <a:rPr lang="en-GB" sz="2400" dirty="0"/>
              <a:t> </a:t>
            </a:r>
            <a:r>
              <a:rPr lang="en-GB" sz="2400" dirty="0" smtClean="0"/>
              <a:t>expected in the detected </a:t>
            </a:r>
            <a:r>
              <a:rPr lang="en-GB" sz="2400" dirty="0" smtClean="0">
                <a:latin typeface="Symbol" charset="2"/>
                <a:cs typeface="Symbol" charset="2"/>
              </a:rPr>
              <a:t>n</a:t>
            </a:r>
            <a:r>
              <a:rPr lang="en-GB" sz="2400" dirty="0" smtClean="0"/>
              <a:t>e signal </a:t>
            </a:r>
            <a:r>
              <a:rPr lang="en-GB" sz="2400" dirty="0" err="1" smtClean="0"/>
              <a:t>S</a:t>
            </a:r>
            <a:r>
              <a:rPr lang="en-GB" sz="2400" baseline="-25000" dirty="0" err="1">
                <a:latin typeface="Symbol" charset="2"/>
                <a:cs typeface="Symbol" charset="2"/>
              </a:rPr>
              <a:t>n</a:t>
            </a:r>
            <a:r>
              <a:rPr lang="en-GB" sz="2400" baseline="-25000" dirty="0" err="1"/>
              <a:t>e</a:t>
            </a:r>
            <a:r>
              <a:rPr lang="en-GB" sz="2400" dirty="0" smtClean="0"/>
              <a:t>:</a:t>
            </a:r>
          </a:p>
          <a:p>
            <a:endParaRPr lang="en-US" sz="2400" dirty="0" smtClean="0"/>
          </a:p>
          <a:p>
            <a:pPr marL="0" indent="0" algn="ctr">
              <a:buNone/>
            </a:pPr>
            <a:r>
              <a:rPr lang="en-US" sz="2400" dirty="0" smtClean="0"/>
              <a:t>S</a:t>
            </a:r>
            <a:r>
              <a:rPr lang="en-GB" sz="2400" baseline="-25000" dirty="0">
                <a:latin typeface="Symbol" charset="2"/>
                <a:cs typeface="Symbol" charset="2"/>
              </a:rPr>
              <a:t>n</a:t>
            </a:r>
            <a:r>
              <a:rPr lang="en-GB" sz="2400" baseline="-25000" dirty="0"/>
              <a:t>e</a:t>
            </a:r>
            <a:r>
              <a:rPr lang="en-US" sz="2400" dirty="0" smtClean="0"/>
              <a:t> = [</a:t>
            </a:r>
            <a:r>
              <a:rPr lang="en-US" sz="2400" dirty="0" err="1" smtClean="0"/>
              <a:t>R</a:t>
            </a:r>
            <a:r>
              <a:rPr lang="en-US" sz="2400" baseline="-25000" dirty="0" err="1" smtClean="0"/>
              <a:t>ν</a:t>
            </a:r>
            <a:r>
              <a:rPr lang="en-US" sz="2400" i="1" baseline="-25000" dirty="0" err="1" smtClean="0"/>
              <a:t>μ</a:t>
            </a:r>
            <a:r>
              <a:rPr lang="en-US" sz="2400" i="1" dirty="0"/>
              <a:t>(</a:t>
            </a:r>
            <a:r>
              <a:rPr lang="en-US" sz="2400" dirty="0" smtClean="0"/>
              <a:t>E)sin</a:t>
            </a:r>
            <a:r>
              <a:rPr lang="en-US" sz="2400" i="1" baseline="30000" dirty="0" smtClean="0"/>
              <a:t>2</a:t>
            </a:r>
            <a:r>
              <a:rPr lang="en-US" sz="2400" i="1" dirty="0"/>
              <a:t>(</a:t>
            </a:r>
            <a:r>
              <a:rPr lang="en-US" sz="2400" i="1" dirty="0" smtClean="0"/>
              <a:t>2θ</a:t>
            </a:r>
            <a:r>
              <a:rPr lang="en-US" sz="2400" i="1" baseline="-25000" dirty="0" smtClean="0"/>
              <a:t>e</a:t>
            </a:r>
            <a:r>
              <a:rPr lang="en-US" sz="2400" i="1" baseline="-25000" dirty="0"/>
              <a:t>μ</a:t>
            </a:r>
            <a:r>
              <a:rPr lang="en-US" sz="2400" i="1" dirty="0" smtClean="0"/>
              <a:t>) - </a:t>
            </a:r>
            <a:r>
              <a:rPr lang="en-US" sz="2400" dirty="0" err="1" smtClean="0"/>
              <a:t>R</a:t>
            </a:r>
            <a:r>
              <a:rPr lang="en-US" sz="2400" baseline="-25000" dirty="0" err="1" smtClean="0"/>
              <a:t>ν</a:t>
            </a:r>
            <a:r>
              <a:rPr lang="en-US" sz="2400" i="1" baseline="-25000" dirty="0" err="1" smtClean="0"/>
              <a:t>e</a:t>
            </a:r>
            <a:r>
              <a:rPr lang="en-US" sz="2400" i="1" dirty="0" smtClean="0"/>
              <a:t>(</a:t>
            </a:r>
            <a:r>
              <a:rPr lang="en-US" sz="2400" dirty="0" smtClean="0"/>
              <a:t>E)</a:t>
            </a:r>
            <a:r>
              <a:rPr lang="en-US" sz="2400" i="1" dirty="0" smtClean="0"/>
              <a:t> </a:t>
            </a:r>
            <a:r>
              <a:rPr lang="en-US" sz="2400" dirty="0" smtClean="0"/>
              <a:t>sin</a:t>
            </a:r>
            <a:r>
              <a:rPr lang="en-US" sz="2400" i="1" baseline="30000" dirty="0" smtClean="0"/>
              <a:t>2</a:t>
            </a:r>
            <a:r>
              <a:rPr lang="en-US" sz="2400" i="1" dirty="0" smtClean="0"/>
              <a:t>(2θ</a:t>
            </a:r>
            <a:r>
              <a:rPr lang="en-US" sz="2400" i="1" baseline="-25000" dirty="0" smtClean="0"/>
              <a:t>ee</a:t>
            </a:r>
            <a:r>
              <a:rPr lang="en-US" sz="2400" i="1" dirty="0" smtClean="0"/>
              <a:t>)] </a:t>
            </a:r>
            <a:r>
              <a:rPr lang="en-US" sz="2400" dirty="0"/>
              <a:t>sin</a:t>
            </a:r>
            <a:r>
              <a:rPr lang="en-US" sz="2400" i="1" baseline="30000" dirty="0"/>
              <a:t>2</a:t>
            </a:r>
            <a:r>
              <a:rPr lang="en-US" sz="2400" i="1" dirty="0"/>
              <a:t>(1.27 </a:t>
            </a:r>
            <a:r>
              <a:rPr lang="en-US" sz="2400" dirty="0"/>
              <a:t>Δ</a:t>
            </a:r>
            <a:r>
              <a:rPr lang="en-US" sz="2400" i="1" dirty="0"/>
              <a:t>m</a:t>
            </a:r>
            <a:r>
              <a:rPr lang="en-US" sz="2400" i="1" baseline="-25000" dirty="0"/>
              <a:t>41</a:t>
            </a:r>
            <a:r>
              <a:rPr lang="en-US" sz="2400" i="1" baseline="30000" dirty="0"/>
              <a:t>2</a:t>
            </a:r>
            <a:r>
              <a:rPr lang="en-US" sz="2400" i="1" dirty="0"/>
              <a:t> L/E</a:t>
            </a:r>
            <a:r>
              <a:rPr lang="en-US" sz="2400" i="1" dirty="0" smtClean="0"/>
              <a:t>) </a:t>
            </a:r>
          </a:p>
          <a:p>
            <a:pPr marL="0" indent="0">
              <a:buNone/>
            </a:pPr>
            <a:endParaRPr lang="en-US" sz="2400" dirty="0" smtClean="0"/>
          </a:p>
          <a:p>
            <a:r>
              <a:rPr lang="en-US" sz="2400" dirty="0"/>
              <a:t>Δ</a:t>
            </a:r>
            <a:r>
              <a:rPr lang="en-US" sz="2400" i="1" dirty="0"/>
              <a:t>m</a:t>
            </a:r>
            <a:r>
              <a:rPr lang="en-US" sz="2400" i="1" baseline="-25000" dirty="0"/>
              <a:t>41</a:t>
            </a:r>
            <a:r>
              <a:rPr lang="en-US" sz="2400" i="1" baseline="30000" dirty="0"/>
              <a:t>2</a:t>
            </a:r>
            <a:r>
              <a:rPr lang="en-US" sz="2400" dirty="0"/>
              <a:t> </a:t>
            </a:r>
            <a:r>
              <a:rPr lang="en-US" sz="2400" dirty="0" smtClean="0"/>
              <a:t>,the </a:t>
            </a:r>
            <a:r>
              <a:rPr lang="en-US" sz="2400" dirty="0"/>
              <a:t>squared mass difference with respect to the fourth heavier </a:t>
            </a:r>
            <a:r>
              <a:rPr lang="en-US" sz="2400" dirty="0" smtClean="0"/>
              <a:t>neutrino is a common factor as a function of mass difference and L/E. </a:t>
            </a:r>
            <a:endParaRPr lang="en-GB" dirty="0" smtClean="0"/>
          </a:p>
          <a:p>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33</a:t>
            </a:fld>
            <a:endParaRPr lang="en-GB"/>
          </a:p>
        </p:txBody>
      </p:sp>
    </p:spTree>
    <p:extLst>
      <p:ext uri="{BB962C8B-B14F-4D97-AF65-F5344CB8AC3E}">
        <p14:creationId xmlns:p14="http://schemas.microsoft.com/office/powerpoint/2010/main" val="994114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a:t>
            </a:r>
            <a:r>
              <a:rPr lang="en-GB" dirty="0" smtClean="0"/>
              <a:t>electron </a:t>
            </a:r>
            <a:r>
              <a:rPr lang="en-GB" dirty="0"/>
              <a:t>neutrino </a:t>
            </a:r>
            <a:r>
              <a:rPr lang="en-GB" dirty="0" smtClean="0"/>
              <a:t>spectra</a:t>
            </a:r>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34</a:t>
            </a:fld>
            <a:endParaRPr lang="en-GB"/>
          </a:p>
        </p:txBody>
      </p:sp>
      <p:pic>
        <p:nvPicPr>
          <p:cNvPr id="6" name="Picture 5" descr="pix9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6" y="1988839"/>
            <a:ext cx="4845355" cy="4464497"/>
          </a:xfrm>
          <a:prstGeom prst="rect">
            <a:avLst/>
          </a:prstGeom>
        </p:spPr>
      </p:pic>
      <p:pic>
        <p:nvPicPr>
          <p:cNvPr id="7" name="Picture 6" descr="pix98.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92" y="2060848"/>
            <a:ext cx="4680520" cy="4360219"/>
          </a:xfrm>
          <a:prstGeom prst="rect">
            <a:avLst/>
          </a:prstGeom>
        </p:spPr>
      </p:pic>
      <p:sp>
        <p:nvSpPr>
          <p:cNvPr id="8" name="TextBox 7"/>
          <p:cNvSpPr txBox="1"/>
          <p:nvPr/>
        </p:nvSpPr>
        <p:spPr>
          <a:xfrm>
            <a:off x="17429" y="543451"/>
            <a:ext cx="4719547" cy="1877437"/>
          </a:xfrm>
          <a:prstGeom prst="rect">
            <a:avLst/>
          </a:prstGeom>
          <a:noFill/>
        </p:spPr>
        <p:txBody>
          <a:bodyPr wrap="square" rtlCol="0">
            <a:spAutoFit/>
          </a:bodyPr>
          <a:lstStyle/>
          <a:p>
            <a:pPr algn="ctr"/>
            <a:r>
              <a:rPr lang="el-GR" sz="2000" baseline="0" dirty="0" smtClean="0">
                <a:solidFill>
                  <a:srgbClr val="0000FF"/>
                </a:solidFill>
                <a:latin typeface="+mn-lt"/>
              </a:rPr>
              <a:t>Giunti</a:t>
            </a:r>
            <a:r>
              <a:rPr lang="en-US" sz="2000" baseline="0" dirty="0" smtClean="0">
                <a:solidFill>
                  <a:srgbClr val="0000FF"/>
                </a:solidFill>
                <a:latin typeface="+mn-lt"/>
              </a:rPr>
              <a:t> </a:t>
            </a:r>
            <a:r>
              <a:rPr lang="el-GR" sz="2000" baseline="0" dirty="0" smtClean="0">
                <a:solidFill>
                  <a:srgbClr val="0000FF"/>
                </a:solidFill>
                <a:latin typeface="+mn-lt"/>
              </a:rPr>
              <a:t>Laveder </a:t>
            </a:r>
            <a:r>
              <a:rPr lang="el-GR" sz="2000" baseline="0" dirty="0">
                <a:solidFill>
                  <a:srgbClr val="0000FF"/>
                </a:solidFill>
                <a:latin typeface="+mn-lt"/>
              </a:rPr>
              <a:t>best fit: </a:t>
            </a:r>
            <a:endParaRPr lang="en-US" sz="2000" baseline="0" dirty="0" smtClean="0">
              <a:solidFill>
                <a:srgbClr val="0000FF"/>
              </a:solidFill>
              <a:latin typeface="+mn-lt"/>
            </a:endParaRPr>
          </a:p>
          <a:p>
            <a:pPr algn="ctr"/>
            <a:r>
              <a:rPr lang="el-GR" sz="2000" baseline="0" dirty="0" smtClean="0">
                <a:solidFill>
                  <a:srgbClr val="0000FF"/>
                </a:solidFill>
                <a:latin typeface="+mn-lt"/>
              </a:rPr>
              <a:t>Δm</a:t>
            </a:r>
            <a:r>
              <a:rPr lang="el-GR" sz="2000" baseline="30000" dirty="0" smtClean="0">
                <a:solidFill>
                  <a:srgbClr val="0000FF"/>
                </a:solidFill>
                <a:latin typeface="+mn-lt"/>
              </a:rPr>
              <a:t>2</a:t>
            </a:r>
            <a:r>
              <a:rPr lang="el-GR" sz="2000" baseline="0" dirty="0" smtClean="0">
                <a:solidFill>
                  <a:srgbClr val="0000FF"/>
                </a:solidFill>
                <a:latin typeface="+mn-lt"/>
              </a:rPr>
              <a:t> </a:t>
            </a:r>
            <a:r>
              <a:rPr lang="el-GR" sz="2000" baseline="0" dirty="0">
                <a:solidFill>
                  <a:srgbClr val="0000FF"/>
                </a:solidFill>
                <a:latin typeface="+mn-lt"/>
              </a:rPr>
              <a:t>~ 1.5 eV</a:t>
            </a:r>
            <a:r>
              <a:rPr lang="el-GR" sz="2000" baseline="30000" dirty="0">
                <a:solidFill>
                  <a:srgbClr val="0000FF"/>
                </a:solidFill>
                <a:latin typeface="+mn-lt"/>
              </a:rPr>
              <a:t>2</a:t>
            </a:r>
            <a:r>
              <a:rPr lang="el-GR" sz="2000" baseline="0" dirty="0">
                <a:solidFill>
                  <a:srgbClr val="0000FF"/>
                </a:solidFill>
                <a:latin typeface="+mn-lt"/>
              </a:rPr>
              <a:t> ; </a:t>
            </a:r>
            <a:endParaRPr lang="en-US" sz="2000" baseline="0" dirty="0">
              <a:solidFill>
                <a:srgbClr val="0000FF"/>
              </a:solidFill>
              <a:latin typeface="+mn-lt"/>
            </a:endParaRPr>
          </a:p>
          <a:p>
            <a:pPr algn="ctr"/>
            <a:r>
              <a:rPr lang="el-GR" sz="2000" baseline="0" dirty="0">
                <a:solidFill>
                  <a:srgbClr val="0000FF"/>
                </a:solidFill>
                <a:latin typeface="+mn-lt"/>
              </a:rPr>
              <a:t>sin</a:t>
            </a:r>
            <a:r>
              <a:rPr lang="el-GR" sz="2000" baseline="30000" dirty="0">
                <a:solidFill>
                  <a:srgbClr val="0000FF"/>
                </a:solidFill>
                <a:latin typeface="+mn-lt"/>
              </a:rPr>
              <a:t>2</a:t>
            </a:r>
            <a:r>
              <a:rPr lang="el-GR" sz="2000" baseline="0" dirty="0">
                <a:solidFill>
                  <a:srgbClr val="0000FF"/>
                </a:solidFill>
                <a:latin typeface="+mn-lt"/>
              </a:rPr>
              <a:t>(2θ</a:t>
            </a:r>
            <a:r>
              <a:rPr lang="en-US" sz="2000" dirty="0">
                <a:solidFill>
                  <a:srgbClr val="0000FF"/>
                </a:solidFill>
                <a:latin typeface="Symbol" charset="2"/>
                <a:cs typeface="Symbol" charset="2"/>
              </a:rPr>
              <a:t>mm</a:t>
            </a:r>
            <a:r>
              <a:rPr lang="el-GR" sz="2000" baseline="0" dirty="0">
                <a:solidFill>
                  <a:srgbClr val="0000FF"/>
                </a:solidFill>
                <a:latin typeface="+mn-lt"/>
              </a:rPr>
              <a:t>) = 0.05 ;</a:t>
            </a:r>
            <a:endParaRPr lang="en-US" sz="2000" baseline="0" dirty="0">
              <a:solidFill>
                <a:srgbClr val="0000FF"/>
              </a:solidFill>
              <a:latin typeface="+mn-lt"/>
            </a:endParaRPr>
          </a:p>
          <a:p>
            <a:pPr algn="ctr"/>
            <a:r>
              <a:rPr lang="el-GR" sz="2000" baseline="0" dirty="0">
                <a:solidFill>
                  <a:srgbClr val="0000FF"/>
                </a:solidFill>
                <a:latin typeface="+mn-lt"/>
              </a:rPr>
              <a:t> sin</a:t>
            </a:r>
            <a:r>
              <a:rPr lang="el-GR" sz="2000" baseline="30000" dirty="0">
                <a:solidFill>
                  <a:srgbClr val="0000FF"/>
                </a:solidFill>
                <a:latin typeface="+mn-lt"/>
              </a:rPr>
              <a:t>2</a:t>
            </a:r>
            <a:r>
              <a:rPr lang="el-GR" sz="2000" baseline="0" dirty="0">
                <a:solidFill>
                  <a:srgbClr val="0000FF"/>
                </a:solidFill>
                <a:latin typeface="+mn-lt"/>
              </a:rPr>
              <a:t>(2θ</a:t>
            </a:r>
            <a:r>
              <a:rPr lang="en-US" sz="2000" dirty="0" err="1">
                <a:solidFill>
                  <a:srgbClr val="0000FF"/>
                </a:solidFill>
                <a:latin typeface="+mn-lt"/>
              </a:rPr>
              <a:t>ee</a:t>
            </a:r>
            <a:r>
              <a:rPr lang="el-GR" sz="2000" baseline="0" dirty="0">
                <a:solidFill>
                  <a:srgbClr val="0000FF"/>
                </a:solidFill>
                <a:latin typeface="+mn-lt"/>
              </a:rPr>
              <a:t>) = 0.1 ; </a:t>
            </a:r>
            <a:endParaRPr lang="en-US" sz="2000" baseline="0" dirty="0">
              <a:solidFill>
                <a:srgbClr val="0000FF"/>
              </a:solidFill>
              <a:latin typeface="+mn-lt"/>
            </a:endParaRPr>
          </a:p>
          <a:p>
            <a:pPr algn="ctr"/>
            <a:r>
              <a:rPr lang="el-GR" sz="2000" baseline="0" dirty="0">
                <a:solidFill>
                  <a:srgbClr val="0000FF"/>
                </a:solidFill>
                <a:latin typeface="+mn-lt"/>
              </a:rPr>
              <a:t>sin</a:t>
            </a:r>
            <a:r>
              <a:rPr lang="el-GR" sz="2000" baseline="30000" dirty="0">
                <a:solidFill>
                  <a:srgbClr val="0000FF"/>
                </a:solidFill>
                <a:latin typeface="+mn-lt"/>
              </a:rPr>
              <a:t>2</a:t>
            </a:r>
            <a:r>
              <a:rPr lang="el-GR" sz="2000" baseline="0" dirty="0">
                <a:solidFill>
                  <a:srgbClr val="0000FF"/>
                </a:solidFill>
                <a:latin typeface="+mn-lt"/>
              </a:rPr>
              <a:t>(2θ</a:t>
            </a:r>
            <a:r>
              <a:rPr lang="en-US" sz="2000" dirty="0">
                <a:solidFill>
                  <a:srgbClr val="0000FF"/>
                </a:solidFill>
                <a:latin typeface="Symbol" charset="2"/>
                <a:cs typeface="Symbol" charset="2"/>
              </a:rPr>
              <a:t>m</a:t>
            </a:r>
            <a:r>
              <a:rPr lang="en-US" sz="2000" dirty="0">
                <a:solidFill>
                  <a:srgbClr val="0000FF"/>
                </a:solidFill>
                <a:latin typeface="+mn-lt"/>
              </a:rPr>
              <a:t>e</a:t>
            </a:r>
            <a:r>
              <a:rPr lang="el-GR" sz="2000" baseline="0" dirty="0">
                <a:solidFill>
                  <a:srgbClr val="0000FF"/>
                </a:solidFill>
                <a:latin typeface="+mn-lt"/>
              </a:rPr>
              <a:t>) = 1</a:t>
            </a:r>
            <a:r>
              <a:rPr lang="en-US" sz="2000" baseline="0" dirty="0">
                <a:solidFill>
                  <a:srgbClr val="0000FF"/>
                </a:solidFill>
                <a:latin typeface="+mn-lt"/>
              </a:rPr>
              <a:t>.</a:t>
            </a:r>
            <a:r>
              <a:rPr lang="el-GR" sz="2000" baseline="0" dirty="0">
                <a:solidFill>
                  <a:srgbClr val="0000FF"/>
                </a:solidFill>
                <a:latin typeface="+mn-lt"/>
              </a:rPr>
              <a:t>25</a:t>
            </a:r>
            <a:r>
              <a:rPr lang="en-US" sz="2000" baseline="0" dirty="0">
                <a:solidFill>
                  <a:srgbClr val="0000FF"/>
                </a:solidFill>
                <a:latin typeface="+mn-lt"/>
              </a:rPr>
              <a:t> x 10</a:t>
            </a:r>
            <a:r>
              <a:rPr lang="en-US" sz="2000" baseline="30000" dirty="0">
                <a:solidFill>
                  <a:srgbClr val="0000FF"/>
                </a:solidFill>
                <a:latin typeface="+mn-lt"/>
              </a:rPr>
              <a:t>-3</a:t>
            </a:r>
            <a:endParaRPr lang="en-GB" sz="2000" baseline="30000" dirty="0">
              <a:solidFill>
                <a:srgbClr val="0000FF"/>
              </a:solidFill>
              <a:latin typeface="+mn-lt"/>
            </a:endParaRPr>
          </a:p>
          <a:p>
            <a:endParaRPr lang="en-GB" sz="2400" baseline="30000" dirty="0">
              <a:latin typeface="+mn-lt"/>
            </a:endParaRPr>
          </a:p>
        </p:txBody>
      </p:sp>
      <p:sp>
        <p:nvSpPr>
          <p:cNvPr id="10" name="TextBox 9"/>
          <p:cNvSpPr txBox="1"/>
          <p:nvPr/>
        </p:nvSpPr>
        <p:spPr>
          <a:xfrm>
            <a:off x="4953000" y="548680"/>
            <a:ext cx="4719547" cy="1877437"/>
          </a:xfrm>
          <a:prstGeom prst="rect">
            <a:avLst/>
          </a:prstGeom>
          <a:noFill/>
        </p:spPr>
        <p:txBody>
          <a:bodyPr wrap="square" rtlCol="0">
            <a:spAutoFit/>
          </a:bodyPr>
          <a:lstStyle/>
          <a:p>
            <a:pPr algn="ctr"/>
            <a:r>
              <a:rPr lang="en-US" sz="2000" baseline="0" dirty="0" smtClean="0">
                <a:solidFill>
                  <a:srgbClr val="0000FF"/>
                </a:solidFill>
                <a:latin typeface="+mn-lt"/>
              </a:rPr>
              <a:t>Extreme case of full cancellation</a:t>
            </a:r>
          </a:p>
          <a:p>
            <a:pPr algn="ctr"/>
            <a:r>
              <a:rPr lang="el-GR" sz="2000" baseline="0" dirty="0" smtClean="0">
                <a:solidFill>
                  <a:srgbClr val="0000FF"/>
                </a:solidFill>
                <a:latin typeface="+mn-lt"/>
              </a:rPr>
              <a:t>Δm</a:t>
            </a:r>
            <a:r>
              <a:rPr lang="el-GR" sz="2000" baseline="30000" dirty="0" smtClean="0">
                <a:solidFill>
                  <a:srgbClr val="0000FF"/>
                </a:solidFill>
                <a:latin typeface="+mn-lt"/>
              </a:rPr>
              <a:t>2</a:t>
            </a:r>
            <a:r>
              <a:rPr lang="el-GR" sz="2000" baseline="0" dirty="0" smtClean="0">
                <a:solidFill>
                  <a:srgbClr val="0000FF"/>
                </a:solidFill>
                <a:latin typeface="+mn-lt"/>
              </a:rPr>
              <a:t> </a:t>
            </a:r>
            <a:r>
              <a:rPr lang="el-GR" sz="2000" baseline="0" dirty="0">
                <a:solidFill>
                  <a:srgbClr val="0000FF"/>
                </a:solidFill>
                <a:latin typeface="+mn-lt"/>
              </a:rPr>
              <a:t>~ 1.5 eV</a:t>
            </a:r>
            <a:r>
              <a:rPr lang="el-GR" sz="2000" baseline="30000" dirty="0">
                <a:solidFill>
                  <a:srgbClr val="0000FF"/>
                </a:solidFill>
                <a:latin typeface="+mn-lt"/>
              </a:rPr>
              <a:t>2</a:t>
            </a:r>
            <a:r>
              <a:rPr lang="el-GR" sz="2000" baseline="0" dirty="0">
                <a:solidFill>
                  <a:srgbClr val="0000FF"/>
                </a:solidFill>
                <a:latin typeface="+mn-lt"/>
              </a:rPr>
              <a:t> ; </a:t>
            </a:r>
            <a:endParaRPr lang="en-US" sz="2000" baseline="0" dirty="0">
              <a:solidFill>
                <a:srgbClr val="0000FF"/>
              </a:solidFill>
              <a:latin typeface="+mn-lt"/>
            </a:endParaRPr>
          </a:p>
          <a:p>
            <a:pPr algn="ctr"/>
            <a:r>
              <a:rPr lang="el-GR" sz="2000" baseline="0" dirty="0">
                <a:solidFill>
                  <a:srgbClr val="0000FF"/>
                </a:solidFill>
                <a:latin typeface="+mn-lt"/>
              </a:rPr>
              <a:t>sin</a:t>
            </a:r>
            <a:r>
              <a:rPr lang="el-GR" sz="2000" baseline="30000" dirty="0">
                <a:solidFill>
                  <a:srgbClr val="0000FF"/>
                </a:solidFill>
                <a:latin typeface="+mn-lt"/>
              </a:rPr>
              <a:t>2</a:t>
            </a:r>
            <a:r>
              <a:rPr lang="el-GR" sz="2000" baseline="0" dirty="0">
                <a:solidFill>
                  <a:srgbClr val="0000FF"/>
                </a:solidFill>
                <a:latin typeface="+mn-lt"/>
              </a:rPr>
              <a:t>(2θ</a:t>
            </a:r>
            <a:r>
              <a:rPr lang="en-US" sz="2000" dirty="0">
                <a:solidFill>
                  <a:srgbClr val="0000FF"/>
                </a:solidFill>
                <a:latin typeface="Symbol" charset="2"/>
                <a:cs typeface="Symbol" charset="2"/>
              </a:rPr>
              <a:t>mm</a:t>
            </a:r>
            <a:r>
              <a:rPr lang="el-GR" sz="2000" baseline="0" dirty="0">
                <a:solidFill>
                  <a:srgbClr val="0000FF"/>
                </a:solidFill>
                <a:latin typeface="+mn-lt"/>
              </a:rPr>
              <a:t>) = </a:t>
            </a:r>
            <a:r>
              <a:rPr lang="el-GR" sz="2000" baseline="0" dirty="0" smtClean="0">
                <a:solidFill>
                  <a:srgbClr val="0000FF"/>
                </a:solidFill>
                <a:latin typeface="+mn-lt"/>
              </a:rPr>
              <a:t>0.0</a:t>
            </a:r>
            <a:r>
              <a:rPr lang="en-US" sz="2000" baseline="0" dirty="0" smtClean="0">
                <a:solidFill>
                  <a:srgbClr val="0000FF"/>
                </a:solidFill>
                <a:latin typeface="+mn-lt"/>
              </a:rPr>
              <a:t>16</a:t>
            </a:r>
            <a:r>
              <a:rPr lang="el-GR" sz="2000" baseline="0" dirty="0" smtClean="0">
                <a:solidFill>
                  <a:srgbClr val="0000FF"/>
                </a:solidFill>
                <a:latin typeface="+mn-lt"/>
              </a:rPr>
              <a:t> </a:t>
            </a:r>
            <a:r>
              <a:rPr lang="el-GR" sz="2000" baseline="0" dirty="0">
                <a:solidFill>
                  <a:srgbClr val="0000FF"/>
                </a:solidFill>
                <a:latin typeface="+mn-lt"/>
              </a:rPr>
              <a:t>;</a:t>
            </a:r>
            <a:endParaRPr lang="en-US" sz="2000" baseline="0" dirty="0">
              <a:solidFill>
                <a:srgbClr val="0000FF"/>
              </a:solidFill>
              <a:latin typeface="+mn-lt"/>
            </a:endParaRPr>
          </a:p>
          <a:p>
            <a:pPr algn="ctr"/>
            <a:r>
              <a:rPr lang="el-GR" sz="2000" baseline="0" dirty="0">
                <a:solidFill>
                  <a:srgbClr val="0000FF"/>
                </a:solidFill>
                <a:latin typeface="+mn-lt"/>
              </a:rPr>
              <a:t> sin</a:t>
            </a:r>
            <a:r>
              <a:rPr lang="el-GR" sz="2000" baseline="30000" dirty="0">
                <a:solidFill>
                  <a:srgbClr val="0000FF"/>
                </a:solidFill>
                <a:latin typeface="+mn-lt"/>
              </a:rPr>
              <a:t>2</a:t>
            </a:r>
            <a:r>
              <a:rPr lang="el-GR" sz="2000" baseline="0" dirty="0">
                <a:solidFill>
                  <a:srgbClr val="0000FF"/>
                </a:solidFill>
                <a:latin typeface="+mn-lt"/>
              </a:rPr>
              <a:t>(2θ</a:t>
            </a:r>
            <a:r>
              <a:rPr lang="en-US" sz="2000" dirty="0" err="1">
                <a:solidFill>
                  <a:srgbClr val="0000FF"/>
                </a:solidFill>
                <a:latin typeface="+mn-lt"/>
              </a:rPr>
              <a:t>ee</a:t>
            </a:r>
            <a:r>
              <a:rPr lang="el-GR" sz="2000" baseline="0" dirty="0">
                <a:solidFill>
                  <a:srgbClr val="0000FF"/>
                </a:solidFill>
                <a:latin typeface="+mn-lt"/>
              </a:rPr>
              <a:t>) = 0.1 ; </a:t>
            </a:r>
            <a:endParaRPr lang="en-US" sz="2000" baseline="0" dirty="0">
              <a:solidFill>
                <a:srgbClr val="0000FF"/>
              </a:solidFill>
              <a:latin typeface="+mn-lt"/>
            </a:endParaRPr>
          </a:p>
          <a:p>
            <a:pPr algn="ctr"/>
            <a:r>
              <a:rPr lang="el-GR" sz="2000" baseline="0" dirty="0">
                <a:solidFill>
                  <a:srgbClr val="0000FF"/>
                </a:solidFill>
                <a:latin typeface="+mn-lt"/>
              </a:rPr>
              <a:t>sin</a:t>
            </a:r>
            <a:r>
              <a:rPr lang="el-GR" sz="2000" baseline="30000" dirty="0">
                <a:solidFill>
                  <a:srgbClr val="0000FF"/>
                </a:solidFill>
                <a:latin typeface="+mn-lt"/>
              </a:rPr>
              <a:t>2</a:t>
            </a:r>
            <a:r>
              <a:rPr lang="el-GR" sz="2000" baseline="0" dirty="0">
                <a:solidFill>
                  <a:srgbClr val="0000FF"/>
                </a:solidFill>
                <a:latin typeface="+mn-lt"/>
              </a:rPr>
              <a:t>(2θ</a:t>
            </a:r>
            <a:r>
              <a:rPr lang="en-US" sz="2000" dirty="0">
                <a:solidFill>
                  <a:srgbClr val="0000FF"/>
                </a:solidFill>
                <a:latin typeface="Symbol" charset="2"/>
                <a:cs typeface="Symbol" charset="2"/>
              </a:rPr>
              <a:t>m</a:t>
            </a:r>
            <a:r>
              <a:rPr lang="en-US" sz="2000" dirty="0">
                <a:solidFill>
                  <a:srgbClr val="0000FF"/>
                </a:solidFill>
                <a:latin typeface="+mn-lt"/>
              </a:rPr>
              <a:t>e</a:t>
            </a:r>
            <a:r>
              <a:rPr lang="el-GR" sz="2000" baseline="0" dirty="0">
                <a:solidFill>
                  <a:srgbClr val="0000FF"/>
                </a:solidFill>
                <a:latin typeface="+mn-lt"/>
              </a:rPr>
              <a:t>) = </a:t>
            </a:r>
            <a:r>
              <a:rPr lang="en-US" sz="2000" baseline="0" dirty="0" smtClean="0">
                <a:solidFill>
                  <a:srgbClr val="0000FF"/>
                </a:solidFill>
                <a:latin typeface="+mn-lt"/>
              </a:rPr>
              <a:t>0.4 </a:t>
            </a:r>
            <a:r>
              <a:rPr lang="en-US" sz="2000" baseline="0" dirty="0">
                <a:solidFill>
                  <a:srgbClr val="0000FF"/>
                </a:solidFill>
                <a:latin typeface="+mn-lt"/>
              </a:rPr>
              <a:t>x 10</a:t>
            </a:r>
            <a:r>
              <a:rPr lang="en-US" sz="2000" baseline="30000" dirty="0">
                <a:solidFill>
                  <a:srgbClr val="0000FF"/>
                </a:solidFill>
                <a:latin typeface="+mn-lt"/>
              </a:rPr>
              <a:t>-3</a:t>
            </a:r>
            <a:endParaRPr lang="en-GB" sz="2000" baseline="30000" dirty="0">
              <a:solidFill>
                <a:srgbClr val="0000FF"/>
              </a:solidFill>
              <a:latin typeface="+mn-lt"/>
            </a:endParaRPr>
          </a:p>
          <a:p>
            <a:endParaRPr lang="en-GB" sz="2400" baseline="30000" dirty="0">
              <a:latin typeface="+mn-lt"/>
            </a:endParaRPr>
          </a:p>
        </p:txBody>
      </p:sp>
    </p:spTree>
    <p:extLst>
      <p:ext uri="{BB962C8B-B14F-4D97-AF65-F5344CB8AC3E}">
        <p14:creationId xmlns:p14="http://schemas.microsoft.com/office/powerpoint/2010/main" val="2420483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896" y="980728"/>
            <a:ext cx="5673080" cy="5616624"/>
            <a:chOff x="3728864" y="980728"/>
            <a:chExt cx="5673080" cy="5616624"/>
          </a:xfrm>
        </p:grpSpPr>
        <p:pic>
          <p:nvPicPr>
            <p:cNvPr id="3" name="Picture 2" descr="ICARUSvsLAr1NDbase.png"/>
            <p:cNvPicPr>
              <a:picLocks/>
            </p:cNvPicPr>
            <p:nvPr/>
          </p:nvPicPr>
          <p:blipFill>
            <a:blip r:embed="rId2">
              <a:extLst>
                <a:ext uri="{28A0092B-C50C-407E-A947-70E740481C1C}">
                  <a14:useLocalDpi xmlns:a14="http://schemas.microsoft.com/office/drawing/2010/main" val="0"/>
                </a:ext>
              </a:extLst>
            </a:blip>
            <a:stretch>
              <a:fillRect/>
            </a:stretch>
          </p:blipFill>
          <p:spPr>
            <a:xfrm>
              <a:off x="3728864" y="980728"/>
              <a:ext cx="5673080" cy="5616624"/>
            </a:xfrm>
            <a:prstGeom prst="rect">
              <a:avLst/>
            </a:prstGeom>
          </p:spPr>
        </p:pic>
        <p:grpSp>
          <p:nvGrpSpPr>
            <p:cNvPr id="21" name="Group 20"/>
            <p:cNvGrpSpPr/>
            <p:nvPr/>
          </p:nvGrpSpPr>
          <p:grpSpPr>
            <a:xfrm>
              <a:off x="4038600" y="2133600"/>
              <a:ext cx="3352800" cy="3036332"/>
              <a:chOff x="4038600" y="2133600"/>
              <a:chExt cx="3352800" cy="3036332"/>
            </a:xfrm>
          </p:grpSpPr>
          <p:sp>
            <p:nvSpPr>
              <p:cNvPr id="8" name="TextBox 7"/>
              <p:cNvSpPr txBox="1"/>
              <p:nvPr/>
            </p:nvSpPr>
            <p:spPr>
              <a:xfrm>
                <a:off x="4038600" y="2133600"/>
                <a:ext cx="1352241" cy="369332"/>
              </a:xfrm>
              <a:prstGeom prst="rect">
                <a:avLst/>
              </a:prstGeom>
              <a:noFill/>
            </p:spPr>
            <p:txBody>
              <a:bodyPr wrap="none" rtlCol="0">
                <a:spAutoFit/>
              </a:bodyPr>
              <a:lstStyle/>
              <a:p>
                <a:r>
                  <a:rPr lang="en-US" sz="1800" baseline="0" dirty="0" err="1" smtClean="0">
                    <a:solidFill>
                      <a:srgbClr val="FF0000"/>
                    </a:solidFill>
                  </a:rPr>
                  <a:t>Giunti</a:t>
                </a:r>
                <a:r>
                  <a:rPr lang="en-US" sz="1800" baseline="0" dirty="0" smtClean="0">
                    <a:solidFill>
                      <a:srgbClr val="FF0000"/>
                    </a:solidFill>
                  </a:rPr>
                  <a:t> et al. </a:t>
                </a:r>
                <a:endParaRPr lang="en-US" sz="1800" baseline="0" dirty="0">
                  <a:solidFill>
                    <a:srgbClr val="FF0000"/>
                  </a:solidFill>
                </a:endParaRPr>
              </a:p>
            </p:txBody>
          </p:sp>
          <p:sp>
            <p:nvSpPr>
              <p:cNvPr id="9" name="TextBox 8"/>
              <p:cNvSpPr txBox="1"/>
              <p:nvPr/>
            </p:nvSpPr>
            <p:spPr>
              <a:xfrm>
                <a:off x="4176533" y="4800600"/>
                <a:ext cx="1288333" cy="369332"/>
              </a:xfrm>
              <a:prstGeom prst="rect">
                <a:avLst/>
              </a:prstGeom>
              <a:noFill/>
            </p:spPr>
            <p:txBody>
              <a:bodyPr wrap="none" rtlCol="0">
                <a:spAutoFit/>
              </a:bodyPr>
              <a:lstStyle/>
              <a:p>
                <a:r>
                  <a:rPr lang="en-US" sz="1800" baseline="0" dirty="0" smtClean="0">
                    <a:solidFill>
                      <a:srgbClr val="FF0000"/>
                    </a:solidFill>
                  </a:rPr>
                  <a:t>Kopp et al.</a:t>
                </a:r>
                <a:endParaRPr lang="en-US" sz="1800" baseline="0" dirty="0">
                  <a:solidFill>
                    <a:srgbClr val="FF0000"/>
                  </a:solidFill>
                </a:endParaRPr>
              </a:p>
            </p:txBody>
          </p:sp>
          <p:cxnSp>
            <p:nvCxnSpPr>
              <p:cNvPr id="11" name="Straight Arrow Connector 10"/>
              <p:cNvCxnSpPr/>
              <p:nvPr/>
            </p:nvCxnSpPr>
            <p:spPr bwMode="auto">
              <a:xfrm rot="16200000" flipH="1">
                <a:off x="4800600" y="2514600"/>
                <a:ext cx="914400" cy="914400"/>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cxnSp>
            <p:nvCxnSpPr>
              <p:cNvPr id="15" name="Straight Arrow Connector 14"/>
              <p:cNvCxnSpPr/>
              <p:nvPr/>
            </p:nvCxnSpPr>
            <p:spPr bwMode="auto">
              <a:xfrm flipV="1">
                <a:off x="5410200" y="4191000"/>
                <a:ext cx="1981200" cy="838200"/>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grpSp>
      </p:grpSp>
      <p:sp>
        <p:nvSpPr>
          <p:cNvPr id="2" name="Title 1"/>
          <p:cNvSpPr>
            <a:spLocks noGrp="1"/>
          </p:cNvSpPr>
          <p:nvPr>
            <p:ph type="title"/>
          </p:nvPr>
        </p:nvSpPr>
        <p:spPr/>
        <p:txBody>
          <a:bodyPr/>
          <a:lstStyle/>
          <a:p>
            <a:r>
              <a:rPr lang="it-IT" dirty="0" smtClean="0"/>
              <a:t>Global </a:t>
            </a:r>
            <a:r>
              <a:rPr lang="it-IT" dirty="0" err="1" smtClean="0"/>
              <a:t>fits</a:t>
            </a:r>
            <a:r>
              <a:rPr lang="it-IT" dirty="0" smtClean="0"/>
              <a:t> of the sterile neutrino </a:t>
            </a:r>
            <a:r>
              <a:rPr lang="it-IT" dirty="0" err="1" smtClean="0"/>
              <a:t>anomalies</a:t>
            </a:r>
            <a:endParaRPr lang="en-US" dirty="0"/>
          </a:p>
        </p:txBody>
      </p:sp>
      <p:sp>
        <p:nvSpPr>
          <p:cNvPr id="6" name="Slide Number Placeholder 5"/>
          <p:cNvSpPr>
            <a:spLocks noGrp="1"/>
          </p:cNvSpPr>
          <p:nvPr>
            <p:ph type="sldNum" sz="quarter" idx="11"/>
          </p:nvPr>
        </p:nvSpPr>
        <p:spPr/>
        <p:txBody>
          <a:bodyPr/>
          <a:lstStyle/>
          <a:p>
            <a:r>
              <a:rPr lang="en-GB" dirty="0" smtClean="0"/>
              <a:t>Slide: </a:t>
            </a:r>
            <a:fld id="{C0367892-4C36-1744-A726-262AF37AA8B7}" type="slidenum">
              <a:rPr lang="en-GB" smtClean="0"/>
              <a:pPr/>
              <a:t>35</a:t>
            </a:fld>
            <a:endParaRPr lang="en-GB" dirty="0">
              <a:solidFill>
                <a:schemeClr val="accent1"/>
              </a:solidFill>
            </a:endParaRPr>
          </a:p>
        </p:txBody>
      </p:sp>
      <p:sp>
        <p:nvSpPr>
          <p:cNvPr id="5" name="Footer Placeholder 4"/>
          <p:cNvSpPr>
            <a:spLocks noGrp="1"/>
          </p:cNvSpPr>
          <p:nvPr>
            <p:ph type="ftr" sz="quarter" idx="10"/>
          </p:nvPr>
        </p:nvSpPr>
        <p:spPr/>
        <p:txBody>
          <a:bodyPr/>
          <a:lstStyle/>
          <a:p>
            <a:pPr>
              <a:defRPr/>
            </a:pPr>
            <a:r>
              <a:rPr lang="en-US" smtClean="0"/>
              <a:t>Fermilab.Nov.21 2018</a:t>
            </a:r>
            <a:endParaRPr lang="en-GB" dirty="0"/>
          </a:p>
        </p:txBody>
      </p:sp>
      <p:sp>
        <p:nvSpPr>
          <p:cNvPr id="7" name="Content Placeholder 2"/>
          <p:cNvSpPr>
            <a:spLocks noGrp="1"/>
          </p:cNvSpPr>
          <p:nvPr>
            <p:ph idx="1"/>
          </p:nvPr>
        </p:nvSpPr>
        <p:spPr>
          <a:xfrm>
            <a:off x="-12700" y="609600"/>
            <a:ext cx="3957588" cy="5181600"/>
          </a:xfrm>
        </p:spPr>
        <p:txBody>
          <a:bodyPr/>
          <a:lstStyle/>
          <a:p>
            <a:pPr>
              <a:lnSpc>
                <a:spcPts val="2580"/>
              </a:lnSpc>
              <a:spcBef>
                <a:spcPts val="0"/>
              </a:spcBef>
              <a:spcAft>
                <a:spcPts val="600"/>
              </a:spcAft>
            </a:pPr>
            <a:r>
              <a:rPr lang="en-US" sz="2400" dirty="0" smtClean="0"/>
              <a:t>Recent </a:t>
            </a:r>
            <a:r>
              <a:rPr lang="en-US" sz="2400" dirty="0"/>
              <a:t>global fit of sin</a:t>
            </a:r>
            <a:r>
              <a:rPr lang="en-US" sz="2400" baseline="30000" dirty="0"/>
              <a:t>2</a:t>
            </a:r>
            <a:r>
              <a:rPr lang="en-US" sz="2400" dirty="0">
                <a:latin typeface="Symbol" charset="2"/>
                <a:cs typeface="Symbol" charset="2"/>
              </a:rPr>
              <a:t>q</a:t>
            </a:r>
            <a:r>
              <a:rPr lang="en-US" sz="2400" baseline="-25000" dirty="0">
                <a:latin typeface="Symbol" charset="2"/>
                <a:cs typeface="Symbol" charset="2"/>
              </a:rPr>
              <a:t>m</a:t>
            </a:r>
            <a:r>
              <a:rPr lang="en-US" sz="2400" baseline="-25000" dirty="0">
                <a:cs typeface="Comic Sans MS"/>
              </a:rPr>
              <a:t>e</a:t>
            </a:r>
            <a:r>
              <a:rPr lang="en-US" sz="2400" dirty="0">
                <a:cs typeface="Comic Sans MS"/>
              </a:rPr>
              <a:t> </a:t>
            </a:r>
            <a:r>
              <a:rPr lang="en-US" sz="2400" dirty="0" smtClean="0">
                <a:cs typeface="Comic Sans MS"/>
              </a:rPr>
              <a:t> and </a:t>
            </a:r>
            <a:r>
              <a:rPr lang="en-US" sz="2400" dirty="0">
                <a:latin typeface="Symbol" charset="2"/>
                <a:cs typeface="Symbol" charset="2"/>
              </a:rPr>
              <a:t>D</a:t>
            </a:r>
            <a:r>
              <a:rPr lang="en-US" sz="2400" dirty="0">
                <a:cs typeface="Comic Sans MS"/>
              </a:rPr>
              <a:t>m</a:t>
            </a:r>
            <a:r>
              <a:rPr lang="en-US" sz="2400" baseline="30000" dirty="0">
                <a:cs typeface="Comic Sans MS"/>
              </a:rPr>
              <a:t>2</a:t>
            </a:r>
            <a:r>
              <a:rPr lang="en-US" sz="2400" dirty="0">
                <a:cs typeface="Comic Sans MS"/>
              </a:rPr>
              <a:t> performed by </a:t>
            </a:r>
            <a:r>
              <a:rPr lang="en-US" sz="2400" dirty="0" err="1">
                <a:cs typeface="Comic Sans MS"/>
              </a:rPr>
              <a:t>Giunti</a:t>
            </a:r>
            <a:r>
              <a:rPr lang="en-US" sz="2400" dirty="0">
                <a:cs typeface="Comic Sans MS"/>
              </a:rPr>
              <a:t> et al., </a:t>
            </a:r>
            <a:r>
              <a:rPr lang="en-US" sz="2400" dirty="0"/>
              <a:t>including all the available </a:t>
            </a:r>
            <a:r>
              <a:rPr lang="en-US" sz="2400" dirty="0" smtClean="0"/>
              <a:t>data is in poor agreement with the analysis of Kopp </a:t>
            </a:r>
            <a:r>
              <a:rPr lang="en-US" sz="2400" dirty="0"/>
              <a:t>et </a:t>
            </a:r>
            <a:r>
              <a:rPr lang="en-US" sz="2400" dirty="0" smtClean="0"/>
              <a:t>al.</a:t>
            </a:r>
          </a:p>
          <a:p>
            <a:pPr>
              <a:lnSpc>
                <a:spcPts val="2580"/>
              </a:lnSpc>
              <a:spcBef>
                <a:spcPts val="0"/>
              </a:spcBef>
              <a:spcAft>
                <a:spcPts val="600"/>
              </a:spcAft>
            </a:pPr>
            <a:r>
              <a:rPr lang="en-US" sz="2400" dirty="0" smtClean="0"/>
              <a:t>The new ICARUS exclusion value strongly limits the LSND’s window.</a:t>
            </a:r>
          </a:p>
          <a:p>
            <a:pPr>
              <a:lnSpc>
                <a:spcPts val="2580"/>
              </a:lnSpc>
              <a:spcBef>
                <a:spcPts val="0"/>
              </a:spcBef>
              <a:spcAft>
                <a:spcPts val="600"/>
              </a:spcAft>
            </a:pPr>
            <a:r>
              <a:rPr lang="en-US" sz="2400" dirty="0" smtClean="0"/>
              <a:t>Large values of </a:t>
            </a:r>
            <a:r>
              <a:rPr lang="en-US" sz="2400" dirty="0" smtClean="0">
                <a:latin typeface="Symbol" charset="2"/>
                <a:cs typeface="Symbol" charset="2"/>
              </a:rPr>
              <a:t>D</a:t>
            </a:r>
            <a:r>
              <a:rPr lang="en-US" sz="2400" dirty="0" smtClean="0">
                <a:cs typeface="Comic Sans MS"/>
              </a:rPr>
              <a:t>m</a:t>
            </a:r>
            <a:r>
              <a:rPr lang="en-US" sz="2400" baseline="30000" dirty="0" smtClean="0">
                <a:cs typeface="Comic Sans MS"/>
              </a:rPr>
              <a:t>2</a:t>
            </a:r>
            <a:r>
              <a:rPr lang="en-US" sz="2400" dirty="0" smtClean="0">
                <a:cs typeface="Comic Sans MS"/>
              </a:rPr>
              <a:t> are in poor agreement with cosmological predictions of the sum of neutrino like masses </a:t>
            </a:r>
            <a:r>
              <a:rPr lang="en-US" sz="2400" dirty="0">
                <a:cs typeface="Comic Sans MS"/>
              </a:rPr>
              <a:t>from Planck </a:t>
            </a:r>
            <a:r>
              <a:rPr lang="en-US" sz="2400" dirty="0" smtClean="0">
                <a:cs typeface="Comic Sans MS"/>
              </a:rPr>
              <a:t>.</a:t>
            </a:r>
            <a:endParaRPr lang="en-US" sz="2400" dirty="0"/>
          </a:p>
        </p:txBody>
      </p:sp>
      <p:grpSp>
        <p:nvGrpSpPr>
          <p:cNvPr id="10" name="Group 9"/>
          <p:cNvGrpSpPr/>
          <p:nvPr/>
        </p:nvGrpSpPr>
        <p:grpSpPr>
          <a:xfrm>
            <a:off x="3800872" y="3356995"/>
            <a:ext cx="576064" cy="2652637"/>
            <a:chOff x="6897216" y="3284984"/>
            <a:chExt cx="576064" cy="2652637"/>
          </a:xfrm>
        </p:grpSpPr>
        <p:pic>
          <p:nvPicPr>
            <p:cNvPr id="12" name="Picture 11"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216" y="3284984"/>
              <a:ext cx="576064" cy="2652637"/>
            </a:xfrm>
            <a:prstGeom prst="rect">
              <a:avLst/>
            </a:prstGeom>
          </p:spPr>
        </p:pic>
        <p:sp>
          <p:nvSpPr>
            <p:cNvPr id="13" name="TextBox 12"/>
            <p:cNvSpPr txBox="1"/>
            <p:nvPr/>
          </p:nvSpPr>
          <p:spPr>
            <a:xfrm rot="16200000">
              <a:off x="6316273" y="4649181"/>
              <a:ext cx="1706016" cy="400110"/>
            </a:xfrm>
            <a:prstGeom prst="rect">
              <a:avLst/>
            </a:prstGeom>
            <a:noFill/>
          </p:spPr>
          <p:txBody>
            <a:bodyPr wrap="none" rtlCol="0">
              <a:spAutoFit/>
            </a:bodyPr>
            <a:lstStyle/>
            <a:p>
              <a:r>
                <a:rPr lang="en-GB" sz="2000" baseline="0" dirty="0" smtClean="0">
                  <a:solidFill>
                    <a:srgbClr val="FFFF00"/>
                  </a:solidFill>
                  <a:latin typeface="+mn-lt"/>
                </a:rPr>
                <a:t>Planck’s limit</a:t>
              </a:r>
              <a:endParaRPr lang="en-GB" sz="2000" baseline="0" dirty="0">
                <a:solidFill>
                  <a:srgbClr val="FFFF00"/>
                </a:solidFill>
                <a:latin typeface="+mn-lt"/>
              </a:endParaRPr>
            </a:p>
          </p:txBody>
        </p:sp>
      </p:grpSp>
    </p:spTree>
    <p:extLst>
      <p:ext uri="{BB962C8B-B14F-4D97-AF65-F5344CB8AC3E}">
        <p14:creationId xmlns:p14="http://schemas.microsoft.com/office/powerpoint/2010/main" val="1646002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Sterile Neutrinos </a:t>
            </a:r>
            <a:r>
              <a:rPr lang="en-GB" dirty="0" smtClean="0"/>
              <a:t>from </a:t>
            </a:r>
            <a:r>
              <a:rPr lang="en-GB" dirty="0"/>
              <a:t>the </a:t>
            </a:r>
            <a:r>
              <a:rPr lang="en-GB" dirty="0" err="1"/>
              <a:t>IceCube</a:t>
            </a:r>
            <a:r>
              <a:rPr lang="en-GB" dirty="0"/>
              <a:t> Detector</a:t>
            </a:r>
          </a:p>
        </p:txBody>
      </p:sp>
      <p:sp>
        <p:nvSpPr>
          <p:cNvPr id="3" name="Content Placeholder 2"/>
          <p:cNvSpPr>
            <a:spLocks noGrp="1"/>
          </p:cNvSpPr>
          <p:nvPr>
            <p:ph idx="1"/>
          </p:nvPr>
        </p:nvSpPr>
        <p:spPr>
          <a:xfrm>
            <a:off x="0" y="548680"/>
            <a:ext cx="9906000" cy="2387352"/>
          </a:xfrm>
        </p:spPr>
        <p:txBody>
          <a:bodyPr/>
          <a:lstStyle/>
          <a:p>
            <a:pPr>
              <a:lnSpc>
                <a:spcPts val="2680"/>
              </a:lnSpc>
            </a:pPr>
            <a:r>
              <a:rPr lang="en-GB" sz="2400" dirty="0"/>
              <a:t>Having crossed the Earth</a:t>
            </a:r>
            <a:r>
              <a:rPr lang="en-GB" sz="2400" dirty="0" smtClean="0"/>
              <a:t>, up-going </a:t>
            </a:r>
            <a:r>
              <a:rPr lang="en-GB" sz="2400" dirty="0"/>
              <a:t>atmospheric </a:t>
            </a:r>
            <a:r>
              <a:rPr lang="en-GB" sz="2400" dirty="0" smtClean="0"/>
              <a:t>neutrinos after </a:t>
            </a:r>
            <a:r>
              <a:rPr lang="en-GB" sz="2400" dirty="0"/>
              <a:t>production in either bedrock or ice</a:t>
            </a:r>
            <a:r>
              <a:rPr lang="en-GB" sz="2400" dirty="0" smtClean="0"/>
              <a:t> and </a:t>
            </a:r>
            <a:r>
              <a:rPr lang="en-US" sz="2400" dirty="0" smtClean="0"/>
              <a:t>in </a:t>
            </a:r>
            <a:r>
              <a:rPr lang="en-US" sz="2400" dirty="0"/>
              <a:t>the approximate 320 </a:t>
            </a:r>
            <a:r>
              <a:rPr lang="en-US" sz="2400" dirty="0" err="1"/>
              <a:t>GeV</a:t>
            </a:r>
            <a:r>
              <a:rPr lang="en-US" sz="2400" dirty="0"/>
              <a:t> to 20 </a:t>
            </a:r>
            <a:r>
              <a:rPr lang="en-US" sz="2400" dirty="0" err="1"/>
              <a:t>TeV</a:t>
            </a:r>
            <a:r>
              <a:rPr lang="en-US" sz="2400" dirty="0"/>
              <a:t> </a:t>
            </a:r>
            <a:r>
              <a:rPr lang="en-US" sz="2400" dirty="0" smtClean="0"/>
              <a:t>range </a:t>
            </a:r>
            <a:r>
              <a:rPr lang="en-GB" sz="2400" dirty="0" smtClean="0"/>
              <a:t>are detected as </a:t>
            </a:r>
            <a:r>
              <a:rPr lang="en-GB" sz="2400" dirty="0"/>
              <a:t>charged current </a:t>
            </a:r>
            <a:r>
              <a:rPr lang="en-GB" sz="2400" dirty="0" err="1" smtClean="0"/>
              <a:t>muons</a:t>
            </a:r>
            <a:r>
              <a:rPr lang="en-GB" sz="2400" dirty="0" smtClean="0"/>
              <a:t> with Cherenkov light </a:t>
            </a:r>
            <a:r>
              <a:rPr lang="en-US" sz="2400" dirty="0" smtClean="0"/>
              <a:t>as </a:t>
            </a:r>
            <a:r>
              <a:rPr lang="en-US" sz="2400" dirty="0"/>
              <a:t>a function of zenith angle and </a:t>
            </a:r>
            <a:r>
              <a:rPr lang="en-US" sz="2400" dirty="0" smtClean="0"/>
              <a:t>energy. </a:t>
            </a:r>
          </a:p>
          <a:p>
            <a:pPr>
              <a:lnSpc>
                <a:spcPts val="2680"/>
              </a:lnSpc>
            </a:pPr>
            <a:r>
              <a:rPr lang="en-GB" sz="2400" dirty="0" smtClean="0"/>
              <a:t>The detector </a:t>
            </a:r>
            <a:r>
              <a:rPr lang="en-GB" sz="2400" dirty="0"/>
              <a:t>contains 5160 </a:t>
            </a:r>
            <a:r>
              <a:rPr lang="en-GB" sz="2400" dirty="0" smtClean="0"/>
              <a:t>modules </a:t>
            </a:r>
            <a:r>
              <a:rPr lang="en-GB" sz="2400" dirty="0"/>
              <a:t>on 86 strings arranged with </a:t>
            </a:r>
            <a:r>
              <a:rPr lang="en-GB" sz="2400" dirty="0" smtClean="0"/>
              <a:t>spacing </a:t>
            </a:r>
            <a:r>
              <a:rPr lang="en-GB" sz="2400" dirty="0"/>
              <a:t>of approximately 125 m and </a:t>
            </a:r>
            <a:r>
              <a:rPr lang="en-GB" sz="2400" dirty="0" smtClean="0"/>
              <a:t>vertical separation </a:t>
            </a:r>
            <a:r>
              <a:rPr lang="en-GB" sz="2400" dirty="0"/>
              <a:t>of </a:t>
            </a:r>
            <a:r>
              <a:rPr lang="en-GB" sz="2400" dirty="0" smtClean="0"/>
              <a:t>17 m.</a:t>
            </a:r>
            <a:endParaRPr lang="en-GB" sz="2400" dirty="0"/>
          </a:p>
          <a:p>
            <a:endParaRPr lang="en-US" sz="2400" dirty="0" smtClean="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36</a:t>
            </a:fld>
            <a:endParaRPr lang="en-GB" dirty="0"/>
          </a:p>
        </p:txBody>
      </p:sp>
      <p:pic>
        <p:nvPicPr>
          <p:cNvPr id="6" name="Picture 5" descr="icecub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080" y="2852936"/>
            <a:ext cx="4018325" cy="3438252"/>
          </a:xfrm>
          <a:prstGeom prst="rect">
            <a:avLst/>
          </a:prstGeom>
        </p:spPr>
      </p:pic>
      <p:sp>
        <p:nvSpPr>
          <p:cNvPr id="7" name="Content Placeholder 2"/>
          <p:cNvSpPr txBox="1">
            <a:spLocks/>
          </p:cNvSpPr>
          <p:nvPr/>
        </p:nvSpPr>
        <p:spPr bwMode="auto">
          <a:xfrm>
            <a:off x="128464" y="2708920"/>
            <a:ext cx="5472608" cy="3384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a:lnSpc>
                <a:spcPts val="2680"/>
              </a:lnSpc>
            </a:pPr>
            <a:r>
              <a:rPr lang="en-US" sz="2400" baseline="0" dirty="0"/>
              <a:t>Since a sterile neutrino does not interact, its </a:t>
            </a:r>
            <a:r>
              <a:rPr lang="en-US" sz="2400" baseline="0" dirty="0" smtClean="0"/>
              <a:t>detection </a:t>
            </a:r>
            <a:r>
              <a:rPr lang="en-US" sz="2400" baseline="0" dirty="0"/>
              <a:t>will leave a distinct dip of the visible </a:t>
            </a:r>
            <a:r>
              <a:rPr lang="en-US" sz="2400" baseline="0" dirty="0" smtClean="0"/>
              <a:t>tracks</a:t>
            </a:r>
            <a:r>
              <a:rPr lang="en-US" sz="2400" dirty="0" smtClean="0"/>
              <a:t>.</a:t>
            </a:r>
            <a:endParaRPr lang="en-US" sz="2400" baseline="0" dirty="0" smtClean="0"/>
          </a:p>
          <a:p>
            <a:pPr>
              <a:lnSpc>
                <a:spcPts val="2680"/>
              </a:lnSpc>
            </a:pPr>
            <a:r>
              <a:rPr lang="en-US" sz="2400" baseline="0" dirty="0" smtClean="0"/>
              <a:t>In the </a:t>
            </a:r>
            <a:r>
              <a:rPr lang="en-US" sz="2400" baseline="0" dirty="0"/>
              <a:t>search for the oscillation signatures </a:t>
            </a:r>
            <a:r>
              <a:rPr lang="en-US" sz="2400" baseline="0" dirty="0" smtClean="0"/>
              <a:t>into </a:t>
            </a:r>
            <a:r>
              <a:rPr lang="en-US" sz="2400" baseline="0" dirty="0"/>
              <a:t>light sterile </a:t>
            </a:r>
            <a:r>
              <a:rPr lang="en-US" sz="2400" baseline="0" dirty="0" smtClean="0"/>
              <a:t>neutrinos, no </a:t>
            </a:r>
            <a:r>
              <a:rPr lang="en-US" sz="2400" baseline="0" dirty="0"/>
              <a:t>evidence for </a:t>
            </a:r>
            <a:r>
              <a:rPr lang="en-US" sz="2400" baseline="0" dirty="0" err="1" smtClean="0"/>
              <a:t>ν</a:t>
            </a:r>
            <a:r>
              <a:rPr lang="en-US" sz="2400" baseline="0" dirty="0"/>
              <a:t>-μ disappearance </a:t>
            </a:r>
            <a:r>
              <a:rPr lang="en-US" sz="2400" baseline="0" dirty="0" smtClean="0"/>
              <a:t>has been </a:t>
            </a:r>
            <a:r>
              <a:rPr lang="en-US" sz="2400" baseline="0" dirty="0"/>
              <a:t>observed in either of two independently developed analyses, each using one year of </a:t>
            </a:r>
            <a:r>
              <a:rPr lang="en-US" sz="2400" baseline="0" dirty="0" smtClean="0"/>
              <a:t>data and about 10</a:t>
            </a:r>
            <a:r>
              <a:rPr lang="en-US" sz="2400" baseline="30000" dirty="0" smtClean="0"/>
              <a:t>5</a:t>
            </a:r>
            <a:r>
              <a:rPr lang="en-US" sz="2400" baseline="0" dirty="0" smtClean="0"/>
              <a:t> events.</a:t>
            </a:r>
          </a:p>
        </p:txBody>
      </p:sp>
      <p:sp>
        <p:nvSpPr>
          <p:cNvPr id="8" name="TextBox 7"/>
          <p:cNvSpPr txBox="1"/>
          <p:nvPr/>
        </p:nvSpPr>
        <p:spPr>
          <a:xfrm>
            <a:off x="3872880" y="6309320"/>
            <a:ext cx="2135571" cy="400110"/>
          </a:xfrm>
          <a:prstGeom prst="rect">
            <a:avLst/>
          </a:prstGeom>
          <a:noFill/>
        </p:spPr>
        <p:txBody>
          <a:bodyPr wrap="none" rtlCol="0">
            <a:spAutoFit/>
          </a:bodyPr>
          <a:lstStyle/>
          <a:p>
            <a:r>
              <a:rPr lang="en-GB" sz="2000" i="1" baseline="0" dirty="0" smtClean="0">
                <a:solidFill>
                  <a:srgbClr val="FF0000"/>
                </a:solidFill>
              </a:rPr>
              <a:t>(PRL, Aug 2016)</a:t>
            </a:r>
            <a:endParaRPr lang="en-GB" sz="2000" i="1" baseline="0" dirty="0">
              <a:solidFill>
                <a:srgbClr val="FF0000"/>
              </a:solidFill>
            </a:endParaRPr>
          </a:p>
        </p:txBody>
      </p:sp>
    </p:spTree>
    <p:extLst>
      <p:ext uri="{BB962C8B-B14F-4D97-AF65-F5344CB8AC3E}">
        <p14:creationId xmlns:p14="http://schemas.microsoft.com/office/powerpoint/2010/main" val="1454801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ecube resul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016" y="3068960"/>
            <a:ext cx="3888432" cy="3456384"/>
          </a:xfrm>
          <a:prstGeom prst="rect">
            <a:avLst/>
          </a:prstGeom>
        </p:spPr>
      </p:pic>
      <p:sp>
        <p:nvSpPr>
          <p:cNvPr id="2" name="Title 1"/>
          <p:cNvSpPr>
            <a:spLocks noGrp="1"/>
          </p:cNvSpPr>
          <p:nvPr>
            <p:ph type="title"/>
          </p:nvPr>
        </p:nvSpPr>
        <p:spPr/>
        <p:txBody>
          <a:bodyPr/>
          <a:lstStyle/>
          <a:p>
            <a:r>
              <a:rPr lang="en-GB" dirty="0" smtClean="0"/>
              <a:t>Some experimental evidence against LSND ?</a:t>
            </a:r>
            <a:endParaRPr lang="en-GB" dirty="0"/>
          </a:p>
        </p:txBody>
      </p:sp>
      <p:sp>
        <p:nvSpPr>
          <p:cNvPr id="3" name="Content Placeholder 2"/>
          <p:cNvSpPr>
            <a:spLocks noGrp="1"/>
          </p:cNvSpPr>
          <p:nvPr>
            <p:ph idx="1"/>
          </p:nvPr>
        </p:nvSpPr>
        <p:spPr>
          <a:xfrm>
            <a:off x="0" y="548680"/>
            <a:ext cx="9906000" cy="2736304"/>
          </a:xfrm>
        </p:spPr>
        <p:txBody>
          <a:bodyPr/>
          <a:lstStyle/>
          <a:p>
            <a:pPr>
              <a:lnSpc>
                <a:spcPts val="2680"/>
              </a:lnSpc>
            </a:pPr>
            <a:r>
              <a:rPr lang="en-US" sz="2400" dirty="0" err="1" smtClean="0"/>
              <a:t>Muon</a:t>
            </a:r>
            <a:r>
              <a:rPr lang="en-US" sz="2400" dirty="0" smtClean="0"/>
              <a:t> </a:t>
            </a:r>
            <a:r>
              <a:rPr lang="en-US" sz="2400" dirty="0"/>
              <a:t>antineutrinos </a:t>
            </a:r>
            <a:r>
              <a:rPr lang="en-US" sz="2400" dirty="0" smtClean="0"/>
              <a:t>experience in the matter of the detector </a:t>
            </a:r>
            <a:r>
              <a:rPr lang="en-US" sz="2400" dirty="0"/>
              <a:t>a strong </a:t>
            </a:r>
            <a:r>
              <a:rPr lang="en-US" sz="2400" dirty="0" err="1"/>
              <a:t>Mikheyev</a:t>
            </a:r>
            <a:r>
              <a:rPr lang="en-US" sz="2400" dirty="0"/>
              <a:t>-Smirnov-</a:t>
            </a:r>
            <a:r>
              <a:rPr lang="en-US" sz="2400" dirty="0" err="1"/>
              <a:t>Wolfenstein</a:t>
            </a:r>
            <a:r>
              <a:rPr lang="en-US" sz="2400" dirty="0"/>
              <a:t>-resonant oscillation</a:t>
            </a:r>
            <a:r>
              <a:rPr lang="en-US" sz="2400" dirty="0" smtClean="0"/>
              <a:t>.</a:t>
            </a:r>
          </a:p>
          <a:p>
            <a:pPr>
              <a:lnSpc>
                <a:spcPts val="2680"/>
              </a:lnSpc>
            </a:pPr>
            <a:r>
              <a:rPr lang="en-GB" sz="2400" dirty="0" smtClean="0"/>
              <a:t>Energy distributions </a:t>
            </a:r>
            <a:r>
              <a:rPr lang="en-GB" sz="2400" dirty="0"/>
              <a:t>in data and </a:t>
            </a:r>
            <a:r>
              <a:rPr lang="en-GB" sz="2400" dirty="0" smtClean="0"/>
              <a:t>Monte Carlo </a:t>
            </a:r>
            <a:r>
              <a:rPr lang="en-GB" sz="2400" dirty="0"/>
              <a:t>events </a:t>
            </a:r>
            <a:r>
              <a:rPr lang="en-GB" sz="2400" dirty="0" smtClean="0"/>
              <a:t>without </a:t>
            </a:r>
            <a:r>
              <a:rPr lang="en-GB" sz="2400" dirty="0"/>
              <a:t>the </a:t>
            </a:r>
            <a:r>
              <a:rPr lang="en-GB" sz="2400" dirty="0" smtClean="0"/>
              <a:t>sterile neutrino </a:t>
            </a:r>
            <a:r>
              <a:rPr lang="en-GB" sz="2400" dirty="0"/>
              <a:t>hypothesis </a:t>
            </a:r>
            <a:r>
              <a:rPr lang="en-GB" sz="2400" dirty="0" smtClean="0"/>
              <a:t>show a perfect agreement.</a:t>
            </a:r>
          </a:p>
          <a:p>
            <a:pPr>
              <a:lnSpc>
                <a:spcPts val="2680"/>
              </a:lnSpc>
            </a:pPr>
            <a:r>
              <a:rPr lang="en-GB" sz="2400" dirty="0"/>
              <a:t>Results from </a:t>
            </a:r>
            <a:r>
              <a:rPr lang="en-GB" sz="2400" dirty="0" smtClean="0"/>
              <a:t>the </a:t>
            </a:r>
            <a:r>
              <a:rPr lang="en-GB" sz="2400" dirty="0" err="1" smtClean="0"/>
              <a:t>IceCube</a:t>
            </a:r>
            <a:r>
              <a:rPr lang="en-GB" sz="2400" dirty="0" smtClean="0"/>
              <a:t> </a:t>
            </a:r>
            <a:r>
              <a:rPr lang="en-GB" sz="2400" dirty="0"/>
              <a:t>sterile </a:t>
            </a:r>
            <a:r>
              <a:rPr lang="en-GB" sz="2400" dirty="0" smtClean="0"/>
              <a:t>neutrino: the combined analysis (solid red), the one based </a:t>
            </a:r>
            <a:r>
              <a:rPr lang="en-GB" sz="2400" dirty="0"/>
              <a:t>on shape </a:t>
            </a:r>
            <a:r>
              <a:rPr lang="en-GB" sz="2400" dirty="0" smtClean="0"/>
              <a:t>alone (dashed blue) and from a previous sample (dashed black). Excluded regions are to the right</a:t>
            </a:r>
          </a:p>
          <a:p>
            <a:endParaRPr lang="en-GB" sz="2400" dirty="0"/>
          </a:p>
          <a:p>
            <a:endParaRPr lang="en-US" sz="2400" dirty="0" smtClean="0"/>
          </a:p>
          <a:p>
            <a:pPr marL="0" indent="0">
              <a:buNone/>
            </a:pPr>
            <a:r>
              <a:rPr lang="en-US" dirty="0" smtClean="0"/>
              <a:t>. </a:t>
            </a:r>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37</a:t>
            </a:fld>
            <a:endParaRPr lang="en-GB" dirty="0"/>
          </a:p>
        </p:txBody>
      </p:sp>
      <p:pic>
        <p:nvPicPr>
          <p:cNvPr id="6" name="Picture 5" descr="icecube spec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8" y="3140968"/>
            <a:ext cx="4032448" cy="3255888"/>
          </a:xfrm>
          <a:prstGeom prst="rect">
            <a:avLst/>
          </a:prstGeom>
        </p:spPr>
      </p:pic>
      <p:sp>
        <p:nvSpPr>
          <p:cNvPr id="8" name="TextBox 7"/>
          <p:cNvSpPr txBox="1"/>
          <p:nvPr/>
        </p:nvSpPr>
        <p:spPr>
          <a:xfrm>
            <a:off x="5745088" y="3284984"/>
            <a:ext cx="2798287" cy="400110"/>
          </a:xfrm>
          <a:prstGeom prst="rect">
            <a:avLst/>
          </a:prstGeom>
          <a:noFill/>
        </p:spPr>
        <p:txBody>
          <a:bodyPr wrap="none" rtlCol="0">
            <a:spAutoFit/>
          </a:bodyPr>
          <a:lstStyle/>
          <a:p>
            <a:r>
              <a:rPr lang="en-GB" sz="2000" i="1" baseline="0" dirty="0" smtClean="0">
                <a:solidFill>
                  <a:srgbClr val="FF0000"/>
                </a:solidFill>
                <a:latin typeface="+mn-lt"/>
              </a:rPr>
              <a:t>99% confidence level</a:t>
            </a:r>
            <a:endParaRPr lang="en-GB" sz="2000" i="1" baseline="0" dirty="0">
              <a:solidFill>
                <a:srgbClr val="FF0000"/>
              </a:solidFill>
              <a:latin typeface="+mn-lt"/>
            </a:endParaRPr>
          </a:p>
        </p:txBody>
      </p:sp>
      <p:sp>
        <p:nvSpPr>
          <p:cNvPr id="9" name="TextBox 8"/>
          <p:cNvSpPr txBox="1"/>
          <p:nvPr/>
        </p:nvSpPr>
        <p:spPr>
          <a:xfrm>
            <a:off x="2688614" y="6381328"/>
            <a:ext cx="5162466" cy="400110"/>
          </a:xfrm>
          <a:prstGeom prst="rect">
            <a:avLst/>
          </a:prstGeom>
          <a:noFill/>
        </p:spPr>
        <p:txBody>
          <a:bodyPr wrap="none" rtlCol="0">
            <a:spAutoFit/>
          </a:bodyPr>
          <a:lstStyle/>
          <a:p>
            <a:r>
              <a:rPr lang="en-GB" sz="2000" i="1" baseline="0" dirty="0" smtClean="0">
                <a:solidFill>
                  <a:srgbClr val="FF0000"/>
                </a:solidFill>
                <a:latin typeface="+mn-lt"/>
              </a:rPr>
              <a:t>The confidence level is relatively modest</a:t>
            </a:r>
            <a:endParaRPr lang="en-GB" sz="2000" i="1" baseline="0" dirty="0">
              <a:solidFill>
                <a:srgbClr val="FF0000"/>
              </a:solidFill>
              <a:latin typeface="+mn-lt"/>
            </a:endParaRPr>
          </a:p>
        </p:txBody>
      </p:sp>
    </p:spTree>
    <p:extLst>
      <p:ext uri="{BB962C8B-B14F-4D97-AF65-F5344CB8AC3E}">
        <p14:creationId xmlns:p14="http://schemas.microsoft.com/office/powerpoint/2010/main" val="3388941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definitive clarification of these “anomalies”</a:t>
            </a:r>
            <a:endParaRPr lang="en-US" dirty="0"/>
          </a:p>
        </p:txBody>
      </p:sp>
      <p:sp>
        <p:nvSpPr>
          <p:cNvPr id="3" name="Content Placeholder 2"/>
          <p:cNvSpPr>
            <a:spLocks noGrp="1"/>
          </p:cNvSpPr>
          <p:nvPr>
            <p:ph idx="1"/>
          </p:nvPr>
        </p:nvSpPr>
        <p:spPr>
          <a:xfrm>
            <a:off x="152400" y="609600"/>
            <a:ext cx="9601200" cy="3200400"/>
          </a:xfrm>
        </p:spPr>
        <p:txBody>
          <a:bodyPr/>
          <a:lstStyle/>
          <a:p>
            <a:r>
              <a:rPr lang="en-US" sz="2400" dirty="0" smtClean="0"/>
              <a:t>A new SBN experiment, </a:t>
            </a:r>
            <a:r>
              <a:rPr lang="en-US" sz="2400" dirty="0"/>
              <a:t>capable to clarify </a:t>
            </a:r>
            <a:r>
              <a:rPr lang="en-US" sz="2400" dirty="0" smtClean="0"/>
              <a:t>all </a:t>
            </a:r>
            <a:r>
              <a:rPr lang="en-US" sz="2400" dirty="0"/>
              <a:t>these anomalies at the appropriate &gt; 5 </a:t>
            </a:r>
            <a:r>
              <a:rPr lang="en-US" sz="2400" dirty="0" smtClean="0"/>
              <a:t>sigma level is therefore highly </a:t>
            </a:r>
            <a:r>
              <a:rPr lang="en-US" sz="2400" dirty="0"/>
              <a:t>desirable</a:t>
            </a:r>
            <a:r>
              <a:rPr lang="en-US" sz="2400" dirty="0" smtClean="0"/>
              <a:t>.</a:t>
            </a:r>
          </a:p>
          <a:p>
            <a:r>
              <a:rPr lang="en-US" sz="2400" dirty="0" smtClean="0"/>
              <a:t> </a:t>
            </a:r>
            <a:r>
              <a:rPr lang="en-US" sz="2400" dirty="0"/>
              <a:t>Such an experiment </a:t>
            </a:r>
            <a:r>
              <a:rPr lang="en-US" sz="2400" dirty="0" smtClean="0"/>
              <a:t>is </a:t>
            </a:r>
            <a:r>
              <a:rPr lang="en-US" sz="2400" dirty="0"/>
              <a:t>based on two main, innovative concepts </a:t>
            </a:r>
            <a:r>
              <a:rPr lang="en-US" sz="2400" dirty="0" smtClean="0"/>
              <a:t>from low </a:t>
            </a:r>
            <a:r>
              <a:rPr lang="en-US" sz="2400" dirty="0"/>
              <a:t>energy </a:t>
            </a:r>
            <a:r>
              <a:rPr lang="en-US" sz="2400" dirty="0" smtClean="0">
                <a:latin typeface="Symbol" charset="2"/>
                <a:cs typeface="Symbol" charset="2"/>
              </a:rPr>
              <a:t>n</a:t>
            </a:r>
            <a:r>
              <a:rPr lang="en-US" sz="2400" dirty="0" smtClean="0"/>
              <a:t> </a:t>
            </a:r>
            <a:r>
              <a:rPr lang="en-US" sz="2400" dirty="0"/>
              <a:t>and </a:t>
            </a:r>
            <a:r>
              <a:rPr lang="en-US" sz="2400" dirty="0" smtClean="0"/>
              <a:t>anti-</a:t>
            </a:r>
            <a:r>
              <a:rPr lang="en-US" sz="2400" dirty="0" smtClean="0">
                <a:latin typeface="Symbol" charset="2"/>
                <a:cs typeface="Symbol" charset="2"/>
              </a:rPr>
              <a:t>n</a:t>
            </a:r>
            <a:r>
              <a:rPr lang="en-US" sz="2400" dirty="0" smtClean="0"/>
              <a:t> </a:t>
            </a:r>
            <a:r>
              <a:rPr lang="en-US" sz="2400" dirty="0"/>
              <a:t>beam </a:t>
            </a:r>
            <a:r>
              <a:rPr lang="en-US" sz="2400" dirty="0" smtClean="0"/>
              <a:t>from a FNAL accelerator.</a:t>
            </a:r>
          </a:p>
          <a:p>
            <a:pPr lvl="1"/>
            <a:r>
              <a:rPr lang="en-US" sz="2400" dirty="0"/>
              <a:t>The first new concept is the comparison for spectral differences of </a:t>
            </a:r>
            <a:r>
              <a:rPr lang="en-US" sz="2400" dirty="0" smtClean="0"/>
              <a:t>two </a:t>
            </a:r>
            <a:r>
              <a:rPr lang="en-US" sz="2400" dirty="0"/>
              <a:t>(or more) identical </a:t>
            </a:r>
            <a:r>
              <a:rPr lang="en-US" sz="2400" dirty="0" smtClean="0"/>
              <a:t>detectors </a:t>
            </a:r>
            <a:r>
              <a:rPr lang="en-US" sz="2400" dirty="0"/>
              <a:t>located at two different </a:t>
            </a:r>
            <a:r>
              <a:rPr lang="en-US" sz="2400" dirty="0" smtClean="0"/>
              <a:t>distances</a:t>
            </a:r>
            <a:r>
              <a:rPr lang="en-US" sz="2400" dirty="0"/>
              <a:t>. </a:t>
            </a:r>
            <a:r>
              <a:rPr lang="en-US" sz="2400" dirty="0" smtClean="0"/>
              <a:t>In the case of </a:t>
            </a:r>
            <a:r>
              <a:rPr lang="en-US" sz="2400" dirty="0"/>
              <a:t>absence of </a:t>
            </a:r>
            <a:r>
              <a:rPr lang="en-US" sz="2400" dirty="0" smtClean="0"/>
              <a:t>“anomalies”, </a:t>
            </a:r>
            <a:r>
              <a:rPr lang="en-US" sz="2400" dirty="0"/>
              <a:t>the </a:t>
            </a:r>
            <a:r>
              <a:rPr lang="en-US" sz="2400" dirty="0" smtClean="0"/>
              <a:t>two distributions </a:t>
            </a:r>
            <a:r>
              <a:rPr lang="en-US" sz="2400" dirty="0"/>
              <a:t>will be a precise copy of each other, </a:t>
            </a:r>
            <a:r>
              <a:rPr lang="en-US" sz="2400" dirty="0" smtClean="0"/>
              <a:t>without Monte</a:t>
            </a:r>
            <a:r>
              <a:rPr lang="en-US" sz="2400" dirty="0"/>
              <a:t> Carlo </a:t>
            </a:r>
            <a:r>
              <a:rPr lang="en-US" sz="2400" dirty="0" smtClean="0"/>
              <a:t>comparisons.</a:t>
            </a:r>
          </a:p>
          <a:p>
            <a:pPr lvl="1"/>
            <a:r>
              <a:rPr lang="en-GB" sz="2400" dirty="0"/>
              <a:t>The second new concept is </a:t>
            </a:r>
            <a:r>
              <a:rPr lang="en-GB" sz="2400" dirty="0" smtClean="0"/>
              <a:t>the </a:t>
            </a:r>
            <a:r>
              <a:rPr lang="en-GB" sz="2400" dirty="0"/>
              <a:t>novel, now fully operational large </a:t>
            </a:r>
            <a:r>
              <a:rPr lang="en-GB" sz="2400" dirty="0" smtClean="0"/>
              <a:t>mass (0.7 k ton) </a:t>
            </a:r>
            <a:r>
              <a:rPr lang="en-GB" sz="2400" dirty="0"/>
              <a:t>Liquid </a:t>
            </a:r>
            <a:r>
              <a:rPr lang="en-GB" sz="2400" dirty="0" err="1" smtClean="0"/>
              <a:t>LAr</a:t>
            </a:r>
            <a:r>
              <a:rPr lang="en-GB" sz="2400" dirty="0"/>
              <a:t>-</a:t>
            </a:r>
            <a:r>
              <a:rPr lang="en-GB" sz="2400" dirty="0" smtClean="0"/>
              <a:t>TPC </a:t>
            </a:r>
            <a:r>
              <a:rPr lang="en-GB" sz="2400" dirty="0"/>
              <a:t>detector </a:t>
            </a:r>
            <a:r>
              <a:rPr lang="en-GB" sz="2400" dirty="0" smtClean="0"/>
              <a:t>developed by </a:t>
            </a:r>
            <a:r>
              <a:rPr lang="en-GB" sz="2400" dirty="0"/>
              <a:t>the ICARUS </a:t>
            </a:r>
            <a:r>
              <a:rPr lang="en-GB" sz="2400" dirty="0" smtClean="0"/>
              <a:t>collaboration.  </a:t>
            </a:r>
            <a:r>
              <a:rPr lang="en-GB" sz="2400" dirty="0"/>
              <a:t>The detector is a </a:t>
            </a:r>
            <a:r>
              <a:rPr lang="en-GB" sz="2400" dirty="0" smtClean="0"/>
              <a:t>“bubble chamber like” sampling</a:t>
            </a:r>
            <a:r>
              <a:rPr lang="en-GB" sz="2400" dirty="0"/>
              <a:t>, homogeneous calorimeter with excellent accuracies and the total energy reconstruction of the event from charge integration. </a:t>
            </a:r>
            <a:endParaRPr lang="en-US" sz="2400" dirty="0" smtClean="0"/>
          </a:p>
          <a:p>
            <a:endParaRPr lang="en-US"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38</a:t>
            </a:fld>
            <a:endParaRPr lang="en-GB"/>
          </a:p>
        </p:txBody>
      </p:sp>
    </p:spTree>
    <p:extLst>
      <p:ext uri="{BB962C8B-B14F-4D97-AF65-F5344CB8AC3E}">
        <p14:creationId xmlns:p14="http://schemas.microsoft.com/office/powerpoint/2010/main" val="3971584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2" y="15280"/>
            <a:ext cx="9906000" cy="533400"/>
          </a:xfrm>
        </p:spPr>
        <p:txBody>
          <a:bodyPr/>
          <a:lstStyle/>
          <a:p>
            <a:r>
              <a:rPr lang="en-US" dirty="0" smtClean="0"/>
              <a:t>ICARUS T600 in the US</a:t>
            </a:r>
            <a:endParaRPr lang="en-US" dirty="0"/>
          </a:p>
        </p:txBody>
      </p:sp>
      <p:sp>
        <p:nvSpPr>
          <p:cNvPr id="3" name="Content Placeholder 2"/>
          <p:cNvSpPr>
            <a:spLocks noGrp="1"/>
          </p:cNvSpPr>
          <p:nvPr>
            <p:ph idx="1"/>
          </p:nvPr>
        </p:nvSpPr>
        <p:spPr>
          <a:xfrm>
            <a:off x="228600" y="476672"/>
            <a:ext cx="9677400" cy="6281290"/>
          </a:xfrm>
        </p:spPr>
        <p:txBody>
          <a:bodyPr/>
          <a:lstStyle/>
          <a:p>
            <a:pPr>
              <a:lnSpc>
                <a:spcPts val="2780"/>
              </a:lnSpc>
            </a:pPr>
            <a:r>
              <a:rPr lang="en-US" sz="2400" dirty="0" smtClean="0"/>
              <a:t>The ICARUS T600, the largest 730 ton LAr detector, has completed a 3 year physics data taking program at the LNGS The LAr detector and the associated hardware (electronics, cryogenic etc. ) has been removed from LNGS and transported to CERN, where it is comprehensively overhauled in the </a:t>
            </a:r>
            <a:r>
              <a:rPr lang="en-US" sz="2400" dirty="0" err="1" smtClean="0"/>
              <a:t>Gargamelle</a:t>
            </a:r>
            <a:r>
              <a:rPr lang="en-US" sz="2400" dirty="0" smtClean="0"/>
              <a:t> Hall of the West Area.  This operation has been completed by early 2017. </a:t>
            </a:r>
          </a:p>
          <a:p>
            <a:pPr>
              <a:lnSpc>
                <a:spcPts val="2780"/>
              </a:lnSpc>
            </a:pPr>
            <a:r>
              <a:rPr lang="en-US" sz="2400" dirty="0" smtClean="0"/>
              <a:t>The detector is then to be operated again in a nearer position at FNAL </a:t>
            </a:r>
            <a:r>
              <a:rPr lang="en-US" sz="2400" dirty="0" smtClean="0">
                <a:latin typeface="Symbol" charset="2"/>
                <a:cs typeface="Symbol" charset="2"/>
              </a:rPr>
              <a:t>n</a:t>
            </a:r>
            <a:r>
              <a:rPr lang="en-US" sz="2400" dirty="0" smtClean="0"/>
              <a:t>-beam in the US in order to collect a large number (≥10</a:t>
            </a:r>
            <a:r>
              <a:rPr lang="en-US" sz="2400" baseline="30000" dirty="0" smtClean="0"/>
              <a:t>6</a:t>
            </a:r>
            <a:r>
              <a:rPr lang="en-US" sz="2400" dirty="0" smtClean="0"/>
              <a:t>) of beam events both with the Booster and the Main Ring for the future DUNE experiment.</a:t>
            </a:r>
          </a:p>
          <a:p>
            <a:pPr>
              <a:lnSpc>
                <a:spcPts val="2780"/>
              </a:lnSpc>
            </a:pPr>
            <a:r>
              <a:rPr lang="en-US" sz="2400" dirty="0" smtClean="0"/>
              <a:t>The main underlying physics motivation may be a definitive search for sterile neutrino anomalies with the help of a second, additional and smaller LAr detector </a:t>
            </a:r>
            <a:r>
              <a:rPr lang="it-IT" sz="2400" dirty="0" smtClean="0"/>
              <a:t>SBND</a:t>
            </a:r>
            <a:r>
              <a:rPr lang="en-US" sz="2400" dirty="0" smtClean="0"/>
              <a:t> in the “near” position.  Data will be also collected at an intermediate position by a smaller </a:t>
            </a:r>
            <a:r>
              <a:rPr lang="en-US" sz="2400" dirty="0" err="1"/>
              <a:t>MicroBooNE</a:t>
            </a:r>
            <a:r>
              <a:rPr lang="en-US" sz="2400" dirty="0"/>
              <a:t> </a:t>
            </a:r>
            <a:r>
              <a:rPr lang="en-US" sz="2400" dirty="0" smtClean="0"/>
              <a:t>LAr detector. </a:t>
            </a:r>
            <a:endParaRPr lang="en-US" sz="2400" dirty="0"/>
          </a:p>
        </p:txBody>
      </p:sp>
      <p:sp>
        <p:nvSpPr>
          <p:cNvPr id="6" name="Slide Number Placeholder 5"/>
          <p:cNvSpPr>
            <a:spLocks noGrp="1"/>
          </p:cNvSpPr>
          <p:nvPr>
            <p:ph type="sldNum" sz="quarter" idx="11"/>
          </p:nvPr>
        </p:nvSpPr>
        <p:spPr/>
        <p:txBody>
          <a:bodyPr/>
          <a:lstStyle/>
          <a:p>
            <a:r>
              <a:rPr lang="en-GB" smtClean="0"/>
              <a:t>Slide#  : </a:t>
            </a:r>
            <a:fld id="{C0367892-4C36-1744-A726-262AF37AA8B7}" type="slidenum">
              <a:rPr lang="en-GB" smtClean="0"/>
              <a:pPr/>
              <a:t>39</a:t>
            </a:fld>
            <a:endParaRPr lang="en-GB" dirty="0">
              <a:solidFill>
                <a:schemeClr val="accent1"/>
              </a:solidFill>
            </a:endParaRPr>
          </a:p>
        </p:txBody>
      </p:sp>
      <p:sp>
        <p:nvSpPr>
          <p:cNvPr id="7" name="Footer Placeholder 6"/>
          <p:cNvSpPr>
            <a:spLocks noGrp="1"/>
          </p:cNvSpPr>
          <p:nvPr>
            <p:ph type="ftr" sz="quarter" idx="10"/>
          </p:nvPr>
        </p:nvSpPr>
        <p:spPr/>
        <p:txBody>
          <a:bodyPr/>
          <a:lstStyle/>
          <a:p>
            <a:pPr>
              <a:defRPr/>
            </a:pPr>
            <a:r>
              <a:rPr lang="en-US" smtClean="0"/>
              <a:t>Fermilab.Nov.21 2018</a:t>
            </a:r>
            <a:endParaRPr lang="en-GB" dirty="0"/>
          </a:p>
        </p:txBody>
      </p:sp>
    </p:spTree>
    <p:extLst>
      <p:ext uri="{BB962C8B-B14F-4D97-AF65-F5344CB8AC3E}">
        <p14:creationId xmlns:p14="http://schemas.microsoft.com/office/powerpoint/2010/main" val="113351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smtClean="0">
                <a:solidFill>
                  <a:schemeClr val="accent2"/>
                </a:solidFill>
                <a:latin typeface="Helvetica" charset="0"/>
              </a:rPr>
              <a:t>Fermilab.Nov.21 2018</a:t>
            </a:r>
            <a:endParaRPr lang="en-GB" sz="1200">
              <a:solidFill>
                <a:schemeClr val="accent2"/>
              </a:solidFill>
              <a:latin typeface="Helvetica" charset="0"/>
            </a:endParaRPr>
          </a:p>
        </p:txBody>
      </p:sp>
      <p:sp>
        <p:nvSpPr>
          <p:cNvPr id="2458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200">
                <a:solidFill>
                  <a:schemeClr val="accent2"/>
                </a:solidFill>
                <a:latin typeface="Helvetica" charset="0"/>
              </a:rPr>
              <a:t>Slide#  : </a:t>
            </a:r>
            <a:fld id="{7D1B0096-2081-4E4C-A6B0-310F3BD15340}" type="slidenum">
              <a:rPr lang="en-GB" sz="1200">
                <a:solidFill>
                  <a:schemeClr val="accent2"/>
                </a:solidFill>
                <a:latin typeface="Helvetica" charset="0"/>
              </a:rPr>
              <a:pPr/>
              <a:t>4</a:t>
            </a:fld>
            <a:endParaRPr lang="en-GB" sz="1200">
              <a:solidFill>
                <a:schemeClr val="accent1"/>
              </a:solidFill>
              <a:latin typeface="Helvetica" charset="0"/>
            </a:endParaRPr>
          </a:p>
        </p:txBody>
      </p:sp>
      <p:sp>
        <p:nvSpPr>
          <p:cNvPr id="24581" name="Slide Number Placeholder 4"/>
          <p:cNvSpPr txBox="1">
            <a:spLocks noGrp="1"/>
          </p:cNvSpPr>
          <p:nvPr/>
        </p:nvSpPr>
        <p:spPr bwMode="auto">
          <a:xfrm>
            <a:off x="7162800" y="6400800"/>
            <a:ext cx="206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pPr algn="r"/>
            <a:r>
              <a:rPr lang="en-GB" sz="1200">
                <a:solidFill>
                  <a:schemeClr val="accent2"/>
                </a:solidFill>
                <a:latin typeface="Helvetica" charset="0"/>
              </a:rPr>
              <a:t>Slide#  : </a:t>
            </a:r>
            <a:fld id="{9113CD6E-6DDB-4C44-8D5F-CCFAE97713B2}" type="slidenum">
              <a:rPr lang="en-GB" sz="1200">
                <a:solidFill>
                  <a:schemeClr val="accent2"/>
                </a:solidFill>
                <a:latin typeface="Helvetica" charset="0"/>
              </a:rPr>
              <a:pPr algn="r"/>
              <a:t>4</a:t>
            </a:fld>
            <a:endParaRPr lang="en-GB" sz="1200">
              <a:solidFill>
                <a:schemeClr val="accent1"/>
              </a:solidFill>
              <a:latin typeface="Helvetica" charset="0"/>
            </a:endParaRPr>
          </a:p>
        </p:txBody>
      </p:sp>
      <p:sp>
        <p:nvSpPr>
          <p:cNvPr id="24601" name="Text Box 6"/>
          <p:cNvSpPr txBox="1">
            <a:spLocks noChangeArrowheads="1"/>
          </p:cNvSpPr>
          <p:nvPr/>
        </p:nvSpPr>
        <p:spPr bwMode="auto">
          <a:xfrm rot="16212485">
            <a:off x="8312151" y="2949575"/>
            <a:ext cx="2847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baseline="0" dirty="0"/>
              <a:t>Energy density of Universe</a:t>
            </a:r>
            <a:endParaRPr lang="en-GB" baseline="0" dirty="0">
              <a:latin typeface="Helvetica" charset="0"/>
            </a:endParaRPr>
          </a:p>
        </p:txBody>
      </p:sp>
      <p:sp>
        <p:nvSpPr>
          <p:cNvPr id="24602" name="Text Box 7"/>
          <p:cNvSpPr txBox="1">
            <a:spLocks noChangeArrowheads="1"/>
          </p:cNvSpPr>
          <p:nvPr/>
        </p:nvSpPr>
        <p:spPr bwMode="auto">
          <a:xfrm>
            <a:off x="6599239" y="6170613"/>
            <a:ext cx="2611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baseline="0" dirty="0">
                <a:latin typeface="Helvetica" charset="0"/>
              </a:rPr>
              <a:t>Matter density of Universe</a:t>
            </a:r>
          </a:p>
        </p:txBody>
      </p:sp>
      <p:pic>
        <p:nvPicPr>
          <p:cNvPr id="2460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1" y="673100"/>
            <a:ext cx="4044950" cy="551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AutoShape 2"/>
          <p:cNvSpPr>
            <a:spLocks noGrp="1" noChangeArrowheads="1"/>
          </p:cNvSpPr>
          <p:nvPr>
            <p:ph type="title"/>
          </p:nvPr>
        </p:nvSpPr>
        <p:spPr/>
        <p:txBody>
          <a:bodyPr/>
          <a:lstStyle/>
          <a:p>
            <a:r>
              <a:rPr lang="en-GB">
                <a:latin typeface="Helvetica" charset="0"/>
                <a:cs typeface="ＭＳ Ｐゴシック" charset="0"/>
              </a:rPr>
              <a:t>A cosmic concordance</a:t>
            </a:r>
          </a:p>
        </p:txBody>
      </p:sp>
      <p:sp>
        <p:nvSpPr>
          <p:cNvPr id="24597" name="Oval 9"/>
          <p:cNvSpPr>
            <a:spLocks noChangeArrowheads="1"/>
          </p:cNvSpPr>
          <p:nvPr/>
        </p:nvSpPr>
        <p:spPr bwMode="auto">
          <a:xfrm>
            <a:off x="6143625" y="3276600"/>
            <a:ext cx="152400" cy="152400"/>
          </a:xfrm>
          <a:prstGeom prst="ellipse">
            <a:avLst/>
          </a:prstGeom>
          <a:solidFill>
            <a:srgbClr val="FF0000"/>
          </a:solidFill>
          <a:ln w="9525">
            <a:solidFill>
              <a:schemeClr val="tx1"/>
            </a:solidFill>
            <a:round/>
            <a:headEnd/>
            <a:tailEnd/>
          </a:ln>
        </p:spPr>
        <p:txBody>
          <a:bodyPr wrap="none" anchor="ctr"/>
          <a:lstStyle/>
          <a:p>
            <a:endParaRPr lang="en-GB"/>
          </a:p>
        </p:txBody>
      </p:sp>
      <p:grpSp>
        <p:nvGrpSpPr>
          <p:cNvPr id="24598" name="Group 10"/>
          <p:cNvGrpSpPr>
            <a:grpSpLocks/>
          </p:cNvGrpSpPr>
          <p:nvPr/>
        </p:nvGrpSpPr>
        <p:grpSpPr bwMode="auto">
          <a:xfrm>
            <a:off x="6296025" y="1806575"/>
            <a:ext cx="3278188" cy="1508125"/>
            <a:chOff x="3696" y="993"/>
            <a:chExt cx="2065" cy="950"/>
          </a:xfrm>
        </p:grpSpPr>
        <p:sp>
          <p:nvSpPr>
            <p:cNvPr id="24599" name="Line 11"/>
            <p:cNvSpPr>
              <a:spLocks noChangeShapeType="1"/>
            </p:cNvSpPr>
            <p:nvPr/>
          </p:nvSpPr>
          <p:spPr bwMode="auto">
            <a:xfrm flipH="1">
              <a:off x="3696" y="1200"/>
              <a:ext cx="960" cy="743"/>
            </a:xfrm>
            <a:prstGeom prst="line">
              <a:avLst/>
            </a:prstGeom>
            <a:noFill/>
            <a:ln w="57150">
              <a:solidFill>
                <a:srgbClr val="C3022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4600" name="Rectangle 12"/>
            <p:cNvSpPr>
              <a:spLocks noChangeArrowheads="1"/>
            </p:cNvSpPr>
            <p:nvPr/>
          </p:nvSpPr>
          <p:spPr bwMode="auto">
            <a:xfrm>
              <a:off x="4656" y="993"/>
              <a:ext cx="11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aseline="0" dirty="0">
                  <a:sym typeface="Symbol" charset="0"/>
                </a:rPr>
                <a:t></a:t>
              </a:r>
              <a:r>
                <a:rPr lang="en-GB" sz="2000" dirty="0">
                  <a:sym typeface="Symbol" charset="0"/>
                </a:rPr>
                <a:t>M</a:t>
              </a:r>
              <a:r>
                <a:rPr lang="en-GB" sz="2000" baseline="0" dirty="0">
                  <a:sym typeface="Symbol" charset="0"/>
                </a:rPr>
                <a:t> + </a:t>
              </a:r>
              <a:r>
                <a:rPr lang="en-GB" sz="2000" dirty="0">
                  <a:sym typeface="Symbol" charset="0"/>
                </a:rPr>
                <a:t></a:t>
              </a:r>
              <a:r>
                <a:rPr lang="en-GB" sz="2000" baseline="0" dirty="0">
                  <a:sym typeface="Symbol" charset="0"/>
                </a:rPr>
                <a:t> ≈ </a:t>
              </a:r>
              <a:r>
                <a:rPr lang="en-GB" sz="2000" dirty="0">
                  <a:sym typeface="Symbol" charset="0"/>
                </a:rPr>
                <a:t>0</a:t>
              </a:r>
            </a:p>
          </p:txBody>
        </p:sp>
      </p:grpSp>
      <p:sp>
        <p:nvSpPr>
          <p:cNvPr id="960515" name="Rectangle 3"/>
          <p:cNvSpPr>
            <a:spLocks noGrp="1" noChangeArrowheads="1"/>
          </p:cNvSpPr>
          <p:nvPr>
            <p:ph type="body" idx="1"/>
          </p:nvPr>
        </p:nvSpPr>
        <p:spPr>
          <a:xfrm>
            <a:off x="0" y="762000"/>
            <a:ext cx="5334000" cy="3657600"/>
          </a:xfrm>
        </p:spPr>
        <p:txBody>
          <a:bodyPr/>
          <a:lstStyle/>
          <a:p>
            <a:pPr algn="just"/>
            <a:r>
              <a:rPr lang="en-GB" sz="2400" dirty="0">
                <a:latin typeface="Comic Sans MS" charset="0"/>
                <a:cs typeface="ＭＳ Ｐゴシック" charset="0"/>
              </a:rPr>
              <a:t>With the recent discovery of </a:t>
            </a:r>
            <a:r>
              <a:rPr lang="en-GB" sz="2400" i="1" dirty="0">
                <a:solidFill>
                  <a:srgbClr val="FF0000"/>
                </a:solidFill>
                <a:latin typeface="Comic Sans MS" charset="0"/>
                <a:cs typeface="ＭＳ Ｐゴシック" charset="0"/>
              </a:rPr>
              <a:t>an invisible </a:t>
            </a:r>
            <a:r>
              <a:rPr lang="en-GB" sz="2400" i="1" dirty="0" smtClean="0">
                <a:solidFill>
                  <a:srgbClr val="FF0000"/>
                </a:solidFill>
                <a:latin typeface="Comic Sans MS" charset="0"/>
                <a:cs typeface="ＭＳ Ｐゴシック" charset="0"/>
              </a:rPr>
              <a:t>Energy </a:t>
            </a:r>
            <a:r>
              <a:rPr lang="en-GB" sz="2400" i="1" dirty="0">
                <a:solidFill>
                  <a:srgbClr val="FF0000"/>
                </a:solidFill>
                <a:latin typeface="Comic Sans MS" charset="0"/>
                <a:cs typeface="ＭＳ Ｐゴシック" charset="0"/>
              </a:rPr>
              <a:t>component in the empty space, </a:t>
            </a:r>
            <a:r>
              <a:rPr lang="en-GB" sz="2400" dirty="0">
                <a:latin typeface="Comic Sans MS" charset="0"/>
                <a:cs typeface="ＭＳ Ｐゴシック" charset="0"/>
              </a:rPr>
              <a:t>about as large as the total matter of the Universe multiplied by c</a:t>
            </a:r>
            <a:r>
              <a:rPr lang="en-GB" sz="2400" baseline="30000" dirty="0">
                <a:latin typeface="Comic Sans MS" charset="0"/>
                <a:cs typeface="ＭＳ Ｐゴシック" charset="0"/>
              </a:rPr>
              <a:t>2</a:t>
            </a:r>
            <a:r>
              <a:rPr lang="en-GB" sz="2400" dirty="0">
                <a:latin typeface="Comic Sans MS" charset="0"/>
                <a:cs typeface="ＭＳ Ｐゴシック" charset="0"/>
              </a:rPr>
              <a:t> (e.g. the non zero value of </a:t>
            </a:r>
            <a:r>
              <a:rPr lang="en-GB" sz="2400" b="1" dirty="0">
                <a:solidFill>
                  <a:srgbClr val="FF0000"/>
                </a:solidFill>
                <a:latin typeface="Symbol" charset="0"/>
                <a:cs typeface="ＭＳ Ｐゴシック" charset="0"/>
                <a:sym typeface="Symbol" charset="0"/>
              </a:rPr>
              <a:t></a:t>
            </a:r>
            <a:r>
              <a:rPr lang="en-GB" sz="2400" b="1" baseline="-25000" dirty="0">
                <a:solidFill>
                  <a:srgbClr val="FF0000"/>
                </a:solidFill>
                <a:latin typeface="Symbol" charset="0"/>
                <a:cs typeface="ＭＳ Ｐゴシック" charset="0"/>
                <a:sym typeface="Symbol" charset="0"/>
              </a:rPr>
              <a:t></a:t>
            </a:r>
            <a:r>
              <a:rPr lang="en-GB" sz="2400" dirty="0">
                <a:latin typeface="Comic Sans MS" charset="0"/>
                <a:cs typeface="ＭＳ Ｐゴシック" charset="0"/>
              </a:rPr>
              <a:t>) we have now for the first time a credible model for structure formation that is consistent with </a:t>
            </a:r>
            <a:r>
              <a:rPr lang="en-GB" sz="2400" dirty="0" smtClean="0">
                <a:latin typeface="Comic Sans MS" charset="0"/>
                <a:cs typeface="ＭＳ Ｐゴシック" charset="0"/>
              </a:rPr>
              <a:t>the </a:t>
            </a:r>
            <a:r>
              <a:rPr lang="en-GB" sz="2400" dirty="0">
                <a:latin typeface="Comic Sans MS" charset="0"/>
                <a:cs typeface="ＭＳ Ｐゴシック" charset="0"/>
              </a:rPr>
              <a:t>data at hand</a:t>
            </a:r>
            <a:r>
              <a:rPr lang="en-GB" sz="2400" dirty="0">
                <a:latin typeface="Arial" charset="0"/>
                <a:cs typeface="ＭＳ Ｐゴシック" charset="0"/>
              </a:rPr>
              <a:t>.</a:t>
            </a:r>
          </a:p>
          <a:p>
            <a:pPr algn="just">
              <a:buFont typeface="Zapf Dingbats" charset="0"/>
              <a:buNone/>
            </a:pPr>
            <a:r>
              <a:rPr lang="en-GB" sz="2000" dirty="0">
                <a:latin typeface="Arial" charset="0"/>
                <a:cs typeface="ＭＳ Ｐゴシック" charset="0"/>
              </a:rPr>
              <a:t> </a:t>
            </a:r>
          </a:p>
          <a:p>
            <a:pPr algn="just">
              <a:buFont typeface="Zapf Dingbats" charset="0"/>
              <a:buNone/>
            </a:pPr>
            <a:endParaRPr lang="en-GB" sz="2000" dirty="0">
              <a:latin typeface="Comic Sans MS" charset="0"/>
              <a:cs typeface="ＭＳ Ｐゴシック" charset="0"/>
            </a:endParaRPr>
          </a:p>
        </p:txBody>
      </p:sp>
      <p:graphicFrame>
        <p:nvGraphicFramePr>
          <p:cNvPr id="10272" name="Object 2"/>
          <p:cNvGraphicFramePr>
            <a:graphicFrameLocks noChangeAspect="1"/>
          </p:cNvGraphicFramePr>
          <p:nvPr/>
        </p:nvGraphicFramePr>
        <p:xfrm>
          <a:off x="1265238" y="4648200"/>
          <a:ext cx="3490912" cy="549275"/>
        </p:xfrm>
        <a:graphic>
          <a:graphicData uri="http://schemas.openxmlformats.org/presentationml/2006/ole">
            <mc:AlternateContent xmlns:mc="http://schemas.openxmlformats.org/markup-compatibility/2006">
              <mc:Choice xmlns:v="urn:schemas-microsoft-com:vml" Requires="v">
                <p:oleObj spid="_x0000_s17443" name="Equation" r:id="rId5" imgW="1130300" imgH="177800" progId="Equation.3">
                  <p:embed/>
                </p:oleObj>
              </mc:Choice>
              <mc:Fallback>
                <p:oleObj name="Equation" r:id="rId5" imgW="11303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38" y="4648200"/>
                        <a:ext cx="3490912"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6" name="Group 37"/>
          <p:cNvGrpSpPr>
            <a:grpSpLocks/>
          </p:cNvGrpSpPr>
          <p:nvPr/>
        </p:nvGrpSpPr>
        <p:grpSpPr bwMode="auto">
          <a:xfrm>
            <a:off x="1149350" y="5105400"/>
            <a:ext cx="1289050" cy="674688"/>
            <a:chOff x="724" y="3216"/>
            <a:chExt cx="812" cy="425"/>
          </a:xfrm>
        </p:grpSpPr>
        <p:sp>
          <p:nvSpPr>
            <p:cNvPr id="24591" name="Text Box 33"/>
            <p:cNvSpPr txBox="1">
              <a:spLocks noChangeArrowheads="1"/>
            </p:cNvSpPr>
            <p:nvPr/>
          </p:nvSpPr>
          <p:spPr bwMode="auto">
            <a:xfrm>
              <a:off x="724" y="3408"/>
              <a:ext cx="6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800" baseline="0" dirty="0">
                  <a:solidFill>
                    <a:srgbClr val="FF0000"/>
                  </a:solidFill>
                </a:rPr>
                <a:t>Matter</a:t>
              </a:r>
              <a:endParaRPr lang="en-GB" baseline="0" dirty="0"/>
            </a:p>
          </p:txBody>
        </p:sp>
        <p:sp>
          <p:nvSpPr>
            <p:cNvPr id="24592" name="Line 35"/>
            <p:cNvSpPr>
              <a:spLocks noChangeShapeType="1"/>
            </p:cNvSpPr>
            <p:nvPr/>
          </p:nvSpPr>
          <p:spPr bwMode="auto">
            <a:xfrm flipV="1">
              <a:off x="1296" y="3216"/>
              <a:ext cx="240" cy="24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baseline="0"/>
            </a:p>
          </p:txBody>
        </p:sp>
      </p:grpSp>
      <p:grpSp>
        <p:nvGrpSpPr>
          <p:cNvPr id="7" name="Group 38"/>
          <p:cNvGrpSpPr>
            <a:grpSpLocks/>
          </p:cNvGrpSpPr>
          <p:nvPr/>
        </p:nvGrpSpPr>
        <p:grpSpPr bwMode="auto">
          <a:xfrm>
            <a:off x="3657601" y="5105400"/>
            <a:ext cx="1238251" cy="674688"/>
            <a:chOff x="2304" y="3216"/>
            <a:chExt cx="780" cy="425"/>
          </a:xfrm>
        </p:grpSpPr>
        <p:sp>
          <p:nvSpPr>
            <p:cNvPr id="24589" name="Text Box 34"/>
            <p:cNvSpPr txBox="1">
              <a:spLocks noChangeArrowheads="1"/>
            </p:cNvSpPr>
            <p:nvPr/>
          </p:nvSpPr>
          <p:spPr bwMode="auto">
            <a:xfrm>
              <a:off x="2448" y="3408"/>
              <a:ext cx="6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i="1">
                  <a:solidFill>
                    <a:schemeClr val="tx1"/>
                  </a:solidFill>
                  <a:latin typeface="Comic Sans MS" charset="0"/>
                  <a:ea typeface="ＭＳ Ｐゴシック" charset="0"/>
                  <a:cs typeface="ＭＳ Ｐゴシック" charset="0"/>
                </a:defRPr>
              </a:lvl1pPr>
              <a:lvl2pPr marL="37931725" indent="-37474525">
                <a:defRPr sz="1600" i="1">
                  <a:solidFill>
                    <a:schemeClr val="tx1"/>
                  </a:solidFill>
                  <a:latin typeface="Comic Sans MS" charset="0"/>
                  <a:ea typeface="ＭＳ Ｐゴシック" charset="0"/>
                </a:defRPr>
              </a:lvl2pPr>
              <a:lvl3pPr>
                <a:defRPr sz="1600" i="1">
                  <a:solidFill>
                    <a:schemeClr val="tx1"/>
                  </a:solidFill>
                  <a:latin typeface="Comic Sans MS" charset="0"/>
                  <a:ea typeface="ＭＳ Ｐゴシック" charset="0"/>
                </a:defRPr>
              </a:lvl3pPr>
              <a:lvl4pPr>
                <a:defRPr sz="1600" i="1">
                  <a:solidFill>
                    <a:schemeClr val="tx1"/>
                  </a:solidFill>
                  <a:latin typeface="Comic Sans MS" charset="0"/>
                  <a:ea typeface="ＭＳ Ｐゴシック" charset="0"/>
                </a:defRPr>
              </a:lvl4pPr>
              <a:lvl5pPr>
                <a:defRPr sz="1600" i="1">
                  <a:solidFill>
                    <a:schemeClr val="tx1"/>
                  </a:solidFill>
                  <a:latin typeface="Comic Sans MS" charset="0"/>
                  <a:ea typeface="ＭＳ Ｐゴシック" charset="0"/>
                </a:defRPr>
              </a:lvl5pPr>
              <a:lvl6pPr marL="457200" eaLnBrk="0" fontAlgn="base" hangingPunct="0">
                <a:spcBef>
                  <a:spcPct val="0"/>
                </a:spcBef>
                <a:spcAft>
                  <a:spcPct val="0"/>
                </a:spcAft>
                <a:defRPr sz="1600" i="1">
                  <a:solidFill>
                    <a:schemeClr val="tx1"/>
                  </a:solidFill>
                  <a:latin typeface="Comic Sans MS" charset="0"/>
                  <a:ea typeface="ＭＳ Ｐゴシック" charset="0"/>
                </a:defRPr>
              </a:lvl6pPr>
              <a:lvl7pPr marL="914400" eaLnBrk="0" fontAlgn="base" hangingPunct="0">
                <a:spcBef>
                  <a:spcPct val="0"/>
                </a:spcBef>
                <a:spcAft>
                  <a:spcPct val="0"/>
                </a:spcAft>
                <a:defRPr sz="1600" i="1">
                  <a:solidFill>
                    <a:schemeClr val="tx1"/>
                  </a:solidFill>
                  <a:latin typeface="Comic Sans MS" charset="0"/>
                  <a:ea typeface="ＭＳ Ｐゴシック" charset="0"/>
                </a:defRPr>
              </a:lvl7pPr>
              <a:lvl8pPr marL="1371600" eaLnBrk="0" fontAlgn="base" hangingPunct="0">
                <a:spcBef>
                  <a:spcPct val="0"/>
                </a:spcBef>
                <a:spcAft>
                  <a:spcPct val="0"/>
                </a:spcAft>
                <a:defRPr sz="1600" i="1">
                  <a:solidFill>
                    <a:schemeClr val="tx1"/>
                  </a:solidFill>
                  <a:latin typeface="Comic Sans MS" charset="0"/>
                  <a:ea typeface="ＭＳ Ｐゴシック" charset="0"/>
                </a:defRPr>
              </a:lvl8pPr>
              <a:lvl9pPr marL="18288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1800" baseline="0" dirty="0">
                  <a:solidFill>
                    <a:srgbClr val="FF0000"/>
                  </a:solidFill>
                </a:rPr>
                <a:t>Energy</a:t>
              </a:r>
              <a:endParaRPr lang="en-GB" baseline="0" dirty="0"/>
            </a:p>
          </p:txBody>
        </p:sp>
        <p:sp>
          <p:nvSpPr>
            <p:cNvPr id="24590" name="Line 36"/>
            <p:cNvSpPr>
              <a:spLocks noChangeShapeType="1"/>
            </p:cNvSpPr>
            <p:nvPr/>
          </p:nvSpPr>
          <p:spPr bwMode="auto">
            <a:xfrm flipH="1" flipV="1">
              <a:off x="2304" y="3216"/>
              <a:ext cx="240" cy="24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baseline="0"/>
            </a:p>
          </p:txBody>
        </p:sp>
      </p:grpSp>
      <p:grpSp>
        <p:nvGrpSpPr>
          <p:cNvPr id="4" name="Group 3"/>
          <p:cNvGrpSpPr/>
          <p:nvPr/>
        </p:nvGrpSpPr>
        <p:grpSpPr>
          <a:xfrm>
            <a:off x="627683" y="4005065"/>
            <a:ext cx="5306392" cy="2344325"/>
            <a:chOff x="627683" y="4038601"/>
            <a:chExt cx="5306392" cy="2344325"/>
          </a:xfrm>
        </p:grpSpPr>
        <p:grpSp>
          <p:nvGrpSpPr>
            <p:cNvPr id="5" name="Group 20"/>
            <p:cNvGrpSpPr>
              <a:grpSpLocks/>
            </p:cNvGrpSpPr>
            <p:nvPr/>
          </p:nvGrpSpPr>
          <p:grpSpPr bwMode="auto">
            <a:xfrm>
              <a:off x="5416550" y="4038601"/>
              <a:ext cx="517525" cy="2205038"/>
              <a:chOff x="3412" y="2562"/>
              <a:chExt cx="326" cy="1389"/>
            </a:xfrm>
          </p:grpSpPr>
          <p:sp>
            <p:nvSpPr>
              <p:cNvPr id="24593" name="Oval 15"/>
              <p:cNvSpPr>
                <a:spLocks noChangeArrowheads="1"/>
              </p:cNvSpPr>
              <p:nvPr/>
            </p:nvSpPr>
            <p:spPr bwMode="auto">
              <a:xfrm>
                <a:off x="3690" y="2562"/>
                <a:ext cx="48" cy="48"/>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24595" name="Line 18"/>
              <p:cNvSpPr>
                <a:spLocks noChangeShapeType="1"/>
              </p:cNvSpPr>
              <p:nvPr/>
            </p:nvSpPr>
            <p:spPr bwMode="auto">
              <a:xfrm flipV="1">
                <a:off x="3412" y="2847"/>
                <a:ext cx="0" cy="110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596" name="Line 19"/>
              <p:cNvSpPr>
                <a:spLocks noChangeShapeType="1"/>
              </p:cNvSpPr>
              <p:nvPr/>
            </p:nvSpPr>
            <p:spPr bwMode="auto">
              <a:xfrm flipV="1">
                <a:off x="3424" y="2607"/>
                <a:ext cx="240" cy="2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28" name="Text Box 17"/>
            <p:cNvSpPr txBox="1">
              <a:spLocks noChangeArrowheads="1"/>
            </p:cNvSpPr>
            <p:nvPr/>
          </p:nvSpPr>
          <p:spPr bwMode="auto">
            <a:xfrm>
              <a:off x="627683" y="5982816"/>
              <a:ext cx="4873240" cy="4001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i="1">
                  <a:solidFill>
                    <a:schemeClr val="tx1"/>
                  </a:solidFill>
                  <a:latin typeface="Comic Sans MS" charset="0"/>
                  <a:ea typeface="ＭＳ Ｐゴシック" charset="0"/>
                  <a:cs typeface="ＭＳ Ｐゴシック" charset="0"/>
                </a:defRPr>
              </a:lvl1pPr>
              <a:lvl2pPr marL="742950" indent="-285750">
                <a:defRPr sz="1600" i="1">
                  <a:solidFill>
                    <a:schemeClr val="tx1"/>
                  </a:solidFill>
                  <a:latin typeface="Comic Sans MS" charset="0"/>
                  <a:ea typeface="ＭＳ Ｐゴシック" charset="0"/>
                </a:defRPr>
              </a:lvl2pPr>
              <a:lvl3pPr marL="1143000" indent="-228600">
                <a:defRPr sz="1600" i="1">
                  <a:solidFill>
                    <a:schemeClr val="tx1"/>
                  </a:solidFill>
                  <a:latin typeface="Comic Sans MS" charset="0"/>
                  <a:ea typeface="ＭＳ Ｐゴシック" charset="0"/>
                </a:defRPr>
              </a:lvl3pPr>
              <a:lvl4pPr marL="1600200" indent="-228600">
                <a:defRPr sz="1600" i="1">
                  <a:solidFill>
                    <a:schemeClr val="tx1"/>
                  </a:solidFill>
                  <a:latin typeface="Comic Sans MS" charset="0"/>
                  <a:ea typeface="ＭＳ Ｐゴシック" charset="0"/>
                </a:defRPr>
              </a:lvl4pPr>
              <a:lvl5pPr marL="2057400" indent="-228600">
                <a:defRPr sz="1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i="1">
                  <a:solidFill>
                    <a:schemeClr val="tx1"/>
                  </a:solidFill>
                  <a:latin typeface="Comic Sans MS" charset="0"/>
                  <a:ea typeface="ＭＳ Ｐゴシック" charset="0"/>
                </a:defRPr>
              </a:lvl9pPr>
            </a:lstStyle>
            <a:p>
              <a:r>
                <a:rPr lang="en-GB" sz="2000" i="0" baseline="0" dirty="0" err="1" smtClean="0">
                  <a:sym typeface="Symbol" charset="0"/>
                </a:rPr>
                <a:t>Nucleo</a:t>
              </a:r>
              <a:r>
                <a:rPr lang="en-GB" sz="2000" i="0" baseline="0" dirty="0" smtClean="0">
                  <a:sym typeface="Symbol" charset="0"/>
                </a:rPr>
                <a:t>-synthesis: </a:t>
              </a:r>
              <a:r>
                <a:rPr lang="en-GB" sz="2000" i="0" dirty="0">
                  <a:sym typeface="Symbol" charset="0"/>
                </a:rPr>
                <a:t>BBN</a:t>
              </a:r>
              <a:r>
                <a:rPr lang="en-GB" sz="2000" i="0" baseline="0" dirty="0"/>
                <a:t> = 0.044 ± 0.004</a:t>
              </a:r>
            </a:p>
          </p:txBody>
        </p:sp>
      </p:grpSp>
    </p:spTree>
    <p:extLst>
      <p:ext uri="{BB962C8B-B14F-4D97-AF65-F5344CB8AC3E}">
        <p14:creationId xmlns:p14="http://schemas.microsoft.com/office/powerpoint/2010/main" val="3989696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0515">
                                            <p:txEl>
                                              <p:pRg st="0" end="0"/>
                                            </p:txEl>
                                          </p:spTgt>
                                        </p:tgtEl>
                                        <p:attrNameLst>
                                          <p:attrName>style.visibility</p:attrName>
                                        </p:attrNameLst>
                                      </p:cBhvr>
                                      <p:to>
                                        <p:strVal val="visible"/>
                                      </p:to>
                                    </p:set>
                                    <p:animEffect transition="in" filter="dissolve">
                                      <p:cBhvr>
                                        <p:cTn id="7" dur="500"/>
                                        <p:tgtEl>
                                          <p:spTgt spid="960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60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60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6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59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5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1" grpId="0"/>
      <p:bldP spid="24602" grpId="0"/>
      <p:bldP spid="24597" grpId="0" animBg="1"/>
      <p:bldP spid="96051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sldNum" sz="quarter" idx="11"/>
          </p:nvPr>
        </p:nvSpPr>
        <p:spPr>
          <a:noFill/>
        </p:spPr>
        <p:txBody>
          <a:bodyPr/>
          <a:lstStyle/>
          <a:p>
            <a:r>
              <a:rPr lang="en-GB" dirty="0" smtClean="0"/>
              <a:t>Slide: </a:t>
            </a:r>
            <a:fld id="{BA25BF6C-5FC9-5145-A46F-BBB653E671D7}" type="slidenum">
              <a:rPr lang="en-GB"/>
              <a:pPr/>
              <a:t>40</a:t>
            </a:fld>
            <a:endParaRPr lang="en-GB" dirty="0">
              <a:solidFill>
                <a:schemeClr val="accent1"/>
              </a:solidFill>
            </a:endParaRPr>
          </a:p>
        </p:txBody>
      </p:sp>
      <p:sp>
        <p:nvSpPr>
          <p:cNvPr id="102403" name="Title 1"/>
          <p:cNvSpPr>
            <a:spLocks noGrp="1"/>
          </p:cNvSpPr>
          <p:nvPr>
            <p:ph type="title" idx="4294967295"/>
          </p:nvPr>
        </p:nvSpPr>
        <p:spPr/>
        <p:txBody>
          <a:bodyPr/>
          <a:lstStyle/>
          <a:p>
            <a:r>
              <a:rPr lang="en-US" dirty="0">
                <a:ea typeface="ＭＳ Ｐゴシック" charset="-128"/>
              </a:rPr>
              <a:t>Basic features of the </a:t>
            </a:r>
            <a:r>
              <a:rPr lang="en-US" dirty="0" smtClean="0">
                <a:ea typeface="ＭＳ Ｐゴシック" charset="-128"/>
              </a:rPr>
              <a:t>proposed </a:t>
            </a:r>
            <a:r>
              <a:rPr lang="en-US" dirty="0" err="1" smtClean="0">
                <a:ea typeface="ＭＳ Ｐゴシック" charset="-128"/>
              </a:rPr>
              <a:t>Fermilab</a:t>
            </a:r>
            <a:r>
              <a:rPr lang="en-US" dirty="0" smtClean="0">
                <a:ea typeface="ＭＳ Ｐゴシック" charset="-128"/>
              </a:rPr>
              <a:t> program</a:t>
            </a:r>
            <a:endParaRPr lang="en-US" dirty="0">
              <a:ea typeface="ＭＳ Ｐゴシック" charset="-128"/>
            </a:endParaRPr>
          </a:p>
        </p:txBody>
      </p:sp>
      <p:sp>
        <p:nvSpPr>
          <p:cNvPr id="3" name="Content Placeholder 2"/>
          <p:cNvSpPr>
            <a:spLocks noGrp="1"/>
          </p:cNvSpPr>
          <p:nvPr>
            <p:ph idx="4294967295"/>
          </p:nvPr>
        </p:nvSpPr>
        <p:spPr>
          <a:xfrm>
            <a:off x="0" y="609600"/>
            <a:ext cx="9906000" cy="5715000"/>
          </a:xfrm>
          <a:prstGeom prst="rect">
            <a:avLst/>
          </a:prstGeom>
        </p:spPr>
        <p:txBody>
          <a:bodyPr/>
          <a:lstStyle/>
          <a:p>
            <a:pPr>
              <a:lnSpc>
                <a:spcPts val="2780"/>
              </a:lnSpc>
            </a:pPr>
            <a:r>
              <a:rPr lang="en-US" sz="2400" dirty="0" smtClean="0">
                <a:ea typeface="ＭＳ Ｐゴシック" charset="-128"/>
              </a:rPr>
              <a:t>The proposed </a:t>
            </a:r>
            <a:r>
              <a:rPr lang="en-US" sz="2400" dirty="0">
                <a:ea typeface="ＭＳ Ｐゴシック" charset="-128"/>
              </a:rPr>
              <a:t>experiment, collecting a large amount of </a:t>
            </a:r>
            <a:r>
              <a:rPr lang="en-US" sz="2400" dirty="0" smtClean="0">
                <a:ea typeface="ＭＳ Ｐゴシック" charset="-128"/>
              </a:rPr>
              <a:t>data, may </a:t>
            </a:r>
            <a:r>
              <a:rPr lang="en-US" sz="2400" dirty="0">
                <a:ea typeface="ＭＳ Ｐゴシック" charset="-128"/>
              </a:rPr>
              <a:t>be able to give a </a:t>
            </a:r>
            <a:r>
              <a:rPr lang="en-US" sz="2400" i="1" dirty="0" smtClean="0">
                <a:solidFill>
                  <a:srgbClr val="FF0000"/>
                </a:solidFill>
                <a:ea typeface="ＭＳ Ｐゴシック" charset="-128"/>
              </a:rPr>
              <a:t>definitive</a:t>
            </a:r>
            <a:r>
              <a:rPr lang="en-US" sz="2400" dirty="0" smtClean="0">
                <a:ea typeface="ＭＳ Ｐゴシック" charset="-128"/>
              </a:rPr>
              <a:t> answer to the 3 following queries :</a:t>
            </a:r>
            <a:r>
              <a:rPr lang="en-US" sz="2400" dirty="0">
                <a:ea typeface="ＭＳ Ｐゴシック" charset="-128"/>
              </a:rPr>
              <a:t> </a:t>
            </a:r>
          </a:p>
          <a:p>
            <a:pPr lvl="1">
              <a:lnSpc>
                <a:spcPts val="2780"/>
              </a:lnSpc>
              <a:buFont typeface="Wingdings" charset="2"/>
              <a:buChar char="Ø"/>
            </a:pPr>
            <a:r>
              <a:rPr lang="en-US" sz="2400" dirty="0"/>
              <a:t>the LSND</a:t>
            </a:r>
            <a:r>
              <a:rPr lang="en-US" sz="2400" dirty="0" smtClean="0"/>
              <a:t>/</a:t>
            </a:r>
            <a:r>
              <a:rPr lang="en-US" sz="2400" dirty="0" err="1" smtClean="0"/>
              <a:t>MiniBooNE</a:t>
            </a:r>
            <a:r>
              <a:rPr lang="en-US" sz="2400" dirty="0" smtClean="0"/>
              <a:t> appearance of the </a:t>
            </a:r>
            <a:r>
              <a:rPr lang="en-US" sz="2400" dirty="0" smtClean="0">
                <a:latin typeface="Symbol" charset="2"/>
              </a:rPr>
              <a:t>n</a:t>
            </a:r>
            <a:r>
              <a:rPr lang="en-US" sz="2400" baseline="-25000" dirty="0" smtClean="0">
                <a:latin typeface="Symbol" charset="2"/>
              </a:rPr>
              <a:t>m</a:t>
            </a:r>
            <a:r>
              <a:rPr lang="en-US" sz="2400" dirty="0" smtClean="0">
                <a:latin typeface="Symbol" charset="2"/>
              </a:rPr>
              <a:t> </a:t>
            </a:r>
            <a:r>
              <a:rPr lang="fr-FR" sz="2400" dirty="0" err="1">
                <a:sym typeface="Symbol" charset="2"/>
              </a:rPr>
              <a:t></a:t>
            </a:r>
            <a:r>
              <a:rPr lang="en-US" sz="2400" dirty="0">
                <a:sym typeface="Symbol" charset="2"/>
              </a:rPr>
              <a:t> </a:t>
            </a:r>
            <a:r>
              <a:rPr lang="en-US" sz="2400" dirty="0">
                <a:latin typeface="Symbol" charset="2"/>
              </a:rPr>
              <a:t>n</a:t>
            </a:r>
            <a:r>
              <a:rPr lang="en-US" sz="2400" baseline="-25000" dirty="0"/>
              <a:t>e</a:t>
            </a:r>
            <a:r>
              <a:rPr lang="en-US" sz="2400" dirty="0">
                <a:latin typeface="Symbol" charset="2"/>
              </a:rPr>
              <a:t> </a:t>
            </a:r>
            <a:r>
              <a:rPr lang="en-US" sz="2400" dirty="0" err="1"/>
              <a:t>oscillation</a:t>
            </a:r>
            <a:r>
              <a:rPr lang="en-US" sz="2400" dirty="0" err="1">
                <a:latin typeface="Symbol" charset="2"/>
              </a:rPr>
              <a:t></a:t>
            </a:r>
            <a:r>
              <a:rPr lang="en-US" sz="2400" dirty="0" err="1" smtClean="0"/>
              <a:t>anomalies</a:t>
            </a:r>
            <a:r>
              <a:rPr lang="en-US" sz="2400" dirty="0" smtClean="0"/>
              <a:t>;</a:t>
            </a:r>
            <a:r>
              <a:rPr lang="en-US" sz="2400" dirty="0"/>
              <a:t> </a:t>
            </a:r>
          </a:p>
          <a:p>
            <a:pPr lvl="1">
              <a:lnSpc>
                <a:spcPts val="2780"/>
              </a:lnSpc>
              <a:buFont typeface="Wingdings" charset="2"/>
              <a:buChar char="Ø"/>
            </a:pPr>
            <a:r>
              <a:rPr lang="en-US" sz="2400" dirty="0"/>
              <a:t>The </a:t>
            </a:r>
            <a:r>
              <a:rPr lang="en-US" sz="2400" dirty="0" err="1"/>
              <a:t>Gallex</a:t>
            </a:r>
            <a:r>
              <a:rPr lang="en-US" sz="2400" dirty="0"/>
              <a:t> + Reactor oscillatory disappearance of the initial </a:t>
            </a:r>
            <a:r>
              <a:rPr lang="en-GB" sz="2400" dirty="0" smtClean="0">
                <a:latin typeface="Symbol" charset="2"/>
              </a:rPr>
              <a:t>n</a:t>
            </a:r>
            <a:r>
              <a:rPr lang="en-GB" sz="2400" baseline="-25000" dirty="0" smtClean="0"/>
              <a:t>e</a:t>
            </a:r>
            <a:r>
              <a:rPr lang="en-GB" sz="2400" dirty="0" smtClean="0"/>
              <a:t> </a:t>
            </a:r>
            <a:r>
              <a:rPr lang="en-US" sz="2400" dirty="0" smtClean="0"/>
              <a:t>signal; </a:t>
            </a:r>
            <a:r>
              <a:rPr lang="en-US" sz="2400" dirty="0"/>
              <a:t> </a:t>
            </a:r>
          </a:p>
          <a:p>
            <a:pPr lvl="1">
              <a:lnSpc>
                <a:spcPts val="2780"/>
              </a:lnSpc>
              <a:buFont typeface="Wingdings" charset="2"/>
              <a:buChar char="Ø"/>
            </a:pPr>
            <a:r>
              <a:rPr lang="en-US" sz="2400" dirty="0"/>
              <a:t>an oscillatory disappearance maybe</a:t>
            </a:r>
            <a:r>
              <a:rPr lang="en-US" sz="2400" dirty="0" smtClean="0"/>
              <a:t> also be present </a:t>
            </a:r>
            <a:r>
              <a:rPr lang="en-US" sz="2400" dirty="0"/>
              <a:t>in the </a:t>
            </a:r>
            <a:r>
              <a:rPr lang="en-GB" sz="2400" dirty="0" smtClean="0">
                <a:latin typeface="Symbol" charset="2"/>
              </a:rPr>
              <a:t>n</a:t>
            </a:r>
            <a:r>
              <a:rPr lang="en-GB" sz="2400" baseline="-25000" dirty="0" smtClean="0">
                <a:latin typeface="Symbol" charset="2"/>
              </a:rPr>
              <a:t>m</a:t>
            </a:r>
            <a:r>
              <a:rPr lang="en-US" sz="2400" dirty="0" smtClean="0"/>
              <a:t> </a:t>
            </a:r>
            <a:r>
              <a:rPr lang="en-US" sz="2400" dirty="0"/>
              <a:t>signal, so far </a:t>
            </a:r>
            <a:r>
              <a:rPr lang="en-US" sz="2400" dirty="0" smtClean="0"/>
              <a:t>unknown</a:t>
            </a:r>
            <a:r>
              <a:rPr lang="en-US" sz="2400" dirty="0" smtClean="0">
                <a:solidFill>
                  <a:srgbClr val="002060"/>
                </a:solidFill>
              </a:rPr>
              <a:t>. </a:t>
            </a:r>
          </a:p>
          <a:p>
            <a:pPr>
              <a:lnSpc>
                <a:spcPts val="2780"/>
              </a:lnSpc>
            </a:pPr>
            <a:r>
              <a:rPr lang="en-GB" sz="2400" dirty="0" smtClean="0">
                <a:ea typeface="ＭＳ Ｐゴシック" charset="-128"/>
              </a:rPr>
              <a:t>In absence of any of these “anomalies”, the signals of the detectors should be a closer copy of each other for all experimental signatures.</a:t>
            </a:r>
          </a:p>
          <a:p>
            <a:pPr>
              <a:lnSpc>
                <a:spcPts val="2780"/>
              </a:lnSpc>
            </a:pPr>
            <a:r>
              <a:rPr lang="en-US" sz="2400" dirty="0" smtClean="0">
                <a:solidFill>
                  <a:srgbClr val="002060"/>
                </a:solidFill>
              </a:rPr>
              <a:t>However as already pointed out the presence of a relatively large rate of intrinsic </a:t>
            </a:r>
            <a:r>
              <a:rPr lang="en-GB" sz="2400" dirty="0" smtClean="0">
                <a:latin typeface="Symbol" charset="2"/>
              </a:rPr>
              <a:t>n</a:t>
            </a:r>
            <a:r>
              <a:rPr lang="en-GB" sz="2400" baseline="-25000" dirty="0" smtClean="0"/>
              <a:t>e </a:t>
            </a:r>
            <a:r>
              <a:rPr lang="en-US" sz="2400" dirty="0" smtClean="0">
                <a:solidFill>
                  <a:srgbClr val="002060"/>
                </a:solidFill>
              </a:rPr>
              <a:t>events, absent in the original LSND experiment, may introduce a significant correlation between appearance and disappearance signals.</a:t>
            </a:r>
          </a:p>
          <a:p>
            <a:pPr marL="0" indent="0">
              <a:lnSpc>
                <a:spcPts val="2780"/>
              </a:lnSpc>
              <a:buNone/>
            </a:pPr>
            <a:endParaRPr lang="en-GB" sz="2400" dirty="0" smtClean="0">
              <a:ea typeface="ＭＳ Ｐゴシック" charset="-128"/>
            </a:endParaRPr>
          </a:p>
        </p:txBody>
      </p:sp>
      <p:sp>
        <p:nvSpPr>
          <p:cNvPr id="2" name="Footer Placeholder 1"/>
          <p:cNvSpPr>
            <a:spLocks noGrp="1"/>
          </p:cNvSpPr>
          <p:nvPr>
            <p:ph type="ftr" sz="quarter" idx="10"/>
          </p:nvPr>
        </p:nvSpPr>
        <p:spPr/>
        <p:txBody>
          <a:bodyPr/>
          <a:lstStyle/>
          <a:p>
            <a:pPr>
              <a:defRPr/>
            </a:pPr>
            <a:r>
              <a:rPr lang="en-US" smtClean="0"/>
              <a:t>Fermilab.Nov.21 2018</a:t>
            </a:r>
            <a:endParaRPr lang="en-GB" dirty="0"/>
          </a:p>
        </p:txBody>
      </p:sp>
    </p:spTree>
    <p:extLst>
      <p:ext uri="{BB962C8B-B14F-4D97-AF65-F5344CB8AC3E}">
        <p14:creationId xmlns:p14="http://schemas.microsoft.com/office/powerpoint/2010/main" val="3812352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asted-image.pdf"/>
          <p:cNvPicPr/>
          <p:nvPr/>
        </p:nvPicPr>
        <p:blipFill>
          <a:blip r:embed="rId2">
            <a:extLst/>
          </a:blip>
          <a:stretch>
            <a:fillRect/>
          </a:stretch>
        </p:blipFill>
        <p:spPr>
          <a:xfrm>
            <a:off x="-91903" y="-55453"/>
            <a:ext cx="10089805" cy="6868829"/>
          </a:xfrm>
          <a:prstGeom prst="rect">
            <a:avLst/>
          </a:prstGeom>
          <a:ln w="12700">
            <a:miter lim="400000"/>
          </a:ln>
        </p:spPr>
      </p:pic>
      <p:sp>
        <p:nvSpPr>
          <p:cNvPr id="224" name="Shape 2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lvl="0">
              <a:defRPr>
                <a:uFillTx/>
              </a:defRPr>
            </a:pPr>
            <a:fld id="{86CB4B4D-7CA3-9044-876B-883B54F8677D}" type="slidenum">
              <a:rPr>
                <a:uFill>
                  <a:solidFill/>
                </a:uFill>
              </a:rPr>
              <a:pPr lvl="0">
                <a:defRPr>
                  <a:uFillTx/>
                </a:defRPr>
              </a:pPr>
              <a:t>41</a:t>
            </a:fld>
            <a:endParaRPr>
              <a:uFill>
                <a:solidFill/>
              </a:uFill>
            </a:endParaRPr>
          </a:p>
        </p:txBody>
      </p:sp>
      <p:sp>
        <p:nvSpPr>
          <p:cNvPr id="237" name="Shape 237"/>
          <p:cNvSpPr/>
          <p:nvPr/>
        </p:nvSpPr>
        <p:spPr>
          <a:xfrm>
            <a:off x="2680114" y="162716"/>
            <a:ext cx="3298214" cy="818517"/>
          </a:xfrm>
          <a:prstGeom prst="rect">
            <a:avLst/>
          </a:prstGeom>
          <a:solidFill>
            <a:srgbClr val="FFFFFF"/>
          </a:solidFill>
          <a:ln w="25400">
            <a:solidFill>
              <a:srgbClr val="4F81BD"/>
            </a:solidFill>
            <a:round/>
          </a:ln>
          <a:extLst>
            <a:ext uri="{C572A759-6A51-4108-AA02-DFA0A04FC94B}">
              <ma14:wrappingTextBoxFlag xmlns:ma14="http://schemas.microsoft.com/office/mac/drawingml/2011/main" val="1"/>
            </a:ext>
          </a:extLst>
        </p:spPr>
        <p:txBody>
          <a:bodyPr lIns="0" tIns="0" rIns="0" bIns="0" anchor="ctr"/>
          <a:lstStyle>
            <a:lvl1pPr defTabSz="456892">
              <a:defRPr sz="4800">
                <a:uFill>
                  <a:solidFill>
                    <a:srgbClr val="953735"/>
                  </a:solidFill>
                </a:uFill>
              </a:defRPr>
            </a:lvl1pPr>
          </a:lstStyle>
          <a:p>
            <a:pPr lvl="0">
              <a:defRPr sz="1800">
                <a:uFillTx/>
              </a:defRPr>
            </a:pPr>
            <a:r>
              <a:rPr sz="4800" baseline="0" dirty="0">
                <a:uFill>
                  <a:solidFill>
                    <a:srgbClr val="953735"/>
                  </a:solidFill>
                </a:uFill>
              </a:rPr>
              <a:t>SBN@BNB</a:t>
            </a:r>
          </a:p>
        </p:txBody>
      </p:sp>
      <p:pic>
        <p:nvPicPr>
          <p:cNvPr id="227" name="pasted-image.png"/>
          <p:cNvPicPr/>
          <p:nvPr/>
        </p:nvPicPr>
        <p:blipFill>
          <a:blip r:embed="rId3">
            <a:extLst/>
          </a:blip>
          <a:stretch>
            <a:fillRect/>
          </a:stretch>
        </p:blipFill>
        <p:spPr>
          <a:xfrm>
            <a:off x="6445514" y="2570339"/>
            <a:ext cx="2215733" cy="1805677"/>
          </a:xfrm>
          <a:prstGeom prst="rect">
            <a:avLst/>
          </a:prstGeom>
          <a:ln w="12700">
            <a:solidFill/>
            <a:miter lim="400000"/>
          </a:ln>
        </p:spPr>
      </p:pic>
      <p:sp>
        <p:nvSpPr>
          <p:cNvPr id="235" name="Shape 235"/>
          <p:cNvSpPr/>
          <p:nvPr/>
        </p:nvSpPr>
        <p:spPr>
          <a:xfrm>
            <a:off x="7617296" y="2636912"/>
            <a:ext cx="1223636" cy="26161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1700"/>
            </a:lvl1pPr>
          </a:lstStyle>
          <a:p>
            <a:pPr lvl="0">
              <a:defRPr sz="1800">
                <a:uFillTx/>
              </a:defRPr>
            </a:pPr>
            <a:r>
              <a:rPr sz="1700" baseline="0" dirty="0">
                <a:uFill>
                  <a:solidFill/>
                </a:uFill>
              </a:rPr>
              <a:t>MicroBooNE</a:t>
            </a:r>
          </a:p>
        </p:txBody>
      </p:sp>
      <p:pic>
        <p:nvPicPr>
          <p:cNvPr id="234" name="Picture 233"/>
          <p:cNvPicPr/>
          <p:nvPr/>
        </p:nvPicPr>
        <p:blipFill>
          <a:blip r:embed="rId4">
            <a:extLst/>
          </a:blip>
          <a:stretch>
            <a:fillRect/>
          </a:stretch>
        </p:blipFill>
        <p:spPr>
          <a:xfrm>
            <a:off x="7545288" y="2492896"/>
            <a:ext cx="1470677" cy="510542"/>
          </a:xfrm>
          <a:prstGeom prst="rect">
            <a:avLst/>
          </a:prstGeom>
          <a:effectLst/>
        </p:spPr>
      </p:pic>
      <p:sp>
        <p:nvSpPr>
          <p:cNvPr id="238" name="Shape 238"/>
          <p:cNvSpPr/>
          <p:nvPr/>
        </p:nvSpPr>
        <p:spPr>
          <a:xfrm flipH="1" flipV="1">
            <a:off x="2415636" y="2658781"/>
            <a:ext cx="4020461" cy="818838"/>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pic>
        <p:nvPicPr>
          <p:cNvPr id="225" name="lar1nd_3d.png"/>
          <p:cNvPicPr/>
          <p:nvPr/>
        </p:nvPicPr>
        <p:blipFill>
          <a:blip r:embed="rId5">
            <a:extLst/>
          </a:blip>
          <a:stretch>
            <a:fillRect/>
          </a:stretch>
        </p:blipFill>
        <p:spPr>
          <a:xfrm>
            <a:off x="6994978" y="4912331"/>
            <a:ext cx="2075301" cy="1805782"/>
          </a:xfrm>
          <a:prstGeom prst="rect">
            <a:avLst/>
          </a:prstGeom>
          <a:ln w="12700">
            <a:solidFill/>
            <a:miter lim="400000"/>
          </a:ln>
        </p:spPr>
      </p:pic>
      <p:sp>
        <p:nvSpPr>
          <p:cNvPr id="229" name="Shape 229"/>
          <p:cNvSpPr/>
          <p:nvPr/>
        </p:nvSpPr>
        <p:spPr>
          <a:xfrm>
            <a:off x="8121352" y="5805264"/>
            <a:ext cx="648072" cy="27699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700"/>
            </a:lvl1pPr>
          </a:lstStyle>
          <a:p>
            <a:pPr lvl="0">
              <a:defRPr sz="1800">
                <a:uFillTx/>
              </a:defRPr>
            </a:pPr>
            <a:r>
              <a:rPr lang="en-US" baseline="0" dirty="0" smtClean="0">
                <a:uFill>
                  <a:solidFill/>
                </a:uFill>
              </a:rPr>
              <a:t>SBND</a:t>
            </a:r>
            <a:endParaRPr sz="1700" baseline="0" dirty="0">
              <a:uFill>
                <a:solidFill/>
              </a:uFill>
            </a:endParaRPr>
          </a:p>
        </p:txBody>
      </p:sp>
      <p:sp>
        <p:nvSpPr>
          <p:cNvPr id="240" name="Shape 240"/>
          <p:cNvSpPr/>
          <p:nvPr/>
        </p:nvSpPr>
        <p:spPr>
          <a:xfrm flipH="1" flipV="1">
            <a:off x="2403840" y="4965667"/>
            <a:ext cx="4563346" cy="608065"/>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grpSp>
        <p:nvGrpSpPr>
          <p:cNvPr id="5" name="Group 4"/>
          <p:cNvGrpSpPr/>
          <p:nvPr/>
        </p:nvGrpSpPr>
        <p:grpSpPr>
          <a:xfrm>
            <a:off x="3679476" y="-5895"/>
            <a:ext cx="6245110" cy="2191410"/>
            <a:chOff x="3679476" y="-5895"/>
            <a:chExt cx="6245110" cy="2191410"/>
          </a:xfrm>
        </p:grpSpPr>
        <p:pic>
          <p:nvPicPr>
            <p:cNvPr id="226" name="pasted-image.pdf"/>
            <p:cNvPicPr/>
            <p:nvPr/>
          </p:nvPicPr>
          <p:blipFill>
            <a:blip r:embed="rId6">
              <a:extLst/>
            </a:blip>
            <a:stretch>
              <a:fillRect/>
            </a:stretch>
          </p:blipFill>
          <p:spPr>
            <a:xfrm>
              <a:off x="6192396" y="-5895"/>
              <a:ext cx="3732190" cy="2191410"/>
            </a:xfrm>
            <a:prstGeom prst="rect">
              <a:avLst/>
            </a:prstGeom>
            <a:ln w="12700">
              <a:solidFill/>
              <a:miter lim="400000"/>
            </a:ln>
          </p:spPr>
        </p:pic>
        <p:sp>
          <p:nvSpPr>
            <p:cNvPr id="239" name="Shape 239"/>
            <p:cNvSpPr/>
            <p:nvPr/>
          </p:nvSpPr>
          <p:spPr>
            <a:xfrm flipH="1">
              <a:off x="3679476" y="1174893"/>
              <a:ext cx="2631254" cy="383717"/>
            </a:xfrm>
            <a:prstGeom prst="line">
              <a:avLst/>
            </a:prstGeom>
            <a:ln w="38100">
              <a:solidFill>
                <a:srgbClr val="FFFB00"/>
              </a:solidFill>
              <a:round/>
              <a:tailEnd type="triangle"/>
            </a:ln>
            <a:effectLst>
              <a:outerShdw blurRad="38100" dist="20000" dir="5400000" rotWithShape="0">
                <a:srgbClr val="000000">
                  <a:alpha val="38000"/>
                </a:srgbClr>
              </a:outerShdw>
            </a:effectLst>
          </p:spPr>
          <p:txBody>
            <a:bodyPr lIns="0" tIns="0" rIns="0" bIns="0"/>
            <a:lstStyle/>
            <a:p>
              <a:pPr lvl="0" algn="l">
                <a:defRPr sz="1200">
                  <a:uFillTx/>
                  <a:latin typeface="+mj-lt"/>
                  <a:ea typeface="+mj-ea"/>
                  <a:cs typeface="+mj-cs"/>
                  <a:sym typeface="Helvetica"/>
                </a:defRPr>
              </a:pPr>
              <a:endParaRPr/>
            </a:p>
          </p:txBody>
        </p:sp>
      </p:grpSp>
      <p:sp>
        <p:nvSpPr>
          <p:cNvPr id="232" name="Shape 232"/>
          <p:cNvSpPr/>
          <p:nvPr/>
        </p:nvSpPr>
        <p:spPr>
          <a:xfrm>
            <a:off x="6393160" y="1700808"/>
            <a:ext cx="1377349" cy="26161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1700"/>
            </a:lvl1pPr>
          </a:lstStyle>
          <a:p>
            <a:pPr lvl="0">
              <a:defRPr sz="1800">
                <a:uFillTx/>
              </a:defRPr>
            </a:pPr>
            <a:r>
              <a:rPr sz="1700" baseline="0" dirty="0">
                <a:uFill>
                  <a:solidFill/>
                </a:uFill>
              </a:rPr>
              <a:t>ICARUS T600</a:t>
            </a:r>
          </a:p>
        </p:txBody>
      </p:sp>
    </p:spTree>
    <p:extLst>
      <p:ext uri="{BB962C8B-B14F-4D97-AF65-F5344CB8AC3E}">
        <p14:creationId xmlns:p14="http://schemas.microsoft.com/office/powerpoint/2010/main" val="21295949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92560" y="2204864"/>
            <a:ext cx="3384376" cy="5040560"/>
            <a:chOff x="2144688" y="72008"/>
            <a:chExt cx="5976664" cy="7893496"/>
          </a:xfrm>
        </p:grpSpPr>
        <p:pic>
          <p:nvPicPr>
            <p:cNvPr id="12" name="Picture 11" descr="C:\Users\guglielm\Downloads\fig_montanari.png"/>
            <p:cNvPicPr/>
            <p:nvPr/>
          </p:nvPicPr>
          <p:blipFill>
            <a:blip r:embed="rId2">
              <a:extLst>
                <a:ext uri="{28A0092B-C50C-407E-A947-70E740481C1C}">
                  <a14:useLocalDpi xmlns:a14="http://schemas.microsoft.com/office/drawing/2010/main" val="0"/>
                </a:ext>
              </a:extLst>
            </a:blip>
            <a:srcRect/>
            <a:stretch>
              <a:fillRect/>
            </a:stretch>
          </p:blipFill>
          <p:spPr bwMode="auto">
            <a:xfrm>
              <a:off x="2144688" y="72008"/>
              <a:ext cx="5976664" cy="7893496"/>
            </a:xfrm>
            <a:prstGeom prst="rect">
              <a:avLst/>
            </a:prstGeom>
            <a:noFill/>
            <a:ln>
              <a:noFill/>
            </a:ln>
          </p:spPr>
        </p:pic>
        <p:sp>
          <p:nvSpPr>
            <p:cNvPr id="13" name="TextBox 12"/>
            <p:cNvSpPr txBox="1"/>
            <p:nvPr/>
          </p:nvSpPr>
          <p:spPr>
            <a:xfrm>
              <a:off x="4304928" y="5013176"/>
              <a:ext cx="1731038" cy="707886"/>
            </a:xfrm>
            <a:prstGeom prst="rect">
              <a:avLst/>
            </a:prstGeom>
            <a:noFill/>
          </p:spPr>
          <p:txBody>
            <a:bodyPr wrap="none" rtlCol="0">
              <a:spAutoFit/>
            </a:bodyPr>
            <a:lstStyle/>
            <a:p>
              <a:pPr algn="ctr"/>
              <a:r>
                <a:rPr lang="en-GB" sz="2000" b="0" i="1" baseline="0" dirty="0" smtClean="0">
                  <a:solidFill>
                    <a:srgbClr val="FF0000"/>
                  </a:solidFill>
                  <a:latin typeface="+mn-lt"/>
                </a:rPr>
                <a:t>T600</a:t>
              </a:r>
            </a:p>
            <a:p>
              <a:r>
                <a:rPr lang="en-GB" sz="2000" b="0" i="1" baseline="0" dirty="0" smtClean="0">
                  <a:solidFill>
                    <a:srgbClr val="FF0000"/>
                  </a:solidFill>
                  <a:latin typeface="+mn-lt"/>
                </a:rPr>
                <a:t>LAr volumes </a:t>
              </a:r>
              <a:endParaRPr lang="en-GB" sz="2000" b="0" i="1" baseline="0" dirty="0">
                <a:solidFill>
                  <a:srgbClr val="FF0000"/>
                </a:solidFill>
                <a:latin typeface="+mn-lt"/>
              </a:endParaRPr>
            </a:p>
          </p:txBody>
        </p:sp>
        <p:sp>
          <p:nvSpPr>
            <p:cNvPr id="14" name="TextBox 13"/>
            <p:cNvSpPr txBox="1"/>
            <p:nvPr/>
          </p:nvSpPr>
          <p:spPr>
            <a:xfrm>
              <a:off x="4160912" y="3645023"/>
              <a:ext cx="2035508" cy="400110"/>
            </a:xfrm>
            <a:prstGeom prst="rect">
              <a:avLst/>
            </a:prstGeom>
            <a:noFill/>
          </p:spPr>
          <p:txBody>
            <a:bodyPr wrap="none" rtlCol="0">
              <a:spAutoFit/>
            </a:bodyPr>
            <a:lstStyle/>
            <a:p>
              <a:r>
                <a:rPr lang="en-GB" sz="2000" b="0" i="1" baseline="0" dirty="0" smtClean="0">
                  <a:solidFill>
                    <a:srgbClr val="FF0000"/>
                  </a:solidFill>
                </a:rPr>
                <a:t>3 m overburden</a:t>
              </a:r>
              <a:endParaRPr lang="en-GB" sz="2000" b="0" i="1" baseline="0" dirty="0">
                <a:solidFill>
                  <a:srgbClr val="FF0000"/>
                </a:solidFill>
              </a:endParaRPr>
            </a:p>
          </p:txBody>
        </p:sp>
      </p:grpSp>
      <p:sp>
        <p:nvSpPr>
          <p:cNvPr id="2" name="Title 1"/>
          <p:cNvSpPr>
            <a:spLocks noGrp="1"/>
          </p:cNvSpPr>
          <p:nvPr>
            <p:ph type="title"/>
          </p:nvPr>
        </p:nvSpPr>
        <p:spPr/>
        <p:txBody>
          <a:bodyPr/>
          <a:lstStyle/>
          <a:p>
            <a:r>
              <a:rPr lang="en-US" dirty="0" smtClean="0"/>
              <a:t>ICARUS</a:t>
            </a:r>
            <a:endParaRPr lang="en-US" dirty="0"/>
          </a:p>
        </p:txBody>
      </p:sp>
      <p:sp>
        <p:nvSpPr>
          <p:cNvPr id="3" name="Content Placeholder 2"/>
          <p:cNvSpPr>
            <a:spLocks noGrp="1"/>
          </p:cNvSpPr>
          <p:nvPr>
            <p:ph idx="1"/>
          </p:nvPr>
        </p:nvSpPr>
        <p:spPr>
          <a:xfrm>
            <a:off x="0" y="548680"/>
            <a:ext cx="5257800" cy="5791200"/>
          </a:xfrm>
        </p:spPr>
        <p:txBody>
          <a:bodyPr/>
          <a:lstStyle/>
          <a:p>
            <a:r>
              <a:rPr lang="en-US" sz="2400" dirty="0" smtClean="0"/>
              <a:t>Multiple technological </a:t>
            </a:r>
            <a:r>
              <a:rPr lang="en-US" sz="2400" dirty="0"/>
              <a:t>upgrades (and LAr R&amp;D</a:t>
            </a:r>
            <a:r>
              <a:rPr lang="en-US" sz="2400" dirty="0" smtClean="0"/>
              <a:t>) are envisaged: new electronics (warm/cold) and DAQ, new cryogenics in view of FNAL, new containment vessels, new </a:t>
            </a:r>
            <a:r>
              <a:rPr lang="en-US" sz="2400" dirty="0"/>
              <a:t>light collection</a:t>
            </a:r>
            <a:r>
              <a:rPr lang="en-US" sz="2400" dirty="0" smtClean="0"/>
              <a:t>, CR- anti coincidence shield.</a:t>
            </a:r>
          </a:p>
        </p:txBody>
      </p:sp>
      <p:sp>
        <p:nvSpPr>
          <p:cNvPr id="5" name="Slide Number Placeholder 4"/>
          <p:cNvSpPr>
            <a:spLocks noGrp="1"/>
          </p:cNvSpPr>
          <p:nvPr>
            <p:ph type="sldNum" sz="quarter" idx="11"/>
          </p:nvPr>
        </p:nvSpPr>
        <p:spPr/>
        <p:txBody>
          <a:bodyPr/>
          <a:lstStyle/>
          <a:p>
            <a:r>
              <a:rPr lang="en-GB" dirty="0" smtClean="0"/>
              <a:t>Slide# :  </a:t>
            </a:r>
            <a:fld id="{D05931B6-DFFB-0A40-833F-329CB0688972}" type="slidenum">
              <a:rPr lang="en-GB" smtClean="0"/>
              <a:pPr/>
              <a:t>42</a:t>
            </a:fld>
            <a:endParaRPr lang="en-GB" dirty="0">
              <a:solidFill>
                <a:schemeClr val="accent1"/>
              </a:solidFill>
            </a:endParaRPr>
          </a:p>
        </p:txBody>
      </p:sp>
      <p:pic>
        <p:nvPicPr>
          <p:cNvPr id="6" name="Picture 5"/>
          <p:cNvPicPr>
            <a:picLocks noChangeAspect="1"/>
          </p:cNvPicPr>
          <p:nvPr/>
        </p:nvPicPr>
        <p:blipFill>
          <a:blip r:embed="rId3"/>
          <a:stretch>
            <a:fillRect/>
          </a:stretch>
        </p:blipFill>
        <p:spPr>
          <a:xfrm>
            <a:off x="5562600" y="762000"/>
            <a:ext cx="4191000" cy="2659874"/>
          </a:xfrm>
          <a:prstGeom prst="rect">
            <a:avLst/>
          </a:prstGeom>
        </p:spPr>
      </p:pic>
      <p:sp>
        <p:nvSpPr>
          <p:cNvPr id="7" name="Footer Placeholder 6"/>
          <p:cNvSpPr>
            <a:spLocks noGrp="1"/>
          </p:cNvSpPr>
          <p:nvPr>
            <p:ph type="ftr" sz="quarter" idx="10"/>
          </p:nvPr>
        </p:nvSpPr>
        <p:spPr/>
        <p:txBody>
          <a:bodyPr/>
          <a:lstStyle/>
          <a:p>
            <a:pPr>
              <a:defRPr/>
            </a:pPr>
            <a:r>
              <a:rPr lang="en-US" smtClean="0"/>
              <a:t>Fermilab.Nov.21 2018</a:t>
            </a:r>
            <a:endParaRPr lang="en-GB" dirty="0"/>
          </a:p>
        </p:txBody>
      </p:sp>
      <p:grpSp>
        <p:nvGrpSpPr>
          <p:cNvPr id="19" name="Group 18"/>
          <p:cNvGrpSpPr/>
          <p:nvPr/>
        </p:nvGrpSpPr>
        <p:grpSpPr>
          <a:xfrm>
            <a:off x="5529064" y="3429001"/>
            <a:ext cx="4392488" cy="2816292"/>
            <a:chOff x="5529064" y="3429001"/>
            <a:chExt cx="4392488" cy="2816292"/>
          </a:xfrm>
        </p:grpSpPr>
        <p:pic>
          <p:nvPicPr>
            <p:cNvPr id="4" name="Picture 3" descr="building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64" y="3429001"/>
              <a:ext cx="4392488" cy="2816292"/>
            </a:xfrm>
            <a:prstGeom prst="rect">
              <a:avLst/>
            </a:prstGeom>
          </p:spPr>
        </p:pic>
        <p:sp>
          <p:nvSpPr>
            <p:cNvPr id="18" name="TextBox 17"/>
            <p:cNvSpPr txBox="1"/>
            <p:nvPr/>
          </p:nvSpPr>
          <p:spPr>
            <a:xfrm>
              <a:off x="5961112" y="3573016"/>
              <a:ext cx="3772337" cy="461665"/>
            </a:xfrm>
            <a:prstGeom prst="rect">
              <a:avLst/>
            </a:prstGeom>
            <a:noFill/>
          </p:spPr>
          <p:txBody>
            <a:bodyPr wrap="none" rtlCol="0">
              <a:spAutoFit/>
            </a:bodyPr>
            <a:lstStyle/>
            <a:p>
              <a:r>
                <a:rPr lang="en-GB" sz="2400" b="1" i="1" baseline="0" dirty="0" smtClean="0">
                  <a:solidFill>
                    <a:srgbClr val="FFFF00"/>
                  </a:solidFill>
                </a:rPr>
                <a:t>FD building at </a:t>
              </a:r>
              <a:r>
                <a:rPr lang="en-GB" sz="2400" b="1" i="1" baseline="0" dirty="0" err="1" smtClean="0">
                  <a:solidFill>
                    <a:srgbClr val="FFFF00"/>
                  </a:solidFill>
                </a:rPr>
                <a:t>FermiLab</a:t>
              </a:r>
              <a:endParaRPr lang="en-GB" sz="2400" b="1" i="1" baseline="0" dirty="0">
                <a:solidFill>
                  <a:srgbClr val="FFFF00"/>
                </a:solidFill>
              </a:endParaRPr>
            </a:p>
          </p:txBody>
        </p:sp>
      </p:grpSp>
    </p:spTree>
    <p:extLst>
      <p:ext uri="{BB962C8B-B14F-4D97-AF65-F5344CB8AC3E}">
        <p14:creationId xmlns:p14="http://schemas.microsoft.com/office/powerpoint/2010/main" val="964391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SBND</a:t>
            </a:r>
            <a:r>
              <a:rPr lang="en-US" dirty="0"/>
              <a:t> </a:t>
            </a:r>
          </a:p>
        </p:txBody>
      </p:sp>
      <p:sp>
        <p:nvSpPr>
          <p:cNvPr id="3" name="Content Placeholder 2"/>
          <p:cNvSpPr>
            <a:spLocks noGrp="1"/>
          </p:cNvSpPr>
          <p:nvPr>
            <p:ph idx="1"/>
          </p:nvPr>
        </p:nvSpPr>
        <p:spPr>
          <a:xfrm>
            <a:off x="0" y="533400"/>
            <a:ext cx="9906000" cy="2286000"/>
          </a:xfrm>
        </p:spPr>
        <p:txBody>
          <a:bodyPr/>
          <a:lstStyle/>
          <a:p>
            <a:r>
              <a:rPr lang="en-US" sz="2400" dirty="0"/>
              <a:t>A proposed 82 ton </a:t>
            </a:r>
            <a:r>
              <a:rPr lang="en-US" sz="2400" dirty="0" err="1"/>
              <a:t>LArTPC</a:t>
            </a:r>
            <a:r>
              <a:rPr lang="en-US" sz="2400" dirty="0"/>
              <a:t> </a:t>
            </a:r>
            <a:r>
              <a:rPr lang="en-US" sz="2400" dirty="0" smtClean="0"/>
              <a:t>near detector </a:t>
            </a:r>
            <a:r>
              <a:rPr lang="en-US" sz="2400" dirty="0"/>
              <a:t>at 100 m in FNAL’s </a:t>
            </a:r>
            <a:r>
              <a:rPr lang="en-US" sz="2400" dirty="0" smtClean="0"/>
              <a:t>SBN</a:t>
            </a:r>
          </a:p>
          <a:p>
            <a:r>
              <a:rPr lang="en-US" sz="2400" dirty="0" smtClean="0"/>
              <a:t>Also inspired on INFN LAr-TPC technology.</a:t>
            </a:r>
            <a:endParaRPr lang="en-US" sz="2400" dirty="0"/>
          </a:p>
          <a:p>
            <a:r>
              <a:rPr lang="en-US" sz="2400" dirty="0"/>
              <a:t>Can provide </a:t>
            </a:r>
            <a:r>
              <a:rPr lang="en-US" sz="2400" dirty="0" smtClean="0"/>
              <a:t>a high statistics </a:t>
            </a:r>
            <a:r>
              <a:rPr lang="en-US" sz="2400" dirty="0"/>
              <a:t>“near sampling” of the beam </a:t>
            </a:r>
            <a:r>
              <a:rPr lang="en-US" sz="2400" dirty="0" smtClean="0"/>
              <a:t>to </a:t>
            </a:r>
            <a:r>
              <a:rPr lang="en-US" sz="2400" dirty="0"/>
              <a:t>help </a:t>
            </a:r>
            <a:r>
              <a:rPr lang="en-US" sz="2400" dirty="0" smtClean="0"/>
              <a:t>identify </a:t>
            </a:r>
            <a:r>
              <a:rPr lang="en-US" sz="2400" dirty="0"/>
              <a:t>any </a:t>
            </a:r>
            <a:r>
              <a:rPr lang="en-US" sz="2400" dirty="0" smtClean="0"/>
              <a:t>observed excess at ICARUS </a:t>
            </a:r>
            <a:r>
              <a:rPr lang="en-US" sz="2400" dirty="0"/>
              <a:t>and </a:t>
            </a:r>
            <a:r>
              <a:rPr lang="en-US" sz="2400" dirty="0" err="1"/>
              <a:t>MicroBooNE</a:t>
            </a:r>
            <a:r>
              <a:rPr lang="en-US" sz="2400" dirty="0"/>
              <a:t> </a:t>
            </a:r>
            <a:endParaRPr lang="en-US" sz="2400" dirty="0" smtClean="0"/>
          </a:p>
          <a:p>
            <a:r>
              <a:rPr lang="en-US" sz="2400" dirty="0" smtClean="0"/>
              <a:t>The detector will became operational in 2019 </a:t>
            </a:r>
            <a:endParaRPr lang="en-US" sz="2400" dirty="0"/>
          </a:p>
          <a:p>
            <a:endParaRPr lang="en-US" sz="2200" dirty="0"/>
          </a:p>
        </p:txBody>
      </p:sp>
      <p:sp>
        <p:nvSpPr>
          <p:cNvPr id="5" name="Slide Number Placeholder 4"/>
          <p:cNvSpPr>
            <a:spLocks noGrp="1"/>
          </p:cNvSpPr>
          <p:nvPr>
            <p:ph type="sldNum" sz="quarter" idx="11"/>
          </p:nvPr>
        </p:nvSpPr>
        <p:spPr/>
        <p:txBody>
          <a:bodyPr/>
          <a:lstStyle/>
          <a:p>
            <a:r>
              <a:rPr lang="en-GB" smtClean="0"/>
              <a:t>Slide# :  </a:t>
            </a:r>
            <a:fld id="{D05931B6-DFFB-0A40-833F-329CB0688972}" type="slidenum">
              <a:rPr lang="en-GB" smtClean="0"/>
              <a:pPr/>
              <a:t>43</a:t>
            </a:fld>
            <a:endParaRPr lang="en-GB" dirty="0">
              <a:solidFill>
                <a:schemeClr val="accent1"/>
              </a:solidFill>
            </a:endParaRPr>
          </a:p>
        </p:txBody>
      </p:sp>
      <p:grpSp>
        <p:nvGrpSpPr>
          <p:cNvPr id="7" name="Group 6"/>
          <p:cNvGrpSpPr/>
          <p:nvPr/>
        </p:nvGrpSpPr>
        <p:grpSpPr>
          <a:xfrm>
            <a:off x="152400" y="2819400"/>
            <a:ext cx="9788589" cy="3733800"/>
            <a:chOff x="152400" y="2819400"/>
            <a:chExt cx="9788589" cy="3733800"/>
          </a:xfrm>
        </p:grpSpPr>
        <p:pic>
          <p:nvPicPr>
            <p:cNvPr id="6" name="Immagine 5" descr="Near_Detector_Building_S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24200"/>
              <a:ext cx="3581400" cy="3429000"/>
            </a:xfrm>
            <a:prstGeom prst="rect">
              <a:avLst/>
            </a:prstGeom>
          </p:spPr>
        </p:pic>
        <p:pic>
          <p:nvPicPr>
            <p:cNvPr id="9" name="Immagine 8" descr="SWexTZCoSd6d7uDs0BNv_tpc_la1ndlabelledreduced2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265" y="2819400"/>
              <a:ext cx="5676724" cy="3718312"/>
            </a:xfrm>
            <a:prstGeom prst="rect">
              <a:avLst/>
            </a:prstGeom>
          </p:spPr>
        </p:pic>
      </p:grpSp>
      <p:sp>
        <p:nvSpPr>
          <p:cNvPr id="8" name="Footer Placeholder 7"/>
          <p:cNvSpPr>
            <a:spLocks noGrp="1"/>
          </p:cNvSpPr>
          <p:nvPr>
            <p:ph type="ftr" sz="quarter" idx="10"/>
          </p:nvPr>
        </p:nvSpPr>
        <p:spPr/>
        <p:txBody>
          <a:bodyPr/>
          <a:lstStyle/>
          <a:p>
            <a:pPr>
              <a:defRPr/>
            </a:pPr>
            <a:r>
              <a:rPr lang="en-US" smtClean="0"/>
              <a:t>Fermilab.Nov.21 2018</a:t>
            </a:r>
            <a:endParaRPr lang="en-GB" dirty="0"/>
          </a:p>
        </p:txBody>
      </p:sp>
    </p:spTree>
    <p:extLst>
      <p:ext uri="{BB962C8B-B14F-4D97-AF65-F5344CB8AC3E}">
        <p14:creationId xmlns:p14="http://schemas.microsoft.com/office/powerpoint/2010/main" val="2363469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signal for anomalies growing with distance</a:t>
            </a:r>
            <a:endParaRPr lang="en-US"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r>
              <a:rPr lang="en-GB" smtClean="0"/>
              <a:t>Slide#  : </a:t>
            </a:r>
            <a:fld id="{C0367892-4C36-1744-A726-262AF37AA8B7}" type="slidenum">
              <a:rPr lang="en-GB" smtClean="0"/>
              <a:pPr/>
              <a:t>44</a:t>
            </a:fld>
            <a:endParaRPr lang="en-GB" dirty="0">
              <a:solidFill>
                <a:schemeClr val="accent1"/>
              </a:solidFill>
            </a:endParaRPr>
          </a:p>
        </p:txBody>
      </p:sp>
      <p:sp>
        <p:nvSpPr>
          <p:cNvPr id="7" name="Shape 272"/>
          <p:cNvSpPr/>
          <p:nvPr/>
        </p:nvSpPr>
        <p:spPr>
          <a:xfrm>
            <a:off x="990600" y="609600"/>
            <a:ext cx="8540800" cy="369332"/>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sz="2400" i="0" baseline="0" dirty="0">
                <a:solidFill>
                  <a:srgbClr val="FF0000"/>
                </a:solidFill>
                <a:uFill>
                  <a:solidFill/>
                </a:uFill>
                <a:latin typeface="Symbol"/>
                <a:ea typeface="Symbol"/>
                <a:cs typeface="Symbol"/>
                <a:sym typeface="Symbol"/>
              </a:rPr>
              <a:t>ν</a:t>
            </a:r>
            <a:r>
              <a:rPr sz="2400" i="0" baseline="0" dirty="0">
                <a:solidFill>
                  <a:srgbClr val="FF0000"/>
                </a:solidFill>
                <a:uFill>
                  <a:solidFill/>
                </a:uFill>
              </a:rPr>
              <a:t>e </a:t>
            </a:r>
            <a:r>
              <a:rPr lang="en-US" sz="2400" i="0" baseline="0" dirty="0" smtClean="0">
                <a:solidFill>
                  <a:srgbClr val="FF0000"/>
                </a:solidFill>
                <a:uFill>
                  <a:solidFill/>
                </a:uFill>
              </a:rPr>
              <a:t>a</a:t>
            </a:r>
            <a:r>
              <a:rPr sz="2400" i="0" baseline="0" dirty="0" smtClean="0">
                <a:solidFill>
                  <a:srgbClr val="FF0000"/>
                </a:solidFill>
                <a:uFill>
                  <a:solidFill/>
                </a:uFill>
              </a:rPr>
              <a:t>ppearance</a:t>
            </a:r>
            <a:r>
              <a:rPr lang="en-US" sz="2400" i="0" baseline="0" dirty="0" smtClean="0">
                <a:solidFill>
                  <a:srgbClr val="FF0000"/>
                </a:solidFill>
                <a:uFill>
                  <a:solidFill/>
                </a:uFill>
              </a:rPr>
              <a:t> signals for </a:t>
            </a:r>
            <a:r>
              <a:rPr lang="en-US" sz="2400" i="0" baseline="0" dirty="0" smtClean="0">
                <a:solidFill>
                  <a:srgbClr val="FF0000"/>
                </a:solidFill>
                <a:uFill>
                  <a:solidFill/>
                </a:uFill>
                <a:latin typeface="Symbol" charset="2"/>
                <a:cs typeface="Symbol" charset="2"/>
              </a:rPr>
              <a:t>D</a:t>
            </a:r>
            <a:r>
              <a:rPr lang="en-US" sz="2400" i="0" baseline="0" dirty="0" smtClean="0">
                <a:solidFill>
                  <a:srgbClr val="FF0000"/>
                </a:solidFill>
                <a:uFill>
                  <a:solidFill/>
                </a:uFill>
              </a:rPr>
              <a:t>m</a:t>
            </a:r>
            <a:r>
              <a:rPr lang="en-US" sz="2400" i="0" baseline="30000" dirty="0" smtClean="0">
                <a:solidFill>
                  <a:srgbClr val="FF0000"/>
                </a:solidFill>
                <a:uFill>
                  <a:solidFill/>
                </a:uFill>
              </a:rPr>
              <a:t>2</a:t>
            </a:r>
            <a:r>
              <a:rPr lang="en-US" sz="2400" i="0" baseline="0" dirty="0" smtClean="0">
                <a:solidFill>
                  <a:srgbClr val="FF0000"/>
                </a:solidFill>
                <a:uFill>
                  <a:solidFill/>
                </a:uFill>
              </a:rPr>
              <a:t> =0.43 eV</a:t>
            </a:r>
            <a:r>
              <a:rPr lang="en-US" sz="2400" i="0" baseline="30000" dirty="0" smtClean="0">
                <a:solidFill>
                  <a:srgbClr val="FF0000"/>
                </a:solidFill>
                <a:uFill>
                  <a:solidFill/>
                </a:uFill>
              </a:rPr>
              <a:t>2</a:t>
            </a:r>
            <a:r>
              <a:rPr lang="en-US" sz="2400" i="0" baseline="0" dirty="0" smtClean="0">
                <a:solidFill>
                  <a:srgbClr val="FF0000"/>
                </a:solidFill>
                <a:uFill>
                  <a:solidFill/>
                </a:uFill>
              </a:rPr>
              <a:t>, sin</a:t>
            </a:r>
            <a:r>
              <a:rPr lang="en-US" sz="2400" i="0" baseline="30000" dirty="0" smtClean="0">
                <a:solidFill>
                  <a:srgbClr val="FF0000"/>
                </a:solidFill>
                <a:uFill>
                  <a:solidFill/>
                </a:uFill>
              </a:rPr>
              <a:t>2</a:t>
            </a:r>
            <a:r>
              <a:rPr lang="en-US" sz="2400" i="0" baseline="0" dirty="0" smtClean="0">
                <a:solidFill>
                  <a:srgbClr val="FF0000"/>
                </a:solidFill>
                <a:uFill>
                  <a:solidFill/>
                </a:uFill>
              </a:rPr>
              <a:t>(2</a:t>
            </a:r>
            <a:r>
              <a:rPr lang="en-US" sz="2400" i="0" baseline="0" dirty="0" smtClean="0">
                <a:solidFill>
                  <a:srgbClr val="FF0000"/>
                </a:solidFill>
                <a:uFill>
                  <a:solidFill/>
                </a:uFill>
                <a:latin typeface="Symbol" charset="2"/>
                <a:cs typeface="Symbol" charset="2"/>
              </a:rPr>
              <a:t>Q</a:t>
            </a:r>
            <a:r>
              <a:rPr lang="en-US" sz="2400" i="0" dirty="0" smtClean="0">
                <a:solidFill>
                  <a:srgbClr val="FF0000"/>
                </a:solidFill>
                <a:uFill>
                  <a:solidFill/>
                </a:uFill>
                <a:latin typeface="Symbol" charset="2"/>
                <a:cs typeface="Symbol" charset="2"/>
              </a:rPr>
              <a:t>m</a:t>
            </a:r>
            <a:r>
              <a:rPr lang="en-US" sz="2400" i="0" dirty="0" smtClean="0">
                <a:solidFill>
                  <a:srgbClr val="FF0000"/>
                </a:solidFill>
                <a:uFill>
                  <a:solidFill/>
                </a:uFill>
              </a:rPr>
              <a:t>e</a:t>
            </a:r>
            <a:r>
              <a:rPr lang="en-US" sz="2400" i="0" baseline="0" dirty="0" smtClean="0">
                <a:solidFill>
                  <a:srgbClr val="FF0000"/>
                </a:solidFill>
                <a:uFill>
                  <a:solidFill/>
                </a:uFill>
              </a:rPr>
              <a:t>) = 0.013  </a:t>
            </a:r>
            <a:endParaRPr sz="2400" i="0" baseline="0" dirty="0">
              <a:solidFill>
                <a:srgbClr val="FF0000"/>
              </a:solidFill>
              <a:uFill>
                <a:solidFill/>
              </a:uFill>
            </a:endParaRPr>
          </a:p>
        </p:txBody>
      </p:sp>
      <p:grpSp>
        <p:nvGrpSpPr>
          <p:cNvPr id="18" name="Group 17"/>
          <p:cNvGrpSpPr/>
          <p:nvPr/>
        </p:nvGrpSpPr>
        <p:grpSpPr>
          <a:xfrm>
            <a:off x="-76200" y="1073443"/>
            <a:ext cx="3338890" cy="2387739"/>
            <a:chOff x="-76200" y="1073443"/>
            <a:chExt cx="3338890" cy="2387739"/>
          </a:xfrm>
        </p:grpSpPr>
        <p:pic>
          <p:nvPicPr>
            <p:cNvPr id="8" name="pasted-image.pdf"/>
            <p:cNvPicPr/>
            <p:nvPr/>
          </p:nvPicPr>
          <p:blipFill>
            <a:blip r:embed="rId2">
              <a:extLst/>
            </a:blip>
            <a:stretch>
              <a:fillRect/>
            </a:stretch>
          </p:blipFill>
          <p:spPr>
            <a:xfrm>
              <a:off x="-76200" y="1149643"/>
              <a:ext cx="3338890" cy="2311539"/>
            </a:xfrm>
            <a:prstGeom prst="rect">
              <a:avLst/>
            </a:prstGeom>
            <a:ln w="12700">
              <a:miter lim="400000"/>
            </a:ln>
          </p:spPr>
        </p:pic>
        <p:sp>
          <p:nvSpPr>
            <p:cNvPr id="9" name="Shape 268"/>
            <p:cNvSpPr/>
            <p:nvPr/>
          </p:nvSpPr>
          <p:spPr>
            <a:xfrm>
              <a:off x="965296" y="1073443"/>
              <a:ext cx="1668133"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pPr lvl="0">
                <a:defRPr sz="1800">
                  <a:uFillTx/>
                </a:defRPr>
              </a:pPr>
              <a:r>
                <a:rPr sz="2000" dirty="0">
                  <a:uFill>
                    <a:solidFill/>
                  </a:uFill>
                </a:rPr>
                <a:t>ND @ 100 m </a:t>
              </a:r>
            </a:p>
          </p:txBody>
        </p:sp>
      </p:grpSp>
      <p:grpSp>
        <p:nvGrpSpPr>
          <p:cNvPr id="19" name="Group 18"/>
          <p:cNvGrpSpPr/>
          <p:nvPr/>
        </p:nvGrpSpPr>
        <p:grpSpPr>
          <a:xfrm>
            <a:off x="3210894" y="1073443"/>
            <a:ext cx="3338890" cy="2387739"/>
            <a:chOff x="3210894" y="1073443"/>
            <a:chExt cx="3338890" cy="2387739"/>
          </a:xfrm>
        </p:grpSpPr>
        <p:pic>
          <p:nvPicPr>
            <p:cNvPr id="10" name="pasted-image.pdf"/>
            <p:cNvPicPr/>
            <p:nvPr/>
          </p:nvPicPr>
          <p:blipFill>
            <a:blip r:embed="rId3">
              <a:extLst/>
            </a:blip>
            <a:stretch>
              <a:fillRect/>
            </a:stretch>
          </p:blipFill>
          <p:spPr>
            <a:xfrm>
              <a:off x="3210894" y="1149643"/>
              <a:ext cx="3338890" cy="2311539"/>
            </a:xfrm>
            <a:prstGeom prst="rect">
              <a:avLst/>
            </a:prstGeom>
            <a:ln w="12700">
              <a:miter lim="400000"/>
            </a:ln>
          </p:spPr>
        </p:pic>
        <p:sp>
          <p:nvSpPr>
            <p:cNvPr id="11" name="Shape 269"/>
            <p:cNvSpPr/>
            <p:nvPr/>
          </p:nvSpPr>
          <p:spPr>
            <a:xfrm>
              <a:off x="3730525" y="1073443"/>
              <a:ext cx="2711555"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vl1pPr>
            </a:lstStyle>
            <a:p>
              <a:pPr lvl="0">
                <a:defRPr sz="1800">
                  <a:uFillTx/>
                </a:defRPr>
              </a:pPr>
              <a:r>
                <a:rPr sz="2000" dirty="0">
                  <a:uFill>
                    <a:solidFill/>
                  </a:uFill>
                </a:rPr>
                <a:t>MicroBooNE @ 470 m </a:t>
              </a:r>
            </a:p>
          </p:txBody>
        </p:sp>
      </p:grpSp>
      <p:grpSp>
        <p:nvGrpSpPr>
          <p:cNvPr id="20" name="Group 19"/>
          <p:cNvGrpSpPr/>
          <p:nvPr/>
        </p:nvGrpSpPr>
        <p:grpSpPr>
          <a:xfrm>
            <a:off x="6527348" y="1073443"/>
            <a:ext cx="3476562" cy="2431757"/>
            <a:chOff x="6527348" y="1073443"/>
            <a:chExt cx="3476562" cy="2431757"/>
          </a:xfrm>
        </p:grpSpPr>
        <p:pic>
          <p:nvPicPr>
            <p:cNvPr id="12" name="pasted-image.pdf"/>
            <p:cNvPicPr/>
            <p:nvPr/>
          </p:nvPicPr>
          <p:blipFill>
            <a:blip r:embed="rId4">
              <a:extLst/>
            </a:blip>
            <a:stretch>
              <a:fillRect/>
            </a:stretch>
          </p:blipFill>
          <p:spPr>
            <a:xfrm>
              <a:off x="6527348" y="1166800"/>
              <a:ext cx="3377688" cy="2338400"/>
            </a:xfrm>
            <a:prstGeom prst="rect">
              <a:avLst/>
            </a:prstGeom>
            <a:ln w="12700">
              <a:miter lim="400000"/>
            </a:ln>
          </p:spPr>
        </p:pic>
        <p:sp>
          <p:nvSpPr>
            <p:cNvPr id="13" name="Shape 270"/>
            <p:cNvSpPr/>
            <p:nvPr/>
          </p:nvSpPr>
          <p:spPr>
            <a:xfrm>
              <a:off x="7045643" y="1073443"/>
              <a:ext cx="2958267" cy="3077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vl1pPr>
            </a:lstStyle>
            <a:p>
              <a:pPr lvl="0">
                <a:defRPr sz="1800">
                  <a:uFillTx/>
                </a:defRPr>
              </a:pPr>
              <a:r>
                <a:rPr sz="2000" dirty="0">
                  <a:uFill>
                    <a:solidFill/>
                  </a:uFill>
                </a:rPr>
                <a:t>ICARUS T600 @ 600 m </a:t>
              </a:r>
            </a:p>
          </p:txBody>
        </p:sp>
      </p:grpSp>
      <p:sp>
        <p:nvSpPr>
          <p:cNvPr id="14" name="Shape 275"/>
          <p:cNvSpPr/>
          <p:nvPr/>
        </p:nvSpPr>
        <p:spPr>
          <a:xfrm>
            <a:off x="762000" y="3429000"/>
            <a:ext cx="8596403" cy="369332"/>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sz="2400" i="0" baseline="0" dirty="0">
                <a:solidFill>
                  <a:srgbClr val="FF0000"/>
                </a:solidFill>
                <a:uFill>
                  <a:solidFill/>
                </a:uFill>
                <a:latin typeface="Symbol"/>
                <a:ea typeface="Symbol"/>
                <a:cs typeface="Symbol"/>
                <a:sym typeface="Symbol"/>
              </a:rPr>
              <a:t>νμ</a:t>
            </a:r>
            <a:r>
              <a:rPr sz="2400" i="0" baseline="0" dirty="0">
                <a:solidFill>
                  <a:srgbClr val="FF0000"/>
                </a:solidFill>
                <a:uFill>
                  <a:solidFill/>
                </a:uFill>
              </a:rPr>
              <a:t> </a:t>
            </a:r>
            <a:r>
              <a:rPr lang="en-US" sz="2400" i="0" baseline="0" dirty="0" smtClean="0">
                <a:solidFill>
                  <a:srgbClr val="FF0000"/>
                </a:solidFill>
                <a:uFill>
                  <a:solidFill/>
                </a:uFill>
              </a:rPr>
              <a:t>d</a:t>
            </a:r>
            <a:r>
              <a:rPr sz="2400" i="0" baseline="0" dirty="0" smtClean="0">
                <a:solidFill>
                  <a:srgbClr val="FF0000"/>
                </a:solidFill>
                <a:uFill>
                  <a:solidFill/>
                </a:uFill>
              </a:rPr>
              <a:t>isappearance</a:t>
            </a:r>
            <a:r>
              <a:rPr lang="en-US" sz="2400" i="0" baseline="0" dirty="0" smtClean="0">
                <a:solidFill>
                  <a:srgbClr val="FF0000"/>
                </a:solidFill>
                <a:uFill>
                  <a:solidFill/>
                </a:uFill>
              </a:rPr>
              <a:t> signals for </a:t>
            </a:r>
            <a:r>
              <a:rPr lang="en-US" sz="2400" i="0" baseline="0" dirty="0">
                <a:solidFill>
                  <a:srgbClr val="FF0000"/>
                </a:solidFill>
                <a:uFill>
                  <a:solidFill/>
                </a:uFill>
                <a:latin typeface="Symbol" charset="2"/>
                <a:cs typeface="Symbol" charset="2"/>
              </a:rPr>
              <a:t>D</a:t>
            </a:r>
            <a:r>
              <a:rPr lang="en-US" sz="2400" i="0" baseline="0" dirty="0">
                <a:solidFill>
                  <a:srgbClr val="FF0000"/>
                </a:solidFill>
                <a:uFill>
                  <a:solidFill/>
                </a:uFill>
              </a:rPr>
              <a:t>m</a:t>
            </a:r>
            <a:r>
              <a:rPr lang="en-US" sz="2400" i="0" baseline="30000" dirty="0">
                <a:solidFill>
                  <a:srgbClr val="FF0000"/>
                </a:solidFill>
                <a:uFill>
                  <a:solidFill/>
                </a:uFill>
              </a:rPr>
              <a:t>2</a:t>
            </a:r>
            <a:r>
              <a:rPr lang="en-US" sz="2400" i="0" baseline="0" dirty="0">
                <a:solidFill>
                  <a:srgbClr val="FF0000"/>
                </a:solidFill>
                <a:uFill>
                  <a:solidFill/>
                </a:uFill>
              </a:rPr>
              <a:t> </a:t>
            </a:r>
            <a:r>
              <a:rPr lang="en-US" sz="2400" i="0" baseline="0" dirty="0" smtClean="0">
                <a:solidFill>
                  <a:srgbClr val="FF0000"/>
                </a:solidFill>
                <a:uFill>
                  <a:solidFill/>
                </a:uFill>
              </a:rPr>
              <a:t>=1.2 </a:t>
            </a:r>
            <a:r>
              <a:rPr lang="en-US" sz="2400" i="0" baseline="0" dirty="0">
                <a:solidFill>
                  <a:srgbClr val="FF0000"/>
                </a:solidFill>
                <a:uFill>
                  <a:solidFill/>
                </a:uFill>
              </a:rPr>
              <a:t>eV</a:t>
            </a:r>
            <a:r>
              <a:rPr lang="en-US" sz="2400" i="0" baseline="30000" dirty="0">
                <a:solidFill>
                  <a:srgbClr val="FF0000"/>
                </a:solidFill>
                <a:uFill>
                  <a:solidFill/>
                </a:uFill>
              </a:rPr>
              <a:t>2</a:t>
            </a:r>
            <a:r>
              <a:rPr lang="en-US" sz="2400" i="0" baseline="0" dirty="0">
                <a:solidFill>
                  <a:srgbClr val="FF0000"/>
                </a:solidFill>
                <a:uFill>
                  <a:solidFill/>
                </a:uFill>
              </a:rPr>
              <a:t>, sin</a:t>
            </a:r>
            <a:r>
              <a:rPr lang="en-US" sz="2400" i="0" baseline="30000" dirty="0">
                <a:solidFill>
                  <a:srgbClr val="FF0000"/>
                </a:solidFill>
                <a:uFill>
                  <a:solidFill/>
                </a:uFill>
              </a:rPr>
              <a:t>2</a:t>
            </a:r>
            <a:r>
              <a:rPr lang="en-US" sz="2400" i="0" baseline="0" dirty="0">
                <a:solidFill>
                  <a:srgbClr val="FF0000"/>
                </a:solidFill>
                <a:uFill>
                  <a:solidFill/>
                </a:uFill>
              </a:rPr>
              <a:t>(2</a:t>
            </a:r>
            <a:r>
              <a:rPr lang="en-US" sz="2400" i="0" baseline="0" dirty="0">
                <a:solidFill>
                  <a:srgbClr val="FF0000"/>
                </a:solidFill>
                <a:uFill>
                  <a:solidFill/>
                </a:uFill>
                <a:latin typeface="Symbol" charset="2"/>
                <a:cs typeface="Symbol" charset="2"/>
              </a:rPr>
              <a:t>Q</a:t>
            </a:r>
            <a:r>
              <a:rPr lang="en-US" sz="2400" i="0" dirty="0">
                <a:solidFill>
                  <a:srgbClr val="FF0000"/>
                </a:solidFill>
                <a:uFill>
                  <a:solidFill/>
                </a:uFill>
                <a:latin typeface="Symbol" charset="2"/>
                <a:cs typeface="Symbol" charset="2"/>
              </a:rPr>
              <a:t>m</a:t>
            </a:r>
            <a:r>
              <a:rPr lang="en-US" sz="2400" i="0" dirty="0">
                <a:solidFill>
                  <a:srgbClr val="FF0000"/>
                </a:solidFill>
                <a:uFill>
                  <a:solidFill/>
                </a:uFill>
              </a:rPr>
              <a:t>e</a:t>
            </a:r>
            <a:r>
              <a:rPr lang="en-US" sz="2400" i="0" baseline="0" dirty="0">
                <a:solidFill>
                  <a:srgbClr val="FF0000"/>
                </a:solidFill>
                <a:uFill>
                  <a:solidFill/>
                </a:uFill>
              </a:rPr>
              <a:t>) = </a:t>
            </a:r>
            <a:r>
              <a:rPr lang="en-US" sz="2400" i="0" baseline="0" dirty="0" smtClean="0">
                <a:solidFill>
                  <a:srgbClr val="FF0000"/>
                </a:solidFill>
                <a:uFill>
                  <a:solidFill/>
                </a:uFill>
              </a:rPr>
              <a:t>0.09  </a:t>
            </a:r>
            <a:endParaRPr sz="2400" i="0" baseline="0" dirty="0">
              <a:solidFill>
                <a:srgbClr val="FF0000"/>
              </a:solidFill>
              <a:uFill>
                <a:solidFill/>
              </a:uFill>
            </a:endParaRPr>
          </a:p>
        </p:txBody>
      </p:sp>
      <p:pic>
        <p:nvPicPr>
          <p:cNvPr id="15" name="LAr1-ND_numu_SmearedEnergySpectrum_Osc_vs_Unosc.pdf"/>
          <p:cNvPicPr/>
          <p:nvPr/>
        </p:nvPicPr>
        <p:blipFill>
          <a:blip r:embed="rId5">
            <a:extLst/>
          </a:blip>
          <a:srcRect l="20146" t="9372" r="20146" b="11468"/>
          <a:stretch>
            <a:fillRect/>
          </a:stretch>
        </p:blipFill>
        <p:spPr>
          <a:xfrm>
            <a:off x="118029" y="3928576"/>
            <a:ext cx="3117391" cy="2526075"/>
          </a:xfrm>
          <a:prstGeom prst="rect">
            <a:avLst/>
          </a:prstGeom>
          <a:ln w="12700">
            <a:miter lim="400000"/>
          </a:ln>
        </p:spPr>
      </p:pic>
      <p:pic>
        <p:nvPicPr>
          <p:cNvPr id="16" name="MicroBoonE_numu_SmearedEnergySpectrum_Osc_vs_Unosc.pdf"/>
          <p:cNvPicPr/>
          <p:nvPr/>
        </p:nvPicPr>
        <p:blipFill>
          <a:blip r:embed="rId6">
            <a:extLst/>
          </a:blip>
          <a:srcRect l="13763" t="5598" r="17932" b="3989"/>
          <a:stretch>
            <a:fillRect/>
          </a:stretch>
        </p:blipFill>
        <p:spPr>
          <a:xfrm>
            <a:off x="3407368" y="3928939"/>
            <a:ext cx="3149508" cy="2548062"/>
          </a:xfrm>
          <a:prstGeom prst="rect">
            <a:avLst/>
          </a:prstGeom>
          <a:ln w="12700">
            <a:miter lim="400000"/>
          </a:ln>
        </p:spPr>
      </p:pic>
      <p:pic>
        <p:nvPicPr>
          <p:cNvPr id="17" name="pasted-image.png"/>
          <p:cNvPicPr/>
          <p:nvPr/>
        </p:nvPicPr>
        <p:blipFill>
          <a:blip r:embed="rId7">
            <a:extLst/>
          </a:blip>
          <a:srcRect t="2016" r="2590"/>
          <a:stretch>
            <a:fillRect/>
          </a:stretch>
        </p:blipFill>
        <p:spPr>
          <a:xfrm>
            <a:off x="6652338" y="3906550"/>
            <a:ext cx="3215017" cy="2542505"/>
          </a:xfrm>
          <a:prstGeom prst="rect">
            <a:avLst/>
          </a:prstGeom>
          <a:ln w="12700">
            <a:miter lim="400000"/>
          </a:ln>
        </p:spPr>
      </p:pic>
      <p:cxnSp>
        <p:nvCxnSpPr>
          <p:cNvPr id="6" name="Straight Arrow Connector 5"/>
          <p:cNvCxnSpPr/>
          <p:nvPr/>
        </p:nvCxnSpPr>
        <p:spPr bwMode="auto">
          <a:xfrm flipH="1">
            <a:off x="457200" y="1828800"/>
            <a:ext cx="1524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H="1">
            <a:off x="4267200" y="1828800"/>
            <a:ext cx="1524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H="1">
            <a:off x="7620000" y="1828800"/>
            <a:ext cx="152400" cy="304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221781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2" y="-27384"/>
            <a:ext cx="9906000" cy="533400"/>
          </a:xfrm>
        </p:spPr>
        <p:txBody>
          <a:bodyPr/>
          <a:lstStyle/>
          <a:p>
            <a:r>
              <a:rPr lang="en-GB" dirty="0"/>
              <a:t>Three Detector Short-Baseline </a:t>
            </a:r>
            <a:r>
              <a:rPr lang="en-GB" dirty="0" smtClean="0"/>
              <a:t>SBN Program at </a:t>
            </a:r>
            <a:r>
              <a:rPr lang="en-GB" dirty="0" err="1" smtClean="0"/>
              <a:t>Fermilab</a:t>
            </a:r>
            <a:endParaRPr lang="en-GB" dirty="0"/>
          </a:p>
        </p:txBody>
      </p:sp>
      <p:sp>
        <p:nvSpPr>
          <p:cNvPr id="3" name="Content Placeholder 2"/>
          <p:cNvSpPr>
            <a:spLocks noGrp="1"/>
          </p:cNvSpPr>
          <p:nvPr>
            <p:ph idx="1"/>
          </p:nvPr>
        </p:nvSpPr>
        <p:spPr>
          <a:xfrm>
            <a:off x="0" y="609600"/>
            <a:ext cx="9906000" cy="6419800"/>
          </a:xfrm>
        </p:spPr>
        <p:txBody>
          <a:bodyPr/>
          <a:lstStyle/>
          <a:p>
            <a:endParaRPr lang="en-GB" dirty="0" smtClean="0"/>
          </a:p>
          <a:p>
            <a:endParaRPr lang="en-GB" dirty="0"/>
          </a:p>
          <a:p>
            <a:endParaRPr lang="en-GB" dirty="0" smtClean="0"/>
          </a:p>
          <a:p>
            <a:endParaRPr lang="en-GB" dirty="0"/>
          </a:p>
          <a:p>
            <a:endParaRPr lang="en-GB" sz="2400" dirty="0" smtClean="0"/>
          </a:p>
          <a:p>
            <a:r>
              <a:rPr lang="en-GB" sz="2400" dirty="0" smtClean="0"/>
              <a:t>Sensitivity </a:t>
            </a:r>
            <a:r>
              <a:rPr lang="en-GB" sz="2400" dirty="0"/>
              <a:t>comparisons for </a:t>
            </a:r>
            <a:r>
              <a:rPr lang="en-GB" sz="2400" dirty="0" err="1"/>
              <a:t>νμ</a:t>
            </a:r>
            <a:r>
              <a:rPr lang="en-GB" sz="2400" dirty="0"/>
              <a:t> → </a:t>
            </a:r>
            <a:r>
              <a:rPr lang="en-GB" sz="2400" dirty="0" err="1"/>
              <a:t>νe</a:t>
            </a:r>
            <a:r>
              <a:rPr lang="en-GB" sz="2400" dirty="0"/>
              <a:t> oscillations including all backgrounds and </a:t>
            </a:r>
            <a:r>
              <a:rPr lang="en-GB" sz="2400" dirty="0" smtClean="0"/>
              <a:t>systematic </a:t>
            </a:r>
            <a:r>
              <a:rPr lang="en-GB" sz="2400" dirty="0"/>
              <a:t>uncertainties described in this proposal (except detector systematics, see text) assuming 6.6 × 10</a:t>
            </a:r>
            <a:r>
              <a:rPr lang="en-GB" sz="2400" baseline="30000" dirty="0"/>
              <a:t>20</a:t>
            </a:r>
            <a:r>
              <a:rPr lang="en-GB" sz="2400" dirty="0"/>
              <a:t> protons on target in LAr1-ND and the ICARUS-T600 and 13.2 × 10</a:t>
            </a:r>
            <a:r>
              <a:rPr lang="en-GB" sz="2400" baseline="30000" dirty="0"/>
              <a:t>20</a:t>
            </a:r>
            <a:r>
              <a:rPr lang="en-GB" sz="2400" dirty="0"/>
              <a:t> protons on </a:t>
            </a:r>
            <a:r>
              <a:rPr lang="en-GB" sz="2400" dirty="0" smtClean="0"/>
              <a:t>target </a:t>
            </a:r>
            <a:r>
              <a:rPr lang="en-GB" sz="2400" dirty="0"/>
              <a:t>in </a:t>
            </a:r>
            <a:r>
              <a:rPr lang="en-GB" sz="2400" dirty="0" err="1"/>
              <a:t>MicroBooNE</a:t>
            </a:r>
            <a:r>
              <a:rPr lang="en-GB" sz="2400" dirty="0"/>
              <a:t>. </a:t>
            </a:r>
            <a:endParaRPr lang="en-GB" sz="2400" dirty="0" smtClean="0"/>
          </a:p>
          <a:p>
            <a:r>
              <a:rPr lang="en-GB" sz="2400" dirty="0" smtClean="0"/>
              <a:t>The </a:t>
            </a:r>
            <a:r>
              <a:rPr lang="en-GB" sz="2400" dirty="0"/>
              <a:t>three curves present the significance of coverage of the LSND 99% allowed region (above) for the three different possible combinations of SBN detectors: LAr1-ND + </a:t>
            </a:r>
            <a:r>
              <a:rPr lang="en-GB" sz="2400" dirty="0" err="1"/>
              <a:t>MicroBooNE</a:t>
            </a:r>
            <a:r>
              <a:rPr lang="en-GB" sz="2400" dirty="0"/>
              <a:t> only (blue), LAr1-ND + ICARUS only (black), and all three detectors (red)</a:t>
            </a:r>
            <a:r>
              <a:rPr lang="en-GB" sz="2400" dirty="0" smtClean="0"/>
              <a:t>.</a:t>
            </a:r>
          </a:p>
          <a:p>
            <a:pPr marL="0" indent="0">
              <a:buNone/>
            </a:pPr>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45</a:t>
            </a:fld>
            <a:endParaRPr lang="en-GB" dirty="0"/>
          </a:p>
        </p:txBody>
      </p:sp>
      <p:pic>
        <p:nvPicPr>
          <p:cNvPr id="6" name="Picture 5" descr="sbn physics 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68" y="836712"/>
            <a:ext cx="7835900" cy="1498600"/>
          </a:xfrm>
          <a:prstGeom prst="rect">
            <a:avLst/>
          </a:prstGeom>
        </p:spPr>
      </p:pic>
      <p:sp>
        <p:nvSpPr>
          <p:cNvPr id="7" name="TextBox 6"/>
          <p:cNvSpPr txBox="1"/>
          <p:nvPr/>
        </p:nvSpPr>
        <p:spPr>
          <a:xfrm>
            <a:off x="7191795" y="519063"/>
            <a:ext cx="2714205" cy="461665"/>
          </a:xfrm>
          <a:prstGeom prst="rect">
            <a:avLst/>
          </a:prstGeom>
          <a:noFill/>
        </p:spPr>
        <p:txBody>
          <a:bodyPr wrap="none" rtlCol="0">
            <a:spAutoFit/>
          </a:bodyPr>
          <a:lstStyle/>
          <a:p>
            <a:r>
              <a:rPr lang="en-US" sz="2400" i="1" baseline="0" dirty="0">
                <a:solidFill>
                  <a:srgbClr val="FF0000"/>
                </a:solidFill>
              </a:rPr>
              <a:t>Xiv:1503.01520v1</a:t>
            </a:r>
            <a:endParaRPr lang="en-GB" sz="2400" i="1" baseline="0" dirty="0">
              <a:solidFill>
                <a:srgbClr val="FF0000"/>
              </a:solidFill>
            </a:endParaRPr>
          </a:p>
        </p:txBody>
      </p:sp>
    </p:spTree>
    <p:extLst>
      <p:ext uri="{BB962C8B-B14F-4D97-AF65-F5344CB8AC3E}">
        <p14:creationId xmlns:p14="http://schemas.microsoft.com/office/powerpoint/2010/main" val="31771234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46</a:t>
            </a:fld>
            <a:endParaRPr lang="en-GB"/>
          </a:p>
        </p:txBody>
      </p:sp>
      <p:grpSp>
        <p:nvGrpSpPr>
          <p:cNvPr id="17" name="Group 16"/>
          <p:cNvGrpSpPr/>
          <p:nvPr/>
        </p:nvGrpSpPr>
        <p:grpSpPr>
          <a:xfrm>
            <a:off x="0" y="548680"/>
            <a:ext cx="9906000" cy="4489957"/>
            <a:chOff x="0" y="620688"/>
            <a:chExt cx="9906000" cy="4489957"/>
          </a:xfrm>
        </p:grpSpPr>
        <p:grpSp>
          <p:nvGrpSpPr>
            <p:cNvPr id="12" name="Group 11"/>
            <p:cNvGrpSpPr/>
            <p:nvPr/>
          </p:nvGrpSpPr>
          <p:grpSpPr>
            <a:xfrm>
              <a:off x="0" y="620688"/>
              <a:ext cx="9906000" cy="4489957"/>
              <a:chOff x="0" y="548680"/>
              <a:chExt cx="9906000" cy="4489957"/>
            </a:xfrm>
          </p:grpSpPr>
          <p:pic>
            <p:nvPicPr>
              <p:cNvPr id="6" name="Picture 5" descr="pix9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80"/>
                <a:ext cx="9906000" cy="4489957"/>
              </a:xfrm>
              <a:prstGeom prst="rect">
                <a:avLst/>
              </a:prstGeom>
            </p:spPr>
          </p:pic>
          <p:sp>
            <p:nvSpPr>
              <p:cNvPr id="10" name="TextBox 9"/>
              <p:cNvSpPr txBox="1"/>
              <p:nvPr/>
            </p:nvSpPr>
            <p:spPr>
              <a:xfrm>
                <a:off x="6753200" y="1412776"/>
                <a:ext cx="2520280" cy="830997"/>
              </a:xfrm>
              <a:prstGeom prst="rect">
                <a:avLst/>
              </a:prstGeom>
              <a:solidFill>
                <a:schemeClr val="bg1"/>
              </a:solidFill>
              <a:ln>
                <a:solidFill>
                  <a:srgbClr val="800000"/>
                </a:solidFill>
              </a:ln>
            </p:spPr>
            <p:txBody>
              <a:bodyPr wrap="square" rtlCol="0">
                <a:spAutoFit/>
              </a:bodyPr>
              <a:lstStyle/>
              <a:p>
                <a:r>
                  <a:rPr lang="en-US" baseline="0" dirty="0">
                    <a:latin typeface="+mn-lt"/>
                  </a:rPr>
                  <a:t>LAr1-ND at 110 m</a:t>
                </a:r>
              </a:p>
              <a:p>
                <a:r>
                  <a:rPr lang="en-US" baseline="0" dirty="0" err="1">
                    <a:latin typeface="+mn-lt"/>
                  </a:rPr>
                  <a:t>MicroBooNE</a:t>
                </a:r>
                <a:r>
                  <a:rPr lang="en-US" baseline="0" dirty="0">
                    <a:latin typeface="+mn-lt"/>
                  </a:rPr>
                  <a:t> at 470 m</a:t>
                </a:r>
              </a:p>
              <a:p>
                <a:r>
                  <a:rPr lang="en-US" baseline="0" dirty="0">
                    <a:latin typeface="+mn-lt"/>
                  </a:rPr>
                  <a:t>ICARUS T600 at 600 </a:t>
                </a:r>
                <a:r>
                  <a:rPr lang="en-US" baseline="0" dirty="0" smtClean="0">
                    <a:latin typeface="+mn-lt"/>
                  </a:rPr>
                  <a:t>m</a:t>
                </a:r>
                <a:endParaRPr lang="en-US" baseline="0" dirty="0">
                  <a:latin typeface="+mn-lt"/>
                </a:endParaRPr>
              </a:p>
            </p:txBody>
          </p:sp>
        </p:grpSp>
        <p:cxnSp>
          <p:nvCxnSpPr>
            <p:cNvPr id="8" name="Straight Arrow Connector 7"/>
            <p:cNvCxnSpPr/>
            <p:nvPr/>
          </p:nvCxnSpPr>
          <p:spPr bwMode="auto">
            <a:xfrm flipV="1">
              <a:off x="3008784" y="4437112"/>
              <a:ext cx="0" cy="57606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3" name="Title 12"/>
          <p:cNvSpPr>
            <a:spLocks noGrp="1"/>
          </p:cNvSpPr>
          <p:nvPr>
            <p:ph type="title"/>
          </p:nvPr>
        </p:nvSpPr>
        <p:spPr/>
        <p:txBody>
          <a:bodyPr/>
          <a:lstStyle/>
          <a:p>
            <a:r>
              <a:rPr lang="en-GB" dirty="0" smtClean="0"/>
              <a:t>Three detectors are  </a:t>
            </a:r>
            <a:r>
              <a:rPr lang="en-GB" dirty="0"/>
              <a:t>imperative to achieving 5σ coverage</a:t>
            </a:r>
          </a:p>
        </p:txBody>
      </p:sp>
      <p:sp>
        <p:nvSpPr>
          <p:cNvPr id="3" name="Content Placeholder 2"/>
          <p:cNvSpPr>
            <a:spLocks noGrp="1"/>
          </p:cNvSpPr>
          <p:nvPr>
            <p:ph idx="1"/>
          </p:nvPr>
        </p:nvSpPr>
        <p:spPr>
          <a:xfrm>
            <a:off x="0" y="4797152"/>
            <a:ext cx="9906000" cy="1656184"/>
          </a:xfrm>
          <a:noFill/>
          <a:ln>
            <a:noFill/>
          </a:ln>
        </p:spPr>
        <p:txBody>
          <a:bodyPr/>
          <a:lstStyle/>
          <a:p>
            <a:r>
              <a:rPr lang="en-GB" sz="2400" dirty="0" smtClean="0"/>
              <a:t>Significance al low </a:t>
            </a:r>
            <a:r>
              <a:rPr lang="en-US" sz="2400" dirty="0">
                <a:latin typeface="Symbol" charset="2"/>
                <a:cs typeface="Symbol" charset="2"/>
              </a:rPr>
              <a:t>D</a:t>
            </a:r>
            <a:r>
              <a:rPr lang="en-US" sz="2400" dirty="0"/>
              <a:t>m</a:t>
            </a:r>
            <a:r>
              <a:rPr lang="en-US" sz="2400" baseline="30000" dirty="0"/>
              <a:t>2</a:t>
            </a:r>
            <a:r>
              <a:rPr lang="en-US" sz="2400" dirty="0"/>
              <a:t> </a:t>
            </a:r>
            <a:r>
              <a:rPr lang="en-GB" sz="2400" dirty="0" smtClean="0"/>
              <a:t>appears questionable. For </a:t>
            </a:r>
            <a:r>
              <a:rPr lang="en-US" sz="2400" dirty="0" smtClean="0">
                <a:latin typeface="Symbol" charset="2"/>
                <a:cs typeface="Symbol" charset="2"/>
              </a:rPr>
              <a:t>D</a:t>
            </a:r>
            <a:r>
              <a:rPr lang="en-US" sz="2400" dirty="0" smtClean="0"/>
              <a:t>m</a:t>
            </a:r>
            <a:r>
              <a:rPr lang="en-US" sz="2400" baseline="30000" dirty="0" smtClean="0"/>
              <a:t>2</a:t>
            </a:r>
            <a:r>
              <a:rPr lang="en-US" sz="2400" dirty="0" smtClean="0"/>
              <a:t> =0.2 eV</a:t>
            </a:r>
            <a:r>
              <a:rPr lang="en-US" sz="2400" baseline="30000" dirty="0" smtClean="0"/>
              <a:t>2</a:t>
            </a:r>
            <a:r>
              <a:rPr lang="en-US" sz="2400" dirty="0" smtClean="0"/>
              <a:t>, the LSND 99% confidence interval is 2.5 x 10</a:t>
            </a:r>
            <a:r>
              <a:rPr lang="en-US" sz="2400" baseline="30000" dirty="0"/>
              <a:t>-</a:t>
            </a:r>
            <a:r>
              <a:rPr lang="en-US" sz="2400" baseline="30000" dirty="0" smtClean="0"/>
              <a:t>2 </a:t>
            </a:r>
            <a:r>
              <a:rPr lang="en-US" sz="2400" dirty="0" smtClean="0"/>
              <a:t>&lt; sin</a:t>
            </a:r>
            <a:r>
              <a:rPr lang="en-US" sz="2400" baseline="30000" dirty="0" smtClean="0"/>
              <a:t>2</a:t>
            </a:r>
            <a:r>
              <a:rPr lang="en-US" sz="2400" dirty="0"/>
              <a:t>(2</a:t>
            </a:r>
            <a:r>
              <a:rPr lang="en-US" sz="2400" dirty="0">
                <a:latin typeface="Symbol" charset="2"/>
                <a:cs typeface="Symbol" charset="2"/>
              </a:rPr>
              <a:t>q</a:t>
            </a:r>
            <a:r>
              <a:rPr lang="en-US" sz="2400" baseline="-25000" dirty="0">
                <a:latin typeface="Symbol" charset="2"/>
                <a:cs typeface="Symbol" charset="2"/>
              </a:rPr>
              <a:t>m</a:t>
            </a:r>
            <a:r>
              <a:rPr lang="en-US" sz="2400" baseline="-25000" dirty="0"/>
              <a:t>e</a:t>
            </a:r>
            <a:r>
              <a:rPr lang="en-US" sz="2400" dirty="0" smtClean="0"/>
              <a:t>) &lt; 0.1. </a:t>
            </a:r>
          </a:p>
          <a:p>
            <a:r>
              <a:rPr lang="en-US" sz="2400" dirty="0" smtClean="0"/>
              <a:t>Such sin</a:t>
            </a:r>
            <a:r>
              <a:rPr lang="en-US" sz="2400" baseline="30000" dirty="0" smtClean="0"/>
              <a:t>2</a:t>
            </a:r>
            <a:r>
              <a:rPr lang="en-US" sz="2400" dirty="0"/>
              <a:t>(2</a:t>
            </a:r>
            <a:r>
              <a:rPr lang="en-US" sz="2400" dirty="0">
                <a:latin typeface="Symbol" charset="2"/>
                <a:cs typeface="Symbol" charset="2"/>
              </a:rPr>
              <a:t>q</a:t>
            </a:r>
            <a:r>
              <a:rPr lang="en-US" sz="2400" baseline="-25000" dirty="0">
                <a:latin typeface="Symbol" charset="2"/>
                <a:cs typeface="Symbol" charset="2"/>
              </a:rPr>
              <a:t>m</a:t>
            </a:r>
            <a:r>
              <a:rPr lang="en-US" sz="2400" baseline="-25000" dirty="0"/>
              <a:t>e</a:t>
            </a:r>
            <a:r>
              <a:rPr lang="en-US" sz="2400" dirty="0"/>
              <a:t>) </a:t>
            </a:r>
            <a:r>
              <a:rPr lang="en-US" sz="2400" dirty="0" smtClean="0"/>
              <a:t>signal is then predicted to become huge at large distances and it disagrees with ICARUS observations at CNGS</a:t>
            </a:r>
            <a:endParaRPr lang="en-US" sz="2400" dirty="0"/>
          </a:p>
          <a:p>
            <a:endParaRPr lang="en-US" sz="2400" dirty="0"/>
          </a:p>
        </p:txBody>
      </p:sp>
      <p:grpSp>
        <p:nvGrpSpPr>
          <p:cNvPr id="23" name="Group 22"/>
          <p:cNvGrpSpPr/>
          <p:nvPr/>
        </p:nvGrpSpPr>
        <p:grpSpPr>
          <a:xfrm>
            <a:off x="324138" y="4437112"/>
            <a:ext cx="3836774" cy="461665"/>
            <a:chOff x="324138" y="4437112"/>
            <a:chExt cx="3836774" cy="461665"/>
          </a:xfrm>
        </p:grpSpPr>
        <p:cxnSp>
          <p:nvCxnSpPr>
            <p:cNvPr id="21" name="Straight Arrow Connector 20"/>
            <p:cNvCxnSpPr/>
            <p:nvPr/>
          </p:nvCxnSpPr>
          <p:spPr bwMode="auto">
            <a:xfrm>
              <a:off x="992560" y="4725144"/>
              <a:ext cx="3168352" cy="0"/>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22" name="TextBox 21"/>
            <p:cNvSpPr txBox="1"/>
            <p:nvPr/>
          </p:nvSpPr>
          <p:spPr>
            <a:xfrm>
              <a:off x="324138" y="4437112"/>
              <a:ext cx="668422" cy="461665"/>
            </a:xfrm>
            <a:prstGeom prst="rect">
              <a:avLst/>
            </a:prstGeom>
            <a:noFill/>
          </p:spPr>
          <p:txBody>
            <a:bodyPr wrap="none" rtlCol="0">
              <a:spAutoFit/>
            </a:bodyPr>
            <a:lstStyle/>
            <a:p>
              <a:r>
                <a:rPr lang="en-GB" sz="2400" baseline="0" dirty="0" smtClean="0">
                  <a:latin typeface="+mn-lt"/>
                  <a:cs typeface="Symbol" charset="2"/>
                </a:rPr>
                <a:t>???</a:t>
              </a:r>
              <a:endParaRPr lang="en-GB" sz="2400" baseline="0" dirty="0">
                <a:latin typeface="+mn-lt"/>
                <a:cs typeface="Symbol" charset="2"/>
              </a:endParaRPr>
            </a:p>
          </p:txBody>
        </p:sp>
      </p:grpSp>
    </p:spTree>
    <p:extLst>
      <p:ext uri="{BB962C8B-B14F-4D97-AF65-F5344CB8AC3E}">
        <p14:creationId xmlns:p14="http://schemas.microsoft.com/office/powerpoint/2010/main" val="1310385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371600" y="3844947"/>
            <a:ext cx="3657600" cy="3013055"/>
            <a:chOff x="1371600" y="533400"/>
            <a:chExt cx="6680200" cy="4445000"/>
          </a:xfrm>
        </p:grpSpPr>
        <p:pic>
          <p:nvPicPr>
            <p:cNvPr id="11" name="Picture 47" descr="Description: DoubleLAr_Reactor_Antineutrino_Anomal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1600" y="533400"/>
              <a:ext cx="6680200" cy="4445000"/>
            </a:xfrm>
            <a:prstGeom prst="rect">
              <a:avLst/>
            </a:prstGeom>
            <a:noFill/>
            <a:ln w="9525">
              <a:noFill/>
              <a:miter lim="800000"/>
              <a:headEnd/>
              <a:tailEnd/>
            </a:ln>
          </p:spPr>
        </p:pic>
        <p:cxnSp>
          <p:nvCxnSpPr>
            <p:cNvPr id="12" name="Straight Arrow Connector 10"/>
            <p:cNvCxnSpPr>
              <a:cxnSpLocks noChangeShapeType="1"/>
            </p:cNvCxnSpPr>
            <p:nvPr/>
          </p:nvCxnSpPr>
          <p:spPr bwMode="auto">
            <a:xfrm rot="10800000" flipV="1">
              <a:off x="6477000" y="1447800"/>
              <a:ext cx="609600" cy="457200"/>
            </a:xfrm>
            <a:prstGeom prst="straightConnector1">
              <a:avLst/>
            </a:prstGeom>
            <a:noFill/>
            <a:ln w="19050" algn="ctr">
              <a:solidFill>
                <a:schemeClr val="tx1"/>
              </a:solidFill>
              <a:round/>
              <a:headEnd/>
              <a:tailEnd type="arrow" w="med" len="med"/>
            </a:ln>
          </p:spPr>
        </p:cxnSp>
      </p:grpSp>
      <p:pic>
        <p:nvPicPr>
          <p:cNvPr id="26628" name="Picture 46" descr="Description: DoubleLAr_CERN_PS_SPS_LIMITS_to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2800" y="560697"/>
            <a:ext cx="6553200" cy="3329832"/>
          </a:xfrm>
          <a:prstGeom prst="rect">
            <a:avLst/>
          </a:prstGeom>
          <a:noFill/>
          <a:ln w="9525">
            <a:noFill/>
            <a:miter lim="800000"/>
            <a:headEnd/>
            <a:tailEnd/>
          </a:ln>
        </p:spPr>
      </p:pic>
      <p:sp>
        <p:nvSpPr>
          <p:cNvPr id="145412" name="AutoShape 2"/>
          <p:cNvSpPr>
            <a:spLocks noGrp="1" noChangeArrowheads="1"/>
          </p:cNvSpPr>
          <p:nvPr>
            <p:ph type="title" idx="4294967295"/>
          </p:nvPr>
        </p:nvSpPr>
        <p:spPr>
          <a:ln/>
        </p:spPr>
        <p:txBody>
          <a:bodyPr/>
          <a:lstStyle/>
          <a:p>
            <a:r>
              <a:rPr lang="en-GB" sz="3200" dirty="0" smtClean="0">
                <a:ea typeface="ＭＳ Ｐゴシック" pitchFamily="34" charset="-128"/>
              </a:rPr>
              <a:t>Exploring all channels: expected sensitivity</a:t>
            </a:r>
          </a:p>
        </p:txBody>
      </p:sp>
      <p:sp>
        <p:nvSpPr>
          <p:cNvPr id="26629" name="Rectangle 7"/>
          <p:cNvSpPr>
            <a:spLocks noChangeArrowheads="1"/>
          </p:cNvSpPr>
          <p:nvPr/>
        </p:nvSpPr>
        <p:spPr bwMode="auto">
          <a:xfrm>
            <a:off x="0" y="636897"/>
            <a:ext cx="4191000" cy="2154436"/>
          </a:xfrm>
          <a:prstGeom prst="rect">
            <a:avLst/>
          </a:prstGeom>
          <a:noFill/>
          <a:ln w="9525">
            <a:noFill/>
            <a:miter lim="800000"/>
            <a:headEnd/>
            <a:tailEnd/>
          </a:ln>
        </p:spPr>
        <p:txBody>
          <a:bodyPr wrap="square">
            <a:spAutoFit/>
          </a:bodyPr>
          <a:lstStyle/>
          <a:p>
            <a:pPr defTabSz="914400" eaLnBrk="0" hangingPunct="0"/>
            <a:r>
              <a:rPr lang="en-US" sz="2400" b="1" i="0" baseline="0" dirty="0" smtClean="0">
                <a:solidFill>
                  <a:srgbClr val="FF0000"/>
                </a:solidFill>
                <a:latin typeface="+mn-lt"/>
              </a:rPr>
              <a:t>e-appearance</a:t>
            </a:r>
            <a:r>
              <a:rPr lang="en-US" sz="2400" b="1" i="0" baseline="0" dirty="0" smtClean="0">
                <a:latin typeface="+mn-lt"/>
              </a:rPr>
              <a:t>: </a:t>
            </a:r>
          </a:p>
          <a:p>
            <a:r>
              <a:rPr lang="en-US" sz="2200" i="0" baseline="0" dirty="0" smtClean="0">
                <a:latin typeface="+mn-lt"/>
                <a:sym typeface="Symbol"/>
              </a:rPr>
              <a:t>1 year </a:t>
            </a:r>
            <a:r>
              <a:rPr lang="el-GR" sz="2200" i="0" baseline="0" dirty="0" smtClean="0">
                <a:latin typeface="+mn-lt"/>
                <a:cs typeface="Times New Roman"/>
                <a:sym typeface="Symbol"/>
              </a:rPr>
              <a:t>μ</a:t>
            </a:r>
            <a:r>
              <a:rPr lang="en-US" sz="2200" i="0" baseline="0" dirty="0" smtClean="0">
                <a:latin typeface="+mn-lt"/>
                <a:cs typeface="Times New Roman"/>
                <a:sym typeface="Symbol"/>
              </a:rPr>
              <a:t> </a:t>
            </a:r>
            <a:r>
              <a:rPr lang="en-US" sz="2200" i="0" baseline="0" dirty="0" smtClean="0">
                <a:latin typeface="+mn-lt"/>
              </a:rPr>
              <a:t>beam </a:t>
            </a:r>
            <a:r>
              <a:rPr lang="en-US" sz="2200" i="0" baseline="0" dirty="0" smtClean="0"/>
              <a:t>(left)</a:t>
            </a:r>
            <a:endParaRPr lang="en-US" sz="2200" i="0" baseline="0" dirty="0" smtClean="0">
              <a:latin typeface="+mn-lt"/>
            </a:endParaRPr>
          </a:p>
          <a:p>
            <a:r>
              <a:rPr lang="en-US" sz="2200" i="0" baseline="0" dirty="0" smtClean="0">
                <a:latin typeface="+mn-lt"/>
              </a:rPr>
              <a:t>2 year anti</a:t>
            </a:r>
            <a:r>
              <a:rPr lang="en-US" sz="2200" i="0" baseline="0" dirty="0" smtClean="0">
                <a:latin typeface="+mn-lt"/>
                <a:sym typeface="Symbol"/>
              </a:rPr>
              <a:t></a:t>
            </a:r>
            <a:r>
              <a:rPr lang="el-GR" sz="2200" i="0" baseline="0" dirty="0" smtClean="0">
                <a:latin typeface="+mn-lt"/>
                <a:cs typeface="Times New Roman"/>
                <a:sym typeface="Symbol"/>
              </a:rPr>
              <a:t>μ</a:t>
            </a:r>
            <a:r>
              <a:rPr lang="en-US" sz="2200" i="0" baseline="0" dirty="0" smtClean="0">
                <a:latin typeface="+mn-lt"/>
              </a:rPr>
              <a:t> beam (right)</a:t>
            </a:r>
          </a:p>
          <a:p>
            <a:r>
              <a:rPr lang="en-US" sz="2200" i="0" baseline="0" dirty="0" smtClean="0">
                <a:latin typeface="+mn-lt"/>
              </a:rPr>
              <a:t>for 4.5 10</a:t>
            </a:r>
            <a:r>
              <a:rPr lang="en-US" sz="2200" i="0" baseline="30000" dirty="0" smtClean="0">
                <a:latin typeface="+mn-lt"/>
              </a:rPr>
              <a:t>19</a:t>
            </a:r>
            <a:r>
              <a:rPr lang="en-US" sz="2200" i="0" baseline="0" dirty="0" smtClean="0">
                <a:latin typeface="+mn-lt"/>
              </a:rPr>
              <a:t> pot/year,</a:t>
            </a:r>
          </a:p>
          <a:p>
            <a:r>
              <a:rPr lang="en-GB" sz="2200" i="0" baseline="0" dirty="0" smtClean="0">
                <a:latin typeface="Comic Sans MS" pitchFamily="66" charset="0"/>
              </a:rPr>
              <a:t>3% syst. uncertainty                      on </a:t>
            </a:r>
            <a:r>
              <a:rPr lang="en-GB" sz="2200" i="0" baseline="0" dirty="0" smtClean="0">
                <a:latin typeface="Symbol" pitchFamily="18" charset="2"/>
              </a:rPr>
              <a:t>n</a:t>
            </a:r>
            <a:r>
              <a:rPr lang="en-GB" sz="2200" i="0" baseline="0" dirty="0" smtClean="0">
                <a:latin typeface="Comic Sans MS" pitchFamily="66" charset="0"/>
              </a:rPr>
              <a:t> energy spectrum.  </a:t>
            </a:r>
            <a:r>
              <a:rPr lang="en-US" sz="2200" i="0" baseline="0" dirty="0" smtClean="0">
                <a:latin typeface="+mn-lt"/>
              </a:rPr>
              <a:t> </a:t>
            </a:r>
            <a:endParaRPr lang="en-US" sz="2200" i="0" baseline="0" dirty="0">
              <a:latin typeface="+mn-lt"/>
            </a:endParaRPr>
          </a:p>
        </p:txBody>
      </p:sp>
      <p:sp>
        <p:nvSpPr>
          <p:cNvPr id="7" name="TextBox 6"/>
          <p:cNvSpPr txBox="1"/>
          <p:nvPr/>
        </p:nvSpPr>
        <p:spPr>
          <a:xfrm>
            <a:off x="5184832" y="1905000"/>
            <a:ext cx="928977" cy="400110"/>
          </a:xfrm>
          <a:prstGeom prst="rect">
            <a:avLst/>
          </a:prstGeom>
          <a:noFill/>
        </p:spPr>
        <p:txBody>
          <a:bodyPr wrap="none" rtlCol="0">
            <a:spAutoFit/>
          </a:bodyPr>
          <a:lstStyle/>
          <a:p>
            <a:r>
              <a:rPr lang="en-US" sz="2000" dirty="0" smtClean="0">
                <a:solidFill>
                  <a:srgbClr val="FF0000"/>
                </a:solidFill>
                <a:sym typeface="Symbol"/>
              </a:rPr>
              <a:t></a:t>
            </a:r>
            <a:r>
              <a:rPr lang="el-GR" sz="2000" baseline="-25000" dirty="0" smtClean="0">
                <a:solidFill>
                  <a:srgbClr val="FF0000"/>
                </a:solidFill>
                <a:latin typeface="Times New Roman"/>
                <a:cs typeface="Times New Roman"/>
                <a:sym typeface="Symbol"/>
              </a:rPr>
              <a:t>μ</a:t>
            </a:r>
            <a:r>
              <a:rPr lang="en-US" sz="2000" dirty="0" smtClean="0">
                <a:solidFill>
                  <a:srgbClr val="FF0000"/>
                </a:solidFill>
                <a:latin typeface="Times New Roman"/>
                <a:cs typeface="Times New Roman"/>
                <a:sym typeface="Wingdings" pitchFamily="2" charset="2"/>
              </a:rPr>
              <a:t></a:t>
            </a:r>
            <a:r>
              <a:rPr lang="el-GR" sz="2000" dirty="0" smtClean="0">
                <a:solidFill>
                  <a:srgbClr val="FF0000"/>
                </a:solidFill>
                <a:latin typeface="Times New Roman"/>
                <a:cs typeface="Times New Roman"/>
                <a:sym typeface="Symbol"/>
              </a:rPr>
              <a:t></a:t>
            </a:r>
            <a:r>
              <a:rPr lang="en-US" sz="2000" baseline="-25000" dirty="0" smtClean="0">
                <a:solidFill>
                  <a:srgbClr val="FF0000"/>
                </a:solidFill>
                <a:latin typeface="Times New Roman"/>
                <a:cs typeface="Times New Roman"/>
                <a:sym typeface="Symbol"/>
              </a:rPr>
              <a:t>e</a:t>
            </a:r>
            <a:endParaRPr lang="en-US" sz="2000" dirty="0">
              <a:solidFill>
                <a:srgbClr val="FF0000"/>
              </a:solidFill>
            </a:endParaRPr>
          </a:p>
        </p:txBody>
      </p:sp>
      <p:sp>
        <p:nvSpPr>
          <p:cNvPr id="8" name="TextBox 7"/>
          <p:cNvSpPr txBox="1"/>
          <p:nvPr/>
        </p:nvSpPr>
        <p:spPr>
          <a:xfrm>
            <a:off x="8377851" y="1905000"/>
            <a:ext cx="1517579" cy="400110"/>
          </a:xfrm>
          <a:prstGeom prst="rect">
            <a:avLst/>
          </a:prstGeom>
          <a:noFill/>
        </p:spPr>
        <p:txBody>
          <a:bodyPr wrap="none" rtlCol="0">
            <a:spAutoFit/>
          </a:bodyPr>
          <a:lstStyle/>
          <a:p>
            <a:r>
              <a:rPr lang="en-US" sz="2000" dirty="0" smtClean="0">
                <a:solidFill>
                  <a:srgbClr val="FF0000"/>
                </a:solidFill>
                <a:sym typeface="Symbol"/>
              </a:rPr>
              <a:t></a:t>
            </a:r>
            <a:r>
              <a:rPr lang="el-GR" sz="2000" baseline="-25000" dirty="0" smtClean="0">
                <a:solidFill>
                  <a:srgbClr val="FF0000"/>
                </a:solidFill>
                <a:latin typeface="Times New Roman"/>
                <a:cs typeface="Times New Roman"/>
                <a:sym typeface="Symbol"/>
              </a:rPr>
              <a:t>μ</a:t>
            </a:r>
            <a:r>
              <a:rPr lang="en-US" sz="2000" dirty="0" smtClean="0">
                <a:solidFill>
                  <a:srgbClr val="FF0000"/>
                </a:solidFill>
                <a:latin typeface="Times New Roman"/>
                <a:cs typeface="Times New Roman"/>
                <a:sym typeface="Wingdings" pitchFamily="2" charset="2"/>
              </a:rPr>
              <a:t></a:t>
            </a:r>
            <a:r>
              <a:rPr lang="en-US" sz="2000" dirty="0" smtClean="0">
                <a:solidFill>
                  <a:srgbClr val="FF0000"/>
                </a:solidFill>
                <a:latin typeface="Times New Roman"/>
                <a:cs typeface="Times New Roman"/>
                <a:sym typeface="Symbol"/>
              </a:rPr>
              <a:t></a:t>
            </a:r>
            <a:r>
              <a:rPr lang="el-GR" sz="2000" dirty="0" smtClean="0">
                <a:solidFill>
                  <a:srgbClr val="FF0000"/>
                </a:solidFill>
                <a:latin typeface="Times New Roman"/>
                <a:cs typeface="Times New Roman"/>
                <a:sym typeface="Symbol"/>
              </a:rPr>
              <a:t></a:t>
            </a:r>
            <a:r>
              <a:rPr lang="en-US" sz="2000" baseline="-25000" dirty="0" smtClean="0">
                <a:solidFill>
                  <a:srgbClr val="FF0000"/>
                </a:solidFill>
                <a:latin typeface="Times New Roman"/>
                <a:cs typeface="Times New Roman"/>
                <a:sym typeface="Symbol"/>
              </a:rPr>
              <a:t>e</a:t>
            </a:r>
            <a:endParaRPr lang="en-US" sz="2000" dirty="0">
              <a:solidFill>
                <a:srgbClr val="FF0000"/>
              </a:solidFill>
            </a:endParaRPr>
          </a:p>
        </p:txBody>
      </p:sp>
      <p:sp>
        <p:nvSpPr>
          <p:cNvPr id="13" name="Rectangle 7"/>
          <p:cNvSpPr>
            <a:spLocks noChangeArrowheads="1"/>
          </p:cNvSpPr>
          <p:nvPr/>
        </p:nvSpPr>
        <p:spPr bwMode="auto">
          <a:xfrm>
            <a:off x="5257800" y="3886200"/>
            <a:ext cx="3048000" cy="1477328"/>
          </a:xfrm>
          <a:prstGeom prst="rect">
            <a:avLst/>
          </a:prstGeom>
          <a:noFill/>
          <a:ln w="9525">
            <a:noFill/>
            <a:miter lim="800000"/>
            <a:headEnd/>
            <a:tailEnd/>
          </a:ln>
        </p:spPr>
        <p:txBody>
          <a:bodyPr wrap="square">
            <a:spAutoFit/>
          </a:bodyPr>
          <a:lstStyle/>
          <a:p>
            <a:pPr defTabSz="914400" eaLnBrk="0" hangingPunct="0"/>
            <a:r>
              <a:rPr lang="en-US" sz="2400" b="1" i="0" baseline="0" dirty="0" smtClean="0">
                <a:solidFill>
                  <a:srgbClr val="FF0000"/>
                </a:solidFill>
                <a:latin typeface="+mn-lt"/>
              </a:rPr>
              <a:t>e</a:t>
            </a:r>
            <a:r>
              <a:rPr lang="en-US" sz="2400" b="1" i="0" baseline="0" dirty="0" smtClean="0">
                <a:solidFill>
                  <a:srgbClr val="FF0000"/>
                </a:solidFill>
                <a:latin typeface="Symbol" pitchFamily="18" charset="2"/>
              </a:rPr>
              <a:t>/m</a:t>
            </a:r>
            <a:r>
              <a:rPr lang="en-US" sz="2400" b="1" i="0" baseline="0" dirty="0" smtClean="0">
                <a:solidFill>
                  <a:srgbClr val="FF0000"/>
                </a:solidFill>
                <a:latin typeface="Comic Sans MS" pitchFamily="66" charset="0"/>
              </a:rPr>
              <a:t>-disappearance</a:t>
            </a:r>
            <a:r>
              <a:rPr lang="en-US" sz="2400" b="1" i="0" baseline="0" dirty="0" smtClean="0">
                <a:latin typeface="Comic Sans MS" pitchFamily="66" charset="0"/>
              </a:rPr>
              <a:t>:  </a:t>
            </a:r>
          </a:p>
          <a:p>
            <a:r>
              <a:rPr lang="en-US" sz="2200" i="0" baseline="0" dirty="0" smtClean="0">
                <a:latin typeface="Comic Sans MS" pitchFamily="66" charset="0"/>
                <a:sym typeface="Symbol"/>
              </a:rPr>
              <a:t>1 year </a:t>
            </a:r>
            <a:r>
              <a:rPr lang="el-GR" sz="2200" i="0" baseline="0" dirty="0" smtClean="0">
                <a:latin typeface="Times New Roman"/>
                <a:cs typeface="Times New Roman"/>
                <a:sym typeface="Symbol"/>
              </a:rPr>
              <a:t>μ</a:t>
            </a:r>
            <a:r>
              <a:rPr lang="en-US" sz="2200" i="0" baseline="0" dirty="0" smtClean="0">
                <a:latin typeface="Comic Sans MS" pitchFamily="66" charset="0"/>
              </a:rPr>
              <a:t> beam (left)</a:t>
            </a:r>
            <a:endParaRPr lang="en-US" sz="2200" i="0" baseline="0" dirty="0" smtClean="0">
              <a:latin typeface="Comic Sans MS" pitchFamily="66" charset="0"/>
              <a:sym typeface="Symbol"/>
            </a:endParaRPr>
          </a:p>
          <a:p>
            <a:pPr defTabSz="914400" eaLnBrk="0" hangingPunct="0"/>
            <a:r>
              <a:rPr lang="en-US" sz="2200" i="0" baseline="0" dirty="0" smtClean="0">
                <a:latin typeface="Comic Sans MS" pitchFamily="66" charset="0"/>
                <a:sym typeface="Symbol"/>
              </a:rPr>
              <a:t>1 year </a:t>
            </a:r>
            <a:r>
              <a:rPr lang="el-GR" sz="2200" i="0" baseline="0" dirty="0" smtClean="0">
                <a:latin typeface="Times New Roman"/>
                <a:cs typeface="Times New Roman"/>
                <a:sym typeface="Symbol"/>
              </a:rPr>
              <a:t>μ</a:t>
            </a:r>
            <a:r>
              <a:rPr lang="en-US" sz="2200" i="0" baseline="0" dirty="0" smtClean="0">
                <a:latin typeface="Times New Roman"/>
                <a:cs typeface="Times New Roman"/>
                <a:sym typeface="Symbol"/>
              </a:rPr>
              <a:t>  </a:t>
            </a:r>
            <a:r>
              <a:rPr lang="en-US" sz="2200" i="0" baseline="0" dirty="0" smtClean="0">
                <a:latin typeface="Comic Sans MS" pitchFamily="66" charset="0"/>
                <a:cs typeface="Times New Roman"/>
                <a:sym typeface="Symbol"/>
              </a:rPr>
              <a:t>+ 2 years </a:t>
            </a:r>
            <a:r>
              <a:rPr lang="en-US" sz="2200" i="0" baseline="0" dirty="0" smtClean="0">
                <a:latin typeface="Comic Sans MS" pitchFamily="66" charset="0"/>
              </a:rPr>
              <a:t>anti-</a:t>
            </a:r>
            <a:r>
              <a:rPr lang="en-US" sz="2200" i="0" baseline="0" dirty="0" smtClean="0">
                <a:latin typeface="Comic Sans MS" pitchFamily="66" charset="0"/>
                <a:sym typeface="Symbol"/>
              </a:rPr>
              <a:t></a:t>
            </a:r>
            <a:r>
              <a:rPr lang="el-GR" sz="2200" i="0" baseline="0" dirty="0" smtClean="0">
                <a:latin typeface="Times New Roman"/>
                <a:cs typeface="Times New Roman"/>
                <a:sym typeface="Symbol"/>
              </a:rPr>
              <a:t>μ</a:t>
            </a:r>
            <a:r>
              <a:rPr lang="en-US" sz="2200" i="0" baseline="0" dirty="0" smtClean="0">
                <a:latin typeface="Comic Sans MS" pitchFamily="66" charset="0"/>
              </a:rPr>
              <a:t> beams (right)</a:t>
            </a:r>
          </a:p>
        </p:txBody>
      </p:sp>
      <p:sp>
        <p:nvSpPr>
          <p:cNvPr id="15" name="TextBox 14"/>
          <p:cNvSpPr txBox="1"/>
          <p:nvPr/>
        </p:nvSpPr>
        <p:spPr>
          <a:xfrm>
            <a:off x="1963811" y="4352670"/>
            <a:ext cx="919041" cy="400110"/>
          </a:xfrm>
          <a:prstGeom prst="rect">
            <a:avLst/>
          </a:prstGeom>
          <a:noFill/>
        </p:spPr>
        <p:txBody>
          <a:bodyPr wrap="none" rtlCol="0">
            <a:spAutoFit/>
          </a:bodyPr>
          <a:lstStyle/>
          <a:p>
            <a:r>
              <a:rPr lang="en-US" sz="2000" dirty="0" smtClean="0">
                <a:solidFill>
                  <a:srgbClr val="FF0000"/>
                </a:solidFill>
                <a:sym typeface="Symbol"/>
              </a:rPr>
              <a:t></a:t>
            </a:r>
            <a:r>
              <a:rPr lang="en-US" sz="2000" baseline="-25000" dirty="0" smtClean="0">
                <a:solidFill>
                  <a:srgbClr val="FF0000"/>
                </a:solidFill>
                <a:latin typeface="Times New Roman"/>
                <a:cs typeface="Times New Roman"/>
                <a:sym typeface="Symbol"/>
              </a:rPr>
              <a:t>e</a:t>
            </a:r>
            <a:r>
              <a:rPr lang="en-US" sz="2000" dirty="0" smtClean="0">
                <a:solidFill>
                  <a:srgbClr val="FF0000"/>
                </a:solidFill>
                <a:latin typeface="Times New Roman"/>
                <a:cs typeface="Times New Roman"/>
                <a:sym typeface="Wingdings" pitchFamily="2" charset="2"/>
              </a:rPr>
              <a:t></a:t>
            </a:r>
            <a:r>
              <a:rPr lang="el-GR" sz="2000" dirty="0" smtClean="0">
                <a:solidFill>
                  <a:srgbClr val="FF0000"/>
                </a:solidFill>
                <a:latin typeface="Times New Roman"/>
                <a:cs typeface="Times New Roman"/>
                <a:sym typeface="Symbol"/>
              </a:rPr>
              <a:t></a:t>
            </a:r>
            <a:r>
              <a:rPr lang="en-US" sz="2000" baseline="-25000" dirty="0" smtClean="0">
                <a:solidFill>
                  <a:srgbClr val="FF0000"/>
                </a:solidFill>
                <a:latin typeface="Times New Roman"/>
                <a:cs typeface="Times New Roman"/>
                <a:sym typeface="Symbol"/>
              </a:rPr>
              <a:t>e</a:t>
            </a:r>
            <a:endParaRPr lang="en-US" sz="2000" dirty="0">
              <a:solidFill>
                <a:srgbClr val="FF0000"/>
              </a:solidFill>
            </a:endParaRPr>
          </a:p>
        </p:txBody>
      </p:sp>
      <p:sp>
        <p:nvSpPr>
          <p:cNvPr id="16" name="Rectangle 15"/>
          <p:cNvSpPr/>
          <p:nvPr/>
        </p:nvSpPr>
        <p:spPr>
          <a:xfrm>
            <a:off x="5257800" y="5613739"/>
            <a:ext cx="3048000" cy="1015663"/>
          </a:xfrm>
          <a:prstGeom prst="rect">
            <a:avLst/>
          </a:prstGeom>
        </p:spPr>
        <p:txBody>
          <a:bodyPr wrap="square">
            <a:spAutoFit/>
          </a:bodyPr>
          <a:lstStyle/>
          <a:p>
            <a:r>
              <a:rPr lang="en-GB" sz="2000" i="0" baseline="0" dirty="0" smtClean="0">
                <a:latin typeface="Comic Sans MS" pitchFamily="66" charset="0"/>
              </a:rPr>
              <a:t>combined “</a:t>
            </a:r>
            <a:r>
              <a:rPr lang="en-GB" altLang="ja-JP" sz="2000" i="0" baseline="0" dirty="0" smtClean="0">
                <a:latin typeface="Comic Sans MS" pitchFamily="66" charset="0"/>
              </a:rPr>
              <a:t>anomalies</a:t>
            </a:r>
            <a:r>
              <a:rPr lang="en-GB" sz="2000" i="0" baseline="0" dirty="0" smtClean="0">
                <a:latin typeface="Comic Sans MS" pitchFamily="66" charset="0"/>
              </a:rPr>
              <a:t>”:</a:t>
            </a:r>
            <a:r>
              <a:rPr lang="en-GB" altLang="ja-JP" sz="2000" i="0" baseline="0" dirty="0" smtClean="0">
                <a:latin typeface="Comic Sans MS" pitchFamily="66" charset="0"/>
              </a:rPr>
              <a:t> from reactor </a:t>
            </a:r>
            <a:r>
              <a:rPr lang="en-GB" altLang="ja-JP" sz="2000" i="0" baseline="0" dirty="0" smtClean="0">
                <a:latin typeface="Symbol" pitchFamily="18" charset="2"/>
              </a:rPr>
              <a:t>n</a:t>
            </a:r>
            <a:r>
              <a:rPr lang="en-GB" altLang="ja-JP" sz="2000" i="0" baseline="0" dirty="0" smtClean="0">
                <a:latin typeface="Comic Sans MS" pitchFamily="66" charset="0"/>
              </a:rPr>
              <a:t>s, </a:t>
            </a:r>
            <a:r>
              <a:rPr lang="en-GB" altLang="ja-JP" sz="2000" i="0" baseline="0" dirty="0" err="1" smtClean="0">
                <a:latin typeface="Comic Sans MS" pitchFamily="66" charset="0"/>
              </a:rPr>
              <a:t>Gallex</a:t>
            </a:r>
            <a:r>
              <a:rPr lang="en-GB" altLang="ja-JP" sz="2000" i="0" baseline="0" dirty="0" smtClean="0">
                <a:latin typeface="Comic Sans MS" pitchFamily="66" charset="0"/>
              </a:rPr>
              <a:t> and Sage experiments</a:t>
            </a:r>
            <a:r>
              <a:rPr lang="en-GB" altLang="ja-JP" sz="2000" i="0" dirty="0" smtClean="0">
                <a:latin typeface="Comic Sans MS" pitchFamily="66" charset="0"/>
              </a:rPr>
              <a:t>. </a:t>
            </a:r>
            <a:endParaRPr lang="en-US" sz="2000" i="0" dirty="0"/>
          </a:p>
        </p:txBody>
      </p:sp>
      <p:sp>
        <p:nvSpPr>
          <p:cNvPr id="18" name="TextBox 17"/>
          <p:cNvSpPr txBox="1"/>
          <p:nvPr/>
        </p:nvSpPr>
        <p:spPr>
          <a:xfrm>
            <a:off x="1" y="2888160"/>
            <a:ext cx="3810000" cy="769441"/>
          </a:xfrm>
          <a:prstGeom prst="rect">
            <a:avLst/>
          </a:prstGeom>
          <a:noFill/>
        </p:spPr>
        <p:txBody>
          <a:bodyPr wrap="square" rtlCol="0">
            <a:spAutoFit/>
          </a:bodyPr>
          <a:lstStyle/>
          <a:p>
            <a:r>
              <a:rPr lang="en-US" sz="2200" i="0" baseline="0" dirty="0" smtClean="0">
                <a:latin typeface="+mn-lt"/>
              </a:rPr>
              <a:t>LSND allowed region is</a:t>
            </a:r>
          </a:p>
          <a:p>
            <a:r>
              <a:rPr lang="en-US" sz="2200" i="0" baseline="0" dirty="0" smtClean="0">
                <a:latin typeface="+mn-lt"/>
              </a:rPr>
              <a:t>fully explored in both cases</a:t>
            </a:r>
          </a:p>
        </p:txBody>
      </p:sp>
      <p:sp>
        <p:nvSpPr>
          <p:cNvPr id="17" name="Slide Number Placeholder 2"/>
          <p:cNvSpPr>
            <a:spLocks noGrp="1"/>
          </p:cNvSpPr>
          <p:nvPr>
            <p:ph type="sldNum" sz="quarter" idx="11"/>
          </p:nvPr>
        </p:nvSpPr>
        <p:spPr>
          <a:xfrm>
            <a:off x="7842250" y="6553200"/>
            <a:ext cx="2063750" cy="228600"/>
          </a:xfrm>
        </p:spPr>
        <p:txBody>
          <a:bodyPr/>
          <a:lstStyle/>
          <a:p>
            <a:r>
              <a:rPr lang="en-GB" dirty="0" smtClean="0"/>
              <a:t>Slide#  : </a:t>
            </a:r>
            <a:fld id="{376D9610-EE21-EF47-B0E0-B514E2693501}" type="slidenum">
              <a:rPr lang="en-GB" smtClean="0"/>
              <a:pPr/>
              <a:t>47</a:t>
            </a:fld>
            <a:endParaRPr lang="en-GB" dirty="0">
              <a:solidFill>
                <a:schemeClr val="accent1"/>
              </a:solidFill>
            </a:endParaRPr>
          </a:p>
        </p:txBody>
      </p:sp>
      <p:sp>
        <p:nvSpPr>
          <p:cNvPr id="19" name="Footer Placeholder 18"/>
          <p:cNvSpPr>
            <a:spLocks noGrp="1"/>
          </p:cNvSpPr>
          <p:nvPr>
            <p:ph type="ftr" sz="quarter" idx="10"/>
          </p:nvPr>
        </p:nvSpPr>
        <p:spPr/>
        <p:txBody>
          <a:bodyPr/>
          <a:lstStyle/>
          <a:p>
            <a:pPr>
              <a:defRPr/>
            </a:pPr>
            <a:r>
              <a:rPr lang="en-US" smtClean="0"/>
              <a:t>Fermilab.Nov.21 2018</a:t>
            </a:r>
            <a:endParaRPr lang="en-GB"/>
          </a:p>
        </p:txBody>
      </p:sp>
    </p:spTree>
    <p:extLst>
      <p:ext uri="{BB962C8B-B14F-4D97-AF65-F5344CB8AC3E}">
        <p14:creationId xmlns:p14="http://schemas.microsoft.com/office/powerpoint/2010/main" val="248599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Effect transition="in" filter="dissolve">
                                      <p:cBhvr>
                                        <p:cTn id="7" dur="500"/>
                                        <p:tgtEl>
                                          <p:spTgt spid="26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629">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629">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629">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629">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629">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6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dissolve">
                                      <p:cBhvr>
                                        <p:cTn id="35" dur="5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allAtOnce"/>
      <p:bldP spid="7" grpId="0"/>
      <p:bldP spid="8" grpId="0"/>
      <p:bldP spid="13" grpId="0" build="allAtOnce"/>
      <p:bldP spid="15" grpId="0"/>
      <p:bldP spid="16"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a:t>
            </a:r>
            <a:r>
              <a:rPr lang="en-US" dirty="0" smtClean="0"/>
              <a:t>disappearance for </a:t>
            </a:r>
            <a:r>
              <a:rPr lang="en-US" dirty="0" smtClean="0">
                <a:latin typeface="Symbol" charset="2"/>
                <a:cs typeface="Symbol" charset="2"/>
              </a:rPr>
              <a:t>nm </a:t>
            </a:r>
            <a:r>
              <a:rPr lang="en-US" dirty="0" smtClean="0">
                <a:cs typeface="Symbol" charset="2"/>
              </a:rPr>
              <a:t>signal</a:t>
            </a:r>
            <a:endParaRPr lang="en-GB"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r>
              <a:rPr lang="en-GB" smtClean="0"/>
              <a:t>Slide# :  </a:t>
            </a:r>
            <a:fld id="{D05931B6-DFFB-0A40-833F-329CB0688972}" type="slidenum">
              <a:rPr lang="en-GB" smtClean="0"/>
              <a:pPr/>
              <a:t>48</a:t>
            </a:fld>
            <a:endParaRPr lang="en-GB" dirty="0">
              <a:solidFill>
                <a:schemeClr val="accent1"/>
              </a:solidFill>
            </a:endParaRPr>
          </a:p>
        </p:txBody>
      </p:sp>
      <p:grpSp>
        <p:nvGrpSpPr>
          <p:cNvPr id="10" name="Group 9"/>
          <p:cNvGrpSpPr/>
          <p:nvPr/>
        </p:nvGrpSpPr>
        <p:grpSpPr>
          <a:xfrm>
            <a:off x="838200" y="2819400"/>
            <a:ext cx="3581157" cy="3677708"/>
            <a:chOff x="838200" y="2819400"/>
            <a:chExt cx="3581157" cy="3677708"/>
          </a:xfrm>
        </p:grpSpPr>
        <p:pic>
          <p:nvPicPr>
            <p:cNvPr id="7" name="Picture 6" descr="pix 3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19400"/>
              <a:ext cx="3581157" cy="3677708"/>
            </a:xfrm>
            <a:prstGeom prst="rect">
              <a:avLst/>
            </a:prstGeom>
          </p:spPr>
        </p:pic>
        <p:sp>
          <p:nvSpPr>
            <p:cNvPr id="8" name="TextBox 7"/>
            <p:cNvSpPr txBox="1"/>
            <p:nvPr/>
          </p:nvSpPr>
          <p:spPr>
            <a:xfrm>
              <a:off x="1640632" y="3392996"/>
              <a:ext cx="1019956" cy="400110"/>
            </a:xfrm>
            <a:prstGeom prst="rect">
              <a:avLst/>
            </a:prstGeom>
            <a:noFill/>
          </p:spPr>
          <p:txBody>
            <a:bodyPr wrap="none" rtlCol="0">
              <a:spAutoFit/>
            </a:bodyPr>
            <a:lstStyle/>
            <a:p>
              <a:r>
                <a:rPr lang="en-GB" sz="2000" i="1" baseline="0" dirty="0" smtClean="0">
                  <a:solidFill>
                    <a:srgbClr val="FF0000"/>
                  </a:solidFill>
                  <a:latin typeface="+mn-lt"/>
                </a:rPr>
                <a:t>600 m</a:t>
              </a:r>
              <a:endParaRPr lang="en-GB" sz="2000" i="1" baseline="0" dirty="0">
                <a:solidFill>
                  <a:srgbClr val="FF0000"/>
                </a:solidFill>
                <a:latin typeface="+mn-lt"/>
              </a:endParaRPr>
            </a:p>
          </p:txBody>
        </p:sp>
      </p:grpSp>
      <p:grpSp>
        <p:nvGrpSpPr>
          <p:cNvPr id="11" name="Group 10"/>
          <p:cNvGrpSpPr/>
          <p:nvPr/>
        </p:nvGrpSpPr>
        <p:grpSpPr>
          <a:xfrm>
            <a:off x="4876800" y="2967277"/>
            <a:ext cx="3891703" cy="3581400"/>
            <a:chOff x="4876800" y="2967277"/>
            <a:chExt cx="3891703" cy="3581400"/>
          </a:xfrm>
        </p:grpSpPr>
        <p:pic>
          <p:nvPicPr>
            <p:cNvPr id="6" name="Picture 5" descr="pix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967277"/>
              <a:ext cx="3891703" cy="3581400"/>
            </a:xfrm>
            <a:prstGeom prst="rect">
              <a:avLst/>
            </a:prstGeom>
          </p:spPr>
        </p:pic>
        <p:sp>
          <p:nvSpPr>
            <p:cNvPr id="9" name="TextBox 8"/>
            <p:cNvSpPr txBox="1"/>
            <p:nvPr/>
          </p:nvSpPr>
          <p:spPr>
            <a:xfrm>
              <a:off x="5673080" y="3392996"/>
              <a:ext cx="1135422" cy="400110"/>
            </a:xfrm>
            <a:prstGeom prst="rect">
              <a:avLst/>
            </a:prstGeom>
            <a:noFill/>
          </p:spPr>
          <p:txBody>
            <a:bodyPr wrap="none" rtlCol="0">
              <a:spAutoFit/>
            </a:bodyPr>
            <a:lstStyle/>
            <a:p>
              <a:r>
                <a:rPr lang="en-GB" sz="2000" i="1" baseline="0" dirty="0" smtClean="0">
                  <a:solidFill>
                    <a:srgbClr val="FF0000"/>
                  </a:solidFill>
                  <a:latin typeface="+mn-lt"/>
                </a:rPr>
                <a:t>1500 m</a:t>
              </a:r>
              <a:endParaRPr lang="en-GB" sz="2000" i="1" baseline="0" dirty="0">
                <a:solidFill>
                  <a:srgbClr val="FF0000"/>
                </a:solidFill>
                <a:latin typeface="+mn-lt"/>
              </a:endParaRPr>
            </a:p>
          </p:txBody>
        </p:sp>
      </p:grpSp>
      <p:sp>
        <p:nvSpPr>
          <p:cNvPr id="3" name="Content Placeholder 2"/>
          <p:cNvSpPr>
            <a:spLocks noGrp="1"/>
          </p:cNvSpPr>
          <p:nvPr>
            <p:ph idx="1"/>
          </p:nvPr>
        </p:nvSpPr>
        <p:spPr>
          <a:xfrm>
            <a:off x="228600" y="533400"/>
            <a:ext cx="9448800" cy="2362200"/>
          </a:xfrm>
        </p:spPr>
        <p:txBody>
          <a:bodyPr/>
          <a:lstStyle/>
          <a:p>
            <a:r>
              <a:rPr lang="en-GB" sz="2400" dirty="0" smtClean="0"/>
              <a:t>According to the predictions from Big Bang Cosmology, the mass difference </a:t>
            </a:r>
            <a:r>
              <a:rPr lang="en-US" sz="2400" dirty="0">
                <a:latin typeface="Symbol" charset="2"/>
                <a:cs typeface="Symbol" charset="2"/>
              </a:rPr>
              <a:t>D</a:t>
            </a:r>
            <a:r>
              <a:rPr lang="en-US" sz="2400" dirty="0"/>
              <a:t>m</a:t>
            </a:r>
            <a:r>
              <a:rPr lang="en-US" sz="2400" baseline="30000" dirty="0"/>
              <a:t>2 </a:t>
            </a:r>
            <a:r>
              <a:rPr lang="en-GB" sz="2400" dirty="0" smtClean="0"/>
              <a:t>may be small</a:t>
            </a:r>
            <a:r>
              <a:rPr lang="en-US" sz="2400" dirty="0" smtClean="0">
                <a:ea typeface="ＭＳ Ｐゴシック" charset="-128"/>
              </a:rPr>
              <a:t>. Assume </a:t>
            </a:r>
            <a:r>
              <a:rPr lang="en-US" sz="2400" dirty="0">
                <a:latin typeface="Symbol" charset="2"/>
                <a:cs typeface="Symbol" charset="2"/>
              </a:rPr>
              <a:t>D</a:t>
            </a:r>
            <a:r>
              <a:rPr lang="en-US" sz="2400" dirty="0"/>
              <a:t>m</a:t>
            </a:r>
            <a:r>
              <a:rPr lang="en-US" sz="2400" baseline="30000" dirty="0"/>
              <a:t>2 </a:t>
            </a:r>
            <a:r>
              <a:rPr lang="en-US" sz="2400" dirty="0"/>
              <a:t>≈&lt; 0.4 eV</a:t>
            </a:r>
            <a:r>
              <a:rPr lang="en-US" sz="2400" baseline="30000" dirty="0"/>
              <a:t>2</a:t>
            </a:r>
            <a:r>
              <a:rPr lang="en-US" sz="2400" dirty="0"/>
              <a:t> , </a:t>
            </a:r>
            <a:endParaRPr lang="en-US" sz="2400" dirty="0" smtClean="0"/>
          </a:p>
          <a:p>
            <a:r>
              <a:rPr lang="en-US" sz="2400" dirty="0" smtClean="0">
                <a:ea typeface="ＭＳ Ｐゴシック" charset="-128"/>
              </a:rPr>
              <a:t>The </a:t>
            </a:r>
            <a:r>
              <a:rPr lang="en-US" sz="2400" dirty="0" smtClean="0">
                <a:latin typeface="Symbol" charset="2"/>
                <a:cs typeface="Symbol" charset="2"/>
              </a:rPr>
              <a:t>nm </a:t>
            </a:r>
            <a:r>
              <a:rPr lang="en-US" sz="2400" dirty="0" smtClean="0">
                <a:ea typeface="ＭＳ Ｐゴシック" charset="-128"/>
              </a:rPr>
              <a:t>disappearance effect at 600 m will be seriously </a:t>
            </a:r>
            <a:r>
              <a:rPr lang="en-US" sz="2400" dirty="0">
                <a:ea typeface="ＭＳ Ｐゴシック" charset="-128"/>
              </a:rPr>
              <a:t>limited </a:t>
            </a:r>
            <a:r>
              <a:rPr lang="en-US" sz="2400" dirty="0" smtClean="0">
                <a:ea typeface="ＭＳ Ｐゴシック" charset="-128"/>
              </a:rPr>
              <a:t>to the lowest neutrino bin energies 0.2-0.4 </a:t>
            </a:r>
            <a:r>
              <a:rPr lang="en-US" sz="2400" dirty="0" err="1" smtClean="0">
                <a:ea typeface="ＭＳ Ｐゴシック" charset="-128"/>
              </a:rPr>
              <a:t>GeV</a:t>
            </a:r>
            <a:r>
              <a:rPr lang="en-US" sz="2400" dirty="0" smtClean="0">
                <a:ea typeface="ＭＳ Ｐゴシック" charset="-128"/>
              </a:rPr>
              <a:t>.</a:t>
            </a:r>
          </a:p>
          <a:p>
            <a:r>
              <a:rPr lang="en-US" sz="2400" i="1" dirty="0" smtClean="0">
                <a:solidFill>
                  <a:srgbClr val="FF0000"/>
                </a:solidFill>
                <a:ea typeface="ＭＳ Ｐゴシック" charset="-128"/>
              </a:rPr>
              <a:t>As a second phase</a:t>
            </a:r>
            <a:r>
              <a:rPr lang="en-US" sz="2400" dirty="0" smtClean="0">
                <a:ea typeface="ＭＳ Ｐゴシック" charset="-128"/>
              </a:rPr>
              <a:t> and in order to amplify the effect, we may have to move a LAr-TPC to a distance of the order of 1500 m.</a:t>
            </a:r>
            <a:endParaRPr lang="en-GB" sz="2400" dirty="0"/>
          </a:p>
        </p:txBody>
      </p:sp>
    </p:spTree>
    <p:extLst>
      <p:ext uri="{BB962C8B-B14F-4D97-AF65-F5344CB8AC3E}">
        <p14:creationId xmlns:p14="http://schemas.microsoft.com/office/powerpoint/2010/main" val="329010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272480" y="620688"/>
            <a:ext cx="9217024" cy="5915744"/>
          </a:xfrm>
        </p:spPr>
        <p:txBody>
          <a:bodyPr/>
          <a:lstStyle/>
          <a:p>
            <a:r>
              <a:rPr lang="en-GB" sz="2400" dirty="0" smtClean="0"/>
              <a:t>Over </a:t>
            </a:r>
            <a:r>
              <a:rPr lang="en-GB" sz="2400" dirty="0"/>
              <a:t>the last several years, neutrinos have been the origin of an impressive number of </a:t>
            </a:r>
            <a:r>
              <a:rPr lang="ja-JP" altLang="en-US" sz="2400" dirty="0"/>
              <a:t>“</a:t>
            </a:r>
            <a:r>
              <a:rPr lang="en-US" altLang="ja-JP" sz="2400" dirty="0"/>
              <a:t>Su</a:t>
            </a:r>
            <a:r>
              <a:rPr lang="en-GB" altLang="ja-JP" sz="2400" dirty="0" err="1"/>
              <a:t>rprises</a:t>
            </a:r>
            <a:r>
              <a:rPr lang="en-GB" sz="2400" dirty="0"/>
              <a:t>”</a:t>
            </a:r>
            <a:r>
              <a:rPr lang="en-GB" altLang="ja-JP" sz="2400" dirty="0" smtClean="0"/>
              <a:t>:</a:t>
            </a:r>
          </a:p>
          <a:p>
            <a:pPr lvl="1"/>
            <a:r>
              <a:rPr lang="en-US" sz="2400" dirty="0"/>
              <a:t>Masses, once zero </a:t>
            </a:r>
            <a:r>
              <a:rPr lang="ja-JP" altLang="en-US" sz="2400" dirty="0">
                <a:cs typeface="ＭＳ Ｐゴシック" charset="-128"/>
              </a:rPr>
              <a:t>“</a:t>
            </a:r>
            <a:r>
              <a:rPr lang="en-US" altLang="ja-JP" sz="2400" dirty="0"/>
              <a:t>by ignorance</a:t>
            </a:r>
            <a:r>
              <a:rPr lang="ja-JP" altLang="en-US" sz="2400" dirty="0">
                <a:cs typeface="ＭＳ Ｐゴシック" charset="-128"/>
              </a:rPr>
              <a:t>”</a:t>
            </a:r>
            <a:r>
              <a:rPr lang="en-US" altLang="ja-JP" sz="2400" dirty="0"/>
              <a:t>, are actually important</a:t>
            </a:r>
          </a:p>
          <a:p>
            <a:pPr lvl="1"/>
            <a:r>
              <a:rPr lang="en-US" sz="2400" dirty="0"/>
              <a:t>Oscillations extend and complete the C+KM quark mixing</a:t>
            </a:r>
          </a:p>
          <a:p>
            <a:pPr lvl="1"/>
            <a:r>
              <a:rPr lang="en-US" sz="2400" dirty="0"/>
              <a:t>Oscillations due to </a:t>
            </a:r>
            <a:r>
              <a:rPr lang="en-US" sz="2400" dirty="0" smtClean="0"/>
              <a:t>matter </a:t>
            </a:r>
            <a:r>
              <a:rPr lang="en-US" sz="2400" dirty="0"/>
              <a:t>exist, due to neutral </a:t>
            </a:r>
            <a:r>
              <a:rPr lang="en-US" sz="2400" dirty="0" smtClean="0"/>
              <a:t>currents</a:t>
            </a:r>
          </a:p>
          <a:p>
            <a:r>
              <a:rPr lang="en-US" sz="2400" dirty="0" smtClean="0"/>
              <a:t>There  is a small but realistic probability that sterile neutrinos and other “anomalies” may be confirmed. </a:t>
            </a:r>
          </a:p>
          <a:p>
            <a:r>
              <a:rPr lang="en-US" sz="2400" i="1" dirty="0" smtClean="0">
                <a:solidFill>
                  <a:srgbClr val="FF0000"/>
                </a:solidFill>
              </a:rPr>
              <a:t>A neutrino–like object with m ≈ 1 </a:t>
            </a:r>
            <a:r>
              <a:rPr lang="en-US" sz="2400" i="1" dirty="0" err="1" smtClean="0">
                <a:solidFill>
                  <a:srgbClr val="FF0000"/>
                </a:solidFill>
              </a:rPr>
              <a:t>eV</a:t>
            </a:r>
            <a:r>
              <a:rPr lang="en-US" sz="2400" i="1" dirty="0" smtClean="0">
                <a:solidFill>
                  <a:srgbClr val="FF0000"/>
                </a:solidFill>
              </a:rPr>
              <a:t>/c</a:t>
            </a:r>
            <a:r>
              <a:rPr lang="en-US" sz="2400" i="1" baseline="30000" dirty="0" smtClean="0">
                <a:solidFill>
                  <a:srgbClr val="FF0000"/>
                </a:solidFill>
              </a:rPr>
              <a:t>2</a:t>
            </a:r>
            <a:r>
              <a:rPr lang="en-US" sz="2400" i="1" dirty="0" smtClean="0">
                <a:solidFill>
                  <a:srgbClr val="FF0000"/>
                </a:solidFill>
              </a:rPr>
              <a:t> could be a fundamental new discovery and be a major source for the Dark Mass ! </a:t>
            </a:r>
          </a:p>
          <a:p>
            <a:r>
              <a:rPr lang="en-US" altLang="ja-JP" sz="2400" dirty="0" err="1" smtClean="0"/>
              <a:t>Otherimportant</a:t>
            </a:r>
            <a:r>
              <a:rPr lang="en-US" altLang="ja-JP" sz="2400" dirty="0" smtClean="0"/>
              <a:t> </a:t>
            </a:r>
            <a:r>
              <a:rPr lang="en-US" altLang="ja-JP" sz="2400" dirty="0"/>
              <a:t>discovery potentials may be ahead:</a:t>
            </a:r>
          </a:p>
          <a:p>
            <a:r>
              <a:rPr lang="en-US" sz="2400" dirty="0" smtClean="0"/>
              <a:t>The future v programs at FNAL represent many unique opportunities ,both with SBN and later with DUNE</a:t>
            </a:r>
            <a:endParaRPr lang="en-US" sz="2400" dirty="0"/>
          </a:p>
          <a:p>
            <a:pPr marL="0" indent="0">
              <a:buNone/>
            </a:pPr>
            <a:endParaRPr lang="en-US" sz="2400" i="1" dirty="0" smtClean="0">
              <a:solidFill>
                <a:srgbClr val="FF0000"/>
              </a:solidFill>
            </a:endParaRPr>
          </a:p>
          <a:p>
            <a:pPr lvl="1"/>
            <a:endParaRPr lang="en-US" sz="2400" dirty="0"/>
          </a:p>
          <a:p>
            <a:endParaRPr lang="en-US" altLang="ja-JP" sz="2400" dirty="0"/>
          </a:p>
          <a:p>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dirty="0" smtClean="0"/>
              <a:t>Slide# : </a:t>
            </a:r>
            <a:fld id="{A86CEAE1-7B07-CE4F-A20C-236EDAD9CE90}" type="slidenum">
              <a:rPr lang="en-GB" smtClean="0"/>
              <a:pPr>
                <a:defRPr/>
              </a:pPr>
              <a:t>49</a:t>
            </a:fld>
            <a:endParaRPr lang="en-GB" dirty="0"/>
          </a:p>
        </p:txBody>
      </p:sp>
    </p:spTree>
    <p:extLst>
      <p:ext uri="{BB962C8B-B14F-4D97-AF65-F5344CB8AC3E}">
        <p14:creationId xmlns:p14="http://schemas.microsoft.com/office/powerpoint/2010/main" val="2614151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4176" y="476672"/>
            <a:ext cx="4933263" cy="6206635"/>
          </a:xfrm>
          <a:prstGeom prst="rect">
            <a:avLst/>
          </a:prstGeom>
        </p:spPr>
      </p:pic>
      <p:sp>
        <p:nvSpPr>
          <p:cNvPr id="2" name="Title 1"/>
          <p:cNvSpPr>
            <a:spLocks noGrp="1"/>
          </p:cNvSpPr>
          <p:nvPr>
            <p:ph type="title"/>
          </p:nvPr>
        </p:nvSpPr>
        <p:spPr>
          <a:xfrm>
            <a:off x="-56456" y="0"/>
            <a:ext cx="9906000" cy="533400"/>
          </a:xfrm>
        </p:spPr>
        <p:txBody>
          <a:bodyPr/>
          <a:lstStyle/>
          <a:p>
            <a:r>
              <a:rPr lang="en-GB" dirty="0" smtClean="0"/>
              <a:t>The evolution of the Cosmos after the “Big Bang”</a:t>
            </a:r>
            <a:endParaRPr lang="en-GB" dirty="0"/>
          </a:p>
        </p:txBody>
      </p:sp>
      <p:sp>
        <p:nvSpPr>
          <p:cNvPr id="4" name="Footer Placeholder 3"/>
          <p:cNvSpPr>
            <a:spLocks noGrp="1"/>
          </p:cNvSpPr>
          <p:nvPr>
            <p:ph type="ftr" sz="quarter" idx="10"/>
          </p:nvPr>
        </p:nvSpPr>
        <p:spPr>
          <a:xfrm>
            <a:off x="159568" y="6584776"/>
            <a:ext cx="3136900" cy="228600"/>
          </a:xfrm>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a:xfrm>
            <a:off x="7341418" y="6512768"/>
            <a:ext cx="2063750" cy="228600"/>
          </a:xfrm>
        </p:spPr>
        <p:txBody>
          <a:bodyPr/>
          <a:lstStyle/>
          <a:p>
            <a:pPr>
              <a:defRPr/>
            </a:pPr>
            <a:r>
              <a:rPr lang="en-GB" dirty="0" smtClean="0"/>
              <a:t>Slide# : </a:t>
            </a:r>
            <a:fld id="{A86CEAE1-7B07-CE4F-A20C-236EDAD9CE90}" type="slidenum">
              <a:rPr lang="en-GB" smtClean="0"/>
              <a:pPr>
                <a:defRPr/>
              </a:pPr>
              <a:t>5</a:t>
            </a:fld>
            <a:endParaRPr lang="en-GB" dirty="0"/>
          </a:p>
        </p:txBody>
      </p:sp>
      <p:sp>
        <p:nvSpPr>
          <p:cNvPr id="21" name="TextBox 20"/>
          <p:cNvSpPr txBox="1"/>
          <p:nvPr/>
        </p:nvSpPr>
        <p:spPr>
          <a:xfrm>
            <a:off x="7164223" y="908720"/>
            <a:ext cx="2473454" cy="830997"/>
          </a:xfrm>
          <a:prstGeom prst="rect">
            <a:avLst/>
          </a:prstGeom>
          <a:noFill/>
        </p:spPr>
        <p:txBody>
          <a:bodyPr wrap="none" rtlCol="0">
            <a:spAutoFit/>
          </a:bodyPr>
          <a:lstStyle/>
          <a:p>
            <a:r>
              <a:rPr lang="en-GB" sz="2400" b="1" i="1" baseline="0" dirty="0" smtClean="0">
                <a:solidFill>
                  <a:srgbClr val="FF0000"/>
                </a:solidFill>
                <a:latin typeface="+mn-lt"/>
              </a:rPr>
              <a:t>Astronomically </a:t>
            </a:r>
          </a:p>
          <a:p>
            <a:r>
              <a:rPr lang="en-GB" sz="2400" b="1" i="1" baseline="0" dirty="0" smtClean="0">
                <a:solidFill>
                  <a:srgbClr val="FF0000"/>
                </a:solidFill>
                <a:latin typeface="+mn-lt"/>
              </a:rPr>
              <a:t>visible events</a:t>
            </a:r>
            <a:endParaRPr lang="en-GB" sz="2400" b="1" i="1" baseline="0" dirty="0">
              <a:solidFill>
                <a:srgbClr val="FF0000"/>
              </a:solidFill>
              <a:latin typeface="+mn-lt"/>
            </a:endParaRPr>
          </a:p>
        </p:txBody>
      </p:sp>
      <p:sp>
        <p:nvSpPr>
          <p:cNvPr id="22" name="TextBox 21"/>
          <p:cNvSpPr txBox="1"/>
          <p:nvPr/>
        </p:nvSpPr>
        <p:spPr>
          <a:xfrm>
            <a:off x="7469446" y="3068960"/>
            <a:ext cx="2187618" cy="1569660"/>
          </a:xfrm>
          <a:prstGeom prst="rect">
            <a:avLst/>
          </a:prstGeom>
          <a:noFill/>
        </p:spPr>
        <p:txBody>
          <a:bodyPr wrap="none" rtlCol="0">
            <a:spAutoFit/>
          </a:bodyPr>
          <a:lstStyle/>
          <a:p>
            <a:pPr algn="ctr"/>
            <a:r>
              <a:rPr lang="en-GB" sz="2400" b="1" i="1" baseline="0" dirty="0" smtClean="0">
                <a:solidFill>
                  <a:srgbClr val="FF0000"/>
                </a:solidFill>
                <a:latin typeface="+mn-lt"/>
              </a:rPr>
              <a:t>Accelerator</a:t>
            </a:r>
          </a:p>
          <a:p>
            <a:pPr algn="ctr"/>
            <a:r>
              <a:rPr lang="en-GB" sz="2400" b="1" i="1" baseline="0" dirty="0" smtClean="0">
                <a:solidFill>
                  <a:srgbClr val="FF0000"/>
                </a:solidFill>
                <a:latin typeface="+mn-lt"/>
              </a:rPr>
              <a:t> generated</a:t>
            </a:r>
          </a:p>
          <a:p>
            <a:pPr algn="ctr"/>
            <a:r>
              <a:rPr lang="en-GB" sz="2400" b="1" i="1" baseline="0" dirty="0" smtClean="0">
                <a:solidFill>
                  <a:srgbClr val="FF0000"/>
                </a:solidFill>
                <a:latin typeface="+mn-lt"/>
              </a:rPr>
              <a:t>experimental </a:t>
            </a:r>
          </a:p>
          <a:p>
            <a:pPr algn="ctr"/>
            <a:r>
              <a:rPr lang="en-GB" sz="2400" b="1" i="1" baseline="0" dirty="0" smtClean="0">
                <a:solidFill>
                  <a:srgbClr val="FF0000"/>
                </a:solidFill>
                <a:latin typeface="+mn-lt"/>
              </a:rPr>
              <a:t>simulations</a:t>
            </a:r>
            <a:endParaRPr lang="en-GB" sz="2400" b="1" i="1" baseline="0" dirty="0">
              <a:solidFill>
                <a:srgbClr val="FF0000"/>
              </a:solidFill>
              <a:latin typeface="+mn-lt"/>
            </a:endParaRPr>
          </a:p>
        </p:txBody>
      </p:sp>
      <p:sp>
        <p:nvSpPr>
          <p:cNvPr id="32" name="TextBox 31"/>
          <p:cNvSpPr txBox="1"/>
          <p:nvPr/>
        </p:nvSpPr>
        <p:spPr>
          <a:xfrm>
            <a:off x="7677435" y="5589240"/>
            <a:ext cx="1980981" cy="830997"/>
          </a:xfrm>
          <a:prstGeom prst="rect">
            <a:avLst/>
          </a:prstGeom>
          <a:noFill/>
        </p:spPr>
        <p:txBody>
          <a:bodyPr wrap="none" rtlCol="0">
            <a:spAutoFit/>
          </a:bodyPr>
          <a:lstStyle/>
          <a:p>
            <a:r>
              <a:rPr lang="en-GB" sz="2400" b="1" i="1" baseline="0" dirty="0" smtClean="0">
                <a:solidFill>
                  <a:srgbClr val="FF0000"/>
                </a:solidFill>
                <a:latin typeface="+mn-lt"/>
              </a:rPr>
              <a:t>Theoretical</a:t>
            </a:r>
          </a:p>
          <a:p>
            <a:r>
              <a:rPr lang="en-GB" sz="2400" b="1" i="1" baseline="0" dirty="0" smtClean="0">
                <a:solidFill>
                  <a:srgbClr val="FF0000"/>
                </a:solidFill>
                <a:latin typeface="+mn-lt"/>
              </a:rPr>
              <a:t>simulations</a:t>
            </a:r>
            <a:endParaRPr lang="en-GB" sz="2400" b="1" i="1" baseline="0" dirty="0">
              <a:solidFill>
                <a:srgbClr val="FF0000"/>
              </a:solidFill>
              <a:latin typeface="+mn-lt"/>
            </a:endParaRPr>
          </a:p>
        </p:txBody>
      </p:sp>
      <p:grpSp>
        <p:nvGrpSpPr>
          <p:cNvPr id="46" name="Group 45"/>
          <p:cNvGrpSpPr/>
          <p:nvPr/>
        </p:nvGrpSpPr>
        <p:grpSpPr>
          <a:xfrm>
            <a:off x="5256584" y="548680"/>
            <a:ext cx="4536504" cy="5976664"/>
            <a:chOff x="5097016" y="548680"/>
            <a:chExt cx="4536504" cy="5976664"/>
          </a:xfrm>
        </p:grpSpPr>
        <p:grpSp>
          <p:nvGrpSpPr>
            <p:cNvPr id="44" name="Group 43"/>
            <p:cNvGrpSpPr/>
            <p:nvPr/>
          </p:nvGrpSpPr>
          <p:grpSpPr>
            <a:xfrm>
              <a:off x="5097016" y="2145050"/>
              <a:ext cx="4536504" cy="3516198"/>
              <a:chOff x="5097016" y="2145050"/>
              <a:chExt cx="4536504" cy="3516198"/>
            </a:xfrm>
          </p:grpSpPr>
          <p:cxnSp>
            <p:nvCxnSpPr>
              <p:cNvPr id="10" name="Straight Arrow Connector 9"/>
              <p:cNvCxnSpPr/>
              <p:nvPr/>
            </p:nvCxnSpPr>
            <p:spPr bwMode="auto">
              <a:xfrm flipH="1">
                <a:off x="5457056" y="2492896"/>
                <a:ext cx="86409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11" name="TextBox 10"/>
              <p:cNvSpPr txBox="1"/>
              <p:nvPr/>
            </p:nvSpPr>
            <p:spPr>
              <a:xfrm>
                <a:off x="6321152" y="2145050"/>
                <a:ext cx="3015319" cy="707886"/>
              </a:xfrm>
              <a:prstGeom prst="rect">
                <a:avLst/>
              </a:prstGeom>
              <a:noFill/>
            </p:spPr>
            <p:txBody>
              <a:bodyPr wrap="none" rtlCol="0">
                <a:spAutoFit/>
              </a:bodyPr>
              <a:lstStyle/>
              <a:p>
                <a:pPr algn="ctr"/>
                <a:r>
                  <a:rPr lang="en-GB" sz="2000" i="1" baseline="0" dirty="0" smtClean="0">
                    <a:solidFill>
                      <a:srgbClr val="FF0000"/>
                    </a:solidFill>
                    <a:latin typeface="+mn-lt"/>
                  </a:rPr>
                  <a:t>Relic radiation </a:t>
                </a:r>
              </a:p>
              <a:p>
                <a:pPr algn="ctr"/>
                <a:r>
                  <a:rPr lang="en-GB" sz="2000" i="1" baseline="0" dirty="0" smtClean="0">
                    <a:solidFill>
                      <a:srgbClr val="FF0000"/>
                    </a:solidFill>
                    <a:latin typeface="+mn-lt"/>
                  </a:rPr>
                  <a:t>decouples from matter</a:t>
                </a:r>
                <a:endParaRPr lang="en-GB" sz="2000" i="1" baseline="0" dirty="0">
                  <a:solidFill>
                    <a:srgbClr val="FF0000"/>
                  </a:solidFill>
                  <a:latin typeface="+mn-lt"/>
                </a:endParaRPr>
              </a:p>
            </p:txBody>
          </p:sp>
          <p:cxnSp>
            <p:nvCxnSpPr>
              <p:cNvPr id="14" name="Straight Connector 13"/>
              <p:cNvCxnSpPr/>
              <p:nvPr/>
            </p:nvCxnSpPr>
            <p:spPr bwMode="auto">
              <a:xfrm flipH="1">
                <a:off x="6393160" y="2492896"/>
                <a:ext cx="32403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flipH="1">
                <a:off x="5097016" y="5301208"/>
                <a:ext cx="122413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8" name="Straight Connector 17"/>
              <p:cNvCxnSpPr/>
              <p:nvPr/>
            </p:nvCxnSpPr>
            <p:spPr bwMode="auto">
              <a:xfrm flipH="1">
                <a:off x="6321152" y="5301208"/>
                <a:ext cx="32403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0" name="TextBox 19"/>
              <p:cNvSpPr txBox="1"/>
              <p:nvPr/>
            </p:nvSpPr>
            <p:spPr>
              <a:xfrm>
                <a:off x="6897216" y="4953362"/>
                <a:ext cx="2106266" cy="707886"/>
              </a:xfrm>
              <a:prstGeom prst="rect">
                <a:avLst/>
              </a:prstGeom>
              <a:noFill/>
            </p:spPr>
            <p:txBody>
              <a:bodyPr wrap="none" rtlCol="0">
                <a:spAutoFit/>
              </a:bodyPr>
              <a:lstStyle/>
              <a:p>
                <a:r>
                  <a:rPr lang="en-GB" sz="2000" i="1" baseline="0" dirty="0" smtClean="0">
                    <a:solidFill>
                      <a:srgbClr val="FF0000"/>
                    </a:solidFill>
                  </a:rPr>
                  <a:t>Today’s particle</a:t>
                </a:r>
              </a:p>
              <a:p>
                <a:r>
                  <a:rPr lang="en-GB" sz="2000" i="1" baseline="0" dirty="0" smtClean="0">
                    <a:solidFill>
                      <a:srgbClr val="FF0000"/>
                    </a:solidFill>
                  </a:rPr>
                  <a:t> accelerator limit</a:t>
                </a:r>
                <a:endParaRPr lang="en-GB" sz="2000" i="1" baseline="0" dirty="0">
                  <a:solidFill>
                    <a:srgbClr val="FF0000"/>
                  </a:solidFill>
                </a:endParaRPr>
              </a:p>
            </p:txBody>
          </p:sp>
        </p:grpSp>
        <p:grpSp>
          <p:nvGrpSpPr>
            <p:cNvPr id="45" name="Group 44"/>
            <p:cNvGrpSpPr/>
            <p:nvPr/>
          </p:nvGrpSpPr>
          <p:grpSpPr>
            <a:xfrm>
              <a:off x="9417496" y="548680"/>
              <a:ext cx="0" cy="5976664"/>
              <a:chOff x="9417496" y="548680"/>
              <a:chExt cx="0" cy="5976664"/>
            </a:xfrm>
          </p:grpSpPr>
          <p:cxnSp>
            <p:nvCxnSpPr>
              <p:cNvPr id="24" name="Straight Arrow Connector 23"/>
              <p:cNvCxnSpPr/>
              <p:nvPr/>
            </p:nvCxnSpPr>
            <p:spPr bwMode="auto">
              <a:xfrm>
                <a:off x="9417496" y="2564904"/>
                <a:ext cx="0" cy="2664296"/>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0" name="Straight Arrow Connector 29"/>
              <p:cNvCxnSpPr/>
              <p:nvPr/>
            </p:nvCxnSpPr>
            <p:spPr bwMode="auto">
              <a:xfrm>
                <a:off x="9417496" y="548680"/>
                <a:ext cx="0" cy="1872208"/>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4" name="Straight Arrow Connector 33"/>
              <p:cNvCxnSpPr/>
              <p:nvPr/>
            </p:nvCxnSpPr>
            <p:spPr bwMode="auto">
              <a:xfrm flipV="1">
                <a:off x="9417496" y="5373216"/>
                <a:ext cx="0" cy="11521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grpSp>
        <p:nvGrpSpPr>
          <p:cNvPr id="43" name="Group 42"/>
          <p:cNvGrpSpPr/>
          <p:nvPr/>
        </p:nvGrpSpPr>
        <p:grpSpPr>
          <a:xfrm rot="5400000">
            <a:off x="-738609" y="2871463"/>
            <a:ext cx="3133399" cy="1080122"/>
            <a:chOff x="-1872875" y="4149081"/>
            <a:chExt cx="2917374" cy="1550960"/>
          </a:xfrm>
        </p:grpSpPr>
        <p:sp>
          <p:nvSpPr>
            <p:cNvPr id="40" name="TextBox 39"/>
            <p:cNvSpPr txBox="1"/>
            <p:nvPr/>
          </p:nvSpPr>
          <p:spPr>
            <a:xfrm rot="10800000">
              <a:off x="-1872875" y="4745938"/>
              <a:ext cx="2917374" cy="954103"/>
            </a:xfrm>
            <a:prstGeom prst="rect">
              <a:avLst/>
            </a:prstGeom>
            <a:noFill/>
            <a:ln>
              <a:solidFill>
                <a:schemeClr val="bg1"/>
              </a:solidFill>
            </a:ln>
          </p:spPr>
          <p:txBody>
            <a:bodyPr wrap="none" rtlCol="0">
              <a:spAutoFit/>
            </a:bodyPr>
            <a:lstStyle/>
            <a:p>
              <a:r>
                <a:rPr lang="en-GB" sz="2000" i="1" baseline="0" dirty="0" smtClean="0">
                  <a:latin typeface="+mn-lt"/>
                </a:rPr>
                <a:t>Increa</a:t>
              </a:r>
              <a:r>
                <a:rPr lang="en-GB" sz="1800" i="1" baseline="0" dirty="0" smtClean="0">
                  <a:latin typeface="+mn-lt"/>
                </a:rPr>
                <a:t>sing accelerator</a:t>
              </a:r>
            </a:p>
            <a:p>
              <a:r>
                <a:rPr lang="en-GB" sz="1800" i="1" baseline="0" dirty="0" smtClean="0">
                  <a:latin typeface="+mn-lt"/>
                </a:rPr>
                <a:t> energies for shorter</a:t>
              </a:r>
            </a:p>
            <a:p>
              <a:r>
                <a:rPr lang="en-GB" sz="1800" i="1" baseline="0" dirty="0" smtClean="0">
                  <a:latin typeface="+mn-lt"/>
                </a:rPr>
                <a:t> times</a:t>
              </a:r>
              <a:endParaRPr lang="en-GB" sz="1800" i="1" dirty="0">
                <a:latin typeface="+mn-lt"/>
              </a:endParaRPr>
            </a:p>
          </p:txBody>
        </p:sp>
        <p:cxnSp>
          <p:nvCxnSpPr>
            <p:cNvPr id="42" name="Straight Arrow Connector 41"/>
            <p:cNvCxnSpPr/>
            <p:nvPr/>
          </p:nvCxnSpPr>
          <p:spPr bwMode="auto">
            <a:xfrm>
              <a:off x="-159570" y="4149081"/>
              <a:ext cx="1136576"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grpSp>
      <p:grpSp>
        <p:nvGrpSpPr>
          <p:cNvPr id="7" name="Group 6"/>
          <p:cNvGrpSpPr/>
          <p:nvPr/>
        </p:nvGrpSpPr>
        <p:grpSpPr>
          <a:xfrm>
            <a:off x="106268" y="632882"/>
            <a:ext cx="1467612" cy="4812342"/>
            <a:chOff x="-53300" y="632882"/>
            <a:chExt cx="1467612" cy="4812342"/>
          </a:xfrm>
        </p:grpSpPr>
        <p:grpSp>
          <p:nvGrpSpPr>
            <p:cNvPr id="39" name="Group 38"/>
            <p:cNvGrpSpPr/>
            <p:nvPr/>
          </p:nvGrpSpPr>
          <p:grpSpPr>
            <a:xfrm>
              <a:off x="-53300" y="632882"/>
              <a:ext cx="1467612" cy="4812342"/>
              <a:chOff x="-53300" y="632882"/>
              <a:chExt cx="1467612" cy="4812342"/>
            </a:xfrm>
          </p:grpSpPr>
          <p:cxnSp>
            <p:nvCxnSpPr>
              <p:cNvPr id="36" name="Straight Arrow Connector 35"/>
              <p:cNvCxnSpPr/>
              <p:nvPr/>
            </p:nvCxnSpPr>
            <p:spPr>
              <a:xfrm>
                <a:off x="704528" y="691108"/>
                <a:ext cx="709784"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3300" y="632882"/>
                <a:ext cx="1261884" cy="707886"/>
              </a:xfrm>
              <a:prstGeom prst="rect">
                <a:avLst/>
              </a:prstGeom>
              <a:noFill/>
            </p:spPr>
            <p:txBody>
              <a:bodyPr wrap="none" rtlCol="0">
                <a:spAutoFit/>
              </a:bodyPr>
              <a:lstStyle/>
              <a:p>
                <a:pPr algn="r"/>
                <a:r>
                  <a:rPr lang="en-US" sz="2000" b="1" baseline="0" dirty="0" smtClean="0">
                    <a:solidFill>
                      <a:srgbClr val="FF0000"/>
                    </a:solidFill>
                  </a:rPr>
                  <a:t>We</a:t>
                </a:r>
              </a:p>
              <a:p>
                <a:pPr algn="r"/>
                <a:r>
                  <a:rPr lang="en-US" sz="2000" b="1" baseline="0" dirty="0" smtClean="0">
                    <a:solidFill>
                      <a:srgbClr val="FF0000"/>
                    </a:solidFill>
                  </a:rPr>
                  <a:t> are here</a:t>
                </a:r>
                <a:endParaRPr lang="en-US" sz="2000" b="1" baseline="0" dirty="0">
                  <a:solidFill>
                    <a:srgbClr val="FF0000"/>
                  </a:solidFill>
                </a:endParaRPr>
              </a:p>
            </p:txBody>
          </p:sp>
          <p:cxnSp>
            <p:nvCxnSpPr>
              <p:cNvPr id="27" name="Straight Arrow Connector 26"/>
              <p:cNvCxnSpPr/>
              <p:nvPr/>
            </p:nvCxnSpPr>
            <p:spPr>
              <a:xfrm>
                <a:off x="704528" y="5443636"/>
                <a:ext cx="709784"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200472" y="4983559"/>
              <a:ext cx="1114307" cy="461665"/>
            </a:xfrm>
            <a:prstGeom prst="rect">
              <a:avLst/>
            </a:prstGeom>
            <a:noFill/>
          </p:spPr>
          <p:txBody>
            <a:bodyPr wrap="none" rtlCol="0">
              <a:spAutoFit/>
            </a:bodyPr>
            <a:lstStyle/>
            <a:p>
              <a:r>
                <a:rPr lang="en-GB" sz="2400" baseline="0" dirty="0" smtClean="0">
                  <a:solidFill>
                    <a:srgbClr val="FF0000"/>
                  </a:solidFill>
                </a:rPr>
                <a:t>10</a:t>
              </a:r>
              <a:r>
                <a:rPr lang="en-GB" sz="2400" baseline="30000" dirty="0" smtClean="0">
                  <a:solidFill>
                    <a:srgbClr val="FF0000"/>
                  </a:solidFill>
                </a:rPr>
                <a:t>—12</a:t>
              </a:r>
              <a:r>
                <a:rPr lang="en-GB" sz="2400" baseline="0" dirty="0" smtClean="0">
                  <a:solidFill>
                    <a:srgbClr val="FF0000"/>
                  </a:solidFill>
                </a:rPr>
                <a:t>s</a:t>
              </a:r>
              <a:endParaRPr lang="en-GB" sz="2400" baseline="0" dirty="0">
                <a:solidFill>
                  <a:srgbClr val="FF0000"/>
                </a:solidFill>
              </a:endParaRPr>
            </a:p>
          </p:txBody>
        </p:sp>
      </p:grpSp>
    </p:spTree>
    <p:extLst>
      <p:ext uri="{BB962C8B-B14F-4D97-AF65-F5344CB8AC3E}">
        <p14:creationId xmlns:p14="http://schemas.microsoft.com/office/powerpoint/2010/main" val="2116502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ftr" sz="quarter" idx="10"/>
          </p:nvPr>
        </p:nvSpPr>
        <p:spPr>
          <a:noFill/>
        </p:spPr>
        <p:txBody>
          <a:bodyPr/>
          <a:lstStyle/>
          <a:p>
            <a:r>
              <a:rPr lang="en-US" smtClean="0"/>
              <a:t>Fermilab.Nov.21 2018</a:t>
            </a:r>
            <a:endParaRPr lang="en-GB" smtClean="0"/>
          </a:p>
        </p:txBody>
      </p:sp>
      <p:sp>
        <p:nvSpPr>
          <p:cNvPr id="161795" name="Rectangle 5"/>
          <p:cNvSpPr txBox="1">
            <a:spLocks noGrp="1" noChangeArrowheads="1"/>
          </p:cNvSpPr>
          <p:nvPr/>
        </p:nvSpPr>
        <p:spPr bwMode="auto">
          <a:xfrm>
            <a:off x="685800" y="6400800"/>
            <a:ext cx="3136900" cy="228600"/>
          </a:xfrm>
          <a:prstGeom prst="rect">
            <a:avLst/>
          </a:prstGeom>
          <a:noFill/>
          <a:ln w="9525">
            <a:noFill/>
            <a:miter lim="800000"/>
            <a:headEnd/>
            <a:tailEnd/>
          </a:ln>
        </p:spPr>
        <p:txBody>
          <a:bodyPr>
            <a:prstTxWarp prst="textNoShape">
              <a:avLst/>
            </a:prstTxWarp>
          </a:bodyPr>
          <a:lstStyle/>
          <a:p>
            <a:r>
              <a:rPr lang="en-GB" sz="1200">
                <a:solidFill>
                  <a:schemeClr val="accent1"/>
                </a:solidFill>
                <a:latin typeface="Helvetica" charset="0"/>
              </a:rPr>
              <a:t>LNGS_May2011</a:t>
            </a:r>
          </a:p>
        </p:txBody>
      </p:sp>
      <p:sp>
        <p:nvSpPr>
          <p:cNvPr id="161796" name="Rectangle 6"/>
          <p:cNvSpPr txBox="1">
            <a:spLocks noGrp="1" noChangeArrowheads="1"/>
          </p:cNvSpPr>
          <p:nvPr/>
        </p:nvSpPr>
        <p:spPr bwMode="auto">
          <a:xfrm>
            <a:off x="7239000" y="6400800"/>
            <a:ext cx="2063750" cy="228600"/>
          </a:xfrm>
          <a:prstGeom prst="rect">
            <a:avLst/>
          </a:prstGeom>
          <a:noFill/>
          <a:ln w="9525">
            <a:noFill/>
            <a:miter lim="800000"/>
            <a:headEnd/>
            <a:tailEnd/>
          </a:ln>
        </p:spPr>
        <p:txBody>
          <a:bodyPr>
            <a:prstTxWarp prst="textNoShape">
              <a:avLst/>
            </a:prstTxWarp>
          </a:bodyPr>
          <a:lstStyle/>
          <a:p>
            <a:pPr algn="r"/>
            <a:r>
              <a:rPr lang="en-GB" sz="1200">
                <a:solidFill>
                  <a:schemeClr val="accent1"/>
                </a:solidFill>
                <a:latin typeface="Helvetica" charset="0"/>
              </a:rPr>
              <a:t>Slide </a:t>
            </a:r>
            <a:fld id="{F4C5CD8B-B276-2444-B04C-AB2E9C598F2D}" type="slidenum">
              <a:rPr lang="en-GB" sz="1200">
                <a:solidFill>
                  <a:schemeClr val="accent1"/>
                </a:solidFill>
                <a:latin typeface="Helvetica" charset="0"/>
              </a:rPr>
              <a:pPr algn="r"/>
              <a:t>50</a:t>
            </a:fld>
            <a:endParaRPr lang="en-GB" sz="1200">
              <a:solidFill>
                <a:schemeClr val="accent1"/>
              </a:solidFill>
              <a:latin typeface="Helvetica" charset="0"/>
            </a:endParaRPr>
          </a:p>
        </p:txBody>
      </p:sp>
      <p:pic>
        <p:nvPicPr>
          <p:cNvPr id="161797" name="Picture 6" descr="Run9179Event107_Collection_left_I_zoom.jpg"/>
          <p:cNvPicPr>
            <a:picLocks noChangeAspect="1"/>
          </p:cNvPicPr>
          <p:nvPr/>
        </p:nvPicPr>
        <p:blipFill>
          <a:blip r:embed="rId3" cstate="print"/>
          <a:srcRect/>
          <a:stretch>
            <a:fillRect/>
          </a:stretch>
        </p:blipFill>
        <p:spPr bwMode="auto">
          <a:xfrm>
            <a:off x="0" y="4957765"/>
            <a:ext cx="9906000" cy="2276475"/>
          </a:xfrm>
          <a:prstGeom prst="rect">
            <a:avLst/>
          </a:prstGeom>
          <a:noFill/>
          <a:ln w="6350">
            <a:solidFill>
              <a:srgbClr val="FA012E"/>
            </a:solidFill>
            <a:miter lim="800000"/>
            <a:headEnd/>
            <a:tailEnd/>
          </a:ln>
        </p:spPr>
      </p:pic>
      <p:pic>
        <p:nvPicPr>
          <p:cNvPr id="161798" name="Picture 7" descr="Picture2.png"/>
          <p:cNvPicPr>
            <a:picLocks noChangeAspect="1"/>
          </p:cNvPicPr>
          <p:nvPr/>
        </p:nvPicPr>
        <p:blipFill>
          <a:blip r:embed="rId4" cstate="print"/>
          <a:srcRect/>
          <a:stretch>
            <a:fillRect/>
          </a:stretch>
        </p:blipFill>
        <p:spPr bwMode="auto">
          <a:xfrm>
            <a:off x="2133601" y="2"/>
            <a:ext cx="7772400" cy="2849563"/>
          </a:xfrm>
          <a:prstGeom prst="rect">
            <a:avLst/>
          </a:prstGeom>
          <a:noFill/>
          <a:ln w="6350">
            <a:solidFill>
              <a:srgbClr val="FA012E"/>
            </a:solidFill>
            <a:miter lim="800000"/>
            <a:headEnd/>
            <a:tailEnd/>
          </a:ln>
        </p:spPr>
      </p:pic>
      <p:pic>
        <p:nvPicPr>
          <p:cNvPr id="161799" name="Picture 8" descr="Run9839Event1398_Collection_left_II_zoom.jpg"/>
          <p:cNvPicPr>
            <a:picLocks noChangeAspect="1"/>
          </p:cNvPicPr>
          <p:nvPr/>
        </p:nvPicPr>
        <p:blipFill>
          <a:blip r:embed="rId5" cstate="print"/>
          <a:srcRect/>
          <a:stretch>
            <a:fillRect/>
          </a:stretch>
        </p:blipFill>
        <p:spPr bwMode="auto">
          <a:xfrm>
            <a:off x="838201" y="2133602"/>
            <a:ext cx="9067800" cy="2824163"/>
          </a:xfrm>
          <a:prstGeom prst="rect">
            <a:avLst/>
          </a:prstGeom>
          <a:noFill/>
          <a:ln w="6350">
            <a:solidFill>
              <a:srgbClr val="FA012E"/>
            </a:solidFill>
            <a:miter lim="800000"/>
            <a:headEnd/>
            <a:tailEnd/>
          </a:ln>
        </p:spPr>
      </p:pic>
      <p:pic>
        <p:nvPicPr>
          <p:cNvPr id="161800" name="Picture 9" descr="Picture3.png"/>
          <p:cNvPicPr>
            <a:picLocks noChangeAspect="1"/>
          </p:cNvPicPr>
          <p:nvPr/>
        </p:nvPicPr>
        <p:blipFill>
          <a:blip r:embed="rId6" cstate="print"/>
          <a:srcRect/>
          <a:stretch>
            <a:fillRect/>
          </a:stretch>
        </p:blipFill>
        <p:spPr bwMode="auto">
          <a:xfrm>
            <a:off x="1" y="1"/>
            <a:ext cx="4467225" cy="2030413"/>
          </a:xfrm>
          <a:prstGeom prst="rect">
            <a:avLst/>
          </a:prstGeom>
          <a:solidFill>
            <a:srgbClr val="FA012E"/>
          </a:solidFill>
          <a:ln w="38100">
            <a:noFill/>
            <a:miter lim="800000"/>
            <a:headEnd/>
            <a:tailEnd/>
          </a:ln>
        </p:spPr>
      </p:pic>
      <p:pic>
        <p:nvPicPr>
          <p:cNvPr id="161801" name="Picture 10" descr="Picture4.png"/>
          <p:cNvPicPr>
            <a:picLocks noChangeAspect="1"/>
          </p:cNvPicPr>
          <p:nvPr/>
        </p:nvPicPr>
        <p:blipFill>
          <a:blip r:embed="rId7" cstate="print"/>
          <a:srcRect/>
          <a:stretch>
            <a:fillRect/>
          </a:stretch>
        </p:blipFill>
        <p:spPr bwMode="auto">
          <a:xfrm>
            <a:off x="0" y="1524000"/>
            <a:ext cx="2246313" cy="4114800"/>
          </a:xfrm>
          <a:prstGeom prst="rect">
            <a:avLst/>
          </a:prstGeom>
          <a:noFill/>
          <a:ln w="6350">
            <a:solidFill>
              <a:srgbClr val="FA012E"/>
            </a:solidFill>
            <a:miter lim="800000"/>
            <a:headEnd/>
            <a:tailEnd/>
          </a:ln>
        </p:spPr>
      </p:pic>
      <p:sp>
        <p:nvSpPr>
          <p:cNvPr id="161802" name="Rectangle 6"/>
          <p:cNvSpPr txBox="1">
            <a:spLocks noGrp="1" noChangeArrowheads="1"/>
          </p:cNvSpPr>
          <p:nvPr/>
        </p:nvSpPr>
        <p:spPr bwMode="auto">
          <a:xfrm>
            <a:off x="7181850" y="6400800"/>
            <a:ext cx="2063750" cy="228600"/>
          </a:xfrm>
          <a:prstGeom prst="rect">
            <a:avLst/>
          </a:prstGeom>
          <a:noFill/>
          <a:ln w="9525">
            <a:noFill/>
            <a:miter lim="800000"/>
            <a:headEnd/>
            <a:tailEnd/>
          </a:ln>
        </p:spPr>
        <p:txBody>
          <a:bodyPr>
            <a:prstTxWarp prst="textNoShape">
              <a:avLst/>
            </a:prstTxWarp>
          </a:bodyPr>
          <a:lstStyle/>
          <a:p>
            <a:pPr algn="r"/>
            <a:endParaRPr lang="en-GB" sz="1200">
              <a:solidFill>
                <a:schemeClr val="accent1"/>
              </a:solidFill>
              <a:latin typeface="Helvetica" charset="0"/>
            </a:endParaRPr>
          </a:p>
        </p:txBody>
      </p:sp>
      <p:sp>
        <p:nvSpPr>
          <p:cNvPr id="161803" name="Rectangle 2"/>
          <p:cNvSpPr>
            <a:spLocks noChangeArrowheads="1"/>
          </p:cNvSpPr>
          <p:nvPr/>
        </p:nvSpPr>
        <p:spPr bwMode="auto">
          <a:xfrm>
            <a:off x="2286000" y="2362200"/>
            <a:ext cx="4386263" cy="1066800"/>
          </a:xfrm>
          <a:prstGeom prst="rect">
            <a:avLst/>
          </a:prstGeom>
          <a:solidFill>
            <a:srgbClr val="F8FF4D"/>
          </a:solidFill>
          <a:ln w="9525">
            <a:noFill/>
            <a:miter lim="800000"/>
            <a:headEnd/>
            <a:tailEnd/>
          </a:ln>
        </p:spPr>
        <p:txBody>
          <a:bodyPr>
            <a:prstTxWarp prst="textNoShape">
              <a:avLst/>
            </a:prstTxWarp>
          </a:bodyPr>
          <a:lstStyle/>
          <a:p>
            <a:pPr marL="342900" indent="-342900" algn="ctr">
              <a:spcBef>
                <a:spcPct val="20000"/>
              </a:spcBef>
              <a:buClr>
                <a:srgbClr val="FF0000"/>
              </a:buClr>
              <a:buFont typeface="Zapf Dingbats" charset="2"/>
              <a:buNone/>
            </a:pPr>
            <a:r>
              <a:rPr lang="en-GB" sz="6000" dirty="0">
                <a:solidFill>
                  <a:srgbClr val="FF0000"/>
                </a:solidFill>
                <a:latin typeface="Marker Felt" charset="0"/>
              </a:rPr>
              <a:t>Thank you !</a:t>
            </a:r>
            <a:endParaRPr lang="en-GB" sz="6000" dirty="0"/>
          </a:p>
        </p:txBody>
      </p:sp>
      <p:sp>
        <p:nvSpPr>
          <p:cNvPr id="13" name="Slide Number Placeholder 2"/>
          <p:cNvSpPr>
            <a:spLocks noGrp="1"/>
          </p:cNvSpPr>
          <p:nvPr>
            <p:ph type="sldNum" sz="quarter" idx="11"/>
          </p:nvPr>
        </p:nvSpPr>
        <p:spPr>
          <a:xfrm>
            <a:off x="7842250" y="6934200"/>
            <a:ext cx="2063750" cy="228600"/>
          </a:xfrm>
        </p:spPr>
        <p:txBody>
          <a:bodyPr/>
          <a:lstStyle/>
          <a:p>
            <a:r>
              <a:rPr lang="en-GB" dirty="0" smtClean="0"/>
              <a:t>Slide: </a:t>
            </a:r>
            <a:fld id="{376D9610-EE21-EF47-B0E0-B514E2693501}" type="slidenum">
              <a:rPr lang="en-GB" smtClean="0"/>
              <a:pPr/>
              <a:t>50</a:t>
            </a:fld>
            <a:endParaRPr lang="en-GB" dirty="0">
              <a:solidFill>
                <a:schemeClr val="accent1"/>
              </a:solidFill>
            </a:endParaRPr>
          </a:p>
        </p:txBody>
      </p:sp>
    </p:spTree>
    <p:extLst>
      <p:ext uri="{BB962C8B-B14F-4D97-AF65-F5344CB8AC3E}">
        <p14:creationId xmlns:p14="http://schemas.microsoft.com/office/powerpoint/2010/main" val="23777895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6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968" y="1206806"/>
            <a:ext cx="5256584" cy="5678578"/>
          </a:xfrm>
          <a:prstGeom prst="rect">
            <a:avLst/>
          </a:prstGeom>
        </p:spPr>
      </p:pic>
      <p:sp>
        <p:nvSpPr>
          <p:cNvPr id="2" name="Title 1"/>
          <p:cNvSpPr>
            <a:spLocks noGrp="1"/>
          </p:cNvSpPr>
          <p:nvPr>
            <p:ph type="title"/>
          </p:nvPr>
        </p:nvSpPr>
        <p:spPr/>
        <p:txBody>
          <a:bodyPr/>
          <a:lstStyle/>
          <a:p>
            <a:r>
              <a:rPr lang="en-GB" dirty="0" smtClean="0"/>
              <a:t>The evolution of the Universe</a:t>
            </a:r>
            <a:endParaRPr lang="en-GB" dirty="0"/>
          </a:p>
        </p:txBody>
      </p:sp>
      <p:sp>
        <p:nvSpPr>
          <p:cNvPr id="4" name="Footer Placeholder 3"/>
          <p:cNvSpPr>
            <a:spLocks noGrp="1"/>
          </p:cNvSpPr>
          <p:nvPr>
            <p:ph type="ftr" sz="quarter" idx="10"/>
          </p:nvPr>
        </p:nvSpPr>
        <p:spPr>
          <a:xfrm>
            <a:off x="776536" y="6400800"/>
            <a:ext cx="3046164" cy="268560"/>
          </a:xfrm>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a:xfrm>
            <a:off x="7181850" y="6400800"/>
            <a:ext cx="1875606" cy="268560"/>
          </a:xfrm>
        </p:spPr>
        <p:txBody>
          <a:bodyPr/>
          <a:lstStyle/>
          <a:p>
            <a:pPr>
              <a:defRPr/>
            </a:pPr>
            <a:r>
              <a:rPr lang="en-GB" dirty="0" smtClean="0"/>
              <a:t>Slide# : </a:t>
            </a:r>
            <a:fld id="{A86CEAE1-7B07-CE4F-A20C-236EDAD9CE90}" type="slidenum">
              <a:rPr lang="en-GB" smtClean="0"/>
              <a:pPr>
                <a:defRPr/>
              </a:pPr>
              <a:t>6</a:t>
            </a:fld>
            <a:endParaRPr lang="en-GB" dirty="0"/>
          </a:p>
        </p:txBody>
      </p:sp>
      <p:cxnSp>
        <p:nvCxnSpPr>
          <p:cNvPr id="8" name="Straight Connector 7"/>
          <p:cNvCxnSpPr/>
          <p:nvPr/>
        </p:nvCxnSpPr>
        <p:spPr bwMode="auto">
          <a:xfrm flipV="1">
            <a:off x="8697416" y="2420888"/>
            <a:ext cx="576064" cy="3672408"/>
          </a:xfrm>
          <a:prstGeom prst="line">
            <a:avLst/>
          </a:prstGeom>
          <a:solidFill>
            <a:schemeClr val="accent1"/>
          </a:solidFill>
          <a:ln w="76200" cap="flat" cmpd="sng" algn="ctr">
            <a:solidFill>
              <a:srgbClr val="3366FF"/>
            </a:solidFill>
            <a:prstDash val="dash"/>
            <a:round/>
            <a:headEnd type="none" w="med" len="med"/>
            <a:tailEnd type="none" w="med" len="med"/>
          </a:ln>
          <a:effectLst/>
        </p:spPr>
      </p:cxnSp>
      <p:sp>
        <p:nvSpPr>
          <p:cNvPr id="9" name="TextBox 8"/>
          <p:cNvSpPr txBox="1"/>
          <p:nvPr/>
        </p:nvSpPr>
        <p:spPr>
          <a:xfrm>
            <a:off x="5299949" y="4201924"/>
            <a:ext cx="517147" cy="523220"/>
          </a:xfrm>
          <a:prstGeom prst="rect">
            <a:avLst/>
          </a:prstGeom>
          <a:noFill/>
        </p:spPr>
        <p:txBody>
          <a:bodyPr wrap="none" rtlCol="0">
            <a:spAutoFit/>
          </a:bodyPr>
          <a:lstStyle/>
          <a:p>
            <a:r>
              <a:rPr lang="en-GB" sz="2800" baseline="0" dirty="0" err="1"/>
              <a:t>Ω</a:t>
            </a:r>
            <a:r>
              <a:rPr lang="en-GB" sz="2800" dirty="0" err="1"/>
              <a:t>i</a:t>
            </a:r>
            <a:endParaRPr lang="en-GB" sz="2800" dirty="0"/>
          </a:p>
        </p:txBody>
      </p:sp>
      <p:sp>
        <p:nvSpPr>
          <p:cNvPr id="7" name="TextBox 6"/>
          <p:cNvSpPr txBox="1"/>
          <p:nvPr/>
        </p:nvSpPr>
        <p:spPr>
          <a:xfrm>
            <a:off x="4304928" y="3820592"/>
            <a:ext cx="504056" cy="256480"/>
          </a:xfrm>
          <a:prstGeom prst="rect">
            <a:avLst/>
          </a:prstGeom>
          <a:solidFill>
            <a:schemeClr val="bg1"/>
          </a:solidFill>
          <a:ln>
            <a:solidFill>
              <a:schemeClr val="bg1"/>
            </a:solidFill>
          </a:ln>
        </p:spPr>
        <p:txBody>
          <a:bodyPr wrap="square" rtlCol="0">
            <a:spAutoFit/>
          </a:bodyPr>
          <a:lstStyle/>
          <a:p>
            <a:endParaRPr lang="en-GB" dirty="0"/>
          </a:p>
        </p:txBody>
      </p:sp>
      <p:sp>
        <p:nvSpPr>
          <p:cNvPr id="10" name="TextBox 9"/>
          <p:cNvSpPr txBox="1"/>
          <p:nvPr/>
        </p:nvSpPr>
        <p:spPr>
          <a:xfrm>
            <a:off x="4975803" y="620688"/>
            <a:ext cx="5201915" cy="707886"/>
          </a:xfrm>
          <a:prstGeom prst="rect">
            <a:avLst/>
          </a:prstGeom>
          <a:noFill/>
        </p:spPr>
        <p:txBody>
          <a:bodyPr wrap="none" rtlCol="0">
            <a:spAutoFit/>
          </a:bodyPr>
          <a:lstStyle/>
          <a:p>
            <a:pPr algn="ctr"/>
            <a:r>
              <a:rPr lang="en-GB" sz="2000" i="1" baseline="0" dirty="0">
                <a:solidFill>
                  <a:srgbClr val="FF0000"/>
                </a:solidFill>
                <a:latin typeface="+mn-lt"/>
              </a:rPr>
              <a:t>a(t) is </a:t>
            </a:r>
            <a:r>
              <a:rPr lang="en-GB" sz="2000" i="1" baseline="0" dirty="0" smtClean="0">
                <a:solidFill>
                  <a:srgbClr val="FF0000"/>
                </a:solidFill>
                <a:latin typeface="+mn-lt"/>
              </a:rPr>
              <a:t>normalized to</a:t>
            </a:r>
            <a:r>
              <a:rPr lang="en-GB" sz="2000" i="1" baseline="0" dirty="0">
                <a:solidFill>
                  <a:srgbClr val="FF0000"/>
                </a:solidFill>
                <a:latin typeface="+mn-lt"/>
              </a:rPr>
              <a:t> </a:t>
            </a:r>
            <a:r>
              <a:rPr lang="en-GB" sz="2000" i="1" baseline="0" dirty="0" smtClean="0">
                <a:solidFill>
                  <a:srgbClr val="FF0000"/>
                </a:solidFill>
                <a:latin typeface="+mn-lt"/>
              </a:rPr>
              <a:t>a(now) </a:t>
            </a:r>
            <a:r>
              <a:rPr lang="en-GB" sz="2000" i="1" baseline="0" dirty="0">
                <a:solidFill>
                  <a:srgbClr val="FF0000"/>
                </a:solidFill>
                <a:latin typeface="+mn-lt"/>
              </a:rPr>
              <a:t>= </a:t>
            </a:r>
            <a:r>
              <a:rPr lang="en-GB" sz="2000" i="1" baseline="0" dirty="0" smtClean="0">
                <a:solidFill>
                  <a:srgbClr val="FF0000"/>
                </a:solidFill>
                <a:latin typeface="+mn-lt"/>
              </a:rPr>
              <a:t>1  and </a:t>
            </a:r>
          </a:p>
          <a:p>
            <a:pPr algn="ctr"/>
            <a:r>
              <a:rPr lang="en-GB" sz="2000" i="1" baseline="0" dirty="0" smtClean="0">
                <a:solidFill>
                  <a:srgbClr val="FF0000"/>
                </a:solidFill>
                <a:latin typeface="+mn-lt"/>
              </a:rPr>
              <a:t>related </a:t>
            </a:r>
            <a:r>
              <a:rPr lang="en-GB" sz="2000" i="1" baseline="0" dirty="0">
                <a:solidFill>
                  <a:srgbClr val="FF0000"/>
                </a:solidFill>
                <a:latin typeface="+mn-lt"/>
              </a:rPr>
              <a:t>to the redshift z as a = 1 </a:t>
            </a:r>
            <a:r>
              <a:rPr lang="en-GB" sz="2000" i="1" baseline="0" dirty="0" smtClean="0">
                <a:solidFill>
                  <a:srgbClr val="FF0000"/>
                </a:solidFill>
                <a:latin typeface="+mn-lt"/>
              </a:rPr>
              <a:t>/(</a:t>
            </a:r>
            <a:r>
              <a:rPr lang="en-GB" sz="2000" i="1" baseline="0" dirty="0">
                <a:solidFill>
                  <a:srgbClr val="FF0000"/>
                </a:solidFill>
                <a:latin typeface="+mn-lt"/>
              </a:rPr>
              <a:t>1 + z).</a:t>
            </a:r>
          </a:p>
        </p:txBody>
      </p:sp>
      <p:sp>
        <p:nvSpPr>
          <p:cNvPr id="3" name="Content Placeholder 2"/>
          <p:cNvSpPr>
            <a:spLocks noGrp="1"/>
          </p:cNvSpPr>
          <p:nvPr>
            <p:ph idx="1"/>
          </p:nvPr>
        </p:nvSpPr>
        <p:spPr>
          <a:xfrm>
            <a:off x="-86108" y="548680"/>
            <a:ext cx="5327140" cy="5411688"/>
          </a:xfrm>
          <a:solidFill>
            <a:srgbClr val="FFFFFF"/>
          </a:solidFill>
        </p:spPr>
        <p:txBody>
          <a:bodyPr/>
          <a:lstStyle/>
          <a:p>
            <a:r>
              <a:rPr lang="en-GB" sz="2400" dirty="0"/>
              <a:t>The </a:t>
            </a:r>
            <a:r>
              <a:rPr lang="en-GB" sz="2400" dirty="0" smtClean="0"/>
              <a:t>temperature </a:t>
            </a:r>
            <a:r>
              <a:rPr lang="en-GB" sz="2400" dirty="0" err="1" smtClean="0"/>
              <a:t>T</a:t>
            </a:r>
            <a:r>
              <a:rPr lang="en-GB" sz="2400" baseline="-25000" dirty="0" err="1" smtClean="0"/>
              <a:t>v</a:t>
            </a:r>
            <a:r>
              <a:rPr lang="en-GB" sz="2400" baseline="-25000" dirty="0" smtClean="0"/>
              <a:t>  </a:t>
            </a:r>
            <a:r>
              <a:rPr lang="en-GB" sz="2400" dirty="0" smtClean="0"/>
              <a:t>and the cosmic density </a:t>
            </a:r>
            <a:r>
              <a:rPr lang="en-GB" sz="2400" dirty="0"/>
              <a:t>fractions </a:t>
            </a:r>
            <a:r>
              <a:rPr lang="en-GB" sz="2400" dirty="0" smtClean="0"/>
              <a:t> </a:t>
            </a:r>
            <a:r>
              <a:rPr lang="en-GB" sz="2400" dirty="0" err="1" smtClean="0"/>
              <a:t>Ω</a:t>
            </a:r>
            <a:r>
              <a:rPr lang="en-GB" sz="2400" baseline="-25000" dirty="0" err="1" smtClean="0"/>
              <a:t>i</a:t>
            </a:r>
            <a:r>
              <a:rPr lang="en-GB" sz="2400" dirty="0" smtClean="0"/>
              <a:t> ≡ </a:t>
            </a:r>
            <a:r>
              <a:rPr lang="en-GB" sz="2400" dirty="0" err="1" smtClean="0"/>
              <a:t>a</a:t>
            </a:r>
            <a:r>
              <a:rPr lang="en-GB" sz="2400" baseline="-25000" dirty="0" err="1" smtClean="0"/>
              <a:t>i</a:t>
            </a:r>
            <a:r>
              <a:rPr lang="en-GB" sz="2400" dirty="0" smtClean="0"/>
              <a:t>/a</a:t>
            </a:r>
            <a:r>
              <a:rPr lang="en-GB" sz="2400" baseline="-25000" dirty="0" smtClean="0"/>
              <a:t>0</a:t>
            </a:r>
            <a:r>
              <a:rPr lang="en-GB" sz="2400" dirty="0" smtClean="0"/>
              <a:t> are shown, </a:t>
            </a:r>
            <a:r>
              <a:rPr lang="en-GB" sz="2400" dirty="0"/>
              <a:t>where </a:t>
            </a:r>
            <a:r>
              <a:rPr lang="en-GB" sz="2400" dirty="0" smtClean="0"/>
              <a:t>one sees </a:t>
            </a:r>
            <a:r>
              <a:rPr lang="en-GB" sz="2400" dirty="0"/>
              <a:t>which </a:t>
            </a:r>
            <a:r>
              <a:rPr lang="en-GB" sz="2400" dirty="0" smtClean="0"/>
              <a:t>component dominate, </a:t>
            </a:r>
            <a:r>
              <a:rPr lang="en-GB" sz="2400" dirty="0"/>
              <a:t>fixing its </a:t>
            </a:r>
            <a:r>
              <a:rPr lang="en-GB" sz="2400" dirty="0" smtClean="0"/>
              <a:t>expansion </a:t>
            </a:r>
            <a:r>
              <a:rPr lang="en-GB" sz="2400" dirty="0"/>
              <a:t>rate</a:t>
            </a:r>
            <a:r>
              <a:rPr lang="en-GB" sz="2400" dirty="0" smtClean="0"/>
              <a:t>:</a:t>
            </a:r>
          </a:p>
          <a:p>
            <a:pPr marL="914400" lvl="1" indent="-457200">
              <a:buFont typeface="+mj-lt"/>
              <a:buAutoNum type="arabicPeriod"/>
            </a:pPr>
            <a:r>
              <a:rPr lang="en-GB" sz="2400" dirty="0" smtClean="0"/>
              <a:t> </a:t>
            </a:r>
            <a:r>
              <a:rPr lang="en-GB" sz="2400" dirty="0"/>
              <a:t>first, </a:t>
            </a:r>
            <a:r>
              <a:rPr lang="en-GB" sz="2400" dirty="0">
                <a:solidFill>
                  <a:srgbClr val="FF0000"/>
                </a:solidFill>
              </a:rPr>
              <a:t>radiation</a:t>
            </a:r>
            <a:r>
              <a:rPr lang="en-GB" sz="2400" dirty="0"/>
              <a:t> in the form </a:t>
            </a:r>
            <a:r>
              <a:rPr lang="en-GB" sz="2400" dirty="0" smtClean="0"/>
              <a:t>of photons </a:t>
            </a:r>
            <a:r>
              <a:rPr lang="en-GB" sz="2400" dirty="0"/>
              <a:t>and neutrinos (radiation domination)</a:t>
            </a:r>
            <a:r>
              <a:rPr lang="en-GB" sz="2400" dirty="0" smtClean="0"/>
              <a:t>;</a:t>
            </a:r>
          </a:p>
          <a:p>
            <a:pPr marL="914400" lvl="1" indent="-457200">
              <a:buFont typeface="+mj-lt"/>
              <a:buAutoNum type="arabicPeriod"/>
            </a:pPr>
            <a:r>
              <a:rPr lang="en-GB" sz="2400" dirty="0" smtClean="0"/>
              <a:t> </a:t>
            </a:r>
            <a:r>
              <a:rPr lang="en-GB" sz="2400" dirty="0"/>
              <a:t>then </a:t>
            </a:r>
            <a:r>
              <a:rPr lang="en-GB" sz="2400" dirty="0">
                <a:solidFill>
                  <a:srgbClr val="FF0000"/>
                </a:solidFill>
              </a:rPr>
              <a:t>matter</a:t>
            </a:r>
            <a:r>
              <a:rPr lang="en-GB" sz="2400" dirty="0"/>
              <a:t>, which can </a:t>
            </a:r>
            <a:r>
              <a:rPr lang="en-GB" sz="2400" dirty="0" smtClean="0"/>
              <a:t>be   CDM</a:t>
            </a:r>
            <a:r>
              <a:rPr lang="en-GB" sz="2400" dirty="0"/>
              <a:t>, baryons and massive neutrinos at </a:t>
            </a:r>
            <a:r>
              <a:rPr lang="en-GB" sz="2400" dirty="0" smtClean="0"/>
              <a:t>later </a:t>
            </a:r>
            <a:r>
              <a:rPr lang="en-GB" sz="2400" dirty="0"/>
              <a:t>times (matter domination)</a:t>
            </a:r>
            <a:r>
              <a:rPr lang="en-GB" sz="2400" dirty="0" smtClean="0"/>
              <a:t>;</a:t>
            </a:r>
          </a:p>
          <a:p>
            <a:pPr marL="914400" lvl="1" indent="-457200">
              <a:buFont typeface="+mj-lt"/>
              <a:buAutoNum type="arabicPeriod"/>
            </a:pPr>
            <a:r>
              <a:rPr lang="en-GB" sz="2400" dirty="0" smtClean="0"/>
              <a:t>finally</a:t>
            </a:r>
            <a:r>
              <a:rPr lang="en-GB" sz="2400" dirty="0"/>
              <a:t>, the cosmological </a:t>
            </a:r>
            <a:r>
              <a:rPr lang="en-GB" sz="2400" dirty="0">
                <a:solidFill>
                  <a:srgbClr val="FF0000"/>
                </a:solidFill>
              </a:rPr>
              <a:t>constant </a:t>
            </a:r>
            <a:r>
              <a:rPr lang="en-GB" sz="2400" dirty="0" smtClean="0">
                <a:solidFill>
                  <a:srgbClr val="FF0000"/>
                </a:solidFill>
                <a:latin typeface="Symbol" charset="2"/>
                <a:cs typeface="Symbol" charset="2"/>
              </a:rPr>
              <a:t>L</a:t>
            </a:r>
            <a:r>
              <a:rPr lang="en-GB" sz="2400" dirty="0" smtClean="0">
                <a:solidFill>
                  <a:srgbClr val="FF0000"/>
                </a:solidFill>
              </a:rPr>
              <a:t> </a:t>
            </a:r>
            <a:r>
              <a:rPr lang="en-GB" sz="2400" dirty="0"/>
              <a:t>takes over at low </a:t>
            </a:r>
            <a:r>
              <a:rPr lang="en-GB" sz="2400" dirty="0" smtClean="0"/>
              <a:t>red shift z </a:t>
            </a:r>
            <a:r>
              <a:rPr lang="en-GB" sz="2400" dirty="0"/>
              <a:t>(typically z &lt; 0.5)</a:t>
            </a:r>
            <a:r>
              <a:rPr lang="en-GB" sz="2400" dirty="0" smtClean="0"/>
              <a:t>.</a:t>
            </a:r>
            <a:endParaRPr lang="en-GB" sz="2400" dirty="0"/>
          </a:p>
        </p:txBody>
      </p:sp>
      <p:sp>
        <p:nvSpPr>
          <p:cNvPr id="11" name="TextBox 10"/>
          <p:cNvSpPr txBox="1"/>
          <p:nvPr/>
        </p:nvSpPr>
        <p:spPr>
          <a:xfrm>
            <a:off x="9417496" y="5036984"/>
            <a:ext cx="598291" cy="1200328"/>
          </a:xfrm>
          <a:prstGeom prst="rect">
            <a:avLst/>
          </a:prstGeom>
          <a:noFill/>
        </p:spPr>
        <p:txBody>
          <a:bodyPr wrap="none" rtlCol="0">
            <a:spAutoFit/>
          </a:bodyPr>
          <a:lstStyle/>
          <a:p>
            <a:r>
              <a:rPr lang="en-GB" sz="2400" b="1" i="1" baseline="0" dirty="0" smtClean="0">
                <a:solidFill>
                  <a:srgbClr val="FF0000"/>
                </a:solidFill>
                <a:latin typeface="Symbol" charset="2"/>
                <a:cs typeface="Symbol" charset="2"/>
              </a:rPr>
              <a:t>n3</a:t>
            </a:r>
          </a:p>
          <a:p>
            <a:r>
              <a:rPr lang="en-GB" sz="2400" b="1" i="1" baseline="0" dirty="0" smtClean="0">
                <a:solidFill>
                  <a:srgbClr val="FF0000"/>
                </a:solidFill>
                <a:latin typeface="Symbol" charset="2"/>
                <a:cs typeface="Symbol" charset="2"/>
              </a:rPr>
              <a:t>n2</a:t>
            </a:r>
          </a:p>
          <a:p>
            <a:r>
              <a:rPr lang="en-GB" sz="2400" b="1" i="1" baseline="0" dirty="0" smtClean="0">
                <a:solidFill>
                  <a:srgbClr val="FF0000"/>
                </a:solidFill>
                <a:latin typeface="Symbol" charset="2"/>
                <a:cs typeface="Symbol" charset="2"/>
              </a:rPr>
              <a:t>n</a:t>
            </a:r>
            <a:r>
              <a:rPr lang="en-GB" sz="2400" i="1" baseline="0" dirty="0" smtClean="0">
                <a:solidFill>
                  <a:srgbClr val="FF0000"/>
                </a:solidFill>
                <a:latin typeface="Symbol" charset="2"/>
                <a:cs typeface="Symbol" charset="2"/>
              </a:rPr>
              <a:t>1</a:t>
            </a:r>
            <a:endParaRPr lang="en-GB" sz="2400" i="1" baseline="0" dirty="0">
              <a:solidFill>
                <a:srgbClr val="FF0000"/>
              </a:solidFill>
              <a:latin typeface="Symbol" charset="2"/>
              <a:cs typeface="Symbol" charset="2"/>
            </a:endParaRPr>
          </a:p>
        </p:txBody>
      </p:sp>
    </p:spTree>
    <p:extLst>
      <p:ext uri="{BB962C8B-B14F-4D97-AF65-F5344CB8AC3E}">
        <p14:creationId xmlns:p14="http://schemas.microsoft.com/office/powerpoint/2010/main" val="3992819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build="p" bldLvl="2"/>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Nautrinos</a:t>
            </a:r>
            <a:endParaRPr lang="en-GB" dirty="0"/>
          </a:p>
        </p:txBody>
      </p:sp>
      <p:sp>
        <p:nvSpPr>
          <p:cNvPr id="3" name="Content Placeholder 2"/>
          <p:cNvSpPr>
            <a:spLocks noGrp="1"/>
          </p:cNvSpPr>
          <p:nvPr>
            <p:ph idx="1"/>
          </p:nvPr>
        </p:nvSpPr>
        <p:spPr>
          <a:xfrm>
            <a:off x="0" y="609600"/>
            <a:ext cx="9906000" cy="5555704"/>
          </a:xfrm>
        </p:spPr>
        <p:txBody>
          <a:bodyPr/>
          <a:lstStyle/>
          <a:p>
            <a:pPr>
              <a:lnSpc>
                <a:spcPts val="2780"/>
              </a:lnSpc>
            </a:pPr>
            <a:r>
              <a:rPr lang="en-US" sz="2400" dirty="0"/>
              <a:t>Being </a:t>
            </a:r>
            <a:r>
              <a:rPr lang="en-US" sz="2400" dirty="0" smtClean="0"/>
              <a:t>fermions </a:t>
            </a:r>
            <a:r>
              <a:rPr lang="en-US" sz="2400" dirty="0"/>
              <a:t>whose basic properties are still largely unknown, </a:t>
            </a:r>
            <a:r>
              <a:rPr lang="en-US" sz="2400" dirty="0">
                <a:solidFill>
                  <a:srgbClr val="FF0000"/>
                </a:solidFill>
              </a:rPr>
              <a:t>neutrinos</a:t>
            </a:r>
            <a:r>
              <a:rPr lang="en-US" sz="2400" dirty="0"/>
              <a:t> </a:t>
            </a:r>
            <a:r>
              <a:rPr lang="en-US" sz="2400" dirty="0" err="1"/>
              <a:t>aree</a:t>
            </a:r>
            <a:r>
              <a:rPr lang="en-US" sz="2400" dirty="0"/>
              <a:t> one of the main experimental potentials for novel physics </a:t>
            </a:r>
            <a:r>
              <a:rPr lang="en-US" sz="2400" dirty="0" smtClean="0"/>
              <a:t>beyond the Standard Model.</a:t>
            </a:r>
          </a:p>
          <a:p>
            <a:pPr>
              <a:lnSpc>
                <a:spcPts val="2780"/>
              </a:lnSpc>
            </a:pPr>
            <a:r>
              <a:rPr lang="en-GB" sz="2400" dirty="0" smtClean="0"/>
              <a:t>The </a:t>
            </a:r>
            <a:r>
              <a:rPr lang="en-GB" sz="2400" dirty="0"/>
              <a:t>majority of neutrinos in the vicinity of the Earth are from nuclear reactions f</a:t>
            </a:r>
            <a:r>
              <a:rPr lang="en-GB" sz="2400" dirty="0" smtClean="0"/>
              <a:t>rom the </a:t>
            </a:r>
            <a:r>
              <a:rPr lang="en-GB" sz="2400" dirty="0"/>
              <a:t>Sun. </a:t>
            </a:r>
            <a:r>
              <a:rPr lang="en-GB" sz="2400" dirty="0" smtClean="0"/>
              <a:t>where about </a:t>
            </a:r>
            <a:r>
              <a:rPr lang="en-GB" sz="2400" dirty="0"/>
              <a:t>65 billion (6.5×10</a:t>
            </a:r>
            <a:r>
              <a:rPr lang="en-GB" sz="2400" baseline="30000" dirty="0"/>
              <a:t>10</a:t>
            </a:r>
            <a:r>
              <a:rPr lang="en-GB" sz="2400" dirty="0"/>
              <a:t>) solar neutrinos per second pass through every </a:t>
            </a:r>
            <a:r>
              <a:rPr lang="en-GB" sz="2400" dirty="0" smtClean="0"/>
              <a:t>cm</a:t>
            </a:r>
            <a:r>
              <a:rPr lang="en-GB" sz="2400" baseline="30000" dirty="0" smtClean="0"/>
              <a:t>2</a:t>
            </a:r>
            <a:r>
              <a:rPr lang="en-GB" sz="2400" dirty="0" smtClean="0"/>
              <a:t> perpendicular </a:t>
            </a:r>
            <a:r>
              <a:rPr lang="en-GB" sz="2400" dirty="0"/>
              <a:t>to the direction of the Sun</a:t>
            </a:r>
            <a:r>
              <a:rPr lang="en-GB" sz="2400" dirty="0" smtClean="0"/>
              <a:t>.</a:t>
            </a:r>
          </a:p>
          <a:p>
            <a:pPr>
              <a:lnSpc>
                <a:spcPts val="2780"/>
              </a:lnSpc>
            </a:pPr>
            <a:r>
              <a:rPr lang="en-US" sz="2400" dirty="0"/>
              <a:t>The average density of neutrinos </a:t>
            </a:r>
            <a:r>
              <a:rPr lang="en-US" sz="2400" dirty="0" smtClean="0"/>
              <a:t>averaged </a:t>
            </a:r>
            <a:r>
              <a:rPr lang="en-US" sz="2400" dirty="0"/>
              <a:t>over the whole Universe is of order of 300 neutrino/</a:t>
            </a:r>
            <a:r>
              <a:rPr lang="en-US" sz="2400" dirty="0" smtClean="0"/>
              <a:t>cm</a:t>
            </a:r>
            <a:r>
              <a:rPr lang="en-US" sz="2400" baseline="30000" dirty="0" smtClean="0"/>
              <a:t>2</a:t>
            </a:r>
            <a:endParaRPr lang="en-GB" sz="2400" dirty="0" smtClean="0"/>
          </a:p>
          <a:p>
            <a:pPr>
              <a:lnSpc>
                <a:spcPts val="2780"/>
              </a:lnSpc>
            </a:pPr>
            <a:r>
              <a:rPr lang="en-US" sz="2400" dirty="0" smtClean="0"/>
              <a:t>About </a:t>
            </a:r>
            <a:r>
              <a:rPr lang="en-US" sz="2400" dirty="0"/>
              <a:t>2000 neutrino induced stellar collapses have been experimentally </a:t>
            </a:r>
            <a:r>
              <a:rPr lang="en-US" sz="2400" dirty="0" smtClean="0"/>
              <a:t>recorded over </a:t>
            </a:r>
            <a:r>
              <a:rPr lang="en-US" sz="2400" dirty="0"/>
              <a:t>the Milky </a:t>
            </a:r>
            <a:r>
              <a:rPr lang="en-US" sz="2400" dirty="0" smtClean="0"/>
              <a:t>Way.</a:t>
            </a:r>
          </a:p>
          <a:p>
            <a:pPr>
              <a:lnSpc>
                <a:spcPts val="2780"/>
              </a:lnSpc>
            </a:pPr>
            <a:r>
              <a:rPr lang="en-GB" sz="2400" dirty="0"/>
              <a:t>Neutrinos can be created in several ways, </a:t>
            </a:r>
            <a:r>
              <a:rPr lang="en-GB" sz="2400" dirty="0" smtClean="0"/>
              <a:t>like for instance</a:t>
            </a:r>
            <a:endParaRPr lang="en-GB" sz="2400" dirty="0"/>
          </a:p>
          <a:p>
            <a:pPr lvl="1">
              <a:lnSpc>
                <a:spcPts val="2780"/>
              </a:lnSpc>
            </a:pPr>
            <a:r>
              <a:rPr lang="en-GB" sz="2400" dirty="0" smtClean="0"/>
              <a:t>nuclear </a:t>
            </a:r>
            <a:r>
              <a:rPr lang="en-GB" sz="2400" dirty="0"/>
              <a:t>reactions such </a:t>
            </a:r>
            <a:r>
              <a:rPr lang="en-GB" sz="2400" dirty="0" smtClean="0"/>
              <a:t>as the </a:t>
            </a:r>
            <a:r>
              <a:rPr lang="en-GB" sz="2400" dirty="0"/>
              <a:t>core of a star, </a:t>
            </a:r>
            <a:r>
              <a:rPr lang="en-GB" sz="2400" dirty="0" smtClean="0"/>
              <a:t>a supernova + </a:t>
            </a:r>
            <a:r>
              <a:rPr lang="en-GB" sz="2400" dirty="0" err="1" smtClean="0"/>
              <a:t>etc</a:t>
            </a:r>
            <a:r>
              <a:rPr lang="en-GB" sz="2400" dirty="0" smtClean="0"/>
              <a:t> </a:t>
            </a:r>
            <a:endParaRPr lang="en-GB" sz="2400" dirty="0"/>
          </a:p>
          <a:p>
            <a:pPr lvl="1">
              <a:lnSpc>
                <a:spcPts val="2780"/>
              </a:lnSpc>
            </a:pPr>
            <a:r>
              <a:rPr lang="en-GB" sz="2400" dirty="0" smtClean="0"/>
              <a:t>accelerated particle beams or cosmic rays hitting atoms. </a:t>
            </a:r>
          </a:p>
          <a:p>
            <a:pPr lvl="1">
              <a:lnSpc>
                <a:spcPts val="2780"/>
              </a:lnSpc>
            </a:pPr>
            <a:r>
              <a:rPr lang="en-GB" sz="2400" dirty="0"/>
              <a:t>beta decay of atomic nuclei or hadrons, </a:t>
            </a:r>
          </a:p>
          <a:p>
            <a:pPr lvl="1">
              <a:lnSpc>
                <a:spcPts val="2780"/>
              </a:lnSpc>
            </a:pPr>
            <a:endParaRPr lang="en-GB" sz="2400" dirty="0" smtClean="0"/>
          </a:p>
          <a:p>
            <a:pPr marL="0" indent="0">
              <a:lnSpc>
                <a:spcPts val="2780"/>
              </a:lnSpc>
              <a:buNone/>
            </a:pPr>
            <a:endParaRPr lang="en-GB" sz="2400" dirty="0"/>
          </a:p>
          <a:p>
            <a:pPr marL="0" indent="0">
              <a:lnSpc>
                <a:spcPts val="2780"/>
              </a:lnSpc>
              <a:buNone/>
            </a:pPr>
            <a:endParaRPr lang="en-GB" sz="2400" dirty="0" smtClean="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7</a:t>
            </a:fld>
            <a:endParaRPr lang="en-GB" dirty="0"/>
          </a:p>
        </p:txBody>
      </p:sp>
    </p:spTree>
    <p:extLst>
      <p:ext uri="{BB962C8B-B14F-4D97-AF65-F5344CB8AC3E}">
        <p14:creationId xmlns:p14="http://schemas.microsoft.com/office/powerpoint/2010/main" val="343483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t>
            </a:r>
            <a:r>
              <a:rPr lang="en-GB" dirty="0" smtClean="0"/>
              <a:t>relic </a:t>
            </a:r>
            <a:r>
              <a:rPr lang="en-GB" dirty="0"/>
              <a:t>neutrino background</a:t>
            </a:r>
          </a:p>
        </p:txBody>
      </p:sp>
      <p:sp>
        <p:nvSpPr>
          <p:cNvPr id="3" name="Content Placeholder 2"/>
          <p:cNvSpPr>
            <a:spLocks noGrp="1"/>
          </p:cNvSpPr>
          <p:nvPr>
            <p:ph idx="1"/>
          </p:nvPr>
        </p:nvSpPr>
        <p:spPr>
          <a:xfrm>
            <a:off x="304800" y="609600"/>
            <a:ext cx="8896672" cy="5987752"/>
          </a:xfrm>
        </p:spPr>
        <p:txBody>
          <a:bodyPr/>
          <a:lstStyle/>
          <a:p>
            <a:pPr>
              <a:lnSpc>
                <a:spcPts val="3080"/>
              </a:lnSpc>
              <a:spcBef>
                <a:spcPts val="1000"/>
              </a:spcBef>
            </a:pPr>
            <a:r>
              <a:rPr lang="en-GB" sz="2400" dirty="0" smtClean="0"/>
              <a:t>The </a:t>
            </a:r>
            <a:r>
              <a:rPr lang="en-GB" sz="2400" dirty="0"/>
              <a:t>existence of a relic sea of neutrinos is a generic feature of the standard </a:t>
            </a:r>
            <a:r>
              <a:rPr lang="en-GB" sz="2400" dirty="0" smtClean="0"/>
              <a:t>Big Bang </a:t>
            </a:r>
            <a:r>
              <a:rPr lang="en-GB" sz="2400" dirty="0"/>
              <a:t>model, each one in number only slightly below that of relic photons that constitute the cosmic microwave background </a:t>
            </a:r>
            <a:r>
              <a:rPr lang="en-GB" sz="2400" dirty="0">
                <a:solidFill>
                  <a:srgbClr val="FF0000"/>
                </a:solidFill>
              </a:rPr>
              <a:t>(CMB)</a:t>
            </a:r>
            <a:r>
              <a:rPr lang="en-GB" sz="2400" dirty="0"/>
              <a:t>. </a:t>
            </a:r>
            <a:endParaRPr lang="en-GB" sz="2400" dirty="0" smtClean="0"/>
          </a:p>
          <a:p>
            <a:pPr>
              <a:lnSpc>
                <a:spcPts val="3080"/>
              </a:lnSpc>
              <a:spcBef>
                <a:spcPts val="1000"/>
              </a:spcBef>
            </a:pPr>
            <a:r>
              <a:rPr lang="en-GB" sz="2400" dirty="0"/>
              <a:t>This cosmic neutrino background </a:t>
            </a:r>
            <a:r>
              <a:rPr lang="en-GB" sz="2400" dirty="0">
                <a:solidFill>
                  <a:srgbClr val="FF0000"/>
                </a:solidFill>
              </a:rPr>
              <a:t>(CNB) </a:t>
            </a:r>
            <a:r>
              <a:rPr lang="en-GB" sz="2400" dirty="0"/>
              <a:t>has not been detected yet, but its presence is indirectly established by the accurate agreement between the calculated and observed primordial abundances of light elements, as well as from the analysis of the power spectrum of CMB </a:t>
            </a:r>
            <a:r>
              <a:rPr lang="en-GB" sz="2400" dirty="0" smtClean="0"/>
              <a:t>and </a:t>
            </a:r>
            <a:r>
              <a:rPr lang="en-GB" sz="2400" dirty="0"/>
              <a:t>other observables</a:t>
            </a:r>
            <a:r>
              <a:rPr lang="en-GB" sz="2400" dirty="0" smtClean="0"/>
              <a:t>.</a:t>
            </a:r>
          </a:p>
          <a:p>
            <a:pPr>
              <a:lnSpc>
                <a:spcPts val="3080"/>
              </a:lnSpc>
              <a:spcBef>
                <a:spcPts val="1000"/>
              </a:spcBef>
            </a:pPr>
            <a:r>
              <a:rPr lang="en-GB" sz="2400" dirty="0" smtClean="0"/>
              <a:t>Neutrinos have interacted with other particles only during the early part immediately after the Big Bang. But already from </a:t>
            </a:r>
            <a:r>
              <a:rPr lang="en-GB" sz="2400" dirty="0" err="1"/>
              <a:t>T</a:t>
            </a:r>
            <a:r>
              <a:rPr lang="en-GB" sz="2400" baseline="-25000" dirty="0" err="1"/>
              <a:t>ν</a:t>
            </a:r>
            <a:r>
              <a:rPr lang="en-GB" sz="2400" dirty="0"/>
              <a:t> </a:t>
            </a:r>
            <a:r>
              <a:rPr lang="en-GB" sz="2400" dirty="0" smtClean="0"/>
              <a:t>≤ </a:t>
            </a:r>
            <a:r>
              <a:rPr lang="en-GB" sz="2400" dirty="0"/>
              <a:t>1 MeV </a:t>
            </a:r>
            <a:r>
              <a:rPr lang="en-GB" sz="2400" dirty="0" smtClean="0"/>
              <a:t>they have proceeded independently.</a:t>
            </a:r>
            <a:endParaRPr lang="en-GB" sz="2400" dirty="0"/>
          </a:p>
          <a:p>
            <a:endParaRPr lang="en-GB" sz="2400" dirty="0"/>
          </a:p>
          <a:p>
            <a:endParaRPr lang="en-GB" sz="2400" dirty="0"/>
          </a:p>
        </p:txBody>
      </p:sp>
      <p:sp>
        <p:nvSpPr>
          <p:cNvPr id="4" name="Footer Placeholder 3"/>
          <p:cNvSpPr>
            <a:spLocks noGrp="1"/>
          </p:cNvSpPr>
          <p:nvPr>
            <p:ph type="ftr" sz="quarter" idx="10"/>
          </p:nvPr>
        </p:nvSpPr>
        <p:spPr/>
        <p:txBody>
          <a:bodyPr/>
          <a:lstStyle/>
          <a:p>
            <a:pPr>
              <a:defRPr/>
            </a:pPr>
            <a:r>
              <a:rPr lang="en-US" smtClean="0"/>
              <a:t>Fermilab.Nov.21 2018</a:t>
            </a:r>
            <a:endParaRPr lang="en-GB" dirty="0"/>
          </a:p>
        </p:txBody>
      </p:sp>
      <p:sp>
        <p:nvSpPr>
          <p:cNvPr id="5" name="Slide Number Placeholder 4"/>
          <p:cNvSpPr>
            <a:spLocks noGrp="1"/>
          </p:cNvSpPr>
          <p:nvPr>
            <p:ph type="sldNum" sz="quarter" idx="11"/>
          </p:nvPr>
        </p:nvSpPr>
        <p:spPr/>
        <p:txBody>
          <a:bodyPr/>
          <a:lstStyle/>
          <a:p>
            <a:pPr>
              <a:defRPr/>
            </a:pPr>
            <a:r>
              <a:rPr lang="en-GB" smtClean="0"/>
              <a:t>Slide# : </a:t>
            </a:r>
            <a:fld id="{A86CEAE1-7B07-CE4F-A20C-236EDAD9CE90}" type="slidenum">
              <a:rPr lang="en-GB" smtClean="0"/>
              <a:pPr>
                <a:defRPr/>
              </a:pPr>
              <a:t>8</a:t>
            </a:fld>
            <a:endParaRPr lang="en-GB"/>
          </a:p>
        </p:txBody>
      </p:sp>
    </p:spTree>
    <p:extLst>
      <p:ext uri="{BB962C8B-B14F-4D97-AF65-F5344CB8AC3E}">
        <p14:creationId xmlns:p14="http://schemas.microsoft.com/office/powerpoint/2010/main" val="3435849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Neutrinos, </a:t>
            </a:r>
            <a:r>
              <a:rPr lang="en-US" dirty="0" smtClean="0"/>
              <a:t>unique </a:t>
            </a:r>
            <a:r>
              <a:rPr lang="en-US" dirty="0"/>
              <a:t>ingredients to elementary particles </a:t>
            </a:r>
          </a:p>
        </p:txBody>
      </p:sp>
      <p:sp>
        <p:nvSpPr>
          <p:cNvPr id="4" name="Footer Placeholder 3"/>
          <p:cNvSpPr>
            <a:spLocks noGrp="1"/>
          </p:cNvSpPr>
          <p:nvPr>
            <p:ph type="ftr" sz="quarter" idx="10"/>
          </p:nvPr>
        </p:nvSpPr>
        <p:spPr>
          <a:xfrm>
            <a:off x="29030" y="6629400"/>
            <a:ext cx="3136900" cy="228600"/>
          </a:xfrm>
        </p:spPr>
        <p:txBody>
          <a:bodyPr/>
          <a:lstStyle/>
          <a:p>
            <a:pPr>
              <a:defRPr/>
            </a:pPr>
            <a:r>
              <a:rPr lang="en-US" smtClean="0"/>
              <a:t>Fermilab.Nov.21 2018</a:t>
            </a:r>
            <a:endParaRPr lang="en-GB"/>
          </a:p>
        </p:txBody>
      </p:sp>
      <p:sp>
        <p:nvSpPr>
          <p:cNvPr id="5" name="Slide Number Placeholder 4"/>
          <p:cNvSpPr>
            <a:spLocks noGrp="1"/>
          </p:cNvSpPr>
          <p:nvPr>
            <p:ph type="sldNum" sz="quarter" idx="11"/>
          </p:nvPr>
        </p:nvSpPr>
        <p:spPr>
          <a:xfrm>
            <a:off x="7181850" y="6584776"/>
            <a:ext cx="2063750" cy="228600"/>
          </a:xfrm>
        </p:spPr>
        <p:txBody>
          <a:bodyPr/>
          <a:lstStyle/>
          <a:p>
            <a:pPr>
              <a:defRPr/>
            </a:pPr>
            <a:r>
              <a:rPr lang="en-GB" dirty="0" smtClean="0"/>
              <a:t>Slide# : </a:t>
            </a:r>
            <a:fld id="{A86CEAE1-7B07-CE4F-A20C-236EDAD9CE90}" type="slidenum">
              <a:rPr lang="en-GB" smtClean="0"/>
              <a:pPr>
                <a:defRPr/>
              </a:pPr>
              <a:t>9</a:t>
            </a:fld>
            <a:endParaRPr lang="en-GB" dirty="0"/>
          </a:p>
        </p:txBody>
      </p:sp>
      <p:pic>
        <p:nvPicPr>
          <p:cNvPr id="8" name="Picture 7" descr="particl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12776"/>
            <a:ext cx="9906000" cy="5112648"/>
          </a:xfrm>
          <a:prstGeom prst="rect">
            <a:avLst/>
          </a:prstGeom>
        </p:spPr>
      </p:pic>
      <p:pic>
        <p:nvPicPr>
          <p:cNvPr id="9" name="Picture 8" descr="mille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7" y="533400"/>
            <a:ext cx="2401823" cy="2831046"/>
          </a:xfrm>
          <a:prstGeom prst="rect">
            <a:avLst/>
          </a:prstGeom>
        </p:spPr>
      </p:pic>
      <p:cxnSp>
        <p:nvCxnSpPr>
          <p:cNvPr id="12" name="Straight Arrow Connector 11"/>
          <p:cNvCxnSpPr/>
          <p:nvPr/>
        </p:nvCxnSpPr>
        <p:spPr bwMode="auto">
          <a:xfrm flipH="1" flipV="1">
            <a:off x="381000" y="3276600"/>
            <a:ext cx="533400" cy="7620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4" name="TextBox 13"/>
          <p:cNvSpPr txBox="1"/>
          <p:nvPr/>
        </p:nvSpPr>
        <p:spPr>
          <a:xfrm>
            <a:off x="3145536" y="762000"/>
            <a:ext cx="6726872" cy="461665"/>
          </a:xfrm>
          <a:prstGeom prst="rect">
            <a:avLst/>
          </a:prstGeom>
          <a:noFill/>
        </p:spPr>
        <p:txBody>
          <a:bodyPr wrap="none" rtlCol="0">
            <a:spAutoFit/>
          </a:bodyPr>
          <a:lstStyle/>
          <a:p>
            <a:r>
              <a:rPr lang="en-US" sz="2400" i="1" baseline="0" dirty="0" smtClean="0">
                <a:solidFill>
                  <a:srgbClr val="FF0000"/>
                </a:solidFill>
                <a:latin typeface="+mn-lt"/>
              </a:rPr>
              <a:t>Neutrino density in the Universe: 336 </a:t>
            </a:r>
            <a:r>
              <a:rPr lang="en-US" sz="2400" i="1" baseline="0" dirty="0" smtClean="0">
                <a:solidFill>
                  <a:srgbClr val="FF0000"/>
                </a:solidFill>
                <a:latin typeface="Symbol" charset="2"/>
                <a:cs typeface="Symbol" charset="2"/>
              </a:rPr>
              <a:t>n</a:t>
            </a:r>
            <a:r>
              <a:rPr lang="en-US" sz="2400" i="1" baseline="0" dirty="0" smtClean="0">
                <a:solidFill>
                  <a:srgbClr val="FF0000"/>
                </a:solidFill>
                <a:latin typeface="+mn-lt"/>
              </a:rPr>
              <a:t>/cm</a:t>
            </a:r>
            <a:r>
              <a:rPr lang="en-US" sz="2400" i="1" baseline="30000" dirty="0" smtClean="0">
                <a:solidFill>
                  <a:srgbClr val="FF0000"/>
                </a:solidFill>
                <a:latin typeface="+mn-lt"/>
              </a:rPr>
              <a:t>3</a:t>
            </a:r>
            <a:endParaRPr lang="en-US" sz="2400" i="1" baseline="30000" dirty="0">
              <a:solidFill>
                <a:srgbClr val="FF0000"/>
              </a:solidFill>
              <a:latin typeface="+mn-lt"/>
            </a:endParaRPr>
          </a:p>
        </p:txBody>
      </p:sp>
      <p:cxnSp>
        <p:nvCxnSpPr>
          <p:cNvPr id="16" name="Straight Arrow Connector 15"/>
          <p:cNvCxnSpPr/>
          <p:nvPr/>
        </p:nvCxnSpPr>
        <p:spPr bwMode="auto">
          <a:xfrm>
            <a:off x="2362200" y="990600"/>
            <a:ext cx="838200" cy="1"/>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9" name="TextBox 18"/>
          <p:cNvSpPr txBox="1"/>
          <p:nvPr/>
        </p:nvSpPr>
        <p:spPr>
          <a:xfrm>
            <a:off x="128464" y="6207695"/>
            <a:ext cx="9577064" cy="461665"/>
          </a:xfrm>
          <a:prstGeom prst="rect">
            <a:avLst/>
          </a:prstGeom>
          <a:noFill/>
        </p:spPr>
        <p:txBody>
          <a:bodyPr wrap="square" rtlCol="0">
            <a:spAutoFit/>
          </a:bodyPr>
          <a:lstStyle/>
          <a:p>
            <a:r>
              <a:rPr lang="en-US" sz="2400" i="1" baseline="0" dirty="0">
                <a:solidFill>
                  <a:srgbClr val="FF0000"/>
                </a:solidFill>
                <a:latin typeface="+mn-lt"/>
              </a:rPr>
              <a:t>Neutrinos are the most </a:t>
            </a:r>
            <a:r>
              <a:rPr lang="en-US" sz="2400" i="1" baseline="0" dirty="0" smtClean="0">
                <a:solidFill>
                  <a:srgbClr val="FF0000"/>
                </a:solidFill>
                <a:latin typeface="+mn-lt"/>
              </a:rPr>
              <a:t>abundant massive </a:t>
            </a:r>
            <a:r>
              <a:rPr lang="en-US" sz="2400" i="1" baseline="0" dirty="0">
                <a:solidFill>
                  <a:srgbClr val="FF0000"/>
                </a:solidFill>
                <a:latin typeface="+mn-lt"/>
              </a:rPr>
              <a:t>particles in </a:t>
            </a:r>
            <a:r>
              <a:rPr lang="en-US" sz="2400" i="1" baseline="0" dirty="0" smtClean="0">
                <a:solidFill>
                  <a:srgbClr val="FF0000"/>
                </a:solidFill>
                <a:latin typeface="+mn-lt"/>
              </a:rPr>
              <a:t>Universe</a:t>
            </a:r>
            <a:endParaRPr lang="en-US" sz="2400" i="1" baseline="0" dirty="0">
              <a:solidFill>
                <a:srgbClr val="FF0000"/>
              </a:solidFill>
              <a:latin typeface="+mn-lt"/>
            </a:endParaRPr>
          </a:p>
        </p:txBody>
      </p:sp>
      <p:sp>
        <p:nvSpPr>
          <p:cNvPr id="21" name="TextBox 20"/>
          <p:cNvSpPr txBox="1"/>
          <p:nvPr/>
        </p:nvSpPr>
        <p:spPr>
          <a:xfrm>
            <a:off x="4191000" y="1840468"/>
            <a:ext cx="1106067" cy="369332"/>
          </a:xfrm>
          <a:prstGeom prst="rect">
            <a:avLst/>
          </a:prstGeom>
          <a:noFill/>
        </p:spPr>
        <p:txBody>
          <a:bodyPr wrap="none" rtlCol="0">
            <a:spAutoFit/>
          </a:bodyPr>
          <a:lstStyle/>
          <a:p>
            <a:r>
              <a:rPr lang="en-US" sz="1800" i="1" baseline="0" dirty="0" smtClean="0">
                <a:solidFill>
                  <a:srgbClr val="FF0000"/>
                </a:solidFill>
              </a:rPr>
              <a:t>10</a:t>
            </a:r>
            <a:r>
              <a:rPr lang="en-US" sz="1800" i="1" baseline="30000" dirty="0" smtClean="0">
                <a:solidFill>
                  <a:srgbClr val="FF0000"/>
                </a:solidFill>
              </a:rPr>
              <a:t>2</a:t>
            </a:r>
            <a:r>
              <a:rPr lang="en-US" sz="1800" i="1" baseline="0" dirty="0" smtClean="0">
                <a:solidFill>
                  <a:srgbClr val="FF0000"/>
                </a:solidFill>
              </a:rPr>
              <a:t> </a:t>
            </a:r>
            <a:r>
              <a:rPr lang="en-US" sz="1800" i="1" baseline="0" dirty="0" err="1" smtClean="0">
                <a:solidFill>
                  <a:srgbClr val="FF0000"/>
                </a:solidFill>
              </a:rPr>
              <a:t>GeV</a:t>
            </a:r>
            <a:endParaRPr lang="en-US" sz="1800" i="1" baseline="0" dirty="0">
              <a:solidFill>
                <a:srgbClr val="FF0000"/>
              </a:solidFill>
            </a:endParaRPr>
          </a:p>
        </p:txBody>
      </p:sp>
      <p:sp>
        <p:nvSpPr>
          <p:cNvPr id="22" name="TextBox 21"/>
          <p:cNvSpPr txBox="1"/>
          <p:nvPr/>
        </p:nvSpPr>
        <p:spPr>
          <a:xfrm>
            <a:off x="685800" y="3429000"/>
            <a:ext cx="1228634" cy="369332"/>
          </a:xfrm>
          <a:prstGeom prst="rect">
            <a:avLst/>
          </a:prstGeom>
          <a:noFill/>
        </p:spPr>
        <p:txBody>
          <a:bodyPr wrap="none" rtlCol="0">
            <a:spAutoFit/>
          </a:bodyPr>
          <a:lstStyle/>
          <a:p>
            <a:r>
              <a:rPr lang="en-US" sz="1800" i="1" baseline="0" dirty="0" smtClean="0">
                <a:solidFill>
                  <a:srgbClr val="FF0000"/>
                </a:solidFill>
              </a:rPr>
              <a:t>10</a:t>
            </a:r>
            <a:r>
              <a:rPr lang="en-US" sz="1800" i="1" baseline="30000" dirty="0" smtClean="0">
                <a:solidFill>
                  <a:srgbClr val="FF0000"/>
                </a:solidFill>
              </a:rPr>
              <a:t>-12</a:t>
            </a:r>
            <a:r>
              <a:rPr lang="en-US" sz="1800" i="1" baseline="0" dirty="0" smtClean="0">
                <a:solidFill>
                  <a:srgbClr val="FF0000"/>
                </a:solidFill>
              </a:rPr>
              <a:t> </a:t>
            </a:r>
            <a:r>
              <a:rPr lang="en-US" sz="1800" i="1" baseline="0" dirty="0" err="1" smtClean="0">
                <a:solidFill>
                  <a:srgbClr val="FF0000"/>
                </a:solidFill>
              </a:rPr>
              <a:t>GeV</a:t>
            </a:r>
            <a:endParaRPr lang="en-US" sz="1800" i="1" baseline="0" dirty="0">
              <a:solidFill>
                <a:srgbClr val="FF0000"/>
              </a:solidFill>
            </a:endParaRPr>
          </a:p>
        </p:txBody>
      </p:sp>
      <p:sp>
        <p:nvSpPr>
          <p:cNvPr id="15" name="TextBox 14"/>
          <p:cNvSpPr txBox="1"/>
          <p:nvPr/>
        </p:nvSpPr>
        <p:spPr>
          <a:xfrm>
            <a:off x="2016149" y="2771636"/>
            <a:ext cx="1208659" cy="369332"/>
          </a:xfrm>
          <a:prstGeom prst="rect">
            <a:avLst/>
          </a:prstGeom>
          <a:noFill/>
        </p:spPr>
        <p:txBody>
          <a:bodyPr wrap="none" rtlCol="0">
            <a:spAutoFit/>
          </a:bodyPr>
          <a:lstStyle/>
          <a:p>
            <a:r>
              <a:rPr lang="en-US" sz="1800" i="1" baseline="0" dirty="0" smtClean="0">
                <a:solidFill>
                  <a:srgbClr val="FF0000"/>
                </a:solidFill>
              </a:rPr>
              <a:t>10</a:t>
            </a:r>
            <a:r>
              <a:rPr lang="en-US" sz="1800" i="1" baseline="30000" dirty="0" smtClean="0">
                <a:solidFill>
                  <a:srgbClr val="FF0000"/>
                </a:solidFill>
              </a:rPr>
              <a:t>--3</a:t>
            </a:r>
            <a:r>
              <a:rPr lang="en-US" sz="1800" i="1" baseline="0" dirty="0" smtClean="0">
                <a:solidFill>
                  <a:srgbClr val="FF0000"/>
                </a:solidFill>
              </a:rPr>
              <a:t> </a:t>
            </a:r>
            <a:r>
              <a:rPr lang="en-US" sz="1800" i="1" baseline="0" dirty="0" err="1" smtClean="0">
                <a:solidFill>
                  <a:srgbClr val="FF0000"/>
                </a:solidFill>
              </a:rPr>
              <a:t>GeV</a:t>
            </a:r>
            <a:endParaRPr lang="en-US" sz="1800" i="1" baseline="0" dirty="0">
              <a:solidFill>
                <a:srgbClr val="FF0000"/>
              </a:solidFill>
            </a:endParaRPr>
          </a:p>
        </p:txBody>
      </p:sp>
      <p:cxnSp>
        <p:nvCxnSpPr>
          <p:cNvPr id="6" name="Straight Connector 5"/>
          <p:cNvCxnSpPr/>
          <p:nvPr/>
        </p:nvCxnSpPr>
        <p:spPr bwMode="auto">
          <a:xfrm>
            <a:off x="1856656" y="3284984"/>
            <a:ext cx="3960440" cy="2407622"/>
          </a:xfrm>
          <a:prstGeom prst="line">
            <a:avLst/>
          </a:prstGeom>
          <a:solidFill>
            <a:schemeClr val="accent1"/>
          </a:solidFill>
          <a:ln w="76200" cap="flat" cmpd="sng" algn="ctr">
            <a:solidFill>
              <a:schemeClr val="accent2"/>
            </a:solidFill>
            <a:prstDash val="sysDash"/>
            <a:round/>
            <a:headEnd type="none" w="med" len="med"/>
            <a:tailEnd type="none" w="med" len="med"/>
          </a:ln>
          <a:effectLst/>
        </p:spPr>
      </p:cxnSp>
      <p:cxnSp>
        <p:nvCxnSpPr>
          <p:cNvPr id="17" name="Straight Arrow Connector 16"/>
          <p:cNvCxnSpPr/>
          <p:nvPr/>
        </p:nvCxnSpPr>
        <p:spPr bwMode="auto">
          <a:xfrm flipH="1" flipV="1">
            <a:off x="4304928" y="5805264"/>
            <a:ext cx="1080120" cy="28803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963692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P spid="22" grpId="0"/>
      <p:bldP spid="15" grpId="0"/>
    </p:bldLst>
  </p:timing>
</p:sld>
</file>

<file path=ppt/theme/theme1.xml><?xml version="1.0" encoding="utf-8"?>
<a:theme xmlns:a="http://schemas.openxmlformats.org/drawingml/2006/main" name="OECD_TALK">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ECD_TALK">
      <a:majorFont>
        <a:latin typeface="Helvetic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2500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25000">
            <a:ln>
              <a:noFill/>
            </a:ln>
            <a:solidFill>
              <a:schemeClr val="tx1"/>
            </a:solidFill>
            <a:effectLst/>
            <a:latin typeface="Helvetica" charset="0"/>
          </a:defRPr>
        </a:defPPr>
      </a:lstStyle>
    </a:lnDef>
  </a:objectDefaults>
  <a:extraClrSchemeLst>
    <a:extraClrScheme>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ECD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ECD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ECD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ECD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ECD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ECD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2004:Templates:Presentations:Designs:Bold Stripes</Template>
  <TotalTime>161874</TotalTime>
  <Words>5379</Words>
  <Application>Microsoft Macintosh PowerPoint</Application>
  <PresentationFormat>A4 Paper (210x297 mm)</PresentationFormat>
  <Paragraphs>555</Paragraphs>
  <Slides>50</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OECD_TALK</vt:lpstr>
      <vt:lpstr>Equation</vt:lpstr>
      <vt:lpstr>Document</vt:lpstr>
      <vt:lpstr>PowerPoint Presentation</vt:lpstr>
      <vt:lpstr>From optical Astronomy to-Particle physics</vt:lpstr>
      <vt:lpstr>Tofay’s Universe</vt:lpstr>
      <vt:lpstr>A cosmic concordance</vt:lpstr>
      <vt:lpstr>The evolution of the Cosmos after the “Big Bang”</vt:lpstr>
      <vt:lpstr>The evolution of the Universe</vt:lpstr>
      <vt:lpstr>Nautrinos</vt:lpstr>
      <vt:lpstr>The relic neutrino background</vt:lpstr>
      <vt:lpstr>Neutrinos, unique ingredients to elementary particles </vt:lpstr>
      <vt:lpstr>The standard neutrino picture</vt:lpstr>
      <vt:lpstr>Accelerators as fundamental tools in Astro-particle physics</vt:lpstr>
      <vt:lpstr>The cosmic microwave background (CMB) </vt:lpstr>
      <vt:lpstr>PLANCK result on the total number of v species</vt:lpstr>
      <vt:lpstr> “Sterile” neutrinos ?</vt:lpstr>
      <vt:lpstr>Models with sterile neutrinos</vt:lpstr>
      <vt:lpstr>Persisting anomalies in the neutrino detection</vt:lpstr>
      <vt:lpstr>Unexplained (seminal) nm-&gt;ne events: The LNSD Anomaly</vt:lpstr>
      <vt:lpstr>The reactor (anti)-neutrino disappearance anomaly </vt:lpstr>
      <vt:lpstr>The Gallium disappearance anomaly  </vt:lpstr>
      <vt:lpstr>The MiniBooNE experiment at FermiLab </vt:lpstr>
      <vt:lpstr>Liquid Argon imaging technology.</vt:lpstr>
      <vt:lpstr>Bringing the LAr –TPC technology to a success</vt:lpstr>
      <vt:lpstr>The advent of the LAr-TPC: the ICARUS-T600 detector</vt:lpstr>
      <vt:lpstr>A new technology : the renaissance of visual detection</vt:lpstr>
      <vt:lpstr>Run 9927 Event 572: nm-CC CNGS event</vt:lpstr>
      <vt:lpstr>Improving with ICARUS the location of  sterile LNSD anomaly</vt:lpstr>
      <vt:lpstr>Search for n-e events in ICARUS</vt:lpstr>
      <vt:lpstr>PowerPoint Presentation</vt:lpstr>
      <vt:lpstr>The ICARUS LAr-TPC result with 2450 n interactions </vt:lpstr>
      <vt:lpstr>LSND-like evidence from ICARUS and other experiments </vt:lpstr>
      <vt:lpstr>A ICARUS search of the low energy MiniBooNE effect</vt:lpstr>
      <vt:lpstr>A “naïve expectation” for the SBN programs</vt:lpstr>
      <vt:lpstr>Cancellations between disappearance and appearance</vt:lpstr>
      <vt:lpstr>Examples of electron neutrino spectra</vt:lpstr>
      <vt:lpstr>Global fits of the sterile neutrino anomalies</vt:lpstr>
      <vt:lpstr>Sterile Neutrinos from the IceCube Detector</vt:lpstr>
      <vt:lpstr>Some experimental evidence against LSND ?</vt:lpstr>
      <vt:lpstr>A definitive clarification of these “anomalies”</vt:lpstr>
      <vt:lpstr>ICARUS T600 in the US</vt:lpstr>
      <vt:lpstr>Basic features of the proposed Fermilab program</vt:lpstr>
      <vt:lpstr>PowerPoint Presentation</vt:lpstr>
      <vt:lpstr>ICARUS</vt:lpstr>
      <vt:lpstr>SBND </vt:lpstr>
      <vt:lpstr>The signal for anomalies growing with distance</vt:lpstr>
      <vt:lpstr>Three Detector Short-Baseline SBN Program at Fermilab</vt:lpstr>
      <vt:lpstr>Three detectors are  imperative to achieving 5σ coverage</vt:lpstr>
      <vt:lpstr>Exploring all channels: expected sensitivity</vt:lpstr>
      <vt:lpstr>Expected disappearance for nm signal</vt:lpstr>
      <vt:lpstr>Conclusions</vt:lpstr>
      <vt:lpstr>PowerPoint Presentation</vt:lpstr>
    </vt:vector>
  </TitlesOfParts>
  <Company>뿿쾐뿿컰뿿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 Rubbia</dc:creator>
  <cp:lastModifiedBy>Carlo Rubbia</cp:lastModifiedBy>
  <cp:revision>2458</cp:revision>
  <cp:lastPrinted>2017-09-08T14:50:41Z</cp:lastPrinted>
  <dcterms:created xsi:type="dcterms:W3CDTF">2016-10-27T13:21:05Z</dcterms:created>
  <dcterms:modified xsi:type="dcterms:W3CDTF">2018-09-21T13:05:53Z</dcterms:modified>
</cp:coreProperties>
</file>